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1"/>
  </p:sldMasterIdLst>
  <p:notesMasterIdLst>
    <p:notesMasterId r:id="rId23"/>
  </p:notesMasterIdLst>
  <p:sldIdLst>
    <p:sldId id="256" r:id="rId2"/>
    <p:sldId id="261" r:id="rId3"/>
    <p:sldId id="284" r:id="rId4"/>
    <p:sldId id="308" r:id="rId5"/>
    <p:sldId id="342" r:id="rId6"/>
    <p:sldId id="343" r:id="rId7"/>
    <p:sldId id="344"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C1472-AA3E-4CF9-9A11-7B133EAD6045}" type="datetimeFigureOut">
              <a:rPr lang="uk-UA" smtClean="0"/>
              <a:t>26.02.2018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E79F2-12E3-4CD2-994B-A76B3093C2B1}" type="slidenum">
              <a:rPr lang="uk-UA" smtClean="0"/>
              <a:t>‹#›</a:t>
            </a:fld>
            <a:endParaRPr lang="uk-UA"/>
          </a:p>
        </p:txBody>
      </p:sp>
    </p:spTree>
    <p:extLst>
      <p:ext uri="{BB962C8B-B14F-4D97-AF65-F5344CB8AC3E}">
        <p14:creationId xmlns:p14="http://schemas.microsoft.com/office/powerpoint/2010/main" val="172890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uk-UA" smtClean="0"/>
              <a:t>Зразок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ru-RU" alt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lt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ECA3A6B-EDB4-4717-A23F-85DD6E3148CC}" type="slidenum">
              <a:rPr lang="ru-RU" altLang="ru-RU" smtClean="0"/>
              <a:pPr/>
              <a:t>‹#›</a:t>
            </a:fld>
            <a:endParaRPr lang="ru-RU" alt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endParaRPr lang="ru-RU" altLang="ru-RU"/>
          </a:p>
        </p:txBody>
      </p:sp>
      <p:sp>
        <p:nvSpPr>
          <p:cNvPr id="5" name="Footer Placeholder 4"/>
          <p:cNvSpPr>
            <a:spLocks noGrp="1"/>
          </p:cNvSpPr>
          <p:nvPr>
            <p:ph type="ftr" sz="quarter" idx="11"/>
          </p:nvPr>
        </p:nvSpPr>
        <p:spPr/>
        <p:txBody>
          <a:bodyPr/>
          <a:lstStyle/>
          <a:p>
            <a:endParaRPr lang="ru-RU" altLang="ru-RU"/>
          </a:p>
        </p:txBody>
      </p:sp>
      <p:sp>
        <p:nvSpPr>
          <p:cNvPr id="6" name="Slide Number Placeholder 5"/>
          <p:cNvSpPr>
            <a:spLocks noGrp="1"/>
          </p:cNvSpPr>
          <p:nvPr>
            <p:ph type="sldNum" sz="quarter" idx="12"/>
          </p:nvPr>
        </p:nvSpPr>
        <p:spPr/>
        <p:txBody>
          <a:bodyPr/>
          <a:lstStyle/>
          <a:p>
            <a:fld id="{1DB6D68F-9733-4C48-A710-332AE099BB92}"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uk-UA" smtClean="0"/>
              <a:t>Зразок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endParaRPr lang="ru-RU" altLang="ru-RU"/>
          </a:p>
        </p:txBody>
      </p:sp>
      <p:sp>
        <p:nvSpPr>
          <p:cNvPr id="5" name="Footer Placeholder 4"/>
          <p:cNvSpPr>
            <a:spLocks noGrp="1"/>
          </p:cNvSpPr>
          <p:nvPr>
            <p:ph type="ftr" sz="quarter" idx="11"/>
          </p:nvPr>
        </p:nvSpPr>
        <p:spPr/>
        <p:txBody>
          <a:bodyPr/>
          <a:lstStyle/>
          <a:p>
            <a:endParaRPr lang="ru-RU" altLang="ru-RU"/>
          </a:p>
        </p:txBody>
      </p:sp>
      <p:sp>
        <p:nvSpPr>
          <p:cNvPr id="6" name="Slide Number Placeholder 5"/>
          <p:cNvSpPr>
            <a:spLocks noGrp="1"/>
          </p:cNvSpPr>
          <p:nvPr>
            <p:ph type="sldNum" sz="quarter" idx="12"/>
          </p:nvPr>
        </p:nvSpPr>
        <p:spPr/>
        <p:txBody>
          <a:bodyPr/>
          <a:lstStyle/>
          <a:p>
            <a:fld id="{27ABB56E-D236-4F46-ACDE-E2425CB6B8EA}"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endParaRPr lang="ru-RU" altLang="ru-RU"/>
          </a:p>
        </p:txBody>
      </p:sp>
      <p:sp>
        <p:nvSpPr>
          <p:cNvPr id="5" name="Footer Placeholder 4"/>
          <p:cNvSpPr>
            <a:spLocks noGrp="1"/>
          </p:cNvSpPr>
          <p:nvPr>
            <p:ph type="ftr" sz="quarter" idx="11"/>
          </p:nvPr>
        </p:nvSpPr>
        <p:spPr/>
        <p:txBody>
          <a:bodyPr/>
          <a:lstStyle/>
          <a:p>
            <a:endParaRPr lang="ru-RU" altLang="ru-RU"/>
          </a:p>
        </p:txBody>
      </p:sp>
      <p:sp>
        <p:nvSpPr>
          <p:cNvPr id="6" name="Slide Number Placeholder 5"/>
          <p:cNvSpPr>
            <a:spLocks noGrp="1"/>
          </p:cNvSpPr>
          <p:nvPr>
            <p:ph type="sldNum" sz="quarter" idx="12"/>
          </p:nvPr>
        </p:nvSpPr>
        <p:spPr/>
        <p:txBody>
          <a:bodyPr/>
          <a:lstStyle/>
          <a:p>
            <a:fld id="{B78FDD9D-47DA-48E0-9E15-5DAE782656AD}"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uk-UA" smtClean="0"/>
              <a:t>Зразок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endParaRPr lang="ru-RU" altLang="ru-RU"/>
          </a:p>
        </p:txBody>
      </p:sp>
      <p:sp>
        <p:nvSpPr>
          <p:cNvPr id="5" name="Footer Placeholder 4"/>
          <p:cNvSpPr>
            <a:spLocks noGrp="1"/>
          </p:cNvSpPr>
          <p:nvPr>
            <p:ph type="ftr" sz="quarter" idx="11"/>
          </p:nvPr>
        </p:nvSpPr>
        <p:spPr/>
        <p:txBody>
          <a:bodyPr/>
          <a:lstStyle/>
          <a:p>
            <a:endParaRPr lang="ru-RU" altLang="ru-RU"/>
          </a:p>
        </p:txBody>
      </p:sp>
      <p:sp>
        <p:nvSpPr>
          <p:cNvPr id="6" name="Slide Number Placeholder 5"/>
          <p:cNvSpPr>
            <a:spLocks noGrp="1"/>
          </p:cNvSpPr>
          <p:nvPr>
            <p:ph type="sldNum" sz="quarter" idx="12"/>
          </p:nvPr>
        </p:nvSpPr>
        <p:spPr/>
        <p:txBody>
          <a:bodyPr/>
          <a:lstStyle/>
          <a:p>
            <a:fld id="{DB589E80-61BE-4175-92E6-778C4150EBCF}"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5" name="Date Placeholder 4"/>
          <p:cNvSpPr>
            <a:spLocks noGrp="1"/>
          </p:cNvSpPr>
          <p:nvPr>
            <p:ph type="dt" sz="half" idx="10"/>
          </p:nvPr>
        </p:nvSpPr>
        <p:spPr/>
        <p:txBody>
          <a:bodyPr/>
          <a:lstStyle/>
          <a:p>
            <a:endParaRPr lang="ru-RU" altLang="ru-RU"/>
          </a:p>
        </p:txBody>
      </p:sp>
      <p:sp>
        <p:nvSpPr>
          <p:cNvPr id="6" name="Footer Placeholder 5"/>
          <p:cNvSpPr>
            <a:spLocks noGrp="1"/>
          </p:cNvSpPr>
          <p:nvPr>
            <p:ph type="ftr" sz="quarter" idx="11"/>
          </p:nvPr>
        </p:nvSpPr>
        <p:spPr/>
        <p:txBody>
          <a:bodyPr/>
          <a:lstStyle/>
          <a:p>
            <a:endParaRPr lang="ru-RU" altLang="ru-RU"/>
          </a:p>
        </p:txBody>
      </p:sp>
      <p:sp>
        <p:nvSpPr>
          <p:cNvPr id="7" name="Slide Number Placeholder 6"/>
          <p:cNvSpPr>
            <a:spLocks noGrp="1"/>
          </p:cNvSpPr>
          <p:nvPr>
            <p:ph type="sldNum" sz="quarter" idx="12"/>
          </p:nvPr>
        </p:nvSpPr>
        <p:spPr/>
        <p:txBody>
          <a:bodyPr/>
          <a:lstStyle/>
          <a:p>
            <a:fld id="{607AFC17-6231-4C6D-90FF-68B2A2A9BD5F}" type="slidenum">
              <a:rPr lang="ru-RU" altLang="ru-RU" smtClean="0"/>
              <a:pPr/>
              <a:t>‹#›</a:t>
            </a:fld>
            <a:endParaRPr lang="ru-RU" altLang="ru-RU"/>
          </a:p>
        </p:txBody>
      </p:sp>
      <p:sp>
        <p:nvSpPr>
          <p:cNvPr id="9" name="Content Placeholder 8"/>
          <p:cNvSpPr>
            <a:spLocks noGrp="1"/>
          </p:cNvSpPr>
          <p:nvPr>
            <p:ph sz="quarter" idx="13"/>
          </p:nvPr>
        </p:nvSpPr>
        <p:spPr>
          <a:xfrm>
            <a:off x="1042416" y="2313432"/>
            <a:ext cx="3419856" cy="349300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endParaRPr lang="ru-RU" altLang="ru-RU"/>
          </a:p>
        </p:txBody>
      </p:sp>
      <p:sp>
        <p:nvSpPr>
          <p:cNvPr id="8" name="Footer Placeholder 7"/>
          <p:cNvSpPr>
            <a:spLocks noGrp="1"/>
          </p:cNvSpPr>
          <p:nvPr>
            <p:ph type="ftr" sz="quarter" idx="11"/>
          </p:nvPr>
        </p:nvSpPr>
        <p:spPr/>
        <p:txBody>
          <a:bodyPr/>
          <a:lstStyle/>
          <a:p>
            <a:endParaRPr lang="ru-RU" altLang="ru-RU"/>
          </a:p>
        </p:txBody>
      </p:sp>
      <p:sp>
        <p:nvSpPr>
          <p:cNvPr id="9" name="Slide Number Placeholder 8"/>
          <p:cNvSpPr>
            <a:spLocks noGrp="1"/>
          </p:cNvSpPr>
          <p:nvPr>
            <p:ph type="sldNum" sz="quarter" idx="12"/>
          </p:nvPr>
        </p:nvSpPr>
        <p:spPr/>
        <p:txBody>
          <a:bodyPr/>
          <a:lstStyle/>
          <a:p>
            <a:fld id="{7423B713-8A80-4C1B-A326-C250AB055C0A}"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endParaRPr lang="ru-RU" altLang="ru-RU"/>
          </a:p>
        </p:txBody>
      </p:sp>
      <p:sp>
        <p:nvSpPr>
          <p:cNvPr id="4" name="Footer Placeholder 3"/>
          <p:cNvSpPr>
            <a:spLocks noGrp="1"/>
          </p:cNvSpPr>
          <p:nvPr>
            <p:ph type="ftr" sz="quarter" idx="11"/>
          </p:nvPr>
        </p:nvSpPr>
        <p:spPr/>
        <p:txBody>
          <a:bodyPr/>
          <a:lstStyle/>
          <a:p>
            <a:endParaRPr lang="ru-RU" altLang="ru-RU"/>
          </a:p>
        </p:txBody>
      </p:sp>
      <p:sp>
        <p:nvSpPr>
          <p:cNvPr id="5" name="Slide Number Placeholder 4"/>
          <p:cNvSpPr>
            <a:spLocks noGrp="1"/>
          </p:cNvSpPr>
          <p:nvPr>
            <p:ph type="sldNum" sz="quarter" idx="12"/>
          </p:nvPr>
        </p:nvSpPr>
        <p:spPr/>
        <p:txBody>
          <a:bodyPr/>
          <a:lstStyle/>
          <a:p>
            <a:fld id="{B1C45DBC-ABD2-4DFC-BA36-8ED467F88781}"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ltLang="ru-RU"/>
          </a:p>
        </p:txBody>
      </p:sp>
      <p:sp>
        <p:nvSpPr>
          <p:cNvPr id="3" name="Footer Placeholder 2"/>
          <p:cNvSpPr>
            <a:spLocks noGrp="1"/>
          </p:cNvSpPr>
          <p:nvPr>
            <p:ph type="ftr" sz="quarter" idx="11"/>
          </p:nvPr>
        </p:nvSpPr>
        <p:spPr/>
        <p:txBody>
          <a:bodyPr/>
          <a:lstStyle/>
          <a:p>
            <a:endParaRPr lang="ru-RU" altLang="ru-RU"/>
          </a:p>
        </p:txBody>
      </p:sp>
      <p:sp>
        <p:nvSpPr>
          <p:cNvPr id="4" name="Slide Number Placeholder 3"/>
          <p:cNvSpPr>
            <a:spLocks noGrp="1"/>
          </p:cNvSpPr>
          <p:nvPr>
            <p:ph type="sldNum" sz="quarter" idx="12"/>
          </p:nvPr>
        </p:nvSpPr>
        <p:spPr/>
        <p:txBody>
          <a:bodyPr/>
          <a:lstStyle/>
          <a:p>
            <a:fld id="{B3E0FBEB-32C9-471E-8570-D84670E8E317}"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ru-RU" altLang="ru-RU"/>
          </a:p>
        </p:txBody>
      </p:sp>
      <p:sp>
        <p:nvSpPr>
          <p:cNvPr id="7" name="Slide Number Placeholder 6"/>
          <p:cNvSpPr>
            <a:spLocks noGrp="1"/>
          </p:cNvSpPr>
          <p:nvPr>
            <p:ph type="sldNum" sz="quarter" idx="12"/>
          </p:nvPr>
        </p:nvSpPr>
        <p:spPr/>
        <p:txBody>
          <a:bodyPr/>
          <a:lstStyle/>
          <a:p>
            <a:fld id="{F37C8800-B62E-483B-9F39-1CD330611363}" type="slidenum">
              <a:rPr lang="ru-RU" altLang="ru-RU" smtClean="0"/>
              <a:pPr/>
              <a:t>‹#›</a:t>
            </a:fld>
            <a:endParaRPr lang="ru-RU" alt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lt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uk-UA" smtClean="0"/>
              <a:t>Зразок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uk-UA" smtClean="0"/>
              <a:t>Зразок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endParaRPr lang="ru-RU" alt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ltLang="ru-RU"/>
          </a:p>
        </p:txBody>
      </p:sp>
      <p:sp>
        <p:nvSpPr>
          <p:cNvPr id="7" name="Slide Number Placeholder 6"/>
          <p:cNvSpPr>
            <a:spLocks noGrp="1"/>
          </p:cNvSpPr>
          <p:nvPr>
            <p:ph type="sldNum" sz="quarter" idx="12"/>
          </p:nvPr>
        </p:nvSpPr>
        <p:spPr/>
        <p:txBody>
          <a:bodyPr/>
          <a:lstStyle/>
          <a:p>
            <a:fld id="{134D42A1-4346-4D7E-AA6E-F4B3EC275245}" type="slidenum">
              <a:rPr lang="ru-RU" altLang="ru-RU" smtClean="0"/>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ru-RU" alt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lt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AF6DD60-75CA-423E-955E-138C9CE319E1}" type="slidenum">
              <a:rPr lang="ru-RU" altLang="ru-RU" smtClean="0"/>
              <a:pPr/>
              <a:t>‹#›</a:t>
            </a:fld>
            <a:endParaRPr lang="ru-RU" altLang="ru-RU"/>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564904"/>
            <a:ext cx="4536504" cy="1512168"/>
          </a:xfrm>
        </p:spPr>
        <p:txBody>
          <a:bodyPr>
            <a:normAutofit fontScale="90000"/>
          </a:bodyPr>
          <a:lstStyle/>
          <a:p>
            <a:r>
              <a:rPr lang="uk-UA" altLang="ru-RU" b="1" i="1" dirty="0" smtClean="0">
                <a:solidFill>
                  <a:schemeClr val="tx1">
                    <a:lumMod val="65000"/>
                    <a:lumOff val="35000"/>
                  </a:schemeClr>
                </a:solidFill>
              </a:rPr>
              <a:t>ОСНОВИ ПРОГРАМУВАННЯ ТА АЛГОРИТМІЗАЦІЯ</a:t>
            </a:r>
            <a:endParaRPr lang="ru-RU" altLang="ru-RU" b="1" i="1" dirty="0">
              <a:solidFill>
                <a:schemeClr val="tx1">
                  <a:lumMod val="65000"/>
                  <a:lumOff val="35000"/>
                </a:schemeClr>
              </a:solidFill>
            </a:endParaRPr>
          </a:p>
        </p:txBody>
      </p:sp>
      <p:sp>
        <p:nvSpPr>
          <p:cNvPr id="2051" name="Rectangle 3"/>
          <p:cNvSpPr>
            <a:spLocks noGrp="1" noChangeArrowheads="1"/>
          </p:cNvSpPr>
          <p:nvPr>
            <p:ph type="subTitle" idx="1"/>
          </p:nvPr>
        </p:nvSpPr>
        <p:spPr>
          <a:xfrm>
            <a:off x="4644008" y="3717032"/>
            <a:ext cx="3528391" cy="1260629"/>
          </a:xfrm>
        </p:spPr>
        <p:txBody>
          <a:bodyPr vert="horz" lIns="91440" tIns="45720" rIns="91440" bIns="45720" rtlCol="0">
            <a:noAutofit/>
          </a:bodyPr>
          <a:lstStyle/>
          <a:p>
            <a:pPr algn="ctr"/>
            <a:r>
              <a:rPr lang="uk-UA" altLang="ru-RU" sz="2400" b="1" dirty="0">
                <a:solidFill>
                  <a:schemeClr val="tx1">
                    <a:lumMod val="65000"/>
                    <a:lumOff val="35000"/>
                  </a:schemeClr>
                </a:solidFill>
              </a:rPr>
              <a:t>Лекція </a:t>
            </a:r>
            <a:r>
              <a:rPr lang="uk-UA" altLang="ru-RU" sz="2400" b="1" dirty="0" smtClean="0">
                <a:solidFill>
                  <a:schemeClr val="tx1">
                    <a:lumMod val="65000"/>
                    <a:lumOff val="35000"/>
                  </a:schemeClr>
                </a:solidFill>
              </a:rPr>
              <a:t>4.7. </a:t>
            </a:r>
            <a:r>
              <a:rPr lang="uk-UA" sz="2400" b="1" dirty="0" smtClean="0">
                <a:solidFill>
                  <a:schemeClr val="tx1">
                    <a:lumMod val="65000"/>
                    <a:lumOff val="35000"/>
                  </a:schemeClr>
                </a:solidFill>
              </a:rPr>
              <a:t>Швидке сортування</a:t>
            </a:r>
            <a:endParaRPr lang="uk-UA" altLang="ru-RU" sz="2400" b="1" dirty="0">
              <a:solidFill>
                <a:schemeClr val="tx1">
                  <a:lumMod val="65000"/>
                  <a:lumOff val="35000"/>
                </a:schemeClr>
              </a:solidFill>
            </a:endParaRPr>
          </a:p>
        </p:txBody>
      </p:sp>
      <p:sp>
        <p:nvSpPr>
          <p:cNvPr id="4" name="Rectangle 3"/>
          <p:cNvSpPr txBox="1">
            <a:spLocks noChangeArrowheads="1"/>
          </p:cNvSpPr>
          <p:nvPr/>
        </p:nvSpPr>
        <p:spPr>
          <a:xfrm>
            <a:off x="4644008" y="989112"/>
            <a:ext cx="3528391" cy="783704"/>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fontAlgn="auto">
              <a:spcBef>
                <a:spcPts val="0"/>
              </a:spcBef>
              <a:spcAft>
                <a:spcPts val="0"/>
              </a:spcAft>
            </a:pPr>
            <a:r>
              <a:rPr lang="uk-UA" altLang="ru-RU" sz="2400" b="1" dirty="0" smtClean="0">
                <a:solidFill>
                  <a:schemeClr val="bg1"/>
                </a:solidFill>
              </a:rPr>
              <a:t>Тема 4. </a:t>
            </a:r>
            <a:r>
              <a:rPr lang="uk-UA" sz="2400" b="1" dirty="0" smtClean="0">
                <a:solidFill>
                  <a:schemeClr val="bg1"/>
                </a:solidFill>
              </a:rPr>
              <a:t>Алгоритми</a:t>
            </a:r>
            <a:endParaRPr lang="uk-UA" altLang="ru-RU"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47275" y="-71469"/>
            <a:ext cx="2904961" cy="707886"/>
          </a:xfrm>
          <a:prstGeom prst="rect">
            <a:avLst/>
          </a:prstGeom>
        </p:spPr>
        <p:txBody>
          <a:bodyPr wrap="none">
            <a:spAutoFit/>
          </a:bodyPr>
          <a:lstStyle/>
          <a:p>
            <a:pPr algn="ctr"/>
            <a:r>
              <a:rPr lang="uk-UA" sz="2000" b="1" dirty="0" smtClean="0">
                <a:solidFill>
                  <a:schemeClr val="lt1"/>
                </a:solidFill>
                <a:latin typeface="+mn-lt"/>
              </a:rPr>
              <a:t>Приклад процедури </a:t>
            </a:r>
          </a:p>
          <a:p>
            <a:pPr algn="ctr"/>
            <a:r>
              <a:rPr lang="uk-UA" sz="2000" b="1" dirty="0" smtClean="0">
                <a:solidFill>
                  <a:schemeClr val="lt1"/>
                </a:solidFill>
                <a:latin typeface="+mn-lt"/>
              </a:rPr>
              <a:t>розбиття</a:t>
            </a:r>
            <a:endParaRPr lang="uk-UA" sz="2000" b="1" dirty="0">
              <a:solidFill>
                <a:schemeClr val="lt1"/>
              </a:solidFill>
              <a:latin typeface="+mn-lt"/>
            </a:endParaRPr>
          </a:p>
        </p:txBody>
      </p:sp>
      <p:sp>
        <p:nvSpPr>
          <p:cNvPr id="57" name="Прямоугольник 56"/>
          <p:cNvSpPr/>
          <p:nvPr/>
        </p:nvSpPr>
        <p:spPr>
          <a:xfrm>
            <a:off x="5155962" y="836574"/>
            <a:ext cx="3232462" cy="646331"/>
          </a:xfrm>
          <a:prstGeom prst="rect">
            <a:avLst/>
          </a:prstGeom>
        </p:spPr>
        <p:txBody>
          <a:bodyPr wrap="square">
            <a:spAutoFit/>
          </a:bodyPr>
          <a:lstStyle/>
          <a:p>
            <a:r>
              <a:rPr lang="en-US" dirty="0" smtClean="0">
                <a:latin typeface="+mj-lt"/>
              </a:rPr>
              <a:t>A[j]=2 </a:t>
            </a:r>
            <a:r>
              <a:rPr lang="en-US" b="1" dirty="0" smtClean="0">
                <a:latin typeface="+mj-lt"/>
              </a:rPr>
              <a:t>&lt;</a:t>
            </a:r>
            <a:r>
              <a:rPr lang="en-US" dirty="0" smtClean="0">
                <a:latin typeface="+mj-lt"/>
              </a:rPr>
              <a:t> x=4  </a:t>
            </a:r>
            <a:r>
              <a:rPr lang="en-US" dirty="0" smtClean="0"/>
              <a:t>→  </a:t>
            </a:r>
            <a:r>
              <a:rPr lang="en-US" dirty="0" smtClean="0">
                <a:latin typeface="+mj-lt"/>
              </a:rPr>
              <a:t>i=i++, j=j++</a:t>
            </a:r>
            <a:endParaRPr lang="uk-UA" dirty="0">
              <a:latin typeface="+mj-lt"/>
            </a:endParaRPr>
          </a:p>
          <a:p>
            <a:endParaRPr lang="uk-UA" dirty="0" smtClean="0">
              <a:latin typeface="+mj-lt"/>
            </a:endParaRPr>
          </a:p>
        </p:txBody>
      </p:sp>
      <p:sp>
        <p:nvSpPr>
          <p:cNvPr id="58" name="Прямоугольник 57"/>
          <p:cNvSpPr/>
          <p:nvPr/>
        </p:nvSpPr>
        <p:spPr>
          <a:xfrm>
            <a:off x="907999" y="80477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59" name="Прямоугольник 58"/>
          <p:cNvSpPr/>
          <p:nvPr/>
        </p:nvSpPr>
        <p:spPr>
          <a:xfrm>
            <a:off x="1412055" y="80477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8</a:t>
            </a:r>
            <a:endParaRPr lang="uk-UA" dirty="0">
              <a:solidFill>
                <a:schemeClr val="tx1"/>
              </a:solidFill>
            </a:endParaRPr>
          </a:p>
        </p:txBody>
      </p:sp>
      <p:sp>
        <p:nvSpPr>
          <p:cNvPr id="60" name="Прямоугольник 59"/>
          <p:cNvSpPr/>
          <p:nvPr/>
        </p:nvSpPr>
        <p:spPr>
          <a:xfrm>
            <a:off x="1916111" y="80477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7</a:t>
            </a:r>
            <a:endParaRPr lang="uk-UA" dirty="0">
              <a:solidFill>
                <a:schemeClr val="tx1"/>
              </a:solidFill>
            </a:endParaRPr>
          </a:p>
        </p:txBody>
      </p:sp>
      <p:sp>
        <p:nvSpPr>
          <p:cNvPr id="61" name="Прямоугольник 60"/>
          <p:cNvSpPr/>
          <p:nvPr/>
        </p:nvSpPr>
        <p:spPr>
          <a:xfrm>
            <a:off x="2420167" y="8047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1</a:t>
            </a:r>
            <a:endParaRPr lang="uk-UA" dirty="0">
              <a:solidFill>
                <a:schemeClr val="tx1"/>
              </a:solidFill>
            </a:endParaRPr>
          </a:p>
        </p:txBody>
      </p:sp>
      <p:sp>
        <p:nvSpPr>
          <p:cNvPr id="62" name="Прямоугольник 61"/>
          <p:cNvSpPr/>
          <p:nvPr/>
        </p:nvSpPr>
        <p:spPr>
          <a:xfrm>
            <a:off x="3428279" y="80477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63" name="Прямоугольник 62"/>
          <p:cNvSpPr/>
          <p:nvPr/>
        </p:nvSpPr>
        <p:spPr>
          <a:xfrm>
            <a:off x="3932335" y="80477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64" name="Прямоугольник 63"/>
          <p:cNvSpPr/>
          <p:nvPr/>
        </p:nvSpPr>
        <p:spPr>
          <a:xfrm>
            <a:off x="2924223" y="80477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65" name="Прямоугольник 64"/>
          <p:cNvSpPr/>
          <p:nvPr/>
        </p:nvSpPr>
        <p:spPr>
          <a:xfrm>
            <a:off x="4436391" y="80477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sp>
        <p:nvSpPr>
          <p:cNvPr id="67" name="Прямоугольник 66"/>
          <p:cNvSpPr/>
          <p:nvPr/>
        </p:nvSpPr>
        <p:spPr>
          <a:xfrm>
            <a:off x="1531763" y="404664"/>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68" name="Прямоугольник 67"/>
          <p:cNvSpPr/>
          <p:nvPr/>
        </p:nvSpPr>
        <p:spPr>
          <a:xfrm>
            <a:off x="1079612" y="404667"/>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69" name="Прямая соединительная линия 68"/>
          <p:cNvCxnSpPr/>
          <p:nvPr/>
        </p:nvCxnSpPr>
        <p:spPr>
          <a:xfrm flipH="1">
            <a:off x="4436388" y="804774"/>
            <a:ext cx="4"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0" name="Прямоугольник 79"/>
          <p:cNvSpPr/>
          <p:nvPr/>
        </p:nvSpPr>
        <p:spPr>
          <a:xfrm>
            <a:off x="5147555" y="1702411"/>
            <a:ext cx="3232462" cy="646331"/>
          </a:xfrm>
          <a:prstGeom prst="rect">
            <a:avLst/>
          </a:prstGeom>
        </p:spPr>
        <p:txBody>
          <a:bodyPr wrap="square">
            <a:spAutoFit/>
          </a:bodyPr>
          <a:lstStyle/>
          <a:p>
            <a:r>
              <a:rPr lang="en-US" dirty="0" smtClean="0">
                <a:latin typeface="+mj-lt"/>
              </a:rPr>
              <a:t>A[j]=8 </a:t>
            </a:r>
            <a:r>
              <a:rPr lang="en-US" b="1" dirty="0" smtClean="0">
                <a:latin typeface="+mj-lt"/>
              </a:rPr>
              <a:t>&gt;</a:t>
            </a:r>
            <a:r>
              <a:rPr lang="en-US" dirty="0" smtClean="0">
                <a:latin typeface="+mj-lt"/>
              </a:rPr>
              <a:t> x=4  </a:t>
            </a:r>
            <a:r>
              <a:rPr lang="en-US" dirty="0" smtClean="0"/>
              <a:t>→  </a:t>
            </a:r>
            <a:r>
              <a:rPr lang="en-US" dirty="0" smtClean="0">
                <a:latin typeface="+mj-lt"/>
              </a:rPr>
              <a:t>j=j++</a:t>
            </a:r>
            <a:endParaRPr lang="uk-UA" dirty="0">
              <a:latin typeface="+mj-lt"/>
            </a:endParaRPr>
          </a:p>
          <a:p>
            <a:endParaRPr lang="uk-UA" dirty="0" smtClean="0">
              <a:latin typeface="+mj-lt"/>
            </a:endParaRPr>
          </a:p>
        </p:txBody>
      </p:sp>
      <p:sp>
        <p:nvSpPr>
          <p:cNvPr id="81" name="Прямоугольник 80"/>
          <p:cNvSpPr/>
          <p:nvPr/>
        </p:nvSpPr>
        <p:spPr>
          <a:xfrm>
            <a:off x="899592" y="167061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82" name="Прямоугольник 81"/>
          <p:cNvSpPr/>
          <p:nvPr/>
        </p:nvSpPr>
        <p:spPr>
          <a:xfrm>
            <a:off x="1403648" y="167061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8</a:t>
            </a:r>
            <a:endParaRPr lang="uk-UA" dirty="0">
              <a:solidFill>
                <a:srgbClr val="0070C0"/>
              </a:solidFill>
            </a:endParaRPr>
          </a:p>
        </p:txBody>
      </p:sp>
      <p:sp>
        <p:nvSpPr>
          <p:cNvPr id="83" name="Прямоугольник 82"/>
          <p:cNvSpPr/>
          <p:nvPr/>
        </p:nvSpPr>
        <p:spPr>
          <a:xfrm>
            <a:off x="1907704" y="167061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7</a:t>
            </a:r>
            <a:endParaRPr lang="uk-UA" dirty="0">
              <a:solidFill>
                <a:schemeClr val="tx1"/>
              </a:solidFill>
            </a:endParaRPr>
          </a:p>
        </p:txBody>
      </p:sp>
      <p:sp>
        <p:nvSpPr>
          <p:cNvPr id="84" name="Прямоугольник 83"/>
          <p:cNvSpPr/>
          <p:nvPr/>
        </p:nvSpPr>
        <p:spPr>
          <a:xfrm>
            <a:off x="2411760" y="167061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1</a:t>
            </a:r>
            <a:endParaRPr lang="uk-UA" dirty="0">
              <a:solidFill>
                <a:schemeClr val="tx1"/>
              </a:solidFill>
            </a:endParaRPr>
          </a:p>
        </p:txBody>
      </p:sp>
      <p:sp>
        <p:nvSpPr>
          <p:cNvPr id="85" name="Прямоугольник 84"/>
          <p:cNvSpPr/>
          <p:nvPr/>
        </p:nvSpPr>
        <p:spPr>
          <a:xfrm>
            <a:off x="3419872" y="167061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86" name="Прямоугольник 85"/>
          <p:cNvSpPr/>
          <p:nvPr/>
        </p:nvSpPr>
        <p:spPr>
          <a:xfrm>
            <a:off x="3923928" y="16706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87" name="Прямоугольник 86"/>
          <p:cNvSpPr/>
          <p:nvPr/>
        </p:nvSpPr>
        <p:spPr>
          <a:xfrm>
            <a:off x="2915816" y="167061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88" name="Прямоугольник 87"/>
          <p:cNvSpPr/>
          <p:nvPr/>
        </p:nvSpPr>
        <p:spPr>
          <a:xfrm>
            <a:off x="4427984" y="167061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89" name="Прямая соединительная линия 88"/>
          <p:cNvCxnSpPr/>
          <p:nvPr/>
        </p:nvCxnSpPr>
        <p:spPr>
          <a:xfrm flipH="1">
            <a:off x="4432187" y="1670611"/>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flipH="1">
            <a:off x="1399443" y="1670611"/>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1" name="Прямоугольник 90"/>
          <p:cNvSpPr/>
          <p:nvPr/>
        </p:nvSpPr>
        <p:spPr>
          <a:xfrm>
            <a:off x="2051720" y="1300423"/>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92" name="Прямоугольник 91"/>
          <p:cNvSpPr/>
          <p:nvPr/>
        </p:nvSpPr>
        <p:spPr>
          <a:xfrm>
            <a:off x="1086609" y="1300426"/>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93" name="Прямая соединительная линия 92"/>
          <p:cNvCxnSpPr/>
          <p:nvPr/>
        </p:nvCxnSpPr>
        <p:spPr>
          <a:xfrm flipH="1">
            <a:off x="1399443" y="804907"/>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flipH="1">
            <a:off x="1907704" y="1677144"/>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5" name="Прямоугольник 94"/>
          <p:cNvSpPr/>
          <p:nvPr/>
        </p:nvSpPr>
        <p:spPr>
          <a:xfrm>
            <a:off x="5164369" y="2532939"/>
            <a:ext cx="3232462" cy="646331"/>
          </a:xfrm>
          <a:prstGeom prst="rect">
            <a:avLst/>
          </a:prstGeom>
        </p:spPr>
        <p:txBody>
          <a:bodyPr wrap="square">
            <a:spAutoFit/>
          </a:bodyPr>
          <a:lstStyle/>
          <a:p>
            <a:r>
              <a:rPr lang="en-US" dirty="0" smtClean="0">
                <a:latin typeface="+mj-lt"/>
              </a:rPr>
              <a:t>A[j]=7 </a:t>
            </a:r>
            <a:r>
              <a:rPr lang="en-US" b="1" dirty="0" smtClean="0">
                <a:latin typeface="+mj-lt"/>
              </a:rPr>
              <a:t>&gt;</a:t>
            </a:r>
            <a:r>
              <a:rPr lang="en-US" dirty="0" smtClean="0">
                <a:latin typeface="+mj-lt"/>
              </a:rPr>
              <a:t> x=4  </a:t>
            </a:r>
            <a:r>
              <a:rPr lang="en-US" dirty="0" smtClean="0"/>
              <a:t>→  </a:t>
            </a:r>
            <a:r>
              <a:rPr lang="en-US" dirty="0" smtClean="0">
                <a:latin typeface="+mj-lt"/>
              </a:rPr>
              <a:t>j=j++</a:t>
            </a:r>
            <a:endParaRPr lang="uk-UA" dirty="0">
              <a:latin typeface="+mj-lt"/>
            </a:endParaRPr>
          </a:p>
          <a:p>
            <a:endParaRPr lang="uk-UA" dirty="0" smtClean="0">
              <a:latin typeface="+mj-lt"/>
            </a:endParaRPr>
          </a:p>
        </p:txBody>
      </p:sp>
      <p:sp>
        <p:nvSpPr>
          <p:cNvPr id="96" name="Прямоугольник 95"/>
          <p:cNvSpPr/>
          <p:nvPr/>
        </p:nvSpPr>
        <p:spPr>
          <a:xfrm>
            <a:off x="916406" y="250114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97" name="Прямоугольник 96"/>
          <p:cNvSpPr/>
          <p:nvPr/>
        </p:nvSpPr>
        <p:spPr>
          <a:xfrm>
            <a:off x="1420462" y="250114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8</a:t>
            </a:r>
            <a:endParaRPr lang="uk-UA" dirty="0">
              <a:solidFill>
                <a:srgbClr val="0070C0"/>
              </a:solidFill>
            </a:endParaRPr>
          </a:p>
        </p:txBody>
      </p:sp>
      <p:sp>
        <p:nvSpPr>
          <p:cNvPr id="98" name="Прямоугольник 97"/>
          <p:cNvSpPr/>
          <p:nvPr/>
        </p:nvSpPr>
        <p:spPr>
          <a:xfrm>
            <a:off x="1924518" y="250114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7</a:t>
            </a:r>
            <a:endParaRPr lang="uk-UA" dirty="0">
              <a:solidFill>
                <a:srgbClr val="0070C0"/>
              </a:solidFill>
            </a:endParaRPr>
          </a:p>
        </p:txBody>
      </p:sp>
      <p:sp>
        <p:nvSpPr>
          <p:cNvPr id="99" name="Прямоугольник 98"/>
          <p:cNvSpPr/>
          <p:nvPr/>
        </p:nvSpPr>
        <p:spPr>
          <a:xfrm>
            <a:off x="2428574" y="250114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1</a:t>
            </a:r>
            <a:endParaRPr lang="uk-UA" dirty="0">
              <a:solidFill>
                <a:schemeClr val="tx1"/>
              </a:solidFill>
            </a:endParaRPr>
          </a:p>
        </p:txBody>
      </p:sp>
      <p:sp>
        <p:nvSpPr>
          <p:cNvPr id="100" name="Прямоугольник 99"/>
          <p:cNvSpPr/>
          <p:nvPr/>
        </p:nvSpPr>
        <p:spPr>
          <a:xfrm>
            <a:off x="3436686" y="250114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101" name="Прямоугольник 100"/>
          <p:cNvSpPr/>
          <p:nvPr/>
        </p:nvSpPr>
        <p:spPr>
          <a:xfrm>
            <a:off x="3940742" y="250113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102" name="Прямоугольник 101"/>
          <p:cNvSpPr/>
          <p:nvPr/>
        </p:nvSpPr>
        <p:spPr>
          <a:xfrm>
            <a:off x="2932630" y="250114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103" name="Прямоугольник 102"/>
          <p:cNvSpPr/>
          <p:nvPr/>
        </p:nvSpPr>
        <p:spPr>
          <a:xfrm>
            <a:off x="4444798" y="250114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04" name="Прямая соединительная линия 103"/>
          <p:cNvCxnSpPr/>
          <p:nvPr/>
        </p:nvCxnSpPr>
        <p:spPr>
          <a:xfrm flipH="1">
            <a:off x="4449001" y="250113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flipH="1">
            <a:off x="1416257" y="250113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6" name="Прямоугольник 105"/>
          <p:cNvSpPr/>
          <p:nvPr/>
        </p:nvSpPr>
        <p:spPr>
          <a:xfrm>
            <a:off x="2531468" y="2130951"/>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07" name="Прямоугольник 106"/>
          <p:cNvSpPr/>
          <p:nvPr/>
        </p:nvSpPr>
        <p:spPr>
          <a:xfrm>
            <a:off x="1103423" y="2130954"/>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108" name="Прямая соединительная линия 107"/>
          <p:cNvCxnSpPr/>
          <p:nvPr/>
        </p:nvCxnSpPr>
        <p:spPr>
          <a:xfrm flipH="1">
            <a:off x="2420167" y="2501136"/>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5153675" y="3398802"/>
            <a:ext cx="3232462" cy="646331"/>
          </a:xfrm>
          <a:prstGeom prst="rect">
            <a:avLst/>
          </a:prstGeom>
        </p:spPr>
        <p:txBody>
          <a:bodyPr wrap="square">
            <a:spAutoFit/>
          </a:bodyPr>
          <a:lstStyle/>
          <a:p>
            <a:r>
              <a:rPr lang="en-US" dirty="0" smtClean="0">
                <a:latin typeface="+mj-lt"/>
              </a:rPr>
              <a:t>A[j]=1 </a:t>
            </a:r>
            <a:r>
              <a:rPr lang="en-US" b="1" dirty="0" smtClean="0">
                <a:latin typeface="+mj-lt"/>
              </a:rPr>
              <a:t>&lt;</a:t>
            </a:r>
            <a:r>
              <a:rPr lang="en-US" dirty="0" smtClean="0">
                <a:latin typeface="+mj-lt"/>
              </a:rPr>
              <a:t> x=4  </a:t>
            </a:r>
            <a:r>
              <a:rPr lang="en-US" dirty="0" smtClean="0"/>
              <a:t>→ </a:t>
            </a:r>
            <a:r>
              <a:rPr lang="en-US" dirty="0">
                <a:latin typeface="+mj-lt"/>
              </a:rPr>
              <a:t>i=i++,  </a:t>
            </a:r>
            <a:r>
              <a:rPr lang="en-US" dirty="0" smtClean="0">
                <a:latin typeface="+mj-lt"/>
              </a:rPr>
              <a:t>j=j++</a:t>
            </a:r>
            <a:endParaRPr lang="uk-UA" dirty="0">
              <a:latin typeface="+mj-lt"/>
            </a:endParaRPr>
          </a:p>
          <a:p>
            <a:endParaRPr lang="uk-UA" dirty="0" smtClean="0">
              <a:latin typeface="+mj-lt"/>
            </a:endParaRPr>
          </a:p>
        </p:txBody>
      </p:sp>
      <p:sp>
        <p:nvSpPr>
          <p:cNvPr id="110" name="Прямоугольник 109"/>
          <p:cNvSpPr/>
          <p:nvPr/>
        </p:nvSpPr>
        <p:spPr>
          <a:xfrm>
            <a:off x="905712" y="336700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111" name="Прямоугольник 110"/>
          <p:cNvSpPr/>
          <p:nvPr/>
        </p:nvSpPr>
        <p:spPr>
          <a:xfrm>
            <a:off x="1409768" y="336700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1</a:t>
            </a:r>
            <a:endParaRPr lang="uk-UA" dirty="0">
              <a:solidFill>
                <a:srgbClr val="FF0000"/>
              </a:solidFill>
            </a:endParaRPr>
          </a:p>
        </p:txBody>
      </p:sp>
      <p:sp>
        <p:nvSpPr>
          <p:cNvPr id="112" name="Прямоугольник 111"/>
          <p:cNvSpPr/>
          <p:nvPr/>
        </p:nvSpPr>
        <p:spPr>
          <a:xfrm>
            <a:off x="1913824" y="336700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7</a:t>
            </a:r>
            <a:endParaRPr lang="uk-UA" dirty="0">
              <a:solidFill>
                <a:srgbClr val="0070C0"/>
              </a:solidFill>
            </a:endParaRPr>
          </a:p>
        </p:txBody>
      </p:sp>
      <p:sp>
        <p:nvSpPr>
          <p:cNvPr id="113" name="Прямоугольник 112"/>
          <p:cNvSpPr/>
          <p:nvPr/>
        </p:nvSpPr>
        <p:spPr>
          <a:xfrm>
            <a:off x="2417880" y="336700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8</a:t>
            </a:r>
            <a:endParaRPr lang="uk-UA" dirty="0">
              <a:solidFill>
                <a:srgbClr val="0070C0"/>
              </a:solidFill>
            </a:endParaRPr>
          </a:p>
        </p:txBody>
      </p:sp>
      <p:sp>
        <p:nvSpPr>
          <p:cNvPr id="114" name="Прямоугольник 113"/>
          <p:cNvSpPr/>
          <p:nvPr/>
        </p:nvSpPr>
        <p:spPr>
          <a:xfrm>
            <a:off x="3425992" y="336700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115" name="Прямоугольник 114"/>
          <p:cNvSpPr/>
          <p:nvPr/>
        </p:nvSpPr>
        <p:spPr>
          <a:xfrm>
            <a:off x="3930048" y="336700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116" name="Прямоугольник 115"/>
          <p:cNvSpPr/>
          <p:nvPr/>
        </p:nvSpPr>
        <p:spPr>
          <a:xfrm>
            <a:off x="2921936" y="336700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117" name="Прямоугольник 116"/>
          <p:cNvSpPr/>
          <p:nvPr/>
        </p:nvSpPr>
        <p:spPr>
          <a:xfrm>
            <a:off x="4434104" y="336700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18" name="Прямая соединительная линия 117"/>
          <p:cNvCxnSpPr/>
          <p:nvPr/>
        </p:nvCxnSpPr>
        <p:spPr>
          <a:xfrm flipH="1">
            <a:off x="4438307" y="3367002"/>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flipH="1">
            <a:off x="1907704" y="3367002"/>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0" name="Прямоугольник 119"/>
          <p:cNvSpPr/>
          <p:nvPr/>
        </p:nvSpPr>
        <p:spPr>
          <a:xfrm>
            <a:off x="3019625" y="2996814"/>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21" name="Прямоугольник 120"/>
          <p:cNvSpPr/>
          <p:nvPr/>
        </p:nvSpPr>
        <p:spPr>
          <a:xfrm>
            <a:off x="1583668" y="2996817"/>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122" name="Прямая соединительная линия 121"/>
          <p:cNvCxnSpPr/>
          <p:nvPr/>
        </p:nvCxnSpPr>
        <p:spPr>
          <a:xfrm flipH="1">
            <a:off x="2911611" y="336699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3" name="Полилиния 122"/>
          <p:cNvSpPr/>
          <p:nvPr/>
        </p:nvSpPr>
        <p:spPr>
          <a:xfrm>
            <a:off x="1663700" y="3068822"/>
            <a:ext cx="1035050" cy="128050"/>
          </a:xfrm>
          <a:custGeom>
            <a:avLst/>
            <a:gdLst>
              <a:gd name="connsiteX0" fmla="*/ 0 w 1035050"/>
              <a:gd name="connsiteY0" fmla="*/ 6350 h 196858"/>
              <a:gd name="connsiteX1" fmla="*/ 501650 w 1035050"/>
              <a:gd name="connsiteY1" fmla="*/ 196850 h 196858"/>
              <a:gd name="connsiteX2" fmla="*/ 1035050 w 1035050"/>
              <a:gd name="connsiteY2" fmla="*/ 0 h 196858"/>
            </a:gdLst>
            <a:ahLst/>
            <a:cxnLst>
              <a:cxn ang="0">
                <a:pos x="connsiteX0" y="connsiteY0"/>
              </a:cxn>
              <a:cxn ang="0">
                <a:pos x="connsiteX1" y="connsiteY1"/>
              </a:cxn>
              <a:cxn ang="0">
                <a:pos x="connsiteX2" y="connsiteY2"/>
              </a:cxn>
            </a:cxnLst>
            <a:rect l="l" t="t" r="r" b="b"/>
            <a:pathLst>
              <a:path w="1035050" h="196858">
                <a:moveTo>
                  <a:pt x="0" y="6350"/>
                </a:moveTo>
                <a:cubicBezTo>
                  <a:pt x="164571" y="102129"/>
                  <a:pt x="329142" y="197908"/>
                  <a:pt x="501650" y="196850"/>
                </a:cubicBezTo>
                <a:cubicBezTo>
                  <a:pt x="674158" y="195792"/>
                  <a:pt x="854604" y="97896"/>
                  <a:pt x="1035050" y="0"/>
                </a:cubicBezTo>
              </a:path>
            </a:pathLst>
          </a:cu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73" name="Прямоугольник 72"/>
          <p:cNvSpPr/>
          <p:nvPr/>
        </p:nvSpPr>
        <p:spPr>
          <a:xfrm>
            <a:off x="5164369" y="4222829"/>
            <a:ext cx="3232462" cy="646331"/>
          </a:xfrm>
          <a:prstGeom prst="rect">
            <a:avLst/>
          </a:prstGeom>
        </p:spPr>
        <p:txBody>
          <a:bodyPr wrap="square">
            <a:spAutoFit/>
          </a:bodyPr>
          <a:lstStyle/>
          <a:p>
            <a:r>
              <a:rPr lang="en-US" dirty="0" smtClean="0">
                <a:latin typeface="+mj-lt"/>
              </a:rPr>
              <a:t>A[j]=3 </a:t>
            </a:r>
            <a:r>
              <a:rPr lang="en-US" b="1" dirty="0" smtClean="0">
                <a:latin typeface="+mj-lt"/>
              </a:rPr>
              <a:t>&lt;</a:t>
            </a:r>
            <a:r>
              <a:rPr lang="en-US" dirty="0" smtClean="0">
                <a:latin typeface="+mj-lt"/>
              </a:rPr>
              <a:t> x=4  </a:t>
            </a:r>
            <a:r>
              <a:rPr lang="en-US" dirty="0" smtClean="0"/>
              <a:t>→ </a:t>
            </a:r>
            <a:r>
              <a:rPr lang="en-US" dirty="0">
                <a:latin typeface="+mj-lt"/>
              </a:rPr>
              <a:t>i=i++,  </a:t>
            </a:r>
            <a:r>
              <a:rPr lang="en-US" dirty="0" smtClean="0">
                <a:latin typeface="+mj-lt"/>
              </a:rPr>
              <a:t>j=j++</a:t>
            </a:r>
            <a:endParaRPr lang="uk-UA" dirty="0">
              <a:latin typeface="+mj-lt"/>
            </a:endParaRPr>
          </a:p>
          <a:p>
            <a:endParaRPr lang="uk-UA" dirty="0" smtClean="0">
              <a:latin typeface="+mj-lt"/>
            </a:endParaRPr>
          </a:p>
        </p:txBody>
      </p:sp>
      <p:sp>
        <p:nvSpPr>
          <p:cNvPr id="74" name="Прямоугольник 73"/>
          <p:cNvSpPr/>
          <p:nvPr/>
        </p:nvSpPr>
        <p:spPr>
          <a:xfrm>
            <a:off x="916406" y="419103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75" name="Прямоугольник 74"/>
          <p:cNvSpPr/>
          <p:nvPr/>
        </p:nvSpPr>
        <p:spPr>
          <a:xfrm>
            <a:off x="1420462" y="419103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1</a:t>
            </a:r>
            <a:endParaRPr lang="uk-UA" dirty="0">
              <a:solidFill>
                <a:srgbClr val="FF0000"/>
              </a:solidFill>
            </a:endParaRPr>
          </a:p>
        </p:txBody>
      </p:sp>
      <p:sp>
        <p:nvSpPr>
          <p:cNvPr id="76" name="Прямоугольник 75"/>
          <p:cNvSpPr/>
          <p:nvPr/>
        </p:nvSpPr>
        <p:spPr>
          <a:xfrm>
            <a:off x="1924518" y="419103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3</a:t>
            </a:r>
            <a:endParaRPr lang="uk-UA" dirty="0">
              <a:solidFill>
                <a:srgbClr val="FF0000"/>
              </a:solidFill>
            </a:endParaRPr>
          </a:p>
        </p:txBody>
      </p:sp>
      <p:sp>
        <p:nvSpPr>
          <p:cNvPr id="77" name="Прямоугольник 76"/>
          <p:cNvSpPr/>
          <p:nvPr/>
        </p:nvSpPr>
        <p:spPr>
          <a:xfrm>
            <a:off x="2428574" y="419103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8</a:t>
            </a:r>
            <a:endParaRPr lang="uk-UA" dirty="0">
              <a:solidFill>
                <a:srgbClr val="0070C0"/>
              </a:solidFill>
            </a:endParaRPr>
          </a:p>
        </p:txBody>
      </p:sp>
      <p:sp>
        <p:nvSpPr>
          <p:cNvPr id="78" name="Прямоугольник 77"/>
          <p:cNvSpPr/>
          <p:nvPr/>
        </p:nvSpPr>
        <p:spPr>
          <a:xfrm>
            <a:off x="3436686" y="419103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79" name="Прямоугольник 78"/>
          <p:cNvSpPr/>
          <p:nvPr/>
        </p:nvSpPr>
        <p:spPr>
          <a:xfrm>
            <a:off x="3940742" y="419102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124" name="Прямоугольник 123"/>
          <p:cNvSpPr/>
          <p:nvPr/>
        </p:nvSpPr>
        <p:spPr>
          <a:xfrm>
            <a:off x="2932630" y="419103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7</a:t>
            </a:r>
            <a:endParaRPr lang="uk-UA" dirty="0">
              <a:solidFill>
                <a:srgbClr val="0070C0"/>
              </a:solidFill>
            </a:endParaRPr>
          </a:p>
        </p:txBody>
      </p:sp>
      <p:sp>
        <p:nvSpPr>
          <p:cNvPr id="125" name="Прямоугольник 124"/>
          <p:cNvSpPr/>
          <p:nvPr/>
        </p:nvSpPr>
        <p:spPr>
          <a:xfrm>
            <a:off x="4444798" y="419103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26" name="Прямая соединительная линия 125"/>
          <p:cNvCxnSpPr/>
          <p:nvPr/>
        </p:nvCxnSpPr>
        <p:spPr>
          <a:xfrm flipH="1">
            <a:off x="4449001" y="419102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flipH="1">
            <a:off x="2428574" y="4191854"/>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8" name="Прямоугольник 127"/>
          <p:cNvSpPr/>
          <p:nvPr/>
        </p:nvSpPr>
        <p:spPr>
          <a:xfrm>
            <a:off x="3595689" y="3820841"/>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29" name="Прямоугольник 128"/>
          <p:cNvSpPr/>
          <p:nvPr/>
        </p:nvSpPr>
        <p:spPr>
          <a:xfrm>
            <a:off x="2051720" y="3820844"/>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130" name="Прямая соединительная линия 129"/>
          <p:cNvCxnSpPr/>
          <p:nvPr/>
        </p:nvCxnSpPr>
        <p:spPr>
          <a:xfrm flipH="1">
            <a:off x="3436686" y="4185296"/>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31" name="Полилиния 130"/>
          <p:cNvSpPr/>
          <p:nvPr/>
        </p:nvSpPr>
        <p:spPr>
          <a:xfrm>
            <a:off x="2111597" y="3917083"/>
            <a:ext cx="1035050" cy="128050"/>
          </a:xfrm>
          <a:custGeom>
            <a:avLst/>
            <a:gdLst>
              <a:gd name="connsiteX0" fmla="*/ 0 w 1035050"/>
              <a:gd name="connsiteY0" fmla="*/ 6350 h 196858"/>
              <a:gd name="connsiteX1" fmla="*/ 501650 w 1035050"/>
              <a:gd name="connsiteY1" fmla="*/ 196850 h 196858"/>
              <a:gd name="connsiteX2" fmla="*/ 1035050 w 1035050"/>
              <a:gd name="connsiteY2" fmla="*/ 0 h 196858"/>
            </a:gdLst>
            <a:ahLst/>
            <a:cxnLst>
              <a:cxn ang="0">
                <a:pos x="connsiteX0" y="connsiteY0"/>
              </a:cxn>
              <a:cxn ang="0">
                <a:pos x="connsiteX1" y="connsiteY1"/>
              </a:cxn>
              <a:cxn ang="0">
                <a:pos x="connsiteX2" y="connsiteY2"/>
              </a:cxn>
            </a:cxnLst>
            <a:rect l="l" t="t" r="r" b="b"/>
            <a:pathLst>
              <a:path w="1035050" h="196858">
                <a:moveTo>
                  <a:pt x="0" y="6350"/>
                </a:moveTo>
                <a:cubicBezTo>
                  <a:pt x="164571" y="102129"/>
                  <a:pt x="329142" y="197908"/>
                  <a:pt x="501650" y="196850"/>
                </a:cubicBezTo>
                <a:cubicBezTo>
                  <a:pt x="674158" y="195792"/>
                  <a:pt x="854604" y="97896"/>
                  <a:pt x="1035050" y="0"/>
                </a:cubicBezTo>
              </a:path>
            </a:pathLst>
          </a:cu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43" name="Прямоугольник 142"/>
          <p:cNvSpPr/>
          <p:nvPr/>
        </p:nvSpPr>
        <p:spPr>
          <a:xfrm>
            <a:off x="5174878" y="5055124"/>
            <a:ext cx="3232462" cy="646331"/>
          </a:xfrm>
          <a:prstGeom prst="rect">
            <a:avLst/>
          </a:prstGeom>
        </p:spPr>
        <p:txBody>
          <a:bodyPr wrap="square">
            <a:spAutoFit/>
          </a:bodyPr>
          <a:lstStyle/>
          <a:p>
            <a:r>
              <a:rPr lang="en-US" dirty="0" smtClean="0">
                <a:latin typeface="+mj-lt"/>
              </a:rPr>
              <a:t>A[j]=5 </a:t>
            </a:r>
            <a:r>
              <a:rPr lang="en-US" b="1" dirty="0" smtClean="0">
                <a:latin typeface="+mj-lt"/>
              </a:rPr>
              <a:t>&gt;</a:t>
            </a:r>
            <a:r>
              <a:rPr lang="en-US" dirty="0" smtClean="0">
                <a:latin typeface="+mj-lt"/>
              </a:rPr>
              <a:t> x=4  </a:t>
            </a:r>
            <a:r>
              <a:rPr lang="en-US" dirty="0" smtClean="0"/>
              <a:t>→ </a:t>
            </a:r>
            <a:r>
              <a:rPr lang="en-US" dirty="0" smtClean="0">
                <a:latin typeface="+mj-lt"/>
              </a:rPr>
              <a:t>j=j++</a:t>
            </a:r>
            <a:endParaRPr lang="uk-UA" dirty="0">
              <a:latin typeface="+mj-lt"/>
            </a:endParaRPr>
          </a:p>
          <a:p>
            <a:endParaRPr lang="uk-UA" dirty="0" smtClean="0">
              <a:latin typeface="+mj-lt"/>
            </a:endParaRPr>
          </a:p>
        </p:txBody>
      </p:sp>
      <p:sp>
        <p:nvSpPr>
          <p:cNvPr id="144" name="Прямоугольник 143"/>
          <p:cNvSpPr/>
          <p:nvPr/>
        </p:nvSpPr>
        <p:spPr>
          <a:xfrm>
            <a:off x="926915" y="502332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145" name="Прямоугольник 144"/>
          <p:cNvSpPr/>
          <p:nvPr/>
        </p:nvSpPr>
        <p:spPr>
          <a:xfrm>
            <a:off x="1430971" y="502332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1</a:t>
            </a:r>
            <a:endParaRPr lang="uk-UA" dirty="0">
              <a:solidFill>
                <a:srgbClr val="FF0000"/>
              </a:solidFill>
            </a:endParaRPr>
          </a:p>
        </p:txBody>
      </p:sp>
      <p:sp>
        <p:nvSpPr>
          <p:cNvPr id="146" name="Прямоугольник 145"/>
          <p:cNvSpPr/>
          <p:nvPr/>
        </p:nvSpPr>
        <p:spPr>
          <a:xfrm>
            <a:off x="1935027" y="502332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3</a:t>
            </a:r>
            <a:endParaRPr lang="uk-UA" dirty="0">
              <a:solidFill>
                <a:srgbClr val="FF0000"/>
              </a:solidFill>
            </a:endParaRPr>
          </a:p>
        </p:txBody>
      </p:sp>
      <p:sp>
        <p:nvSpPr>
          <p:cNvPr id="147" name="Прямоугольник 146"/>
          <p:cNvSpPr/>
          <p:nvPr/>
        </p:nvSpPr>
        <p:spPr>
          <a:xfrm>
            <a:off x="2439083" y="502332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8</a:t>
            </a:r>
            <a:endParaRPr lang="uk-UA" dirty="0">
              <a:solidFill>
                <a:srgbClr val="0070C0"/>
              </a:solidFill>
            </a:endParaRPr>
          </a:p>
        </p:txBody>
      </p:sp>
      <p:sp>
        <p:nvSpPr>
          <p:cNvPr id="148" name="Прямоугольник 147"/>
          <p:cNvSpPr/>
          <p:nvPr/>
        </p:nvSpPr>
        <p:spPr>
          <a:xfrm>
            <a:off x="3447195" y="502332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5</a:t>
            </a:r>
            <a:endParaRPr lang="uk-UA" dirty="0">
              <a:solidFill>
                <a:srgbClr val="0070C0"/>
              </a:solidFill>
            </a:endParaRPr>
          </a:p>
        </p:txBody>
      </p:sp>
      <p:sp>
        <p:nvSpPr>
          <p:cNvPr id="149" name="Прямоугольник 148"/>
          <p:cNvSpPr/>
          <p:nvPr/>
        </p:nvSpPr>
        <p:spPr>
          <a:xfrm>
            <a:off x="3951251" y="502332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150" name="Прямоугольник 149"/>
          <p:cNvSpPr/>
          <p:nvPr/>
        </p:nvSpPr>
        <p:spPr>
          <a:xfrm>
            <a:off x="2943139" y="502332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7</a:t>
            </a:r>
            <a:endParaRPr lang="uk-UA" dirty="0">
              <a:solidFill>
                <a:srgbClr val="0070C0"/>
              </a:solidFill>
            </a:endParaRPr>
          </a:p>
        </p:txBody>
      </p:sp>
      <p:sp>
        <p:nvSpPr>
          <p:cNvPr id="151" name="Прямоугольник 150"/>
          <p:cNvSpPr/>
          <p:nvPr/>
        </p:nvSpPr>
        <p:spPr>
          <a:xfrm>
            <a:off x="4455307" y="502332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52" name="Прямая соединительная линия 151"/>
          <p:cNvCxnSpPr/>
          <p:nvPr/>
        </p:nvCxnSpPr>
        <p:spPr>
          <a:xfrm flipH="1">
            <a:off x="4459510" y="5023324"/>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p:cNvCxnSpPr/>
          <p:nvPr/>
        </p:nvCxnSpPr>
        <p:spPr>
          <a:xfrm flipH="1">
            <a:off x="2439083" y="502414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54" name="Прямоугольник 153"/>
          <p:cNvSpPr/>
          <p:nvPr/>
        </p:nvSpPr>
        <p:spPr>
          <a:xfrm>
            <a:off x="4099745" y="4653136"/>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55" name="Прямоугольник 154"/>
          <p:cNvSpPr/>
          <p:nvPr/>
        </p:nvSpPr>
        <p:spPr>
          <a:xfrm>
            <a:off x="2062229" y="4653139"/>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156" name="Прямая соединительная линия 155"/>
          <p:cNvCxnSpPr/>
          <p:nvPr/>
        </p:nvCxnSpPr>
        <p:spPr>
          <a:xfrm flipH="1">
            <a:off x="3942844" y="502414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57" name="Прямоугольник 156"/>
          <p:cNvSpPr/>
          <p:nvPr/>
        </p:nvSpPr>
        <p:spPr>
          <a:xfrm>
            <a:off x="5174878" y="5879013"/>
            <a:ext cx="3232462" cy="646331"/>
          </a:xfrm>
          <a:prstGeom prst="rect">
            <a:avLst/>
          </a:prstGeom>
        </p:spPr>
        <p:txBody>
          <a:bodyPr wrap="square">
            <a:spAutoFit/>
          </a:bodyPr>
          <a:lstStyle/>
          <a:p>
            <a:r>
              <a:rPr lang="en-US" dirty="0" smtClean="0">
                <a:latin typeface="+mj-lt"/>
              </a:rPr>
              <a:t>A[j]=6 </a:t>
            </a:r>
            <a:r>
              <a:rPr lang="en-US" b="1" dirty="0" smtClean="0">
                <a:latin typeface="+mj-lt"/>
              </a:rPr>
              <a:t>&gt;</a:t>
            </a:r>
            <a:r>
              <a:rPr lang="en-US" dirty="0" smtClean="0">
                <a:latin typeface="+mj-lt"/>
              </a:rPr>
              <a:t> x=4  </a:t>
            </a:r>
            <a:r>
              <a:rPr lang="en-US" dirty="0" smtClean="0"/>
              <a:t>→ </a:t>
            </a:r>
            <a:r>
              <a:rPr lang="en-US" dirty="0" smtClean="0">
                <a:latin typeface="+mj-lt"/>
              </a:rPr>
              <a:t>j=j++</a:t>
            </a:r>
            <a:endParaRPr lang="uk-UA" dirty="0">
              <a:latin typeface="+mj-lt"/>
            </a:endParaRPr>
          </a:p>
          <a:p>
            <a:endParaRPr lang="uk-UA" dirty="0" smtClean="0">
              <a:latin typeface="+mj-lt"/>
            </a:endParaRPr>
          </a:p>
        </p:txBody>
      </p:sp>
      <p:sp>
        <p:nvSpPr>
          <p:cNvPr id="158" name="Прямоугольник 157"/>
          <p:cNvSpPr/>
          <p:nvPr/>
        </p:nvSpPr>
        <p:spPr>
          <a:xfrm>
            <a:off x="926915" y="584721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159" name="Прямоугольник 158"/>
          <p:cNvSpPr/>
          <p:nvPr/>
        </p:nvSpPr>
        <p:spPr>
          <a:xfrm>
            <a:off x="1430971" y="584721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1</a:t>
            </a:r>
            <a:endParaRPr lang="uk-UA" dirty="0">
              <a:solidFill>
                <a:srgbClr val="FF0000"/>
              </a:solidFill>
            </a:endParaRPr>
          </a:p>
        </p:txBody>
      </p:sp>
      <p:sp>
        <p:nvSpPr>
          <p:cNvPr id="160" name="Прямоугольник 159"/>
          <p:cNvSpPr/>
          <p:nvPr/>
        </p:nvSpPr>
        <p:spPr>
          <a:xfrm>
            <a:off x="1935027" y="584721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3</a:t>
            </a:r>
            <a:endParaRPr lang="uk-UA" dirty="0">
              <a:solidFill>
                <a:srgbClr val="FF0000"/>
              </a:solidFill>
            </a:endParaRPr>
          </a:p>
        </p:txBody>
      </p:sp>
      <p:sp>
        <p:nvSpPr>
          <p:cNvPr id="161" name="Прямоугольник 160"/>
          <p:cNvSpPr/>
          <p:nvPr/>
        </p:nvSpPr>
        <p:spPr>
          <a:xfrm>
            <a:off x="2439083" y="584721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8</a:t>
            </a:r>
            <a:endParaRPr lang="uk-UA" dirty="0">
              <a:solidFill>
                <a:srgbClr val="0070C0"/>
              </a:solidFill>
            </a:endParaRPr>
          </a:p>
        </p:txBody>
      </p:sp>
      <p:sp>
        <p:nvSpPr>
          <p:cNvPr id="162" name="Прямоугольник 161"/>
          <p:cNvSpPr/>
          <p:nvPr/>
        </p:nvSpPr>
        <p:spPr>
          <a:xfrm>
            <a:off x="3447195" y="584721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5</a:t>
            </a:r>
            <a:endParaRPr lang="uk-UA" dirty="0">
              <a:solidFill>
                <a:srgbClr val="0070C0"/>
              </a:solidFill>
            </a:endParaRPr>
          </a:p>
        </p:txBody>
      </p:sp>
      <p:sp>
        <p:nvSpPr>
          <p:cNvPr id="163" name="Прямоугольник 162"/>
          <p:cNvSpPr/>
          <p:nvPr/>
        </p:nvSpPr>
        <p:spPr>
          <a:xfrm>
            <a:off x="3951251" y="584721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6</a:t>
            </a:r>
            <a:endParaRPr lang="uk-UA" dirty="0">
              <a:solidFill>
                <a:srgbClr val="0070C0"/>
              </a:solidFill>
            </a:endParaRPr>
          </a:p>
        </p:txBody>
      </p:sp>
      <p:sp>
        <p:nvSpPr>
          <p:cNvPr id="164" name="Прямоугольник 163"/>
          <p:cNvSpPr/>
          <p:nvPr/>
        </p:nvSpPr>
        <p:spPr>
          <a:xfrm>
            <a:off x="2943139" y="584721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7</a:t>
            </a:r>
            <a:endParaRPr lang="uk-UA" dirty="0">
              <a:solidFill>
                <a:srgbClr val="0070C0"/>
              </a:solidFill>
            </a:endParaRPr>
          </a:p>
        </p:txBody>
      </p:sp>
      <p:sp>
        <p:nvSpPr>
          <p:cNvPr id="165" name="Прямоугольник 164"/>
          <p:cNvSpPr/>
          <p:nvPr/>
        </p:nvSpPr>
        <p:spPr>
          <a:xfrm>
            <a:off x="4455307" y="584721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66" name="Прямая соединительная линия 165"/>
          <p:cNvCxnSpPr/>
          <p:nvPr/>
        </p:nvCxnSpPr>
        <p:spPr>
          <a:xfrm flipH="1">
            <a:off x="4459510" y="5847213"/>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67" name="Прямая соединительная линия 166"/>
          <p:cNvCxnSpPr/>
          <p:nvPr/>
        </p:nvCxnSpPr>
        <p:spPr>
          <a:xfrm flipH="1">
            <a:off x="2439083" y="5848038"/>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8" name="Прямоугольник 167"/>
          <p:cNvSpPr/>
          <p:nvPr/>
        </p:nvSpPr>
        <p:spPr>
          <a:xfrm>
            <a:off x="4603801" y="5477025"/>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69" name="Прямоугольник 168"/>
          <p:cNvSpPr/>
          <p:nvPr/>
        </p:nvSpPr>
        <p:spPr>
          <a:xfrm>
            <a:off x="2062229" y="5477028"/>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spTree>
    <p:extLst>
      <p:ext uri="{BB962C8B-B14F-4D97-AF65-F5344CB8AC3E}">
        <p14:creationId xmlns:p14="http://schemas.microsoft.com/office/powerpoint/2010/main" val="10693670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500"/>
                                        <p:tgtEl>
                                          <p:spTgt spid="1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fade">
                                      <p:cBhvr>
                                        <p:cTn id="33" dur="500"/>
                                        <p:tgtEl>
                                          <p:spTgt spid="125"/>
                                        </p:tgtEl>
                                      </p:cBhvr>
                                    </p:animEffect>
                                  </p:childTnLst>
                                </p:cTn>
                              </p:par>
                              <p:par>
                                <p:cTn id="34" presetID="10" presetClass="entr" presetSubtype="0" fill="hold" nodeType="with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fade">
                                      <p:cBhvr>
                                        <p:cTn id="36" dur="500"/>
                                        <p:tgtEl>
                                          <p:spTgt spid="126"/>
                                        </p:tgtEl>
                                      </p:cBhvr>
                                    </p:animEffect>
                                  </p:childTnLst>
                                </p:cTn>
                              </p:par>
                              <p:par>
                                <p:cTn id="37" presetID="10" presetClass="entr" presetSubtype="0" fill="hold" nodeType="with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fade">
                                      <p:cBhvr>
                                        <p:cTn id="42" dur="500"/>
                                        <p:tgtEl>
                                          <p:spTgt spid="1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fade">
                                      <p:cBhvr>
                                        <p:cTn id="45" dur="500"/>
                                        <p:tgtEl>
                                          <p:spTgt spid="129"/>
                                        </p:tgtEl>
                                      </p:cBhvr>
                                    </p:animEffect>
                                  </p:childTnLst>
                                </p:cTn>
                              </p:par>
                              <p:par>
                                <p:cTn id="46" presetID="10" presetClass="entr" presetSubtype="0" fill="hold" nodeType="with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500"/>
                                        <p:tgtEl>
                                          <p:spTgt spid="1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animEffect transition="in" filter="fade">
                                      <p:cBhvr>
                                        <p:cTn id="51" dur="500"/>
                                        <p:tgtEl>
                                          <p:spTgt spid="1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fade">
                                      <p:cBhvr>
                                        <p:cTn id="56" dur="500"/>
                                        <p:tgtEl>
                                          <p:spTgt spid="1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fade">
                                      <p:cBhvr>
                                        <p:cTn id="61" dur="500"/>
                                        <p:tgtEl>
                                          <p:spTgt spid="1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fade">
                                      <p:cBhvr>
                                        <p:cTn id="64" dur="500"/>
                                        <p:tgtEl>
                                          <p:spTgt spid="1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fade">
                                      <p:cBhvr>
                                        <p:cTn id="70" dur="500"/>
                                        <p:tgtEl>
                                          <p:spTgt spid="1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fade">
                                      <p:cBhvr>
                                        <p:cTn id="73" dur="500"/>
                                        <p:tgtEl>
                                          <p:spTgt spid="1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fade">
                                      <p:cBhvr>
                                        <p:cTn id="76" dur="500"/>
                                        <p:tgtEl>
                                          <p:spTgt spid="1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fade">
                                      <p:cBhvr>
                                        <p:cTn id="79" dur="500"/>
                                        <p:tgtEl>
                                          <p:spTgt spid="1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fade">
                                      <p:cBhvr>
                                        <p:cTn id="82" dur="500"/>
                                        <p:tgtEl>
                                          <p:spTgt spid="151"/>
                                        </p:tgtEl>
                                      </p:cBhvr>
                                    </p:animEffect>
                                  </p:childTnLst>
                                </p:cTn>
                              </p:par>
                              <p:par>
                                <p:cTn id="83" presetID="10" presetClass="entr" presetSubtype="0" fill="hold"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fade">
                                      <p:cBhvr>
                                        <p:cTn id="85" dur="500"/>
                                        <p:tgtEl>
                                          <p:spTgt spid="152"/>
                                        </p:tgtEl>
                                      </p:cBhvr>
                                    </p:animEffect>
                                  </p:childTnLst>
                                </p:cTn>
                              </p:par>
                              <p:par>
                                <p:cTn id="86" presetID="10" presetClass="entr" presetSubtype="0" fill="hold" nodeType="withEffect">
                                  <p:stCondLst>
                                    <p:cond delay="0"/>
                                  </p:stCondLst>
                                  <p:childTnLst>
                                    <p:set>
                                      <p:cBhvr>
                                        <p:cTn id="87" dur="1" fill="hold">
                                          <p:stCondLst>
                                            <p:cond delay="0"/>
                                          </p:stCondLst>
                                        </p:cTn>
                                        <p:tgtEl>
                                          <p:spTgt spid="153"/>
                                        </p:tgtEl>
                                        <p:attrNameLst>
                                          <p:attrName>style.visibility</p:attrName>
                                        </p:attrNameLst>
                                      </p:cBhvr>
                                      <p:to>
                                        <p:strVal val="visible"/>
                                      </p:to>
                                    </p:set>
                                    <p:animEffect transition="in" filter="fade">
                                      <p:cBhvr>
                                        <p:cTn id="88" dur="500"/>
                                        <p:tgtEl>
                                          <p:spTgt spid="1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fade">
                                      <p:cBhvr>
                                        <p:cTn id="91" dur="500"/>
                                        <p:tgtEl>
                                          <p:spTgt spid="1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fade">
                                      <p:cBhvr>
                                        <p:cTn id="94" dur="500"/>
                                        <p:tgtEl>
                                          <p:spTgt spid="155"/>
                                        </p:tgtEl>
                                      </p:cBhvr>
                                    </p:animEffect>
                                  </p:childTnLst>
                                </p:cTn>
                              </p:par>
                              <p:par>
                                <p:cTn id="95" presetID="10" presetClass="entr" presetSubtype="0" fill="hold" nodeType="with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fade">
                                      <p:cBhvr>
                                        <p:cTn id="97" dur="500"/>
                                        <p:tgtEl>
                                          <p:spTgt spid="15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57"/>
                                        </p:tgtEl>
                                        <p:attrNameLst>
                                          <p:attrName>style.visibility</p:attrName>
                                        </p:attrNameLst>
                                      </p:cBhvr>
                                      <p:to>
                                        <p:strVal val="visible"/>
                                      </p:to>
                                    </p:set>
                                    <p:animEffect transition="in" filter="fade">
                                      <p:cBhvr>
                                        <p:cTn id="102" dur="500"/>
                                        <p:tgtEl>
                                          <p:spTgt spid="15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58"/>
                                        </p:tgtEl>
                                        <p:attrNameLst>
                                          <p:attrName>style.visibility</p:attrName>
                                        </p:attrNameLst>
                                      </p:cBhvr>
                                      <p:to>
                                        <p:strVal val="visible"/>
                                      </p:to>
                                    </p:set>
                                    <p:animEffect transition="in" filter="fade">
                                      <p:cBhvr>
                                        <p:cTn id="107" dur="500"/>
                                        <p:tgtEl>
                                          <p:spTgt spid="15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9"/>
                                        </p:tgtEl>
                                        <p:attrNameLst>
                                          <p:attrName>style.visibility</p:attrName>
                                        </p:attrNameLst>
                                      </p:cBhvr>
                                      <p:to>
                                        <p:strVal val="visible"/>
                                      </p:to>
                                    </p:set>
                                    <p:animEffect transition="in" filter="fade">
                                      <p:cBhvr>
                                        <p:cTn id="110" dur="500"/>
                                        <p:tgtEl>
                                          <p:spTgt spid="15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animEffect transition="in" filter="fade">
                                      <p:cBhvr>
                                        <p:cTn id="113" dur="500"/>
                                        <p:tgtEl>
                                          <p:spTgt spid="16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fade">
                                      <p:cBhvr>
                                        <p:cTn id="116" dur="500"/>
                                        <p:tgtEl>
                                          <p:spTgt spid="16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62"/>
                                        </p:tgtEl>
                                        <p:attrNameLst>
                                          <p:attrName>style.visibility</p:attrName>
                                        </p:attrNameLst>
                                      </p:cBhvr>
                                      <p:to>
                                        <p:strVal val="visible"/>
                                      </p:to>
                                    </p:set>
                                    <p:animEffect transition="in" filter="fade">
                                      <p:cBhvr>
                                        <p:cTn id="119" dur="500"/>
                                        <p:tgtEl>
                                          <p:spTgt spid="16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63"/>
                                        </p:tgtEl>
                                        <p:attrNameLst>
                                          <p:attrName>style.visibility</p:attrName>
                                        </p:attrNameLst>
                                      </p:cBhvr>
                                      <p:to>
                                        <p:strVal val="visible"/>
                                      </p:to>
                                    </p:set>
                                    <p:animEffect transition="in" filter="fade">
                                      <p:cBhvr>
                                        <p:cTn id="122" dur="500"/>
                                        <p:tgtEl>
                                          <p:spTgt spid="16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64"/>
                                        </p:tgtEl>
                                        <p:attrNameLst>
                                          <p:attrName>style.visibility</p:attrName>
                                        </p:attrNameLst>
                                      </p:cBhvr>
                                      <p:to>
                                        <p:strVal val="visible"/>
                                      </p:to>
                                    </p:set>
                                    <p:animEffect transition="in" filter="fade">
                                      <p:cBhvr>
                                        <p:cTn id="125" dur="500"/>
                                        <p:tgtEl>
                                          <p:spTgt spid="16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65"/>
                                        </p:tgtEl>
                                        <p:attrNameLst>
                                          <p:attrName>style.visibility</p:attrName>
                                        </p:attrNameLst>
                                      </p:cBhvr>
                                      <p:to>
                                        <p:strVal val="visible"/>
                                      </p:to>
                                    </p:set>
                                    <p:animEffect transition="in" filter="fade">
                                      <p:cBhvr>
                                        <p:cTn id="128" dur="500"/>
                                        <p:tgtEl>
                                          <p:spTgt spid="165"/>
                                        </p:tgtEl>
                                      </p:cBhvr>
                                    </p:animEffect>
                                  </p:childTnLst>
                                </p:cTn>
                              </p:par>
                              <p:par>
                                <p:cTn id="129" presetID="10" presetClass="entr" presetSubtype="0" fill="hold" nodeType="withEffect">
                                  <p:stCondLst>
                                    <p:cond delay="0"/>
                                  </p:stCondLst>
                                  <p:childTnLst>
                                    <p:set>
                                      <p:cBhvr>
                                        <p:cTn id="130" dur="1" fill="hold">
                                          <p:stCondLst>
                                            <p:cond delay="0"/>
                                          </p:stCondLst>
                                        </p:cTn>
                                        <p:tgtEl>
                                          <p:spTgt spid="166"/>
                                        </p:tgtEl>
                                        <p:attrNameLst>
                                          <p:attrName>style.visibility</p:attrName>
                                        </p:attrNameLst>
                                      </p:cBhvr>
                                      <p:to>
                                        <p:strVal val="visible"/>
                                      </p:to>
                                    </p:set>
                                    <p:animEffect transition="in" filter="fade">
                                      <p:cBhvr>
                                        <p:cTn id="131" dur="500"/>
                                        <p:tgtEl>
                                          <p:spTgt spid="166"/>
                                        </p:tgtEl>
                                      </p:cBhvr>
                                    </p:animEffect>
                                  </p:childTnLst>
                                </p:cTn>
                              </p:par>
                              <p:par>
                                <p:cTn id="132" presetID="10" presetClass="entr" presetSubtype="0" fill="hold" nodeType="withEffect">
                                  <p:stCondLst>
                                    <p:cond delay="0"/>
                                  </p:stCondLst>
                                  <p:childTnLst>
                                    <p:set>
                                      <p:cBhvr>
                                        <p:cTn id="133" dur="1" fill="hold">
                                          <p:stCondLst>
                                            <p:cond delay="0"/>
                                          </p:stCondLst>
                                        </p:cTn>
                                        <p:tgtEl>
                                          <p:spTgt spid="167"/>
                                        </p:tgtEl>
                                        <p:attrNameLst>
                                          <p:attrName>style.visibility</p:attrName>
                                        </p:attrNameLst>
                                      </p:cBhvr>
                                      <p:to>
                                        <p:strVal val="visible"/>
                                      </p:to>
                                    </p:set>
                                    <p:animEffect transition="in" filter="fade">
                                      <p:cBhvr>
                                        <p:cTn id="134" dur="500"/>
                                        <p:tgtEl>
                                          <p:spTgt spid="16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68"/>
                                        </p:tgtEl>
                                        <p:attrNameLst>
                                          <p:attrName>style.visibility</p:attrName>
                                        </p:attrNameLst>
                                      </p:cBhvr>
                                      <p:to>
                                        <p:strVal val="visible"/>
                                      </p:to>
                                    </p:set>
                                    <p:animEffect transition="in" filter="fade">
                                      <p:cBhvr>
                                        <p:cTn id="137" dur="500"/>
                                        <p:tgtEl>
                                          <p:spTgt spid="168"/>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69"/>
                                        </p:tgtEl>
                                        <p:attrNameLst>
                                          <p:attrName>style.visibility</p:attrName>
                                        </p:attrNameLst>
                                      </p:cBhvr>
                                      <p:to>
                                        <p:strVal val="visible"/>
                                      </p:to>
                                    </p:set>
                                    <p:animEffect transition="in" filter="fade">
                                      <p:cBhvr>
                                        <p:cTn id="140"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animBg="1"/>
      <p:bldP spid="76" grpId="0" animBg="1"/>
      <p:bldP spid="77" grpId="0" animBg="1"/>
      <p:bldP spid="78" grpId="0" animBg="1"/>
      <p:bldP spid="79" grpId="0" animBg="1"/>
      <p:bldP spid="124" grpId="0" animBg="1"/>
      <p:bldP spid="125" grpId="0" animBg="1"/>
      <p:bldP spid="128" grpId="0"/>
      <p:bldP spid="129" grpId="0"/>
      <p:bldP spid="131" grpId="0" animBg="1"/>
      <p:bldP spid="143" grpId="0"/>
      <p:bldP spid="144" grpId="0" animBg="1"/>
      <p:bldP spid="145" grpId="0" animBg="1"/>
      <p:bldP spid="146" grpId="0" animBg="1"/>
      <p:bldP spid="147" grpId="0" animBg="1"/>
      <p:bldP spid="148" grpId="0" animBg="1"/>
      <p:bldP spid="149" grpId="0" animBg="1"/>
      <p:bldP spid="150" grpId="0" animBg="1"/>
      <p:bldP spid="151" grpId="0" animBg="1"/>
      <p:bldP spid="154" grpId="0"/>
      <p:bldP spid="155" grpId="0"/>
      <p:bldP spid="157" grpId="0"/>
      <p:bldP spid="158" grpId="0" animBg="1"/>
      <p:bldP spid="159" grpId="0" animBg="1"/>
      <p:bldP spid="160" grpId="0" animBg="1"/>
      <p:bldP spid="161" grpId="0" animBg="1"/>
      <p:bldP spid="162" grpId="0" animBg="1"/>
      <p:bldP spid="163" grpId="0" animBg="1"/>
      <p:bldP spid="164" grpId="0" animBg="1"/>
      <p:bldP spid="165" grpId="0" animBg="1"/>
      <p:bldP spid="168" grpId="0"/>
      <p:bldP spid="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47275" y="-71469"/>
            <a:ext cx="2904961" cy="707886"/>
          </a:xfrm>
          <a:prstGeom prst="rect">
            <a:avLst/>
          </a:prstGeom>
        </p:spPr>
        <p:txBody>
          <a:bodyPr wrap="none">
            <a:spAutoFit/>
          </a:bodyPr>
          <a:lstStyle/>
          <a:p>
            <a:pPr algn="ctr"/>
            <a:r>
              <a:rPr lang="uk-UA" sz="2000" b="1" dirty="0" smtClean="0">
                <a:solidFill>
                  <a:schemeClr val="lt1"/>
                </a:solidFill>
                <a:latin typeface="+mn-lt"/>
              </a:rPr>
              <a:t>Приклад процедури </a:t>
            </a:r>
          </a:p>
          <a:p>
            <a:pPr algn="ctr"/>
            <a:r>
              <a:rPr lang="uk-UA" sz="2000" b="1" dirty="0" smtClean="0">
                <a:solidFill>
                  <a:schemeClr val="lt1"/>
                </a:solidFill>
                <a:latin typeface="+mn-lt"/>
              </a:rPr>
              <a:t>розбиття</a:t>
            </a:r>
            <a:endParaRPr lang="uk-UA" sz="2000" b="1" dirty="0">
              <a:solidFill>
                <a:schemeClr val="lt1"/>
              </a:solidFill>
              <a:latin typeface="+mn-lt"/>
            </a:endParaRPr>
          </a:p>
        </p:txBody>
      </p:sp>
      <p:sp>
        <p:nvSpPr>
          <p:cNvPr id="157" name="Прямоугольник 156"/>
          <p:cNvSpPr/>
          <p:nvPr/>
        </p:nvSpPr>
        <p:spPr>
          <a:xfrm>
            <a:off x="5174878" y="2247637"/>
            <a:ext cx="3232462" cy="369332"/>
          </a:xfrm>
          <a:prstGeom prst="rect">
            <a:avLst/>
          </a:prstGeom>
        </p:spPr>
        <p:txBody>
          <a:bodyPr wrap="square">
            <a:spAutoFit/>
          </a:bodyPr>
          <a:lstStyle/>
          <a:p>
            <a:r>
              <a:rPr lang="en-US" dirty="0" smtClean="0">
                <a:latin typeface="+mj-lt"/>
              </a:rPr>
              <a:t>A[r] </a:t>
            </a:r>
            <a:r>
              <a:rPr lang="en-US" dirty="0" smtClean="0"/>
              <a:t>↔</a:t>
            </a:r>
            <a:r>
              <a:rPr lang="en-US" dirty="0">
                <a:latin typeface="+mj-lt"/>
              </a:rPr>
              <a:t> </a:t>
            </a:r>
            <a:r>
              <a:rPr lang="en-US" dirty="0" smtClean="0">
                <a:latin typeface="+mj-lt"/>
              </a:rPr>
              <a:t>A[i+1]</a:t>
            </a:r>
            <a:endParaRPr lang="uk-UA" dirty="0"/>
          </a:p>
        </p:txBody>
      </p:sp>
      <p:sp>
        <p:nvSpPr>
          <p:cNvPr id="158" name="Прямоугольник 157"/>
          <p:cNvSpPr/>
          <p:nvPr/>
        </p:nvSpPr>
        <p:spPr>
          <a:xfrm>
            <a:off x="926915" y="221584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159" name="Прямоугольник 158"/>
          <p:cNvSpPr/>
          <p:nvPr/>
        </p:nvSpPr>
        <p:spPr>
          <a:xfrm>
            <a:off x="1430971" y="221584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1</a:t>
            </a:r>
            <a:endParaRPr lang="uk-UA" dirty="0">
              <a:solidFill>
                <a:srgbClr val="FF0000"/>
              </a:solidFill>
            </a:endParaRPr>
          </a:p>
        </p:txBody>
      </p:sp>
      <p:sp>
        <p:nvSpPr>
          <p:cNvPr id="160" name="Прямоугольник 159"/>
          <p:cNvSpPr/>
          <p:nvPr/>
        </p:nvSpPr>
        <p:spPr>
          <a:xfrm>
            <a:off x="1935027" y="221583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3</a:t>
            </a:r>
            <a:endParaRPr lang="uk-UA" dirty="0">
              <a:solidFill>
                <a:srgbClr val="FF0000"/>
              </a:solidFill>
            </a:endParaRPr>
          </a:p>
        </p:txBody>
      </p:sp>
      <p:sp>
        <p:nvSpPr>
          <p:cNvPr id="161" name="Прямоугольник 160"/>
          <p:cNvSpPr/>
          <p:nvPr/>
        </p:nvSpPr>
        <p:spPr>
          <a:xfrm>
            <a:off x="2439083" y="2215838"/>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8</a:t>
            </a:r>
            <a:endParaRPr lang="uk-UA" dirty="0">
              <a:solidFill>
                <a:srgbClr val="0070C0"/>
              </a:solidFill>
            </a:endParaRPr>
          </a:p>
        </p:txBody>
      </p:sp>
      <p:sp>
        <p:nvSpPr>
          <p:cNvPr id="162" name="Прямоугольник 161"/>
          <p:cNvSpPr/>
          <p:nvPr/>
        </p:nvSpPr>
        <p:spPr>
          <a:xfrm>
            <a:off x="3447195" y="221584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5</a:t>
            </a:r>
            <a:endParaRPr lang="uk-UA" dirty="0">
              <a:solidFill>
                <a:srgbClr val="0070C0"/>
              </a:solidFill>
            </a:endParaRPr>
          </a:p>
        </p:txBody>
      </p:sp>
      <p:sp>
        <p:nvSpPr>
          <p:cNvPr id="163" name="Прямоугольник 162"/>
          <p:cNvSpPr/>
          <p:nvPr/>
        </p:nvSpPr>
        <p:spPr>
          <a:xfrm>
            <a:off x="3951251" y="221583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6</a:t>
            </a:r>
            <a:endParaRPr lang="uk-UA" dirty="0">
              <a:solidFill>
                <a:srgbClr val="0070C0"/>
              </a:solidFill>
            </a:endParaRPr>
          </a:p>
        </p:txBody>
      </p:sp>
      <p:sp>
        <p:nvSpPr>
          <p:cNvPr id="164" name="Прямоугольник 163"/>
          <p:cNvSpPr/>
          <p:nvPr/>
        </p:nvSpPr>
        <p:spPr>
          <a:xfrm>
            <a:off x="2943139" y="221584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7</a:t>
            </a:r>
            <a:endParaRPr lang="uk-UA" dirty="0">
              <a:solidFill>
                <a:srgbClr val="0070C0"/>
              </a:solidFill>
            </a:endParaRPr>
          </a:p>
        </p:txBody>
      </p:sp>
      <p:sp>
        <p:nvSpPr>
          <p:cNvPr id="165" name="Прямоугольник 164"/>
          <p:cNvSpPr/>
          <p:nvPr/>
        </p:nvSpPr>
        <p:spPr>
          <a:xfrm>
            <a:off x="4455307" y="221584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66" name="Прямая соединительная линия 165"/>
          <p:cNvCxnSpPr/>
          <p:nvPr/>
        </p:nvCxnSpPr>
        <p:spPr>
          <a:xfrm flipH="1">
            <a:off x="4459510" y="2215837"/>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67" name="Прямая соединительная линия 166"/>
          <p:cNvCxnSpPr/>
          <p:nvPr/>
        </p:nvCxnSpPr>
        <p:spPr>
          <a:xfrm flipH="1">
            <a:off x="2439083" y="2216662"/>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8" name="Прямоугольник 167"/>
          <p:cNvSpPr/>
          <p:nvPr/>
        </p:nvSpPr>
        <p:spPr>
          <a:xfrm>
            <a:off x="4603801" y="1845649"/>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69" name="Прямоугольник 168"/>
          <p:cNvSpPr/>
          <p:nvPr/>
        </p:nvSpPr>
        <p:spPr>
          <a:xfrm>
            <a:off x="2062229" y="1845652"/>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sp>
        <p:nvSpPr>
          <p:cNvPr id="132" name="Прямоугольник 131"/>
          <p:cNvSpPr/>
          <p:nvPr/>
        </p:nvSpPr>
        <p:spPr>
          <a:xfrm>
            <a:off x="1128463" y="1197577"/>
            <a:ext cx="6971929" cy="646331"/>
          </a:xfrm>
          <a:prstGeom prst="rect">
            <a:avLst/>
          </a:prstGeom>
        </p:spPr>
        <p:txBody>
          <a:bodyPr wrap="square">
            <a:spAutoFit/>
          </a:bodyPr>
          <a:lstStyle/>
          <a:p>
            <a:pPr algn="ctr"/>
            <a:r>
              <a:rPr lang="uk-UA" b="1" dirty="0" smtClean="0">
                <a:latin typeface="+mj-lt"/>
              </a:rPr>
              <a:t>Остання процедура </a:t>
            </a:r>
            <a:r>
              <a:rPr lang="uk-UA" dirty="0" smtClean="0">
                <a:latin typeface="+mj-lt"/>
              </a:rPr>
              <a:t>полягає у  переміщенні опорного елемента та першого елемента </a:t>
            </a:r>
            <a:r>
              <a:rPr lang="uk-UA" dirty="0" err="1" smtClean="0">
                <a:latin typeface="+mj-lt"/>
              </a:rPr>
              <a:t>підмасиву</a:t>
            </a:r>
            <a:r>
              <a:rPr lang="uk-UA" dirty="0" smtClean="0">
                <a:latin typeface="+mj-lt"/>
              </a:rPr>
              <a:t> </a:t>
            </a:r>
            <a:r>
              <a:rPr lang="en-US" dirty="0" smtClean="0">
                <a:latin typeface="+mj-lt"/>
              </a:rPr>
              <a:t>&gt;x</a:t>
            </a:r>
            <a:r>
              <a:rPr lang="uk-UA" dirty="0" smtClean="0">
                <a:latin typeface="+mj-lt"/>
              </a:rPr>
              <a:t>:</a:t>
            </a:r>
          </a:p>
        </p:txBody>
      </p:sp>
      <p:sp>
        <p:nvSpPr>
          <p:cNvPr id="133" name="Полилиния 132"/>
          <p:cNvSpPr/>
          <p:nvPr/>
        </p:nvSpPr>
        <p:spPr>
          <a:xfrm>
            <a:off x="2659969" y="2765917"/>
            <a:ext cx="2043162" cy="231859"/>
          </a:xfrm>
          <a:custGeom>
            <a:avLst/>
            <a:gdLst>
              <a:gd name="connsiteX0" fmla="*/ 0 w 1035050"/>
              <a:gd name="connsiteY0" fmla="*/ 6350 h 196858"/>
              <a:gd name="connsiteX1" fmla="*/ 501650 w 1035050"/>
              <a:gd name="connsiteY1" fmla="*/ 196850 h 196858"/>
              <a:gd name="connsiteX2" fmla="*/ 1035050 w 1035050"/>
              <a:gd name="connsiteY2" fmla="*/ 0 h 196858"/>
            </a:gdLst>
            <a:ahLst/>
            <a:cxnLst>
              <a:cxn ang="0">
                <a:pos x="connsiteX0" y="connsiteY0"/>
              </a:cxn>
              <a:cxn ang="0">
                <a:pos x="connsiteX1" y="connsiteY1"/>
              </a:cxn>
              <a:cxn ang="0">
                <a:pos x="connsiteX2" y="connsiteY2"/>
              </a:cxn>
            </a:cxnLst>
            <a:rect l="l" t="t" r="r" b="b"/>
            <a:pathLst>
              <a:path w="1035050" h="196858">
                <a:moveTo>
                  <a:pt x="0" y="6350"/>
                </a:moveTo>
                <a:cubicBezTo>
                  <a:pt x="164571" y="102129"/>
                  <a:pt x="329142" y="197908"/>
                  <a:pt x="501650" y="196850"/>
                </a:cubicBezTo>
                <a:cubicBezTo>
                  <a:pt x="674158" y="195792"/>
                  <a:pt x="854604" y="97896"/>
                  <a:pt x="1035050" y="0"/>
                </a:cubicBezTo>
              </a:path>
            </a:pathLst>
          </a:cu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34" name="Прямоугольник 133"/>
          <p:cNvSpPr/>
          <p:nvPr/>
        </p:nvSpPr>
        <p:spPr>
          <a:xfrm>
            <a:off x="2411760" y="336539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135" name="Прямоугольник 134"/>
          <p:cNvSpPr/>
          <p:nvPr/>
        </p:nvSpPr>
        <p:spPr>
          <a:xfrm>
            <a:off x="2915816" y="336539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1</a:t>
            </a:r>
            <a:endParaRPr lang="uk-UA" dirty="0">
              <a:solidFill>
                <a:srgbClr val="FF0000"/>
              </a:solidFill>
            </a:endParaRPr>
          </a:p>
        </p:txBody>
      </p:sp>
      <p:sp>
        <p:nvSpPr>
          <p:cNvPr id="136" name="Прямоугольник 135"/>
          <p:cNvSpPr/>
          <p:nvPr/>
        </p:nvSpPr>
        <p:spPr>
          <a:xfrm>
            <a:off x="3419872" y="3365398"/>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3</a:t>
            </a:r>
            <a:endParaRPr lang="uk-UA" dirty="0">
              <a:solidFill>
                <a:srgbClr val="FF0000"/>
              </a:solidFill>
            </a:endParaRPr>
          </a:p>
        </p:txBody>
      </p:sp>
      <p:sp>
        <p:nvSpPr>
          <p:cNvPr id="137" name="Прямоугольник 136"/>
          <p:cNvSpPr/>
          <p:nvPr/>
        </p:nvSpPr>
        <p:spPr>
          <a:xfrm>
            <a:off x="3923928" y="336539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4</a:t>
            </a:r>
            <a:endParaRPr lang="uk-UA" dirty="0">
              <a:solidFill>
                <a:schemeClr val="tx1"/>
              </a:solidFill>
            </a:endParaRPr>
          </a:p>
        </p:txBody>
      </p:sp>
      <p:sp>
        <p:nvSpPr>
          <p:cNvPr id="138" name="Прямоугольник 137"/>
          <p:cNvSpPr/>
          <p:nvPr/>
        </p:nvSpPr>
        <p:spPr>
          <a:xfrm>
            <a:off x="4932040" y="336539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5</a:t>
            </a:r>
            <a:endParaRPr lang="uk-UA" dirty="0">
              <a:solidFill>
                <a:srgbClr val="0070C0"/>
              </a:solidFill>
            </a:endParaRPr>
          </a:p>
        </p:txBody>
      </p:sp>
      <p:sp>
        <p:nvSpPr>
          <p:cNvPr id="139" name="Прямоугольник 138"/>
          <p:cNvSpPr/>
          <p:nvPr/>
        </p:nvSpPr>
        <p:spPr>
          <a:xfrm>
            <a:off x="5436096" y="336539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6</a:t>
            </a:r>
            <a:endParaRPr lang="uk-UA" dirty="0">
              <a:solidFill>
                <a:srgbClr val="0070C0"/>
              </a:solidFill>
            </a:endParaRPr>
          </a:p>
        </p:txBody>
      </p:sp>
      <p:sp>
        <p:nvSpPr>
          <p:cNvPr id="140" name="Прямоугольник 139"/>
          <p:cNvSpPr/>
          <p:nvPr/>
        </p:nvSpPr>
        <p:spPr>
          <a:xfrm>
            <a:off x="4427984" y="336539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7</a:t>
            </a:r>
            <a:endParaRPr lang="uk-UA" dirty="0">
              <a:solidFill>
                <a:srgbClr val="0070C0"/>
              </a:solidFill>
            </a:endParaRPr>
          </a:p>
        </p:txBody>
      </p:sp>
      <p:sp>
        <p:nvSpPr>
          <p:cNvPr id="141" name="Прямоугольник 140"/>
          <p:cNvSpPr/>
          <p:nvPr/>
        </p:nvSpPr>
        <p:spPr>
          <a:xfrm>
            <a:off x="5940152" y="336539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8</a:t>
            </a:r>
            <a:endParaRPr lang="uk-UA" dirty="0">
              <a:solidFill>
                <a:srgbClr val="0070C0"/>
              </a:solidFill>
            </a:endParaRPr>
          </a:p>
        </p:txBody>
      </p:sp>
      <p:sp>
        <p:nvSpPr>
          <p:cNvPr id="26" name="Прямоугольник 25"/>
          <p:cNvSpPr/>
          <p:nvPr/>
        </p:nvSpPr>
        <p:spPr>
          <a:xfrm>
            <a:off x="1115616" y="4377878"/>
            <a:ext cx="6971929" cy="923330"/>
          </a:xfrm>
          <a:prstGeom prst="rect">
            <a:avLst/>
          </a:prstGeom>
        </p:spPr>
        <p:txBody>
          <a:bodyPr wrap="square">
            <a:spAutoFit/>
          </a:bodyPr>
          <a:lstStyle/>
          <a:p>
            <a:pPr algn="ctr"/>
            <a:r>
              <a:rPr lang="uk-UA" b="1" dirty="0" smtClean="0">
                <a:latin typeface="+mj-lt"/>
              </a:rPr>
              <a:t>Далі аналогічні операції </a:t>
            </a:r>
            <a:r>
              <a:rPr lang="uk-UA" b="1" dirty="0" err="1" smtClean="0">
                <a:latin typeface="+mj-lt"/>
              </a:rPr>
              <a:t>рекурсивно</a:t>
            </a:r>
            <a:r>
              <a:rPr lang="uk-UA" b="1" dirty="0" smtClean="0">
                <a:latin typeface="+mj-lt"/>
              </a:rPr>
              <a:t> виконуються у лівому та правому </a:t>
            </a:r>
            <a:r>
              <a:rPr lang="uk-UA" b="1" dirty="0" err="1" smtClean="0">
                <a:latin typeface="+mj-lt"/>
              </a:rPr>
              <a:t>підмасивах</a:t>
            </a:r>
            <a:r>
              <a:rPr lang="uk-UA" b="1" dirty="0" smtClean="0">
                <a:latin typeface="+mj-lt"/>
              </a:rPr>
              <a:t> із опорними елементами «3» та «8» відповідно…</a:t>
            </a:r>
            <a:endParaRPr lang="uk-UA" dirty="0" smtClean="0">
              <a:latin typeface="+mj-lt"/>
            </a:endParaRPr>
          </a:p>
        </p:txBody>
      </p:sp>
    </p:spTree>
    <p:extLst>
      <p:ext uri="{BB962C8B-B14F-4D97-AF65-F5344CB8AC3E}">
        <p14:creationId xmlns:p14="http://schemas.microsoft.com/office/powerpoint/2010/main" val="35382384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84572" y="-71469"/>
            <a:ext cx="3230373" cy="707886"/>
          </a:xfrm>
          <a:prstGeom prst="rect">
            <a:avLst/>
          </a:prstGeom>
        </p:spPr>
        <p:txBody>
          <a:bodyPr wrap="none">
            <a:spAutoFit/>
          </a:bodyPr>
          <a:lstStyle/>
          <a:p>
            <a:pPr algn="ctr"/>
            <a:r>
              <a:rPr lang="uk-UA" sz="2000" b="1" dirty="0" smtClean="0">
                <a:solidFill>
                  <a:schemeClr val="lt1"/>
                </a:solidFill>
                <a:latin typeface="+mn-lt"/>
              </a:rPr>
              <a:t>Псевдокод процедури </a:t>
            </a:r>
          </a:p>
          <a:p>
            <a:pPr algn="ctr"/>
            <a:r>
              <a:rPr lang="uk-UA" sz="2000" b="1" dirty="0" smtClean="0">
                <a:solidFill>
                  <a:schemeClr val="lt1"/>
                </a:solidFill>
                <a:latin typeface="+mn-lt"/>
              </a:rPr>
              <a:t>розбиття</a:t>
            </a:r>
            <a:endParaRPr lang="uk-UA" sz="2000" b="1" dirty="0">
              <a:solidFill>
                <a:schemeClr val="lt1"/>
              </a:solidFill>
              <a:latin typeface="+mn-lt"/>
            </a:endParaRPr>
          </a:p>
        </p:txBody>
      </p:sp>
      <p:pic>
        <p:nvPicPr>
          <p:cNvPr id="2" name="Рисунок 1"/>
          <p:cNvPicPr>
            <a:picLocks noChangeAspect="1"/>
          </p:cNvPicPr>
          <p:nvPr/>
        </p:nvPicPr>
        <p:blipFill rotWithShape="1">
          <a:blip r:embed="rId2"/>
          <a:srcRect l="30707" t="66100" r="49212" b="16400"/>
          <a:stretch/>
        </p:blipFill>
        <p:spPr>
          <a:xfrm>
            <a:off x="1691680" y="1412776"/>
            <a:ext cx="5616624" cy="2753247"/>
          </a:xfrm>
          <a:prstGeom prst="rect">
            <a:avLst/>
          </a:prstGeom>
        </p:spPr>
      </p:pic>
    </p:spTree>
    <p:extLst>
      <p:ext uri="{BB962C8B-B14F-4D97-AF65-F5344CB8AC3E}">
        <p14:creationId xmlns:p14="http://schemas.microsoft.com/office/powerpoint/2010/main" val="37332140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15616" y="2780928"/>
            <a:ext cx="6777317" cy="648072"/>
          </a:xfrm>
        </p:spPr>
        <p:txBody>
          <a:bodyPr>
            <a:normAutofit fontScale="92500" lnSpcReduction="20000"/>
          </a:bodyPr>
          <a:lstStyle/>
          <a:p>
            <a:pPr marL="68580" indent="0" algn="ctr">
              <a:buNone/>
            </a:pPr>
            <a:r>
              <a:rPr lang="ru-RU" altLang="ru-RU" b="1" dirty="0" smtClean="0"/>
              <a:t>2.</a:t>
            </a:r>
            <a:r>
              <a:rPr lang="uk-UA" b="1" dirty="0" smtClean="0"/>
              <a:t> Ефективність алгоритму швидкого сортування</a:t>
            </a:r>
            <a:endParaRPr lang="ru-RU" b="1" dirty="0"/>
          </a:p>
        </p:txBody>
      </p:sp>
    </p:spTree>
    <p:extLst>
      <p:ext uri="{BB962C8B-B14F-4D97-AF65-F5344CB8AC3E}">
        <p14:creationId xmlns:p14="http://schemas.microsoft.com/office/powerpoint/2010/main" val="17467007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44262" y="76562"/>
            <a:ext cx="2711000" cy="400110"/>
          </a:xfrm>
          <a:prstGeom prst="rect">
            <a:avLst/>
          </a:prstGeom>
        </p:spPr>
        <p:txBody>
          <a:bodyPr wrap="none">
            <a:spAutoFit/>
          </a:bodyPr>
          <a:lstStyle/>
          <a:p>
            <a:pPr algn="ctr"/>
            <a:r>
              <a:rPr lang="uk-UA" sz="2000" b="1" dirty="0" smtClean="0">
                <a:solidFill>
                  <a:schemeClr val="lt1"/>
                </a:solidFill>
                <a:latin typeface="+mn-lt"/>
              </a:rPr>
              <a:t>Найгірший випадок</a:t>
            </a:r>
            <a:endParaRPr lang="uk-UA" sz="2000" b="1" dirty="0">
              <a:solidFill>
                <a:schemeClr val="lt1"/>
              </a:solidFill>
              <a:latin typeface="+mn-lt"/>
            </a:endParaRPr>
          </a:p>
        </p:txBody>
      </p:sp>
      <p:sp>
        <p:nvSpPr>
          <p:cNvPr id="4" name="Прямоугольник 3"/>
          <p:cNvSpPr/>
          <p:nvPr/>
        </p:nvSpPr>
        <p:spPr>
          <a:xfrm>
            <a:off x="1259634"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5" name="Прямоугольник 4"/>
          <p:cNvSpPr/>
          <p:nvPr/>
        </p:nvSpPr>
        <p:spPr>
          <a:xfrm>
            <a:off x="1763690"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6" name="Прямоугольник 5"/>
          <p:cNvSpPr/>
          <p:nvPr/>
        </p:nvSpPr>
        <p:spPr>
          <a:xfrm>
            <a:off x="2267746" y="104645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7" name="Прямоугольник 6"/>
          <p:cNvSpPr/>
          <p:nvPr/>
        </p:nvSpPr>
        <p:spPr>
          <a:xfrm>
            <a:off x="2771802" y="104645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4</a:t>
            </a:r>
            <a:endParaRPr lang="uk-UA" dirty="0">
              <a:solidFill>
                <a:schemeClr val="tx1"/>
              </a:solidFill>
              <a:latin typeface="+mj-lt"/>
            </a:endParaRPr>
          </a:p>
        </p:txBody>
      </p:sp>
      <p:sp>
        <p:nvSpPr>
          <p:cNvPr id="8" name="Прямоугольник 7"/>
          <p:cNvSpPr/>
          <p:nvPr/>
        </p:nvSpPr>
        <p:spPr>
          <a:xfrm>
            <a:off x="3779914"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6</a:t>
            </a:r>
            <a:endParaRPr lang="uk-UA" dirty="0">
              <a:solidFill>
                <a:schemeClr val="tx1"/>
              </a:solidFill>
              <a:latin typeface="+mj-lt"/>
            </a:endParaRPr>
          </a:p>
        </p:txBody>
      </p:sp>
      <p:sp>
        <p:nvSpPr>
          <p:cNvPr id="9" name="Прямоугольник 8"/>
          <p:cNvSpPr/>
          <p:nvPr/>
        </p:nvSpPr>
        <p:spPr>
          <a:xfrm>
            <a:off x="4283970" y="104645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7</a:t>
            </a:r>
            <a:endParaRPr lang="uk-UA" dirty="0">
              <a:solidFill>
                <a:schemeClr val="tx1"/>
              </a:solidFill>
              <a:latin typeface="+mj-lt"/>
            </a:endParaRPr>
          </a:p>
        </p:txBody>
      </p:sp>
      <p:sp>
        <p:nvSpPr>
          <p:cNvPr id="10" name="Прямоугольник 9"/>
          <p:cNvSpPr/>
          <p:nvPr/>
        </p:nvSpPr>
        <p:spPr>
          <a:xfrm>
            <a:off x="3275858"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5</a:t>
            </a:r>
            <a:endParaRPr lang="uk-UA" dirty="0">
              <a:solidFill>
                <a:schemeClr val="tx1"/>
              </a:solidFill>
              <a:latin typeface="+mj-lt"/>
            </a:endParaRPr>
          </a:p>
        </p:txBody>
      </p:sp>
      <p:sp>
        <p:nvSpPr>
          <p:cNvPr id="11" name="Прямоугольник 10"/>
          <p:cNvSpPr/>
          <p:nvPr/>
        </p:nvSpPr>
        <p:spPr>
          <a:xfrm>
            <a:off x="4788026"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8</a:t>
            </a:r>
            <a:endParaRPr lang="uk-UA" dirty="0">
              <a:solidFill>
                <a:srgbClr val="FF0000"/>
              </a:solidFill>
              <a:latin typeface="+mj-lt"/>
            </a:endParaRPr>
          </a:p>
        </p:txBody>
      </p:sp>
      <p:sp>
        <p:nvSpPr>
          <p:cNvPr id="12" name="Правая фигурная скобка 11"/>
          <p:cNvSpPr/>
          <p:nvPr/>
        </p:nvSpPr>
        <p:spPr>
          <a:xfrm rot="5400000">
            <a:off x="2972860" y="-112230"/>
            <a:ext cx="93530" cy="35199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3" name="Правая фигурная скобка 12"/>
          <p:cNvSpPr/>
          <p:nvPr/>
        </p:nvSpPr>
        <p:spPr>
          <a:xfrm rot="5400000">
            <a:off x="4990465" y="1401319"/>
            <a:ext cx="93530" cy="492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4" name="Прямоугольник 13"/>
          <p:cNvSpPr/>
          <p:nvPr/>
        </p:nvSpPr>
        <p:spPr>
          <a:xfrm>
            <a:off x="2745367" y="1668870"/>
            <a:ext cx="548516" cy="369332"/>
          </a:xfrm>
          <a:prstGeom prst="rect">
            <a:avLst/>
          </a:prstGeom>
        </p:spPr>
        <p:txBody>
          <a:bodyPr wrap="square">
            <a:spAutoFit/>
          </a:bodyPr>
          <a:lstStyle/>
          <a:p>
            <a:r>
              <a:rPr lang="en-US" dirty="0" smtClean="0">
                <a:latin typeface="+mj-lt"/>
              </a:rPr>
              <a:t>≤</a:t>
            </a:r>
            <a:r>
              <a:rPr lang="uk-UA" i="1" dirty="0" smtClean="0">
                <a:latin typeface="+mj-lt"/>
              </a:rPr>
              <a:t>х</a:t>
            </a:r>
            <a:endParaRPr lang="uk-UA" i="1" dirty="0">
              <a:latin typeface="+mj-lt"/>
            </a:endParaRPr>
          </a:p>
        </p:txBody>
      </p:sp>
      <p:sp>
        <p:nvSpPr>
          <p:cNvPr id="15" name="Прямоугольник 14"/>
          <p:cNvSpPr/>
          <p:nvPr/>
        </p:nvSpPr>
        <p:spPr>
          <a:xfrm>
            <a:off x="5874824" y="1659578"/>
            <a:ext cx="548516" cy="369332"/>
          </a:xfrm>
          <a:prstGeom prst="rect">
            <a:avLst/>
          </a:prstGeom>
        </p:spPr>
        <p:txBody>
          <a:bodyPr wrap="square">
            <a:spAutoFit/>
          </a:bodyPr>
          <a:lstStyle/>
          <a:p>
            <a:r>
              <a:rPr lang="en-US" dirty="0" smtClean="0">
                <a:latin typeface="+mj-lt"/>
              </a:rPr>
              <a:t>&gt;</a:t>
            </a:r>
            <a:r>
              <a:rPr lang="uk-UA" i="1" dirty="0" smtClean="0">
                <a:latin typeface="+mj-lt"/>
              </a:rPr>
              <a:t>х</a:t>
            </a:r>
            <a:endParaRPr lang="uk-UA" i="1" dirty="0">
              <a:latin typeface="+mj-lt"/>
            </a:endParaRPr>
          </a:p>
        </p:txBody>
      </p:sp>
      <p:sp>
        <p:nvSpPr>
          <p:cNvPr id="16" name="Правая фигурная скобка 15"/>
          <p:cNvSpPr/>
          <p:nvPr/>
        </p:nvSpPr>
        <p:spPr>
          <a:xfrm rot="5400000">
            <a:off x="6094774" y="789902"/>
            <a:ext cx="93530" cy="1715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7" name="Прямоугольник 16"/>
          <p:cNvSpPr/>
          <p:nvPr/>
        </p:nvSpPr>
        <p:spPr>
          <a:xfrm>
            <a:off x="5343220" y="1181178"/>
            <a:ext cx="1600176" cy="369332"/>
          </a:xfrm>
          <a:prstGeom prst="rect">
            <a:avLst/>
          </a:prstGeom>
        </p:spPr>
        <p:txBody>
          <a:bodyPr wrap="square">
            <a:spAutoFit/>
          </a:bodyPr>
          <a:lstStyle/>
          <a:p>
            <a:pPr algn="ctr"/>
            <a:r>
              <a:rPr lang="uk-UA" dirty="0" smtClean="0">
                <a:latin typeface="+mj-lt"/>
              </a:rPr>
              <a:t>… порожній</a:t>
            </a:r>
            <a:endParaRPr lang="uk-UA" i="1" dirty="0">
              <a:latin typeface="+mj-lt"/>
            </a:endParaRPr>
          </a:p>
        </p:txBody>
      </p:sp>
      <p:sp>
        <p:nvSpPr>
          <p:cNvPr id="19" name="Прямоугольник 18"/>
          <p:cNvSpPr/>
          <p:nvPr/>
        </p:nvSpPr>
        <p:spPr>
          <a:xfrm>
            <a:off x="755576" y="1916832"/>
            <a:ext cx="7776864" cy="1477328"/>
          </a:xfrm>
          <a:prstGeom prst="rect">
            <a:avLst/>
          </a:prstGeom>
        </p:spPr>
        <p:txBody>
          <a:bodyPr wrap="square">
            <a:spAutoFit/>
          </a:bodyPr>
          <a:lstStyle/>
          <a:p>
            <a:pPr algn="ctr"/>
            <a:r>
              <a:rPr lang="uk-UA" dirty="0" smtClean="0">
                <a:latin typeface="+mj-lt"/>
              </a:rPr>
              <a:t>Після першої ітерації масив поділяється відносно опорного елементу на ліву та праву частини. Так як права частина пуста, то на наступному кроці ітерації (рекурсивного розв'язку) відбувається сортування тільки лівої частини масиву із опорним елементом «7». І так кожної ітерації до </a:t>
            </a:r>
            <a:r>
              <a:rPr lang="en-US" dirty="0" smtClean="0">
                <a:latin typeface="+mj-lt"/>
              </a:rPr>
              <a:t>n=1</a:t>
            </a:r>
            <a:endParaRPr lang="uk-UA" i="1" dirty="0">
              <a:latin typeface="+mj-lt"/>
            </a:endParaRPr>
          </a:p>
        </p:txBody>
      </p:sp>
      <p:grpSp>
        <p:nvGrpSpPr>
          <p:cNvPr id="36" name="Группа 35"/>
          <p:cNvGrpSpPr/>
          <p:nvPr/>
        </p:nvGrpSpPr>
        <p:grpSpPr>
          <a:xfrm>
            <a:off x="1269318" y="3501010"/>
            <a:ext cx="3272160" cy="432048"/>
            <a:chOff x="611562" y="3501008"/>
            <a:chExt cx="3519985" cy="495652"/>
          </a:xfrm>
        </p:grpSpPr>
        <p:sp>
          <p:nvSpPr>
            <p:cNvPr id="28" name="Прямоугольник 27"/>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29" name="Прямоугольник 28"/>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30" name="Прямоугольник 29"/>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31" name="Прямоугольник 30"/>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4</a:t>
              </a:r>
              <a:endParaRPr lang="uk-UA" dirty="0">
                <a:solidFill>
                  <a:schemeClr val="tx1"/>
                </a:solidFill>
                <a:latin typeface="+mj-lt"/>
              </a:endParaRPr>
            </a:p>
          </p:txBody>
        </p:sp>
        <p:sp>
          <p:nvSpPr>
            <p:cNvPr id="32" name="Прямоугольник 31"/>
            <p:cNvSpPr/>
            <p:nvPr/>
          </p:nvSpPr>
          <p:spPr>
            <a:xfrm>
              <a:off x="313184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6</a:t>
              </a:r>
              <a:endParaRPr lang="uk-UA" dirty="0">
                <a:solidFill>
                  <a:schemeClr val="tx1"/>
                </a:solidFill>
                <a:latin typeface="+mj-lt"/>
              </a:endParaRPr>
            </a:p>
          </p:txBody>
        </p:sp>
        <p:sp>
          <p:nvSpPr>
            <p:cNvPr id="33" name="Прямоугольник 32"/>
            <p:cNvSpPr/>
            <p:nvPr/>
          </p:nvSpPr>
          <p:spPr>
            <a:xfrm>
              <a:off x="3635898" y="3501008"/>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latin typeface="+mj-lt"/>
                </a:rPr>
                <a:t>7</a:t>
              </a:r>
              <a:endParaRPr lang="uk-UA" dirty="0">
                <a:solidFill>
                  <a:srgbClr val="FF0000"/>
                </a:solidFill>
                <a:latin typeface="+mj-lt"/>
              </a:endParaRPr>
            </a:p>
          </p:txBody>
        </p:sp>
        <p:sp>
          <p:nvSpPr>
            <p:cNvPr id="34" name="Прямоугольник 33"/>
            <p:cNvSpPr/>
            <p:nvPr/>
          </p:nvSpPr>
          <p:spPr>
            <a:xfrm>
              <a:off x="2627786"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5</a:t>
              </a:r>
              <a:endParaRPr lang="uk-UA" dirty="0">
                <a:solidFill>
                  <a:schemeClr val="tx1"/>
                </a:solidFill>
                <a:latin typeface="+mj-lt"/>
              </a:endParaRPr>
            </a:p>
          </p:txBody>
        </p:sp>
      </p:grpSp>
      <p:grpSp>
        <p:nvGrpSpPr>
          <p:cNvPr id="37" name="Группа 36"/>
          <p:cNvGrpSpPr/>
          <p:nvPr/>
        </p:nvGrpSpPr>
        <p:grpSpPr>
          <a:xfrm>
            <a:off x="1269318" y="4085455"/>
            <a:ext cx="2803592" cy="432047"/>
            <a:chOff x="611562" y="3501009"/>
            <a:chExt cx="3015929" cy="495651"/>
          </a:xfrm>
        </p:grpSpPr>
        <p:sp>
          <p:nvSpPr>
            <p:cNvPr id="38" name="Прямоугольник 37"/>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39" name="Прямоугольник 38"/>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40" name="Прямоугольник 39"/>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41" name="Прямоугольник 40"/>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4</a:t>
              </a:r>
              <a:endParaRPr lang="uk-UA" dirty="0">
                <a:solidFill>
                  <a:schemeClr val="tx1"/>
                </a:solidFill>
                <a:latin typeface="+mj-lt"/>
              </a:endParaRPr>
            </a:p>
          </p:txBody>
        </p:sp>
        <p:sp>
          <p:nvSpPr>
            <p:cNvPr id="42" name="Прямоугольник 41"/>
            <p:cNvSpPr/>
            <p:nvPr/>
          </p:nvSpPr>
          <p:spPr>
            <a:xfrm>
              <a:off x="313184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latin typeface="+mj-lt"/>
                </a:rPr>
                <a:t>6</a:t>
              </a:r>
              <a:endParaRPr lang="uk-UA" dirty="0">
                <a:solidFill>
                  <a:srgbClr val="FF0000"/>
                </a:solidFill>
                <a:latin typeface="+mj-lt"/>
              </a:endParaRPr>
            </a:p>
          </p:txBody>
        </p:sp>
        <p:sp>
          <p:nvSpPr>
            <p:cNvPr id="44" name="Прямоугольник 43"/>
            <p:cNvSpPr/>
            <p:nvPr/>
          </p:nvSpPr>
          <p:spPr>
            <a:xfrm>
              <a:off x="2627786"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5</a:t>
              </a:r>
              <a:endParaRPr lang="uk-UA" dirty="0">
                <a:solidFill>
                  <a:schemeClr val="tx1"/>
                </a:solidFill>
                <a:latin typeface="+mj-lt"/>
              </a:endParaRPr>
            </a:p>
          </p:txBody>
        </p:sp>
      </p:grpSp>
      <p:grpSp>
        <p:nvGrpSpPr>
          <p:cNvPr id="53" name="Группа 52"/>
          <p:cNvGrpSpPr/>
          <p:nvPr/>
        </p:nvGrpSpPr>
        <p:grpSpPr>
          <a:xfrm>
            <a:off x="1259632" y="4669900"/>
            <a:ext cx="2335024" cy="432047"/>
            <a:chOff x="611562" y="3501009"/>
            <a:chExt cx="2511873" cy="495651"/>
          </a:xfrm>
        </p:grpSpPr>
        <p:sp>
          <p:nvSpPr>
            <p:cNvPr id="54" name="Прямоугольник 53"/>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55" name="Прямоугольник 54"/>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56" name="Прямоугольник 55"/>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57" name="Прямоугольник 56"/>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4</a:t>
              </a:r>
              <a:endParaRPr lang="uk-UA" dirty="0">
                <a:solidFill>
                  <a:schemeClr val="tx1"/>
                </a:solidFill>
                <a:latin typeface="+mj-lt"/>
              </a:endParaRPr>
            </a:p>
          </p:txBody>
        </p:sp>
        <p:sp>
          <p:nvSpPr>
            <p:cNvPr id="59" name="Прямоугольник 58"/>
            <p:cNvSpPr/>
            <p:nvPr/>
          </p:nvSpPr>
          <p:spPr>
            <a:xfrm>
              <a:off x="2627786"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latin typeface="+mj-lt"/>
                </a:rPr>
                <a:t>5</a:t>
              </a:r>
              <a:endParaRPr lang="uk-UA" dirty="0">
                <a:solidFill>
                  <a:srgbClr val="FF0000"/>
                </a:solidFill>
                <a:latin typeface="+mj-lt"/>
              </a:endParaRPr>
            </a:p>
          </p:txBody>
        </p:sp>
      </p:grpSp>
      <p:grpSp>
        <p:nvGrpSpPr>
          <p:cNvPr id="67" name="Группа 66"/>
          <p:cNvGrpSpPr/>
          <p:nvPr/>
        </p:nvGrpSpPr>
        <p:grpSpPr>
          <a:xfrm>
            <a:off x="1279290" y="5288993"/>
            <a:ext cx="1866456" cy="432047"/>
            <a:chOff x="611562" y="3501009"/>
            <a:chExt cx="2007817" cy="495651"/>
          </a:xfrm>
        </p:grpSpPr>
        <p:sp>
          <p:nvSpPr>
            <p:cNvPr id="68" name="Прямоугольник 67"/>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69" name="Прямоугольник 68"/>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70" name="Прямоугольник 69"/>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71" name="Прямоугольник 70"/>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4</a:t>
              </a:r>
              <a:endParaRPr lang="uk-UA" dirty="0">
                <a:solidFill>
                  <a:srgbClr val="FF0000"/>
                </a:solidFill>
                <a:latin typeface="+mj-lt"/>
              </a:endParaRPr>
            </a:p>
          </p:txBody>
        </p:sp>
      </p:grpSp>
      <p:grpSp>
        <p:nvGrpSpPr>
          <p:cNvPr id="73" name="Группа 72"/>
          <p:cNvGrpSpPr/>
          <p:nvPr/>
        </p:nvGrpSpPr>
        <p:grpSpPr>
          <a:xfrm>
            <a:off x="5987869" y="3501008"/>
            <a:ext cx="1397888" cy="432046"/>
            <a:chOff x="611562" y="3501010"/>
            <a:chExt cx="1503761" cy="495650"/>
          </a:xfrm>
        </p:grpSpPr>
        <p:sp>
          <p:nvSpPr>
            <p:cNvPr id="74" name="Прямоугольник 73"/>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75" name="Прямоугольник 74"/>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76" name="Прямоугольник 75"/>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3</a:t>
              </a:r>
              <a:endParaRPr lang="uk-UA" dirty="0">
                <a:solidFill>
                  <a:srgbClr val="FF0000"/>
                </a:solidFill>
                <a:latin typeface="+mj-lt"/>
              </a:endParaRPr>
            </a:p>
          </p:txBody>
        </p:sp>
      </p:grpSp>
      <p:grpSp>
        <p:nvGrpSpPr>
          <p:cNvPr id="83" name="Группа 82"/>
          <p:cNvGrpSpPr/>
          <p:nvPr/>
        </p:nvGrpSpPr>
        <p:grpSpPr>
          <a:xfrm>
            <a:off x="5995412" y="4085457"/>
            <a:ext cx="929320" cy="432045"/>
            <a:chOff x="611562" y="3501011"/>
            <a:chExt cx="999705" cy="495649"/>
          </a:xfrm>
        </p:grpSpPr>
        <p:sp>
          <p:nvSpPr>
            <p:cNvPr id="84" name="Прямоугольник 83"/>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85" name="Прямоугольник 84"/>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latin typeface="+mj-lt"/>
                </a:rPr>
                <a:t>2</a:t>
              </a:r>
              <a:endParaRPr lang="uk-UA" dirty="0">
                <a:solidFill>
                  <a:srgbClr val="FF0000"/>
                </a:solidFill>
                <a:latin typeface="+mj-lt"/>
              </a:endParaRPr>
            </a:p>
          </p:txBody>
        </p:sp>
      </p:grpSp>
      <p:sp>
        <p:nvSpPr>
          <p:cNvPr id="88" name="Прямоугольник 87"/>
          <p:cNvSpPr/>
          <p:nvPr/>
        </p:nvSpPr>
        <p:spPr>
          <a:xfrm>
            <a:off x="5981637" y="4669902"/>
            <a:ext cx="460752" cy="43204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90" name="Прямоугольник 89"/>
          <p:cNvSpPr/>
          <p:nvPr/>
        </p:nvSpPr>
        <p:spPr>
          <a:xfrm>
            <a:off x="421809" y="334397"/>
            <a:ext cx="1845935" cy="646331"/>
          </a:xfrm>
          <a:prstGeom prst="rect">
            <a:avLst/>
          </a:prstGeom>
        </p:spPr>
        <p:txBody>
          <a:bodyPr wrap="square">
            <a:spAutoFit/>
          </a:bodyPr>
          <a:lstStyle/>
          <a:p>
            <a:pPr algn="ctr"/>
            <a:r>
              <a:rPr lang="uk-UA" i="1" dirty="0" err="1" smtClean="0">
                <a:solidFill>
                  <a:srgbClr val="FF0000"/>
                </a:solidFill>
                <a:latin typeface="+mj-lt"/>
              </a:rPr>
              <a:t>К-ть</a:t>
            </a:r>
            <a:r>
              <a:rPr lang="uk-UA" i="1" dirty="0" smtClean="0">
                <a:solidFill>
                  <a:srgbClr val="FF0000"/>
                </a:solidFill>
                <a:latin typeface="+mj-lt"/>
              </a:rPr>
              <a:t> порівнянь на </a:t>
            </a:r>
            <a:r>
              <a:rPr lang="en-US" b="1" i="1" dirty="0" smtClean="0">
                <a:solidFill>
                  <a:srgbClr val="FF0000"/>
                </a:solidFill>
                <a:latin typeface="+mj-lt"/>
              </a:rPr>
              <a:t>n</a:t>
            </a:r>
            <a:r>
              <a:rPr lang="uk-UA" i="1" dirty="0" smtClean="0">
                <a:solidFill>
                  <a:srgbClr val="FF0000"/>
                </a:solidFill>
                <a:latin typeface="+mj-lt"/>
              </a:rPr>
              <a:t> ітерації</a:t>
            </a:r>
            <a:endParaRPr lang="uk-UA" i="1" dirty="0">
              <a:solidFill>
                <a:srgbClr val="FF0000"/>
              </a:solidFill>
              <a:latin typeface="+mj-lt"/>
            </a:endParaRPr>
          </a:p>
        </p:txBody>
      </p:sp>
      <p:sp>
        <p:nvSpPr>
          <p:cNvPr id="91" name="Прямоугольник 90"/>
          <p:cNvSpPr/>
          <p:nvPr/>
        </p:nvSpPr>
        <p:spPr>
          <a:xfrm>
            <a:off x="684209" y="1109609"/>
            <a:ext cx="382400" cy="369332"/>
          </a:xfrm>
          <a:prstGeom prst="rect">
            <a:avLst/>
          </a:prstGeom>
        </p:spPr>
        <p:txBody>
          <a:bodyPr wrap="square">
            <a:spAutoFit/>
          </a:bodyPr>
          <a:lstStyle/>
          <a:p>
            <a:pPr algn="ctr"/>
            <a:r>
              <a:rPr lang="uk-UA" i="1" dirty="0" smtClean="0">
                <a:solidFill>
                  <a:srgbClr val="FF0000"/>
                </a:solidFill>
                <a:latin typeface="+mj-lt"/>
              </a:rPr>
              <a:t>7</a:t>
            </a:r>
            <a:endParaRPr lang="uk-UA" i="1" dirty="0">
              <a:solidFill>
                <a:srgbClr val="FF0000"/>
              </a:solidFill>
              <a:latin typeface="+mj-lt"/>
            </a:endParaRPr>
          </a:p>
        </p:txBody>
      </p:sp>
      <p:sp>
        <p:nvSpPr>
          <p:cNvPr id="92" name="Прямоугольник 91"/>
          <p:cNvSpPr/>
          <p:nvPr/>
        </p:nvSpPr>
        <p:spPr>
          <a:xfrm>
            <a:off x="684209" y="3532364"/>
            <a:ext cx="382400" cy="369332"/>
          </a:xfrm>
          <a:prstGeom prst="rect">
            <a:avLst/>
          </a:prstGeom>
        </p:spPr>
        <p:txBody>
          <a:bodyPr wrap="square">
            <a:spAutoFit/>
          </a:bodyPr>
          <a:lstStyle/>
          <a:p>
            <a:pPr algn="ctr"/>
            <a:r>
              <a:rPr lang="uk-UA" i="1" dirty="0">
                <a:solidFill>
                  <a:srgbClr val="FF0000"/>
                </a:solidFill>
                <a:latin typeface="+mj-lt"/>
              </a:rPr>
              <a:t>6</a:t>
            </a:r>
            <a:endParaRPr lang="uk-UA" i="1" dirty="0">
              <a:solidFill>
                <a:srgbClr val="FF0000"/>
              </a:solidFill>
              <a:latin typeface="+mj-lt"/>
            </a:endParaRPr>
          </a:p>
        </p:txBody>
      </p:sp>
      <p:sp>
        <p:nvSpPr>
          <p:cNvPr id="93" name="Прямоугольник 92"/>
          <p:cNvSpPr/>
          <p:nvPr/>
        </p:nvSpPr>
        <p:spPr>
          <a:xfrm>
            <a:off x="684209" y="4116811"/>
            <a:ext cx="382400" cy="369332"/>
          </a:xfrm>
          <a:prstGeom prst="rect">
            <a:avLst/>
          </a:prstGeom>
        </p:spPr>
        <p:txBody>
          <a:bodyPr wrap="square">
            <a:spAutoFit/>
          </a:bodyPr>
          <a:lstStyle/>
          <a:p>
            <a:pPr algn="ctr"/>
            <a:r>
              <a:rPr lang="uk-UA" i="1" dirty="0" smtClean="0">
                <a:solidFill>
                  <a:srgbClr val="FF0000"/>
                </a:solidFill>
                <a:latin typeface="+mj-lt"/>
              </a:rPr>
              <a:t>5</a:t>
            </a:r>
            <a:endParaRPr lang="uk-UA" i="1" dirty="0">
              <a:solidFill>
                <a:srgbClr val="FF0000"/>
              </a:solidFill>
              <a:latin typeface="+mj-lt"/>
            </a:endParaRPr>
          </a:p>
        </p:txBody>
      </p:sp>
      <p:sp>
        <p:nvSpPr>
          <p:cNvPr id="94" name="Прямоугольник 93"/>
          <p:cNvSpPr/>
          <p:nvPr/>
        </p:nvSpPr>
        <p:spPr>
          <a:xfrm>
            <a:off x="684209" y="4701256"/>
            <a:ext cx="382400" cy="369332"/>
          </a:xfrm>
          <a:prstGeom prst="rect">
            <a:avLst/>
          </a:prstGeom>
        </p:spPr>
        <p:txBody>
          <a:bodyPr wrap="square">
            <a:spAutoFit/>
          </a:bodyPr>
          <a:lstStyle/>
          <a:p>
            <a:pPr algn="ctr"/>
            <a:r>
              <a:rPr lang="uk-UA" i="1" dirty="0" smtClean="0">
                <a:solidFill>
                  <a:srgbClr val="FF0000"/>
                </a:solidFill>
                <a:latin typeface="+mj-lt"/>
              </a:rPr>
              <a:t>4</a:t>
            </a:r>
            <a:endParaRPr lang="uk-UA" i="1" dirty="0">
              <a:solidFill>
                <a:srgbClr val="FF0000"/>
              </a:solidFill>
              <a:latin typeface="+mj-lt"/>
            </a:endParaRPr>
          </a:p>
        </p:txBody>
      </p:sp>
      <p:sp>
        <p:nvSpPr>
          <p:cNvPr id="95" name="Прямоугольник 94"/>
          <p:cNvSpPr/>
          <p:nvPr/>
        </p:nvSpPr>
        <p:spPr>
          <a:xfrm>
            <a:off x="684209" y="5320349"/>
            <a:ext cx="382400" cy="369332"/>
          </a:xfrm>
          <a:prstGeom prst="rect">
            <a:avLst/>
          </a:prstGeom>
        </p:spPr>
        <p:txBody>
          <a:bodyPr wrap="square">
            <a:spAutoFit/>
          </a:bodyPr>
          <a:lstStyle/>
          <a:p>
            <a:pPr algn="ctr"/>
            <a:r>
              <a:rPr lang="uk-UA" i="1" dirty="0" smtClean="0">
                <a:solidFill>
                  <a:srgbClr val="FF0000"/>
                </a:solidFill>
                <a:latin typeface="+mj-lt"/>
              </a:rPr>
              <a:t>3</a:t>
            </a:r>
            <a:endParaRPr lang="uk-UA" i="1" dirty="0">
              <a:solidFill>
                <a:srgbClr val="FF0000"/>
              </a:solidFill>
              <a:latin typeface="+mj-lt"/>
            </a:endParaRPr>
          </a:p>
        </p:txBody>
      </p:sp>
      <p:sp>
        <p:nvSpPr>
          <p:cNvPr id="96" name="Прямоугольник 95"/>
          <p:cNvSpPr/>
          <p:nvPr/>
        </p:nvSpPr>
        <p:spPr>
          <a:xfrm>
            <a:off x="5466833" y="3532369"/>
            <a:ext cx="382400" cy="369332"/>
          </a:xfrm>
          <a:prstGeom prst="rect">
            <a:avLst/>
          </a:prstGeom>
        </p:spPr>
        <p:txBody>
          <a:bodyPr wrap="square">
            <a:spAutoFit/>
          </a:bodyPr>
          <a:lstStyle/>
          <a:p>
            <a:pPr algn="ctr"/>
            <a:r>
              <a:rPr lang="uk-UA" i="1" dirty="0" smtClean="0">
                <a:solidFill>
                  <a:srgbClr val="FF0000"/>
                </a:solidFill>
                <a:latin typeface="+mj-lt"/>
              </a:rPr>
              <a:t>2</a:t>
            </a:r>
            <a:endParaRPr lang="uk-UA" i="1" dirty="0">
              <a:solidFill>
                <a:srgbClr val="FF0000"/>
              </a:solidFill>
              <a:latin typeface="+mj-lt"/>
            </a:endParaRPr>
          </a:p>
        </p:txBody>
      </p:sp>
      <p:sp>
        <p:nvSpPr>
          <p:cNvPr id="97" name="Прямоугольник 96"/>
          <p:cNvSpPr/>
          <p:nvPr/>
        </p:nvSpPr>
        <p:spPr>
          <a:xfrm>
            <a:off x="5466833" y="4116813"/>
            <a:ext cx="382400" cy="369332"/>
          </a:xfrm>
          <a:prstGeom prst="rect">
            <a:avLst/>
          </a:prstGeom>
        </p:spPr>
        <p:txBody>
          <a:bodyPr wrap="square">
            <a:spAutoFit/>
          </a:bodyPr>
          <a:lstStyle/>
          <a:p>
            <a:pPr algn="ctr"/>
            <a:r>
              <a:rPr lang="uk-UA" i="1" dirty="0" smtClean="0">
                <a:solidFill>
                  <a:srgbClr val="FF0000"/>
                </a:solidFill>
                <a:latin typeface="+mj-lt"/>
              </a:rPr>
              <a:t>1</a:t>
            </a:r>
            <a:endParaRPr lang="uk-UA" i="1" dirty="0">
              <a:solidFill>
                <a:srgbClr val="FF0000"/>
              </a:solidFill>
              <a:latin typeface="+mj-lt"/>
            </a:endParaRPr>
          </a:p>
        </p:txBody>
      </p:sp>
      <p:sp>
        <p:nvSpPr>
          <p:cNvPr id="99" name="Прямоугольник 98"/>
          <p:cNvSpPr/>
          <p:nvPr/>
        </p:nvSpPr>
        <p:spPr>
          <a:xfrm>
            <a:off x="5364088" y="4701258"/>
            <a:ext cx="656658" cy="369332"/>
          </a:xfrm>
          <a:prstGeom prst="rect">
            <a:avLst/>
          </a:prstGeom>
        </p:spPr>
        <p:txBody>
          <a:bodyPr wrap="square">
            <a:spAutoFit/>
          </a:bodyPr>
          <a:lstStyle/>
          <a:p>
            <a:pPr algn="ctr"/>
            <a:r>
              <a:rPr lang="uk-UA" i="1" dirty="0" smtClean="0">
                <a:solidFill>
                  <a:srgbClr val="FF0000"/>
                </a:solidFill>
                <a:latin typeface="+mj-lt"/>
              </a:rPr>
              <a:t>28</a:t>
            </a:r>
            <a:endParaRPr lang="uk-UA" i="1" dirty="0">
              <a:solidFill>
                <a:srgbClr val="FF0000"/>
              </a:solidFill>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30" t="56833" r="40586" b="39645"/>
          <a:stretch/>
        </p:blipFill>
        <p:spPr bwMode="auto">
          <a:xfrm>
            <a:off x="4270562" y="5373216"/>
            <a:ext cx="3132854" cy="25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Правая фигурная скобка 100"/>
          <p:cNvSpPr/>
          <p:nvPr/>
        </p:nvSpPr>
        <p:spPr>
          <a:xfrm rot="5400000">
            <a:off x="5461988" y="5269891"/>
            <a:ext cx="62173" cy="777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02" name="Правая фигурная скобка 101"/>
          <p:cNvSpPr/>
          <p:nvPr/>
        </p:nvSpPr>
        <p:spPr>
          <a:xfrm rot="5400000">
            <a:off x="6320871" y="5412149"/>
            <a:ext cx="93530" cy="492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03" name="Правая фигурная скобка 102"/>
          <p:cNvSpPr/>
          <p:nvPr/>
        </p:nvSpPr>
        <p:spPr>
          <a:xfrm rot="5400000">
            <a:off x="7131210" y="5327924"/>
            <a:ext cx="109211" cy="677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04" name="Прямоугольник 103"/>
          <p:cNvSpPr/>
          <p:nvPr/>
        </p:nvSpPr>
        <p:spPr>
          <a:xfrm>
            <a:off x="4097372" y="5661248"/>
            <a:ext cx="1600176" cy="738664"/>
          </a:xfrm>
          <a:prstGeom prst="rect">
            <a:avLst/>
          </a:prstGeom>
        </p:spPr>
        <p:txBody>
          <a:bodyPr wrap="square">
            <a:spAutoFit/>
          </a:bodyPr>
          <a:lstStyle/>
          <a:p>
            <a:pPr algn="r"/>
            <a:r>
              <a:rPr lang="uk-UA" sz="1400" dirty="0" smtClean="0">
                <a:latin typeface="+mj-lt"/>
              </a:rPr>
              <a:t>Час на сортування лівого масиву</a:t>
            </a:r>
            <a:endParaRPr lang="uk-UA" sz="1400" i="1" dirty="0">
              <a:latin typeface="+mj-lt"/>
            </a:endParaRPr>
          </a:p>
        </p:txBody>
      </p:sp>
      <p:sp>
        <p:nvSpPr>
          <p:cNvPr id="105" name="Прямоугольник 104"/>
          <p:cNvSpPr/>
          <p:nvPr/>
        </p:nvSpPr>
        <p:spPr>
          <a:xfrm>
            <a:off x="5553532" y="5661248"/>
            <a:ext cx="1684258" cy="738664"/>
          </a:xfrm>
          <a:prstGeom prst="rect">
            <a:avLst/>
          </a:prstGeom>
        </p:spPr>
        <p:txBody>
          <a:bodyPr wrap="square">
            <a:spAutoFit/>
          </a:bodyPr>
          <a:lstStyle/>
          <a:p>
            <a:pPr algn="ctr"/>
            <a:r>
              <a:rPr lang="uk-UA" sz="1400" dirty="0" smtClean="0">
                <a:latin typeface="+mj-lt"/>
              </a:rPr>
              <a:t>Час на сортування правого мас.</a:t>
            </a:r>
            <a:endParaRPr lang="uk-UA" sz="1400" i="1" dirty="0">
              <a:latin typeface="+mj-lt"/>
            </a:endParaRPr>
          </a:p>
        </p:txBody>
      </p:sp>
      <p:sp>
        <p:nvSpPr>
          <p:cNvPr id="106" name="Прямоугольник 105"/>
          <p:cNvSpPr/>
          <p:nvPr/>
        </p:nvSpPr>
        <p:spPr>
          <a:xfrm>
            <a:off x="7076280" y="5714092"/>
            <a:ext cx="1600176" cy="523220"/>
          </a:xfrm>
          <a:prstGeom prst="rect">
            <a:avLst/>
          </a:prstGeom>
        </p:spPr>
        <p:txBody>
          <a:bodyPr wrap="square">
            <a:spAutoFit/>
          </a:bodyPr>
          <a:lstStyle/>
          <a:p>
            <a:r>
              <a:rPr lang="uk-UA" sz="1400" dirty="0" smtClean="0">
                <a:latin typeface="+mj-lt"/>
              </a:rPr>
              <a:t>Час на </a:t>
            </a:r>
          </a:p>
          <a:p>
            <a:r>
              <a:rPr lang="uk-UA" sz="1400" dirty="0" smtClean="0">
                <a:latin typeface="+mj-lt"/>
              </a:rPr>
              <a:t>розбиття</a:t>
            </a:r>
            <a:endParaRPr lang="uk-UA" sz="1400" i="1" dirty="0">
              <a:latin typeface="+mj-l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718" t="63838" r="43236" b="22539"/>
          <a:stretch/>
        </p:blipFill>
        <p:spPr bwMode="auto">
          <a:xfrm>
            <a:off x="3082130" y="5883060"/>
            <a:ext cx="913806" cy="498268"/>
          </a:xfrm>
          <a:prstGeom prst="rect">
            <a:avLst/>
          </a:prstGeom>
          <a:noFill/>
          <a:ln w="9525"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Прямоугольник 107"/>
          <p:cNvSpPr/>
          <p:nvPr/>
        </p:nvSpPr>
        <p:spPr>
          <a:xfrm>
            <a:off x="3835920" y="4777988"/>
            <a:ext cx="1600176" cy="523220"/>
          </a:xfrm>
          <a:prstGeom prst="rect">
            <a:avLst/>
          </a:prstGeom>
        </p:spPr>
        <p:txBody>
          <a:bodyPr wrap="square">
            <a:spAutoFit/>
          </a:bodyPr>
          <a:lstStyle/>
          <a:p>
            <a:pPr algn="ctr"/>
            <a:r>
              <a:rPr lang="uk-UA" sz="1400" dirty="0" smtClean="0">
                <a:solidFill>
                  <a:srgbClr val="FF0000"/>
                </a:solidFill>
                <a:latin typeface="+mj-lt"/>
              </a:rPr>
              <a:t>Загальний час сортування</a:t>
            </a:r>
            <a:endParaRPr lang="uk-UA" sz="1400" i="1" dirty="0">
              <a:solidFill>
                <a:srgbClr val="FF0000"/>
              </a:solidFill>
              <a:latin typeface="+mj-lt"/>
            </a:endParaRPr>
          </a:p>
        </p:txBody>
      </p:sp>
      <p:sp>
        <p:nvSpPr>
          <p:cNvPr id="109" name="Прямоугольник 108"/>
          <p:cNvSpPr/>
          <p:nvPr/>
        </p:nvSpPr>
        <p:spPr>
          <a:xfrm>
            <a:off x="631431" y="5868770"/>
            <a:ext cx="2284385" cy="523220"/>
          </a:xfrm>
          <a:prstGeom prst="rect">
            <a:avLst/>
          </a:prstGeom>
        </p:spPr>
        <p:txBody>
          <a:bodyPr wrap="square">
            <a:spAutoFit/>
          </a:bodyPr>
          <a:lstStyle/>
          <a:p>
            <a:pPr algn="ctr"/>
            <a:r>
              <a:rPr lang="uk-UA" sz="1400" dirty="0" smtClean="0">
                <a:solidFill>
                  <a:srgbClr val="FF0000"/>
                </a:solidFill>
                <a:latin typeface="+mj-lt"/>
              </a:rPr>
              <a:t>Розв'язок рекурентного рівняння:</a:t>
            </a:r>
            <a:endParaRPr lang="uk-UA" sz="1400" i="1" dirty="0">
              <a:solidFill>
                <a:srgbClr val="FF0000"/>
              </a:solidFill>
              <a:latin typeface="+mj-lt"/>
            </a:endParaRPr>
          </a:p>
        </p:txBody>
      </p:sp>
    </p:spTree>
    <p:extLst>
      <p:ext uri="{BB962C8B-B14F-4D97-AF65-F5344CB8AC3E}">
        <p14:creationId xmlns:p14="http://schemas.microsoft.com/office/powerpoint/2010/main" val="1103545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500"/>
                                        <p:tgtEl>
                                          <p:spTgt spid="8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500"/>
                                        <p:tgtEl>
                                          <p:spTgt spid="9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500"/>
                                        <p:tgtEl>
                                          <p:spTgt spid="9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500"/>
                                        <p:tgtEl>
                                          <p:spTgt spid="9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animEffect transition="in" filter="fade">
                                      <p:cBhvr>
                                        <p:cTn id="86" dur="500"/>
                                        <p:tgtEl>
                                          <p:spTgt spid="9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26"/>
                                        </p:tgtEl>
                                        <p:attrNameLst>
                                          <p:attrName>style.visibility</p:attrName>
                                        </p:attrNameLst>
                                      </p:cBhvr>
                                      <p:to>
                                        <p:strVal val="visible"/>
                                      </p:to>
                                    </p:set>
                                    <p:animEffect transition="in" filter="fade">
                                      <p:cBhvr>
                                        <p:cTn id="94" dur="500"/>
                                        <p:tgtEl>
                                          <p:spTgt spid="102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8"/>
                                        </p:tgtEl>
                                        <p:attrNameLst>
                                          <p:attrName>style.visibility</p:attrName>
                                        </p:attrNameLst>
                                      </p:cBhvr>
                                      <p:to>
                                        <p:strVal val="visible"/>
                                      </p:to>
                                    </p:set>
                                    <p:animEffect transition="in" filter="fade">
                                      <p:cBhvr>
                                        <p:cTn id="97" dur="500"/>
                                        <p:tgtEl>
                                          <p:spTgt spid="10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fade">
                                      <p:cBhvr>
                                        <p:cTn id="102" dur="500"/>
                                        <p:tgtEl>
                                          <p:spTgt spid="10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2"/>
                                        </p:tgtEl>
                                        <p:attrNameLst>
                                          <p:attrName>style.visibility</p:attrName>
                                        </p:attrNameLst>
                                      </p:cBhvr>
                                      <p:to>
                                        <p:strVal val="visible"/>
                                      </p:to>
                                    </p:set>
                                    <p:animEffect transition="in" filter="fade">
                                      <p:cBhvr>
                                        <p:cTn id="105" dur="500"/>
                                        <p:tgtEl>
                                          <p:spTgt spid="10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fade">
                                      <p:cBhvr>
                                        <p:cTn id="108" dur="500"/>
                                        <p:tgtEl>
                                          <p:spTgt spid="10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4"/>
                                        </p:tgtEl>
                                        <p:attrNameLst>
                                          <p:attrName>style.visibility</p:attrName>
                                        </p:attrNameLst>
                                      </p:cBhvr>
                                      <p:to>
                                        <p:strVal val="visible"/>
                                      </p:to>
                                    </p:set>
                                    <p:animEffect transition="in" filter="fade">
                                      <p:cBhvr>
                                        <p:cTn id="111" dur="500"/>
                                        <p:tgtEl>
                                          <p:spTgt spid="10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6"/>
                                        </p:tgtEl>
                                        <p:attrNameLst>
                                          <p:attrName>style.visibility</p:attrName>
                                        </p:attrNameLst>
                                      </p:cBhvr>
                                      <p:to>
                                        <p:strVal val="visible"/>
                                      </p:to>
                                    </p:set>
                                    <p:animEffect transition="in" filter="fade">
                                      <p:cBhvr>
                                        <p:cTn id="117" dur="500"/>
                                        <p:tgtEl>
                                          <p:spTgt spid="10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027"/>
                                        </p:tgtEl>
                                        <p:attrNameLst>
                                          <p:attrName>style.visibility</p:attrName>
                                        </p:attrNameLst>
                                      </p:cBhvr>
                                      <p:to>
                                        <p:strVal val="visible"/>
                                      </p:to>
                                    </p:set>
                                    <p:animEffect transition="in" filter="fade">
                                      <p:cBhvr>
                                        <p:cTn id="122" dur="500"/>
                                        <p:tgtEl>
                                          <p:spTgt spid="102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09"/>
                                        </p:tgtEl>
                                        <p:attrNameLst>
                                          <p:attrName>style.visibility</p:attrName>
                                        </p:attrNameLst>
                                      </p:cBhvr>
                                      <p:to>
                                        <p:strVal val="visible"/>
                                      </p:to>
                                    </p:set>
                                    <p:animEffect transition="in" filter="fade">
                                      <p:cBhvr>
                                        <p:cTn id="12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p:bldP spid="19" grpId="0"/>
      <p:bldP spid="88" grpId="0" animBg="1"/>
      <p:bldP spid="90" grpId="0"/>
      <p:bldP spid="91" grpId="0"/>
      <p:bldP spid="92" grpId="0"/>
      <p:bldP spid="93" grpId="0"/>
      <p:bldP spid="94" grpId="0"/>
      <p:bldP spid="95" grpId="0"/>
      <p:bldP spid="96" grpId="0"/>
      <p:bldP spid="97" grpId="0"/>
      <p:bldP spid="99" grpId="0"/>
      <p:bldP spid="101" grpId="0" animBg="1"/>
      <p:bldP spid="102" grpId="0" animBg="1"/>
      <p:bldP spid="103" grpId="0" animBg="1"/>
      <p:bldP spid="104" grpId="0"/>
      <p:bldP spid="105" grpId="0"/>
      <p:bldP spid="106"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86369" y="76562"/>
            <a:ext cx="3026791" cy="400110"/>
          </a:xfrm>
          <a:prstGeom prst="rect">
            <a:avLst/>
          </a:prstGeom>
        </p:spPr>
        <p:txBody>
          <a:bodyPr wrap="none">
            <a:spAutoFit/>
          </a:bodyPr>
          <a:lstStyle/>
          <a:p>
            <a:pPr algn="ctr"/>
            <a:r>
              <a:rPr lang="uk-UA" sz="2000" b="1" dirty="0" smtClean="0">
                <a:solidFill>
                  <a:schemeClr val="lt1"/>
                </a:solidFill>
                <a:latin typeface="+mn-lt"/>
              </a:rPr>
              <a:t>Дзеркальний випадок</a:t>
            </a:r>
            <a:endParaRPr lang="uk-UA" sz="2000" b="1" dirty="0">
              <a:solidFill>
                <a:schemeClr val="lt1"/>
              </a:solidFill>
              <a:latin typeface="+mn-lt"/>
            </a:endParaRPr>
          </a:p>
        </p:txBody>
      </p:sp>
      <p:sp>
        <p:nvSpPr>
          <p:cNvPr id="4" name="Прямоугольник 3"/>
          <p:cNvSpPr/>
          <p:nvPr/>
        </p:nvSpPr>
        <p:spPr>
          <a:xfrm>
            <a:off x="1259634"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8</a:t>
            </a:r>
            <a:endParaRPr lang="uk-UA" dirty="0">
              <a:solidFill>
                <a:schemeClr val="tx1"/>
              </a:solidFill>
              <a:latin typeface="+mj-lt"/>
            </a:endParaRPr>
          </a:p>
        </p:txBody>
      </p:sp>
      <p:sp>
        <p:nvSpPr>
          <p:cNvPr id="5" name="Прямоугольник 4"/>
          <p:cNvSpPr/>
          <p:nvPr/>
        </p:nvSpPr>
        <p:spPr>
          <a:xfrm>
            <a:off x="1763690"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7</a:t>
            </a:r>
            <a:endParaRPr lang="uk-UA" dirty="0">
              <a:solidFill>
                <a:schemeClr val="tx1"/>
              </a:solidFill>
              <a:latin typeface="+mj-lt"/>
            </a:endParaRPr>
          </a:p>
        </p:txBody>
      </p:sp>
      <p:sp>
        <p:nvSpPr>
          <p:cNvPr id="6" name="Прямоугольник 5"/>
          <p:cNvSpPr/>
          <p:nvPr/>
        </p:nvSpPr>
        <p:spPr>
          <a:xfrm>
            <a:off x="2267746" y="104645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6</a:t>
            </a:r>
            <a:endParaRPr lang="uk-UA" dirty="0">
              <a:solidFill>
                <a:schemeClr val="tx1"/>
              </a:solidFill>
              <a:latin typeface="+mj-lt"/>
            </a:endParaRPr>
          </a:p>
        </p:txBody>
      </p:sp>
      <p:sp>
        <p:nvSpPr>
          <p:cNvPr id="7" name="Прямоугольник 6"/>
          <p:cNvSpPr/>
          <p:nvPr/>
        </p:nvSpPr>
        <p:spPr>
          <a:xfrm>
            <a:off x="2771802" y="104645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5</a:t>
            </a:r>
            <a:endParaRPr lang="uk-UA" dirty="0">
              <a:solidFill>
                <a:schemeClr val="tx1"/>
              </a:solidFill>
              <a:latin typeface="+mj-lt"/>
            </a:endParaRPr>
          </a:p>
        </p:txBody>
      </p:sp>
      <p:sp>
        <p:nvSpPr>
          <p:cNvPr id="8" name="Прямоугольник 7"/>
          <p:cNvSpPr/>
          <p:nvPr/>
        </p:nvSpPr>
        <p:spPr>
          <a:xfrm>
            <a:off x="3779914"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3</a:t>
            </a:r>
            <a:endParaRPr lang="uk-UA" dirty="0">
              <a:solidFill>
                <a:schemeClr val="tx1"/>
              </a:solidFill>
              <a:latin typeface="+mj-lt"/>
            </a:endParaRPr>
          </a:p>
        </p:txBody>
      </p:sp>
      <p:sp>
        <p:nvSpPr>
          <p:cNvPr id="9" name="Прямоугольник 8"/>
          <p:cNvSpPr/>
          <p:nvPr/>
        </p:nvSpPr>
        <p:spPr>
          <a:xfrm>
            <a:off x="4283970" y="104645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10" name="Прямоугольник 9"/>
          <p:cNvSpPr/>
          <p:nvPr/>
        </p:nvSpPr>
        <p:spPr>
          <a:xfrm>
            <a:off x="3275858"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4</a:t>
            </a:r>
            <a:endParaRPr lang="uk-UA" dirty="0">
              <a:solidFill>
                <a:schemeClr val="tx1"/>
              </a:solidFill>
              <a:latin typeface="+mj-lt"/>
            </a:endParaRPr>
          </a:p>
        </p:txBody>
      </p:sp>
      <p:sp>
        <p:nvSpPr>
          <p:cNvPr id="11" name="Прямоугольник 10"/>
          <p:cNvSpPr/>
          <p:nvPr/>
        </p:nvSpPr>
        <p:spPr>
          <a:xfrm>
            <a:off x="4788026" y="104645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latin typeface="+mj-lt"/>
              </a:rPr>
              <a:t>1</a:t>
            </a:r>
            <a:endParaRPr lang="uk-UA" dirty="0">
              <a:solidFill>
                <a:srgbClr val="FF0000"/>
              </a:solidFill>
              <a:latin typeface="+mj-lt"/>
            </a:endParaRPr>
          </a:p>
        </p:txBody>
      </p:sp>
      <p:sp>
        <p:nvSpPr>
          <p:cNvPr id="12" name="Правая фигурная скобка 11"/>
          <p:cNvSpPr/>
          <p:nvPr/>
        </p:nvSpPr>
        <p:spPr>
          <a:xfrm rot="5400000">
            <a:off x="2972860" y="-112230"/>
            <a:ext cx="93530" cy="35199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3" name="Правая фигурная скобка 12"/>
          <p:cNvSpPr/>
          <p:nvPr/>
        </p:nvSpPr>
        <p:spPr>
          <a:xfrm rot="5400000">
            <a:off x="4990465" y="1401319"/>
            <a:ext cx="93530" cy="492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4" name="Прямоугольник 13"/>
          <p:cNvSpPr/>
          <p:nvPr/>
        </p:nvSpPr>
        <p:spPr>
          <a:xfrm>
            <a:off x="2745367" y="1668870"/>
            <a:ext cx="548516" cy="369332"/>
          </a:xfrm>
          <a:prstGeom prst="rect">
            <a:avLst/>
          </a:prstGeom>
        </p:spPr>
        <p:txBody>
          <a:bodyPr wrap="square">
            <a:spAutoFit/>
          </a:bodyPr>
          <a:lstStyle/>
          <a:p>
            <a:r>
              <a:rPr lang="en-US" dirty="0">
                <a:latin typeface="+mj-lt"/>
              </a:rPr>
              <a:t>&gt;</a:t>
            </a:r>
            <a:r>
              <a:rPr lang="uk-UA" i="1" dirty="0" smtClean="0">
                <a:latin typeface="+mj-lt"/>
              </a:rPr>
              <a:t>х</a:t>
            </a:r>
            <a:endParaRPr lang="uk-UA" i="1" dirty="0">
              <a:latin typeface="+mj-lt"/>
            </a:endParaRPr>
          </a:p>
        </p:txBody>
      </p:sp>
      <p:sp>
        <p:nvSpPr>
          <p:cNvPr id="19" name="Прямоугольник 18"/>
          <p:cNvSpPr/>
          <p:nvPr/>
        </p:nvSpPr>
        <p:spPr>
          <a:xfrm>
            <a:off x="2403760" y="5025950"/>
            <a:ext cx="6272696" cy="923330"/>
          </a:xfrm>
          <a:prstGeom prst="rect">
            <a:avLst/>
          </a:prstGeom>
        </p:spPr>
        <p:txBody>
          <a:bodyPr wrap="square">
            <a:spAutoFit/>
          </a:bodyPr>
          <a:lstStyle/>
          <a:p>
            <a:pPr algn="ctr"/>
            <a:r>
              <a:rPr lang="uk-UA" dirty="0" smtClean="0">
                <a:latin typeface="+mj-lt"/>
              </a:rPr>
              <a:t>Висновок: у відсортованому масиві (за спаданням чи зростанням) алгоритм швидкого сортування працює найповільніше (найгірший випадок)</a:t>
            </a:r>
            <a:endParaRPr lang="uk-UA" i="1" dirty="0">
              <a:latin typeface="+mj-lt"/>
            </a:endParaRPr>
          </a:p>
        </p:txBody>
      </p:sp>
      <p:grpSp>
        <p:nvGrpSpPr>
          <p:cNvPr id="36" name="Группа 35"/>
          <p:cNvGrpSpPr/>
          <p:nvPr/>
        </p:nvGrpSpPr>
        <p:grpSpPr>
          <a:xfrm>
            <a:off x="1269318" y="2038202"/>
            <a:ext cx="3272160" cy="432048"/>
            <a:chOff x="611562" y="3501008"/>
            <a:chExt cx="3519985" cy="495652"/>
          </a:xfrm>
        </p:grpSpPr>
        <p:sp>
          <p:nvSpPr>
            <p:cNvPr id="28" name="Прямоугольник 27"/>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29" name="Прямоугольник 28"/>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7</a:t>
              </a:r>
              <a:endParaRPr lang="uk-UA" dirty="0">
                <a:solidFill>
                  <a:schemeClr val="tx1"/>
                </a:solidFill>
                <a:latin typeface="+mj-lt"/>
              </a:endParaRPr>
            </a:p>
          </p:txBody>
        </p:sp>
        <p:sp>
          <p:nvSpPr>
            <p:cNvPr id="30" name="Прямоугольник 29"/>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6</a:t>
              </a:r>
              <a:endParaRPr lang="uk-UA" dirty="0">
                <a:solidFill>
                  <a:schemeClr val="tx1"/>
                </a:solidFill>
                <a:latin typeface="+mj-lt"/>
              </a:endParaRPr>
            </a:p>
          </p:txBody>
        </p:sp>
        <p:sp>
          <p:nvSpPr>
            <p:cNvPr id="31" name="Прямоугольник 30"/>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5</a:t>
              </a:r>
              <a:endParaRPr lang="uk-UA" dirty="0">
                <a:solidFill>
                  <a:schemeClr val="tx1"/>
                </a:solidFill>
                <a:latin typeface="+mj-lt"/>
              </a:endParaRPr>
            </a:p>
          </p:txBody>
        </p:sp>
        <p:sp>
          <p:nvSpPr>
            <p:cNvPr id="32" name="Прямоугольник 31"/>
            <p:cNvSpPr/>
            <p:nvPr/>
          </p:nvSpPr>
          <p:spPr>
            <a:xfrm>
              <a:off x="313184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33" name="Прямоугольник 32"/>
            <p:cNvSpPr/>
            <p:nvPr/>
          </p:nvSpPr>
          <p:spPr>
            <a:xfrm>
              <a:off x="3635898" y="3501008"/>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2</a:t>
              </a:r>
              <a:endParaRPr lang="uk-UA" dirty="0">
                <a:solidFill>
                  <a:srgbClr val="FF0000"/>
                </a:solidFill>
                <a:latin typeface="+mj-lt"/>
              </a:endParaRPr>
            </a:p>
          </p:txBody>
        </p:sp>
        <p:sp>
          <p:nvSpPr>
            <p:cNvPr id="34" name="Прямоугольник 33"/>
            <p:cNvSpPr/>
            <p:nvPr/>
          </p:nvSpPr>
          <p:spPr>
            <a:xfrm>
              <a:off x="2627786"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4</a:t>
              </a:r>
              <a:endParaRPr lang="uk-UA" dirty="0">
                <a:solidFill>
                  <a:schemeClr val="tx1"/>
                </a:solidFill>
                <a:latin typeface="+mj-lt"/>
              </a:endParaRPr>
            </a:p>
          </p:txBody>
        </p:sp>
      </p:grpSp>
      <p:grpSp>
        <p:nvGrpSpPr>
          <p:cNvPr id="37" name="Группа 36"/>
          <p:cNvGrpSpPr/>
          <p:nvPr/>
        </p:nvGrpSpPr>
        <p:grpSpPr>
          <a:xfrm>
            <a:off x="1269318" y="2622647"/>
            <a:ext cx="2803592" cy="432047"/>
            <a:chOff x="611562" y="3501009"/>
            <a:chExt cx="3015929" cy="495651"/>
          </a:xfrm>
        </p:grpSpPr>
        <p:sp>
          <p:nvSpPr>
            <p:cNvPr id="38" name="Прямоугольник 37"/>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39" name="Прямоугольник 38"/>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7</a:t>
              </a:r>
              <a:endParaRPr lang="uk-UA" dirty="0">
                <a:solidFill>
                  <a:schemeClr val="tx1"/>
                </a:solidFill>
                <a:latin typeface="+mj-lt"/>
              </a:endParaRPr>
            </a:p>
          </p:txBody>
        </p:sp>
        <p:sp>
          <p:nvSpPr>
            <p:cNvPr id="40" name="Прямоугольник 39"/>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6</a:t>
              </a:r>
              <a:endParaRPr lang="uk-UA" dirty="0">
                <a:solidFill>
                  <a:schemeClr val="tx1"/>
                </a:solidFill>
                <a:latin typeface="+mj-lt"/>
              </a:endParaRPr>
            </a:p>
          </p:txBody>
        </p:sp>
        <p:sp>
          <p:nvSpPr>
            <p:cNvPr id="41" name="Прямоугольник 40"/>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5</a:t>
              </a:r>
              <a:endParaRPr lang="uk-UA" dirty="0">
                <a:solidFill>
                  <a:schemeClr val="tx1"/>
                </a:solidFill>
                <a:latin typeface="+mj-lt"/>
              </a:endParaRPr>
            </a:p>
          </p:txBody>
        </p:sp>
        <p:sp>
          <p:nvSpPr>
            <p:cNvPr id="42" name="Прямоугольник 41"/>
            <p:cNvSpPr/>
            <p:nvPr/>
          </p:nvSpPr>
          <p:spPr>
            <a:xfrm>
              <a:off x="313184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3</a:t>
              </a:r>
              <a:endParaRPr lang="uk-UA" dirty="0">
                <a:solidFill>
                  <a:srgbClr val="FF0000"/>
                </a:solidFill>
                <a:latin typeface="+mj-lt"/>
              </a:endParaRPr>
            </a:p>
          </p:txBody>
        </p:sp>
        <p:sp>
          <p:nvSpPr>
            <p:cNvPr id="44" name="Прямоугольник 43"/>
            <p:cNvSpPr/>
            <p:nvPr/>
          </p:nvSpPr>
          <p:spPr>
            <a:xfrm>
              <a:off x="2627786"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4</a:t>
              </a:r>
              <a:endParaRPr lang="uk-UA" dirty="0">
                <a:solidFill>
                  <a:schemeClr val="tx1"/>
                </a:solidFill>
                <a:latin typeface="+mj-lt"/>
              </a:endParaRPr>
            </a:p>
          </p:txBody>
        </p:sp>
      </p:grpSp>
      <p:grpSp>
        <p:nvGrpSpPr>
          <p:cNvPr id="53" name="Группа 52"/>
          <p:cNvGrpSpPr/>
          <p:nvPr/>
        </p:nvGrpSpPr>
        <p:grpSpPr>
          <a:xfrm>
            <a:off x="1259632" y="3207092"/>
            <a:ext cx="2335024" cy="432047"/>
            <a:chOff x="611562" y="3501009"/>
            <a:chExt cx="2511873" cy="495651"/>
          </a:xfrm>
        </p:grpSpPr>
        <p:sp>
          <p:nvSpPr>
            <p:cNvPr id="54" name="Прямоугольник 53"/>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55" name="Прямоугольник 54"/>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7</a:t>
              </a:r>
              <a:endParaRPr lang="uk-UA" dirty="0">
                <a:solidFill>
                  <a:schemeClr val="tx1"/>
                </a:solidFill>
                <a:latin typeface="+mj-lt"/>
              </a:endParaRPr>
            </a:p>
          </p:txBody>
        </p:sp>
        <p:sp>
          <p:nvSpPr>
            <p:cNvPr id="56" name="Прямоугольник 55"/>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6</a:t>
              </a:r>
              <a:endParaRPr lang="uk-UA" dirty="0">
                <a:solidFill>
                  <a:schemeClr val="tx1"/>
                </a:solidFill>
                <a:latin typeface="+mj-lt"/>
              </a:endParaRPr>
            </a:p>
          </p:txBody>
        </p:sp>
        <p:sp>
          <p:nvSpPr>
            <p:cNvPr id="57" name="Прямоугольник 56"/>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5</a:t>
              </a:r>
              <a:endParaRPr lang="uk-UA" dirty="0">
                <a:solidFill>
                  <a:schemeClr val="tx1"/>
                </a:solidFill>
                <a:latin typeface="+mj-lt"/>
              </a:endParaRPr>
            </a:p>
          </p:txBody>
        </p:sp>
        <p:sp>
          <p:nvSpPr>
            <p:cNvPr id="59" name="Прямоугольник 58"/>
            <p:cNvSpPr/>
            <p:nvPr/>
          </p:nvSpPr>
          <p:spPr>
            <a:xfrm>
              <a:off x="2627786"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4</a:t>
              </a:r>
              <a:endParaRPr lang="uk-UA" dirty="0">
                <a:solidFill>
                  <a:srgbClr val="FF0000"/>
                </a:solidFill>
                <a:latin typeface="+mj-lt"/>
              </a:endParaRPr>
            </a:p>
          </p:txBody>
        </p:sp>
      </p:grpSp>
      <p:grpSp>
        <p:nvGrpSpPr>
          <p:cNvPr id="67" name="Группа 66"/>
          <p:cNvGrpSpPr/>
          <p:nvPr/>
        </p:nvGrpSpPr>
        <p:grpSpPr>
          <a:xfrm>
            <a:off x="1279290" y="3826185"/>
            <a:ext cx="1866456" cy="432047"/>
            <a:chOff x="611562" y="3501009"/>
            <a:chExt cx="2007817" cy="495651"/>
          </a:xfrm>
        </p:grpSpPr>
        <p:sp>
          <p:nvSpPr>
            <p:cNvPr id="68" name="Прямоугольник 67"/>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69" name="Прямоугольник 68"/>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7</a:t>
              </a:r>
              <a:endParaRPr lang="uk-UA" dirty="0">
                <a:solidFill>
                  <a:schemeClr val="tx1"/>
                </a:solidFill>
                <a:latin typeface="+mj-lt"/>
              </a:endParaRPr>
            </a:p>
          </p:txBody>
        </p:sp>
        <p:sp>
          <p:nvSpPr>
            <p:cNvPr id="70" name="Прямоугольник 69"/>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6</a:t>
              </a:r>
              <a:endParaRPr lang="uk-UA" dirty="0">
                <a:solidFill>
                  <a:schemeClr val="tx1"/>
                </a:solidFill>
                <a:latin typeface="+mj-lt"/>
              </a:endParaRPr>
            </a:p>
          </p:txBody>
        </p:sp>
        <p:sp>
          <p:nvSpPr>
            <p:cNvPr id="71" name="Прямоугольник 70"/>
            <p:cNvSpPr/>
            <p:nvPr/>
          </p:nvSpPr>
          <p:spPr>
            <a:xfrm>
              <a:off x="2123730" y="35010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5</a:t>
              </a:r>
              <a:endParaRPr lang="uk-UA" dirty="0">
                <a:solidFill>
                  <a:srgbClr val="FF0000"/>
                </a:solidFill>
                <a:latin typeface="+mj-lt"/>
              </a:endParaRPr>
            </a:p>
          </p:txBody>
        </p:sp>
      </p:grpSp>
      <p:grpSp>
        <p:nvGrpSpPr>
          <p:cNvPr id="73" name="Группа 72"/>
          <p:cNvGrpSpPr/>
          <p:nvPr/>
        </p:nvGrpSpPr>
        <p:grpSpPr>
          <a:xfrm>
            <a:off x="1265864" y="4442935"/>
            <a:ext cx="1397888" cy="432046"/>
            <a:chOff x="611562" y="3501010"/>
            <a:chExt cx="1503761" cy="495650"/>
          </a:xfrm>
        </p:grpSpPr>
        <p:sp>
          <p:nvSpPr>
            <p:cNvPr id="74" name="Прямоугольник 73"/>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75" name="Прямоугольник 74"/>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7</a:t>
              </a:r>
              <a:endParaRPr lang="uk-UA" dirty="0">
                <a:solidFill>
                  <a:schemeClr val="tx1"/>
                </a:solidFill>
                <a:latin typeface="+mj-lt"/>
              </a:endParaRPr>
            </a:p>
          </p:txBody>
        </p:sp>
        <p:sp>
          <p:nvSpPr>
            <p:cNvPr id="76" name="Прямоугольник 75"/>
            <p:cNvSpPr/>
            <p:nvPr/>
          </p:nvSpPr>
          <p:spPr>
            <a:xfrm>
              <a:off x="1619674" y="35010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6</a:t>
              </a:r>
              <a:endParaRPr lang="uk-UA" dirty="0">
                <a:solidFill>
                  <a:srgbClr val="FF0000"/>
                </a:solidFill>
                <a:latin typeface="+mj-lt"/>
              </a:endParaRPr>
            </a:p>
          </p:txBody>
        </p:sp>
      </p:grpSp>
      <p:grpSp>
        <p:nvGrpSpPr>
          <p:cNvPr id="83" name="Группа 82"/>
          <p:cNvGrpSpPr/>
          <p:nvPr/>
        </p:nvGrpSpPr>
        <p:grpSpPr>
          <a:xfrm>
            <a:off x="1273407" y="5027384"/>
            <a:ext cx="929320" cy="432045"/>
            <a:chOff x="611562" y="3501011"/>
            <a:chExt cx="999705" cy="495649"/>
          </a:xfrm>
        </p:grpSpPr>
        <p:sp>
          <p:nvSpPr>
            <p:cNvPr id="84" name="Прямоугольник 83"/>
            <p:cNvSpPr/>
            <p:nvPr/>
          </p:nvSpPr>
          <p:spPr>
            <a:xfrm>
              <a:off x="611562"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85" name="Прямоугольник 84"/>
            <p:cNvSpPr/>
            <p:nvPr/>
          </p:nvSpPr>
          <p:spPr>
            <a:xfrm>
              <a:off x="1115618" y="35010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7</a:t>
              </a:r>
              <a:endParaRPr lang="uk-UA" dirty="0">
                <a:solidFill>
                  <a:srgbClr val="FF0000"/>
                </a:solidFill>
                <a:latin typeface="+mj-lt"/>
              </a:endParaRPr>
            </a:p>
          </p:txBody>
        </p:sp>
      </p:grpSp>
      <p:sp>
        <p:nvSpPr>
          <p:cNvPr id="88" name="Прямоугольник 87"/>
          <p:cNvSpPr/>
          <p:nvPr/>
        </p:nvSpPr>
        <p:spPr>
          <a:xfrm>
            <a:off x="1259632" y="5611829"/>
            <a:ext cx="460752" cy="43204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91" name="Прямоугольник 90"/>
          <p:cNvSpPr/>
          <p:nvPr/>
        </p:nvSpPr>
        <p:spPr>
          <a:xfrm>
            <a:off x="684209" y="1109609"/>
            <a:ext cx="382400" cy="369332"/>
          </a:xfrm>
          <a:prstGeom prst="rect">
            <a:avLst/>
          </a:prstGeom>
        </p:spPr>
        <p:txBody>
          <a:bodyPr wrap="square">
            <a:spAutoFit/>
          </a:bodyPr>
          <a:lstStyle/>
          <a:p>
            <a:pPr algn="ctr"/>
            <a:r>
              <a:rPr lang="uk-UA" i="1" dirty="0" smtClean="0">
                <a:solidFill>
                  <a:srgbClr val="FF0000"/>
                </a:solidFill>
                <a:latin typeface="+mj-lt"/>
              </a:rPr>
              <a:t>7</a:t>
            </a:r>
            <a:endParaRPr lang="uk-UA" i="1" dirty="0">
              <a:solidFill>
                <a:srgbClr val="FF0000"/>
              </a:solidFill>
              <a:latin typeface="+mj-lt"/>
            </a:endParaRPr>
          </a:p>
        </p:txBody>
      </p:sp>
      <p:sp>
        <p:nvSpPr>
          <p:cNvPr id="92" name="Прямоугольник 91"/>
          <p:cNvSpPr/>
          <p:nvPr/>
        </p:nvSpPr>
        <p:spPr>
          <a:xfrm>
            <a:off x="684209" y="2069556"/>
            <a:ext cx="382400" cy="369332"/>
          </a:xfrm>
          <a:prstGeom prst="rect">
            <a:avLst/>
          </a:prstGeom>
        </p:spPr>
        <p:txBody>
          <a:bodyPr wrap="square">
            <a:spAutoFit/>
          </a:bodyPr>
          <a:lstStyle/>
          <a:p>
            <a:pPr algn="ctr"/>
            <a:r>
              <a:rPr lang="uk-UA" i="1" dirty="0">
                <a:solidFill>
                  <a:srgbClr val="FF0000"/>
                </a:solidFill>
                <a:latin typeface="+mj-lt"/>
              </a:rPr>
              <a:t>6</a:t>
            </a:r>
            <a:endParaRPr lang="uk-UA" i="1" dirty="0">
              <a:solidFill>
                <a:srgbClr val="FF0000"/>
              </a:solidFill>
              <a:latin typeface="+mj-lt"/>
            </a:endParaRPr>
          </a:p>
        </p:txBody>
      </p:sp>
      <p:sp>
        <p:nvSpPr>
          <p:cNvPr id="93" name="Прямоугольник 92"/>
          <p:cNvSpPr/>
          <p:nvPr/>
        </p:nvSpPr>
        <p:spPr>
          <a:xfrm>
            <a:off x="684209" y="2654003"/>
            <a:ext cx="382400" cy="369332"/>
          </a:xfrm>
          <a:prstGeom prst="rect">
            <a:avLst/>
          </a:prstGeom>
        </p:spPr>
        <p:txBody>
          <a:bodyPr wrap="square">
            <a:spAutoFit/>
          </a:bodyPr>
          <a:lstStyle/>
          <a:p>
            <a:pPr algn="ctr"/>
            <a:r>
              <a:rPr lang="uk-UA" i="1" dirty="0" smtClean="0">
                <a:solidFill>
                  <a:srgbClr val="FF0000"/>
                </a:solidFill>
                <a:latin typeface="+mj-lt"/>
              </a:rPr>
              <a:t>5</a:t>
            </a:r>
            <a:endParaRPr lang="uk-UA" i="1" dirty="0">
              <a:solidFill>
                <a:srgbClr val="FF0000"/>
              </a:solidFill>
              <a:latin typeface="+mj-lt"/>
            </a:endParaRPr>
          </a:p>
        </p:txBody>
      </p:sp>
      <p:sp>
        <p:nvSpPr>
          <p:cNvPr id="94" name="Прямоугольник 93"/>
          <p:cNvSpPr/>
          <p:nvPr/>
        </p:nvSpPr>
        <p:spPr>
          <a:xfrm>
            <a:off x="684209" y="3238448"/>
            <a:ext cx="382400" cy="369332"/>
          </a:xfrm>
          <a:prstGeom prst="rect">
            <a:avLst/>
          </a:prstGeom>
        </p:spPr>
        <p:txBody>
          <a:bodyPr wrap="square">
            <a:spAutoFit/>
          </a:bodyPr>
          <a:lstStyle/>
          <a:p>
            <a:pPr algn="ctr"/>
            <a:r>
              <a:rPr lang="uk-UA" i="1" dirty="0" smtClean="0">
                <a:solidFill>
                  <a:srgbClr val="FF0000"/>
                </a:solidFill>
                <a:latin typeface="+mj-lt"/>
              </a:rPr>
              <a:t>4</a:t>
            </a:r>
            <a:endParaRPr lang="uk-UA" i="1" dirty="0">
              <a:solidFill>
                <a:srgbClr val="FF0000"/>
              </a:solidFill>
              <a:latin typeface="+mj-lt"/>
            </a:endParaRPr>
          </a:p>
        </p:txBody>
      </p:sp>
      <p:sp>
        <p:nvSpPr>
          <p:cNvPr id="95" name="Прямоугольник 94"/>
          <p:cNvSpPr/>
          <p:nvPr/>
        </p:nvSpPr>
        <p:spPr>
          <a:xfrm>
            <a:off x="684209" y="3857541"/>
            <a:ext cx="382400" cy="369332"/>
          </a:xfrm>
          <a:prstGeom prst="rect">
            <a:avLst/>
          </a:prstGeom>
        </p:spPr>
        <p:txBody>
          <a:bodyPr wrap="square">
            <a:spAutoFit/>
          </a:bodyPr>
          <a:lstStyle/>
          <a:p>
            <a:pPr algn="ctr"/>
            <a:r>
              <a:rPr lang="uk-UA" i="1" dirty="0" smtClean="0">
                <a:solidFill>
                  <a:srgbClr val="FF0000"/>
                </a:solidFill>
                <a:latin typeface="+mj-lt"/>
              </a:rPr>
              <a:t>3</a:t>
            </a:r>
            <a:endParaRPr lang="uk-UA" i="1" dirty="0">
              <a:solidFill>
                <a:srgbClr val="FF0000"/>
              </a:solidFill>
              <a:latin typeface="+mj-lt"/>
            </a:endParaRPr>
          </a:p>
        </p:txBody>
      </p:sp>
      <p:sp>
        <p:nvSpPr>
          <p:cNvPr id="96" name="Прямоугольник 95"/>
          <p:cNvSpPr/>
          <p:nvPr/>
        </p:nvSpPr>
        <p:spPr>
          <a:xfrm>
            <a:off x="744828" y="4474296"/>
            <a:ext cx="382400" cy="369332"/>
          </a:xfrm>
          <a:prstGeom prst="rect">
            <a:avLst/>
          </a:prstGeom>
        </p:spPr>
        <p:txBody>
          <a:bodyPr wrap="square">
            <a:spAutoFit/>
          </a:bodyPr>
          <a:lstStyle/>
          <a:p>
            <a:pPr algn="ctr"/>
            <a:r>
              <a:rPr lang="uk-UA" i="1" dirty="0" smtClean="0">
                <a:solidFill>
                  <a:srgbClr val="FF0000"/>
                </a:solidFill>
                <a:latin typeface="+mj-lt"/>
              </a:rPr>
              <a:t>2</a:t>
            </a:r>
            <a:endParaRPr lang="uk-UA" i="1" dirty="0">
              <a:solidFill>
                <a:srgbClr val="FF0000"/>
              </a:solidFill>
              <a:latin typeface="+mj-lt"/>
            </a:endParaRPr>
          </a:p>
        </p:txBody>
      </p:sp>
      <p:sp>
        <p:nvSpPr>
          <p:cNvPr id="97" name="Прямоугольник 96"/>
          <p:cNvSpPr/>
          <p:nvPr/>
        </p:nvSpPr>
        <p:spPr>
          <a:xfrm>
            <a:off x="744828" y="5058740"/>
            <a:ext cx="382400" cy="369332"/>
          </a:xfrm>
          <a:prstGeom prst="rect">
            <a:avLst/>
          </a:prstGeom>
        </p:spPr>
        <p:txBody>
          <a:bodyPr wrap="square">
            <a:spAutoFit/>
          </a:bodyPr>
          <a:lstStyle/>
          <a:p>
            <a:pPr algn="ctr"/>
            <a:r>
              <a:rPr lang="uk-UA" i="1" dirty="0" smtClean="0">
                <a:solidFill>
                  <a:srgbClr val="FF0000"/>
                </a:solidFill>
                <a:latin typeface="+mj-lt"/>
              </a:rPr>
              <a:t>1</a:t>
            </a:r>
            <a:endParaRPr lang="uk-UA" i="1" dirty="0">
              <a:solidFill>
                <a:srgbClr val="FF0000"/>
              </a:solidFill>
              <a:latin typeface="+mj-lt"/>
            </a:endParaRPr>
          </a:p>
        </p:txBody>
      </p:sp>
      <p:sp>
        <p:nvSpPr>
          <p:cNvPr id="99" name="Прямоугольник 98"/>
          <p:cNvSpPr/>
          <p:nvPr/>
        </p:nvSpPr>
        <p:spPr>
          <a:xfrm>
            <a:off x="642083" y="5643185"/>
            <a:ext cx="656658" cy="369332"/>
          </a:xfrm>
          <a:prstGeom prst="rect">
            <a:avLst/>
          </a:prstGeom>
        </p:spPr>
        <p:txBody>
          <a:bodyPr wrap="square">
            <a:spAutoFit/>
          </a:bodyPr>
          <a:lstStyle/>
          <a:p>
            <a:pPr algn="ctr"/>
            <a:r>
              <a:rPr lang="uk-UA" i="1" dirty="0" smtClean="0">
                <a:solidFill>
                  <a:srgbClr val="FF0000"/>
                </a:solidFill>
                <a:latin typeface="+mj-lt"/>
              </a:rPr>
              <a:t>28</a:t>
            </a:r>
            <a:endParaRPr lang="uk-UA" i="1" dirty="0">
              <a:solidFill>
                <a:srgbClr val="FF0000"/>
              </a:solidFill>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30" t="56833" r="40586" b="39645"/>
          <a:stretch/>
        </p:blipFill>
        <p:spPr bwMode="auto">
          <a:xfrm>
            <a:off x="4493086" y="2768154"/>
            <a:ext cx="3132854" cy="25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Правая фигурная скобка 100"/>
          <p:cNvSpPr/>
          <p:nvPr/>
        </p:nvSpPr>
        <p:spPr>
          <a:xfrm rot="5400000">
            <a:off x="5684512" y="2664829"/>
            <a:ext cx="62173" cy="777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02" name="Правая фигурная скобка 101"/>
          <p:cNvSpPr/>
          <p:nvPr/>
        </p:nvSpPr>
        <p:spPr>
          <a:xfrm rot="5400000">
            <a:off x="6543395" y="2807087"/>
            <a:ext cx="93530" cy="492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03" name="Правая фигурная скобка 102"/>
          <p:cNvSpPr/>
          <p:nvPr/>
        </p:nvSpPr>
        <p:spPr>
          <a:xfrm rot="5400000">
            <a:off x="7353734" y="2722862"/>
            <a:ext cx="109211" cy="677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04" name="Прямоугольник 103"/>
          <p:cNvSpPr/>
          <p:nvPr/>
        </p:nvSpPr>
        <p:spPr>
          <a:xfrm>
            <a:off x="4218460" y="3056186"/>
            <a:ext cx="1701612" cy="738664"/>
          </a:xfrm>
          <a:prstGeom prst="rect">
            <a:avLst/>
          </a:prstGeom>
        </p:spPr>
        <p:txBody>
          <a:bodyPr wrap="square">
            <a:spAutoFit/>
          </a:bodyPr>
          <a:lstStyle/>
          <a:p>
            <a:pPr algn="r"/>
            <a:r>
              <a:rPr lang="uk-UA" sz="1400" dirty="0" smtClean="0">
                <a:latin typeface="+mj-lt"/>
              </a:rPr>
              <a:t>Час на сортування </a:t>
            </a:r>
            <a:r>
              <a:rPr lang="uk-UA" sz="1400" b="1" dirty="0" smtClean="0">
                <a:latin typeface="+mj-lt"/>
              </a:rPr>
              <a:t>правого</a:t>
            </a:r>
            <a:r>
              <a:rPr lang="uk-UA" sz="1400" dirty="0" smtClean="0">
                <a:latin typeface="+mj-lt"/>
              </a:rPr>
              <a:t> масиву</a:t>
            </a:r>
            <a:endParaRPr lang="uk-UA" sz="1400" i="1" dirty="0">
              <a:latin typeface="+mj-lt"/>
            </a:endParaRPr>
          </a:p>
        </p:txBody>
      </p:sp>
      <p:sp>
        <p:nvSpPr>
          <p:cNvPr id="105" name="Прямоугольник 104"/>
          <p:cNvSpPr/>
          <p:nvPr/>
        </p:nvSpPr>
        <p:spPr>
          <a:xfrm>
            <a:off x="5776056" y="3056186"/>
            <a:ext cx="1684258" cy="738664"/>
          </a:xfrm>
          <a:prstGeom prst="rect">
            <a:avLst/>
          </a:prstGeom>
        </p:spPr>
        <p:txBody>
          <a:bodyPr wrap="square">
            <a:spAutoFit/>
          </a:bodyPr>
          <a:lstStyle/>
          <a:p>
            <a:pPr algn="ctr"/>
            <a:r>
              <a:rPr lang="uk-UA" sz="1400" dirty="0" smtClean="0">
                <a:latin typeface="+mj-lt"/>
              </a:rPr>
              <a:t>Час на сортування </a:t>
            </a:r>
            <a:r>
              <a:rPr lang="uk-UA" sz="1400" b="1" dirty="0" smtClean="0">
                <a:latin typeface="+mj-lt"/>
              </a:rPr>
              <a:t>лівого</a:t>
            </a:r>
            <a:r>
              <a:rPr lang="uk-UA" sz="1400" dirty="0" smtClean="0">
                <a:latin typeface="+mj-lt"/>
              </a:rPr>
              <a:t> масиву</a:t>
            </a:r>
            <a:endParaRPr lang="uk-UA" sz="1400" i="1" dirty="0">
              <a:latin typeface="+mj-lt"/>
            </a:endParaRPr>
          </a:p>
        </p:txBody>
      </p:sp>
      <p:sp>
        <p:nvSpPr>
          <p:cNvPr id="106" name="Прямоугольник 105"/>
          <p:cNvSpPr/>
          <p:nvPr/>
        </p:nvSpPr>
        <p:spPr>
          <a:xfrm>
            <a:off x="7298804" y="3109030"/>
            <a:ext cx="1600176" cy="523220"/>
          </a:xfrm>
          <a:prstGeom prst="rect">
            <a:avLst/>
          </a:prstGeom>
        </p:spPr>
        <p:txBody>
          <a:bodyPr wrap="square">
            <a:spAutoFit/>
          </a:bodyPr>
          <a:lstStyle/>
          <a:p>
            <a:r>
              <a:rPr lang="uk-UA" sz="1400" dirty="0" smtClean="0">
                <a:latin typeface="+mj-lt"/>
              </a:rPr>
              <a:t>Час на </a:t>
            </a:r>
          </a:p>
          <a:p>
            <a:r>
              <a:rPr lang="uk-UA" sz="1400" dirty="0" smtClean="0">
                <a:latin typeface="+mj-lt"/>
              </a:rPr>
              <a:t>розбиття</a:t>
            </a:r>
            <a:endParaRPr lang="uk-UA" sz="1400" i="1" dirty="0">
              <a:latin typeface="+mj-l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718" t="63838" r="43236" b="22539"/>
          <a:stretch/>
        </p:blipFill>
        <p:spPr bwMode="auto">
          <a:xfrm>
            <a:off x="6834016" y="3983994"/>
            <a:ext cx="913806" cy="498268"/>
          </a:xfrm>
          <a:prstGeom prst="rect">
            <a:avLst/>
          </a:prstGeom>
          <a:noFill/>
          <a:ln w="9525"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Прямоугольник 107"/>
          <p:cNvSpPr/>
          <p:nvPr/>
        </p:nvSpPr>
        <p:spPr>
          <a:xfrm>
            <a:off x="5564112" y="1954500"/>
            <a:ext cx="1600176" cy="523220"/>
          </a:xfrm>
          <a:prstGeom prst="rect">
            <a:avLst/>
          </a:prstGeom>
        </p:spPr>
        <p:txBody>
          <a:bodyPr wrap="square">
            <a:spAutoFit/>
          </a:bodyPr>
          <a:lstStyle/>
          <a:p>
            <a:pPr algn="ctr"/>
            <a:r>
              <a:rPr lang="uk-UA" sz="1400" dirty="0" smtClean="0">
                <a:solidFill>
                  <a:srgbClr val="FF0000"/>
                </a:solidFill>
                <a:latin typeface="+mj-lt"/>
              </a:rPr>
              <a:t>Загальний час сортування</a:t>
            </a:r>
            <a:r>
              <a:rPr lang="uk-UA" sz="1400" dirty="0">
                <a:solidFill>
                  <a:srgbClr val="FF0000"/>
                </a:solidFill>
                <a:latin typeface="+mj-lt"/>
              </a:rPr>
              <a:t>:</a:t>
            </a:r>
            <a:endParaRPr lang="uk-UA" sz="1400" i="1" dirty="0">
              <a:solidFill>
                <a:srgbClr val="FF0000"/>
              </a:solidFill>
              <a:latin typeface="+mj-lt"/>
            </a:endParaRPr>
          </a:p>
        </p:txBody>
      </p:sp>
      <p:sp>
        <p:nvSpPr>
          <p:cNvPr id="109" name="Прямоугольник 108"/>
          <p:cNvSpPr/>
          <p:nvPr/>
        </p:nvSpPr>
        <p:spPr>
          <a:xfrm>
            <a:off x="4383317" y="3969704"/>
            <a:ext cx="2284385" cy="523220"/>
          </a:xfrm>
          <a:prstGeom prst="rect">
            <a:avLst/>
          </a:prstGeom>
        </p:spPr>
        <p:txBody>
          <a:bodyPr wrap="square">
            <a:spAutoFit/>
          </a:bodyPr>
          <a:lstStyle/>
          <a:p>
            <a:pPr algn="ctr"/>
            <a:r>
              <a:rPr lang="uk-UA" sz="1400" dirty="0" smtClean="0">
                <a:solidFill>
                  <a:srgbClr val="FF0000"/>
                </a:solidFill>
                <a:latin typeface="+mj-lt"/>
              </a:rPr>
              <a:t>Розв'язок рекурентного рівняння:</a:t>
            </a:r>
            <a:endParaRPr lang="uk-UA" sz="1400" i="1" dirty="0">
              <a:solidFill>
                <a:srgbClr val="FF0000"/>
              </a:solidFill>
              <a:latin typeface="+mj-lt"/>
            </a:endParaRPr>
          </a:p>
        </p:txBody>
      </p:sp>
    </p:spTree>
    <p:extLst>
      <p:ext uri="{BB962C8B-B14F-4D97-AF65-F5344CB8AC3E}">
        <p14:creationId xmlns:p14="http://schemas.microsoft.com/office/powerpoint/2010/main" val="42253951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62514" y="76562"/>
            <a:ext cx="2874505" cy="400110"/>
          </a:xfrm>
          <a:prstGeom prst="rect">
            <a:avLst/>
          </a:prstGeom>
        </p:spPr>
        <p:txBody>
          <a:bodyPr wrap="none">
            <a:spAutoFit/>
          </a:bodyPr>
          <a:lstStyle/>
          <a:p>
            <a:pPr algn="ctr"/>
            <a:r>
              <a:rPr lang="uk-UA" sz="2000" b="1" dirty="0" smtClean="0">
                <a:solidFill>
                  <a:schemeClr val="lt1"/>
                </a:solidFill>
                <a:latin typeface="+mn-lt"/>
              </a:rPr>
              <a:t>Найкращий випадок</a:t>
            </a:r>
            <a:endParaRPr lang="uk-UA" sz="2000" b="1" dirty="0">
              <a:solidFill>
                <a:schemeClr val="lt1"/>
              </a:solidFill>
              <a:latin typeface="+mn-lt"/>
            </a:endParaRPr>
          </a:p>
        </p:txBody>
      </p:sp>
      <p:sp>
        <p:nvSpPr>
          <p:cNvPr id="6" name="Прямоугольник 5"/>
          <p:cNvSpPr/>
          <p:nvPr/>
        </p:nvSpPr>
        <p:spPr>
          <a:xfrm>
            <a:off x="2697032" y="1988842"/>
            <a:ext cx="1495357"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a:t>
            </a:r>
            <a:r>
              <a:rPr lang="en-US" dirty="0" smtClean="0">
                <a:solidFill>
                  <a:schemeClr val="tx1"/>
                </a:solidFill>
                <a:latin typeface="+mj-lt"/>
              </a:rPr>
              <a:t>x</a:t>
            </a:r>
            <a:endParaRPr lang="uk-UA" dirty="0">
              <a:solidFill>
                <a:schemeClr val="tx1"/>
              </a:solidFill>
              <a:latin typeface="+mj-lt"/>
            </a:endParaRPr>
          </a:p>
        </p:txBody>
      </p:sp>
      <p:sp>
        <p:nvSpPr>
          <p:cNvPr id="7" name="Прямоугольник 6"/>
          <p:cNvSpPr/>
          <p:nvPr/>
        </p:nvSpPr>
        <p:spPr>
          <a:xfrm>
            <a:off x="4200796" y="198884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х</a:t>
            </a:r>
            <a:endParaRPr lang="uk-UA" dirty="0">
              <a:solidFill>
                <a:schemeClr val="tx1"/>
              </a:solidFill>
              <a:latin typeface="+mj-lt"/>
            </a:endParaRPr>
          </a:p>
        </p:txBody>
      </p:sp>
      <p:sp>
        <p:nvSpPr>
          <p:cNvPr id="9" name="Прямоугольник 8"/>
          <p:cNvSpPr/>
          <p:nvPr/>
        </p:nvSpPr>
        <p:spPr>
          <a:xfrm>
            <a:off x="4696445" y="1988840"/>
            <a:ext cx="153173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&gt;x</a:t>
            </a:r>
            <a:endParaRPr lang="uk-UA" dirty="0">
              <a:solidFill>
                <a:schemeClr val="tx1"/>
              </a:solidFill>
              <a:latin typeface="+mj-lt"/>
            </a:endParaRPr>
          </a:p>
        </p:txBody>
      </p:sp>
      <p:sp>
        <p:nvSpPr>
          <p:cNvPr id="12" name="Правая фигурная скобка 11"/>
          <p:cNvSpPr/>
          <p:nvPr/>
        </p:nvSpPr>
        <p:spPr>
          <a:xfrm rot="5400000">
            <a:off x="3402148" y="1838271"/>
            <a:ext cx="93532" cy="15037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14" name="Прямоугольник 13"/>
          <p:cNvSpPr/>
          <p:nvPr/>
        </p:nvSpPr>
        <p:spPr>
          <a:xfrm>
            <a:off x="3126944" y="2611259"/>
            <a:ext cx="643940" cy="369332"/>
          </a:xfrm>
          <a:prstGeom prst="rect">
            <a:avLst/>
          </a:prstGeom>
        </p:spPr>
        <p:txBody>
          <a:bodyPr wrap="square">
            <a:spAutoFit/>
          </a:bodyPr>
          <a:lstStyle/>
          <a:p>
            <a:pPr algn="ctr"/>
            <a:r>
              <a:rPr lang="en-US" dirty="0" smtClean="0">
                <a:latin typeface="+mj-lt"/>
              </a:rPr>
              <a:t>n/2</a:t>
            </a:r>
            <a:endParaRPr lang="uk-UA" i="1" dirty="0">
              <a:latin typeface="+mj-lt"/>
            </a:endParaRPr>
          </a:p>
        </p:txBody>
      </p:sp>
      <p:sp>
        <p:nvSpPr>
          <p:cNvPr id="19" name="Прямоугольник 18"/>
          <p:cNvSpPr/>
          <p:nvPr/>
        </p:nvSpPr>
        <p:spPr>
          <a:xfrm>
            <a:off x="683568" y="764704"/>
            <a:ext cx="7704855" cy="923330"/>
          </a:xfrm>
          <a:prstGeom prst="rect">
            <a:avLst/>
          </a:prstGeom>
        </p:spPr>
        <p:txBody>
          <a:bodyPr wrap="square">
            <a:spAutoFit/>
          </a:bodyPr>
          <a:lstStyle/>
          <a:p>
            <a:pPr algn="ctr"/>
            <a:r>
              <a:rPr lang="uk-UA" dirty="0" smtClean="0">
                <a:latin typeface="+mj-lt"/>
              </a:rPr>
              <a:t>Найкращий випадок - мінімізація кількості порівнянь в процедурі розбиття. Це відповідає тій ситуації коли масив розбивається на приблизно рівні підмасиви відносно опорного елементу:</a:t>
            </a:r>
            <a:endParaRPr lang="uk-UA" i="1" dirty="0">
              <a:latin typeface="+mj-lt"/>
            </a:endParaRPr>
          </a:p>
        </p:txBody>
      </p:sp>
      <p:sp>
        <p:nvSpPr>
          <p:cNvPr id="72" name="Правая фигурная скобка 71"/>
          <p:cNvSpPr/>
          <p:nvPr/>
        </p:nvSpPr>
        <p:spPr>
          <a:xfrm rot="5400000">
            <a:off x="5415548" y="1843427"/>
            <a:ext cx="93532" cy="15037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77" name="Прямоугольник 76"/>
          <p:cNvSpPr/>
          <p:nvPr/>
        </p:nvSpPr>
        <p:spPr>
          <a:xfrm>
            <a:off x="5140344" y="2642075"/>
            <a:ext cx="643940" cy="369332"/>
          </a:xfrm>
          <a:prstGeom prst="rect">
            <a:avLst/>
          </a:prstGeom>
        </p:spPr>
        <p:txBody>
          <a:bodyPr wrap="square">
            <a:spAutoFit/>
          </a:bodyPr>
          <a:lstStyle/>
          <a:p>
            <a:pPr algn="ctr"/>
            <a:r>
              <a:rPr lang="en-US" dirty="0" smtClean="0">
                <a:latin typeface="+mj-lt"/>
              </a:rPr>
              <a:t>n/2</a:t>
            </a:r>
            <a:endParaRPr lang="uk-UA" i="1" dirty="0">
              <a:latin typeface="+mj-l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456" t="31995" r="35529" b="63748"/>
          <a:stretch/>
        </p:blipFill>
        <p:spPr bwMode="auto">
          <a:xfrm>
            <a:off x="3233924" y="3907913"/>
            <a:ext cx="2604139" cy="31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Прямоугольник 77"/>
          <p:cNvSpPr/>
          <p:nvPr/>
        </p:nvSpPr>
        <p:spPr>
          <a:xfrm>
            <a:off x="899592" y="3140968"/>
            <a:ext cx="2968328" cy="646331"/>
          </a:xfrm>
          <a:prstGeom prst="rect">
            <a:avLst/>
          </a:prstGeom>
        </p:spPr>
        <p:txBody>
          <a:bodyPr wrap="square">
            <a:spAutoFit/>
          </a:bodyPr>
          <a:lstStyle/>
          <a:p>
            <a:r>
              <a:rPr lang="uk-UA" dirty="0" smtClean="0">
                <a:solidFill>
                  <a:srgbClr val="FF0000"/>
                </a:solidFill>
                <a:latin typeface="+mj-lt"/>
              </a:rPr>
              <a:t>Рекурентне рівняння для цього випадку:</a:t>
            </a:r>
            <a:endParaRPr lang="uk-UA" i="1" dirty="0">
              <a:solidFill>
                <a:srgbClr val="FF0000"/>
              </a:solidFill>
              <a:latin typeface="+mj-lt"/>
            </a:endParaRPr>
          </a:p>
        </p:txBody>
      </p:sp>
      <p:sp>
        <p:nvSpPr>
          <p:cNvPr id="79" name="Прямоугольник 78"/>
          <p:cNvSpPr/>
          <p:nvPr/>
        </p:nvSpPr>
        <p:spPr>
          <a:xfrm>
            <a:off x="899592" y="5157192"/>
            <a:ext cx="2968328" cy="369332"/>
          </a:xfrm>
          <a:prstGeom prst="rect">
            <a:avLst/>
          </a:prstGeom>
        </p:spPr>
        <p:txBody>
          <a:bodyPr wrap="square">
            <a:spAutoFit/>
          </a:bodyPr>
          <a:lstStyle/>
          <a:p>
            <a:r>
              <a:rPr lang="uk-UA" dirty="0" smtClean="0">
                <a:solidFill>
                  <a:srgbClr val="FF0000"/>
                </a:solidFill>
                <a:latin typeface="+mj-lt"/>
              </a:rPr>
              <a:t>Його розв'язок:</a:t>
            </a:r>
            <a:endParaRPr lang="uk-UA" i="1" dirty="0">
              <a:solidFill>
                <a:srgbClr val="FF0000"/>
              </a:solidFill>
              <a:latin typeface="+mj-lt"/>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71" t="45486" r="61860" b="50694"/>
          <a:stretch/>
        </p:blipFill>
        <p:spPr bwMode="auto">
          <a:xfrm>
            <a:off x="3676934" y="5517232"/>
            <a:ext cx="1759162" cy="3029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Правая фигурная скобка 79"/>
          <p:cNvSpPr/>
          <p:nvPr/>
        </p:nvSpPr>
        <p:spPr>
          <a:xfrm rot="5400000">
            <a:off x="4525884" y="3864429"/>
            <a:ext cx="62173" cy="777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81" name="Прямоугольник 80"/>
          <p:cNvSpPr/>
          <p:nvPr/>
        </p:nvSpPr>
        <p:spPr>
          <a:xfrm>
            <a:off x="3635896" y="4255786"/>
            <a:ext cx="1312530" cy="738664"/>
          </a:xfrm>
          <a:prstGeom prst="rect">
            <a:avLst/>
          </a:prstGeom>
        </p:spPr>
        <p:txBody>
          <a:bodyPr wrap="square">
            <a:spAutoFit/>
          </a:bodyPr>
          <a:lstStyle/>
          <a:p>
            <a:pPr algn="r"/>
            <a:r>
              <a:rPr lang="uk-UA" sz="1400" dirty="0" smtClean="0">
                <a:latin typeface="+mj-lt"/>
              </a:rPr>
              <a:t>Час на сортування масиву</a:t>
            </a:r>
            <a:endParaRPr lang="uk-UA" sz="1400" i="1" dirty="0">
              <a:latin typeface="+mj-lt"/>
            </a:endParaRPr>
          </a:p>
        </p:txBody>
      </p:sp>
      <p:sp>
        <p:nvSpPr>
          <p:cNvPr id="82" name="Правая фигурная скобка 81"/>
          <p:cNvSpPr/>
          <p:nvPr/>
        </p:nvSpPr>
        <p:spPr>
          <a:xfrm rot="5400000">
            <a:off x="5444945" y="3914620"/>
            <a:ext cx="109211" cy="677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86" name="Прямоугольник 85"/>
          <p:cNvSpPr/>
          <p:nvPr/>
        </p:nvSpPr>
        <p:spPr>
          <a:xfrm>
            <a:off x="5146425" y="4293096"/>
            <a:ext cx="1009751" cy="523220"/>
          </a:xfrm>
          <a:prstGeom prst="rect">
            <a:avLst/>
          </a:prstGeom>
        </p:spPr>
        <p:txBody>
          <a:bodyPr wrap="square">
            <a:spAutoFit/>
          </a:bodyPr>
          <a:lstStyle/>
          <a:p>
            <a:r>
              <a:rPr lang="uk-UA" sz="1400" dirty="0" smtClean="0">
                <a:latin typeface="+mj-lt"/>
              </a:rPr>
              <a:t>Час на </a:t>
            </a:r>
          </a:p>
          <a:p>
            <a:r>
              <a:rPr lang="uk-UA" sz="1400" dirty="0" smtClean="0">
                <a:latin typeface="+mj-lt"/>
              </a:rPr>
              <a:t>розбиття</a:t>
            </a:r>
            <a:endParaRPr lang="uk-UA" sz="1400" i="1" dirty="0">
              <a:latin typeface="+mj-lt"/>
            </a:endParaRPr>
          </a:p>
        </p:txBody>
      </p:sp>
    </p:spTree>
    <p:extLst>
      <p:ext uri="{BB962C8B-B14F-4D97-AF65-F5344CB8AC3E}">
        <p14:creationId xmlns:p14="http://schemas.microsoft.com/office/powerpoint/2010/main" val="26729116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51193" y="76562"/>
            <a:ext cx="1297151" cy="400110"/>
          </a:xfrm>
          <a:prstGeom prst="rect">
            <a:avLst/>
          </a:prstGeom>
        </p:spPr>
        <p:txBody>
          <a:bodyPr wrap="none">
            <a:spAutoFit/>
          </a:bodyPr>
          <a:lstStyle/>
          <a:p>
            <a:pPr algn="ctr"/>
            <a:r>
              <a:rPr lang="uk-UA" sz="2000" b="1" dirty="0" smtClean="0">
                <a:solidFill>
                  <a:schemeClr val="lt1"/>
                </a:solidFill>
                <a:latin typeface="+mn-lt"/>
              </a:rPr>
              <a:t>Приклад</a:t>
            </a:r>
            <a:endParaRPr lang="uk-UA" sz="2000" b="1" dirty="0">
              <a:solidFill>
                <a:schemeClr val="lt1"/>
              </a:solidFill>
              <a:latin typeface="+mn-lt"/>
            </a:endParaRPr>
          </a:p>
        </p:txBody>
      </p:sp>
      <p:sp>
        <p:nvSpPr>
          <p:cNvPr id="19" name="Прямоугольник 18"/>
          <p:cNvSpPr/>
          <p:nvPr/>
        </p:nvSpPr>
        <p:spPr>
          <a:xfrm>
            <a:off x="2163296" y="899428"/>
            <a:ext cx="2899795" cy="369332"/>
          </a:xfrm>
          <a:prstGeom prst="rect">
            <a:avLst/>
          </a:prstGeom>
        </p:spPr>
        <p:txBody>
          <a:bodyPr wrap="square">
            <a:spAutoFit/>
          </a:bodyPr>
          <a:lstStyle/>
          <a:p>
            <a:pPr algn="ctr"/>
            <a:r>
              <a:rPr lang="uk-UA" dirty="0" smtClean="0">
                <a:latin typeface="+mj-lt"/>
              </a:rPr>
              <a:t>Після першої ітерації:</a:t>
            </a:r>
            <a:endParaRPr lang="uk-UA" i="1" dirty="0">
              <a:latin typeface="+mj-lt"/>
            </a:endParaRPr>
          </a:p>
        </p:txBody>
      </p:sp>
      <p:sp>
        <p:nvSpPr>
          <p:cNvPr id="15" name="Прямоугольник 14"/>
          <p:cNvSpPr/>
          <p:nvPr/>
        </p:nvSpPr>
        <p:spPr>
          <a:xfrm>
            <a:off x="1451623" y="221049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latin typeface="+mj-lt"/>
            </a:endParaRPr>
          </a:p>
        </p:txBody>
      </p:sp>
      <p:sp>
        <p:nvSpPr>
          <p:cNvPr id="16" name="Прямоугольник 15"/>
          <p:cNvSpPr/>
          <p:nvPr/>
        </p:nvSpPr>
        <p:spPr>
          <a:xfrm>
            <a:off x="1955679" y="221049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latin typeface="+mj-lt"/>
            </a:endParaRPr>
          </a:p>
        </p:txBody>
      </p:sp>
      <p:sp>
        <p:nvSpPr>
          <p:cNvPr id="17" name="Прямоугольник 16"/>
          <p:cNvSpPr/>
          <p:nvPr/>
        </p:nvSpPr>
        <p:spPr>
          <a:xfrm>
            <a:off x="2459735" y="221049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latin typeface="+mj-lt"/>
            </a:endParaRPr>
          </a:p>
        </p:txBody>
      </p:sp>
      <p:sp>
        <p:nvSpPr>
          <p:cNvPr id="18" name="Прямоугольник 17"/>
          <p:cNvSpPr/>
          <p:nvPr/>
        </p:nvSpPr>
        <p:spPr>
          <a:xfrm>
            <a:off x="2963791" y="221049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latin typeface="+mj-lt"/>
            </a:endParaRPr>
          </a:p>
        </p:txBody>
      </p:sp>
      <p:sp>
        <p:nvSpPr>
          <p:cNvPr id="20" name="Прямоугольник 19"/>
          <p:cNvSpPr/>
          <p:nvPr/>
        </p:nvSpPr>
        <p:spPr>
          <a:xfrm>
            <a:off x="3971903" y="221049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latin typeface="+mj-lt"/>
            </a:endParaRPr>
          </a:p>
        </p:txBody>
      </p:sp>
      <p:sp>
        <p:nvSpPr>
          <p:cNvPr id="21" name="Прямоугольник 20"/>
          <p:cNvSpPr/>
          <p:nvPr/>
        </p:nvSpPr>
        <p:spPr>
          <a:xfrm>
            <a:off x="4475959" y="221049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latin typeface="+mj-lt"/>
            </a:endParaRPr>
          </a:p>
        </p:txBody>
      </p:sp>
      <p:sp>
        <p:nvSpPr>
          <p:cNvPr id="22" name="Прямоугольник 21"/>
          <p:cNvSpPr/>
          <p:nvPr/>
        </p:nvSpPr>
        <p:spPr>
          <a:xfrm>
            <a:off x="3467847" y="221049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5</a:t>
            </a:r>
            <a:endParaRPr lang="uk-UA" dirty="0">
              <a:solidFill>
                <a:srgbClr val="FF0000"/>
              </a:solidFill>
              <a:latin typeface="+mj-lt"/>
            </a:endParaRPr>
          </a:p>
        </p:txBody>
      </p:sp>
      <p:sp>
        <p:nvSpPr>
          <p:cNvPr id="24" name="Прямоугольник 23"/>
          <p:cNvSpPr/>
          <p:nvPr/>
        </p:nvSpPr>
        <p:spPr>
          <a:xfrm>
            <a:off x="611560" y="2273652"/>
            <a:ext cx="687640" cy="369332"/>
          </a:xfrm>
          <a:prstGeom prst="rect">
            <a:avLst/>
          </a:prstGeom>
        </p:spPr>
        <p:txBody>
          <a:bodyPr wrap="square">
            <a:spAutoFit/>
          </a:bodyPr>
          <a:lstStyle/>
          <a:p>
            <a:pPr algn="ctr"/>
            <a:r>
              <a:rPr lang="en-US" i="1" dirty="0" smtClean="0">
                <a:solidFill>
                  <a:srgbClr val="FF0000"/>
                </a:solidFill>
                <a:latin typeface="+mj-lt"/>
              </a:rPr>
              <a:t>n=8</a:t>
            </a:r>
            <a:endParaRPr lang="uk-UA" i="1" dirty="0">
              <a:solidFill>
                <a:srgbClr val="FF0000"/>
              </a:solidFill>
              <a:latin typeface="+mj-lt"/>
            </a:endParaRPr>
          </a:p>
        </p:txBody>
      </p:sp>
      <p:sp>
        <p:nvSpPr>
          <p:cNvPr id="25" name="Прямоугольник 24"/>
          <p:cNvSpPr/>
          <p:nvPr/>
        </p:nvSpPr>
        <p:spPr>
          <a:xfrm>
            <a:off x="1656577" y="1416180"/>
            <a:ext cx="1606315" cy="646331"/>
          </a:xfrm>
          <a:prstGeom prst="rect">
            <a:avLst/>
          </a:prstGeom>
        </p:spPr>
        <p:txBody>
          <a:bodyPr wrap="square">
            <a:spAutoFit/>
          </a:bodyPr>
          <a:lstStyle/>
          <a:p>
            <a:pPr algn="ctr"/>
            <a:r>
              <a:rPr lang="uk-UA" dirty="0" smtClean="0">
                <a:latin typeface="+mj-lt"/>
              </a:rPr>
              <a:t>множина </a:t>
            </a:r>
            <a:r>
              <a:rPr lang="en-US" dirty="0" smtClean="0">
                <a:latin typeface="+mj-lt"/>
              </a:rPr>
              <a:t>{1, 2, 3, 4}</a:t>
            </a:r>
            <a:endParaRPr lang="uk-UA" i="1" dirty="0">
              <a:latin typeface="+mj-lt"/>
            </a:endParaRPr>
          </a:p>
        </p:txBody>
      </p:sp>
      <p:sp>
        <p:nvSpPr>
          <p:cNvPr id="26" name="Прямоугольник 25"/>
          <p:cNvSpPr/>
          <p:nvPr/>
        </p:nvSpPr>
        <p:spPr>
          <a:xfrm>
            <a:off x="3971903" y="1414439"/>
            <a:ext cx="1606315" cy="646331"/>
          </a:xfrm>
          <a:prstGeom prst="rect">
            <a:avLst/>
          </a:prstGeom>
        </p:spPr>
        <p:txBody>
          <a:bodyPr wrap="square">
            <a:spAutoFit/>
          </a:bodyPr>
          <a:lstStyle/>
          <a:p>
            <a:pPr algn="ctr"/>
            <a:r>
              <a:rPr lang="uk-UA" dirty="0" smtClean="0">
                <a:latin typeface="+mj-lt"/>
              </a:rPr>
              <a:t>множина </a:t>
            </a:r>
            <a:r>
              <a:rPr lang="en-US" dirty="0" smtClean="0">
                <a:latin typeface="+mj-lt"/>
              </a:rPr>
              <a:t>{6, 7, 8}</a:t>
            </a:r>
            <a:endParaRPr lang="uk-UA" i="1" dirty="0">
              <a:latin typeface="+mj-lt"/>
            </a:endParaRPr>
          </a:p>
        </p:txBody>
      </p:sp>
      <p:sp>
        <p:nvSpPr>
          <p:cNvPr id="27" name="Прямоугольник 26"/>
          <p:cNvSpPr/>
          <p:nvPr/>
        </p:nvSpPr>
        <p:spPr>
          <a:xfrm>
            <a:off x="4971609" y="221049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latin typeface="+mj-lt"/>
            </a:endParaRPr>
          </a:p>
        </p:txBody>
      </p:sp>
      <p:sp>
        <p:nvSpPr>
          <p:cNvPr id="28" name="Правая фигурная скобка 27"/>
          <p:cNvSpPr/>
          <p:nvPr/>
        </p:nvSpPr>
        <p:spPr>
          <a:xfrm rot="16200000" flipV="1">
            <a:off x="2407019" y="1107116"/>
            <a:ext cx="105432" cy="20162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29" name="Правая фигурная скобка 28"/>
          <p:cNvSpPr/>
          <p:nvPr/>
        </p:nvSpPr>
        <p:spPr>
          <a:xfrm rot="16200000" flipV="1">
            <a:off x="4662661" y="1363347"/>
            <a:ext cx="105432" cy="15037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cxnSp>
        <p:nvCxnSpPr>
          <p:cNvPr id="4" name="Прямая со стрелкой 3"/>
          <p:cNvCxnSpPr/>
          <p:nvPr/>
        </p:nvCxnSpPr>
        <p:spPr>
          <a:xfrm flipH="1">
            <a:off x="2203503" y="2852936"/>
            <a:ext cx="24782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4715377" y="2814588"/>
            <a:ext cx="24782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5598446" y="1628800"/>
            <a:ext cx="2899795" cy="369332"/>
          </a:xfrm>
          <a:prstGeom prst="rect">
            <a:avLst/>
          </a:prstGeom>
        </p:spPr>
        <p:txBody>
          <a:bodyPr wrap="square">
            <a:spAutoFit/>
          </a:bodyPr>
          <a:lstStyle/>
          <a:p>
            <a:pPr algn="ctr"/>
            <a:r>
              <a:rPr lang="uk-UA" dirty="0" smtClean="0">
                <a:solidFill>
                  <a:srgbClr val="FF0000"/>
                </a:solidFill>
                <a:latin typeface="+mj-lt"/>
              </a:rPr>
              <a:t>Кількість порівнянь:</a:t>
            </a:r>
            <a:endParaRPr lang="uk-UA" i="1" dirty="0">
              <a:solidFill>
                <a:srgbClr val="FF0000"/>
              </a:solidFill>
              <a:latin typeface="+mj-lt"/>
            </a:endParaRPr>
          </a:p>
        </p:txBody>
      </p:sp>
      <p:sp>
        <p:nvSpPr>
          <p:cNvPr id="33" name="Прямоугольник 32"/>
          <p:cNvSpPr/>
          <p:nvPr/>
        </p:nvSpPr>
        <p:spPr>
          <a:xfrm>
            <a:off x="1268039" y="328498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1</a:t>
            </a:r>
            <a:endParaRPr lang="uk-UA" dirty="0">
              <a:solidFill>
                <a:schemeClr val="tx1"/>
              </a:solidFill>
              <a:latin typeface="+mj-lt"/>
            </a:endParaRPr>
          </a:p>
        </p:txBody>
      </p:sp>
      <p:sp>
        <p:nvSpPr>
          <p:cNvPr id="34" name="Прямоугольник 33"/>
          <p:cNvSpPr/>
          <p:nvPr/>
        </p:nvSpPr>
        <p:spPr>
          <a:xfrm>
            <a:off x="1772095" y="328498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35" name="Прямоугольник 34"/>
          <p:cNvSpPr/>
          <p:nvPr/>
        </p:nvSpPr>
        <p:spPr>
          <a:xfrm>
            <a:off x="2276151" y="328498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latin typeface="+mj-lt"/>
              </a:rPr>
              <a:t>3</a:t>
            </a:r>
            <a:endParaRPr lang="uk-UA" dirty="0">
              <a:solidFill>
                <a:srgbClr val="FF0000"/>
              </a:solidFill>
              <a:latin typeface="+mj-lt"/>
            </a:endParaRPr>
          </a:p>
        </p:txBody>
      </p:sp>
      <p:sp>
        <p:nvSpPr>
          <p:cNvPr id="36" name="Прямоугольник 35"/>
          <p:cNvSpPr/>
          <p:nvPr/>
        </p:nvSpPr>
        <p:spPr>
          <a:xfrm>
            <a:off x="2780207" y="328498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4</a:t>
            </a:r>
            <a:endParaRPr lang="uk-UA" dirty="0">
              <a:solidFill>
                <a:schemeClr val="tx1"/>
              </a:solidFill>
              <a:latin typeface="+mj-lt"/>
            </a:endParaRPr>
          </a:p>
        </p:txBody>
      </p:sp>
      <p:sp>
        <p:nvSpPr>
          <p:cNvPr id="37" name="Прямоугольник 36"/>
          <p:cNvSpPr/>
          <p:nvPr/>
        </p:nvSpPr>
        <p:spPr>
          <a:xfrm>
            <a:off x="520699" y="3348144"/>
            <a:ext cx="687640" cy="369332"/>
          </a:xfrm>
          <a:prstGeom prst="rect">
            <a:avLst/>
          </a:prstGeom>
        </p:spPr>
        <p:txBody>
          <a:bodyPr wrap="square">
            <a:spAutoFit/>
          </a:bodyPr>
          <a:lstStyle/>
          <a:p>
            <a:pPr algn="ctr"/>
            <a:r>
              <a:rPr lang="en-US" i="1" dirty="0" smtClean="0">
                <a:solidFill>
                  <a:srgbClr val="FF0000"/>
                </a:solidFill>
                <a:latin typeface="+mj-lt"/>
              </a:rPr>
              <a:t>n=</a:t>
            </a:r>
            <a:r>
              <a:rPr lang="uk-UA" i="1" dirty="0" smtClean="0">
                <a:solidFill>
                  <a:srgbClr val="FF0000"/>
                </a:solidFill>
                <a:latin typeface="+mj-lt"/>
              </a:rPr>
              <a:t>4</a:t>
            </a:r>
            <a:endParaRPr lang="uk-UA" i="1" dirty="0">
              <a:solidFill>
                <a:srgbClr val="FF0000"/>
              </a:solidFill>
              <a:latin typeface="+mj-lt"/>
            </a:endParaRPr>
          </a:p>
        </p:txBody>
      </p:sp>
      <p:sp>
        <p:nvSpPr>
          <p:cNvPr id="38" name="Прямоугольник 37"/>
          <p:cNvSpPr/>
          <p:nvPr/>
        </p:nvSpPr>
        <p:spPr>
          <a:xfrm>
            <a:off x="6704523" y="2241386"/>
            <a:ext cx="687640" cy="369332"/>
          </a:xfrm>
          <a:prstGeom prst="rect">
            <a:avLst/>
          </a:prstGeom>
        </p:spPr>
        <p:txBody>
          <a:bodyPr wrap="square">
            <a:spAutoFit/>
          </a:bodyPr>
          <a:lstStyle/>
          <a:p>
            <a:pPr algn="ctr"/>
            <a:r>
              <a:rPr lang="uk-UA" i="1" dirty="0" smtClean="0">
                <a:solidFill>
                  <a:srgbClr val="FF0000"/>
                </a:solidFill>
                <a:latin typeface="+mj-lt"/>
              </a:rPr>
              <a:t>7</a:t>
            </a:r>
            <a:endParaRPr lang="uk-UA" i="1" dirty="0">
              <a:solidFill>
                <a:srgbClr val="FF0000"/>
              </a:solidFill>
              <a:latin typeface="+mj-lt"/>
            </a:endParaRPr>
          </a:p>
        </p:txBody>
      </p:sp>
      <p:sp>
        <p:nvSpPr>
          <p:cNvPr id="39" name="Прямоугольник 38"/>
          <p:cNvSpPr/>
          <p:nvPr/>
        </p:nvSpPr>
        <p:spPr>
          <a:xfrm>
            <a:off x="4245716" y="328498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6</a:t>
            </a:r>
            <a:endParaRPr lang="uk-UA" dirty="0">
              <a:solidFill>
                <a:schemeClr val="tx1"/>
              </a:solidFill>
              <a:latin typeface="+mj-lt"/>
            </a:endParaRPr>
          </a:p>
        </p:txBody>
      </p:sp>
      <p:sp>
        <p:nvSpPr>
          <p:cNvPr id="40" name="Прямоугольник 39"/>
          <p:cNvSpPr/>
          <p:nvPr/>
        </p:nvSpPr>
        <p:spPr>
          <a:xfrm>
            <a:off x="4749772" y="328498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latin typeface="+mj-lt"/>
              </a:rPr>
              <a:t>7</a:t>
            </a:r>
            <a:endParaRPr lang="uk-UA" dirty="0">
              <a:solidFill>
                <a:srgbClr val="FF0000"/>
              </a:solidFill>
              <a:latin typeface="+mj-lt"/>
            </a:endParaRPr>
          </a:p>
        </p:txBody>
      </p:sp>
      <p:sp>
        <p:nvSpPr>
          <p:cNvPr id="41" name="Прямоугольник 40"/>
          <p:cNvSpPr/>
          <p:nvPr/>
        </p:nvSpPr>
        <p:spPr>
          <a:xfrm>
            <a:off x="5245422" y="328498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8</a:t>
            </a:r>
            <a:endParaRPr lang="uk-UA" dirty="0">
              <a:solidFill>
                <a:schemeClr val="tx1"/>
              </a:solidFill>
              <a:latin typeface="+mj-lt"/>
            </a:endParaRPr>
          </a:p>
        </p:txBody>
      </p:sp>
      <p:sp>
        <p:nvSpPr>
          <p:cNvPr id="42" name="Прямоугольник 41"/>
          <p:cNvSpPr/>
          <p:nvPr/>
        </p:nvSpPr>
        <p:spPr>
          <a:xfrm>
            <a:off x="6704523" y="3348140"/>
            <a:ext cx="687640" cy="369332"/>
          </a:xfrm>
          <a:prstGeom prst="rect">
            <a:avLst/>
          </a:prstGeom>
        </p:spPr>
        <p:txBody>
          <a:bodyPr wrap="square">
            <a:spAutoFit/>
          </a:bodyPr>
          <a:lstStyle/>
          <a:p>
            <a:pPr algn="ctr"/>
            <a:r>
              <a:rPr lang="uk-UA" i="1" dirty="0" smtClean="0">
                <a:solidFill>
                  <a:srgbClr val="FF0000"/>
                </a:solidFill>
                <a:latin typeface="+mj-lt"/>
              </a:rPr>
              <a:t>3+2</a:t>
            </a:r>
            <a:endParaRPr lang="uk-UA" i="1" dirty="0">
              <a:solidFill>
                <a:srgbClr val="FF0000"/>
              </a:solidFill>
              <a:latin typeface="+mj-lt"/>
            </a:endParaRPr>
          </a:p>
        </p:txBody>
      </p:sp>
      <p:cxnSp>
        <p:nvCxnSpPr>
          <p:cNvPr id="43" name="Прямая со стрелкой 42"/>
          <p:cNvCxnSpPr/>
          <p:nvPr/>
        </p:nvCxnSpPr>
        <p:spPr>
          <a:xfrm>
            <a:off x="5173981" y="3933056"/>
            <a:ext cx="24782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H="1">
            <a:off x="4572000" y="3933056"/>
            <a:ext cx="24782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459735" y="3895328"/>
            <a:ext cx="24782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1857754" y="3895328"/>
            <a:ext cx="24782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4220367" y="43735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6</a:t>
            </a:r>
            <a:endParaRPr lang="uk-UA" dirty="0">
              <a:solidFill>
                <a:schemeClr val="tx1"/>
              </a:solidFill>
              <a:latin typeface="+mj-lt"/>
            </a:endParaRPr>
          </a:p>
        </p:txBody>
      </p:sp>
      <p:sp>
        <p:nvSpPr>
          <p:cNvPr id="48" name="Прямоугольник 47"/>
          <p:cNvSpPr/>
          <p:nvPr/>
        </p:nvSpPr>
        <p:spPr>
          <a:xfrm>
            <a:off x="5330392" y="43735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8</a:t>
            </a:r>
            <a:endParaRPr lang="uk-UA" dirty="0">
              <a:solidFill>
                <a:schemeClr val="tx1"/>
              </a:solidFill>
              <a:latin typeface="+mj-lt"/>
            </a:endParaRPr>
          </a:p>
        </p:txBody>
      </p:sp>
      <p:sp>
        <p:nvSpPr>
          <p:cNvPr id="49" name="Прямоугольник 48"/>
          <p:cNvSpPr/>
          <p:nvPr/>
        </p:nvSpPr>
        <p:spPr>
          <a:xfrm>
            <a:off x="2593259" y="43735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4</a:t>
            </a:r>
            <a:endParaRPr lang="uk-UA" dirty="0">
              <a:solidFill>
                <a:schemeClr val="tx1"/>
              </a:solidFill>
              <a:latin typeface="+mj-lt"/>
            </a:endParaRPr>
          </a:p>
        </p:txBody>
      </p:sp>
      <p:sp>
        <p:nvSpPr>
          <p:cNvPr id="50" name="Прямоугольник 49"/>
          <p:cNvSpPr/>
          <p:nvPr/>
        </p:nvSpPr>
        <p:spPr>
          <a:xfrm>
            <a:off x="1268039" y="43735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1</a:t>
            </a:r>
            <a:endParaRPr lang="uk-UA" dirty="0">
              <a:solidFill>
                <a:schemeClr val="tx1"/>
              </a:solidFill>
              <a:latin typeface="+mj-lt"/>
            </a:endParaRPr>
          </a:p>
        </p:txBody>
      </p:sp>
      <p:sp>
        <p:nvSpPr>
          <p:cNvPr id="51" name="Прямоугольник 50"/>
          <p:cNvSpPr/>
          <p:nvPr/>
        </p:nvSpPr>
        <p:spPr>
          <a:xfrm>
            <a:off x="1772095" y="43735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latin typeface="+mj-lt"/>
              </a:rPr>
              <a:t>2</a:t>
            </a:r>
            <a:endParaRPr lang="uk-UA" dirty="0">
              <a:solidFill>
                <a:srgbClr val="FF0000"/>
              </a:solidFill>
              <a:latin typeface="+mj-lt"/>
            </a:endParaRPr>
          </a:p>
        </p:txBody>
      </p:sp>
      <p:sp>
        <p:nvSpPr>
          <p:cNvPr id="52" name="Прямоугольник 51"/>
          <p:cNvSpPr/>
          <p:nvPr/>
        </p:nvSpPr>
        <p:spPr>
          <a:xfrm>
            <a:off x="6704524" y="4436669"/>
            <a:ext cx="687640" cy="369332"/>
          </a:xfrm>
          <a:prstGeom prst="rect">
            <a:avLst/>
          </a:prstGeom>
        </p:spPr>
        <p:txBody>
          <a:bodyPr wrap="square">
            <a:spAutoFit/>
          </a:bodyPr>
          <a:lstStyle/>
          <a:p>
            <a:pPr algn="ctr"/>
            <a:r>
              <a:rPr lang="uk-UA" i="1" dirty="0" smtClean="0">
                <a:solidFill>
                  <a:srgbClr val="FF0000"/>
                </a:solidFill>
                <a:latin typeface="+mj-lt"/>
              </a:rPr>
              <a:t>1</a:t>
            </a:r>
            <a:endParaRPr lang="uk-UA" i="1" dirty="0">
              <a:solidFill>
                <a:srgbClr val="FF0000"/>
              </a:solidFill>
              <a:latin typeface="+mj-lt"/>
            </a:endParaRPr>
          </a:p>
        </p:txBody>
      </p:sp>
      <p:sp>
        <p:nvSpPr>
          <p:cNvPr id="53" name="Прямоугольник 52"/>
          <p:cNvSpPr/>
          <p:nvPr/>
        </p:nvSpPr>
        <p:spPr>
          <a:xfrm>
            <a:off x="520699" y="4427820"/>
            <a:ext cx="687640" cy="369332"/>
          </a:xfrm>
          <a:prstGeom prst="rect">
            <a:avLst/>
          </a:prstGeom>
        </p:spPr>
        <p:txBody>
          <a:bodyPr wrap="square">
            <a:spAutoFit/>
          </a:bodyPr>
          <a:lstStyle/>
          <a:p>
            <a:pPr algn="ctr"/>
            <a:r>
              <a:rPr lang="en-US" i="1" dirty="0" smtClean="0">
                <a:solidFill>
                  <a:srgbClr val="FF0000"/>
                </a:solidFill>
                <a:latin typeface="+mj-lt"/>
              </a:rPr>
              <a:t>n=</a:t>
            </a:r>
            <a:r>
              <a:rPr lang="uk-UA" i="1" dirty="0" smtClean="0">
                <a:solidFill>
                  <a:srgbClr val="FF0000"/>
                </a:solidFill>
                <a:latin typeface="+mj-lt"/>
              </a:rPr>
              <a:t>2</a:t>
            </a:r>
            <a:endParaRPr lang="uk-UA" i="1" dirty="0">
              <a:solidFill>
                <a:srgbClr val="FF0000"/>
              </a:solidFill>
              <a:latin typeface="+mj-lt"/>
            </a:endParaRPr>
          </a:p>
        </p:txBody>
      </p:sp>
      <p:sp>
        <p:nvSpPr>
          <p:cNvPr id="54" name="Прямоугольник 53"/>
          <p:cNvSpPr/>
          <p:nvPr/>
        </p:nvSpPr>
        <p:spPr>
          <a:xfrm>
            <a:off x="5598446" y="4938402"/>
            <a:ext cx="2899795" cy="923330"/>
          </a:xfrm>
          <a:prstGeom prst="rect">
            <a:avLst/>
          </a:prstGeom>
        </p:spPr>
        <p:txBody>
          <a:bodyPr wrap="square">
            <a:spAutoFit/>
          </a:bodyPr>
          <a:lstStyle/>
          <a:p>
            <a:pPr algn="ctr"/>
            <a:r>
              <a:rPr lang="uk-UA" i="1" dirty="0" smtClean="0">
                <a:solidFill>
                  <a:srgbClr val="FF0000"/>
                </a:solidFill>
                <a:latin typeface="+mj-lt"/>
              </a:rPr>
              <a:t>=13 !!!</a:t>
            </a:r>
          </a:p>
          <a:p>
            <a:pPr algn="ctr"/>
            <a:r>
              <a:rPr lang="uk-UA" i="1" dirty="0" smtClean="0">
                <a:solidFill>
                  <a:srgbClr val="FF0000"/>
                </a:solidFill>
                <a:latin typeface="+mj-lt"/>
              </a:rPr>
              <a:t>скорочення часу більше ніж вдвічі</a:t>
            </a:r>
            <a:endParaRPr lang="uk-UA" i="1" dirty="0">
              <a:solidFill>
                <a:srgbClr val="FF0000"/>
              </a:solidFill>
              <a:latin typeface="+mj-lt"/>
            </a:endParaRPr>
          </a:p>
        </p:txBody>
      </p:sp>
      <p:sp>
        <p:nvSpPr>
          <p:cNvPr id="55" name="Прямоугольник 54"/>
          <p:cNvSpPr/>
          <p:nvPr/>
        </p:nvSpPr>
        <p:spPr>
          <a:xfrm>
            <a:off x="683568" y="5805264"/>
            <a:ext cx="7140500" cy="584775"/>
          </a:xfrm>
          <a:prstGeom prst="rect">
            <a:avLst/>
          </a:prstGeom>
        </p:spPr>
        <p:txBody>
          <a:bodyPr wrap="square">
            <a:spAutoFit/>
          </a:bodyPr>
          <a:lstStyle/>
          <a:p>
            <a:r>
              <a:rPr lang="uk-UA" sz="1600" b="1" dirty="0" smtClean="0">
                <a:latin typeface="+mj-lt"/>
              </a:rPr>
              <a:t>Примітка</a:t>
            </a:r>
            <a:r>
              <a:rPr lang="uk-UA" sz="1600" dirty="0" smtClean="0">
                <a:latin typeface="+mj-lt"/>
              </a:rPr>
              <a:t>: із збільшенням кількості елементів масиву, </a:t>
            </a:r>
          </a:p>
          <a:p>
            <a:r>
              <a:rPr lang="uk-UA" sz="1600" dirty="0" smtClean="0">
                <a:latin typeface="+mj-lt"/>
              </a:rPr>
              <a:t>різниця ставатиме ще очевидніша</a:t>
            </a:r>
            <a:endParaRPr lang="uk-UA" sz="1600" i="1" dirty="0">
              <a:latin typeface="+mj-lt"/>
            </a:endParaRPr>
          </a:p>
        </p:txBody>
      </p:sp>
    </p:spTree>
    <p:extLst>
      <p:ext uri="{BB962C8B-B14F-4D97-AF65-F5344CB8AC3E}">
        <p14:creationId xmlns:p14="http://schemas.microsoft.com/office/powerpoint/2010/main" val="9234732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animBg="1"/>
      <p:bldP spid="37" grpId="0"/>
      <p:bldP spid="38" grpId="0"/>
      <p:bldP spid="39" grpId="0" animBg="1"/>
      <p:bldP spid="40" grpId="0" animBg="1"/>
      <p:bldP spid="41" grpId="0" animBg="1"/>
      <p:bldP spid="42" grpId="0"/>
      <p:bldP spid="47" grpId="0" animBg="1"/>
      <p:bldP spid="48" grpId="0" animBg="1"/>
      <p:bldP spid="49" grpId="0" animBg="1"/>
      <p:bldP spid="50" grpId="0" animBg="1"/>
      <p:bldP spid="51" grpId="0" animBg="1"/>
      <p:bldP spid="52" grpId="0"/>
      <p:bldP spid="53"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15616" y="2780928"/>
            <a:ext cx="6777317" cy="648072"/>
          </a:xfrm>
        </p:spPr>
        <p:txBody>
          <a:bodyPr>
            <a:normAutofit fontScale="92500"/>
          </a:bodyPr>
          <a:lstStyle/>
          <a:p>
            <a:pPr marL="68580" indent="0" algn="ctr">
              <a:buNone/>
            </a:pPr>
            <a:r>
              <a:rPr lang="ru-RU" altLang="ru-RU" b="1" dirty="0" smtClean="0"/>
              <a:t>3.</a:t>
            </a:r>
            <a:r>
              <a:rPr lang="uk-UA" b="1" dirty="0" smtClean="0"/>
              <a:t> </a:t>
            </a:r>
            <a:r>
              <a:rPr lang="uk-UA" b="1" dirty="0"/>
              <a:t>Випадкове (</a:t>
            </a:r>
            <a:r>
              <a:rPr lang="uk-UA" b="1" dirty="0" err="1"/>
              <a:t>рандомізоване</a:t>
            </a:r>
            <a:r>
              <a:rPr lang="uk-UA" b="1" dirty="0"/>
              <a:t>) сортування</a:t>
            </a:r>
          </a:p>
        </p:txBody>
      </p:sp>
    </p:spTree>
    <p:extLst>
      <p:ext uri="{BB962C8B-B14F-4D97-AF65-F5344CB8AC3E}">
        <p14:creationId xmlns:p14="http://schemas.microsoft.com/office/powerpoint/2010/main" val="20502565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89526" y="-99392"/>
            <a:ext cx="2220480" cy="707886"/>
          </a:xfrm>
          <a:prstGeom prst="rect">
            <a:avLst/>
          </a:prstGeom>
        </p:spPr>
        <p:txBody>
          <a:bodyPr wrap="none">
            <a:spAutoFit/>
          </a:bodyPr>
          <a:lstStyle/>
          <a:p>
            <a:pPr algn="ctr"/>
            <a:r>
              <a:rPr lang="uk-UA" sz="2000" b="1" dirty="0" err="1" smtClean="0">
                <a:solidFill>
                  <a:schemeClr val="lt1"/>
                </a:solidFill>
                <a:latin typeface="+mn-lt"/>
              </a:rPr>
              <a:t>Рандомізоване</a:t>
            </a:r>
            <a:r>
              <a:rPr lang="uk-UA" sz="2000" b="1" dirty="0" smtClean="0">
                <a:solidFill>
                  <a:schemeClr val="lt1"/>
                </a:solidFill>
                <a:latin typeface="+mn-lt"/>
              </a:rPr>
              <a:t> </a:t>
            </a:r>
          </a:p>
          <a:p>
            <a:pPr algn="ctr"/>
            <a:r>
              <a:rPr lang="uk-UA" sz="2000" b="1" dirty="0" smtClean="0">
                <a:solidFill>
                  <a:schemeClr val="lt1"/>
                </a:solidFill>
                <a:latin typeface="+mn-lt"/>
              </a:rPr>
              <a:t>сортування</a:t>
            </a:r>
            <a:endParaRPr lang="uk-UA" sz="2000" b="1" dirty="0">
              <a:solidFill>
                <a:schemeClr val="lt1"/>
              </a:solidFill>
              <a:latin typeface="+mn-lt"/>
            </a:endParaRPr>
          </a:p>
        </p:txBody>
      </p:sp>
      <p:sp>
        <p:nvSpPr>
          <p:cNvPr id="4" name="Прямоугольник 3"/>
          <p:cNvSpPr/>
          <p:nvPr/>
        </p:nvSpPr>
        <p:spPr>
          <a:xfrm>
            <a:off x="1259634" y="83671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5" name="Прямоугольник 4"/>
          <p:cNvSpPr/>
          <p:nvPr/>
        </p:nvSpPr>
        <p:spPr>
          <a:xfrm>
            <a:off x="1763690" y="83671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6" name="Прямоугольник 5"/>
          <p:cNvSpPr/>
          <p:nvPr/>
        </p:nvSpPr>
        <p:spPr>
          <a:xfrm>
            <a:off x="2267746" y="83671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7" name="Прямоугольник 6"/>
          <p:cNvSpPr/>
          <p:nvPr/>
        </p:nvSpPr>
        <p:spPr>
          <a:xfrm>
            <a:off x="2771802" y="83671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4</a:t>
            </a:r>
            <a:endParaRPr lang="uk-UA" dirty="0">
              <a:solidFill>
                <a:schemeClr val="tx1"/>
              </a:solidFill>
              <a:latin typeface="+mj-lt"/>
            </a:endParaRPr>
          </a:p>
        </p:txBody>
      </p:sp>
      <p:sp>
        <p:nvSpPr>
          <p:cNvPr id="8" name="Прямоугольник 7"/>
          <p:cNvSpPr/>
          <p:nvPr/>
        </p:nvSpPr>
        <p:spPr>
          <a:xfrm>
            <a:off x="3779914" y="83671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6</a:t>
            </a:r>
            <a:endParaRPr lang="uk-UA" dirty="0">
              <a:solidFill>
                <a:schemeClr val="tx1"/>
              </a:solidFill>
              <a:latin typeface="+mj-lt"/>
            </a:endParaRPr>
          </a:p>
        </p:txBody>
      </p:sp>
      <p:sp>
        <p:nvSpPr>
          <p:cNvPr id="9" name="Прямоугольник 8"/>
          <p:cNvSpPr/>
          <p:nvPr/>
        </p:nvSpPr>
        <p:spPr>
          <a:xfrm>
            <a:off x="4283970" y="83671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7</a:t>
            </a:r>
            <a:endParaRPr lang="uk-UA" dirty="0">
              <a:solidFill>
                <a:schemeClr val="tx1"/>
              </a:solidFill>
              <a:latin typeface="+mj-lt"/>
            </a:endParaRPr>
          </a:p>
        </p:txBody>
      </p:sp>
      <p:sp>
        <p:nvSpPr>
          <p:cNvPr id="10" name="Прямоугольник 9"/>
          <p:cNvSpPr/>
          <p:nvPr/>
        </p:nvSpPr>
        <p:spPr>
          <a:xfrm>
            <a:off x="3275858" y="83671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5</a:t>
            </a:r>
            <a:endParaRPr lang="uk-UA" dirty="0">
              <a:solidFill>
                <a:schemeClr val="tx1"/>
              </a:solidFill>
              <a:latin typeface="+mj-lt"/>
            </a:endParaRPr>
          </a:p>
        </p:txBody>
      </p:sp>
      <p:sp>
        <p:nvSpPr>
          <p:cNvPr id="11" name="Прямоугольник 10"/>
          <p:cNvSpPr/>
          <p:nvPr/>
        </p:nvSpPr>
        <p:spPr>
          <a:xfrm>
            <a:off x="4788026" y="83671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8</a:t>
            </a:r>
            <a:endParaRPr lang="uk-UA" dirty="0">
              <a:solidFill>
                <a:srgbClr val="FF0000"/>
              </a:solidFill>
              <a:latin typeface="+mj-lt"/>
            </a:endParaRPr>
          </a:p>
        </p:txBody>
      </p:sp>
      <p:sp>
        <p:nvSpPr>
          <p:cNvPr id="17" name="Прямоугольник 16"/>
          <p:cNvSpPr/>
          <p:nvPr/>
        </p:nvSpPr>
        <p:spPr>
          <a:xfrm>
            <a:off x="5366002" y="899870"/>
            <a:ext cx="2878406" cy="369332"/>
          </a:xfrm>
          <a:prstGeom prst="rect">
            <a:avLst/>
          </a:prstGeom>
        </p:spPr>
        <p:txBody>
          <a:bodyPr wrap="square">
            <a:spAutoFit/>
          </a:bodyPr>
          <a:lstStyle/>
          <a:p>
            <a:pPr algn="ctr"/>
            <a:r>
              <a:rPr lang="uk-UA" dirty="0" smtClean="0">
                <a:latin typeface="+mj-lt"/>
              </a:rPr>
              <a:t>Найгірший випадок</a:t>
            </a:r>
            <a:endParaRPr lang="uk-UA" i="1" dirty="0">
              <a:latin typeface="+mj-lt"/>
            </a:endParaRPr>
          </a:p>
        </p:txBody>
      </p:sp>
      <p:sp>
        <p:nvSpPr>
          <p:cNvPr id="19" name="Прямоугольник 18"/>
          <p:cNvSpPr/>
          <p:nvPr/>
        </p:nvSpPr>
        <p:spPr>
          <a:xfrm>
            <a:off x="683568" y="1484784"/>
            <a:ext cx="7776864" cy="1200329"/>
          </a:xfrm>
          <a:prstGeom prst="rect">
            <a:avLst/>
          </a:prstGeom>
        </p:spPr>
        <p:txBody>
          <a:bodyPr wrap="square">
            <a:spAutoFit/>
          </a:bodyPr>
          <a:lstStyle/>
          <a:p>
            <a:pPr algn="ctr"/>
            <a:r>
              <a:rPr lang="uk-UA" dirty="0" smtClean="0">
                <a:latin typeface="+mj-lt"/>
              </a:rPr>
              <a:t>Щоб запобігти найгіршому випадку, використовують </a:t>
            </a:r>
            <a:r>
              <a:rPr lang="uk-UA" dirty="0" err="1" smtClean="0">
                <a:latin typeface="+mj-lt"/>
              </a:rPr>
              <a:t>рандомізований</a:t>
            </a:r>
            <a:r>
              <a:rPr lang="uk-UA" dirty="0" smtClean="0">
                <a:latin typeface="+mj-lt"/>
              </a:rPr>
              <a:t> (випадковий) вибір довільного елемента масиву в якості опорного, замість стандартного випадку – вибору останнього елементу</a:t>
            </a:r>
            <a:endParaRPr lang="uk-UA" i="1" dirty="0">
              <a:latin typeface="+mj-lt"/>
            </a:endParaRPr>
          </a:p>
        </p:txBody>
      </p:sp>
      <p:sp>
        <p:nvSpPr>
          <p:cNvPr id="95" name="Прямоугольник 94"/>
          <p:cNvSpPr/>
          <p:nvPr/>
        </p:nvSpPr>
        <p:spPr>
          <a:xfrm>
            <a:off x="5580112" y="3132121"/>
            <a:ext cx="1512168" cy="369332"/>
          </a:xfrm>
          <a:prstGeom prst="rect">
            <a:avLst/>
          </a:prstGeom>
        </p:spPr>
        <p:txBody>
          <a:bodyPr wrap="square">
            <a:spAutoFit/>
          </a:bodyPr>
          <a:lstStyle/>
          <a:p>
            <a:pPr algn="ctr"/>
            <a:r>
              <a:rPr lang="en-US" i="1" dirty="0" smtClean="0">
                <a:solidFill>
                  <a:srgbClr val="FF0000"/>
                </a:solidFill>
                <a:latin typeface="+mj-lt"/>
              </a:rPr>
              <a:t>7 </a:t>
            </a:r>
            <a:r>
              <a:rPr lang="uk-UA" i="1" dirty="0" smtClean="0">
                <a:solidFill>
                  <a:srgbClr val="FF0000"/>
                </a:solidFill>
                <a:latin typeface="+mj-lt"/>
              </a:rPr>
              <a:t>порівнянь</a:t>
            </a:r>
            <a:endParaRPr lang="uk-UA" i="1" dirty="0">
              <a:solidFill>
                <a:srgbClr val="FF0000"/>
              </a:solidFill>
              <a:latin typeface="+mj-lt"/>
            </a:endParaRPr>
          </a:p>
        </p:txBody>
      </p:sp>
      <p:sp>
        <p:nvSpPr>
          <p:cNvPr id="109" name="Прямоугольник 108"/>
          <p:cNvSpPr/>
          <p:nvPr/>
        </p:nvSpPr>
        <p:spPr>
          <a:xfrm>
            <a:off x="1187624" y="2636912"/>
            <a:ext cx="2840114" cy="307777"/>
          </a:xfrm>
          <a:prstGeom prst="rect">
            <a:avLst/>
          </a:prstGeom>
        </p:spPr>
        <p:txBody>
          <a:bodyPr wrap="square">
            <a:spAutoFit/>
          </a:bodyPr>
          <a:lstStyle/>
          <a:p>
            <a:r>
              <a:rPr lang="uk-UA" sz="1400" dirty="0" smtClean="0">
                <a:solidFill>
                  <a:srgbClr val="FF0000"/>
                </a:solidFill>
                <a:latin typeface="+mj-lt"/>
              </a:rPr>
              <a:t>Приклад, після 1 ітерації:</a:t>
            </a:r>
            <a:endParaRPr lang="uk-UA" sz="1400" i="1" dirty="0">
              <a:solidFill>
                <a:srgbClr val="FF0000"/>
              </a:solidFill>
              <a:latin typeface="+mj-lt"/>
            </a:endParaRPr>
          </a:p>
        </p:txBody>
      </p:sp>
      <p:sp>
        <p:nvSpPr>
          <p:cNvPr id="72" name="Прямоугольник 71"/>
          <p:cNvSpPr/>
          <p:nvPr/>
        </p:nvSpPr>
        <p:spPr>
          <a:xfrm>
            <a:off x="1268041" y="306896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1</a:t>
            </a:r>
            <a:endParaRPr lang="uk-UA" dirty="0">
              <a:solidFill>
                <a:schemeClr val="tx1"/>
              </a:solidFill>
              <a:latin typeface="+mj-lt"/>
            </a:endParaRPr>
          </a:p>
        </p:txBody>
      </p:sp>
      <p:sp>
        <p:nvSpPr>
          <p:cNvPr id="77" name="Прямоугольник 76"/>
          <p:cNvSpPr/>
          <p:nvPr/>
        </p:nvSpPr>
        <p:spPr>
          <a:xfrm>
            <a:off x="1772097" y="306896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78" name="Прямоугольник 77"/>
          <p:cNvSpPr/>
          <p:nvPr/>
        </p:nvSpPr>
        <p:spPr>
          <a:xfrm>
            <a:off x="2276153" y="306896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79" name="Прямоугольник 78"/>
          <p:cNvSpPr/>
          <p:nvPr/>
        </p:nvSpPr>
        <p:spPr>
          <a:xfrm>
            <a:off x="2780209" y="306896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4</a:t>
            </a:r>
            <a:endParaRPr lang="uk-UA" dirty="0">
              <a:solidFill>
                <a:srgbClr val="FF0000"/>
              </a:solidFill>
              <a:latin typeface="+mj-lt"/>
            </a:endParaRPr>
          </a:p>
        </p:txBody>
      </p:sp>
      <p:sp>
        <p:nvSpPr>
          <p:cNvPr id="80" name="Прямоугольник 79"/>
          <p:cNvSpPr/>
          <p:nvPr/>
        </p:nvSpPr>
        <p:spPr>
          <a:xfrm>
            <a:off x="3788321" y="306896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6</a:t>
            </a:r>
            <a:endParaRPr lang="uk-UA" dirty="0">
              <a:solidFill>
                <a:schemeClr val="tx1"/>
              </a:solidFill>
              <a:latin typeface="+mj-lt"/>
            </a:endParaRPr>
          </a:p>
        </p:txBody>
      </p:sp>
      <p:sp>
        <p:nvSpPr>
          <p:cNvPr id="81" name="Прямоугольник 80"/>
          <p:cNvSpPr/>
          <p:nvPr/>
        </p:nvSpPr>
        <p:spPr>
          <a:xfrm>
            <a:off x="4292377" y="306896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7</a:t>
            </a:r>
            <a:endParaRPr lang="uk-UA" dirty="0">
              <a:solidFill>
                <a:schemeClr val="tx1"/>
              </a:solidFill>
              <a:latin typeface="+mj-lt"/>
            </a:endParaRPr>
          </a:p>
        </p:txBody>
      </p:sp>
      <p:sp>
        <p:nvSpPr>
          <p:cNvPr id="82" name="Прямоугольник 81"/>
          <p:cNvSpPr/>
          <p:nvPr/>
        </p:nvSpPr>
        <p:spPr>
          <a:xfrm>
            <a:off x="3284265" y="306896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5</a:t>
            </a:r>
            <a:endParaRPr lang="uk-UA" dirty="0">
              <a:solidFill>
                <a:schemeClr val="tx1"/>
              </a:solidFill>
              <a:latin typeface="+mj-lt"/>
            </a:endParaRPr>
          </a:p>
        </p:txBody>
      </p:sp>
      <p:sp>
        <p:nvSpPr>
          <p:cNvPr id="86" name="Прямоугольник 85"/>
          <p:cNvSpPr/>
          <p:nvPr/>
        </p:nvSpPr>
        <p:spPr>
          <a:xfrm>
            <a:off x="4796433" y="306896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87" name="Прямоугольник 86"/>
          <p:cNvSpPr/>
          <p:nvPr/>
        </p:nvSpPr>
        <p:spPr>
          <a:xfrm>
            <a:off x="2555776" y="3573016"/>
            <a:ext cx="966832" cy="307777"/>
          </a:xfrm>
          <a:prstGeom prst="rect">
            <a:avLst/>
          </a:prstGeom>
        </p:spPr>
        <p:txBody>
          <a:bodyPr wrap="square">
            <a:spAutoFit/>
          </a:bodyPr>
          <a:lstStyle/>
          <a:p>
            <a:r>
              <a:rPr lang="en-US" sz="1400" dirty="0" smtClean="0">
                <a:solidFill>
                  <a:srgbClr val="FF0000"/>
                </a:solidFill>
                <a:latin typeface="+mj-lt"/>
              </a:rPr>
              <a:t>Random</a:t>
            </a:r>
            <a:endParaRPr lang="uk-UA" sz="1400" i="1" dirty="0">
              <a:solidFill>
                <a:srgbClr val="FF0000"/>
              </a:solidFill>
              <a:latin typeface="+mj-lt"/>
            </a:endParaRPr>
          </a:p>
        </p:txBody>
      </p:sp>
      <p:cxnSp>
        <p:nvCxnSpPr>
          <p:cNvPr id="18" name="Прямая со стрелкой 17"/>
          <p:cNvCxnSpPr/>
          <p:nvPr/>
        </p:nvCxnSpPr>
        <p:spPr>
          <a:xfrm>
            <a:off x="4283970" y="3645024"/>
            <a:ext cx="247824" cy="350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flipH="1">
            <a:off x="1867495" y="3654896"/>
            <a:ext cx="247824" cy="350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Прямоугольник 97"/>
          <p:cNvSpPr/>
          <p:nvPr/>
        </p:nvSpPr>
        <p:spPr>
          <a:xfrm>
            <a:off x="1164209" y="414908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latin typeface="+mj-lt"/>
              </a:rPr>
              <a:t>1</a:t>
            </a:r>
            <a:endParaRPr lang="uk-UA" dirty="0">
              <a:solidFill>
                <a:srgbClr val="FF0000"/>
              </a:solidFill>
              <a:latin typeface="+mj-lt"/>
            </a:endParaRPr>
          </a:p>
        </p:txBody>
      </p:sp>
      <p:sp>
        <p:nvSpPr>
          <p:cNvPr id="100" name="Прямоугольник 99"/>
          <p:cNvSpPr/>
          <p:nvPr/>
        </p:nvSpPr>
        <p:spPr>
          <a:xfrm>
            <a:off x="1668265" y="414908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107" name="Прямоугольник 106"/>
          <p:cNvSpPr/>
          <p:nvPr/>
        </p:nvSpPr>
        <p:spPr>
          <a:xfrm>
            <a:off x="2172321" y="414908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3</a:t>
            </a:r>
            <a:endParaRPr lang="uk-UA" dirty="0">
              <a:solidFill>
                <a:schemeClr val="tx1"/>
              </a:solidFill>
              <a:latin typeface="+mj-lt"/>
            </a:endParaRPr>
          </a:p>
        </p:txBody>
      </p:sp>
      <p:sp>
        <p:nvSpPr>
          <p:cNvPr id="110" name="Прямоугольник 109"/>
          <p:cNvSpPr/>
          <p:nvPr/>
        </p:nvSpPr>
        <p:spPr>
          <a:xfrm>
            <a:off x="4076351" y="414908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latin typeface="+mj-lt"/>
              </a:rPr>
              <a:t>6</a:t>
            </a:r>
            <a:endParaRPr lang="uk-UA" dirty="0">
              <a:solidFill>
                <a:srgbClr val="FF0000"/>
              </a:solidFill>
              <a:latin typeface="+mj-lt"/>
            </a:endParaRPr>
          </a:p>
        </p:txBody>
      </p:sp>
      <p:sp>
        <p:nvSpPr>
          <p:cNvPr id="111" name="Прямоугольник 110"/>
          <p:cNvSpPr/>
          <p:nvPr/>
        </p:nvSpPr>
        <p:spPr>
          <a:xfrm>
            <a:off x="4580407" y="4149078"/>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7</a:t>
            </a:r>
            <a:endParaRPr lang="uk-UA" dirty="0">
              <a:solidFill>
                <a:schemeClr val="tx1"/>
              </a:solidFill>
              <a:latin typeface="+mj-lt"/>
            </a:endParaRPr>
          </a:p>
        </p:txBody>
      </p:sp>
      <p:sp>
        <p:nvSpPr>
          <p:cNvPr id="112" name="Прямоугольник 111"/>
          <p:cNvSpPr/>
          <p:nvPr/>
        </p:nvSpPr>
        <p:spPr>
          <a:xfrm>
            <a:off x="3572295" y="414908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5</a:t>
            </a:r>
            <a:endParaRPr lang="uk-UA" dirty="0">
              <a:solidFill>
                <a:schemeClr val="tx1"/>
              </a:solidFill>
              <a:latin typeface="+mj-lt"/>
            </a:endParaRPr>
          </a:p>
        </p:txBody>
      </p:sp>
      <p:sp>
        <p:nvSpPr>
          <p:cNvPr id="113" name="Прямоугольник 112"/>
          <p:cNvSpPr/>
          <p:nvPr/>
        </p:nvSpPr>
        <p:spPr>
          <a:xfrm>
            <a:off x="5084463" y="414908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114" name="Прямоугольник 113"/>
          <p:cNvSpPr/>
          <p:nvPr/>
        </p:nvSpPr>
        <p:spPr>
          <a:xfrm>
            <a:off x="5868144" y="4212236"/>
            <a:ext cx="2195287" cy="369332"/>
          </a:xfrm>
          <a:prstGeom prst="rect">
            <a:avLst/>
          </a:prstGeom>
        </p:spPr>
        <p:txBody>
          <a:bodyPr wrap="square">
            <a:spAutoFit/>
          </a:bodyPr>
          <a:lstStyle/>
          <a:p>
            <a:pPr algn="ctr"/>
            <a:r>
              <a:rPr lang="uk-UA" i="1" dirty="0" smtClean="0">
                <a:solidFill>
                  <a:srgbClr val="FF0000"/>
                </a:solidFill>
                <a:latin typeface="+mj-lt"/>
              </a:rPr>
              <a:t>2 + 3 порівняння</a:t>
            </a:r>
            <a:endParaRPr lang="uk-UA" i="1" dirty="0">
              <a:solidFill>
                <a:srgbClr val="FF0000"/>
              </a:solidFill>
              <a:latin typeface="+mj-lt"/>
            </a:endParaRPr>
          </a:p>
        </p:txBody>
      </p:sp>
      <p:cxnSp>
        <p:nvCxnSpPr>
          <p:cNvPr id="115" name="Прямая со стрелкой 114"/>
          <p:cNvCxnSpPr/>
          <p:nvPr/>
        </p:nvCxnSpPr>
        <p:spPr>
          <a:xfrm>
            <a:off x="4775326" y="4797152"/>
            <a:ext cx="247824" cy="350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 стрелкой 115"/>
          <p:cNvCxnSpPr/>
          <p:nvPr/>
        </p:nvCxnSpPr>
        <p:spPr>
          <a:xfrm flipH="1">
            <a:off x="4027738" y="4797152"/>
            <a:ext cx="247824" cy="350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Прямоугольник 119"/>
          <p:cNvSpPr/>
          <p:nvPr/>
        </p:nvSpPr>
        <p:spPr>
          <a:xfrm>
            <a:off x="4580384" y="522920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latin typeface="+mj-lt"/>
              </a:rPr>
              <a:t>7</a:t>
            </a:r>
            <a:endParaRPr lang="uk-UA" dirty="0">
              <a:solidFill>
                <a:srgbClr val="FF0000"/>
              </a:solidFill>
              <a:latin typeface="+mj-lt"/>
            </a:endParaRPr>
          </a:p>
        </p:txBody>
      </p:sp>
      <p:sp>
        <p:nvSpPr>
          <p:cNvPr id="121" name="Прямоугольник 120"/>
          <p:cNvSpPr/>
          <p:nvPr/>
        </p:nvSpPr>
        <p:spPr>
          <a:xfrm>
            <a:off x="5084440" y="522920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mj-lt"/>
              </a:rPr>
              <a:t>8</a:t>
            </a:r>
            <a:endParaRPr lang="uk-UA" dirty="0">
              <a:solidFill>
                <a:schemeClr val="tx1"/>
              </a:solidFill>
              <a:latin typeface="+mj-lt"/>
            </a:endParaRPr>
          </a:p>
        </p:txBody>
      </p:sp>
      <p:sp>
        <p:nvSpPr>
          <p:cNvPr id="122" name="Прямоугольник 121"/>
          <p:cNvSpPr/>
          <p:nvPr/>
        </p:nvSpPr>
        <p:spPr>
          <a:xfrm>
            <a:off x="3563888" y="522920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chemeClr val="tx1"/>
                </a:solidFill>
                <a:latin typeface="+mj-lt"/>
              </a:rPr>
              <a:t>5</a:t>
            </a:r>
            <a:endParaRPr lang="uk-UA" dirty="0">
              <a:solidFill>
                <a:schemeClr val="tx1"/>
              </a:solidFill>
              <a:latin typeface="+mj-lt"/>
            </a:endParaRPr>
          </a:p>
        </p:txBody>
      </p:sp>
      <p:cxnSp>
        <p:nvCxnSpPr>
          <p:cNvPr id="123" name="Прямая со стрелкой 122"/>
          <p:cNvCxnSpPr/>
          <p:nvPr/>
        </p:nvCxnSpPr>
        <p:spPr>
          <a:xfrm flipH="1">
            <a:off x="1852487" y="4797524"/>
            <a:ext cx="247824" cy="350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Прямоугольник 123"/>
          <p:cNvSpPr/>
          <p:nvPr/>
        </p:nvSpPr>
        <p:spPr>
          <a:xfrm>
            <a:off x="1187624" y="522920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latin typeface="+mj-lt"/>
              </a:rPr>
              <a:t>2</a:t>
            </a:r>
            <a:endParaRPr lang="uk-UA" dirty="0">
              <a:solidFill>
                <a:schemeClr val="tx1"/>
              </a:solidFill>
              <a:latin typeface="+mj-lt"/>
            </a:endParaRPr>
          </a:p>
        </p:txBody>
      </p:sp>
      <p:sp>
        <p:nvSpPr>
          <p:cNvPr id="125" name="Прямоугольник 124"/>
          <p:cNvSpPr/>
          <p:nvPr/>
        </p:nvSpPr>
        <p:spPr>
          <a:xfrm>
            <a:off x="1691680" y="522920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latin typeface="+mj-lt"/>
              </a:rPr>
              <a:t>3</a:t>
            </a:r>
            <a:endParaRPr lang="uk-UA" dirty="0">
              <a:solidFill>
                <a:srgbClr val="FF0000"/>
              </a:solidFill>
              <a:latin typeface="+mj-lt"/>
            </a:endParaRPr>
          </a:p>
        </p:txBody>
      </p:sp>
      <p:sp>
        <p:nvSpPr>
          <p:cNvPr id="126" name="Прямоугольник 125"/>
          <p:cNvSpPr/>
          <p:nvPr/>
        </p:nvSpPr>
        <p:spPr>
          <a:xfrm>
            <a:off x="6049121" y="5292358"/>
            <a:ext cx="2195287" cy="369332"/>
          </a:xfrm>
          <a:prstGeom prst="rect">
            <a:avLst/>
          </a:prstGeom>
        </p:spPr>
        <p:txBody>
          <a:bodyPr wrap="square">
            <a:spAutoFit/>
          </a:bodyPr>
          <a:lstStyle/>
          <a:p>
            <a:pPr algn="ctr"/>
            <a:r>
              <a:rPr lang="uk-UA" i="1" dirty="0" smtClean="0">
                <a:solidFill>
                  <a:srgbClr val="FF0000"/>
                </a:solidFill>
                <a:latin typeface="+mj-lt"/>
              </a:rPr>
              <a:t>1 + 1 порівнянь</a:t>
            </a:r>
            <a:endParaRPr lang="uk-UA" i="1" dirty="0">
              <a:solidFill>
                <a:srgbClr val="FF0000"/>
              </a:solidFill>
              <a:latin typeface="+mj-lt"/>
            </a:endParaRPr>
          </a:p>
        </p:txBody>
      </p:sp>
      <p:sp>
        <p:nvSpPr>
          <p:cNvPr id="127" name="Прямоугольник 126"/>
          <p:cNvSpPr/>
          <p:nvPr/>
        </p:nvSpPr>
        <p:spPr>
          <a:xfrm>
            <a:off x="2123728" y="6021288"/>
            <a:ext cx="4917267" cy="369332"/>
          </a:xfrm>
          <a:prstGeom prst="rect">
            <a:avLst/>
          </a:prstGeom>
        </p:spPr>
        <p:txBody>
          <a:bodyPr wrap="square">
            <a:spAutoFit/>
          </a:bodyPr>
          <a:lstStyle/>
          <a:p>
            <a:pPr algn="ctr"/>
            <a:r>
              <a:rPr lang="uk-UA" i="1" dirty="0" smtClean="0">
                <a:solidFill>
                  <a:srgbClr val="FF0000"/>
                </a:solidFill>
                <a:latin typeface="+mj-lt"/>
              </a:rPr>
              <a:t>14 порівнянь </a:t>
            </a:r>
            <a:r>
              <a:rPr lang="en-US" i="1" dirty="0" smtClean="0">
                <a:solidFill>
                  <a:srgbClr val="FF0000"/>
                </a:solidFill>
                <a:latin typeface="+mj-lt"/>
              </a:rPr>
              <a:t>&lt;</a:t>
            </a:r>
            <a:r>
              <a:rPr lang="uk-UA" i="1" dirty="0" smtClean="0">
                <a:solidFill>
                  <a:srgbClr val="FF0000"/>
                </a:solidFill>
                <a:latin typeface="+mj-lt"/>
              </a:rPr>
              <a:t> 28 порівнянь</a:t>
            </a:r>
            <a:endParaRPr lang="uk-UA" i="1" dirty="0">
              <a:solidFill>
                <a:srgbClr val="FF0000"/>
              </a:solidFill>
              <a:latin typeface="+mj-lt"/>
            </a:endParaRPr>
          </a:p>
        </p:txBody>
      </p:sp>
    </p:spTree>
    <p:extLst>
      <p:ext uri="{BB962C8B-B14F-4D97-AF65-F5344CB8AC3E}">
        <p14:creationId xmlns:p14="http://schemas.microsoft.com/office/powerpoint/2010/main" val="23688935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500"/>
                                        <p:tgtEl>
                                          <p:spTgt spid="8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500"/>
                                        <p:tgtEl>
                                          <p:spTgt spid="10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0"/>
                                        </p:tgtEl>
                                        <p:attrNameLst>
                                          <p:attrName>style.visibility</p:attrName>
                                        </p:attrNameLst>
                                      </p:cBhvr>
                                      <p:to>
                                        <p:strVal val="visible"/>
                                      </p:to>
                                    </p:set>
                                    <p:animEffect transition="in" filter="fade">
                                      <p:cBhvr>
                                        <p:cTn id="60" dur="500"/>
                                        <p:tgtEl>
                                          <p:spTgt spid="1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fade">
                                      <p:cBhvr>
                                        <p:cTn id="63" dur="500"/>
                                        <p:tgtEl>
                                          <p:spTgt spid="1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2"/>
                                        </p:tgtEl>
                                        <p:attrNameLst>
                                          <p:attrName>style.visibility</p:attrName>
                                        </p:attrNameLst>
                                      </p:cBhvr>
                                      <p:to>
                                        <p:strVal val="visible"/>
                                      </p:to>
                                    </p:set>
                                    <p:animEffect transition="in" filter="fade">
                                      <p:cBhvr>
                                        <p:cTn id="66" dur="500"/>
                                        <p:tgtEl>
                                          <p:spTgt spid="1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fade">
                                      <p:cBhvr>
                                        <p:cTn id="69" dur="500"/>
                                        <p:tgtEl>
                                          <p:spTgt spid="1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par>
                                <p:cTn id="73" presetID="10"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fade">
                                      <p:cBhvr>
                                        <p:cTn id="75" dur="500"/>
                                        <p:tgtEl>
                                          <p:spTgt spid="115"/>
                                        </p:tgtEl>
                                      </p:cBhvr>
                                    </p:animEffect>
                                  </p:childTnLst>
                                </p:cTn>
                              </p:par>
                              <p:par>
                                <p:cTn id="76" presetID="10" presetClass="entr" presetSubtype="0" fill="hold" nodeType="withEffect">
                                  <p:stCondLst>
                                    <p:cond delay="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500"/>
                                        <p:tgtEl>
                                          <p:spTgt spid="11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0"/>
                                        </p:tgtEl>
                                        <p:attrNameLst>
                                          <p:attrName>style.visibility</p:attrName>
                                        </p:attrNameLst>
                                      </p:cBhvr>
                                      <p:to>
                                        <p:strVal val="visible"/>
                                      </p:to>
                                    </p:set>
                                    <p:animEffect transition="in" filter="fade">
                                      <p:cBhvr>
                                        <p:cTn id="81" dur="500"/>
                                        <p:tgtEl>
                                          <p:spTgt spid="12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1"/>
                                        </p:tgtEl>
                                        <p:attrNameLst>
                                          <p:attrName>style.visibility</p:attrName>
                                        </p:attrNameLst>
                                      </p:cBhvr>
                                      <p:to>
                                        <p:strVal val="visible"/>
                                      </p:to>
                                    </p:set>
                                    <p:animEffect transition="in" filter="fade">
                                      <p:cBhvr>
                                        <p:cTn id="84" dur="500"/>
                                        <p:tgtEl>
                                          <p:spTgt spid="12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fade">
                                      <p:cBhvr>
                                        <p:cTn id="87" dur="500"/>
                                        <p:tgtEl>
                                          <p:spTgt spid="122"/>
                                        </p:tgtEl>
                                      </p:cBhvr>
                                    </p:animEffect>
                                  </p:childTnLst>
                                </p:cTn>
                              </p:par>
                              <p:par>
                                <p:cTn id="88" presetID="10" presetClass="entr" presetSubtype="0" fill="hold" nodeType="with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fade">
                                      <p:cBhvr>
                                        <p:cTn id="90" dur="500"/>
                                        <p:tgtEl>
                                          <p:spTgt spid="1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fade">
                                      <p:cBhvr>
                                        <p:cTn id="93" dur="500"/>
                                        <p:tgtEl>
                                          <p:spTgt spid="1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500"/>
                                        <p:tgtEl>
                                          <p:spTgt spid="1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500"/>
                                        <p:tgtEl>
                                          <p:spTgt spid="12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7"/>
                                        </p:tgtEl>
                                        <p:attrNameLst>
                                          <p:attrName>style.visibility</p:attrName>
                                        </p:attrNameLst>
                                      </p:cBhvr>
                                      <p:to>
                                        <p:strVal val="visible"/>
                                      </p:to>
                                    </p:set>
                                    <p:animEffect transition="in" filter="fade">
                                      <p:cBhvr>
                                        <p:cTn id="10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5" grpId="0"/>
      <p:bldP spid="109" grpId="0"/>
      <p:bldP spid="72" grpId="0" animBg="1"/>
      <p:bldP spid="77" grpId="0" animBg="1"/>
      <p:bldP spid="78" grpId="0" animBg="1"/>
      <p:bldP spid="79" grpId="0" animBg="1"/>
      <p:bldP spid="80" grpId="0" animBg="1"/>
      <p:bldP spid="81" grpId="0" animBg="1"/>
      <p:bldP spid="82" grpId="0" animBg="1"/>
      <p:bldP spid="86" grpId="0" animBg="1"/>
      <p:bldP spid="87" grpId="0"/>
      <p:bldP spid="98" grpId="0" animBg="1"/>
      <p:bldP spid="100" grpId="0" animBg="1"/>
      <p:bldP spid="107" grpId="0" animBg="1"/>
      <p:bldP spid="110" grpId="0" animBg="1"/>
      <p:bldP spid="111" grpId="0" animBg="1"/>
      <p:bldP spid="112" grpId="0" animBg="1"/>
      <p:bldP spid="113" grpId="0" animBg="1"/>
      <p:bldP spid="114" grpId="0"/>
      <p:bldP spid="120" grpId="0" animBg="1"/>
      <p:bldP spid="121" grpId="0" animBg="1"/>
      <p:bldP spid="122" grpId="0" animBg="1"/>
      <p:bldP spid="124" grpId="0" animBg="1"/>
      <p:bldP spid="125" grpId="0" animBg="1"/>
      <p:bldP spid="126" grpId="0"/>
      <p:bldP spid="1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ru-RU" altLang="ru-RU" sz="3800" b="1" dirty="0"/>
              <a:t>ПЛАН ЛЕКЦІЇ</a:t>
            </a:r>
            <a:r>
              <a:rPr lang="ru-RU" altLang="ru-RU" sz="3800" dirty="0"/>
              <a:t/>
            </a:r>
            <a:br>
              <a:rPr lang="ru-RU" altLang="ru-RU" sz="3800" dirty="0"/>
            </a:br>
            <a:endParaRPr lang="ru-RU" altLang="ru-RU" sz="3800" dirty="0"/>
          </a:p>
        </p:txBody>
      </p:sp>
      <p:sp>
        <p:nvSpPr>
          <p:cNvPr id="7171" name="Rectangle 3"/>
          <p:cNvSpPr>
            <a:spLocks noGrp="1" noChangeArrowheads="1"/>
          </p:cNvSpPr>
          <p:nvPr>
            <p:ph idx="1"/>
          </p:nvPr>
        </p:nvSpPr>
        <p:spPr>
          <a:xfrm>
            <a:off x="683568" y="1989138"/>
            <a:ext cx="7941320" cy="4530725"/>
          </a:xfrm>
        </p:spPr>
        <p:txBody>
          <a:bodyPr/>
          <a:lstStyle/>
          <a:p>
            <a:pPr marL="525780" indent="-457200">
              <a:buAutoNum type="arabicPeriod"/>
            </a:pPr>
            <a:r>
              <a:rPr lang="uk-UA" dirty="0" smtClean="0"/>
              <a:t>Алгоритм швидкого сортування </a:t>
            </a:r>
          </a:p>
          <a:p>
            <a:pPr marL="525780" indent="-457200">
              <a:buAutoNum type="arabicPeriod"/>
            </a:pPr>
            <a:r>
              <a:rPr lang="uk-UA" dirty="0" smtClean="0">
                <a:solidFill>
                  <a:schemeClr val="tx1"/>
                </a:solidFill>
              </a:rPr>
              <a:t>Ефективність алгоритму швидкого сортування</a:t>
            </a:r>
          </a:p>
          <a:p>
            <a:pPr marL="525780" indent="-457200">
              <a:buAutoNum type="arabicPeriod"/>
            </a:pPr>
            <a:r>
              <a:rPr lang="uk-UA" dirty="0" smtClean="0">
                <a:solidFill>
                  <a:schemeClr val="tx1"/>
                </a:solidFill>
              </a:rPr>
              <a:t>Випадкове (</a:t>
            </a:r>
            <a:r>
              <a:rPr lang="uk-UA" dirty="0" err="1" smtClean="0">
                <a:solidFill>
                  <a:schemeClr val="tx1"/>
                </a:solidFill>
              </a:rPr>
              <a:t>рандомізоване</a:t>
            </a:r>
            <a:r>
              <a:rPr lang="uk-UA" dirty="0" smtClean="0">
                <a:solidFill>
                  <a:schemeClr val="tx1"/>
                </a:solidFill>
              </a:rPr>
              <a:t>) сортування</a:t>
            </a:r>
            <a:endParaRPr lang="uk-UA"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5000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88489" y="116632"/>
            <a:ext cx="1622560" cy="400110"/>
          </a:xfrm>
          <a:prstGeom prst="rect">
            <a:avLst/>
          </a:prstGeom>
        </p:spPr>
        <p:txBody>
          <a:bodyPr wrap="none">
            <a:spAutoFit/>
          </a:bodyPr>
          <a:lstStyle/>
          <a:p>
            <a:pPr algn="ctr"/>
            <a:r>
              <a:rPr lang="uk-UA" sz="2000" b="1" dirty="0" smtClean="0">
                <a:solidFill>
                  <a:schemeClr val="lt1"/>
                </a:solidFill>
                <a:latin typeface="+mn-lt"/>
              </a:rPr>
              <a:t>Псевдокод</a:t>
            </a:r>
            <a:endParaRPr lang="uk-UA" sz="2000" b="1" dirty="0">
              <a:solidFill>
                <a:schemeClr val="lt1"/>
              </a:solidFill>
              <a:latin typeface="+mn-l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46" t="35938" r="50813" b="47396"/>
          <a:stretch/>
        </p:blipFill>
        <p:spPr bwMode="auto">
          <a:xfrm>
            <a:off x="827584" y="1196752"/>
            <a:ext cx="452016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Правая фигурная скобка 44"/>
          <p:cNvSpPr/>
          <p:nvPr/>
        </p:nvSpPr>
        <p:spPr>
          <a:xfrm>
            <a:off x="5483392" y="1054470"/>
            <a:ext cx="93532" cy="15037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46" name="Прямоугольник 45"/>
          <p:cNvSpPr/>
          <p:nvPr/>
        </p:nvSpPr>
        <p:spPr>
          <a:xfrm>
            <a:off x="5476192" y="1220559"/>
            <a:ext cx="2878406" cy="1200329"/>
          </a:xfrm>
          <a:prstGeom prst="rect">
            <a:avLst/>
          </a:prstGeom>
        </p:spPr>
        <p:txBody>
          <a:bodyPr wrap="square">
            <a:spAutoFit/>
          </a:bodyPr>
          <a:lstStyle/>
          <a:p>
            <a:pPr algn="ctr"/>
            <a:r>
              <a:rPr lang="uk-UA" dirty="0" smtClean="0">
                <a:latin typeface="+mj-lt"/>
              </a:rPr>
              <a:t>Випадковий вибір опорного елементу та встановлення його у останню комірку</a:t>
            </a:r>
            <a:endParaRPr lang="uk-UA" i="1" dirty="0">
              <a:latin typeface="+mj-lt"/>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63" t="34971" r="39873" b="46354"/>
          <a:stretch/>
        </p:blipFill>
        <p:spPr bwMode="auto">
          <a:xfrm>
            <a:off x="755576" y="3140968"/>
            <a:ext cx="6032500" cy="136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Правая фигурная скобка 47"/>
          <p:cNvSpPr/>
          <p:nvPr/>
        </p:nvSpPr>
        <p:spPr>
          <a:xfrm>
            <a:off x="6795276" y="3140224"/>
            <a:ext cx="93532" cy="15037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latin typeface="+mj-lt"/>
            </a:endParaRPr>
          </a:p>
        </p:txBody>
      </p:sp>
      <p:sp>
        <p:nvSpPr>
          <p:cNvPr id="49" name="Прямоугольник 48"/>
          <p:cNvSpPr/>
          <p:nvPr/>
        </p:nvSpPr>
        <p:spPr>
          <a:xfrm>
            <a:off x="6788076" y="3574757"/>
            <a:ext cx="1744364" cy="646331"/>
          </a:xfrm>
          <a:prstGeom prst="rect">
            <a:avLst/>
          </a:prstGeom>
        </p:spPr>
        <p:txBody>
          <a:bodyPr wrap="square">
            <a:spAutoFit/>
          </a:bodyPr>
          <a:lstStyle/>
          <a:p>
            <a:pPr algn="ctr"/>
            <a:r>
              <a:rPr lang="uk-UA" dirty="0" smtClean="0">
                <a:latin typeface="+mj-lt"/>
              </a:rPr>
              <a:t>Процедура</a:t>
            </a:r>
          </a:p>
          <a:p>
            <a:pPr algn="ctr"/>
            <a:r>
              <a:rPr lang="uk-UA" dirty="0" smtClean="0">
                <a:latin typeface="+mj-lt"/>
              </a:rPr>
              <a:t>сортування</a:t>
            </a:r>
            <a:endParaRPr lang="uk-UA" i="1" dirty="0">
              <a:latin typeface="+mj-lt"/>
            </a:endParaRPr>
          </a:p>
        </p:txBody>
      </p:sp>
      <p:sp>
        <p:nvSpPr>
          <p:cNvPr id="50" name="Прямоугольник 49"/>
          <p:cNvSpPr/>
          <p:nvPr/>
        </p:nvSpPr>
        <p:spPr>
          <a:xfrm>
            <a:off x="827583" y="5169966"/>
            <a:ext cx="5572185" cy="923330"/>
          </a:xfrm>
          <a:prstGeom prst="rect">
            <a:avLst/>
          </a:prstGeom>
        </p:spPr>
        <p:txBody>
          <a:bodyPr wrap="square">
            <a:spAutoFit/>
          </a:bodyPr>
          <a:lstStyle/>
          <a:p>
            <a:r>
              <a:rPr lang="uk-UA" dirty="0" smtClean="0">
                <a:latin typeface="+mj-lt"/>
              </a:rPr>
              <a:t>«Середній» час роботи, вважається середнім, тому алгоритм використовує елемент випадковості:</a:t>
            </a:r>
            <a:endParaRPr lang="uk-UA" i="1" dirty="0">
              <a:latin typeface="+mj-lt"/>
            </a:endParaRPr>
          </a:p>
        </p:txBody>
      </p:sp>
      <p:pic>
        <p:nvPicPr>
          <p:cNvPr id="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671" t="45486" r="61860" b="50694"/>
          <a:stretch/>
        </p:blipFill>
        <p:spPr bwMode="auto">
          <a:xfrm>
            <a:off x="6595436" y="5574322"/>
            <a:ext cx="1759162" cy="3029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7385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85268" y="107340"/>
            <a:ext cx="1406154" cy="400110"/>
          </a:xfrm>
          <a:prstGeom prst="rect">
            <a:avLst/>
          </a:prstGeom>
        </p:spPr>
        <p:txBody>
          <a:bodyPr wrap="none">
            <a:spAutoFit/>
          </a:bodyPr>
          <a:lstStyle/>
          <a:p>
            <a:pPr algn="ctr"/>
            <a:r>
              <a:rPr lang="ru-RU" sz="2000" b="1" dirty="0" err="1" smtClean="0">
                <a:solidFill>
                  <a:schemeClr val="lt1"/>
                </a:solidFill>
                <a:latin typeface="+mn-lt"/>
              </a:rPr>
              <a:t>Завдання</a:t>
            </a:r>
            <a:endParaRPr lang="uk-UA" sz="2000" b="1" dirty="0">
              <a:solidFill>
                <a:schemeClr val="lt1"/>
              </a:solidFill>
              <a:latin typeface="+mn-lt"/>
            </a:endParaRPr>
          </a:p>
        </p:txBody>
      </p:sp>
      <p:sp>
        <p:nvSpPr>
          <p:cNvPr id="4" name="Прямоугольник 3"/>
          <p:cNvSpPr/>
          <p:nvPr/>
        </p:nvSpPr>
        <p:spPr>
          <a:xfrm>
            <a:off x="611560" y="1124744"/>
            <a:ext cx="7983921" cy="3970318"/>
          </a:xfrm>
          <a:prstGeom prst="rect">
            <a:avLst/>
          </a:prstGeom>
        </p:spPr>
        <p:txBody>
          <a:bodyPr wrap="square">
            <a:spAutoFit/>
          </a:bodyPr>
          <a:lstStyle/>
          <a:p>
            <a:pPr algn="ctr"/>
            <a:r>
              <a:rPr lang="uk-UA" b="1" dirty="0">
                <a:latin typeface="+mj-lt"/>
              </a:rPr>
              <a:t>Завдання на самопідготовку:</a:t>
            </a:r>
            <a:endParaRPr lang="uk-UA" dirty="0">
              <a:latin typeface="+mj-lt"/>
            </a:endParaRPr>
          </a:p>
          <a:p>
            <a:r>
              <a:rPr lang="uk-UA" dirty="0">
                <a:latin typeface="+mj-lt"/>
              </a:rPr>
              <a:t> </a:t>
            </a:r>
          </a:p>
          <a:p>
            <a:pPr lvl="0" indent="355600" algn="just"/>
            <a:r>
              <a:rPr lang="uk-UA" dirty="0" smtClean="0">
                <a:latin typeface="+mj-lt"/>
              </a:rPr>
              <a:t>1. Опрацювати </a:t>
            </a:r>
            <a:r>
              <a:rPr lang="uk-UA" dirty="0">
                <a:latin typeface="+mj-lt"/>
              </a:rPr>
              <a:t>конспект </a:t>
            </a:r>
            <a:r>
              <a:rPr lang="uk-UA" dirty="0" smtClean="0">
                <a:latin typeface="+mj-lt"/>
              </a:rPr>
              <a:t>лекції.</a:t>
            </a:r>
            <a:endParaRPr lang="uk-UA" dirty="0">
              <a:latin typeface="+mj-lt"/>
            </a:endParaRPr>
          </a:p>
          <a:p>
            <a:pPr indent="361950" algn="just"/>
            <a:r>
              <a:rPr lang="uk-UA" dirty="0" smtClean="0">
                <a:latin typeface="+mj-lt"/>
              </a:rPr>
              <a:t>2. </a:t>
            </a:r>
            <a:r>
              <a:rPr lang="uk-UA" dirty="0" err="1">
                <a:latin typeface="+mj-lt"/>
              </a:rPr>
              <a:t>Prometheus</a:t>
            </a:r>
            <a:r>
              <a:rPr lang="uk-UA" dirty="0">
                <a:latin typeface="+mj-lt"/>
              </a:rPr>
              <a:t>. </a:t>
            </a:r>
            <a:r>
              <a:rPr lang="uk-UA" dirty="0" smtClean="0">
                <a:latin typeface="+mj-lt"/>
              </a:rPr>
              <a:t>Курс «Розробка та аналіз алгоритмів» (Тиждень 3: Лекція №5-1 та №5-2</a:t>
            </a:r>
            <a:r>
              <a:rPr lang="uk-UA" dirty="0" smtClean="0">
                <a:latin typeface="+mj-lt"/>
              </a:rPr>
              <a:t>). </a:t>
            </a:r>
            <a:r>
              <a:rPr lang="uk-UA" dirty="0">
                <a:latin typeface="+mj-lt"/>
              </a:rPr>
              <a:t>[Електронний ресурс]. – Доступний з </a:t>
            </a:r>
            <a:r>
              <a:rPr lang="en-US" dirty="0">
                <a:latin typeface="+mj-lt"/>
              </a:rPr>
              <a:t>https://edx.prometheus.org.ua/courses/KPI/Algorithms101/2015_Spring/courseware/fb2ff02b704e4b1f9542c72bf2aec251/5b3ee565a4b74b8d97248d5eb350bcc2</a:t>
            </a:r>
            <a:r>
              <a:rPr lang="en-US" dirty="0" smtClean="0">
                <a:latin typeface="+mj-lt"/>
              </a:rPr>
              <a:t>/</a:t>
            </a:r>
            <a:endParaRPr lang="uk-UA" dirty="0" smtClean="0">
              <a:latin typeface="+mj-lt"/>
            </a:endParaRPr>
          </a:p>
          <a:p>
            <a:pPr indent="361950" algn="just"/>
            <a:r>
              <a:rPr lang="uk-UA" dirty="0">
                <a:latin typeface="+mj-lt"/>
              </a:rPr>
              <a:t> </a:t>
            </a:r>
          </a:p>
          <a:p>
            <a:pPr algn="ctr"/>
            <a:r>
              <a:rPr lang="uk-UA" b="1" i="1" dirty="0">
                <a:latin typeface="+mj-lt"/>
              </a:rPr>
              <a:t>Для поглибленого вивчення</a:t>
            </a:r>
            <a:r>
              <a:rPr lang="uk-UA" b="1" i="1" dirty="0" smtClean="0">
                <a:latin typeface="+mj-lt"/>
              </a:rPr>
              <a:t>:</a:t>
            </a:r>
          </a:p>
          <a:p>
            <a:pPr indent="360363" algn="just"/>
            <a:endParaRPr lang="uk-UA" dirty="0">
              <a:latin typeface="+mj-lt"/>
            </a:endParaRPr>
          </a:p>
          <a:p>
            <a:pPr indent="360363" algn="just"/>
            <a:r>
              <a:rPr lang="uk-UA" dirty="0">
                <a:latin typeface="+mj-lt"/>
              </a:rPr>
              <a:t>3</a:t>
            </a:r>
            <a:r>
              <a:rPr lang="uk-UA" dirty="0">
                <a:latin typeface="+mj-lt"/>
              </a:rPr>
              <a:t>. </a:t>
            </a:r>
            <a:r>
              <a:rPr lang="en-US" dirty="0" err="1">
                <a:latin typeface="+mj-lt"/>
              </a:rPr>
              <a:t>Cormen</a:t>
            </a:r>
            <a:r>
              <a:rPr lang="en-US" dirty="0">
                <a:latin typeface="+mj-lt"/>
              </a:rPr>
              <a:t>, Thomas H.; </a:t>
            </a:r>
            <a:r>
              <a:rPr lang="en-US" dirty="0" err="1">
                <a:latin typeface="+mj-lt"/>
              </a:rPr>
              <a:t>Leiserson</a:t>
            </a:r>
            <a:r>
              <a:rPr lang="en-US" dirty="0">
                <a:latin typeface="+mj-lt"/>
              </a:rPr>
              <a:t>, Charles E., </a:t>
            </a:r>
            <a:r>
              <a:rPr lang="en-US" dirty="0" err="1">
                <a:latin typeface="+mj-lt"/>
              </a:rPr>
              <a:t>Rivest</a:t>
            </a:r>
            <a:r>
              <a:rPr lang="en-US" dirty="0">
                <a:latin typeface="+mj-lt"/>
              </a:rPr>
              <a:t>, Ronald L., Stein, Clifford (2001) [1990]. Introduction to Algorithms (2nd ed.). MIT Press and McGraw-Hill. ISBN 0-262-03293-7. </a:t>
            </a:r>
            <a:r>
              <a:rPr lang="uk-UA" dirty="0">
                <a:latin typeface="+mj-lt"/>
              </a:rPr>
              <a:t>Глава 7, </a:t>
            </a:r>
            <a:r>
              <a:rPr lang="uk-UA" dirty="0" err="1">
                <a:latin typeface="+mj-lt"/>
              </a:rPr>
              <a:t>Глава</a:t>
            </a:r>
            <a:r>
              <a:rPr lang="uk-UA" dirty="0">
                <a:latin typeface="+mj-lt"/>
              </a:rPr>
              <a:t> 9, розділ 9.1, 9.2. </a:t>
            </a:r>
          </a:p>
        </p:txBody>
      </p:sp>
    </p:spTree>
    <p:extLst>
      <p:ext uri="{BB962C8B-B14F-4D97-AF65-F5344CB8AC3E}">
        <p14:creationId xmlns:p14="http://schemas.microsoft.com/office/powerpoint/2010/main" val="32006036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15616" y="2780928"/>
            <a:ext cx="6777317" cy="648072"/>
          </a:xfrm>
        </p:spPr>
        <p:txBody>
          <a:bodyPr/>
          <a:lstStyle/>
          <a:p>
            <a:pPr marL="68580" indent="0" algn="ctr">
              <a:buNone/>
            </a:pPr>
            <a:r>
              <a:rPr lang="ru-RU" altLang="ru-RU" b="1" dirty="0" smtClean="0"/>
              <a:t>1.</a:t>
            </a:r>
            <a:r>
              <a:rPr lang="uk-UA" b="1" dirty="0" smtClean="0"/>
              <a:t> Алгоритм швидкого сортування</a:t>
            </a:r>
            <a:endParaRPr lang="ru-RU" b="1" dirty="0"/>
          </a:p>
        </p:txBody>
      </p:sp>
    </p:spTree>
    <p:extLst>
      <p:ext uri="{BB962C8B-B14F-4D97-AF65-F5344CB8AC3E}">
        <p14:creationId xmlns:p14="http://schemas.microsoft.com/office/powerpoint/2010/main" val="27606944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13960" y="-99392"/>
            <a:ext cx="3608680" cy="677108"/>
          </a:xfrm>
          <a:prstGeom prst="rect">
            <a:avLst/>
          </a:prstGeom>
        </p:spPr>
        <p:txBody>
          <a:bodyPr wrap="none">
            <a:spAutoFit/>
          </a:bodyPr>
          <a:lstStyle/>
          <a:p>
            <a:pPr algn="ctr"/>
            <a:r>
              <a:rPr lang="uk-UA" sz="1900" b="1" dirty="0" smtClean="0">
                <a:solidFill>
                  <a:schemeClr val="lt1"/>
                </a:solidFill>
                <a:latin typeface="+mn-lt"/>
              </a:rPr>
              <a:t>Характеристика швидкого </a:t>
            </a:r>
          </a:p>
          <a:p>
            <a:pPr algn="ctr"/>
            <a:r>
              <a:rPr lang="uk-UA" sz="1900" b="1" dirty="0" smtClean="0">
                <a:solidFill>
                  <a:schemeClr val="lt1"/>
                </a:solidFill>
                <a:latin typeface="+mn-lt"/>
              </a:rPr>
              <a:t>сортування</a:t>
            </a:r>
            <a:endParaRPr lang="uk-UA" sz="1900" b="1" dirty="0">
              <a:solidFill>
                <a:schemeClr val="lt1"/>
              </a:solidFill>
              <a:latin typeface="+mn-lt"/>
            </a:endParaRPr>
          </a:p>
        </p:txBody>
      </p:sp>
      <p:sp>
        <p:nvSpPr>
          <p:cNvPr id="4" name="Прямоугольник 3"/>
          <p:cNvSpPr/>
          <p:nvPr/>
        </p:nvSpPr>
        <p:spPr>
          <a:xfrm>
            <a:off x="611560" y="1196752"/>
            <a:ext cx="7848872" cy="2554545"/>
          </a:xfrm>
          <a:prstGeom prst="rect">
            <a:avLst/>
          </a:prstGeom>
        </p:spPr>
        <p:txBody>
          <a:bodyPr wrap="square">
            <a:spAutoFit/>
          </a:bodyPr>
          <a:lstStyle/>
          <a:p>
            <a:pPr algn="just"/>
            <a:r>
              <a:rPr lang="uk-UA" sz="2000" dirty="0" smtClean="0">
                <a:latin typeface="+mj-lt"/>
              </a:rPr>
              <a:t>1) Час роботи варіюється:</a:t>
            </a:r>
          </a:p>
          <a:p>
            <a:pPr algn="just"/>
            <a:r>
              <a:rPr lang="uk-UA" sz="2000" dirty="0" smtClean="0">
                <a:latin typeface="+mj-lt"/>
              </a:rPr>
              <a:t>	В найгіршому випадку - </a:t>
            </a:r>
            <a:r>
              <a:rPr lang="uk-UA" sz="2000" dirty="0">
                <a:latin typeface="+mj-lt"/>
              </a:rPr>
              <a:t>Θ(</a:t>
            </a:r>
            <a:r>
              <a:rPr lang="en-US" sz="2000" dirty="0">
                <a:latin typeface="+mj-lt"/>
              </a:rPr>
              <a:t>n</a:t>
            </a:r>
            <a:r>
              <a:rPr lang="uk-UA" sz="2000" baseline="30000" dirty="0">
                <a:latin typeface="+mj-lt"/>
              </a:rPr>
              <a:t>2</a:t>
            </a:r>
            <a:r>
              <a:rPr lang="uk-UA" sz="2000" dirty="0" smtClean="0">
                <a:latin typeface="+mj-lt"/>
              </a:rPr>
              <a:t>)</a:t>
            </a:r>
          </a:p>
          <a:p>
            <a:pPr algn="just"/>
            <a:r>
              <a:rPr lang="en-US" sz="2000" dirty="0" smtClean="0">
                <a:latin typeface="+mj-lt"/>
              </a:rPr>
              <a:t>	</a:t>
            </a:r>
            <a:r>
              <a:rPr lang="uk-UA" sz="2000" dirty="0" smtClean="0">
                <a:latin typeface="+mj-lt"/>
              </a:rPr>
              <a:t>В </a:t>
            </a:r>
            <a:r>
              <a:rPr lang="uk-UA" sz="2000" dirty="0">
                <a:latin typeface="+mj-lt"/>
              </a:rPr>
              <a:t>середньому випадку - Θ(</a:t>
            </a:r>
            <a:r>
              <a:rPr lang="en-US" sz="2000" dirty="0">
                <a:latin typeface="+mj-lt"/>
              </a:rPr>
              <a:t>n</a:t>
            </a:r>
            <a:r>
              <a:rPr lang="uk-UA" sz="2000" dirty="0">
                <a:latin typeface="+mj-lt"/>
              </a:rPr>
              <a:t> </a:t>
            </a:r>
            <a:r>
              <a:rPr lang="en-US" sz="2000" dirty="0" err="1">
                <a:latin typeface="+mj-lt"/>
              </a:rPr>
              <a:t>lg</a:t>
            </a:r>
            <a:r>
              <a:rPr lang="en-US" sz="2000" dirty="0">
                <a:latin typeface="+mj-lt"/>
              </a:rPr>
              <a:t> n</a:t>
            </a:r>
            <a:r>
              <a:rPr lang="uk-UA" sz="2000" dirty="0" smtClean="0">
                <a:latin typeface="+mj-lt"/>
              </a:rPr>
              <a:t>)</a:t>
            </a:r>
          </a:p>
          <a:p>
            <a:pPr algn="just"/>
            <a:endParaRPr lang="en-US" sz="2000" dirty="0" smtClean="0">
              <a:latin typeface="+mj-lt"/>
            </a:endParaRPr>
          </a:p>
          <a:p>
            <a:pPr algn="just"/>
            <a:r>
              <a:rPr lang="uk-UA" sz="2000" dirty="0" smtClean="0">
                <a:latin typeface="+mj-lt"/>
              </a:rPr>
              <a:t>2) Не потребує додаткової пам'яті для сортування</a:t>
            </a:r>
          </a:p>
          <a:p>
            <a:pPr algn="just"/>
            <a:endParaRPr lang="uk-UA" sz="2000" dirty="0" smtClean="0">
              <a:latin typeface="+mj-lt"/>
            </a:endParaRPr>
          </a:p>
          <a:p>
            <a:pPr algn="just"/>
            <a:r>
              <a:rPr lang="uk-UA" sz="2000" dirty="0" smtClean="0">
                <a:latin typeface="+mj-lt"/>
              </a:rPr>
              <a:t>3) Елегантна структура алгоритму (один із кращих примірників алгоритмів сортування)</a:t>
            </a:r>
            <a:endParaRPr lang="uk-UA" sz="2000" dirty="0">
              <a:latin typeface="+mj-lt"/>
            </a:endParaRPr>
          </a:p>
        </p:txBody>
      </p:sp>
    </p:spTree>
    <p:extLst>
      <p:ext uri="{BB962C8B-B14F-4D97-AF65-F5344CB8AC3E}">
        <p14:creationId xmlns:p14="http://schemas.microsoft.com/office/powerpoint/2010/main" val="4943090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33952" y="-99392"/>
            <a:ext cx="2768707" cy="677108"/>
          </a:xfrm>
          <a:prstGeom prst="rect">
            <a:avLst/>
          </a:prstGeom>
        </p:spPr>
        <p:txBody>
          <a:bodyPr wrap="none">
            <a:spAutoFit/>
          </a:bodyPr>
          <a:lstStyle/>
          <a:p>
            <a:pPr algn="ctr"/>
            <a:r>
              <a:rPr lang="uk-UA" sz="1900" b="1" dirty="0" smtClean="0">
                <a:solidFill>
                  <a:schemeClr val="lt1"/>
                </a:solidFill>
                <a:latin typeface="+mn-lt"/>
              </a:rPr>
              <a:t>Метод декомпозиції </a:t>
            </a:r>
          </a:p>
          <a:p>
            <a:pPr algn="ctr"/>
            <a:r>
              <a:rPr lang="uk-UA" sz="1900" b="1" dirty="0" smtClean="0">
                <a:solidFill>
                  <a:schemeClr val="lt1"/>
                </a:solidFill>
                <a:latin typeface="+mn-lt"/>
              </a:rPr>
              <a:t>для алгоритму</a:t>
            </a:r>
            <a:endParaRPr lang="uk-UA" sz="1900" b="1" dirty="0">
              <a:solidFill>
                <a:schemeClr val="lt1"/>
              </a:solidFill>
              <a:latin typeface="+mn-lt"/>
            </a:endParaRPr>
          </a:p>
        </p:txBody>
      </p:sp>
      <p:sp>
        <p:nvSpPr>
          <p:cNvPr id="4" name="Прямоугольник 3"/>
          <p:cNvSpPr/>
          <p:nvPr/>
        </p:nvSpPr>
        <p:spPr>
          <a:xfrm>
            <a:off x="755576" y="3212976"/>
            <a:ext cx="3168352" cy="1631216"/>
          </a:xfrm>
          <a:prstGeom prst="rect">
            <a:avLst/>
          </a:prstGeom>
        </p:spPr>
        <p:txBody>
          <a:bodyPr wrap="square">
            <a:spAutoFit/>
          </a:bodyPr>
          <a:lstStyle/>
          <a:p>
            <a:pPr algn="r"/>
            <a:r>
              <a:rPr lang="uk-UA" sz="2000" dirty="0" smtClean="0">
                <a:latin typeface="+mj-lt"/>
              </a:rPr>
              <a:t>Розділення</a:t>
            </a:r>
            <a:endParaRPr lang="en-US" sz="2000" dirty="0" smtClean="0">
              <a:latin typeface="+mj-lt"/>
            </a:endParaRPr>
          </a:p>
          <a:p>
            <a:pPr algn="r"/>
            <a:endParaRPr lang="uk-UA" sz="2000" dirty="0" smtClean="0">
              <a:latin typeface="+mj-lt"/>
            </a:endParaRPr>
          </a:p>
          <a:p>
            <a:pPr algn="r"/>
            <a:r>
              <a:rPr lang="uk-UA" sz="2000" dirty="0" smtClean="0">
                <a:latin typeface="+mj-lt"/>
              </a:rPr>
              <a:t>Рекурсивний розв'язок</a:t>
            </a:r>
          </a:p>
          <a:p>
            <a:pPr algn="r"/>
            <a:endParaRPr lang="en-US" sz="2000" dirty="0" smtClean="0">
              <a:latin typeface="+mj-lt"/>
            </a:endParaRPr>
          </a:p>
          <a:p>
            <a:pPr algn="r"/>
            <a:r>
              <a:rPr lang="uk-UA" sz="2000" dirty="0" smtClean="0">
                <a:latin typeface="+mj-lt"/>
              </a:rPr>
              <a:t>Комбінування</a:t>
            </a:r>
            <a:endParaRPr lang="en-US" sz="2000" dirty="0" smtClean="0">
              <a:latin typeface="+mj-lt"/>
            </a:endParaRPr>
          </a:p>
        </p:txBody>
      </p:sp>
      <p:sp>
        <p:nvSpPr>
          <p:cNvPr id="5" name="Прямоугольник 4"/>
          <p:cNvSpPr/>
          <p:nvPr/>
        </p:nvSpPr>
        <p:spPr>
          <a:xfrm>
            <a:off x="4093847" y="1484784"/>
            <a:ext cx="3934537" cy="707886"/>
          </a:xfrm>
          <a:prstGeom prst="rect">
            <a:avLst/>
          </a:prstGeom>
        </p:spPr>
        <p:txBody>
          <a:bodyPr wrap="square">
            <a:spAutoFit/>
          </a:bodyPr>
          <a:lstStyle/>
          <a:p>
            <a:pPr algn="ctr"/>
            <a:r>
              <a:rPr lang="uk-UA" sz="2000" dirty="0" smtClean="0">
                <a:latin typeface="+mj-lt"/>
              </a:rPr>
              <a:t>Найважливіші етапи в роботі алгоритмів</a:t>
            </a:r>
          </a:p>
        </p:txBody>
      </p:sp>
      <p:sp>
        <p:nvSpPr>
          <p:cNvPr id="2" name="Прямоугольник 1"/>
          <p:cNvSpPr/>
          <p:nvPr/>
        </p:nvSpPr>
        <p:spPr>
          <a:xfrm>
            <a:off x="4067944" y="2420888"/>
            <a:ext cx="4032448" cy="25922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uk-UA"/>
          </a:p>
        </p:txBody>
      </p:sp>
      <p:cxnSp>
        <p:nvCxnSpPr>
          <p:cNvPr id="9" name="Прямая соединительная линия 8"/>
          <p:cNvCxnSpPr>
            <a:stCxn id="2" idx="0"/>
            <a:endCxn id="2" idx="2"/>
          </p:cNvCxnSpPr>
          <p:nvPr/>
        </p:nvCxnSpPr>
        <p:spPr>
          <a:xfrm>
            <a:off x="6084168" y="2420888"/>
            <a:ext cx="0" cy="259228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067944" y="3068960"/>
            <a:ext cx="40324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067944" y="3717032"/>
            <a:ext cx="40324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067944" y="4365104"/>
            <a:ext cx="40324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4241864" y="2564904"/>
            <a:ext cx="1584176" cy="400110"/>
          </a:xfrm>
          <a:prstGeom prst="rect">
            <a:avLst/>
          </a:prstGeom>
        </p:spPr>
        <p:txBody>
          <a:bodyPr wrap="square">
            <a:spAutoFit/>
          </a:bodyPr>
          <a:lstStyle/>
          <a:p>
            <a:pPr algn="ctr"/>
            <a:r>
              <a:rPr lang="en-US" sz="2000" dirty="0" err="1" smtClean="0">
                <a:latin typeface="+mj-lt"/>
              </a:rPr>
              <a:t>MergeSort</a:t>
            </a:r>
            <a:endParaRPr lang="uk-UA" sz="2000" dirty="0" smtClean="0">
              <a:latin typeface="+mj-lt"/>
            </a:endParaRPr>
          </a:p>
        </p:txBody>
      </p:sp>
      <p:sp>
        <p:nvSpPr>
          <p:cNvPr id="21" name="Прямоугольник 20"/>
          <p:cNvSpPr/>
          <p:nvPr/>
        </p:nvSpPr>
        <p:spPr>
          <a:xfrm>
            <a:off x="6362499" y="2564904"/>
            <a:ext cx="1440160" cy="400110"/>
          </a:xfrm>
          <a:prstGeom prst="rect">
            <a:avLst/>
          </a:prstGeom>
        </p:spPr>
        <p:txBody>
          <a:bodyPr wrap="square">
            <a:spAutoFit/>
          </a:bodyPr>
          <a:lstStyle/>
          <a:p>
            <a:pPr algn="ctr"/>
            <a:r>
              <a:rPr lang="en-US" sz="2000" dirty="0" err="1" smtClean="0">
                <a:latin typeface="+mj-lt"/>
              </a:rPr>
              <a:t>QuickSort</a:t>
            </a:r>
            <a:endParaRPr lang="uk-UA" sz="2000" dirty="0" smtClean="0">
              <a:latin typeface="+mj-lt"/>
            </a:endParaRPr>
          </a:p>
        </p:txBody>
      </p:sp>
      <p:sp>
        <p:nvSpPr>
          <p:cNvPr id="22" name="Прямоугольник 21"/>
          <p:cNvSpPr/>
          <p:nvPr/>
        </p:nvSpPr>
        <p:spPr>
          <a:xfrm>
            <a:off x="4241864" y="4458256"/>
            <a:ext cx="1584176" cy="400110"/>
          </a:xfrm>
          <a:prstGeom prst="rect">
            <a:avLst/>
          </a:prstGeom>
        </p:spPr>
        <p:txBody>
          <a:bodyPr wrap="square">
            <a:spAutoFit/>
          </a:bodyPr>
          <a:lstStyle/>
          <a:p>
            <a:pPr algn="ctr"/>
            <a:r>
              <a:rPr lang="en-US" sz="2000" dirty="0" smtClean="0">
                <a:latin typeface="+mj-lt"/>
              </a:rPr>
              <a:t>+</a:t>
            </a:r>
            <a:endParaRPr lang="uk-UA" sz="2000" dirty="0" smtClean="0">
              <a:latin typeface="+mj-lt"/>
            </a:endParaRPr>
          </a:p>
        </p:txBody>
      </p:sp>
      <p:sp>
        <p:nvSpPr>
          <p:cNvPr id="23" name="Прямоугольник 22"/>
          <p:cNvSpPr/>
          <p:nvPr/>
        </p:nvSpPr>
        <p:spPr>
          <a:xfrm>
            <a:off x="6343260" y="3212976"/>
            <a:ext cx="1584176" cy="400110"/>
          </a:xfrm>
          <a:prstGeom prst="rect">
            <a:avLst/>
          </a:prstGeom>
        </p:spPr>
        <p:txBody>
          <a:bodyPr wrap="square">
            <a:spAutoFit/>
          </a:bodyPr>
          <a:lstStyle/>
          <a:p>
            <a:pPr algn="ctr"/>
            <a:r>
              <a:rPr lang="en-US" sz="2000" dirty="0" smtClean="0">
                <a:latin typeface="+mj-lt"/>
              </a:rPr>
              <a:t>+</a:t>
            </a:r>
            <a:endParaRPr lang="uk-UA" sz="2000" dirty="0" smtClean="0">
              <a:latin typeface="+mj-lt"/>
            </a:endParaRPr>
          </a:p>
        </p:txBody>
      </p:sp>
    </p:spTree>
    <p:extLst>
      <p:ext uri="{BB962C8B-B14F-4D97-AF65-F5344CB8AC3E}">
        <p14:creationId xmlns:p14="http://schemas.microsoft.com/office/powerpoint/2010/main" val="250857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32040" y="76562"/>
            <a:ext cx="2935419" cy="400110"/>
          </a:xfrm>
          <a:prstGeom prst="rect">
            <a:avLst/>
          </a:prstGeom>
        </p:spPr>
        <p:txBody>
          <a:bodyPr wrap="none">
            <a:spAutoFit/>
          </a:bodyPr>
          <a:lstStyle/>
          <a:p>
            <a:pPr algn="ctr"/>
            <a:r>
              <a:rPr lang="uk-UA" sz="2000" b="1" dirty="0" smtClean="0">
                <a:solidFill>
                  <a:schemeClr val="lt1"/>
                </a:solidFill>
                <a:latin typeface="+mn-lt"/>
              </a:rPr>
              <a:t>Процедура розбиття</a:t>
            </a:r>
            <a:endParaRPr lang="uk-UA" sz="2000" b="1" dirty="0">
              <a:solidFill>
                <a:schemeClr val="lt1"/>
              </a:solidFill>
              <a:latin typeface="+mn-lt"/>
            </a:endParaRPr>
          </a:p>
        </p:txBody>
      </p:sp>
      <p:sp>
        <p:nvSpPr>
          <p:cNvPr id="4" name="Прямоугольник 3"/>
          <p:cNvSpPr/>
          <p:nvPr/>
        </p:nvSpPr>
        <p:spPr>
          <a:xfrm>
            <a:off x="611560" y="836712"/>
            <a:ext cx="7848872" cy="2462213"/>
          </a:xfrm>
          <a:prstGeom prst="rect">
            <a:avLst/>
          </a:prstGeom>
        </p:spPr>
        <p:txBody>
          <a:bodyPr wrap="square">
            <a:spAutoFit/>
          </a:bodyPr>
          <a:lstStyle/>
          <a:p>
            <a:pPr algn="just"/>
            <a:r>
              <a:rPr lang="uk-UA" sz="2000" dirty="0" smtClean="0">
                <a:latin typeface="+mj-lt"/>
              </a:rPr>
              <a:t>Вхідний масив </a:t>
            </a:r>
            <a:r>
              <a:rPr lang="uk-UA" sz="2000" i="1" dirty="0" smtClean="0">
                <a:latin typeface="+mj-lt"/>
              </a:rPr>
              <a:t>А = </a:t>
            </a:r>
            <a:r>
              <a:rPr lang="en-US" sz="2000" i="1" dirty="0" smtClean="0">
                <a:latin typeface="+mj-lt"/>
              </a:rPr>
              <a:t>[</a:t>
            </a:r>
            <a:r>
              <a:rPr lang="uk-UA" sz="2000" i="1" dirty="0" smtClean="0">
                <a:latin typeface="+mj-lt"/>
              </a:rPr>
              <a:t>2, 8, 7, 1, 3, 5, 6, 4</a:t>
            </a:r>
            <a:r>
              <a:rPr lang="en-US" sz="2000" i="1" dirty="0" smtClean="0">
                <a:latin typeface="+mj-lt"/>
              </a:rPr>
              <a:t>]</a:t>
            </a:r>
            <a:endParaRPr lang="uk-UA" sz="2000" i="1" dirty="0" smtClean="0">
              <a:latin typeface="+mj-lt"/>
            </a:endParaRPr>
          </a:p>
          <a:p>
            <a:pPr algn="just"/>
            <a:endParaRPr lang="uk-UA" sz="1100" dirty="0">
              <a:latin typeface="+mj-lt"/>
            </a:endParaRPr>
          </a:p>
          <a:p>
            <a:pPr algn="ctr"/>
            <a:r>
              <a:rPr lang="uk-UA" sz="2000" i="1" dirty="0" smtClean="0">
                <a:latin typeface="+mj-lt"/>
              </a:rPr>
              <a:t>Основна ідея процедури полягає у виборі опорного елементу та поділу масу на дві частини відносно цього елементу</a:t>
            </a:r>
          </a:p>
          <a:p>
            <a:pPr algn="ctr"/>
            <a:endParaRPr lang="uk-UA" sz="1100" i="1" dirty="0">
              <a:latin typeface="+mj-lt"/>
            </a:endParaRPr>
          </a:p>
          <a:p>
            <a:pPr algn="just"/>
            <a:r>
              <a:rPr lang="uk-UA" sz="2000" dirty="0" smtClean="0">
                <a:latin typeface="+mj-lt"/>
              </a:rPr>
              <a:t>Опорний елемент  </a:t>
            </a:r>
            <a:r>
              <a:rPr lang="uk-UA" sz="2000" i="1" dirty="0" smtClean="0">
                <a:latin typeface="+mj-lt"/>
              </a:rPr>
              <a:t>х = 4</a:t>
            </a:r>
          </a:p>
          <a:p>
            <a:pPr algn="just"/>
            <a:endParaRPr lang="uk-UA" sz="1100" i="1" dirty="0">
              <a:latin typeface="+mj-lt"/>
            </a:endParaRPr>
          </a:p>
          <a:p>
            <a:pPr algn="ctr"/>
            <a:r>
              <a:rPr lang="uk-UA" sz="2000" i="1" dirty="0" smtClean="0">
                <a:latin typeface="+mj-lt"/>
              </a:rPr>
              <a:t>Результат процедури:</a:t>
            </a:r>
          </a:p>
        </p:txBody>
      </p:sp>
      <p:sp>
        <p:nvSpPr>
          <p:cNvPr id="5" name="Прямоугольник 4"/>
          <p:cNvSpPr/>
          <p:nvPr/>
        </p:nvSpPr>
        <p:spPr>
          <a:xfrm>
            <a:off x="683568" y="357301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6" name="Прямоугольник 5"/>
          <p:cNvSpPr/>
          <p:nvPr/>
        </p:nvSpPr>
        <p:spPr>
          <a:xfrm>
            <a:off x="1187624" y="357301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1</a:t>
            </a:r>
            <a:endParaRPr lang="uk-UA" dirty="0">
              <a:solidFill>
                <a:srgbClr val="FF0000"/>
              </a:solidFill>
            </a:endParaRPr>
          </a:p>
        </p:txBody>
      </p:sp>
      <p:sp>
        <p:nvSpPr>
          <p:cNvPr id="7" name="Прямоугольник 6"/>
          <p:cNvSpPr/>
          <p:nvPr/>
        </p:nvSpPr>
        <p:spPr>
          <a:xfrm>
            <a:off x="1691680" y="3573018"/>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rPr>
              <a:t>3</a:t>
            </a:r>
          </a:p>
        </p:txBody>
      </p:sp>
      <p:sp>
        <p:nvSpPr>
          <p:cNvPr id="8" name="Прямоугольник 7"/>
          <p:cNvSpPr/>
          <p:nvPr/>
        </p:nvSpPr>
        <p:spPr>
          <a:xfrm>
            <a:off x="2195736" y="357301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t>4</a:t>
            </a:r>
            <a:endParaRPr lang="uk-UA" dirty="0"/>
          </a:p>
        </p:txBody>
      </p:sp>
      <p:sp>
        <p:nvSpPr>
          <p:cNvPr id="9" name="Прямоугольник 8"/>
          <p:cNvSpPr/>
          <p:nvPr/>
        </p:nvSpPr>
        <p:spPr>
          <a:xfrm>
            <a:off x="3203848" y="357301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7</a:t>
            </a:r>
            <a:endParaRPr lang="uk-UA" dirty="0">
              <a:solidFill>
                <a:srgbClr val="0070C0"/>
              </a:solidFill>
            </a:endParaRPr>
          </a:p>
        </p:txBody>
      </p:sp>
      <p:sp>
        <p:nvSpPr>
          <p:cNvPr id="10" name="Прямоугольник 9"/>
          <p:cNvSpPr/>
          <p:nvPr/>
        </p:nvSpPr>
        <p:spPr>
          <a:xfrm>
            <a:off x="3707904" y="357301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5</a:t>
            </a:r>
            <a:endParaRPr lang="uk-UA" dirty="0">
              <a:solidFill>
                <a:srgbClr val="0070C0"/>
              </a:solidFill>
            </a:endParaRPr>
          </a:p>
        </p:txBody>
      </p:sp>
      <p:cxnSp>
        <p:nvCxnSpPr>
          <p:cNvPr id="11" name="Прямая со стрелкой 10"/>
          <p:cNvCxnSpPr/>
          <p:nvPr/>
        </p:nvCxnSpPr>
        <p:spPr>
          <a:xfrm flipV="1">
            <a:off x="2443560" y="413456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916980" y="4278578"/>
            <a:ext cx="1071126" cy="646331"/>
          </a:xfrm>
          <a:prstGeom prst="rect">
            <a:avLst/>
          </a:prstGeom>
        </p:spPr>
        <p:txBody>
          <a:bodyPr wrap="none">
            <a:spAutoFit/>
          </a:bodyPr>
          <a:lstStyle/>
          <a:p>
            <a:pPr algn="ctr"/>
            <a:r>
              <a:rPr lang="uk-UA" dirty="0" smtClean="0">
                <a:latin typeface="Consolas" pitchFamily="49" charset="0"/>
                <a:cs typeface="Consolas" pitchFamily="49" charset="0"/>
              </a:rPr>
              <a:t>Опорний</a:t>
            </a:r>
          </a:p>
          <a:p>
            <a:pPr algn="ctr"/>
            <a:r>
              <a:rPr lang="uk-UA" dirty="0" smtClean="0">
                <a:latin typeface="Consolas" pitchFamily="49" charset="0"/>
                <a:cs typeface="Consolas" pitchFamily="49" charset="0"/>
              </a:rPr>
              <a:t>елемент</a:t>
            </a:r>
            <a:endParaRPr lang="uk-UA" dirty="0"/>
          </a:p>
        </p:txBody>
      </p:sp>
      <p:sp>
        <p:nvSpPr>
          <p:cNvPr id="13" name="Прямоугольник 12"/>
          <p:cNvSpPr/>
          <p:nvPr/>
        </p:nvSpPr>
        <p:spPr>
          <a:xfrm>
            <a:off x="1187624" y="4293096"/>
            <a:ext cx="548516" cy="369332"/>
          </a:xfrm>
          <a:prstGeom prst="rect">
            <a:avLst/>
          </a:prstGeom>
        </p:spPr>
        <p:txBody>
          <a:bodyPr wrap="square">
            <a:spAutoFit/>
          </a:bodyPr>
          <a:lstStyle/>
          <a:p>
            <a:r>
              <a:rPr lang="en-US" dirty="0" smtClean="0"/>
              <a:t>≤</a:t>
            </a:r>
            <a:r>
              <a:rPr lang="uk-UA" i="1" dirty="0" smtClean="0"/>
              <a:t>х</a:t>
            </a:r>
            <a:endParaRPr lang="uk-UA" i="1" dirty="0"/>
          </a:p>
        </p:txBody>
      </p:sp>
      <p:sp>
        <p:nvSpPr>
          <p:cNvPr id="14" name="Прямоугольник 13"/>
          <p:cNvSpPr/>
          <p:nvPr/>
        </p:nvSpPr>
        <p:spPr>
          <a:xfrm>
            <a:off x="2699792" y="357301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8</a:t>
            </a:r>
            <a:endParaRPr lang="uk-UA" dirty="0">
              <a:solidFill>
                <a:srgbClr val="0070C0"/>
              </a:solidFill>
            </a:endParaRPr>
          </a:p>
        </p:txBody>
      </p:sp>
      <p:sp>
        <p:nvSpPr>
          <p:cNvPr id="15" name="Правая фигурная скобка 14"/>
          <p:cNvSpPr/>
          <p:nvPr/>
        </p:nvSpPr>
        <p:spPr>
          <a:xfrm rot="5400000">
            <a:off x="1363440" y="3488267"/>
            <a:ext cx="144015" cy="14656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6" name="Правая фигурная скобка 15"/>
          <p:cNvSpPr/>
          <p:nvPr/>
        </p:nvSpPr>
        <p:spPr>
          <a:xfrm rot="5400000">
            <a:off x="3653898" y="3228415"/>
            <a:ext cx="108011" cy="19563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8" name="Прямоугольник 17"/>
          <p:cNvSpPr/>
          <p:nvPr/>
        </p:nvSpPr>
        <p:spPr>
          <a:xfrm>
            <a:off x="4211960" y="357301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6</a:t>
            </a:r>
            <a:endParaRPr lang="uk-UA" dirty="0">
              <a:solidFill>
                <a:srgbClr val="0070C0"/>
              </a:solidFill>
            </a:endParaRPr>
          </a:p>
        </p:txBody>
      </p:sp>
      <p:sp>
        <p:nvSpPr>
          <p:cNvPr id="19" name="Прямоугольник 18"/>
          <p:cNvSpPr/>
          <p:nvPr/>
        </p:nvSpPr>
        <p:spPr>
          <a:xfrm>
            <a:off x="3460079" y="4293096"/>
            <a:ext cx="548516" cy="369332"/>
          </a:xfrm>
          <a:prstGeom prst="rect">
            <a:avLst/>
          </a:prstGeom>
        </p:spPr>
        <p:txBody>
          <a:bodyPr wrap="square">
            <a:spAutoFit/>
          </a:bodyPr>
          <a:lstStyle/>
          <a:p>
            <a:r>
              <a:rPr lang="en-US" dirty="0" smtClean="0"/>
              <a:t>&gt;</a:t>
            </a:r>
            <a:r>
              <a:rPr lang="uk-UA" i="1" dirty="0" smtClean="0"/>
              <a:t>х</a:t>
            </a:r>
            <a:endParaRPr lang="uk-UA" i="1" dirty="0"/>
          </a:p>
        </p:txBody>
      </p:sp>
      <p:sp>
        <p:nvSpPr>
          <p:cNvPr id="2" name="Прямоугольник 1"/>
          <p:cNvSpPr/>
          <p:nvPr/>
        </p:nvSpPr>
        <p:spPr>
          <a:xfrm>
            <a:off x="4788024" y="3285272"/>
            <a:ext cx="3991798" cy="1077218"/>
          </a:xfrm>
          <a:prstGeom prst="rect">
            <a:avLst/>
          </a:prstGeom>
        </p:spPr>
        <p:txBody>
          <a:bodyPr wrap="none">
            <a:spAutoFit/>
          </a:bodyPr>
          <a:lstStyle/>
          <a:p>
            <a:pPr algn="just"/>
            <a:r>
              <a:rPr lang="uk-UA" sz="1600" i="1" dirty="0" smtClean="0">
                <a:latin typeface="+mj-lt"/>
                <a:cs typeface="Sakkal Majalla" pitchFamily="2" charset="-78"/>
              </a:rPr>
              <a:t>Важливо! Після процедури розбиття </a:t>
            </a:r>
          </a:p>
          <a:p>
            <a:pPr algn="just"/>
            <a:r>
              <a:rPr lang="uk-UA" sz="1600" i="1" dirty="0" smtClean="0">
                <a:latin typeface="+mj-lt"/>
                <a:cs typeface="Sakkal Majalla" pitchFamily="2" charset="-78"/>
              </a:rPr>
              <a:t>опорний елемент стоїть саме на тій </a:t>
            </a:r>
          </a:p>
          <a:p>
            <a:pPr algn="just"/>
            <a:r>
              <a:rPr lang="uk-UA" sz="1600" i="1" dirty="0" smtClean="0">
                <a:latin typeface="+mj-lt"/>
                <a:cs typeface="Sakkal Majalla" pitchFamily="2" charset="-78"/>
              </a:rPr>
              <a:t>позиції де він має знаходитись у </a:t>
            </a:r>
          </a:p>
          <a:p>
            <a:pPr algn="just"/>
            <a:r>
              <a:rPr lang="uk-UA" sz="1600" i="1" dirty="0" smtClean="0">
                <a:latin typeface="+mj-lt"/>
                <a:cs typeface="Sakkal Majalla" pitchFamily="2" charset="-78"/>
              </a:rPr>
              <a:t>відсортованому масиві</a:t>
            </a:r>
            <a:endParaRPr lang="uk-UA" sz="1600" dirty="0">
              <a:latin typeface="+mj-lt"/>
              <a:cs typeface="Sakkal Majalla" pitchFamily="2" charset="-78"/>
            </a:endParaRPr>
          </a:p>
        </p:txBody>
      </p:sp>
      <p:sp>
        <p:nvSpPr>
          <p:cNvPr id="20" name="Прямоугольник 19"/>
          <p:cNvSpPr/>
          <p:nvPr/>
        </p:nvSpPr>
        <p:spPr>
          <a:xfrm>
            <a:off x="683568" y="523760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1</a:t>
            </a:r>
            <a:endParaRPr lang="uk-UA" dirty="0">
              <a:solidFill>
                <a:srgbClr val="FF0000"/>
              </a:solidFill>
            </a:endParaRPr>
          </a:p>
        </p:txBody>
      </p:sp>
      <p:sp>
        <p:nvSpPr>
          <p:cNvPr id="21" name="Прямоугольник 20"/>
          <p:cNvSpPr/>
          <p:nvPr/>
        </p:nvSpPr>
        <p:spPr>
          <a:xfrm>
            <a:off x="1187624" y="523760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22" name="Прямоугольник 21"/>
          <p:cNvSpPr/>
          <p:nvPr/>
        </p:nvSpPr>
        <p:spPr>
          <a:xfrm>
            <a:off x="1691680" y="523760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0000"/>
                </a:solidFill>
              </a:rPr>
              <a:t>3</a:t>
            </a:r>
          </a:p>
        </p:txBody>
      </p:sp>
      <p:sp>
        <p:nvSpPr>
          <p:cNvPr id="23" name="Прямоугольник 22"/>
          <p:cNvSpPr/>
          <p:nvPr/>
        </p:nvSpPr>
        <p:spPr>
          <a:xfrm>
            <a:off x="2195736" y="523760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t>4</a:t>
            </a:r>
            <a:endParaRPr lang="uk-UA" dirty="0"/>
          </a:p>
        </p:txBody>
      </p:sp>
      <p:sp>
        <p:nvSpPr>
          <p:cNvPr id="24" name="Прямоугольник 23"/>
          <p:cNvSpPr/>
          <p:nvPr/>
        </p:nvSpPr>
        <p:spPr>
          <a:xfrm>
            <a:off x="3203848" y="523760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6</a:t>
            </a:r>
            <a:endParaRPr lang="uk-UA" dirty="0">
              <a:solidFill>
                <a:srgbClr val="0070C0"/>
              </a:solidFill>
            </a:endParaRPr>
          </a:p>
        </p:txBody>
      </p:sp>
      <p:sp>
        <p:nvSpPr>
          <p:cNvPr id="25" name="Прямоугольник 24"/>
          <p:cNvSpPr/>
          <p:nvPr/>
        </p:nvSpPr>
        <p:spPr>
          <a:xfrm>
            <a:off x="3707904" y="523760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7</a:t>
            </a:r>
            <a:endParaRPr lang="uk-UA" dirty="0">
              <a:solidFill>
                <a:srgbClr val="0070C0"/>
              </a:solidFill>
            </a:endParaRPr>
          </a:p>
        </p:txBody>
      </p:sp>
      <p:sp>
        <p:nvSpPr>
          <p:cNvPr id="26" name="Прямоугольник 25"/>
          <p:cNvSpPr/>
          <p:nvPr/>
        </p:nvSpPr>
        <p:spPr>
          <a:xfrm>
            <a:off x="2699792" y="523760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5</a:t>
            </a:r>
            <a:endParaRPr lang="uk-UA" dirty="0">
              <a:solidFill>
                <a:srgbClr val="0070C0"/>
              </a:solidFill>
            </a:endParaRPr>
          </a:p>
        </p:txBody>
      </p:sp>
      <p:sp>
        <p:nvSpPr>
          <p:cNvPr id="27" name="Прямоугольник 26"/>
          <p:cNvSpPr/>
          <p:nvPr/>
        </p:nvSpPr>
        <p:spPr>
          <a:xfrm>
            <a:off x="4211960" y="523760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8</a:t>
            </a:r>
            <a:endParaRPr lang="uk-UA" dirty="0">
              <a:solidFill>
                <a:srgbClr val="0070C0"/>
              </a:solidFill>
            </a:endParaRPr>
          </a:p>
        </p:txBody>
      </p:sp>
      <p:cxnSp>
        <p:nvCxnSpPr>
          <p:cNvPr id="28" name="Прямая со стрелкой 27"/>
          <p:cNvCxnSpPr/>
          <p:nvPr/>
        </p:nvCxnSpPr>
        <p:spPr>
          <a:xfrm>
            <a:off x="2441463" y="4924909"/>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4716016" y="4581128"/>
            <a:ext cx="3991798" cy="1754326"/>
          </a:xfrm>
          <a:prstGeom prst="rect">
            <a:avLst/>
          </a:prstGeom>
        </p:spPr>
        <p:txBody>
          <a:bodyPr wrap="square">
            <a:spAutoFit/>
          </a:bodyPr>
          <a:lstStyle/>
          <a:p>
            <a:pPr algn="just"/>
            <a:r>
              <a:rPr lang="uk-UA" i="1" dirty="0" smtClean="0">
                <a:latin typeface="+mj-lt"/>
              </a:rPr>
              <a:t>Властивості процедури розбиття:</a:t>
            </a:r>
          </a:p>
          <a:p>
            <a:pPr marL="342900" indent="-342900" algn="just">
              <a:buAutoNum type="arabicPeriod"/>
            </a:pPr>
            <a:r>
              <a:rPr lang="uk-UA" dirty="0" smtClean="0">
                <a:latin typeface="+mj-lt"/>
              </a:rPr>
              <a:t>Не використовує додаткову пам’ять (усі перестановки відбуваються всередині самого масиву)</a:t>
            </a:r>
          </a:p>
          <a:p>
            <a:pPr marL="342900" indent="-342900" algn="just">
              <a:buFontTx/>
              <a:buAutoNum type="arabicPeriod"/>
            </a:pPr>
            <a:r>
              <a:rPr lang="uk-UA" dirty="0" smtClean="0">
                <a:latin typeface="+mj-lt"/>
              </a:rPr>
              <a:t>Лінійний час роботи </a:t>
            </a:r>
            <a:r>
              <a:rPr lang="uk-UA" dirty="0">
                <a:latin typeface="+mj-lt"/>
              </a:rPr>
              <a:t>Θ(</a:t>
            </a:r>
            <a:r>
              <a:rPr lang="en-US" dirty="0">
                <a:latin typeface="+mj-lt"/>
              </a:rPr>
              <a:t>n</a:t>
            </a:r>
            <a:r>
              <a:rPr lang="uk-UA" dirty="0" smtClean="0">
                <a:latin typeface="+mj-lt"/>
              </a:rPr>
              <a:t>)</a:t>
            </a:r>
            <a:endParaRPr lang="uk-UA" dirty="0">
              <a:latin typeface="+mj-lt"/>
            </a:endParaRPr>
          </a:p>
        </p:txBody>
      </p:sp>
    </p:spTree>
    <p:extLst>
      <p:ext uri="{BB962C8B-B14F-4D97-AF65-F5344CB8AC3E}">
        <p14:creationId xmlns:p14="http://schemas.microsoft.com/office/powerpoint/2010/main" val="12734644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3" grpId="0"/>
      <p:bldP spid="14" grpId="0" animBg="1"/>
      <p:bldP spid="15" grpId="0" animBg="1"/>
      <p:bldP spid="16" grpId="0" animBg="1"/>
      <p:bldP spid="18" grpId="0" animBg="1"/>
      <p:bldP spid="19" grpId="0"/>
      <p:bldP spid="2" grpId="0"/>
      <p:bldP spid="20" grpId="0" animBg="1"/>
      <p:bldP spid="21" grpId="0" animBg="1"/>
      <p:bldP spid="22" grpId="0" animBg="1"/>
      <p:bldP spid="23" grpId="0" animBg="1"/>
      <p:bldP spid="24" grpId="0" animBg="1"/>
      <p:bldP spid="25" grpId="0" animBg="1"/>
      <p:bldP spid="26" grpId="0" animBg="1"/>
      <p:bldP spid="27"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08696" y="76562"/>
            <a:ext cx="1382110" cy="400110"/>
          </a:xfrm>
          <a:prstGeom prst="rect">
            <a:avLst/>
          </a:prstGeom>
        </p:spPr>
        <p:txBody>
          <a:bodyPr wrap="none">
            <a:spAutoFit/>
          </a:bodyPr>
          <a:lstStyle/>
          <a:p>
            <a:pPr algn="ctr"/>
            <a:r>
              <a:rPr lang="en-US" sz="2000" b="1" dirty="0" err="1" smtClean="0">
                <a:solidFill>
                  <a:schemeClr val="lt1"/>
                </a:solidFill>
                <a:latin typeface="+mn-lt"/>
              </a:rPr>
              <a:t>QuickSort</a:t>
            </a:r>
            <a:endParaRPr lang="uk-UA" sz="2000" b="1" dirty="0">
              <a:solidFill>
                <a:schemeClr val="lt1"/>
              </a:solidFill>
              <a:latin typeface="+mn-lt"/>
            </a:endParaRPr>
          </a:p>
        </p:txBody>
      </p:sp>
      <p:sp>
        <p:nvSpPr>
          <p:cNvPr id="4" name="Прямоугольник 3"/>
          <p:cNvSpPr/>
          <p:nvPr/>
        </p:nvSpPr>
        <p:spPr>
          <a:xfrm>
            <a:off x="611560" y="836712"/>
            <a:ext cx="7848872" cy="4524315"/>
          </a:xfrm>
          <a:prstGeom prst="rect">
            <a:avLst/>
          </a:prstGeom>
        </p:spPr>
        <p:txBody>
          <a:bodyPr wrap="square">
            <a:spAutoFit/>
          </a:bodyPr>
          <a:lstStyle/>
          <a:p>
            <a:r>
              <a:rPr lang="uk-UA" dirty="0" smtClean="0">
                <a:latin typeface="+mj-lt"/>
              </a:rPr>
              <a:t>Алгоритм швидкого сортування на основі методу декомпозиції:</a:t>
            </a:r>
          </a:p>
          <a:p>
            <a:r>
              <a:rPr lang="en-US" i="1" dirty="0" smtClean="0">
                <a:latin typeface="+mj-lt"/>
              </a:rPr>
              <a:t>	</a:t>
            </a:r>
            <a:r>
              <a:rPr lang="uk-UA" i="1" dirty="0" smtClean="0">
                <a:latin typeface="+mj-lt"/>
              </a:rPr>
              <a:t>Вхід: масив А</a:t>
            </a:r>
            <a:r>
              <a:rPr lang="en-US" i="1" dirty="0" smtClean="0">
                <a:latin typeface="+mj-lt"/>
              </a:rPr>
              <a:t>[p</a:t>
            </a:r>
            <a:r>
              <a:rPr lang="uk-UA" i="1" dirty="0" smtClean="0">
                <a:latin typeface="+mj-lt"/>
              </a:rPr>
              <a:t> </a:t>
            </a:r>
            <a:r>
              <a:rPr lang="en-US" i="1" dirty="0" smtClean="0">
                <a:latin typeface="+mj-lt"/>
              </a:rPr>
              <a:t>… r]</a:t>
            </a:r>
          </a:p>
          <a:p>
            <a:r>
              <a:rPr lang="en-US" i="1" dirty="0" smtClean="0">
                <a:latin typeface="+mj-lt"/>
              </a:rPr>
              <a:t>	</a:t>
            </a:r>
            <a:r>
              <a:rPr lang="uk-UA" i="1" dirty="0" smtClean="0">
                <a:latin typeface="+mj-lt"/>
              </a:rPr>
              <a:t>Вихід: відсортований масив </a:t>
            </a:r>
            <a:r>
              <a:rPr lang="uk-UA" i="1" dirty="0">
                <a:latin typeface="+mj-lt"/>
              </a:rPr>
              <a:t>А</a:t>
            </a:r>
            <a:r>
              <a:rPr lang="en-US" i="1" dirty="0">
                <a:latin typeface="+mj-lt"/>
              </a:rPr>
              <a:t>[p</a:t>
            </a:r>
            <a:r>
              <a:rPr lang="uk-UA" i="1" dirty="0">
                <a:latin typeface="+mj-lt"/>
              </a:rPr>
              <a:t> </a:t>
            </a:r>
            <a:r>
              <a:rPr lang="en-US" i="1" dirty="0">
                <a:latin typeface="+mj-lt"/>
              </a:rPr>
              <a:t>… r</a:t>
            </a:r>
            <a:r>
              <a:rPr lang="en-US" i="1" dirty="0" smtClean="0">
                <a:latin typeface="+mj-lt"/>
              </a:rPr>
              <a:t>]</a:t>
            </a:r>
            <a:endParaRPr lang="uk-UA" i="1" dirty="0" smtClean="0">
              <a:latin typeface="+mj-lt"/>
            </a:endParaRPr>
          </a:p>
          <a:p>
            <a:endParaRPr lang="en-US" i="1" dirty="0">
              <a:latin typeface="+mj-lt"/>
            </a:endParaRPr>
          </a:p>
          <a:p>
            <a:r>
              <a:rPr lang="en-US" i="1" dirty="0" smtClean="0">
                <a:latin typeface="+mj-lt"/>
              </a:rPr>
              <a:t>1) </a:t>
            </a:r>
            <a:r>
              <a:rPr lang="uk-UA" dirty="0" smtClean="0">
                <a:latin typeface="+mj-lt"/>
              </a:rPr>
              <a:t>Розбиття масиву </a:t>
            </a:r>
            <a:r>
              <a:rPr lang="uk-UA" dirty="0">
                <a:latin typeface="+mj-lt"/>
              </a:rPr>
              <a:t>А</a:t>
            </a:r>
            <a:r>
              <a:rPr lang="en-US" dirty="0">
                <a:latin typeface="+mj-lt"/>
              </a:rPr>
              <a:t>[p</a:t>
            </a:r>
            <a:r>
              <a:rPr lang="uk-UA" dirty="0">
                <a:latin typeface="+mj-lt"/>
              </a:rPr>
              <a:t> </a:t>
            </a:r>
            <a:r>
              <a:rPr lang="en-US" dirty="0">
                <a:latin typeface="+mj-lt"/>
              </a:rPr>
              <a:t>… r</a:t>
            </a:r>
            <a:r>
              <a:rPr lang="en-US" dirty="0" smtClean="0">
                <a:latin typeface="+mj-lt"/>
              </a:rPr>
              <a:t>]</a:t>
            </a:r>
            <a:r>
              <a:rPr lang="uk-UA" dirty="0" smtClean="0">
                <a:latin typeface="+mj-lt"/>
              </a:rPr>
              <a:t> на дві частини: </a:t>
            </a:r>
          </a:p>
          <a:p>
            <a:r>
              <a:rPr lang="uk-UA" i="1" dirty="0" smtClean="0">
                <a:latin typeface="+mj-lt"/>
              </a:rPr>
              <a:t>	</a:t>
            </a:r>
            <a:r>
              <a:rPr lang="en-US" i="1" dirty="0" smtClean="0">
                <a:latin typeface="+mj-lt"/>
              </a:rPr>
              <a:t>A[p…q-1] </a:t>
            </a:r>
            <a:r>
              <a:rPr lang="uk-UA" i="1" dirty="0" smtClean="0">
                <a:latin typeface="+mj-lt"/>
              </a:rPr>
              <a:t>де всі елеме</a:t>
            </a:r>
            <a:r>
              <a:rPr lang="uk-UA" i="1" dirty="0">
                <a:latin typeface="+mj-lt"/>
              </a:rPr>
              <a:t>нти </a:t>
            </a:r>
            <a:r>
              <a:rPr lang="en-US" i="1" dirty="0" smtClean="0">
                <a:latin typeface="+mj-lt"/>
              </a:rPr>
              <a:t>≤</a:t>
            </a:r>
            <a:r>
              <a:rPr lang="uk-UA" i="1" dirty="0" smtClean="0">
                <a:latin typeface="+mj-lt"/>
              </a:rPr>
              <a:t> </a:t>
            </a:r>
            <a:r>
              <a:rPr lang="en-US" i="1" dirty="0" smtClean="0">
                <a:latin typeface="+mj-lt"/>
              </a:rPr>
              <a:t>A[q];</a:t>
            </a:r>
          </a:p>
          <a:p>
            <a:r>
              <a:rPr lang="en-US" i="1" dirty="0" smtClean="0">
                <a:latin typeface="+mj-lt"/>
              </a:rPr>
              <a:t>	</a:t>
            </a:r>
            <a:r>
              <a:rPr lang="en-US" i="1" dirty="0" smtClean="0">
                <a:latin typeface="+mj-lt"/>
              </a:rPr>
              <a:t>A[q+1…r</a:t>
            </a:r>
            <a:r>
              <a:rPr lang="en-US" i="1" dirty="0" smtClean="0">
                <a:latin typeface="+mj-lt"/>
              </a:rPr>
              <a:t>] </a:t>
            </a:r>
            <a:r>
              <a:rPr lang="uk-UA" i="1" dirty="0">
                <a:latin typeface="+mj-lt"/>
              </a:rPr>
              <a:t>де всі елементи </a:t>
            </a:r>
            <a:r>
              <a:rPr lang="en-US" i="1" dirty="0" smtClean="0">
                <a:latin typeface="+mj-lt"/>
              </a:rPr>
              <a:t>&gt;</a:t>
            </a:r>
            <a:r>
              <a:rPr lang="uk-UA" i="1" dirty="0" smtClean="0">
                <a:latin typeface="+mj-lt"/>
              </a:rPr>
              <a:t> </a:t>
            </a:r>
            <a:r>
              <a:rPr lang="en-US" i="1" dirty="0">
                <a:latin typeface="+mj-lt"/>
              </a:rPr>
              <a:t>A[q]</a:t>
            </a:r>
          </a:p>
          <a:p>
            <a:endParaRPr lang="uk-UA" i="1" dirty="0" smtClean="0">
              <a:latin typeface="+mj-lt"/>
            </a:endParaRPr>
          </a:p>
          <a:p>
            <a:r>
              <a:rPr lang="en-US" i="1" dirty="0" smtClean="0">
                <a:latin typeface="+mj-lt"/>
              </a:rPr>
              <a:t>2) </a:t>
            </a:r>
            <a:r>
              <a:rPr lang="uk-UA" dirty="0" smtClean="0">
                <a:latin typeface="+mj-lt"/>
              </a:rPr>
              <a:t>Рекурсивний розв'язок задачі для </a:t>
            </a:r>
            <a:r>
              <a:rPr lang="en-US" i="1" dirty="0">
                <a:latin typeface="+mj-lt"/>
              </a:rPr>
              <a:t>A[p…q-1]</a:t>
            </a:r>
            <a:r>
              <a:rPr lang="uk-UA" i="1" dirty="0">
                <a:latin typeface="+mj-lt"/>
              </a:rPr>
              <a:t> </a:t>
            </a:r>
            <a:r>
              <a:rPr lang="uk-UA" dirty="0">
                <a:latin typeface="+mj-lt"/>
              </a:rPr>
              <a:t>та</a:t>
            </a:r>
            <a:r>
              <a:rPr lang="uk-UA" i="1" dirty="0">
                <a:latin typeface="+mj-lt"/>
              </a:rPr>
              <a:t> </a:t>
            </a:r>
            <a:r>
              <a:rPr lang="en-US" i="1" dirty="0">
                <a:latin typeface="+mj-lt"/>
              </a:rPr>
              <a:t>A[q+1…r] </a:t>
            </a:r>
            <a:endParaRPr lang="uk-UA" i="1" dirty="0" smtClean="0">
              <a:latin typeface="+mj-lt"/>
            </a:endParaRPr>
          </a:p>
          <a:p>
            <a:endParaRPr lang="uk-UA" i="1" dirty="0" smtClean="0">
              <a:latin typeface="+mj-lt"/>
            </a:endParaRPr>
          </a:p>
          <a:p>
            <a:r>
              <a:rPr lang="uk-UA" i="1" dirty="0" smtClean="0">
                <a:latin typeface="+mj-lt"/>
              </a:rPr>
              <a:t>3</a:t>
            </a:r>
            <a:r>
              <a:rPr lang="uk-UA" dirty="0" smtClean="0">
                <a:latin typeface="+mj-lt"/>
              </a:rPr>
              <a:t>) Комбінування – не потрібно! </a:t>
            </a:r>
            <a:r>
              <a:rPr lang="uk-UA" i="1" dirty="0" smtClean="0">
                <a:latin typeface="+mj-lt"/>
              </a:rPr>
              <a:t>В процесі рекурсивного розв'язку (розбиття до найменшої задачі) усі елементи масиву стануть принаймні 1 раз опорними та займуть свої позиції у відсортованому масиві</a:t>
            </a:r>
            <a:endParaRPr lang="uk-UA" i="1" dirty="0">
              <a:latin typeface="+mj-lt"/>
            </a:endParaRPr>
          </a:p>
          <a:p>
            <a:endParaRPr lang="en-US" i="1" dirty="0">
              <a:latin typeface="+mj-lt"/>
            </a:endParaRPr>
          </a:p>
          <a:p>
            <a:endParaRPr lang="en-US" i="1" dirty="0" smtClean="0">
              <a:latin typeface="+mj-lt"/>
            </a:endParaRPr>
          </a:p>
        </p:txBody>
      </p:sp>
      <p:pic>
        <p:nvPicPr>
          <p:cNvPr id="5" name="Рисунок 4"/>
          <p:cNvPicPr>
            <a:picLocks noChangeAspect="1"/>
          </p:cNvPicPr>
          <p:nvPr/>
        </p:nvPicPr>
        <p:blipFill rotWithShape="1">
          <a:blip r:embed="rId2"/>
          <a:srcRect l="30707" t="40900" r="51181" b="49300"/>
          <a:stretch/>
        </p:blipFill>
        <p:spPr>
          <a:xfrm>
            <a:off x="4067944" y="4938037"/>
            <a:ext cx="4032448" cy="1227267"/>
          </a:xfrm>
          <a:prstGeom prst="rect">
            <a:avLst/>
          </a:prstGeom>
        </p:spPr>
      </p:pic>
    </p:spTree>
    <p:extLst>
      <p:ext uri="{BB962C8B-B14F-4D97-AF65-F5344CB8AC3E}">
        <p14:creationId xmlns:p14="http://schemas.microsoft.com/office/powerpoint/2010/main" val="37713713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47275" y="-71469"/>
            <a:ext cx="2904961" cy="707886"/>
          </a:xfrm>
          <a:prstGeom prst="rect">
            <a:avLst/>
          </a:prstGeom>
        </p:spPr>
        <p:txBody>
          <a:bodyPr wrap="none">
            <a:spAutoFit/>
          </a:bodyPr>
          <a:lstStyle/>
          <a:p>
            <a:pPr algn="ctr"/>
            <a:r>
              <a:rPr lang="uk-UA" sz="2000" b="1" dirty="0" smtClean="0">
                <a:solidFill>
                  <a:schemeClr val="lt1"/>
                </a:solidFill>
                <a:latin typeface="+mn-lt"/>
              </a:rPr>
              <a:t>Приклад процедури </a:t>
            </a:r>
          </a:p>
          <a:p>
            <a:pPr algn="ctr"/>
            <a:r>
              <a:rPr lang="uk-UA" sz="2000" b="1" dirty="0" smtClean="0">
                <a:solidFill>
                  <a:schemeClr val="lt1"/>
                </a:solidFill>
                <a:latin typeface="+mn-lt"/>
              </a:rPr>
              <a:t>розбиття</a:t>
            </a:r>
            <a:endParaRPr lang="uk-UA" sz="2000" b="1" dirty="0">
              <a:solidFill>
                <a:schemeClr val="lt1"/>
              </a:solidFill>
              <a:latin typeface="+mn-lt"/>
            </a:endParaRPr>
          </a:p>
        </p:txBody>
      </p:sp>
      <p:sp>
        <p:nvSpPr>
          <p:cNvPr id="5" name="Прямоугольник 4"/>
          <p:cNvSpPr/>
          <p:nvPr/>
        </p:nvSpPr>
        <p:spPr>
          <a:xfrm>
            <a:off x="1124023" y="227687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a:t>
            </a:r>
            <a:endParaRPr lang="uk-UA" dirty="0">
              <a:solidFill>
                <a:schemeClr val="tx1"/>
              </a:solidFill>
            </a:endParaRPr>
          </a:p>
        </p:txBody>
      </p:sp>
      <p:sp>
        <p:nvSpPr>
          <p:cNvPr id="6" name="Прямоугольник 5"/>
          <p:cNvSpPr/>
          <p:nvPr/>
        </p:nvSpPr>
        <p:spPr>
          <a:xfrm>
            <a:off x="1628079" y="227687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7" name="Прямоугольник 6"/>
          <p:cNvSpPr/>
          <p:nvPr/>
        </p:nvSpPr>
        <p:spPr>
          <a:xfrm>
            <a:off x="2132135" y="227687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8" name="Прямоугольник 7"/>
          <p:cNvSpPr/>
          <p:nvPr/>
        </p:nvSpPr>
        <p:spPr>
          <a:xfrm>
            <a:off x="2636191" y="227687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9" name="Прямоугольник 8"/>
          <p:cNvSpPr/>
          <p:nvPr/>
        </p:nvSpPr>
        <p:spPr>
          <a:xfrm>
            <a:off x="3644303" y="227687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0" name="Прямоугольник 9"/>
          <p:cNvSpPr/>
          <p:nvPr/>
        </p:nvSpPr>
        <p:spPr>
          <a:xfrm>
            <a:off x="4148359" y="227686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1" name="Прямоугольник 10"/>
          <p:cNvSpPr/>
          <p:nvPr/>
        </p:nvSpPr>
        <p:spPr>
          <a:xfrm>
            <a:off x="3140247" y="227687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2" name="Прямоугольник 11"/>
          <p:cNvSpPr/>
          <p:nvPr/>
        </p:nvSpPr>
        <p:spPr>
          <a:xfrm>
            <a:off x="4652415" y="227687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3" name="Прямоугольник 12"/>
          <p:cNvSpPr/>
          <p:nvPr/>
        </p:nvSpPr>
        <p:spPr>
          <a:xfrm>
            <a:off x="619967" y="2308810"/>
            <a:ext cx="504055" cy="400110"/>
          </a:xfrm>
          <a:prstGeom prst="rect">
            <a:avLst/>
          </a:prstGeom>
        </p:spPr>
        <p:txBody>
          <a:bodyPr wrap="square">
            <a:spAutoFit/>
          </a:bodyPr>
          <a:lstStyle/>
          <a:p>
            <a:pPr algn="just"/>
            <a:r>
              <a:rPr lang="uk-UA" sz="2000" i="1" dirty="0" smtClean="0">
                <a:latin typeface="+mj-lt"/>
              </a:rPr>
              <a:t>А:</a:t>
            </a:r>
            <a:endParaRPr lang="uk-UA" sz="2000" dirty="0">
              <a:latin typeface="+mj-lt"/>
            </a:endParaRPr>
          </a:p>
        </p:txBody>
      </p:sp>
      <p:sp>
        <p:nvSpPr>
          <p:cNvPr id="14" name="Прямоугольник 13"/>
          <p:cNvSpPr/>
          <p:nvPr/>
        </p:nvSpPr>
        <p:spPr>
          <a:xfrm>
            <a:off x="5652120" y="22768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5" name="Прямоугольник 14"/>
          <p:cNvSpPr/>
          <p:nvPr/>
        </p:nvSpPr>
        <p:spPr>
          <a:xfrm>
            <a:off x="6156176" y="227687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6" name="Прямоугольник 15"/>
          <p:cNvSpPr/>
          <p:nvPr/>
        </p:nvSpPr>
        <p:spPr>
          <a:xfrm>
            <a:off x="5148064" y="22768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7" name="Прямоугольник 16"/>
          <p:cNvSpPr/>
          <p:nvPr/>
        </p:nvSpPr>
        <p:spPr>
          <a:xfrm>
            <a:off x="6660232" y="22768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solidFill>
                <a:schemeClr val="tx1"/>
              </a:solidFill>
            </a:endParaRPr>
          </a:p>
        </p:txBody>
      </p:sp>
      <p:sp>
        <p:nvSpPr>
          <p:cNvPr id="18" name="Прямоугольник 17"/>
          <p:cNvSpPr/>
          <p:nvPr/>
        </p:nvSpPr>
        <p:spPr>
          <a:xfrm>
            <a:off x="7164288" y="22768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х</a:t>
            </a:r>
            <a:endParaRPr lang="uk-UA" dirty="0">
              <a:solidFill>
                <a:schemeClr val="tx1"/>
              </a:solidFill>
            </a:endParaRPr>
          </a:p>
        </p:txBody>
      </p:sp>
      <p:sp>
        <p:nvSpPr>
          <p:cNvPr id="19" name="Прямоугольник 18"/>
          <p:cNvSpPr/>
          <p:nvPr/>
        </p:nvSpPr>
        <p:spPr>
          <a:xfrm>
            <a:off x="7668344" y="2276878"/>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a:t>
            </a:r>
            <a:endParaRPr lang="uk-UA" dirty="0">
              <a:solidFill>
                <a:schemeClr val="tx1"/>
              </a:solidFill>
            </a:endParaRPr>
          </a:p>
        </p:txBody>
      </p:sp>
      <p:cxnSp>
        <p:nvCxnSpPr>
          <p:cNvPr id="20" name="Прямая соединительная линия 19"/>
          <p:cNvCxnSpPr/>
          <p:nvPr/>
        </p:nvCxnSpPr>
        <p:spPr>
          <a:xfrm flipH="1">
            <a:off x="7164285" y="2060848"/>
            <a:ext cx="3" cy="100811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7286098" y="1772816"/>
            <a:ext cx="252028" cy="400110"/>
          </a:xfrm>
          <a:prstGeom prst="rect">
            <a:avLst/>
          </a:prstGeom>
        </p:spPr>
        <p:txBody>
          <a:bodyPr wrap="square">
            <a:spAutoFit/>
          </a:bodyPr>
          <a:lstStyle/>
          <a:p>
            <a:pPr algn="just"/>
            <a:r>
              <a:rPr lang="en-US" sz="2000" i="1" dirty="0">
                <a:latin typeface="+mj-lt"/>
              </a:rPr>
              <a:t>r</a:t>
            </a:r>
            <a:endParaRPr lang="uk-UA" sz="2000" dirty="0">
              <a:latin typeface="+mj-lt"/>
            </a:endParaRPr>
          </a:p>
        </p:txBody>
      </p:sp>
      <p:sp>
        <p:nvSpPr>
          <p:cNvPr id="26" name="Прямоугольник 25"/>
          <p:cNvSpPr/>
          <p:nvPr/>
        </p:nvSpPr>
        <p:spPr>
          <a:xfrm>
            <a:off x="1749889" y="1772816"/>
            <a:ext cx="252028" cy="400110"/>
          </a:xfrm>
          <a:prstGeom prst="rect">
            <a:avLst/>
          </a:prstGeom>
        </p:spPr>
        <p:txBody>
          <a:bodyPr wrap="square">
            <a:spAutoFit/>
          </a:bodyPr>
          <a:lstStyle/>
          <a:p>
            <a:pPr algn="just"/>
            <a:r>
              <a:rPr lang="en-US" sz="2000" i="1" dirty="0" smtClean="0">
                <a:latin typeface="+mj-lt"/>
              </a:rPr>
              <a:t>p</a:t>
            </a:r>
            <a:endParaRPr lang="uk-UA" sz="2000" dirty="0">
              <a:latin typeface="+mj-lt"/>
            </a:endParaRPr>
          </a:p>
        </p:txBody>
      </p:sp>
      <p:sp>
        <p:nvSpPr>
          <p:cNvPr id="27" name="Прямоугольник 26"/>
          <p:cNvSpPr/>
          <p:nvPr/>
        </p:nvSpPr>
        <p:spPr>
          <a:xfrm>
            <a:off x="3275856" y="1772816"/>
            <a:ext cx="252028" cy="400110"/>
          </a:xfrm>
          <a:prstGeom prst="rect">
            <a:avLst/>
          </a:prstGeom>
        </p:spPr>
        <p:txBody>
          <a:bodyPr wrap="square">
            <a:spAutoFit/>
          </a:bodyPr>
          <a:lstStyle/>
          <a:p>
            <a:pPr algn="just"/>
            <a:r>
              <a:rPr lang="en-US" sz="2000" i="1" dirty="0" smtClean="0">
                <a:latin typeface="+mj-lt"/>
              </a:rPr>
              <a:t>i</a:t>
            </a:r>
            <a:endParaRPr lang="uk-UA" sz="2000" dirty="0">
              <a:latin typeface="+mj-lt"/>
            </a:endParaRPr>
          </a:p>
        </p:txBody>
      </p:sp>
      <p:sp>
        <p:nvSpPr>
          <p:cNvPr id="28" name="Прямоугольник 27"/>
          <p:cNvSpPr/>
          <p:nvPr/>
        </p:nvSpPr>
        <p:spPr>
          <a:xfrm>
            <a:off x="5256076" y="1772816"/>
            <a:ext cx="252028"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cxnSp>
        <p:nvCxnSpPr>
          <p:cNvPr id="29" name="Прямая соединительная линия 28"/>
          <p:cNvCxnSpPr/>
          <p:nvPr/>
        </p:nvCxnSpPr>
        <p:spPr>
          <a:xfrm flipH="1">
            <a:off x="5148064" y="2020646"/>
            <a:ext cx="3" cy="100811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3635896" y="2060848"/>
            <a:ext cx="3" cy="100811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1" name="Правая фигурная скобка 30"/>
          <p:cNvSpPr/>
          <p:nvPr/>
        </p:nvSpPr>
        <p:spPr>
          <a:xfrm rot="5400000">
            <a:off x="2552229" y="1981687"/>
            <a:ext cx="108011" cy="19563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2" name="Правая фигурная скобка 31"/>
          <p:cNvSpPr/>
          <p:nvPr/>
        </p:nvSpPr>
        <p:spPr>
          <a:xfrm rot="5400000">
            <a:off x="4338658" y="2272845"/>
            <a:ext cx="115049" cy="13972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3" name="Правая фигурная скобка 32"/>
          <p:cNvSpPr/>
          <p:nvPr/>
        </p:nvSpPr>
        <p:spPr>
          <a:xfrm rot="5400000">
            <a:off x="6092603" y="2029328"/>
            <a:ext cx="115050" cy="18843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4" name="Прямоугольник 33"/>
          <p:cNvSpPr/>
          <p:nvPr/>
        </p:nvSpPr>
        <p:spPr>
          <a:xfrm>
            <a:off x="2331976" y="2996952"/>
            <a:ext cx="548516" cy="369332"/>
          </a:xfrm>
          <a:prstGeom prst="rect">
            <a:avLst/>
          </a:prstGeom>
        </p:spPr>
        <p:txBody>
          <a:bodyPr wrap="square">
            <a:spAutoFit/>
          </a:bodyPr>
          <a:lstStyle/>
          <a:p>
            <a:r>
              <a:rPr lang="en-US" dirty="0" smtClean="0"/>
              <a:t>≤</a:t>
            </a:r>
            <a:r>
              <a:rPr lang="uk-UA" i="1" dirty="0" smtClean="0"/>
              <a:t>х</a:t>
            </a:r>
            <a:endParaRPr lang="uk-UA" i="1" dirty="0"/>
          </a:p>
        </p:txBody>
      </p:sp>
      <p:sp>
        <p:nvSpPr>
          <p:cNvPr id="35" name="Прямоугольник 34"/>
          <p:cNvSpPr/>
          <p:nvPr/>
        </p:nvSpPr>
        <p:spPr>
          <a:xfrm>
            <a:off x="4121925" y="2987660"/>
            <a:ext cx="548516" cy="369332"/>
          </a:xfrm>
          <a:prstGeom prst="rect">
            <a:avLst/>
          </a:prstGeom>
        </p:spPr>
        <p:txBody>
          <a:bodyPr wrap="square">
            <a:spAutoFit/>
          </a:bodyPr>
          <a:lstStyle/>
          <a:p>
            <a:r>
              <a:rPr lang="en-US" dirty="0" smtClean="0"/>
              <a:t>&gt;</a:t>
            </a:r>
            <a:r>
              <a:rPr lang="uk-UA" i="1" dirty="0" smtClean="0"/>
              <a:t>х</a:t>
            </a:r>
            <a:endParaRPr lang="uk-UA" i="1" dirty="0"/>
          </a:p>
        </p:txBody>
      </p:sp>
      <p:sp>
        <p:nvSpPr>
          <p:cNvPr id="36" name="Прямоугольник 35"/>
          <p:cNvSpPr/>
          <p:nvPr/>
        </p:nvSpPr>
        <p:spPr>
          <a:xfrm>
            <a:off x="5508104" y="2996952"/>
            <a:ext cx="1227150" cy="338554"/>
          </a:xfrm>
          <a:prstGeom prst="rect">
            <a:avLst/>
          </a:prstGeom>
        </p:spPr>
        <p:txBody>
          <a:bodyPr wrap="square">
            <a:spAutoFit/>
          </a:bodyPr>
          <a:lstStyle/>
          <a:p>
            <a:pPr algn="ctr"/>
            <a:r>
              <a:rPr lang="uk-UA" sz="1600" dirty="0" smtClean="0"/>
              <a:t>не розбиті</a:t>
            </a:r>
            <a:endParaRPr lang="uk-UA" sz="1600" i="1" dirty="0"/>
          </a:p>
        </p:txBody>
      </p:sp>
      <p:sp>
        <p:nvSpPr>
          <p:cNvPr id="37" name="Прямоугольник 36"/>
          <p:cNvSpPr/>
          <p:nvPr/>
        </p:nvSpPr>
        <p:spPr>
          <a:xfrm>
            <a:off x="871994" y="3701931"/>
            <a:ext cx="7588438" cy="2031325"/>
          </a:xfrm>
          <a:prstGeom prst="rect">
            <a:avLst/>
          </a:prstGeom>
        </p:spPr>
        <p:txBody>
          <a:bodyPr wrap="square">
            <a:spAutoFit/>
          </a:bodyPr>
          <a:lstStyle/>
          <a:p>
            <a:pPr marL="342900" indent="-342900">
              <a:buAutoNum type="arabicParenR"/>
            </a:pPr>
            <a:r>
              <a:rPr lang="uk-UA" dirty="0" smtClean="0">
                <a:latin typeface="+mj-lt"/>
              </a:rPr>
              <a:t>А</a:t>
            </a:r>
            <a:r>
              <a:rPr lang="en-US" dirty="0" smtClean="0">
                <a:latin typeface="+mj-lt"/>
              </a:rPr>
              <a:t>[r]</a:t>
            </a:r>
            <a:r>
              <a:rPr lang="uk-UA" dirty="0" smtClean="0">
                <a:latin typeface="+mj-lt"/>
              </a:rPr>
              <a:t> =х – опорний елемент</a:t>
            </a:r>
          </a:p>
          <a:p>
            <a:pPr marL="342900" indent="-342900">
              <a:buAutoNum type="arabicParenR"/>
            </a:pPr>
            <a:endParaRPr lang="uk-UA" dirty="0" smtClean="0">
              <a:latin typeface="+mj-lt"/>
            </a:endParaRPr>
          </a:p>
          <a:p>
            <a:r>
              <a:rPr lang="uk-UA" i="1" dirty="0" smtClean="0">
                <a:latin typeface="+mj-lt"/>
              </a:rPr>
              <a:t>2) </a:t>
            </a:r>
            <a:r>
              <a:rPr lang="en-US" dirty="0" smtClean="0">
                <a:latin typeface="+mj-lt"/>
              </a:rPr>
              <a:t>A[p…</a:t>
            </a:r>
            <a:r>
              <a:rPr lang="en-US" dirty="0">
                <a:latin typeface="+mj-lt"/>
              </a:rPr>
              <a:t>i</a:t>
            </a:r>
            <a:r>
              <a:rPr lang="en-US" dirty="0" smtClean="0">
                <a:latin typeface="+mj-lt"/>
              </a:rPr>
              <a:t>] ≤ x</a:t>
            </a:r>
            <a:endParaRPr lang="uk-UA" dirty="0" smtClean="0">
              <a:latin typeface="+mj-lt"/>
            </a:endParaRPr>
          </a:p>
          <a:p>
            <a:endParaRPr lang="uk-UA" dirty="0">
              <a:latin typeface="+mj-lt"/>
            </a:endParaRPr>
          </a:p>
          <a:p>
            <a:r>
              <a:rPr lang="en-US" i="1" dirty="0" smtClean="0">
                <a:latin typeface="+mj-lt"/>
              </a:rPr>
              <a:t>3) </a:t>
            </a:r>
            <a:r>
              <a:rPr lang="en-US" dirty="0" smtClean="0">
                <a:latin typeface="+mj-lt"/>
              </a:rPr>
              <a:t>A[i+1…j-1] &gt; x</a:t>
            </a:r>
            <a:endParaRPr lang="uk-UA" dirty="0" smtClean="0">
              <a:latin typeface="+mj-lt"/>
            </a:endParaRPr>
          </a:p>
          <a:p>
            <a:endParaRPr lang="en-US" dirty="0" smtClean="0">
              <a:latin typeface="+mj-lt"/>
            </a:endParaRPr>
          </a:p>
          <a:p>
            <a:r>
              <a:rPr lang="en-US" i="1" dirty="0" smtClean="0">
                <a:latin typeface="+mj-lt"/>
              </a:rPr>
              <a:t>4) </a:t>
            </a:r>
            <a:r>
              <a:rPr lang="en-US" dirty="0" smtClean="0">
                <a:latin typeface="+mj-lt"/>
              </a:rPr>
              <a:t>A[j…r-1] – </a:t>
            </a:r>
            <a:r>
              <a:rPr lang="uk-UA" dirty="0" smtClean="0">
                <a:latin typeface="+mj-lt"/>
              </a:rPr>
              <a:t>не розглянуті елементи (на певній стадії розбиття</a:t>
            </a:r>
            <a:r>
              <a:rPr lang="uk-UA" dirty="0">
                <a:latin typeface="+mj-lt"/>
              </a:rPr>
              <a:t>)</a:t>
            </a:r>
            <a:endParaRPr lang="uk-UA" dirty="0" smtClean="0">
              <a:latin typeface="+mj-lt"/>
            </a:endParaRPr>
          </a:p>
        </p:txBody>
      </p:sp>
      <p:sp>
        <p:nvSpPr>
          <p:cNvPr id="38" name="Прямоугольник 37"/>
          <p:cNvSpPr/>
          <p:nvPr/>
        </p:nvSpPr>
        <p:spPr>
          <a:xfrm>
            <a:off x="3108969" y="1037085"/>
            <a:ext cx="2801951" cy="400110"/>
          </a:xfrm>
          <a:prstGeom prst="rect">
            <a:avLst/>
          </a:prstGeom>
        </p:spPr>
        <p:txBody>
          <a:bodyPr wrap="square">
            <a:spAutoFit/>
          </a:bodyPr>
          <a:lstStyle/>
          <a:p>
            <a:pPr algn="ctr"/>
            <a:r>
              <a:rPr lang="uk-UA" sz="2000" dirty="0" smtClean="0">
                <a:latin typeface="+mj-lt"/>
              </a:rPr>
              <a:t>Етапи процедури:</a:t>
            </a:r>
          </a:p>
        </p:txBody>
      </p:sp>
    </p:spTree>
    <p:extLst>
      <p:ext uri="{BB962C8B-B14F-4D97-AF65-F5344CB8AC3E}">
        <p14:creationId xmlns:p14="http://schemas.microsoft.com/office/powerpoint/2010/main" val="9822662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animEffect transition="in" filter="fade">
                                      <p:cBhvr>
                                        <p:cTn id="15" dur="500"/>
                                        <p:tgtEl>
                                          <p:spTgt spid="3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7">
                                            <p:txEl>
                                              <p:pRg st="6" end="6"/>
                                            </p:txEl>
                                          </p:spTgt>
                                        </p:tgtEl>
                                        <p:attrNameLst>
                                          <p:attrName>style.visibility</p:attrName>
                                        </p:attrNameLst>
                                      </p:cBhvr>
                                      <p:to>
                                        <p:strVal val="visible"/>
                                      </p:to>
                                    </p:set>
                                    <p:animEffect transition="in" filter="fade">
                                      <p:cBhvr>
                                        <p:cTn id="49" dur="500"/>
                                        <p:tgtEl>
                                          <p:spTgt spid="37">
                                            <p:txEl>
                                              <p:pRg st="6" end="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animBg="1"/>
      <p:bldP spid="32" grpId="0" animBg="1"/>
      <p:bldP spid="33" grpId="0" animBg="1"/>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47275" y="-71469"/>
            <a:ext cx="2904961" cy="707886"/>
          </a:xfrm>
          <a:prstGeom prst="rect">
            <a:avLst/>
          </a:prstGeom>
        </p:spPr>
        <p:txBody>
          <a:bodyPr wrap="none">
            <a:spAutoFit/>
          </a:bodyPr>
          <a:lstStyle/>
          <a:p>
            <a:pPr algn="ctr"/>
            <a:r>
              <a:rPr lang="uk-UA" sz="2000" b="1" dirty="0" smtClean="0">
                <a:solidFill>
                  <a:schemeClr val="lt1"/>
                </a:solidFill>
                <a:latin typeface="+mn-lt"/>
              </a:rPr>
              <a:t>Приклад процедури </a:t>
            </a:r>
          </a:p>
          <a:p>
            <a:pPr algn="ctr"/>
            <a:r>
              <a:rPr lang="uk-UA" sz="2000" b="1" dirty="0" smtClean="0">
                <a:solidFill>
                  <a:schemeClr val="lt1"/>
                </a:solidFill>
                <a:latin typeface="+mn-lt"/>
              </a:rPr>
              <a:t>розбиття</a:t>
            </a:r>
            <a:endParaRPr lang="uk-UA" sz="2000" b="1" dirty="0">
              <a:solidFill>
                <a:schemeClr val="lt1"/>
              </a:solidFill>
              <a:latin typeface="+mn-lt"/>
            </a:endParaRPr>
          </a:p>
        </p:txBody>
      </p:sp>
      <p:sp>
        <p:nvSpPr>
          <p:cNvPr id="37" name="Прямоугольник 36"/>
          <p:cNvSpPr/>
          <p:nvPr/>
        </p:nvSpPr>
        <p:spPr>
          <a:xfrm>
            <a:off x="5083954" y="899729"/>
            <a:ext cx="3592502" cy="923330"/>
          </a:xfrm>
          <a:prstGeom prst="rect">
            <a:avLst/>
          </a:prstGeom>
        </p:spPr>
        <p:txBody>
          <a:bodyPr wrap="square">
            <a:spAutoFit/>
          </a:bodyPr>
          <a:lstStyle/>
          <a:p>
            <a:r>
              <a:rPr lang="uk-UA" dirty="0" smtClean="0">
                <a:latin typeface="+mj-lt"/>
              </a:rPr>
              <a:t>На початку процедури</a:t>
            </a:r>
            <a:r>
              <a:rPr lang="en-US" dirty="0" smtClean="0">
                <a:latin typeface="+mj-lt"/>
              </a:rPr>
              <a:t> </a:t>
            </a:r>
          </a:p>
          <a:p>
            <a:r>
              <a:rPr lang="en-US" dirty="0" smtClean="0">
                <a:latin typeface="+mj-lt"/>
              </a:rPr>
              <a:t>(</a:t>
            </a:r>
            <a:r>
              <a:rPr lang="uk-UA" dirty="0" smtClean="0">
                <a:latin typeface="+mj-lt"/>
              </a:rPr>
              <a:t>ініціалізація індексів</a:t>
            </a:r>
            <a:r>
              <a:rPr lang="en-US" dirty="0" smtClean="0">
                <a:latin typeface="+mj-lt"/>
              </a:rPr>
              <a:t>)</a:t>
            </a:r>
            <a:r>
              <a:rPr lang="uk-UA" dirty="0" smtClean="0">
                <a:latin typeface="+mj-lt"/>
              </a:rPr>
              <a:t>:</a:t>
            </a:r>
          </a:p>
          <a:p>
            <a:r>
              <a:rPr lang="uk-UA" dirty="0" smtClean="0">
                <a:latin typeface="+mj-lt"/>
              </a:rPr>
              <a:t> </a:t>
            </a:r>
            <a:r>
              <a:rPr lang="uk-UA" b="1" i="1" dirty="0" smtClean="0">
                <a:latin typeface="+mj-lt"/>
              </a:rPr>
              <a:t>і=р-1</a:t>
            </a:r>
            <a:r>
              <a:rPr lang="en-US" b="1" i="1" dirty="0" smtClean="0">
                <a:latin typeface="+mj-lt"/>
              </a:rPr>
              <a:t>, j=p, x=A[r]=4</a:t>
            </a:r>
            <a:endParaRPr lang="uk-UA" b="1" i="1" dirty="0" smtClean="0">
              <a:latin typeface="+mj-lt"/>
            </a:endParaRPr>
          </a:p>
        </p:txBody>
      </p:sp>
      <p:sp>
        <p:nvSpPr>
          <p:cNvPr id="38" name="Прямоугольник 37"/>
          <p:cNvSpPr/>
          <p:nvPr/>
        </p:nvSpPr>
        <p:spPr>
          <a:xfrm>
            <a:off x="907999" y="109280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2</a:t>
            </a:r>
            <a:endParaRPr lang="uk-UA" dirty="0">
              <a:solidFill>
                <a:schemeClr val="tx1"/>
              </a:solidFill>
            </a:endParaRPr>
          </a:p>
        </p:txBody>
      </p:sp>
      <p:sp>
        <p:nvSpPr>
          <p:cNvPr id="39" name="Прямоугольник 38"/>
          <p:cNvSpPr/>
          <p:nvPr/>
        </p:nvSpPr>
        <p:spPr>
          <a:xfrm>
            <a:off x="1412055" y="109280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8</a:t>
            </a:r>
            <a:endParaRPr lang="uk-UA" dirty="0">
              <a:solidFill>
                <a:schemeClr val="tx1"/>
              </a:solidFill>
            </a:endParaRPr>
          </a:p>
        </p:txBody>
      </p:sp>
      <p:sp>
        <p:nvSpPr>
          <p:cNvPr id="40" name="Прямоугольник 39"/>
          <p:cNvSpPr/>
          <p:nvPr/>
        </p:nvSpPr>
        <p:spPr>
          <a:xfrm>
            <a:off x="1916111" y="109280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7</a:t>
            </a:r>
            <a:endParaRPr lang="uk-UA" dirty="0">
              <a:solidFill>
                <a:schemeClr val="tx1"/>
              </a:solidFill>
            </a:endParaRPr>
          </a:p>
        </p:txBody>
      </p:sp>
      <p:sp>
        <p:nvSpPr>
          <p:cNvPr id="41" name="Прямоугольник 40"/>
          <p:cNvSpPr/>
          <p:nvPr/>
        </p:nvSpPr>
        <p:spPr>
          <a:xfrm>
            <a:off x="2420167" y="109280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1</a:t>
            </a:r>
            <a:endParaRPr lang="uk-UA" dirty="0">
              <a:solidFill>
                <a:schemeClr val="tx1"/>
              </a:solidFill>
            </a:endParaRPr>
          </a:p>
        </p:txBody>
      </p:sp>
      <p:sp>
        <p:nvSpPr>
          <p:cNvPr id="42" name="Прямоугольник 41"/>
          <p:cNvSpPr/>
          <p:nvPr/>
        </p:nvSpPr>
        <p:spPr>
          <a:xfrm>
            <a:off x="3428279" y="109280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43" name="Прямоугольник 42"/>
          <p:cNvSpPr/>
          <p:nvPr/>
        </p:nvSpPr>
        <p:spPr>
          <a:xfrm>
            <a:off x="3932335" y="109280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47" name="Прямоугольник 46"/>
          <p:cNvSpPr/>
          <p:nvPr/>
        </p:nvSpPr>
        <p:spPr>
          <a:xfrm>
            <a:off x="2924223" y="109280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50" name="Прямоугольник 49"/>
          <p:cNvSpPr/>
          <p:nvPr/>
        </p:nvSpPr>
        <p:spPr>
          <a:xfrm>
            <a:off x="4436391" y="109280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sp>
        <p:nvSpPr>
          <p:cNvPr id="52" name="Прямоугольник 51"/>
          <p:cNvSpPr/>
          <p:nvPr/>
        </p:nvSpPr>
        <p:spPr>
          <a:xfrm>
            <a:off x="4558201" y="692696"/>
            <a:ext cx="252028" cy="400110"/>
          </a:xfrm>
          <a:prstGeom prst="rect">
            <a:avLst/>
          </a:prstGeom>
        </p:spPr>
        <p:txBody>
          <a:bodyPr wrap="square">
            <a:spAutoFit/>
          </a:bodyPr>
          <a:lstStyle/>
          <a:p>
            <a:pPr algn="just"/>
            <a:r>
              <a:rPr lang="en-US" sz="2000" i="1" dirty="0">
                <a:latin typeface="+mj-lt"/>
              </a:rPr>
              <a:t>r</a:t>
            </a:r>
            <a:endParaRPr lang="uk-UA" sz="2000" dirty="0">
              <a:latin typeface="+mj-lt"/>
            </a:endParaRPr>
          </a:p>
        </p:txBody>
      </p:sp>
      <p:sp>
        <p:nvSpPr>
          <p:cNvPr id="53" name="Прямоугольник 52"/>
          <p:cNvSpPr/>
          <p:nvPr/>
        </p:nvSpPr>
        <p:spPr>
          <a:xfrm>
            <a:off x="899592" y="692696"/>
            <a:ext cx="630071" cy="400110"/>
          </a:xfrm>
          <a:prstGeom prst="rect">
            <a:avLst/>
          </a:prstGeom>
        </p:spPr>
        <p:txBody>
          <a:bodyPr wrap="square">
            <a:spAutoFit/>
          </a:bodyPr>
          <a:lstStyle/>
          <a:p>
            <a:pPr algn="just"/>
            <a:r>
              <a:rPr lang="en-US" sz="2000" i="1" dirty="0" smtClean="0">
                <a:latin typeface="+mj-lt"/>
              </a:rPr>
              <a:t>p, j</a:t>
            </a:r>
            <a:endParaRPr lang="uk-UA" sz="2000" dirty="0">
              <a:latin typeface="+mj-lt"/>
            </a:endParaRPr>
          </a:p>
        </p:txBody>
      </p:sp>
      <p:sp>
        <p:nvSpPr>
          <p:cNvPr id="54" name="Прямоугольник 53"/>
          <p:cNvSpPr/>
          <p:nvPr/>
        </p:nvSpPr>
        <p:spPr>
          <a:xfrm>
            <a:off x="653886" y="692696"/>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55" name="Прямая соединительная линия 54"/>
          <p:cNvCxnSpPr/>
          <p:nvPr/>
        </p:nvCxnSpPr>
        <p:spPr>
          <a:xfrm flipH="1">
            <a:off x="4436388" y="836571"/>
            <a:ext cx="3" cy="100811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6" name="Прямоугольник 55"/>
          <p:cNvSpPr/>
          <p:nvPr/>
        </p:nvSpPr>
        <p:spPr>
          <a:xfrm>
            <a:off x="1128463" y="1991855"/>
            <a:ext cx="6971929" cy="646331"/>
          </a:xfrm>
          <a:prstGeom prst="rect">
            <a:avLst/>
          </a:prstGeom>
        </p:spPr>
        <p:txBody>
          <a:bodyPr wrap="square">
            <a:spAutoFit/>
          </a:bodyPr>
          <a:lstStyle/>
          <a:p>
            <a:pPr algn="ctr"/>
            <a:r>
              <a:rPr lang="uk-UA" dirty="0" smtClean="0">
                <a:latin typeface="+mj-lt"/>
              </a:rPr>
              <a:t>Процедура розбиття – порівнювання поточного</a:t>
            </a:r>
            <a:r>
              <a:rPr lang="en-US" dirty="0" smtClean="0">
                <a:latin typeface="+mj-lt"/>
              </a:rPr>
              <a:t> </a:t>
            </a:r>
            <a:r>
              <a:rPr lang="uk-UA" dirty="0" smtClean="0">
                <a:latin typeface="+mj-lt"/>
              </a:rPr>
              <a:t>елемента</a:t>
            </a:r>
            <a:r>
              <a:rPr lang="en-US" dirty="0" smtClean="0">
                <a:latin typeface="+mj-lt"/>
              </a:rPr>
              <a:t> </a:t>
            </a:r>
            <a:r>
              <a:rPr lang="en-US" b="1" i="1" dirty="0" smtClean="0">
                <a:latin typeface="+mj-lt"/>
              </a:rPr>
              <a:t>A[j] </a:t>
            </a:r>
            <a:r>
              <a:rPr lang="uk-UA" dirty="0" smtClean="0">
                <a:latin typeface="+mj-lt"/>
              </a:rPr>
              <a:t>з опорним елементом </a:t>
            </a:r>
            <a:r>
              <a:rPr lang="uk-UA" b="1" i="1" dirty="0" smtClean="0">
                <a:latin typeface="+mj-lt"/>
              </a:rPr>
              <a:t>х</a:t>
            </a:r>
            <a:r>
              <a:rPr lang="uk-UA" dirty="0" smtClean="0">
                <a:latin typeface="+mj-lt"/>
              </a:rPr>
              <a:t>:</a:t>
            </a:r>
          </a:p>
        </p:txBody>
      </p:sp>
      <p:sp>
        <p:nvSpPr>
          <p:cNvPr id="57" name="Прямоугольник 56"/>
          <p:cNvSpPr/>
          <p:nvPr/>
        </p:nvSpPr>
        <p:spPr>
          <a:xfrm>
            <a:off x="5155962" y="2924944"/>
            <a:ext cx="3232462" cy="646331"/>
          </a:xfrm>
          <a:prstGeom prst="rect">
            <a:avLst/>
          </a:prstGeom>
        </p:spPr>
        <p:txBody>
          <a:bodyPr wrap="square">
            <a:spAutoFit/>
          </a:bodyPr>
          <a:lstStyle/>
          <a:p>
            <a:r>
              <a:rPr lang="en-US" dirty="0" smtClean="0">
                <a:latin typeface="+mj-lt"/>
              </a:rPr>
              <a:t>A[j]=2 </a:t>
            </a:r>
            <a:r>
              <a:rPr lang="en-US" b="1" dirty="0" smtClean="0">
                <a:latin typeface="+mj-lt"/>
              </a:rPr>
              <a:t>&lt;</a:t>
            </a:r>
            <a:r>
              <a:rPr lang="en-US" dirty="0" smtClean="0">
                <a:latin typeface="+mj-lt"/>
              </a:rPr>
              <a:t> x=4  </a:t>
            </a:r>
            <a:r>
              <a:rPr lang="en-US" dirty="0" smtClean="0"/>
              <a:t>→  </a:t>
            </a:r>
            <a:r>
              <a:rPr lang="en-US" dirty="0" smtClean="0">
                <a:latin typeface="+mj-lt"/>
              </a:rPr>
              <a:t>i=i++, j=j++</a:t>
            </a:r>
            <a:endParaRPr lang="uk-UA" dirty="0">
              <a:latin typeface="+mj-lt"/>
            </a:endParaRPr>
          </a:p>
          <a:p>
            <a:endParaRPr lang="uk-UA" dirty="0" smtClean="0">
              <a:latin typeface="+mj-lt"/>
            </a:endParaRPr>
          </a:p>
        </p:txBody>
      </p:sp>
      <p:sp>
        <p:nvSpPr>
          <p:cNvPr id="58" name="Прямоугольник 57"/>
          <p:cNvSpPr/>
          <p:nvPr/>
        </p:nvSpPr>
        <p:spPr>
          <a:xfrm>
            <a:off x="907999" y="289314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59" name="Прямоугольник 58"/>
          <p:cNvSpPr/>
          <p:nvPr/>
        </p:nvSpPr>
        <p:spPr>
          <a:xfrm>
            <a:off x="1412055" y="289314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8</a:t>
            </a:r>
            <a:endParaRPr lang="uk-UA" dirty="0">
              <a:solidFill>
                <a:schemeClr val="tx1"/>
              </a:solidFill>
            </a:endParaRPr>
          </a:p>
        </p:txBody>
      </p:sp>
      <p:sp>
        <p:nvSpPr>
          <p:cNvPr id="60" name="Прямоугольник 59"/>
          <p:cNvSpPr/>
          <p:nvPr/>
        </p:nvSpPr>
        <p:spPr>
          <a:xfrm>
            <a:off x="1916111" y="2893146"/>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7</a:t>
            </a:r>
            <a:endParaRPr lang="uk-UA" dirty="0">
              <a:solidFill>
                <a:schemeClr val="tx1"/>
              </a:solidFill>
            </a:endParaRPr>
          </a:p>
        </p:txBody>
      </p:sp>
      <p:sp>
        <p:nvSpPr>
          <p:cNvPr id="61" name="Прямоугольник 60"/>
          <p:cNvSpPr/>
          <p:nvPr/>
        </p:nvSpPr>
        <p:spPr>
          <a:xfrm>
            <a:off x="2420167" y="289314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1</a:t>
            </a:r>
            <a:endParaRPr lang="uk-UA" dirty="0">
              <a:solidFill>
                <a:schemeClr val="tx1"/>
              </a:solidFill>
            </a:endParaRPr>
          </a:p>
        </p:txBody>
      </p:sp>
      <p:sp>
        <p:nvSpPr>
          <p:cNvPr id="62" name="Прямоугольник 61"/>
          <p:cNvSpPr/>
          <p:nvPr/>
        </p:nvSpPr>
        <p:spPr>
          <a:xfrm>
            <a:off x="3428279" y="289314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63" name="Прямоугольник 62"/>
          <p:cNvSpPr/>
          <p:nvPr/>
        </p:nvSpPr>
        <p:spPr>
          <a:xfrm>
            <a:off x="3932335" y="289314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64" name="Прямоугольник 63"/>
          <p:cNvSpPr/>
          <p:nvPr/>
        </p:nvSpPr>
        <p:spPr>
          <a:xfrm>
            <a:off x="2924223" y="289314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65" name="Прямоугольник 64"/>
          <p:cNvSpPr/>
          <p:nvPr/>
        </p:nvSpPr>
        <p:spPr>
          <a:xfrm>
            <a:off x="4436391" y="2893147"/>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sp>
        <p:nvSpPr>
          <p:cNvPr id="67" name="Прямоугольник 66"/>
          <p:cNvSpPr/>
          <p:nvPr/>
        </p:nvSpPr>
        <p:spPr>
          <a:xfrm>
            <a:off x="1531763" y="2493034"/>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68" name="Прямоугольник 67"/>
          <p:cNvSpPr/>
          <p:nvPr/>
        </p:nvSpPr>
        <p:spPr>
          <a:xfrm>
            <a:off x="1079612" y="2493037"/>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69" name="Прямая соединительная линия 68"/>
          <p:cNvCxnSpPr/>
          <p:nvPr/>
        </p:nvCxnSpPr>
        <p:spPr>
          <a:xfrm flipH="1">
            <a:off x="4436388" y="2893144"/>
            <a:ext cx="4"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0" name="Прямоугольник 79"/>
          <p:cNvSpPr/>
          <p:nvPr/>
        </p:nvSpPr>
        <p:spPr>
          <a:xfrm>
            <a:off x="5147555" y="3790781"/>
            <a:ext cx="3232462" cy="646331"/>
          </a:xfrm>
          <a:prstGeom prst="rect">
            <a:avLst/>
          </a:prstGeom>
        </p:spPr>
        <p:txBody>
          <a:bodyPr wrap="square">
            <a:spAutoFit/>
          </a:bodyPr>
          <a:lstStyle/>
          <a:p>
            <a:r>
              <a:rPr lang="en-US" dirty="0" smtClean="0">
                <a:latin typeface="+mj-lt"/>
              </a:rPr>
              <a:t>A[j]=8 </a:t>
            </a:r>
            <a:r>
              <a:rPr lang="en-US" b="1" dirty="0" smtClean="0">
                <a:latin typeface="+mj-lt"/>
              </a:rPr>
              <a:t>&gt;</a:t>
            </a:r>
            <a:r>
              <a:rPr lang="en-US" dirty="0" smtClean="0">
                <a:latin typeface="+mj-lt"/>
              </a:rPr>
              <a:t> x=4  </a:t>
            </a:r>
            <a:r>
              <a:rPr lang="en-US" dirty="0" smtClean="0"/>
              <a:t>→  </a:t>
            </a:r>
            <a:r>
              <a:rPr lang="en-US" dirty="0" smtClean="0">
                <a:latin typeface="+mj-lt"/>
              </a:rPr>
              <a:t>j=j++</a:t>
            </a:r>
            <a:endParaRPr lang="uk-UA" dirty="0">
              <a:latin typeface="+mj-lt"/>
            </a:endParaRPr>
          </a:p>
          <a:p>
            <a:endParaRPr lang="uk-UA" dirty="0" smtClean="0">
              <a:latin typeface="+mj-lt"/>
            </a:endParaRPr>
          </a:p>
        </p:txBody>
      </p:sp>
      <p:sp>
        <p:nvSpPr>
          <p:cNvPr id="81" name="Прямоугольник 80"/>
          <p:cNvSpPr/>
          <p:nvPr/>
        </p:nvSpPr>
        <p:spPr>
          <a:xfrm>
            <a:off x="899592" y="375898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82" name="Прямоугольник 81"/>
          <p:cNvSpPr/>
          <p:nvPr/>
        </p:nvSpPr>
        <p:spPr>
          <a:xfrm>
            <a:off x="1403648" y="375898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8</a:t>
            </a:r>
            <a:endParaRPr lang="uk-UA" dirty="0">
              <a:solidFill>
                <a:srgbClr val="0070C0"/>
              </a:solidFill>
            </a:endParaRPr>
          </a:p>
        </p:txBody>
      </p:sp>
      <p:sp>
        <p:nvSpPr>
          <p:cNvPr id="83" name="Прямоугольник 82"/>
          <p:cNvSpPr/>
          <p:nvPr/>
        </p:nvSpPr>
        <p:spPr>
          <a:xfrm>
            <a:off x="1907704" y="375898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7</a:t>
            </a:r>
            <a:endParaRPr lang="uk-UA" dirty="0">
              <a:solidFill>
                <a:schemeClr val="tx1"/>
              </a:solidFill>
            </a:endParaRPr>
          </a:p>
        </p:txBody>
      </p:sp>
      <p:sp>
        <p:nvSpPr>
          <p:cNvPr id="84" name="Прямоугольник 83"/>
          <p:cNvSpPr/>
          <p:nvPr/>
        </p:nvSpPr>
        <p:spPr>
          <a:xfrm>
            <a:off x="2411760" y="375898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1</a:t>
            </a:r>
            <a:endParaRPr lang="uk-UA" dirty="0">
              <a:solidFill>
                <a:schemeClr val="tx1"/>
              </a:solidFill>
            </a:endParaRPr>
          </a:p>
        </p:txBody>
      </p:sp>
      <p:sp>
        <p:nvSpPr>
          <p:cNvPr id="85" name="Прямоугольник 84"/>
          <p:cNvSpPr/>
          <p:nvPr/>
        </p:nvSpPr>
        <p:spPr>
          <a:xfrm>
            <a:off x="3419872" y="375898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86" name="Прямоугольник 85"/>
          <p:cNvSpPr/>
          <p:nvPr/>
        </p:nvSpPr>
        <p:spPr>
          <a:xfrm>
            <a:off x="3923928" y="375898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87" name="Прямоугольник 86"/>
          <p:cNvSpPr/>
          <p:nvPr/>
        </p:nvSpPr>
        <p:spPr>
          <a:xfrm>
            <a:off x="2915816" y="375898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88" name="Прямоугольник 87"/>
          <p:cNvSpPr/>
          <p:nvPr/>
        </p:nvSpPr>
        <p:spPr>
          <a:xfrm>
            <a:off x="4427984" y="375898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89" name="Прямая соединительная линия 88"/>
          <p:cNvCxnSpPr/>
          <p:nvPr/>
        </p:nvCxnSpPr>
        <p:spPr>
          <a:xfrm flipH="1">
            <a:off x="4432187" y="3758981"/>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flipH="1">
            <a:off x="1399443" y="3758981"/>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1" name="Прямоугольник 90"/>
          <p:cNvSpPr/>
          <p:nvPr/>
        </p:nvSpPr>
        <p:spPr>
          <a:xfrm>
            <a:off x="2051720" y="3388793"/>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92" name="Прямоугольник 91"/>
          <p:cNvSpPr/>
          <p:nvPr/>
        </p:nvSpPr>
        <p:spPr>
          <a:xfrm>
            <a:off x="1086609" y="3388796"/>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93" name="Прямая соединительная линия 92"/>
          <p:cNvCxnSpPr/>
          <p:nvPr/>
        </p:nvCxnSpPr>
        <p:spPr>
          <a:xfrm flipH="1">
            <a:off x="1399443" y="2893277"/>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flipH="1">
            <a:off x="1907704" y="3765514"/>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5" name="Прямоугольник 94"/>
          <p:cNvSpPr/>
          <p:nvPr/>
        </p:nvSpPr>
        <p:spPr>
          <a:xfrm>
            <a:off x="5164369" y="4621309"/>
            <a:ext cx="3232462" cy="646331"/>
          </a:xfrm>
          <a:prstGeom prst="rect">
            <a:avLst/>
          </a:prstGeom>
        </p:spPr>
        <p:txBody>
          <a:bodyPr wrap="square">
            <a:spAutoFit/>
          </a:bodyPr>
          <a:lstStyle/>
          <a:p>
            <a:r>
              <a:rPr lang="en-US" dirty="0" smtClean="0">
                <a:latin typeface="+mj-lt"/>
              </a:rPr>
              <a:t>A[j]=7 </a:t>
            </a:r>
            <a:r>
              <a:rPr lang="en-US" b="1" dirty="0" smtClean="0">
                <a:latin typeface="+mj-lt"/>
              </a:rPr>
              <a:t>&gt;</a:t>
            </a:r>
            <a:r>
              <a:rPr lang="en-US" dirty="0" smtClean="0">
                <a:latin typeface="+mj-lt"/>
              </a:rPr>
              <a:t> x=4  </a:t>
            </a:r>
            <a:r>
              <a:rPr lang="en-US" dirty="0" smtClean="0"/>
              <a:t>→  </a:t>
            </a:r>
            <a:r>
              <a:rPr lang="en-US" dirty="0" smtClean="0">
                <a:latin typeface="+mj-lt"/>
              </a:rPr>
              <a:t>j=j++</a:t>
            </a:r>
            <a:endParaRPr lang="uk-UA" dirty="0">
              <a:latin typeface="+mj-lt"/>
            </a:endParaRPr>
          </a:p>
          <a:p>
            <a:endParaRPr lang="uk-UA" dirty="0" smtClean="0">
              <a:latin typeface="+mj-lt"/>
            </a:endParaRPr>
          </a:p>
        </p:txBody>
      </p:sp>
      <p:sp>
        <p:nvSpPr>
          <p:cNvPr id="96" name="Прямоугольник 95"/>
          <p:cNvSpPr/>
          <p:nvPr/>
        </p:nvSpPr>
        <p:spPr>
          <a:xfrm>
            <a:off x="916406" y="458951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97" name="Прямоугольник 96"/>
          <p:cNvSpPr/>
          <p:nvPr/>
        </p:nvSpPr>
        <p:spPr>
          <a:xfrm>
            <a:off x="1420462" y="458951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8</a:t>
            </a:r>
            <a:endParaRPr lang="uk-UA" dirty="0">
              <a:solidFill>
                <a:srgbClr val="0070C0"/>
              </a:solidFill>
            </a:endParaRPr>
          </a:p>
        </p:txBody>
      </p:sp>
      <p:sp>
        <p:nvSpPr>
          <p:cNvPr id="98" name="Прямоугольник 97"/>
          <p:cNvSpPr/>
          <p:nvPr/>
        </p:nvSpPr>
        <p:spPr>
          <a:xfrm>
            <a:off x="1924518" y="4589511"/>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7</a:t>
            </a:r>
            <a:endParaRPr lang="uk-UA" dirty="0">
              <a:solidFill>
                <a:srgbClr val="0070C0"/>
              </a:solidFill>
            </a:endParaRPr>
          </a:p>
        </p:txBody>
      </p:sp>
      <p:sp>
        <p:nvSpPr>
          <p:cNvPr id="99" name="Прямоугольник 98"/>
          <p:cNvSpPr/>
          <p:nvPr/>
        </p:nvSpPr>
        <p:spPr>
          <a:xfrm>
            <a:off x="2428574" y="4589510"/>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1</a:t>
            </a:r>
            <a:endParaRPr lang="uk-UA" dirty="0">
              <a:solidFill>
                <a:schemeClr val="tx1"/>
              </a:solidFill>
            </a:endParaRPr>
          </a:p>
        </p:txBody>
      </p:sp>
      <p:sp>
        <p:nvSpPr>
          <p:cNvPr id="100" name="Прямоугольник 99"/>
          <p:cNvSpPr/>
          <p:nvPr/>
        </p:nvSpPr>
        <p:spPr>
          <a:xfrm>
            <a:off x="3436686" y="458951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101" name="Прямоугольник 100"/>
          <p:cNvSpPr/>
          <p:nvPr/>
        </p:nvSpPr>
        <p:spPr>
          <a:xfrm>
            <a:off x="3940742" y="4589509"/>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102" name="Прямоугольник 101"/>
          <p:cNvSpPr/>
          <p:nvPr/>
        </p:nvSpPr>
        <p:spPr>
          <a:xfrm>
            <a:off x="2932630" y="458951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103" name="Прямоугольник 102"/>
          <p:cNvSpPr/>
          <p:nvPr/>
        </p:nvSpPr>
        <p:spPr>
          <a:xfrm>
            <a:off x="4444798" y="458951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04" name="Прямая соединительная линия 103"/>
          <p:cNvCxnSpPr/>
          <p:nvPr/>
        </p:nvCxnSpPr>
        <p:spPr>
          <a:xfrm flipH="1">
            <a:off x="4449001" y="458950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flipH="1">
            <a:off x="1416257" y="458950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6" name="Прямоугольник 105"/>
          <p:cNvSpPr/>
          <p:nvPr/>
        </p:nvSpPr>
        <p:spPr>
          <a:xfrm>
            <a:off x="2531468" y="4219321"/>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07" name="Прямоугольник 106"/>
          <p:cNvSpPr/>
          <p:nvPr/>
        </p:nvSpPr>
        <p:spPr>
          <a:xfrm>
            <a:off x="1103423" y="4219324"/>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108" name="Прямая соединительная линия 107"/>
          <p:cNvCxnSpPr/>
          <p:nvPr/>
        </p:nvCxnSpPr>
        <p:spPr>
          <a:xfrm flipH="1">
            <a:off x="2420167" y="4589506"/>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5153675" y="5487172"/>
            <a:ext cx="3232462" cy="646331"/>
          </a:xfrm>
          <a:prstGeom prst="rect">
            <a:avLst/>
          </a:prstGeom>
        </p:spPr>
        <p:txBody>
          <a:bodyPr wrap="square">
            <a:spAutoFit/>
          </a:bodyPr>
          <a:lstStyle/>
          <a:p>
            <a:r>
              <a:rPr lang="en-US" dirty="0" smtClean="0">
                <a:latin typeface="+mj-lt"/>
              </a:rPr>
              <a:t>A[j]=1 </a:t>
            </a:r>
            <a:r>
              <a:rPr lang="en-US" b="1" dirty="0" smtClean="0">
                <a:latin typeface="+mj-lt"/>
              </a:rPr>
              <a:t>&lt;</a:t>
            </a:r>
            <a:r>
              <a:rPr lang="en-US" dirty="0" smtClean="0">
                <a:latin typeface="+mj-lt"/>
              </a:rPr>
              <a:t> x=4  </a:t>
            </a:r>
            <a:r>
              <a:rPr lang="en-US" dirty="0" smtClean="0"/>
              <a:t>→ </a:t>
            </a:r>
            <a:r>
              <a:rPr lang="en-US" dirty="0">
                <a:latin typeface="+mj-lt"/>
              </a:rPr>
              <a:t>i=i++,  </a:t>
            </a:r>
            <a:r>
              <a:rPr lang="en-US" dirty="0" smtClean="0">
                <a:latin typeface="+mj-lt"/>
              </a:rPr>
              <a:t>j=j++</a:t>
            </a:r>
            <a:endParaRPr lang="uk-UA" dirty="0">
              <a:latin typeface="+mj-lt"/>
            </a:endParaRPr>
          </a:p>
          <a:p>
            <a:endParaRPr lang="uk-UA" dirty="0" smtClean="0">
              <a:latin typeface="+mj-lt"/>
            </a:endParaRPr>
          </a:p>
        </p:txBody>
      </p:sp>
      <p:sp>
        <p:nvSpPr>
          <p:cNvPr id="110" name="Прямоугольник 109"/>
          <p:cNvSpPr/>
          <p:nvPr/>
        </p:nvSpPr>
        <p:spPr>
          <a:xfrm>
            <a:off x="905712" y="54553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FF0000"/>
                </a:solidFill>
              </a:rPr>
              <a:t>2</a:t>
            </a:r>
            <a:endParaRPr lang="uk-UA" dirty="0">
              <a:solidFill>
                <a:srgbClr val="FF0000"/>
              </a:solidFill>
            </a:endParaRPr>
          </a:p>
        </p:txBody>
      </p:sp>
      <p:sp>
        <p:nvSpPr>
          <p:cNvPr id="111" name="Прямоугольник 110"/>
          <p:cNvSpPr/>
          <p:nvPr/>
        </p:nvSpPr>
        <p:spPr>
          <a:xfrm>
            <a:off x="1409768" y="54553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1</a:t>
            </a:r>
            <a:endParaRPr lang="uk-UA" dirty="0">
              <a:solidFill>
                <a:srgbClr val="FF0000"/>
              </a:solidFill>
            </a:endParaRPr>
          </a:p>
        </p:txBody>
      </p:sp>
      <p:sp>
        <p:nvSpPr>
          <p:cNvPr id="112" name="Прямоугольник 111"/>
          <p:cNvSpPr/>
          <p:nvPr/>
        </p:nvSpPr>
        <p:spPr>
          <a:xfrm>
            <a:off x="1913824" y="5455374"/>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rgbClr val="0070C0"/>
                </a:solidFill>
              </a:rPr>
              <a:t>7</a:t>
            </a:r>
            <a:endParaRPr lang="uk-UA" dirty="0">
              <a:solidFill>
                <a:srgbClr val="0070C0"/>
              </a:solidFill>
            </a:endParaRPr>
          </a:p>
        </p:txBody>
      </p:sp>
      <p:sp>
        <p:nvSpPr>
          <p:cNvPr id="113" name="Прямоугольник 112"/>
          <p:cNvSpPr/>
          <p:nvPr/>
        </p:nvSpPr>
        <p:spPr>
          <a:xfrm>
            <a:off x="2417880" y="5455373"/>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70C0"/>
                </a:solidFill>
              </a:rPr>
              <a:t>8</a:t>
            </a:r>
            <a:endParaRPr lang="uk-UA" dirty="0">
              <a:solidFill>
                <a:srgbClr val="0070C0"/>
              </a:solidFill>
            </a:endParaRPr>
          </a:p>
        </p:txBody>
      </p:sp>
      <p:sp>
        <p:nvSpPr>
          <p:cNvPr id="114" name="Прямоугольник 113"/>
          <p:cNvSpPr/>
          <p:nvPr/>
        </p:nvSpPr>
        <p:spPr>
          <a:xfrm>
            <a:off x="3425992" y="54553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5</a:t>
            </a:r>
            <a:endParaRPr lang="uk-UA" dirty="0">
              <a:solidFill>
                <a:schemeClr val="tx1"/>
              </a:solidFill>
            </a:endParaRPr>
          </a:p>
        </p:txBody>
      </p:sp>
      <p:sp>
        <p:nvSpPr>
          <p:cNvPr id="115" name="Прямоугольник 114"/>
          <p:cNvSpPr/>
          <p:nvPr/>
        </p:nvSpPr>
        <p:spPr>
          <a:xfrm>
            <a:off x="3930048" y="5455372"/>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6</a:t>
            </a:r>
            <a:endParaRPr lang="uk-UA" dirty="0">
              <a:solidFill>
                <a:schemeClr val="tx1"/>
              </a:solidFill>
            </a:endParaRPr>
          </a:p>
        </p:txBody>
      </p:sp>
      <p:sp>
        <p:nvSpPr>
          <p:cNvPr id="116" name="Прямоугольник 115"/>
          <p:cNvSpPr/>
          <p:nvPr/>
        </p:nvSpPr>
        <p:spPr>
          <a:xfrm>
            <a:off x="2921936" y="54553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3</a:t>
            </a:r>
            <a:endParaRPr lang="uk-UA" dirty="0">
              <a:solidFill>
                <a:schemeClr val="tx1"/>
              </a:solidFill>
            </a:endParaRPr>
          </a:p>
        </p:txBody>
      </p:sp>
      <p:sp>
        <p:nvSpPr>
          <p:cNvPr id="117" name="Прямоугольник 116"/>
          <p:cNvSpPr/>
          <p:nvPr/>
        </p:nvSpPr>
        <p:spPr>
          <a:xfrm>
            <a:off x="4434104" y="5455375"/>
            <a:ext cx="495649" cy="49564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solidFill>
                  <a:schemeClr val="tx1"/>
                </a:solidFill>
              </a:rPr>
              <a:t>4</a:t>
            </a:r>
            <a:endParaRPr lang="uk-UA" dirty="0">
              <a:solidFill>
                <a:schemeClr val="tx1"/>
              </a:solidFill>
            </a:endParaRPr>
          </a:p>
        </p:txBody>
      </p:sp>
      <p:cxnSp>
        <p:nvCxnSpPr>
          <p:cNvPr id="118" name="Прямая соединительная линия 117"/>
          <p:cNvCxnSpPr/>
          <p:nvPr/>
        </p:nvCxnSpPr>
        <p:spPr>
          <a:xfrm flipH="1">
            <a:off x="4438307" y="5455372"/>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flipH="1">
            <a:off x="1907704" y="5455372"/>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0" name="Прямоугольник 119"/>
          <p:cNvSpPr/>
          <p:nvPr/>
        </p:nvSpPr>
        <p:spPr>
          <a:xfrm>
            <a:off x="3019625" y="5085184"/>
            <a:ext cx="256231" cy="400110"/>
          </a:xfrm>
          <a:prstGeom prst="rect">
            <a:avLst/>
          </a:prstGeom>
        </p:spPr>
        <p:txBody>
          <a:bodyPr wrap="square">
            <a:spAutoFit/>
          </a:bodyPr>
          <a:lstStyle/>
          <a:p>
            <a:pPr algn="just"/>
            <a:r>
              <a:rPr lang="en-US" sz="2000" i="1" dirty="0" smtClean="0">
                <a:latin typeface="+mj-lt"/>
              </a:rPr>
              <a:t>j</a:t>
            </a:r>
            <a:endParaRPr lang="uk-UA" sz="2000" dirty="0">
              <a:latin typeface="+mj-lt"/>
            </a:endParaRPr>
          </a:p>
        </p:txBody>
      </p:sp>
      <p:sp>
        <p:nvSpPr>
          <p:cNvPr id="121" name="Прямоугольник 120"/>
          <p:cNvSpPr/>
          <p:nvPr/>
        </p:nvSpPr>
        <p:spPr>
          <a:xfrm>
            <a:off x="1583668" y="5085187"/>
            <a:ext cx="252028" cy="400110"/>
          </a:xfrm>
          <a:prstGeom prst="rect">
            <a:avLst/>
          </a:prstGeom>
        </p:spPr>
        <p:txBody>
          <a:bodyPr wrap="square">
            <a:spAutoFit/>
          </a:bodyPr>
          <a:lstStyle/>
          <a:p>
            <a:pPr algn="just"/>
            <a:r>
              <a:rPr lang="en-US" sz="2000" i="1" dirty="0">
                <a:latin typeface="+mj-lt"/>
              </a:rPr>
              <a:t>i</a:t>
            </a:r>
            <a:endParaRPr lang="uk-UA" sz="2000" dirty="0">
              <a:latin typeface="+mj-lt"/>
            </a:endParaRPr>
          </a:p>
        </p:txBody>
      </p:sp>
      <p:cxnSp>
        <p:nvCxnSpPr>
          <p:cNvPr id="122" name="Прямая соединительная линия 121"/>
          <p:cNvCxnSpPr/>
          <p:nvPr/>
        </p:nvCxnSpPr>
        <p:spPr>
          <a:xfrm flipH="1">
            <a:off x="2911611" y="5455369"/>
            <a:ext cx="4205" cy="4956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3" name="Полилиния 122"/>
          <p:cNvSpPr/>
          <p:nvPr/>
        </p:nvSpPr>
        <p:spPr>
          <a:xfrm>
            <a:off x="1663700" y="5157192"/>
            <a:ext cx="1035050" cy="128050"/>
          </a:xfrm>
          <a:custGeom>
            <a:avLst/>
            <a:gdLst>
              <a:gd name="connsiteX0" fmla="*/ 0 w 1035050"/>
              <a:gd name="connsiteY0" fmla="*/ 6350 h 196858"/>
              <a:gd name="connsiteX1" fmla="*/ 501650 w 1035050"/>
              <a:gd name="connsiteY1" fmla="*/ 196850 h 196858"/>
              <a:gd name="connsiteX2" fmla="*/ 1035050 w 1035050"/>
              <a:gd name="connsiteY2" fmla="*/ 0 h 196858"/>
            </a:gdLst>
            <a:ahLst/>
            <a:cxnLst>
              <a:cxn ang="0">
                <a:pos x="connsiteX0" y="connsiteY0"/>
              </a:cxn>
              <a:cxn ang="0">
                <a:pos x="connsiteX1" y="connsiteY1"/>
              </a:cxn>
              <a:cxn ang="0">
                <a:pos x="connsiteX2" y="connsiteY2"/>
              </a:cxn>
            </a:cxnLst>
            <a:rect l="l" t="t" r="r" b="b"/>
            <a:pathLst>
              <a:path w="1035050" h="196858">
                <a:moveTo>
                  <a:pt x="0" y="6350"/>
                </a:moveTo>
                <a:cubicBezTo>
                  <a:pt x="164571" y="102129"/>
                  <a:pt x="329142" y="197908"/>
                  <a:pt x="501650" y="196850"/>
                </a:cubicBezTo>
                <a:cubicBezTo>
                  <a:pt x="674158" y="195792"/>
                  <a:pt x="854604" y="97896"/>
                  <a:pt x="1035050" y="0"/>
                </a:cubicBezTo>
              </a:path>
            </a:pathLst>
          </a:cu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27718116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par>
                                <p:cTn id="45" presetID="10"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par>
                                <p:cTn id="48" presetID="10" presetClass="entr" presetSubtype="0" fill="hold" nodeType="with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fade">
                                      <p:cBhvr>
                                        <p:cTn id="50" dur="500"/>
                                        <p:tgtEl>
                                          <p:spTgt spid="9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fade">
                                      <p:cBhvr>
                                        <p:cTn id="81" dur="500"/>
                                        <p:tgtEl>
                                          <p:spTgt spid="88"/>
                                        </p:tgtEl>
                                      </p:cBhvr>
                                    </p:animEffect>
                                  </p:childTnLst>
                                </p:cTn>
                              </p:par>
                              <p:par>
                                <p:cTn id="82" presetID="10" presetClass="entr" presetSubtype="0" fill="hold" nodeType="with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fade">
                                      <p:cBhvr>
                                        <p:cTn id="84" dur="500"/>
                                        <p:tgtEl>
                                          <p:spTgt spid="89"/>
                                        </p:tgtEl>
                                      </p:cBhvr>
                                    </p:animEffect>
                                  </p:childTnLst>
                                </p:cTn>
                              </p:par>
                              <p:par>
                                <p:cTn id="85" presetID="10" presetClass="entr" presetSubtype="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500"/>
                                        <p:tgtEl>
                                          <p:spTgt spid="90"/>
                                        </p:tgtEl>
                                      </p:cBhvr>
                                    </p:animEffect>
                                  </p:childTnLst>
                                </p:cTn>
                              </p:par>
                              <p:par>
                                <p:cTn id="88" presetID="10" presetClass="entr" presetSubtype="0" fill="hold" nodeType="with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fade">
                                      <p:cBhvr>
                                        <p:cTn id="95" dur="500"/>
                                        <p:tgtEl>
                                          <p:spTgt spid="9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fade">
                                      <p:cBhvr>
                                        <p:cTn id="100" dur="500"/>
                                        <p:tgtEl>
                                          <p:spTgt spid="9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500"/>
                                        <p:tgtEl>
                                          <p:spTgt spid="9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animEffect transition="in" filter="fade">
                                      <p:cBhvr>
                                        <p:cTn id="106" dur="500"/>
                                        <p:tgtEl>
                                          <p:spTgt spid="9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Effect transition="in" filter="fade">
                                      <p:cBhvr>
                                        <p:cTn id="109" dur="500"/>
                                        <p:tgtEl>
                                          <p:spTgt spid="9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500"/>
                                        <p:tgtEl>
                                          <p:spTgt spid="10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Effect transition="in" filter="fade">
                                      <p:cBhvr>
                                        <p:cTn id="115" dur="500"/>
                                        <p:tgtEl>
                                          <p:spTgt spid="10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500"/>
                                        <p:tgtEl>
                                          <p:spTgt spid="10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3"/>
                                        </p:tgtEl>
                                        <p:attrNameLst>
                                          <p:attrName>style.visibility</p:attrName>
                                        </p:attrNameLst>
                                      </p:cBhvr>
                                      <p:to>
                                        <p:strVal val="visible"/>
                                      </p:to>
                                    </p:set>
                                    <p:animEffect transition="in" filter="fade">
                                      <p:cBhvr>
                                        <p:cTn id="121" dur="500"/>
                                        <p:tgtEl>
                                          <p:spTgt spid="103"/>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
                                        </p:tgtEl>
                                        <p:attrNameLst>
                                          <p:attrName>style.visibility</p:attrName>
                                        </p:attrNameLst>
                                      </p:cBhvr>
                                      <p:to>
                                        <p:strVal val="visible"/>
                                      </p:to>
                                    </p:set>
                                    <p:animEffect transition="in" filter="fade">
                                      <p:cBhvr>
                                        <p:cTn id="124" dur="500"/>
                                        <p:tgtEl>
                                          <p:spTgt spid="104"/>
                                        </p:tgtEl>
                                      </p:cBhvr>
                                    </p:animEffect>
                                  </p:childTnLst>
                                </p:cTn>
                              </p:par>
                              <p:par>
                                <p:cTn id="125" presetID="10" presetClass="entr" presetSubtype="0" fill="hold" nodeType="withEffect">
                                  <p:stCondLst>
                                    <p:cond delay="0"/>
                                  </p:stCondLst>
                                  <p:childTnLst>
                                    <p:set>
                                      <p:cBhvr>
                                        <p:cTn id="126" dur="1" fill="hold">
                                          <p:stCondLst>
                                            <p:cond delay="0"/>
                                          </p:stCondLst>
                                        </p:cTn>
                                        <p:tgtEl>
                                          <p:spTgt spid="105"/>
                                        </p:tgtEl>
                                        <p:attrNameLst>
                                          <p:attrName>style.visibility</p:attrName>
                                        </p:attrNameLst>
                                      </p:cBhvr>
                                      <p:to>
                                        <p:strVal val="visible"/>
                                      </p:to>
                                    </p:set>
                                    <p:animEffect transition="in" filter="fade">
                                      <p:cBhvr>
                                        <p:cTn id="127" dur="500"/>
                                        <p:tgtEl>
                                          <p:spTgt spid="10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6"/>
                                        </p:tgtEl>
                                        <p:attrNameLst>
                                          <p:attrName>style.visibility</p:attrName>
                                        </p:attrNameLst>
                                      </p:cBhvr>
                                      <p:to>
                                        <p:strVal val="visible"/>
                                      </p:to>
                                    </p:set>
                                    <p:animEffect transition="in" filter="fade">
                                      <p:cBhvr>
                                        <p:cTn id="130" dur="500"/>
                                        <p:tgtEl>
                                          <p:spTgt spid="10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7"/>
                                        </p:tgtEl>
                                        <p:attrNameLst>
                                          <p:attrName>style.visibility</p:attrName>
                                        </p:attrNameLst>
                                      </p:cBhvr>
                                      <p:to>
                                        <p:strVal val="visible"/>
                                      </p:to>
                                    </p:set>
                                    <p:animEffect transition="in" filter="fade">
                                      <p:cBhvr>
                                        <p:cTn id="133" dur="500"/>
                                        <p:tgtEl>
                                          <p:spTgt spid="107"/>
                                        </p:tgtEl>
                                      </p:cBhvr>
                                    </p:animEffect>
                                  </p:childTnLst>
                                </p:cTn>
                              </p:par>
                              <p:par>
                                <p:cTn id="134" presetID="10" presetClass="entr" presetSubtype="0" fill="hold" nodeType="withEffect">
                                  <p:stCondLst>
                                    <p:cond delay="0"/>
                                  </p:stCondLst>
                                  <p:childTnLst>
                                    <p:set>
                                      <p:cBhvr>
                                        <p:cTn id="135" dur="1" fill="hold">
                                          <p:stCondLst>
                                            <p:cond delay="0"/>
                                          </p:stCondLst>
                                        </p:cTn>
                                        <p:tgtEl>
                                          <p:spTgt spid="108"/>
                                        </p:tgtEl>
                                        <p:attrNameLst>
                                          <p:attrName>style.visibility</p:attrName>
                                        </p:attrNameLst>
                                      </p:cBhvr>
                                      <p:to>
                                        <p:strVal val="visible"/>
                                      </p:to>
                                    </p:set>
                                    <p:animEffect transition="in" filter="fade">
                                      <p:cBhvr>
                                        <p:cTn id="136" dur="500"/>
                                        <p:tgtEl>
                                          <p:spTgt spid="10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09"/>
                                        </p:tgtEl>
                                        <p:attrNameLst>
                                          <p:attrName>style.visibility</p:attrName>
                                        </p:attrNameLst>
                                      </p:cBhvr>
                                      <p:to>
                                        <p:strVal val="visible"/>
                                      </p:to>
                                    </p:set>
                                    <p:animEffect transition="in" filter="fade">
                                      <p:cBhvr>
                                        <p:cTn id="141" dur="500"/>
                                        <p:tgtEl>
                                          <p:spTgt spid="10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fade">
                                      <p:cBhvr>
                                        <p:cTn id="146" dur="500"/>
                                        <p:tgtEl>
                                          <p:spTgt spid="11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1"/>
                                        </p:tgtEl>
                                        <p:attrNameLst>
                                          <p:attrName>style.visibility</p:attrName>
                                        </p:attrNameLst>
                                      </p:cBhvr>
                                      <p:to>
                                        <p:strVal val="visible"/>
                                      </p:to>
                                    </p:set>
                                    <p:animEffect transition="in" filter="fade">
                                      <p:cBhvr>
                                        <p:cTn id="149" dur="500"/>
                                        <p:tgtEl>
                                          <p:spTgt spid="11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2"/>
                                        </p:tgtEl>
                                        <p:attrNameLst>
                                          <p:attrName>style.visibility</p:attrName>
                                        </p:attrNameLst>
                                      </p:cBhvr>
                                      <p:to>
                                        <p:strVal val="visible"/>
                                      </p:to>
                                    </p:set>
                                    <p:animEffect transition="in" filter="fade">
                                      <p:cBhvr>
                                        <p:cTn id="152" dur="500"/>
                                        <p:tgtEl>
                                          <p:spTgt spid="11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3"/>
                                        </p:tgtEl>
                                        <p:attrNameLst>
                                          <p:attrName>style.visibility</p:attrName>
                                        </p:attrNameLst>
                                      </p:cBhvr>
                                      <p:to>
                                        <p:strVal val="visible"/>
                                      </p:to>
                                    </p:set>
                                    <p:animEffect transition="in" filter="fade">
                                      <p:cBhvr>
                                        <p:cTn id="155" dur="500"/>
                                        <p:tgtEl>
                                          <p:spTgt spid="11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4"/>
                                        </p:tgtEl>
                                        <p:attrNameLst>
                                          <p:attrName>style.visibility</p:attrName>
                                        </p:attrNameLst>
                                      </p:cBhvr>
                                      <p:to>
                                        <p:strVal val="visible"/>
                                      </p:to>
                                    </p:set>
                                    <p:animEffect transition="in" filter="fade">
                                      <p:cBhvr>
                                        <p:cTn id="158" dur="500"/>
                                        <p:tgtEl>
                                          <p:spTgt spid="11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5"/>
                                        </p:tgtEl>
                                        <p:attrNameLst>
                                          <p:attrName>style.visibility</p:attrName>
                                        </p:attrNameLst>
                                      </p:cBhvr>
                                      <p:to>
                                        <p:strVal val="visible"/>
                                      </p:to>
                                    </p:set>
                                    <p:animEffect transition="in" filter="fade">
                                      <p:cBhvr>
                                        <p:cTn id="161" dur="500"/>
                                        <p:tgtEl>
                                          <p:spTgt spid="11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6"/>
                                        </p:tgtEl>
                                        <p:attrNameLst>
                                          <p:attrName>style.visibility</p:attrName>
                                        </p:attrNameLst>
                                      </p:cBhvr>
                                      <p:to>
                                        <p:strVal val="visible"/>
                                      </p:to>
                                    </p:set>
                                    <p:animEffect transition="in" filter="fade">
                                      <p:cBhvr>
                                        <p:cTn id="164" dur="500"/>
                                        <p:tgtEl>
                                          <p:spTgt spid="11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500"/>
                                        <p:tgtEl>
                                          <p:spTgt spid="117"/>
                                        </p:tgtEl>
                                      </p:cBhvr>
                                    </p:animEffect>
                                  </p:childTnLst>
                                </p:cTn>
                              </p:par>
                              <p:par>
                                <p:cTn id="168" presetID="10" presetClass="entr" presetSubtype="0" fill="hold" nodeType="withEffect">
                                  <p:stCondLst>
                                    <p:cond delay="0"/>
                                  </p:stCondLst>
                                  <p:childTnLst>
                                    <p:set>
                                      <p:cBhvr>
                                        <p:cTn id="169" dur="1" fill="hold">
                                          <p:stCondLst>
                                            <p:cond delay="0"/>
                                          </p:stCondLst>
                                        </p:cTn>
                                        <p:tgtEl>
                                          <p:spTgt spid="118"/>
                                        </p:tgtEl>
                                        <p:attrNameLst>
                                          <p:attrName>style.visibility</p:attrName>
                                        </p:attrNameLst>
                                      </p:cBhvr>
                                      <p:to>
                                        <p:strVal val="visible"/>
                                      </p:to>
                                    </p:set>
                                    <p:animEffect transition="in" filter="fade">
                                      <p:cBhvr>
                                        <p:cTn id="170" dur="500"/>
                                        <p:tgtEl>
                                          <p:spTgt spid="118"/>
                                        </p:tgtEl>
                                      </p:cBhvr>
                                    </p:animEffect>
                                  </p:childTnLst>
                                </p:cTn>
                              </p:par>
                              <p:par>
                                <p:cTn id="171" presetID="10" presetClass="entr" presetSubtype="0" fill="hold" nodeType="withEffect">
                                  <p:stCondLst>
                                    <p:cond delay="0"/>
                                  </p:stCondLst>
                                  <p:childTnLst>
                                    <p:set>
                                      <p:cBhvr>
                                        <p:cTn id="172" dur="1" fill="hold">
                                          <p:stCondLst>
                                            <p:cond delay="0"/>
                                          </p:stCondLst>
                                        </p:cTn>
                                        <p:tgtEl>
                                          <p:spTgt spid="119"/>
                                        </p:tgtEl>
                                        <p:attrNameLst>
                                          <p:attrName>style.visibility</p:attrName>
                                        </p:attrNameLst>
                                      </p:cBhvr>
                                      <p:to>
                                        <p:strVal val="visible"/>
                                      </p:to>
                                    </p:set>
                                    <p:animEffect transition="in" filter="fade">
                                      <p:cBhvr>
                                        <p:cTn id="173" dur="500"/>
                                        <p:tgtEl>
                                          <p:spTgt spid="11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0"/>
                                        </p:tgtEl>
                                        <p:attrNameLst>
                                          <p:attrName>style.visibility</p:attrName>
                                        </p:attrNameLst>
                                      </p:cBhvr>
                                      <p:to>
                                        <p:strVal val="visible"/>
                                      </p:to>
                                    </p:set>
                                    <p:animEffect transition="in" filter="fade">
                                      <p:cBhvr>
                                        <p:cTn id="176" dur="500"/>
                                        <p:tgtEl>
                                          <p:spTgt spid="12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1"/>
                                        </p:tgtEl>
                                        <p:attrNameLst>
                                          <p:attrName>style.visibility</p:attrName>
                                        </p:attrNameLst>
                                      </p:cBhvr>
                                      <p:to>
                                        <p:strVal val="visible"/>
                                      </p:to>
                                    </p:set>
                                    <p:animEffect transition="in" filter="fade">
                                      <p:cBhvr>
                                        <p:cTn id="179" dur="500"/>
                                        <p:tgtEl>
                                          <p:spTgt spid="121"/>
                                        </p:tgtEl>
                                      </p:cBhvr>
                                    </p:animEffect>
                                  </p:childTnLst>
                                </p:cTn>
                              </p:par>
                              <p:par>
                                <p:cTn id="180" presetID="10" presetClass="entr" presetSubtype="0" fill="hold" nodeType="withEffect">
                                  <p:stCondLst>
                                    <p:cond delay="0"/>
                                  </p:stCondLst>
                                  <p:childTnLst>
                                    <p:set>
                                      <p:cBhvr>
                                        <p:cTn id="181" dur="1" fill="hold">
                                          <p:stCondLst>
                                            <p:cond delay="0"/>
                                          </p:stCondLst>
                                        </p:cTn>
                                        <p:tgtEl>
                                          <p:spTgt spid="122"/>
                                        </p:tgtEl>
                                        <p:attrNameLst>
                                          <p:attrName>style.visibility</p:attrName>
                                        </p:attrNameLst>
                                      </p:cBhvr>
                                      <p:to>
                                        <p:strVal val="visible"/>
                                      </p:to>
                                    </p:set>
                                    <p:animEffect transition="in" filter="fade">
                                      <p:cBhvr>
                                        <p:cTn id="182" dur="500"/>
                                        <p:tgtEl>
                                          <p:spTgt spid="12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23"/>
                                        </p:tgtEl>
                                        <p:attrNameLst>
                                          <p:attrName>style.visibility</p:attrName>
                                        </p:attrNameLst>
                                      </p:cBhvr>
                                      <p:to>
                                        <p:strVal val="visible"/>
                                      </p:to>
                                    </p:set>
                                    <p:animEffect transition="in" filter="fade">
                                      <p:cBhvr>
                                        <p:cTn id="18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P spid="59" grpId="0" animBg="1"/>
      <p:bldP spid="60" grpId="0" animBg="1"/>
      <p:bldP spid="61" grpId="0" animBg="1"/>
      <p:bldP spid="62" grpId="0" animBg="1"/>
      <p:bldP spid="63" grpId="0" animBg="1"/>
      <p:bldP spid="64" grpId="0" animBg="1"/>
      <p:bldP spid="65" grpId="0" animBg="1"/>
      <p:bldP spid="67" grpId="0"/>
      <p:bldP spid="68" grpId="0"/>
      <p:bldP spid="80" grpId="0"/>
      <p:bldP spid="81" grpId="0" animBg="1"/>
      <p:bldP spid="82" grpId="0" animBg="1"/>
      <p:bldP spid="83" grpId="0" animBg="1"/>
      <p:bldP spid="84" grpId="0" animBg="1"/>
      <p:bldP spid="85" grpId="0" animBg="1"/>
      <p:bldP spid="86" grpId="0" animBg="1"/>
      <p:bldP spid="87" grpId="0" animBg="1"/>
      <p:bldP spid="88" grpId="0" animBg="1"/>
      <p:bldP spid="95" grpId="0"/>
      <p:bldP spid="96" grpId="0" animBg="1"/>
      <p:bldP spid="97" grpId="0" animBg="1"/>
      <p:bldP spid="98" grpId="0" animBg="1"/>
      <p:bldP spid="99" grpId="0" animBg="1"/>
      <p:bldP spid="100" grpId="0" animBg="1"/>
      <p:bldP spid="101" grpId="0" animBg="1"/>
      <p:bldP spid="102" grpId="0" animBg="1"/>
      <p:bldP spid="103" grpId="0" animBg="1"/>
      <p:bldP spid="106" grpId="0"/>
      <p:bldP spid="107" grpId="0"/>
      <p:bldP spid="109" grpId="0"/>
      <p:bldP spid="110" grpId="0" animBg="1"/>
      <p:bldP spid="111" grpId="0" animBg="1"/>
      <p:bldP spid="112" grpId="0" animBg="1"/>
      <p:bldP spid="113" grpId="0" animBg="1"/>
      <p:bldP spid="114" grpId="0" animBg="1"/>
      <p:bldP spid="115" grpId="0" animBg="1"/>
      <p:bldP spid="116" grpId="0" animBg="1"/>
      <p:bldP spid="117" grpId="0" animBg="1"/>
      <p:bldP spid="120" grpId="0"/>
      <p:bldP spid="121" grpId="0"/>
      <p:bldP spid="12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ін">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Ості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і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2798</TotalTime>
  <Words>1010</Words>
  <Application>Microsoft Office PowerPoint</Application>
  <PresentationFormat>Экран (4:3)</PresentationFormat>
  <Paragraphs>465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Остін</vt:lpstr>
      <vt:lpstr>ОСНОВИ ПРОГРАМУВАННЯ ТА АЛГОРИТМІЗАЦІЯ</vt:lpstr>
      <vt:lpstr>ПЛАН ЛЕКЦІЇ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Предмет: ІНФОРМАТИКА ТА КОМП’ЮТЕРНА ТЕХНІКА</dc:title>
  <dc:creator>Тарас</dc:creator>
  <cp:lastModifiedBy>Oleksandr</cp:lastModifiedBy>
  <cp:revision>174</cp:revision>
  <dcterms:created xsi:type="dcterms:W3CDTF">2004-09-01T17:24:47Z</dcterms:created>
  <dcterms:modified xsi:type="dcterms:W3CDTF">2018-02-27T08:07:31Z</dcterms:modified>
</cp:coreProperties>
</file>