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2" autoAdjust="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76374-596C-4E39-B020-DECAFE8C947F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72769-CBFE-4B00-BDCC-0281CBA469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17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Аспектно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-орієнтоване програмування (АОП) в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доповнює об'єктно-орієнтоване програмування (ООП), дозволяючи розробникам розділити функціональність, яка не вписується в один клас або об'єкт, на окремі модулі, які називаються аспектами. </a:t>
            </a:r>
          </a:p>
          <a:p>
            <a:endParaRPr lang="uk-U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Припустимо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пишете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списку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контакт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ім'я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номер телефону та адресу. Ви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автоматично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зберігала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лог-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файлі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нового контакту.</a:t>
            </a:r>
          </a:p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Зазвичай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написали б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видалення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т.д.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 проблема в тому,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вам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доведеться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вносити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важко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особливо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вас є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тут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приходить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аспектно-орієнтоване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(АОП). Ви можете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аспект "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LoggingAspect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кожного разу, коли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видаляєте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змінюєте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контакт.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Потім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аспект,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автоматично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застосовувати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ваших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змінюючи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код.</a:t>
            </a:r>
          </a:p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АОП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відокремити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транзакції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безпека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логіки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зробити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простіше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зручніше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2769-CBFE-4B00-BDCC-0281CBA4695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85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 сутностей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Entity)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 ніж почати використовувати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ORM,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потрібно створити класи, які відповідають таблицям у базі даних. Наприклад, якщо у вас є таблиця </a:t>
            </a:r>
            <a:r>
              <a:rPr lang="en-US" dirty="0"/>
              <a:t>user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базі даних, то ви можете створити клас </a:t>
            </a:r>
            <a:r>
              <a:rPr lang="en-US" dirty="0"/>
              <a:t>User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 буде відображати цю таблицю. Ви можете використовувати анотації для вказання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ORM-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фреймворку, яким чином поля класу відображаються на стовпці в базі даних.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2769-CBFE-4B00-BDCC-0281CBA46955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24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ORM у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сутностей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ORM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операцій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базою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збереження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нового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 </a:t>
            </a:r>
            <a:r>
              <a:rPr lang="ru-RU" dirty="0" err="1"/>
              <a:t>save</a:t>
            </a:r>
            <a:r>
              <a:rPr lang="ru-RU" dirty="0"/>
              <a:t>()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/>
              <a:t>persist</a:t>
            </a:r>
            <a:r>
              <a:rPr lang="ru-RU" dirty="0"/>
              <a:t>()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2769-CBFE-4B00-BDCC-0281CBA46955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32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2769-CBFE-4B00-BDCC-0281CBA46955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26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43472-948F-40BD-A472-30AB1B770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6829C32-FB9A-44FC-B6A9-BF8C364BB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AC60A6-1949-4039-8BB8-5948D9B2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CFDEDE-1AD5-4A7E-8E5C-1A2AC84D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4D9DAF-F9DF-45A2-A223-EAB6DBBC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C61A-D644-4B90-B1DB-0E1E5EA7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8FCFE1-91A1-4DB7-B60F-9D3DBF58C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2C4DF7-ED35-4564-808A-F1A5BCB4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81325A-9F76-4E48-ADDF-C7B180B5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A8F15B-80E2-4C91-B8F9-810ADC64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67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0ED9A6-E254-4DF4-84A6-A0D4AE4A1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F448CA-9761-4349-804F-0EC8ECC73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72645D-26B7-4DA7-A415-BC047EA1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9BAF8F-9B64-4B66-B293-4299979D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6BE214-0080-4CD2-AADE-70EE158B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9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3EE03-793B-4920-A7A5-B08AAA84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75A512-4814-4A03-B672-AEF4496E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0ACAC3-5B24-45E3-8E28-00249BE0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73A60-6523-421B-9B70-D16AD39D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44114F-9736-4F8A-BAB4-93280862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6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CDEE-3B94-4376-BF76-BB9CE4B4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BCBA5B-D8C6-4CDD-AD63-34DE3E1E8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BE57FA-3E6F-4DB5-A999-A351DF59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453CDC-2B7D-4640-BA2E-774A3746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4CF925-9030-442A-9EBE-9A536FBB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74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D84C9-840E-437B-8242-3E7C7FB9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7C11D7-25DE-4747-9A60-93060AB39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669035-CEBB-4D97-890C-6315C28FA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8CECD2-1D6A-4148-AA4A-723F0B94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CA6C1A-D237-465D-B00E-EA2843C1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03620E-7B23-4016-ACA8-69AB2860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3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C4E36-6485-408E-8860-55E2726A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7ADD05-C9EB-4C3A-823B-95C9F6D58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3E28E1-DB5C-4EB6-9C2F-CA8CC1C05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4A51E29-38F8-4373-97AA-74013EA53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610BAE-7EAC-4DF1-A701-7A0AA85EF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1AB551-2B5E-489F-9958-DD58A6F2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6E4D3E-01E5-4F53-A1BA-EC75330B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4ED849-5EDA-42AD-9816-ACA0BA5A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16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6998D-FF14-44D3-8F54-BD3E1A19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A44843E-2869-46EC-859E-4B3406D5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330B96F-8099-47F3-A4D8-38E0EDF7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891043-0CB1-4E6D-ADBC-5DA16CF7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8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821B307-852C-4DED-A644-30FCCA84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351BAD5-1AA0-4848-A108-96334894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B4B9B02-539D-420D-9E5A-9398926E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16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63BED-8064-4B98-A43F-E228500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88B1FE-1306-4F95-A34B-0EBB7F17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2C15A55-2518-464B-ACC1-322137D86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806B0B-FC78-443C-B659-9E14CC26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55043-A757-45AD-900B-7F93822C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50BE6E-C808-4EB7-956C-CD0DA8DD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1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3A670-33CC-47CD-99C3-2336DD23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97BA921-EC47-41EB-983F-94D1AB2FC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AB0629-3BE0-41B9-9CB6-158715557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1D0AD8-7125-42C6-B44E-48FFCE56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ED5BCA-78BE-492A-A7DF-4F07AF48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794477-5269-4823-822E-BB98873A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4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11D7E69-C88C-44B9-9A79-F39F370A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AE7C67-3C32-48D8-BF9C-A916C8CC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173803-40C5-40BE-85F9-5FA97428B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3695-D7E4-46C1-86BE-E975FEF87A04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EE0D8C-D435-4AD5-8F71-9D0BEE78A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9C91E9-C9C0-4107-9FA5-34C858E49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ED21-35A3-47D0-B7FC-3DC2861E80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0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51F93-115F-4E58-8277-1DACC9051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C4566D-2306-4271-83AB-111C629BF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831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9B135-2EDF-4224-99DF-C8BA5DD4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9FE6C6-2113-4217-B129-7AEF0542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>
                <a:solidFill>
                  <a:srgbClr val="00B050"/>
                </a:solidFill>
              </a:rPr>
              <a:t>Spring Framework </a:t>
            </a:r>
            <a:r>
              <a:rPr lang="en-US" sz="5000" dirty="0"/>
              <a:t>- </a:t>
            </a:r>
            <a:r>
              <a:rPr lang="uk-UA" sz="5000" dirty="0"/>
              <a:t>може бути розглянуто як колекція менших фреймворків або фреймворків в </a:t>
            </a:r>
            <a:r>
              <a:rPr lang="uk-UA" sz="5000" dirty="0" err="1"/>
              <a:t>фрейморку</a:t>
            </a:r>
            <a:r>
              <a:rPr lang="uk-UA" sz="5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00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F391-EF5B-408F-85A3-FD4FB58F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D950E5-6248-4D76-B767-CB3BFB93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Wat | Know Your Meme">
            <a:extLst>
              <a:ext uri="{FF2B5EF4-FFF2-40B4-BE49-F238E27FC236}">
                <a16:creationId xmlns:a16="http://schemas.microsoft.com/office/drawing/2014/main" id="{2237CE6E-62E0-4392-9D6C-6ECF1125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11" y="1168400"/>
            <a:ext cx="7744609" cy="43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6D549A-F6A2-4D38-A713-5D1139FD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00B050"/>
                </a:solidFill>
              </a:rPr>
              <a:t>Spring Framework </a:t>
            </a:r>
            <a:r>
              <a:rPr lang="uk-UA" dirty="0"/>
              <a:t>може бути розглянуто як колекція менших фреймворків, що працюють разом, або як фреймворки в межах одного більшого фреймворку. </a:t>
            </a:r>
          </a:p>
          <a:p>
            <a:pPr marL="0" indent="0" algn="just">
              <a:buNone/>
            </a:pPr>
            <a:r>
              <a:rPr lang="uk-UA" dirty="0"/>
              <a:t>Це свідчить про модульну структуру </a:t>
            </a:r>
            <a:r>
              <a:rPr lang="en-US" dirty="0"/>
              <a:t>Spring </a:t>
            </a:r>
            <a:r>
              <a:rPr lang="uk-UA" dirty="0"/>
              <a:t>та його підходу до розробки програм. </a:t>
            </a:r>
          </a:p>
          <a:p>
            <a:pPr marL="0" indent="0" algn="just">
              <a:buNone/>
            </a:pPr>
            <a:r>
              <a:rPr lang="uk-UA" dirty="0"/>
              <a:t>У </a:t>
            </a:r>
            <a:r>
              <a:rPr lang="en-US" dirty="0"/>
              <a:t>Spring Framework </a:t>
            </a:r>
            <a:r>
              <a:rPr lang="uk-UA" dirty="0"/>
              <a:t>існують різні модулі, які забезпечують різні функціональні можливості, такі як керування об'єктами (</a:t>
            </a:r>
            <a:r>
              <a:rPr lang="en-US" dirty="0"/>
              <a:t>Spring Core), </a:t>
            </a:r>
            <a:r>
              <a:rPr lang="uk-UA" dirty="0"/>
              <a:t>обробка транзакцій (</a:t>
            </a:r>
            <a:r>
              <a:rPr lang="en-US" dirty="0"/>
              <a:t>Spring Transaction), </a:t>
            </a:r>
            <a:r>
              <a:rPr lang="uk-UA" dirty="0"/>
              <a:t>робота з веб-додатками (</a:t>
            </a:r>
            <a:r>
              <a:rPr lang="en-US" dirty="0"/>
              <a:t>Spring Web), </a:t>
            </a:r>
            <a:r>
              <a:rPr lang="uk-UA" dirty="0"/>
              <a:t>доступ до даних (</a:t>
            </a:r>
            <a:r>
              <a:rPr lang="en-US" dirty="0"/>
              <a:t>Spring Data), </a:t>
            </a:r>
            <a:r>
              <a:rPr lang="uk-UA" dirty="0"/>
              <a:t>безпека (</a:t>
            </a:r>
            <a:r>
              <a:rPr lang="en-US" dirty="0"/>
              <a:t>Spring Security) </a:t>
            </a:r>
            <a:r>
              <a:rPr lang="uk-UA" dirty="0"/>
              <a:t>та багато інших. </a:t>
            </a:r>
          </a:p>
          <a:p>
            <a:pPr marL="0" indent="0" algn="just">
              <a:buNone/>
            </a:pPr>
            <a:r>
              <a:rPr lang="uk-UA" dirty="0"/>
              <a:t>Кожен з цих модулів можна розглядати як окремий фреймворк, який спеціалізується на конкретному аспекті розробки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94380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2CAB-6D7B-4474-ABF5-B3803158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4AE300-F8DB-43B9-9234-67EEB7FE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1. Introduction to Spring Framework">
            <a:extLst>
              <a:ext uri="{FF2B5EF4-FFF2-40B4-BE49-F238E27FC236}">
                <a16:creationId xmlns:a16="http://schemas.microsoft.com/office/drawing/2014/main" id="{35025534-999E-47DA-8D29-D62D80F0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40" y="379103"/>
            <a:ext cx="8402320" cy="64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5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CA59A2-3A47-4DA2-AC38-062438E3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Spring Framework Runtime - </a:t>
            </a:r>
            <a:r>
              <a:rPr lang="uk-UA" dirty="0"/>
              <a:t>це середовище виконання, яке включає в себе всі необхідні компоненти та бібліотеки </a:t>
            </a:r>
            <a:r>
              <a:rPr lang="en-US" dirty="0"/>
              <a:t>Spring </a:t>
            </a:r>
            <a:r>
              <a:rPr lang="uk-UA" dirty="0"/>
              <a:t>для запуску і виконання </a:t>
            </a:r>
            <a:r>
              <a:rPr lang="en-US" dirty="0"/>
              <a:t>Spring-</a:t>
            </a:r>
            <a:r>
              <a:rPr lang="uk-UA" dirty="0"/>
              <a:t>додатків. Це означає, що воно містить у собі всі модулі та функціональні можливості </a:t>
            </a:r>
            <a:r>
              <a:rPr lang="en-US" dirty="0"/>
              <a:t>Spring, </a:t>
            </a:r>
            <a:r>
              <a:rPr lang="uk-UA" dirty="0"/>
              <a:t>які потрібні для роботи вашого додатка.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en-US" dirty="0"/>
              <a:t>Spring Framework Runtime </a:t>
            </a:r>
            <a:r>
              <a:rPr lang="uk-UA" dirty="0"/>
              <a:t>забезпечує інфраструктуру для керування бізнес-логікою, взаємодії з базами даних, обробки транзакцій, створення веб-додатків та багато іншого. Він включає в себе контейнери </a:t>
            </a:r>
            <a:r>
              <a:rPr lang="en-US" dirty="0" err="1"/>
              <a:t>IoC</a:t>
            </a:r>
            <a:r>
              <a:rPr lang="en-US" dirty="0"/>
              <a:t> (Inversion of Control) </a:t>
            </a:r>
            <a:r>
              <a:rPr lang="uk-UA" dirty="0"/>
              <a:t>та </a:t>
            </a:r>
            <a:r>
              <a:rPr lang="en-US" dirty="0"/>
              <a:t>DI (Dependency Injection), </a:t>
            </a:r>
            <a:r>
              <a:rPr lang="uk-UA" dirty="0"/>
              <a:t>що дозволяють керувати життєвим циклом об'єктів та впроваджувати залежності.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Коли ви запускаєте </a:t>
            </a:r>
            <a:r>
              <a:rPr lang="en-US" dirty="0"/>
              <a:t>Spring-</a:t>
            </a:r>
            <a:r>
              <a:rPr lang="uk-UA" dirty="0"/>
              <a:t>додаток, </a:t>
            </a:r>
            <a:r>
              <a:rPr lang="en-US" dirty="0"/>
              <a:t>Spring Framework Runtime </a:t>
            </a:r>
            <a:r>
              <a:rPr lang="uk-UA" dirty="0"/>
              <a:t>виконується та надає середовище для виконання вашого додатка, забезпечуючи всі необхідні сервіси та можливості </a:t>
            </a:r>
            <a:r>
              <a:rPr lang="en-US" dirty="0"/>
              <a:t>Spring. </a:t>
            </a:r>
            <a:r>
              <a:rPr lang="uk-UA" dirty="0"/>
              <a:t>Це дозволяє розробникам концентруватися на написанні бізнес-логіки своїх додатків, використовуючи вже готову інфраструктуру </a:t>
            </a:r>
            <a:r>
              <a:rPr lang="en-US" dirty="0"/>
              <a:t>Spring </a:t>
            </a:r>
            <a:r>
              <a:rPr lang="uk-UA" dirty="0"/>
              <a:t>для роботи з нею.</a:t>
            </a:r>
          </a:p>
        </p:txBody>
      </p:sp>
    </p:spTree>
    <p:extLst>
      <p:ext uri="{BB962C8B-B14F-4D97-AF65-F5344CB8AC3E}">
        <p14:creationId xmlns:p14="http://schemas.microsoft.com/office/powerpoint/2010/main" val="426269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EEB08-DA4C-4F86-84F7-0F602DBD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76B67F-3B4D-44B6-B090-03F376A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500" dirty="0">
                <a:solidFill>
                  <a:srgbClr val="00B0F0"/>
                </a:solidFill>
              </a:rPr>
              <a:t>Inversion of Control </a:t>
            </a:r>
            <a:r>
              <a:rPr lang="en-US" sz="3500" dirty="0"/>
              <a:t>- </a:t>
            </a:r>
            <a:r>
              <a:rPr lang="uk-UA" sz="3500" dirty="0"/>
              <a:t>це конфігурування компонентів додатків та управління життєвим циклом </a:t>
            </a:r>
            <a:r>
              <a:rPr lang="en-US" sz="3500" dirty="0"/>
              <a:t>Java - </a:t>
            </a:r>
            <a:r>
              <a:rPr lang="uk-UA" sz="3500" dirty="0"/>
              <a:t>об'єктів</a:t>
            </a:r>
          </a:p>
        </p:txBody>
      </p:sp>
    </p:spTree>
    <p:extLst>
      <p:ext uri="{BB962C8B-B14F-4D97-AF65-F5344CB8AC3E}">
        <p14:creationId xmlns:p14="http://schemas.microsoft.com/office/powerpoint/2010/main" val="263228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B5ADE-F42C-46CC-92F9-6CDCF8BA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59497A-F092-4544-A6C7-42872B51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86585"/>
            <a:ext cx="113538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00" dirty="0" err="1">
                <a:solidFill>
                  <a:srgbClr val="00B0F0"/>
                </a:solidFill>
              </a:rPr>
              <a:t>Аспектно</a:t>
            </a:r>
            <a:r>
              <a:rPr lang="uk-UA" sz="3500" dirty="0">
                <a:solidFill>
                  <a:srgbClr val="00B0F0"/>
                </a:solidFill>
              </a:rPr>
              <a:t>-орієнтоване програмування (АОР) </a:t>
            </a:r>
            <a:r>
              <a:rPr lang="uk-UA" sz="3500" dirty="0"/>
              <a:t>- працює з функціональністю, яка не може бути реалізована можливостями об'єктно - орієнтованого програмування на </a:t>
            </a:r>
            <a:r>
              <a:rPr lang="uk-UA" sz="3500" dirty="0" err="1"/>
              <a:t>Java</a:t>
            </a:r>
            <a:r>
              <a:rPr lang="uk-UA" sz="3500" dirty="0"/>
              <a:t> без втрат</a:t>
            </a:r>
          </a:p>
        </p:txBody>
      </p:sp>
    </p:spTree>
    <p:extLst>
      <p:ext uri="{BB962C8B-B14F-4D97-AF65-F5344CB8AC3E}">
        <p14:creationId xmlns:p14="http://schemas.microsoft.com/office/powerpoint/2010/main" val="116157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0428B-922B-4D65-B8E8-F07ECD31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8C7A3E-B584-42B5-94B5-E818316A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00" dirty="0">
                <a:solidFill>
                  <a:srgbClr val="00B0F0"/>
                </a:solidFill>
              </a:rPr>
              <a:t>Доступ до даних (</a:t>
            </a:r>
            <a:r>
              <a:rPr lang="en-US" sz="3500" dirty="0">
                <a:solidFill>
                  <a:srgbClr val="00B0F0"/>
                </a:solidFill>
              </a:rPr>
              <a:t>Data Access) </a:t>
            </a:r>
            <a:r>
              <a:rPr lang="en-US" sz="3500" dirty="0"/>
              <a:t>- </a:t>
            </a:r>
            <a:r>
              <a:rPr lang="uk-UA" sz="3500" dirty="0"/>
              <a:t>працює з системами керування реляційними базами даних на </a:t>
            </a:r>
            <a:r>
              <a:rPr lang="en-US" sz="3500" dirty="0"/>
              <a:t>Java-</a:t>
            </a:r>
            <a:r>
              <a:rPr lang="uk-UA" sz="3500" dirty="0"/>
              <a:t>платформі, використовуючи </a:t>
            </a:r>
            <a:r>
              <a:rPr lang="en-US" sz="3500" dirty="0"/>
              <a:t>JDBC </a:t>
            </a:r>
            <a:r>
              <a:rPr lang="uk-UA" sz="3500" dirty="0"/>
              <a:t>та </a:t>
            </a:r>
            <a:r>
              <a:rPr lang="en-US" sz="3500" dirty="0"/>
              <a:t>ORM </a:t>
            </a:r>
            <a:r>
              <a:rPr lang="uk-UA" sz="3500" dirty="0"/>
              <a:t>засоби та забезпечуючи вирішення завдань, які повторюються в </a:t>
            </a:r>
            <a:r>
              <a:rPr lang="en-US" sz="3500" dirty="0"/>
              <a:t>Java-based </a:t>
            </a:r>
            <a:r>
              <a:rPr lang="en-US" sz="3500" dirty="0" err="1"/>
              <a:t>envrioments</a:t>
            </a:r>
            <a:r>
              <a:rPr lang="en-US" sz="3500" dirty="0"/>
              <a:t>.</a:t>
            </a:r>
            <a:endParaRPr lang="uk-UA" sz="3500" dirty="0"/>
          </a:p>
        </p:txBody>
      </p:sp>
    </p:spTree>
    <p:extLst>
      <p:ext uri="{BB962C8B-B14F-4D97-AF65-F5344CB8AC3E}">
        <p14:creationId xmlns:p14="http://schemas.microsoft.com/office/powerpoint/2010/main" val="390169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31D39-F9A7-4E1F-B1AA-EC3C2EA1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Реляційні БД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645B69-0DF9-4AA1-BC41-D79A43B5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70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00" dirty="0"/>
              <a:t>Основна концепція полягає в тому, що дані організовані у вигляді таблиць, де кожна таблиця має стовпці, що представляють різні атрибути, і рядки, що представляють конкретні записи або кортежі даних.</a:t>
            </a:r>
          </a:p>
        </p:txBody>
      </p:sp>
      <p:pic>
        <p:nvPicPr>
          <p:cNvPr id="9220" name="Picture 4" descr="Databases, MySQL and PostgreSQL | TCO Blog">
            <a:extLst>
              <a:ext uri="{FF2B5EF4-FFF2-40B4-BE49-F238E27FC236}">
                <a16:creationId xmlns:a16="http://schemas.microsoft.com/office/drawing/2014/main" id="{E38E6D9F-9F01-4EE0-B07D-F9B5D032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86" y="274320"/>
            <a:ext cx="4624493" cy="34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7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0AB0E-1686-4553-8BBE-B8B07B95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Нереляційні БД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5E3492-77F4-4D3F-8456-20C80DA38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B7EDBE-A02E-4D99-9153-ED0D5072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90" y="2451735"/>
            <a:ext cx="8839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59E84-6F5A-4E19-AF1A-D409F358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431279-78AD-40B4-805D-F82BF8D6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>
                <a:solidFill>
                  <a:srgbClr val="00B050"/>
                </a:solidFill>
              </a:rPr>
              <a:t>Spring Framework </a:t>
            </a:r>
            <a:r>
              <a:rPr lang="en-US" sz="5000" dirty="0"/>
              <a:t>- </a:t>
            </a:r>
            <a:r>
              <a:rPr lang="uk-UA" sz="5000" dirty="0"/>
              <a:t>універсальний фреймворк з відкритим вихідним кодом для </a:t>
            </a:r>
            <a:r>
              <a:rPr lang="en-US" sz="5000" dirty="0"/>
              <a:t>Java EE </a:t>
            </a:r>
            <a:r>
              <a:rPr lang="uk-UA" sz="5000" dirty="0"/>
              <a:t>платформи.</a:t>
            </a:r>
          </a:p>
        </p:txBody>
      </p:sp>
      <p:pic>
        <p:nvPicPr>
          <p:cNvPr id="2050" name="Picture 2" descr="Spring Framework - что это за фреймворк для Java и зачем нужен">
            <a:extLst>
              <a:ext uri="{FF2B5EF4-FFF2-40B4-BE49-F238E27FC236}">
                <a16:creationId xmlns:a16="http://schemas.microsoft.com/office/drawing/2014/main" id="{8981BEA2-3998-4F45-A3B1-731163D4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60" y="438698"/>
            <a:ext cx="3418840" cy="8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0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79912-5218-433E-BE71-15F6D263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BCB74B-B5D9-4C6F-B431-B4EE5367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500" dirty="0">
                <a:solidFill>
                  <a:srgbClr val="C00000"/>
                </a:solidFill>
              </a:rPr>
              <a:t>JDBC (Java Database Connectivity) </a:t>
            </a:r>
            <a:r>
              <a:rPr lang="en-US" sz="3500" dirty="0"/>
              <a:t>- </a:t>
            </a:r>
            <a:r>
              <a:rPr lang="uk-UA" sz="3500" dirty="0"/>
              <a:t>це </a:t>
            </a:r>
            <a:r>
              <a:rPr lang="en-US" sz="3500" dirty="0"/>
              <a:t>API (</a:t>
            </a:r>
            <a:r>
              <a:rPr lang="uk-UA" sz="3500" dirty="0"/>
              <a:t>інтерфейс програмування застосунків) у мові програмування </a:t>
            </a:r>
            <a:r>
              <a:rPr lang="en-US" sz="3500" dirty="0"/>
              <a:t>Java, </a:t>
            </a:r>
            <a:r>
              <a:rPr lang="uk-UA" sz="3500" dirty="0"/>
              <a:t>який дозволяє </a:t>
            </a:r>
            <a:r>
              <a:rPr lang="en-US" sz="3500" dirty="0"/>
              <a:t>Java-</a:t>
            </a:r>
            <a:r>
              <a:rPr lang="uk-UA" sz="3500" dirty="0"/>
              <a:t>програмам взаємодіяти з різними реляційними базами даних. Використання </a:t>
            </a:r>
            <a:r>
              <a:rPr lang="en-US" sz="3500" dirty="0"/>
              <a:t>JDBC </a:t>
            </a:r>
            <a:r>
              <a:rPr lang="uk-UA" sz="3500" dirty="0"/>
              <a:t>дозволяє розробникам підключатися до баз даних, виконувати </a:t>
            </a:r>
            <a:r>
              <a:rPr lang="en-US" sz="3500" dirty="0"/>
              <a:t>SQL-</a:t>
            </a:r>
            <a:r>
              <a:rPr lang="uk-UA" sz="3500" dirty="0"/>
              <a:t>запити, отримувати та змінювати дані.</a:t>
            </a:r>
          </a:p>
        </p:txBody>
      </p:sp>
    </p:spTree>
    <p:extLst>
      <p:ext uri="{BB962C8B-B14F-4D97-AF65-F5344CB8AC3E}">
        <p14:creationId xmlns:p14="http://schemas.microsoft.com/office/powerpoint/2010/main" val="133860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033B4-66A9-4B71-9F6D-13082858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Підключення</a:t>
            </a:r>
            <a:r>
              <a:rPr lang="ru-RU" dirty="0"/>
              <a:t> JDBC до проекту </a:t>
            </a:r>
            <a:r>
              <a:rPr lang="ru-RU" dirty="0" err="1"/>
              <a:t>Sprin</a:t>
            </a:r>
            <a:r>
              <a:rPr lang="en-US" dirty="0"/>
              <a:t>g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DEE803-2D8C-427C-ACEA-ADE98E64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00" dirty="0"/>
              <a:t>Необхідно додати залежність для </a:t>
            </a:r>
            <a:r>
              <a:rPr lang="en-US" sz="3500" dirty="0"/>
              <a:t>JDBC </a:t>
            </a:r>
            <a:r>
              <a:rPr lang="uk-UA" sz="3500" dirty="0"/>
              <a:t>у файл </a:t>
            </a:r>
            <a:r>
              <a:rPr lang="en-US" sz="3500" b="1" dirty="0"/>
              <a:t>pom.xml</a:t>
            </a:r>
            <a:r>
              <a:rPr lang="en-US" sz="3500" dirty="0"/>
              <a:t>, </a:t>
            </a:r>
            <a:r>
              <a:rPr lang="uk-UA" sz="3500" dirty="0"/>
              <a:t>якщо використовуєте </a:t>
            </a:r>
            <a:r>
              <a:rPr lang="en-US" sz="3500" b="1" dirty="0"/>
              <a:t>Maven</a:t>
            </a:r>
            <a:r>
              <a:rPr lang="en-US" sz="3500" dirty="0"/>
              <a:t>, </a:t>
            </a:r>
            <a:r>
              <a:rPr lang="uk-UA" sz="3500" dirty="0"/>
              <a:t>або </a:t>
            </a:r>
            <a:r>
              <a:rPr lang="en-US" sz="3500" b="1" dirty="0" err="1"/>
              <a:t>build.gradle</a:t>
            </a:r>
            <a:r>
              <a:rPr lang="en-US" sz="3500" dirty="0"/>
              <a:t>, </a:t>
            </a:r>
            <a:r>
              <a:rPr lang="uk-UA" sz="3500" dirty="0"/>
              <a:t>якщо використовуєте </a:t>
            </a:r>
            <a:r>
              <a:rPr lang="en-US" sz="3500" b="1" dirty="0"/>
              <a:t>Gradle</a:t>
            </a:r>
            <a:r>
              <a:rPr lang="en-US" sz="3500" dirty="0"/>
              <a:t>. </a:t>
            </a:r>
            <a:endParaRPr lang="uk-UA" sz="35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3DB398-AE4A-4C27-823A-4031FFF0B14A}"/>
              </a:ext>
            </a:extLst>
          </p:cNvPr>
          <p:cNvSpPr txBox="1">
            <a:spLocks/>
          </p:cNvSpPr>
          <p:nvPr/>
        </p:nvSpPr>
        <p:spPr>
          <a:xfrm>
            <a:off x="211074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1. </a:t>
            </a:r>
            <a:r>
              <a:rPr lang="uk-UA" sz="3800" dirty="0"/>
              <a:t>Додати залежності</a:t>
            </a:r>
          </a:p>
        </p:txBody>
      </p:sp>
    </p:spTree>
    <p:extLst>
      <p:ext uri="{BB962C8B-B14F-4D97-AF65-F5344CB8AC3E}">
        <p14:creationId xmlns:p14="http://schemas.microsoft.com/office/powerpoint/2010/main" val="114195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0E274-5988-4444-BE8C-622E1393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для </a:t>
            </a:r>
            <a:r>
              <a:rPr lang="en-US" dirty="0"/>
              <a:t>Maven: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832E7B-B837-4F92-B31F-143C450B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03BF3-8AF0-4E5F-B305-1413670A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85" y="1471335"/>
            <a:ext cx="8155305" cy="47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4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B1DEB-59A0-4F16-B860-D3F27091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для </a:t>
            </a:r>
            <a:r>
              <a:rPr lang="en-US" dirty="0"/>
              <a:t>Gradle: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9F804E-0657-4E32-80D5-64644739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B2DE6E-57F4-4512-9CA2-8EDC23B9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15490"/>
            <a:ext cx="11353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6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8ED07-CBEC-4606-9125-8CDCE49A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 Налаштування джерела даних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D7BF88-E03E-4C8B-B103-D9A986BE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00" dirty="0"/>
              <a:t>Додати конфігурацію джерела даних в </a:t>
            </a:r>
            <a:r>
              <a:rPr lang="en-US" sz="3500" b="1" dirty="0" err="1"/>
              <a:t>application.properties</a:t>
            </a:r>
            <a:r>
              <a:rPr lang="en-US" sz="3500" b="1" dirty="0"/>
              <a:t> </a:t>
            </a:r>
            <a:r>
              <a:rPr lang="uk-UA" sz="3500" dirty="0"/>
              <a:t>або </a:t>
            </a:r>
            <a:r>
              <a:rPr lang="en-US" sz="3500" b="1" dirty="0" err="1"/>
              <a:t>application.yml</a:t>
            </a:r>
            <a:r>
              <a:rPr lang="en-US" sz="3500" dirty="0"/>
              <a:t>. </a:t>
            </a:r>
            <a:endParaRPr lang="uk-UA" sz="3500" dirty="0"/>
          </a:p>
        </p:txBody>
      </p:sp>
    </p:spTree>
    <p:extLst>
      <p:ext uri="{BB962C8B-B14F-4D97-AF65-F5344CB8AC3E}">
        <p14:creationId xmlns:p14="http://schemas.microsoft.com/office/powerpoint/2010/main" val="137077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FA35-9D10-454D-848C-8516D40B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application.properties</a:t>
            </a:r>
            <a:r>
              <a:rPr lang="en-US" dirty="0"/>
              <a:t>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30B127-9432-4AC8-96BD-2C431D6A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EEAC0-CE4B-41C0-9FA3-A82DD964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332"/>
            <a:ext cx="12192000" cy="42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83764-2742-4B9F-B009-3FDAF5AF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application.yml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DEF601-88A0-4859-811D-D2C39EAE9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7D9F9-69CD-4598-835F-23BBB11E1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" y="1411601"/>
            <a:ext cx="10046970" cy="51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4AAEC-E95E-45E2-9ED5-CEE877EF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uk-UA" b="1" dirty="0"/>
              <a:t>Використання </a:t>
            </a:r>
            <a:r>
              <a:rPr lang="en-US" b="1" dirty="0"/>
              <a:t>JDBC </a:t>
            </a:r>
            <a:r>
              <a:rPr lang="uk-UA" b="1" dirty="0"/>
              <a:t>в </a:t>
            </a:r>
            <a:r>
              <a:rPr lang="en-US" b="1" dirty="0"/>
              <a:t>Spring-</a:t>
            </a:r>
            <a:r>
              <a:rPr lang="uk-UA" b="1" dirty="0"/>
              <a:t>компонентах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F97F80-863D-498F-84BF-A22D4584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70" y="14027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JDBC </a:t>
            </a:r>
            <a:r>
              <a:rPr lang="uk-UA" dirty="0"/>
              <a:t>можна використовувати</a:t>
            </a:r>
            <a:r>
              <a:rPr lang="en-US" dirty="0"/>
              <a:t> </a:t>
            </a:r>
            <a:r>
              <a:rPr lang="uk-UA" dirty="0"/>
              <a:t>у ваших </a:t>
            </a:r>
            <a:r>
              <a:rPr lang="en-US" dirty="0"/>
              <a:t>Spring-</a:t>
            </a:r>
            <a:r>
              <a:rPr lang="uk-UA" dirty="0"/>
              <a:t>компонентах, таких як сервіси або </a:t>
            </a:r>
            <a:r>
              <a:rPr lang="en-US" b="1" dirty="0"/>
              <a:t>DAO (Data Access Objects</a:t>
            </a:r>
            <a:r>
              <a:rPr lang="uk-UA" b="1" dirty="0"/>
              <a:t>).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Потрібно </a:t>
            </a:r>
            <a:r>
              <a:rPr lang="uk-UA" dirty="0" err="1"/>
              <a:t>внести</a:t>
            </a:r>
            <a:r>
              <a:rPr lang="uk-UA" dirty="0"/>
              <a:t> залежність на </a:t>
            </a:r>
            <a:r>
              <a:rPr lang="en-US" b="1" dirty="0" err="1"/>
              <a:t>JdbcTemplate</a:t>
            </a:r>
            <a:r>
              <a:rPr lang="en-US" dirty="0"/>
              <a:t> </a:t>
            </a:r>
            <a:r>
              <a:rPr lang="uk-UA" dirty="0"/>
              <a:t>та використовувати його для виконання запитів до бази даних.</a:t>
            </a:r>
          </a:p>
        </p:txBody>
      </p:sp>
    </p:spTree>
    <p:extLst>
      <p:ext uri="{BB962C8B-B14F-4D97-AF65-F5344CB8AC3E}">
        <p14:creationId xmlns:p14="http://schemas.microsoft.com/office/powerpoint/2010/main" val="361889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B70CB-28AA-41C6-BD2E-20F581A7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010419-9546-4512-9EDB-861FFDD9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3BA19-6260-4A30-B44B-34F36FD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78"/>
            <a:ext cx="12192000" cy="57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9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9C7C85-0B36-42F2-82E4-16448BF8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"/>
            <a:ext cx="10515600" cy="592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ORM (Object-Relational Mapping) - </a:t>
            </a:r>
            <a:r>
              <a:rPr lang="uk-UA" dirty="0"/>
              <a:t>це технологія, яка дозволяє розробникам працювати з об'єктно-орієнтованими об'єктами у програмному коді, як з реляційною базою даних, зменшуючи або </a:t>
            </a:r>
            <a:r>
              <a:rPr lang="uk-UA" dirty="0" err="1"/>
              <a:t>уникуючи</a:t>
            </a:r>
            <a:r>
              <a:rPr lang="uk-UA" dirty="0"/>
              <a:t> необхідності вручну писати </a:t>
            </a:r>
            <a:r>
              <a:rPr lang="en-US" dirty="0"/>
              <a:t>SQL-</a:t>
            </a:r>
            <a:r>
              <a:rPr lang="uk-UA" dirty="0"/>
              <a:t>запити.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Основна ідея </a:t>
            </a:r>
            <a:r>
              <a:rPr lang="en-US" dirty="0"/>
              <a:t>ORM </a:t>
            </a:r>
            <a:r>
              <a:rPr lang="uk-UA" dirty="0"/>
              <a:t>полягає в тому, щоб створювати відображення між об'єктами програмного коду і таблицями бази даних. Це дозволяє розробникам працювати з об'єктами, як звичайно, і здійснювати роботу з даними, які зберігаються в базі даних, без прямого використання </a:t>
            </a:r>
            <a:r>
              <a:rPr lang="en-US" dirty="0"/>
              <a:t>SQL-</a:t>
            </a:r>
            <a:r>
              <a:rPr lang="uk-UA" dirty="0"/>
              <a:t>запитів.</a:t>
            </a:r>
          </a:p>
        </p:txBody>
      </p:sp>
    </p:spTree>
    <p:extLst>
      <p:ext uri="{BB962C8B-B14F-4D97-AF65-F5344CB8AC3E}">
        <p14:creationId xmlns:p14="http://schemas.microsoft.com/office/powerpoint/2010/main" val="105905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48C58-83DB-477E-9FB0-A824A17A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87D04A-EF27-4B24-BF38-E2635E883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Java EE (Java Enterprise Edition) — </a:t>
            </a:r>
            <a:r>
              <a:rPr lang="uk-UA" dirty="0"/>
              <a:t>це платформа для розробки та виконання розподілених, масштабованих і надійних програм на мові програмування </a:t>
            </a:r>
            <a:r>
              <a:rPr lang="en-US" dirty="0"/>
              <a:t>Java. </a:t>
            </a:r>
            <a:r>
              <a:rPr lang="uk-UA" dirty="0"/>
              <a:t>Вона надає різноманітні сервіси та </a:t>
            </a:r>
            <a:r>
              <a:rPr lang="en-US" dirty="0"/>
              <a:t>API </a:t>
            </a:r>
            <a:r>
              <a:rPr lang="uk-UA" dirty="0"/>
              <a:t>для побудови корпоративних додатків, таких як веб-додатки, послуги, керовані бізнес-процеси тощо. </a:t>
            </a:r>
            <a:r>
              <a:rPr lang="en-US" dirty="0"/>
              <a:t>Java EE </a:t>
            </a:r>
            <a:r>
              <a:rPr lang="uk-UA" dirty="0"/>
              <a:t>включає в себе багато компонентів, таких як </a:t>
            </a:r>
            <a:r>
              <a:rPr lang="uk-UA" dirty="0" err="1"/>
              <a:t>сервлети</a:t>
            </a:r>
            <a:r>
              <a:rPr lang="uk-UA" dirty="0"/>
              <a:t>, </a:t>
            </a:r>
            <a:r>
              <a:rPr lang="en-US" dirty="0"/>
              <a:t>EJB (Enterprise JavaBeans), JSP (</a:t>
            </a:r>
            <a:r>
              <a:rPr lang="en-US" dirty="0" err="1"/>
              <a:t>JavaServer</a:t>
            </a:r>
            <a:r>
              <a:rPr lang="en-US" dirty="0"/>
              <a:t> Pages), JMS (Java Message Service) </a:t>
            </a:r>
            <a:r>
              <a:rPr lang="uk-UA" dirty="0"/>
              <a:t>та інші.</a:t>
            </a:r>
          </a:p>
        </p:txBody>
      </p:sp>
      <p:pic>
        <p:nvPicPr>
          <p:cNvPr id="1028" name="Picture 4" descr="Industry Spotlight: Java EE finally gets rebooted - SD Times">
            <a:extLst>
              <a:ext uri="{FF2B5EF4-FFF2-40B4-BE49-F238E27FC236}">
                <a16:creationId xmlns:a16="http://schemas.microsoft.com/office/drawing/2014/main" id="{D7A9744B-FC0C-43A5-8E56-8F692BB1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0188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8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EF3DD-94AA-4DCF-89CC-9D417BFE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Деякі основні переваги використання </a:t>
            </a:r>
            <a:r>
              <a:rPr lang="en-US" dirty="0"/>
              <a:t>ORM:</a:t>
            </a:r>
            <a:br>
              <a:rPr lang="en-US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B6D70F-9B8B-40A6-8449-92228DE1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1. </a:t>
            </a:r>
            <a:r>
              <a:rPr lang="uk-UA" sz="2200" dirty="0"/>
              <a:t>Зменшення дублювання коду: </a:t>
            </a:r>
            <a:r>
              <a:rPr lang="en-US" sz="2200" dirty="0"/>
              <a:t>ORM </a:t>
            </a:r>
            <a:r>
              <a:rPr lang="uk-UA" sz="2200" dirty="0"/>
              <a:t>дозволяє розробникам уникнути писання великої кількості </a:t>
            </a:r>
            <a:r>
              <a:rPr lang="en-US" sz="2200" dirty="0"/>
              <a:t>SQL-</a:t>
            </a:r>
            <a:r>
              <a:rPr lang="uk-UA" sz="2200" dirty="0"/>
              <a:t>запитів, оскільки він автоматично генерує необхідний </a:t>
            </a:r>
            <a:r>
              <a:rPr lang="en-US" sz="2200" dirty="0"/>
              <a:t>SQL-</a:t>
            </a:r>
            <a:r>
              <a:rPr lang="uk-UA" sz="2200" dirty="0"/>
              <a:t>код для роботи з базою даних.</a:t>
            </a:r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r>
              <a:rPr lang="uk-UA" sz="2200" dirty="0"/>
              <a:t>2. Зручна робота з об'єктами: </a:t>
            </a:r>
            <a:r>
              <a:rPr lang="en-US" sz="2200" dirty="0"/>
              <a:t>ORM </a:t>
            </a:r>
            <a:r>
              <a:rPr lang="uk-UA" sz="2200" dirty="0"/>
              <a:t>дозволяє працювати з об'єктами в коді, а не з таблицями бази даних. Це полегшує розробку і підтримку програмного коду, оскільки ви можете працювати з даними в термінах об'єктів.</a:t>
            </a:r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r>
              <a:rPr lang="uk-UA" sz="2200" dirty="0"/>
              <a:t>3. Менша залежність від конкретної СУБД*: </a:t>
            </a:r>
            <a:r>
              <a:rPr lang="en-US" sz="2200" dirty="0"/>
              <a:t>ORM </a:t>
            </a:r>
            <a:r>
              <a:rPr lang="uk-UA" sz="2200" dirty="0"/>
              <a:t>надає абстракцію бази даних, що дозволяє легко змінювати або підключати різні системи керування базами даних без значних змін у програмному коді.</a:t>
            </a:r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r>
              <a:rPr lang="uk-UA" sz="2200" dirty="0"/>
              <a:t>4. Підтримка об'єктно-орієнтованого підходу до розробки: </a:t>
            </a:r>
            <a:r>
              <a:rPr lang="en-US" sz="2200" dirty="0"/>
              <a:t>ORM </a:t>
            </a:r>
            <a:r>
              <a:rPr lang="uk-UA" sz="2200" dirty="0"/>
              <a:t>дозволяє розробникам використовувати об'єктно-орієнтований підхід до розробки програмного коду, що дозволяє покращити структуру та </a:t>
            </a:r>
            <a:r>
              <a:rPr lang="uk-UA" sz="2200" dirty="0" err="1"/>
              <a:t>обслуговуваність</a:t>
            </a:r>
            <a:r>
              <a:rPr lang="uk-UA" sz="2200" dirty="0"/>
              <a:t> програм.</a:t>
            </a:r>
          </a:p>
          <a:p>
            <a:pPr marL="0" indent="0">
              <a:buNone/>
            </a:pPr>
            <a:endParaRPr lang="uk-UA" sz="2200" dirty="0"/>
          </a:p>
          <a:p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597770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5A0CF-A47F-48E1-BA0A-9231B14B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BB5F7A-83EA-41E4-B0E7-5F3A2B60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0-8C99-4CC9-872B-CD9339F1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82" y="0"/>
            <a:ext cx="781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4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ED277-D8D6-4A2B-BF7E-857F39DF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E0D205-8203-4540-9468-E582255B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201DD-E270-4202-AE72-A1BF331BA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6" y="0"/>
            <a:ext cx="10446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2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3C0F-F50B-42A5-9D18-A1EB1A02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7A9628-4809-4D81-BB9A-28F51365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500" dirty="0">
                <a:solidFill>
                  <a:srgbClr val="0070C0"/>
                </a:solidFill>
              </a:rPr>
              <a:t>Фреймворк управління транзакціями </a:t>
            </a:r>
            <a:r>
              <a:rPr lang="uk-UA" sz="3500" dirty="0"/>
              <a:t>- координація різних </a:t>
            </a:r>
            <a:r>
              <a:rPr lang="en-US" sz="3500" dirty="0"/>
              <a:t>API </a:t>
            </a:r>
            <a:r>
              <a:rPr lang="uk-UA" sz="3500" dirty="0"/>
              <a:t>управління транзакціями і інструментарії налаштованого керування транзакціями для об'єктів </a:t>
            </a:r>
            <a:r>
              <a:rPr lang="en-US" sz="3500" dirty="0"/>
              <a:t>Java</a:t>
            </a:r>
            <a:r>
              <a:rPr lang="uk-UA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39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C427C-0A23-454E-A316-982D9EF0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D271E-5087-47BB-B8AF-0677E116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Транзакція в </a:t>
            </a:r>
            <a:r>
              <a:rPr lang="en-US" dirty="0"/>
              <a:t>Java - </a:t>
            </a:r>
            <a:r>
              <a:rPr lang="uk-UA" dirty="0"/>
              <a:t>це послідовність операцій бази даних, які виконуються як атомарна одиниця роботи. Це означає, що всі операції в рамках транзакції виконуються або всі разом, або жодна з них не виконується. Такий підхід дозволяє забезпечити </a:t>
            </a:r>
            <a:r>
              <a:rPr lang="uk-UA" dirty="0" err="1"/>
              <a:t>консистентність</a:t>
            </a:r>
            <a:r>
              <a:rPr lang="uk-UA" dirty="0"/>
              <a:t> бази даних навіть у випадку виникнення помилок або відмов 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126913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ABB934-CD45-4BE7-9816-B6A78C3D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6207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Java SE (Java Standard Edition) — </a:t>
            </a:r>
            <a:r>
              <a:rPr lang="uk-UA" dirty="0"/>
              <a:t>це стандартна платформа для розробки та виконання </a:t>
            </a:r>
            <a:r>
              <a:rPr lang="uk-UA" dirty="0" err="1"/>
              <a:t>десктопних</a:t>
            </a:r>
            <a:r>
              <a:rPr lang="uk-UA" dirty="0"/>
              <a:t> та веб-додатків на мові програмування </a:t>
            </a:r>
            <a:r>
              <a:rPr lang="en-US" dirty="0"/>
              <a:t>Java. Java SE </a:t>
            </a:r>
            <a:r>
              <a:rPr lang="uk-UA" dirty="0"/>
              <a:t>надає базові сервіси та </a:t>
            </a:r>
            <a:r>
              <a:rPr lang="en-US" dirty="0"/>
              <a:t>API </a:t>
            </a:r>
            <a:r>
              <a:rPr lang="uk-UA" dirty="0"/>
              <a:t>для створення різноманітних програм, таких як графічні інтерфейси користувача, мережеві додатки, робота з файловою системою, обробка введення/виведення тощо.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Java SE </a:t>
            </a:r>
            <a:r>
              <a:rPr lang="uk-UA" dirty="0"/>
              <a:t>є основою для інших платформ розробки на </a:t>
            </a:r>
            <a:r>
              <a:rPr lang="en-US" dirty="0"/>
              <a:t>Java, </a:t>
            </a:r>
            <a:r>
              <a:rPr lang="uk-UA" dirty="0"/>
              <a:t>таких як </a:t>
            </a:r>
            <a:r>
              <a:rPr lang="en-US" dirty="0"/>
              <a:t>Java EE (Java Enterprise Edition) </a:t>
            </a:r>
            <a:r>
              <a:rPr lang="uk-UA" dirty="0"/>
              <a:t>та </a:t>
            </a:r>
            <a:r>
              <a:rPr lang="en-US" dirty="0"/>
              <a:t>Java ME (Java Micro Edition). </a:t>
            </a:r>
            <a:r>
              <a:rPr lang="uk-UA" dirty="0"/>
              <a:t>Вона включає в себе компоненти, такі як </a:t>
            </a:r>
            <a:r>
              <a:rPr lang="en-US" dirty="0"/>
              <a:t>JVM (Java Virtual Machine), </a:t>
            </a:r>
            <a:r>
              <a:rPr lang="uk-UA" dirty="0"/>
              <a:t>яка виконує </a:t>
            </a:r>
            <a:r>
              <a:rPr lang="en-US" dirty="0"/>
              <a:t>Java-</a:t>
            </a:r>
            <a:r>
              <a:rPr lang="uk-UA" dirty="0"/>
              <a:t>код, компілятор </a:t>
            </a:r>
            <a:r>
              <a:rPr lang="en-US" dirty="0"/>
              <a:t>Java, </a:t>
            </a:r>
            <a:r>
              <a:rPr lang="uk-UA" dirty="0"/>
              <a:t>набір бібліотек та інші інструменти, необхідні для розробки та запуску </a:t>
            </a:r>
            <a:r>
              <a:rPr lang="en-US" dirty="0"/>
              <a:t>Java-</a:t>
            </a:r>
            <a:r>
              <a:rPr lang="uk-UA" dirty="0"/>
              <a:t>додатків. </a:t>
            </a:r>
            <a:r>
              <a:rPr lang="en-US" dirty="0"/>
              <a:t>Java SE </a:t>
            </a:r>
            <a:r>
              <a:rPr lang="uk-UA" dirty="0"/>
              <a:t>також відома своєю крос-</a:t>
            </a:r>
            <a:r>
              <a:rPr lang="uk-UA" dirty="0" err="1"/>
              <a:t>платформенністю</a:t>
            </a:r>
            <a:r>
              <a:rPr lang="uk-UA" dirty="0"/>
              <a:t>, тобто програми, розроблені на </a:t>
            </a:r>
            <a:r>
              <a:rPr lang="en-US" dirty="0"/>
              <a:t>Java SE, </a:t>
            </a:r>
            <a:r>
              <a:rPr lang="uk-UA" dirty="0"/>
              <a:t>можуть працювати на різних операційних системах без змін вихідного коду.</a:t>
            </a:r>
          </a:p>
        </p:txBody>
      </p:sp>
    </p:spTree>
    <p:extLst>
      <p:ext uri="{BB962C8B-B14F-4D97-AF65-F5344CB8AC3E}">
        <p14:creationId xmlns:p14="http://schemas.microsoft.com/office/powerpoint/2010/main" val="281762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02EB67-5669-4FFD-AB7B-C385A51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"/>
            <a:ext cx="10515600" cy="60347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Java ME (Java Micro Edition) — </a:t>
            </a:r>
            <a:r>
              <a:rPr lang="uk-UA" dirty="0"/>
              <a:t>це платформа для розробки програмного забезпечення для вбудованих систем, мобільних пристроїв та інших обмежених пристроїв з обмеженими ресурсами, такими як обсяг пам'яті, потужність процесора та об'єм дисплея. </a:t>
            </a:r>
            <a:r>
              <a:rPr lang="en-US" dirty="0"/>
              <a:t>Java ME </a:t>
            </a:r>
            <a:r>
              <a:rPr lang="uk-UA" dirty="0"/>
              <a:t>дозволяє розробникам створювати </a:t>
            </a:r>
            <a:r>
              <a:rPr lang="en-US" dirty="0"/>
              <a:t>Java-</a:t>
            </a:r>
            <a:r>
              <a:rPr lang="uk-UA" dirty="0"/>
              <a:t>додатки, які можуть працювати на різних пристроях та платформах, незалежно від їх обмежень. </a:t>
            </a:r>
          </a:p>
          <a:p>
            <a:pPr marL="0" indent="0" algn="just">
              <a:buNone/>
            </a:pPr>
            <a:r>
              <a:rPr lang="en-US" dirty="0"/>
              <a:t>Java ME </a:t>
            </a:r>
            <a:r>
              <a:rPr lang="uk-UA" dirty="0"/>
              <a:t>має різні профілі та конфігурації, призначені для різних категорій пристроїв та рівнів обмежень. Наприклад, </a:t>
            </a:r>
            <a:r>
              <a:rPr lang="en-US" dirty="0"/>
              <a:t>CLDC (Connected Limited Device Configuration) </a:t>
            </a:r>
            <a:r>
              <a:rPr lang="uk-UA" dirty="0"/>
              <a:t>і </a:t>
            </a:r>
            <a:r>
              <a:rPr lang="en-US" dirty="0"/>
              <a:t>CDC (Connected Device Configuration) </a:t>
            </a:r>
            <a:r>
              <a:rPr lang="uk-UA" dirty="0"/>
              <a:t>є двома основними конфігураціями, що визначають набір функцій та </a:t>
            </a:r>
            <a:r>
              <a:rPr lang="en-US" dirty="0"/>
              <a:t>API, </a:t>
            </a:r>
            <a:r>
              <a:rPr lang="uk-UA" dirty="0"/>
              <a:t>доступних для програм на </a:t>
            </a:r>
            <a:r>
              <a:rPr lang="en-US" dirty="0"/>
              <a:t>Java ME. </a:t>
            </a:r>
            <a:r>
              <a:rPr lang="uk-UA" dirty="0"/>
              <a:t>Крім того, </a:t>
            </a:r>
            <a:r>
              <a:rPr lang="en-US" dirty="0"/>
              <a:t>Java ME </a:t>
            </a:r>
            <a:r>
              <a:rPr lang="uk-UA" dirty="0"/>
              <a:t>включає різні профілі, такі як </a:t>
            </a:r>
            <a:r>
              <a:rPr lang="en-US" dirty="0"/>
              <a:t>MIDP (Mobile Information Device Profile) </a:t>
            </a:r>
            <a:r>
              <a:rPr lang="uk-UA" dirty="0"/>
              <a:t>для мобільних пристроїв, а також інші профілі, які додають додаткові функції та можливості для специфічних категорій пристроїв. </a:t>
            </a:r>
          </a:p>
          <a:p>
            <a:pPr marL="0" indent="0" algn="just">
              <a:buNone/>
            </a:pPr>
            <a:r>
              <a:rPr lang="uk-UA" dirty="0"/>
              <a:t>Загалом, </a:t>
            </a:r>
            <a:r>
              <a:rPr lang="en-US" dirty="0"/>
              <a:t>Java ME </a:t>
            </a:r>
            <a:r>
              <a:rPr lang="uk-UA" dirty="0"/>
              <a:t>дозволяє розробникам створювати </a:t>
            </a:r>
            <a:r>
              <a:rPr lang="en-US" dirty="0"/>
              <a:t>Java-</a:t>
            </a:r>
            <a:r>
              <a:rPr lang="uk-UA" dirty="0"/>
              <a:t>додатки для різноманітних вбудованих систем і мобільних пристроїв, забезпечуючи крос-</a:t>
            </a:r>
            <a:r>
              <a:rPr lang="uk-UA" dirty="0" err="1"/>
              <a:t>платформенність</a:t>
            </a:r>
            <a:r>
              <a:rPr lang="uk-UA" dirty="0"/>
              <a:t> та спрощений процес розробки.</a:t>
            </a:r>
          </a:p>
        </p:txBody>
      </p:sp>
    </p:spTree>
    <p:extLst>
      <p:ext uri="{BB962C8B-B14F-4D97-AF65-F5344CB8AC3E}">
        <p14:creationId xmlns:p14="http://schemas.microsoft.com/office/powerpoint/2010/main" val="264791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683273-8EED-479D-B431-DEE25E19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6862"/>
            <a:ext cx="10515600" cy="61039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Spring Framework </a:t>
            </a:r>
            <a:r>
              <a:rPr lang="uk-UA" dirty="0"/>
              <a:t>забезпечує вирішення багатьох задач, з якими стикаються </a:t>
            </a:r>
            <a:r>
              <a:rPr lang="en-US" dirty="0"/>
              <a:t>Java </a:t>
            </a:r>
            <a:r>
              <a:rPr lang="uk-UA" dirty="0"/>
              <a:t>розробники та організації, які хочуть створити інформаційну систему, засновану на платформі </a:t>
            </a:r>
            <a:r>
              <a:rPr lang="en-US" dirty="0"/>
              <a:t>Java</a:t>
            </a: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en-US" dirty="0"/>
              <a:t>Spring Framework </a:t>
            </a:r>
            <a:r>
              <a:rPr lang="uk-UA" dirty="0"/>
              <a:t>не повністю </a:t>
            </a:r>
            <a:r>
              <a:rPr lang="uk-UA" dirty="0" err="1"/>
              <a:t>пов</a:t>
            </a:r>
            <a:r>
              <a:rPr lang="en-US" dirty="0"/>
              <a:t>'</a:t>
            </a:r>
            <a:r>
              <a:rPr lang="uk-UA" dirty="0" err="1"/>
              <a:t>язаний</a:t>
            </a:r>
            <a:r>
              <a:rPr lang="uk-UA" dirty="0"/>
              <a:t> з платформою </a:t>
            </a:r>
            <a:r>
              <a:rPr lang="en-US" dirty="0"/>
              <a:t>Java EE, </a:t>
            </a:r>
            <a:r>
              <a:rPr lang="uk-UA" dirty="0"/>
              <a:t>але має масштабну інтеграцію з нею, що є важливою причиною його популярності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3076" name="Picture 4" descr="Spring Boot - Wikipedia">
            <a:extLst>
              <a:ext uri="{FF2B5EF4-FFF2-40B4-BE49-F238E27FC236}">
                <a16:creationId xmlns:a16="http://schemas.microsoft.com/office/drawing/2014/main" id="{B0DE8524-6029-4984-9033-51EE88E3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17589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3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2062F3-30E1-45C9-ACA9-716215E6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560" y="452278"/>
            <a:ext cx="6060440" cy="608060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Перша версія була написана </a:t>
            </a:r>
            <a:endParaRPr lang="en-US" dirty="0"/>
          </a:p>
          <a:p>
            <a:pPr marL="0" indent="0">
              <a:buNone/>
            </a:pPr>
            <a:r>
              <a:rPr lang="uk-UA" b="1" dirty="0"/>
              <a:t>Родом Джонсоном</a:t>
            </a:r>
            <a:r>
              <a:rPr lang="uk-UA" dirty="0"/>
              <a:t>,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який вперше опублікував її разом з видавництвом своєї книжки </a:t>
            </a:r>
            <a:endParaRPr lang="en-US" dirty="0"/>
          </a:p>
          <a:p>
            <a:pPr marL="0" indent="0">
              <a:buNone/>
            </a:pPr>
            <a:r>
              <a:rPr lang="uk-UA" b="1" dirty="0"/>
              <a:t>"</a:t>
            </a:r>
            <a:r>
              <a:rPr lang="en-US" b="1" dirty="0"/>
              <a:t>Expert One-on-One Java EE Design and Development“ </a:t>
            </a:r>
            <a:r>
              <a:rPr lang="uk-UA" dirty="0"/>
              <a:t>(жовтень, 2022)</a:t>
            </a:r>
          </a:p>
        </p:txBody>
      </p:sp>
      <p:pic>
        <p:nvPicPr>
          <p:cNvPr id="4098" name="Picture 2" descr="Кого читать? Известные Java-эксперты, на которых стоит подписаться">
            <a:extLst>
              <a:ext uri="{FF2B5EF4-FFF2-40B4-BE49-F238E27FC236}">
                <a16:creationId xmlns:a16="http://schemas.microsoft.com/office/drawing/2014/main" id="{60040141-D680-4BF4-BBFC-49849ADB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5227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8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A6B67-AEAD-4E9C-9157-E94B8DD2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1406208"/>
            <a:ext cx="10515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500" dirty="0">
                <a:solidFill>
                  <a:srgbClr val="00B050"/>
                </a:solidFill>
              </a:rPr>
              <a:t>Spring</a:t>
            </a:r>
            <a:r>
              <a:rPr lang="en-US" sz="3500" dirty="0"/>
              <a:t> </a:t>
            </a:r>
            <a:r>
              <a:rPr lang="uk-UA" sz="3500" dirty="0"/>
              <a:t>був вперше випущений під ліцензією </a:t>
            </a:r>
            <a:r>
              <a:rPr lang="en-US" sz="3500" dirty="0"/>
              <a:t>Apache 2.0 license </a:t>
            </a:r>
            <a:r>
              <a:rPr lang="uk-UA" sz="3500" dirty="0"/>
              <a:t>в червні 2003 року. Перший стабільний реліз 1.0 був випущений в березні 2004. </a:t>
            </a:r>
            <a:r>
              <a:rPr lang="en-US" sz="3500" dirty="0"/>
              <a:t>Spring 2.0 </a:t>
            </a:r>
            <a:r>
              <a:rPr lang="uk-UA" sz="3500" dirty="0"/>
              <a:t>був випущений в жовтні 2006</a:t>
            </a:r>
          </a:p>
        </p:txBody>
      </p:sp>
      <p:pic>
        <p:nvPicPr>
          <p:cNvPr id="5122" name="Picture 2" descr="Что такое Apache | Рег.ру">
            <a:extLst>
              <a:ext uri="{FF2B5EF4-FFF2-40B4-BE49-F238E27FC236}">
                <a16:creationId xmlns:a16="http://schemas.microsoft.com/office/drawing/2014/main" id="{9D8C19F2-2982-4B91-9AD8-4ECC2AC9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429000"/>
            <a:ext cx="4765990" cy="23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E10EC7-988A-49F8-B9F2-4C99F935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80645"/>
            <a:ext cx="10515600" cy="1325563"/>
          </a:xfrm>
        </p:spPr>
        <p:txBody>
          <a:bodyPr/>
          <a:lstStyle/>
          <a:p>
            <a:r>
              <a:rPr lang="en-US" dirty="0"/>
              <a:t>Spring: </a:t>
            </a:r>
            <a:r>
              <a:rPr lang="uk-UA" dirty="0"/>
              <a:t>історія версій</a:t>
            </a:r>
          </a:p>
        </p:txBody>
      </p:sp>
    </p:spTree>
    <p:extLst>
      <p:ext uri="{BB962C8B-B14F-4D97-AF65-F5344CB8AC3E}">
        <p14:creationId xmlns:p14="http://schemas.microsoft.com/office/powerpoint/2010/main" val="1602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4B0E3-1962-4976-B40E-D5D0D759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Spring: </a:t>
            </a:r>
            <a:r>
              <a:rPr lang="uk-UA" b="1" dirty="0"/>
              <a:t>історія версій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4B2345-BDED-4FA8-B910-EE44E42A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Spring Framework 3.0</a:t>
            </a:r>
            <a:r>
              <a:rPr lang="en-US" dirty="0"/>
              <a:t>: </a:t>
            </a:r>
            <a:r>
              <a:rPr lang="uk-UA" dirty="0"/>
              <a:t>Випущено в грудні 2009 року.</a:t>
            </a:r>
          </a:p>
          <a:p>
            <a:r>
              <a:rPr lang="en-US" b="1" dirty="0"/>
              <a:t>Spring Framework 3.1</a:t>
            </a:r>
            <a:r>
              <a:rPr lang="en-US" dirty="0"/>
              <a:t>: </a:t>
            </a:r>
            <a:r>
              <a:rPr lang="uk-UA" dirty="0"/>
              <a:t>Випущено в грудні 2011 року.</a:t>
            </a:r>
          </a:p>
          <a:p>
            <a:r>
              <a:rPr lang="en-US" b="1" dirty="0"/>
              <a:t>Spring Framework 3.2</a:t>
            </a:r>
            <a:r>
              <a:rPr lang="en-US" dirty="0"/>
              <a:t>: </a:t>
            </a:r>
            <a:r>
              <a:rPr lang="uk-UA" dirty="0"/>
              <a:t>Випущено в грудні 2012 року.</a:t>
            </a:r>
          </a:p>
          <a:p>
            <a:r>
              <a:rPr lang="en-US" b="1" dirty="0"/>
              <a:t>Spring Framework 4.0</a:t>
            </a:r>
            <a:r>
              <a:rPr lang="en-US" dirty="0"/>
              <a:t>: </a:t>
            </a:r>
            <a:r>
              <a:rPr lang="uk-UA" dirty="0"/>
              <a:t>Випущено в грудні 2013 року.</a:t>
            </a:r>
          </a:p>
          <a:p>
            <a:r>
              <a:rPr lang="en-US" b="1" dirty="0"/>
              <a:t>Spring Framework 4.1</a:t>
            </a:r>
            <a:r>
              <a:rPr lang="en-US" dirty="0"/>
              <a:t>: </a:t>
            </a:r>
            <a:r>
              <a:rPr lang="uk-UA" dirty="0"/>
              <a:t>Випущено в вересні 2014 року.</a:t>
            </a:r>
          </a:p>
          <a:p>
            <a:r>
              <a:rPr lang="en-US" b="1" dirty="0"/>
              <a:t>Spring Framework 4.2</a:t>
            </a:r>
            <a:r>
              <a:rPr lang="en-US" dirty="0"/>
              <a:t>: </a:t>
            </a:r>
            <a:r>
              <a:rPr lang="uk-UA" dirty="0"/>
              <a:t>Випущено в липні 2015 року.</a:t>
            </a:r>
          </a:p>
          <a:p>
            <a:r>
              <a:rPr lang="en-US" b="1" dirty="0"/>
              <a:t>Spring Framework 4.3</a:t>
            </a:r>
            <a:r>
              <a:rPr lang="en-US" dirty="0"/>
              <a:t>: </a:t>
            </a:r>
            <a:r>
              <a:rPr lang="uk-UA" dirty="0"/>
              <a:t>Випущено в червні 2016 року.</a:t>
            </a:r>
          </a:p>
          <a:p>
            <a:r>
              <a:rPr lang="en-US" b="1" dirty="0"/>
              <a:t>Spring Framework 5.0</a:t>
            </a:r>
            <a:r>
              <a:rPr lang="en-US" dirty="0"/>
              <a:t>: </a:t>
            </a:r>
            <a:r>
              <a:rPr lang="uk-UA" dirty="0"/>
              <a:t>Випущено в вересні 2017 року.</a:t>
            </a:r>
          </a:p>
          <a:p>
            <a:r>
              <a:rPr lang="en-US" b="1" dirty="0"/>
              <a:t>Spring Framework 5.1</a:t>
            </a:r>
            <a:r>
              <a:rPr lang="en-US" dirty="0"/>
              <a:t>: </a:t>
            </a:r>
            <a:r>
              <a:rPr lang="uk-UA" dirty="0"/>
              <a:t>Випущено в жовтні 2018 року.</a:t>
            </a:r>
          </a:p>
          <a:p>
            <a:r>
              <a:rPr lang="en-US" b="1" dirty="0"/>
              <a:t>Spring Framework 5.2</a:t>
            </a:r>
            <a:r>
              <a:rPr lang="en-US" dirty="0"/>
              <a:t>: </a:t>
            </a:r>
            <a:r>
              <a:rPr lang="uk-UA" dirty="0"/>
              <a:t>Випущено в листопаді 2019 року.</a:t>
            </a:r>
          </a:p>
          <a:p>
            <a:r>
              <a:rPr lang="en-US" b="1" dirty="0"/>
              <a:t>Spring Framework 5.3</a:t>
            </a:r>
            <a:r>
              <a:rPr lang="en-US" dirty="0"/>
              <a:t>: </a:t>
            </a:r>
            <a:r>
              <a:rPr lang="uk-UA" dirty="0"/>
              <a:t>Випущено в листопаді 2020 року.</a:t>
            </a:r>
          </a:p>
        </p:txBody>
      </p:sp>
    </p:spTree>
    <p:extLst>
      <p:ext uri="{BB962C8B-B14F-4D97-AF65-F5344CB8AC3E}">
        <p14:creationId xmlns:p14="http://schemas.microsoft.com/office/powerpoint/2010/main" val="3594104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1804</Words>
  <Application>Microsoft Office PowerPoint</Application>
  <PresentationFormat>Широкий екран</PresentationFormat>
  <Paragraphs>91</Paragraphs>
  <Slides>34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Spring: історія версій</vt:lpstr>
      <vt:lpstr>Spring: історія версій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Реляційні БД</vt:lpstr>
      <vt:lpstr>Нереляційні БД</vt:lpstr>
      <vt:lpstr>Презентація PowerPoint</vt:lpstr>
      <vt:lpstr>Підключення JDBC до проекту Spring </vt:lpstr>
      <vt:lpstr>Зразок для Maven:</vt:lpstr>
      <vt:lpstr>Зразок для Gradle:</vt:lpstr>
      <vt:lpstr>2. Налаштування джерела даних</vt:lpstr>
      <vt:lpstr>application.properties:</vt:lpstr>
      <vt:lpstr>application.yml</vt:lpstr>
      <vt:lpstr>3. Використання JDBC в Spring-компонентах</vt:lpstr>
      <vt:lpstr>Презентація PowerPoint</vt:lpstr>
      <vt:lpstr>Презентація PowerPoint</vt:lpstr>
      <vt:lpstr>Деякі основні переваги використання ORM: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admin-ubgd</dc:creator>
  <cp:lastModifiedBy>admin-ubgd</cp:lastModifiedBy>
  <cp:revision>2</cp:revision>
  <dcterms:created xsi:type="dcterms:W3CDTF">2024-02-14T06:49:27Z</dcterms:created>
  <dcterms:modified xsi:type="dcterms:W3CDTF">2024-02-14T10:31:42Z</dcterms:modified>
</cp:coreProperties>
</file>