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313" r:id="rId5"/>
    <p:sldId id="314" r:id="rId6"/>
    <p:sldId id="316" r:id="rId7"/>
    <p:sldId id="317" r:id="rId8"/>
    <p:sldId id="318" r:id="rId9"/>
    <p:sldId id="319" r:id="rId10"/>
    <p:sldId id="320" r:id="rId11"/>
    <p:sldId id="348" r:id="rId12"/>
    <p:sldId id="321" r:id="rId13"/>
    <p:sldId id="322" r:id="rId14"/>
    <p:sldId id="323" r:id="rId15"/>
    <p:sldId id="324" r:id="rId16"/>
    <p:sldId id="325" r:id="rId17"/>
    <p:sldId id="326" r:id="rId18"/>
    <p:sldId id="349" r:id="rId19"/>
    <p:sldId id="350" r:id="rId20"/>
    <p:sldId id="352" r:id="rId21"/>
    <p:sldId id="327" r:id="rId22"/>
    <p:sldId id="328" r:id="rId23"/>
    <p:sldId id="329" r:id="rId24"/>
    <p:sldId id="330" r:id="rId25"/>
    <p:sldId id="332" r:id="rId26"/>
    <p:sldId id="331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12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" panose="02040503050406030204" pitchFamily="18" charset="0"/>
      <p:regular r:id="rId49"/>
      <p:bold r:id="rId50"/>
      <p:italic r:id="rId51"/>
      <p:boldItalic r:id="rId52"/>
    </p:embeddedFont>
    <p:embeddedFont>
      <p:font typeface="Libre Franklin Medium" panose="020F0502020204030204" pitchFamily="34" charset="0"/>
      <p:regular r:id="rId53"/>
      <p:bold r:id="rId54"/>
      <p:italic r:id="rId55"/>
      <p:boldItalic r:id="rId56"/>
    </p:embeddedFont>
    <p:embeddedFont>
      <p:font typeface="Source Sans Pro" panose="020B050303040302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g8WWCA3qeh+b/Z8aaasaa9CpA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/>
    <p:restoredTop sz="94656"/>
  </p:normalViewPr>
  <p:slideViewPr>
    <p:cSldViewPr snapToGrid="0">
      <p:cViewPr varScale="1">
        <p:scale>
          <a:sx n="107" d="100"/>
          <a:sy n="107" d="100"/>
        </p:scale>
        <p:origin x="504" y="17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9781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7363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81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9117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21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5993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6467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6485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9011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260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5700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0458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2652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5425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3650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3095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983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2800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1808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493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3772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7555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4329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74505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4669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8261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231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8406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61000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858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9215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9231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39021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0" name="Google Shape;26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53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431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2218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169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459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3.png"/><Relationship Id="rId7" Type="http://schemas.openxmlformats.org/officeDocument/2006/relationships/package" Target="../embeddings/__________Microsoft_Visio1.vsd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0" Type="http://schemas.openxmlformats.org/officeDocument/2006/relationships/image" Target="../media/image24.jp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hyperlink" Target="https://pypl.github.io/PYPL.html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tiobe.com/tiobe-index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/>
          <p:nvPr/>
        </p:nvSpPr>
        <p:spPr>
          <a:xfrm>
            <a:off x="5536067" y="-223840"/>
            <a:ext cx="2219325" cy="7305675"/>
          </a:xfrm>
          <a:prstGeom prst="parallelogram">
            <a:avLst>
              <a:gd name="adj" fmla="val 58906"/>
            </a:avLst>
          </a:prstGeom>
          <a:solidFill>
            <a:srgbClr val="F27B1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51830" y="-223840"/>
            <a:ext cx="2219325" cy="7305675"/>
          </a:xfrm>
          <a:prstGeom prst="parallelogram">
            <a:avLst>
              <a:gd name="adj" fmla="val 58906"/>
            </a:avLst>
          </a:prstGeom>
          <a:solidFill>
            <a:srgbClr val="F69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6541587" y="5618480"/>
            <a:ext cx="6555979" cy="803586"/>
          </a:xfrm>
          <a:prstGeom prst="parallelogram">
            <a:avLst>
              <a:gd name="adj" fmla="val 1793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461" y="318226"/>
            <a:ext cx="5127508" cy="327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77972" y="-1714979"/>
            <a:ext cx="5127508" cy="32730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-413202" y="146660"/>
            <a:ext cx="7284357" cy="1082024"/>
          </a:xfrm>
          <a:prstGeom prst="parallelogram">
            <a:avLst>
              <a:gd name="adj" fmla="val 1840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-451909" y="2165865"/>
            <a:ext cx="12629970" cy="3259474"/>
          </a:xfrm>
          <a:prstGeom prst="parallelogram">
            <a:avLst>
              <a:gd name="adj" fmla="val 1840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5318601" y="-1774351"/>
            <a:ext cx="842095" cy="842095"/>
          </a:xfrm>
          <a:prstGeom prst="rect">
            <a:avLst/>
          </a:prstGeom>
          <a:solidFill>
            <a:srgbClr val="FA95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6839396" y="-1774352"/>
            <a:ext cx="842095" cy="842095"/>
          </a:xfrm>
          <a:prstGeom prst="rect">
            <a:avLst/>
          </a:prstGeom>
          <a:solidFill>
            <a:srgbClr val="F977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8238953" y="-1788875"/>
            <a:ext cx="842095" cy="842095"/>
          </a:xfrm>
          <a:prstGeom prst="rect">
            <a:avLst/>
          </a:prstGeom>
          <a:solidFill>
            <a:srgbClr val="F15F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3939" y="3010792"/>
            <a:ext cx="1138637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ЛЕКЦІЯ №1. </a:t>
            </a:r>
            <a:endParaRPr sz="3200" b="1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Вступ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до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мови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програмування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Java.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Основний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синтаксис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та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семантика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.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Компіляція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та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запуск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.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Вимоги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щодо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написання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коду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. </a:t>
            </a:r>
            <a:endParaRPr sz="3200" b="1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Google Shape;188;p3">
            <a:extLst>
              <a:ext uri="{FF2B5EF4-FFF2-40B4-BE49-F238E27FC236}">
                <a16:creationId xmlns:a16="http://schemas.microsoft.com/office/drawing/2014/main" id="{9DA4876F-5877-EA06-19D4-47ED89AAB5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037" y="-614753"/>
            <a:ext cx="3496060" cy="3273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840A5-2657-C9E4-B721-5CECB53F3A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77467" y="6422066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4" name="Google Shape;108;p1">
            <a:extLst>
              <a:ext uri="{FF2B5EF4-FFF2-40B4-BE49-F238E27FC236}">
                <a16:creationId xmlns:a16="http://schemas.microsoft.com/office/drawing/2014/main" id="{FF633642-3289-1B31-0261-AC281E9963A0}"/>
              </a:ext>
            </a:extLst>
          </p:cNvPr>
          <p:cNvSpPr txBox="1"/>
          <p:nvPr/>
        </p:nvSpPr>
        <p:spPr>
          <a:xfrm>
            <a:off x="5949406" y="5789461"/>
            <a:ext cx="616501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Викладач: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PhD,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Юлія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Н</a:t>
            </a:r>
            <a:r>
              <a:rPr lang="uk-UA" sz="2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азар</a:t>
            </a:r>
            <a:endParaRPr sz="2400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08;p1">
            <a:extLst>
              <a:ext uri="{FF2B5EF4-FFF2-40B4-BE49-F238E27FC236}">
                <a16:creationId xmlns:a16="http://schemas.microsoft.com/office/drawing/2014/main" id="{ACC62B4A-EC82-F774-F56E-B564CD8D8CA7}"/>
              </a:ext>
            </a:extLst>
          </p:cNvPr>
          <p:cNvSpPr txBox="1"/>
          <p:nvPr/>
        </p:nvSpPr>
        <p:spPr>
          <a:xfrm>
            <a:off x="0" y="386277"/>
            <a:ext cx="66739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i="1" u="none" strike="noStrike" cap="none" dirty="0">
                <a:solidFill>
                  <a:schemeClr val="accent2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Програмування на </a:t>
            </a:r>
            <a:r>
              <a:rPr lang="en-US" sz="3200" i="1" u="none" strike="noStrike" cap="none" dirty="0">
                <a:solidFill>
                  <a:schemeClr val="accent2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java</a:t>
            </a:r>
            <a:endParaRPr sz="3200" i="1" u="none" strike="noStrike" cap="none" dirty="0">
              <a:solidFill>
                <a:schemeClr val="accent2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16;p2">
            <a:extLst>
              <a:ext uri="{FF2B5EF4-FFF2-40B4-BE49-F238E27FC236}">
                <a16:creationId xmlns:a16="http://schemas.microsoft.com/office/drawing/2014/main" id="{7C365E85-BE93-1B87-6DBE-9D08F25240F0}"/>
              </a:ext>
            </a:extLst>
          </p:cNvPr>
          <p:cNvSpPr txBox="1"/>
          <p:nvPr/>
        </p:nvSpPr>
        <p:spPr>
          <a:xfrm>
            <a:off x="78096" y="812340"/>
            <a:ext cx="10100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n-US" sz="320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Facts from Java history</a:t>
            </a:r>
            <a:endParaRPr lang="en-UA" sz="3200" b="0" i="1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A1CA4-7D15-F6D6-849D-D9808B094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245" y="1751146"/>
            <a:ext cx="4655470" cy="3997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2D7455-1B63-825A-CD27-CCEED5D83A49}"/>
              </a:ext>
            </a:extLst>
          </p:cNvPr>
          <p:cNvSpPr txBox="1"/>
          <p:nvPr/>
        </p:nvSpPr>
        <p:spPr>
          <a:xfrm>
            <a:off x="78096" y="2025008"/>
            <a:ext cx="6738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effectLst/>
                <a:latin typeface="Source Sans Pro" panose="020B0503030403020204" pitchFamily="34" charset="0"/>
              </a:rPr>
              <a:t>Початкове призначення</a:t>
            </a:r>
            <a:r>
              <a:rPr lang="uk-UA" dirty="0">
                <a:latin typeface="Source Sans Pro" panose="020B0503030403020204" pitchFamily="34" charset="0"/>
              </a:rPr>
              <a:t> – </a:t>
            </a:r>
            <a:r>
              <a:rPr lang="uk-UA" b="0" i="0" dirty="0">
                <a:effectLst/>
                <a:latin typeface="Source Sans Pro" panose="020B0503030403020204" pitchFamily="34" charset="0"/>
              </a:rPr>
              <a:t>невеликі вбудовані системи в електронних приладах, таких як телевізійні приставки.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31BE6-E9C8-9972-77BC-06BDF5D2563C}"/>
              </a:ext>
            </a:extLst>
          </p:cNvPr>
          <p:cNvSpPr txBox="1"/>
          <p:nvPr/>
        </p:nvSpPr>
        <p:spPr>
          <a:xfrm>
            <a:off x="78096" y="2624632"/>
            <a:ext cx="6489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effectLst/>
                <a:latin typeface="Source Sans Pro" panose="020B0503030403020204" pitchFamily="34" charset="0"/>
              </a:rPr>
              <a:t>Початкова назва</a:t>
            </a:r>
            <a:r>
              <a:rPr lang="uk-UA" dirty="0">
                <a:latin typeface="Source Sans Pro" panose="020B0503030403020204" pitchFamily="34" charset="0"/>
              </a:rPr>
              <a:t> –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Oak (</a:t>
            </a:r>
            <a:r>
              <a:rPr lang="uk-UA" b="0" i="0" dirty="0">
                <a:effectLst/>
                <a:latin typeface="Source Sans Pro" panose="020B0503030403020204" pitchFamily="34" charset="0"/>
              </a:rPr>
              <a:t>Дуб), оскільки дуб є символом сили та надійності. Що показово, дуб обраний національним деревом багатьох країн.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A99A-D04B-9CAC-EF05-A1750E2613E4}"/>
              </a:ext>
            </a:extLst>
          </p:cNvPr>
          <p:cNvSpPr txBox="1"/>
          <p:nvPr/>
        </p:nvSpPr>
        <p:spPr>
          <a:xfrm>
            <a:off x="78096" y="3190241"/>
            <a:ext cx="6489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effectLst/>
                <a:latin typeface="Source Sans Pro" panose="020B0503030403020204" pitchFamily="34" charset="0"/>
              </a:rPr>
              <a:t>Поточна назва</a:t>
            </a:r>
            <a:r>
              <a:rPr lang="uk-UA" dirty="0">
                <a:latin typeface="Source Sans Pro" panose="020B0503030403020204" pitchFamily="34" charset="0"/>
              </a:rPr>
              <a:t> -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Java. </a:t>
            </a:r>
            <a:endParaRPr lang="uk-UA" b="0" i="0" dirty="0">
              <a:effectLst/>
              <a:latin typeface="Source Sans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7FD4D-5069-DB51-86D5-CA8564C05F0E}"/>
              </a:ext>
            </a:extLst>
          </p:cNvPr>
          <p:cNvSpPr txBox="1"/>
          <p:nvPr/>
        </p:nvSpPr>
        <p:spPr>
          <a:xfrm>
            <a:off x="78096" y="3563345"/>
            <a:ext cx="6489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effectLst/>
                <a:latin typeface="Source Sans Pro" panose="020B0503030403020204" pitchFamily="34" charset="0"/>
              </a:rPr>
              <a:t>Походження назви</a:t>
            </a:r>
            <a:r>
              <a:rPr lang="uk-UA" dirty="0">
                <a:latin typeface="Source Sans Pro" panose="020B0503030403020204" pitchFamily="34" charset="0"/>
              </a:rPr>
              <a:t> –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Java – </a:t>
            </a:r>
            <a:r>
              <a:rPr lang="uk-UA" b="0" i="0" dirty="0">
                <a:effectLst/>
                <a:latin typeface="Source Sans Pro" panose="020B0503030403020204" pitchFamily="34" charset="0"/>
              </a:rPr>
              <a:t>острів в Індонезії, де була виготовлена перша кава.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34F23-0CFC-DB22-032F-8D66D1EE9C3E}"/>
              </a:ext>
            </a:extLst>
          </p:cNvPr>
          <p:cNvSpPr txBox="1"/>
          <p:nvPr/>
        </p:nvSpPr>
        <p:spPr>
          <a:xfrm>
            <a:off x="78096" y="4749105"/>
            <a:ext cx="64898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effectLst/>
                <a:latin typeface="Source Sans Pro" panose="020B0503030403020204" pitchFamily="34" charset="0"/>
              </a:rPr>
              <a:t>Версії</a:t>
            </a:r>
            <a:r>
              <a:rPr lang="uk-UA" dirty="0">
                <a:latin typeface="Source Sans Pro" panose="020B0503030403020204" pitchFamily="34" charset="0"/>
              </a:rPr>
              <a:t> – </a:t>
            </a:r>
            <a:r>
              <a:rPr lang="uk-UA" b="0" i="0" dirty="0">
                <a:effectLst/>
                <a:latin typeface="Source Sans Pro" panose="020B0503030403020204" pitchFamily="34" charset="0"/>
              </a:rPr>
              <a:t>Перша версія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Java </a:t>
            </a:r>
            <a:r>
              <a:rPr lang="uk-UA" b="0" i="0" dirty="0">
                <a:effectLst/>
                <a:latin typeface="Source Sans Pro" panose="020B0503030403020204" pitchFamily="34" charset="0"/>
              </a:rPr>
              <a:t>була випущена 23 січня 1996 року. З того часу вона зазнавала змін, враховуючи сучасні потреби. На сьогоднішній день випущено вже 23-у версію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Java.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02818-1ADF-CF3C-D69B-A39156707A20}"/>
              </a:ext>
            </a:extLst>
          </p:cNvPr>
          <p:cNvSpPr txBox="1"/>
          <p:nvPr/>
        </p:nvSpPr>
        <p:spPr>
          <a:xfrm>
            <a:off x="78096" y="4093193"/>
            <a:ext cx="6489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effectLst/>
                <a:latin typeface="Source Sans Pro" panose="020B0503030403020204" pitchFamily="34" charset="0"/>
              </a:rPr>
              <a:t>Власник</a:t>
            </a:r>
            <a:r>
              <a:rPr lang="uk-UA" dirty="0">
                <a:latin typeface="Source Sans Pro" panose="020B0503030403020204" pitchFamily="34" charset="0"/>
              </a:rPr>
              <a:t> – с</a:t>
            </a:r>
            <a:r>
              <a:rPr lang="uk-UA" b="0" i="0" dirty="0">
                <a:effectLst/>
                <a:latin typeface="Source Sans Pro" panose="020B0503030403020204" pitchFamily="34" charset="0"/>
              </a:rPr>
              <a:t>першу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Java </a:t>
            </a:r>
            <a:r>
              <a:rPr lang="uk-UA" b="0" i="0" dirty="0">
                <a:effectLst/>
                <a:latin typeface="Source Sans Pro" panose="020B0503030403020204" pitchFamily="34" charset="0"/>
              </a:rPr>
              <a:t>належала компанії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Sun Microsystems, </a:t>
            </a:r>
            <a:r>
              <a:rPr lang="uk-UA" b="0" i="0" dirty="0">
                <a:effectLst/>
                <a:latin typeface="Source Sans Pro" panose="020B0503030403020204" pitchFamily="34" charset="0"/>
              </a:rPr>
              <a:t>яка зараз є дочірньою компанією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Oracle Corporation.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6747AF4-6264-74D2-DBE3-BC4DAE2397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30DD768-E29D-8012-3792-11B639FC1E2B}"/>
              </a:ext>
            </a:extLst>
          </p:cNvPr>
          <p:cNvSpPr txBox="1"/>
          <p:nvPr/>
        </p:nvSpPr>
        <p:spPr>
          <a:xfrm>
            <a:off x="466681" y="1264619"/>
            <a:ext cx="11258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 algn="just"/>
            <a:r>
              <a:rPr lang="uk-UA" sz="2400" b="0" i="0" dirty="0">
                <a:solidFill>
                  <a:srgbClr val="313131"/>
                </a:solidFill>
                <a:effectLst/>
                <a:latin typeface="Cambria" panose="02040503050406030204" pitchFamily="18" charset="0"/>
              </a:rPr>
              <a:t>Під словом "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Cambria" panose="02040503050406030204" pitchFamily="18" charset="0"/>
              </a:rPr>
              <a:t>Java" </a:t>
            </a:r>
            <a:r>
              <a:rPr lang="uk-UA" sz="2400" b="0" i="0" dirty="0">
                <a:solidFill>
                  <a:srgbClr val="313131"/>
                </a:solidFill>
                <a:effectLst/>
                <a:latin typeface="Cambria" panose="02040503050406030204" pitchFamily="18" charset="0"/>
              </a:rPr>
              <a:t>може бути як мова програмування так і платформа чи технологія. У чому ж особливості та відмінності цих понять? Почнемо з визначень, які надає корпорація 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Cambria" panose="02040503050406030204" pitchFamily="18" charset="0"/>
              </a:rPr>
              <a:t>Oracle.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08570-70CA-8278-BBA7-560C43EEFCDE}"/>
              </a:ext>
            </a:extLst>
          </p:cNvPr>
          <p:cNvSpPr txBox="1"/>
          <p:nvPr/>
        </p:nvSpPr>
        <p:spPr>
          <a:xfrm>
            <a:off x="3071383" y="2857330"/>
            <a:ext cx="654453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Java </a:t>
            </a:r>
            <a:r>
              <a:rPr lang="uk-UA" sz="1800" b="1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технологія</a:t>
            </a:r>
            <a:r>
              <a:rPr lang="uk-UA" sz="18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 є поєднанням мови програмування, платформи та різних фреймворків (програмне середовище спеціального призначення).</a:t>
            </a:r>
            <a:endParaRPr lang="uk-UA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11CAB-AA30-3293-E285-7BE8F6BA81C0}"/>
              </a:ext>
            </a:extLst>
          </p:cNvPr>
          <p:cNvSpPr txBox="1"/>
          <p:nvPr/>
        </p:nvSpPr>
        <p:spPr>
          <a:xfrm>
            <a:off x="1622651" y="3995119"/>
            <a:ext cx="654453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Java</a:t>
            </a:r>
            <a:r>
              <a:rPr lang="en-US" sz="18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 – </a:t>
            </a:r>
            <a:r>
              <a:rPr lang="uk-UA" sz="18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це строго типізована об'єктно-орієнтована мова програмування, яку свого часу розробила компанія </a:t>
            </a:r>
            <a:r>
              <a:rPr lang="en-US" sz="18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Sun Microsystems.</a:t>
            </a:r>
            <a:endParaRPr lang="uk-UA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7D0E4-4850-C52D-37F7-9D3800501B17}"/>
              </a:ext>
            </a:extLst>
          </p:cNvPr>
          <p:cNvSpPr txBox="1"/>
          <p:nvPr/>
        </p:nvSpPr>
        <p:spPr>
          <a:xfrm>
            <a:off x="3071383" y="5086679"/>
            <a:ext cx="654453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Java </a:t>
            </a:r>
            <a:r>
              <a:rPr lang="uk-UA" sz="1800" b="1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платформа</a:t>
            </a:r>
            <a:r>
              <a:rPr lang="uk-UA" sz="18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 – це комплекс апаратного та програмного забезпечення, призначений для розробки та виконання програм, написаних мовою </a:t>
            </a:r>
            <a:r>
              <a:rPr lang="en-US" sz="18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Java.</a:t>
            </a:r>
            <a:endParaRPr lang="uk-UA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A0E1C6-5A20-E432-7776-AB6F7620FA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651" y="2819164"/>
            <a:ext cx="1020537" cy="9461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C5BC68-DF3B-4935-22B1-5BFC5D15E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8759" y="3863257"/>
            <a:ext cx="1017158" cy="987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115A83-DCEF-D0FF-2A0C-AC3C0E366B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651" y="5036804"/>
            <a:ext cx="985545" cy="946123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41A5759-C11F-C85A-0A46-89E5D4F8C2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3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16;p2">
            <a:extLst>
              <a:ext uri="{FF2B5EF4-FFF2-40B4-BE49-F238E27FC236}">
                <a16:creationId xmlns:a16="http://schemas.microsoft.com/office/drawing/2014/main" id="{7C365E85-BE93-1B87-6DBE-9D08F25240F0}"/>
              </a:ext>
            </a:extLst>
          </p:cNvPr>
          <p:cNvSpPr txBox="1"/>
          <p:nvPr/>
        </p:nvSpPr>
        <p:spPr>
          <a:xfrm>
            <a:off x="78096" y="812340"/>
            <a:ext cx="10100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3200" b="0" i="1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Як прац</a:t>
            </a:r>
            <a:r>
              <a:rPr lang="uk-UA" sz="320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ює </a:t>
            </a:r>
            <a:r>
              <a:rPr lang="uk-UA" sz="3200" i="1" dirty="0" err="1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J</a:t>
            </a:r>
            <a:r>
              <a:rPr lang="en-US" sz="320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ava?</a:t>
            </a:r>
            <a:endParaRPr lang="en-UA" sz="3200" b="0" i="1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" name="Объект 2">
            <a:extLst>
              <a:ext uri="{FF2B5EF4-FFF2-40B4-BE49-F238E27FC236}">
                <a16:creationId xmlns:a16="http://schemas.microsoft.com/office/drawing/2014/main" id="{AAEAB17A-ED0F-F170-12D9-7C698B557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4308"/>
              </p:ext>
            </p:extLst>
          </p:nvPr>
        </p:nvGraphicFramePr>
        <p:xfrm>
          <a:off x="2109019" y="1775988"/>
          <a:ext cx="8012062" cy="421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3592279" imgH="7153380" progId="Visio.Drawing.15">
                  <p:embed/>
                </p:oleObj>
              </mc:Choice>
              <mc:Fallback>
                <p:oleObj r:id="rId7" imgW="13592279" imgH="7153380" progId="Visio.Drawing.15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019" y="1775988"/>
                        <a:ext cx="8012062" cy="4218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EAD580CD-019D-677E-514C-7E2D0DA56AE7}"/>
              </a:ext>
            </a:extLst>
          </p:cNvPr>
          <p:cNvSpPr/>
          <p:nvPr/>
        </p:nvSpPr>
        <p:spPr>
          <a:xfrm>
            <a:off x="1988361" y="2311906"/>
            <a:ext cx="2376244" cy="2376244"/>
          </a:xfrm>
          <a:prstGeom prst="ellipse">
            <a:avLst/>
          </a:prstGeom>
          <a:noFill/>
          <a:ln w="3810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D3E7F-C08E-F544-8C98-999D5887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16;p2">
            <a:extLst>
              <a:ext uri="{FF2B5EF4-FFF2-40B4-BE49-F238E27FC236}">
                <a16:creationId xmlns:a16="http://schemas.microsoft.com/office/drawing/2014/main" id="{7C365E85-BE93-1B87-6DBE-9D08F25240F0}"/>
              </a:ext>
            </a:extLst>
          </p:cNvPr>
          <p:cNvSpPr txBox="1"/>
          <p:nvPr/>
        </p:nvSpPr>
        <p:spPr>
          <a:xfrm>
            <a:off x="89040" y="785687"/>
            <a:ext cx="10100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3200" b="0" i="1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Як прац</a:t>
            </a:r>
            <a:r>
              <a:rPr lang="uk-UA" sz="320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ює </a:t>
            </a:r>
            <a:r>
              <a:rPr lang="uk-UA" sz="3200" i="1" dirty="0" err="1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J</a:t>
            </a:r>
            <a:r>
              <a:rPr lang="en-US" sz="320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ava?</a:t>
            </a:r>
            <a:endParaRPr lang="en-UA" sz="3200" b="0" i="1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37CB0F23-8B18-7870-9CD6-D923A885D60A}"/>
              </a:ext>
            </a:extLst>
          </p:cNvPr>
          <p:cNvSpPr/>
          <p:nvPr/>
        </p:nvSpPr>
        <p:spPr>
          <a:xfrm>
            <a:off x="6270312" y="1041787"/>
            <a:ext cx="583264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Розробник створює вихідний документ (первинний код програми). Файл з кодом матиме розширення </a:t>
            </a:r>
            <a:r>
              <a:rPr lang="uk-UA" sz="2000" dirty="0" err="1"/>
              <a:t>.java</a:t>
            </a:r>
            <a:r>
              <a:rPr lang="uk-UA" sz="2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07E5A-FE99-204D-8A6A-15295023AB22}"/>
              </a:ext>
            </a:extLst>
          </p:cNvPr>
          <p:cNvSpPr txBox="1"/>
          <p:nvPr/>
        </p:nvSpPr>
        <p:spPr>
          <a:xfrm>
            <a:off x="5682104" y="2434091"/>
            <a:ext cx="4138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7" name="Прямоугольник 10">
            <a:extLst>
              <a:ext uri="{FF2B5EF4-FFF2-40B4-BE49-F238E27FC236}">
                <a16:creationId xmlns:a16="http://schemas.microsoft.com/office/drawing/2014/main" id="{FBE07EDF-F634-A32F-9DC7-35829C559C08}"/>
              </a:ext>
            </a:extLst>
          </p:cNvPr>
          <p:cNvSpPr/>
          <p:nvPr/>
        </p:nvSpPr>
        <p:spPr>
          <a:xfrm>
            <a:off x="6270312" y="3359827"/>
            <a:ext cx="5832648" cy="13214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Переведення первинного коду у байт-код за допомогою додатка </a:t>
            </a:r>
            <a:r>
              <a:rPr lang="uk-UA" sz="2000" dirty="0" err="1"/>
              <a:t>javac</a:t>
            </a:r>
            <a:r>
              <a:rPr lang="uk-UA" sz="2000" dirty="0"/>
              <a:t> (входить до пакету </a:t>
            </a:r>
            <a:r>
              <a:rPr lang="en-US" sz="2000" dirty="0"/>
              <a:t>IDE</a:t>
            </a:r>
            <a:r>
              <a:rPr lang="uk-UA" sz="2000" dirty="0"/>
              <a:t>) (другий етап компіляції). Файл з байт-кодом матиме розширення </a:t>
            </a:r>
            <a:r>
              <a:rPr lang="en-US" sz="2000" dirty="0"/>
              <a:t>.class</a:t>
            </a:r>
            <a:endParaRPr lang="uk-UA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58C31-5432-8D7F-06DF-ECC0EDDF0C7F}"/>
              </a:ext>
            </a:extLst>
          </p:cNvPr>
          <p:cNvSpPr txBox="1"/>
          <p:nvPr/>
        </p:nvSpPr>
        <p:spPr>
          <a:xfrm>
            <a:off x="5701154" y="1325580"/>
            <a:ext cx="4138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8E71D-EE57-4DBE-D677-4D4242092090}"/>
              </a:ext>
            </a:extLst>
          </p:cNvPr>
          <p:cNvSpPr txBox="1"/>
          <p:nvPr/>
        </p:nvSpPr>
        <p:spPr>
          <a:xfrm>
            <a:off x="5701154" y="3731646"/>
            <a:ext cx="4138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  <p:sp>
        <p:nvSpPr>
          <p:cNvPr id="10" name="Прямоугольник 14">
            <a:extLst>
              <a:ext uri="{FF2B5EF4-FFF2-40B4-BE49-F238E27FC236}">
                <a16:creationId xmlns:a16="http://schemas.microsoft.com/office/drawing/2014/main" id="{BB4A3A1F-5068-D320-629A-D90D1CF364E6}"/>
              </a:ext>
            </a:extLst>
          </p:cNvPr>
          <p:cNvSpPr/>
          <p:nvPr/>
        </p:nvSpPr>
        <p:spPr>
          <a:xfrm>
            <a:off x="6270312" y="2227649"/>
            <a:ext cx="583264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Перевірка компілятором коду на наявність помилок та працездатності (перший етап компіляції)</a:t>
            </a:r>
          </a:p>
        </p:txBody>
      </p:sp>
      <p:sp>
        <p:nvSpPr>
          <p:cNvPr id="11" name="Прямоугольник 15">
            <a:extLst>
              <a:ext uri="{FF2B5EF4-FFF2-40B4-BE49-F238E27FC236}">
                <a16:creationId xmlns:a16="http://schemas.microsoft.com/office/drawing/2014/main" id="{F4A3BA5C-E0FB-C19C-DC84-C031C668177A}"/>
              </a:ext>
            </a:extLst>
          </p:cNvPr>
          <p:cNvSpPr/>
          <p:nvPr/>
        </p:nvSpPr>
        <p:spPr>
          <a:xfrm>
            <a:off x="6270312" y="4889206"/>
            <a:ext cx="5832648" cy="13214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Віртуальна машина Java (JVM), яка попередньо встановлена на платформі, транслює (інтерпретує) файл з байт-кодом в формат який працюватиме на пристрої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90C1D-E457-D984-499F-7E0F8AC2A9B8}"/>
              </a:ext>
            </a:extLst>
          </p:cNvPr>
          <p:cNvSpPr txBox="1"/>
          <p:nvPr/>
        </p:nvSpPr>
        <p:spPr>
          <a:xfrm>
            <a:off x="5701154" y="5362522"/>
            <a:ext cx="4138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</p:txBody>
      </p:sp>
      <p:sp>
        <p:nvSpPr>
          <p:cNvPr id="13" name="Прямоугольник 8">
            <a:extLst>
              <a:ext uri="{FF2B5EF4-FFF2-40B4-BE49-F238E27FC236}">
                <a16:creationId xmlns:a16="http://schemas.microsoft.com/office/drawing/2014/main" id="{F6503E45-8604-1052-996B-F64FDC75AD60}"/>
              </a:ext>
            </a:extLst>
          </p:cNvPr>
          <p:cNvSpPr/>
          <p:nvPr/>
        </p:nvSpPr>
        <p:spPr>
          <a:xfrm>
            <a:off x="878403" y="2380743"/>
            <a:ext cx="4629389" cy="10557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Скомпільований байт-код не залежить від платформи де реалізується (суть </a:t>
            </a:r>
            <a:r>
              <a:rPr lang="uk-UA" sz="1800" dirty="0" err="1"/>
              <a:t>кросплатформної</a:t>
            </a:r>
            <a:r>
              <a:rPr lang="uk-UA" sz="1800" dirty="0"/>
              <a:t> особливості Java)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10946-3627-242E-E218-9A2A19FA561B}"/>
              </a:ext>
            </a:extLst>
          </p:cNvPr>
          <p:cNvSpPr txBox="1"/>
          <p:nvPr/>
        </p:nvSpPr>
        <p:spPr>
          <a:xfrm>
            <a:off x="-1770178" y="3739856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  <p:sp>
        <p:nvSpPr>
          <p:cNvPr id="15" name="Прямоугольник 10">
            <a:extLst>
              <a:ext uri="{FF2B5EF4-FFF2-40B4-BE49-F238E27FC236}">
                <a16:creationId xmlns:a16="http://schemas.microsoft.com/office/drawing/2014/main" id="{BAFC1BE5-0708-3302-E125-7A4D82B69361}"/>
              </a:ext>
            </a:extLst>
          </p:cNvPr>
          <p:cNvSpPr/>
          <p:nvPr/>
        </p:nvSpPr>
        <p:spPr>
          <a:xfrm>
            <a:off x="878403" y="4739402"/>
            <a:ext cx="4660869" cy="13214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Суть інтерпретації байт-коду JVM полягає у його зчитуванні та виконанні адаптуючи під особливості архітектури пристрою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D48EDF-B124-F9F5-B1F5-8035F469A505}"/>
              </a:ext>
            </a:extLst>
          </p:cNvPr>
          <p:cNvSpPr txBox="1"/>
          <p:nvPr/>
        </p:nvSpPr>
        <p:spPr>
          <a:xfrm>
            <a:off x="-1770178" y="2618379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B8C5A-ABD2-0780-5FBC-8D7C40B447C4}"/>
              </a:ext>
            </a:extLst>
          </p:cNvPr>
          <p:cNvSpPr txBox="1"/>
          <p:nvPr/>
        </p:nvSpPr>
        <p:spPr>
          <a:xfrm>
            <a:off x="-1770178" y="4922635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  <p:sp>
        <p:nvSpPr>
          <p:cNvPr id="18" name="Прямоугольник 14">
            <a:extLst>
              <a:ext uri="{FF2B5EF4-FFF2-40B4-BE49-F238E27FC236}">
                <a16:creationId xmlns:a16="http://schemas.microsoft.com/office/drawing/2014/main" id="{D0EBFB38-D0DA-C519-02A7-917A049974D3}"/>
              </a:ext>
            </a:extLst>
          </p:cNvPr>
          <p:cNvSpPr/>
          <p:nvPr/>
        </p:nvSpPr>
        <p:spPr>
          <a:xfrm>
            <a:off x="878403" y="3581671"/>
            <a:ext cx="4660868" cy="9361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Магія інтерпретації байт-коду відбувається у віртуальні машині Java (JVM)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28548F-0E91-BDD6-6130-E35A792CE49F}"/>
              </a:ext>
            </a:extLst>
          </p:cNvPr>
          <p:cNvSpPr txBox="1"/>
          <p:nvPr/>
        </p:nvSpPr>
        <p:spPr>
          <a:xfrm>
            <a:off x="373181" y="3731646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25F03F-A50A-7743-5636-F64325454BE4}"/>
              </a:ext>
            </a:extLst>
          </p:cNvPr>
          <p:cNvSpPr txBox="1"/>
          <p:nvPr/>
        </p:nvSpPr>
        <p:spPr>
          <a:xfrm>
            <a:off x="373181" y="2636255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368C4-4E01-C517-D019-49C21538B63C}"/>
              </a:ext>
            </a:extLst>
          </p:cNvPr>
          <p:cNvSpPr txBox="1"/>
          <p:nvPr/>
        </p:nvSpPr>
        <p:spPr>
          <a:xfrm>
            <a:off x="358834" y="5032544"/>
            <a:ext cx="3080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651D946-36FA-B0E7-7145-A6B61D128F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185193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16;p2">
            <a:extLst>
              <a:ext uri="{FF2B5EF4-FFF2-40B4-BE49-F238E27FC236}">
                <a16:creationId xmlns:a16="http://schemas.microsoft.com/office/drawing/2014/main" id="{7C365E85-BE93-1B87-6DBE-9D08F25240F0}"/>
              </a:ext>
            </a:extLst>
          </p:cNvPr>
          <p:cNvSpPr txBox="1"/>
          <p:nvPr/>
        </p:nvSpPr>
        <p:spPr>
          <a:xfrm>
            <a:off x="233543" y="918447"/>
            <a:ext cx="101004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sz="3200" dirty="0">
                <a:solidFill>
                  <a:schemeClr val="tx1"/>
                </a:solidFill>
                <a:latin typeface="Cambria" panose="02040503050406030204" pitchFamily="18" charset="0"/>
              </a:rPr>
              <a:t>Основні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3200" dirty="0">
                <a:solidFill>
                  <a:schemeClr val="tx1"/>
                </a:solidFill>
                <a:latin typeface="Cambria" panose="02040503050406030204" pitchFamily="18" charset="0"/>
              </a:rPr>
              <a:t>переваги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Java</a:t>
            </a:r>
            <a:endParaRPr lang="uk-UA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7A3F2558-0B22-9011-446F-33670F216643}"/>
              </a:ext>
            </a:extLst>
          </p:cNvPr>
          <p:cNvSpPr/>
          <p:nvPr/>
        </p:nvSpPr>
        <p:spPr>
          <a:xfrm>
            <a:off x="4464840" y="1005277"/>
            <a:ext cx="6882434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об’єктно-орієнтованість</a:t>
            </a:r>
            <a:endParaRPr lang="uk-UA" sz="20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4E6F759-A6C0-2087-A0C9-7EFF5414868B}"/>
              </a:ext>
            </a:extLst>
          </p:cNvPr>
          <p:cNvSpPr/>
          <p:nvPr/>
        </p:nvSpPr>
        <p:spPr>
          <a:xfrm>
            <a:off x="4002458" y="1149293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96C0219-31FB-AE85-3EE0-F080D8709651}"/>
              </a:ext>
            </a:extLst>
          </p:cNvPr>
          <p:cNvSpPr/>
          <p:nvPr/>
        </p:nvSpPr>
        <p:spPr>
          <a:xfrm>
            <a:off x="4002458" y="1941381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7836A5B-6867-6C74-335D-2F47ACCB77BD}"/>
              </a:ext>
            </a:extLst>
          </p:cNvPr>
          <p:cNvSpPr/>
          <p:nvPr/>
        </p:nvSpPr>
        <p:spPr>
          <a:xfrm>
            <a:off x="4002458" y="2733469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728204-1B52-483E-57DC-2348EF64047F}"/>
              </a:ext>
            </a:extLst>
          </p:cNvPr>
          <p:cNvSpPr/>
          <p:nvPr/>
        </p:nvSpPr>
        <p:spPr>
          <a:xfrm>
            <a:off x="4464840" y="1797365"/>
            <a:ext cx="6882434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/>
              <a:t>кросплатформність</a:t>
            </a:r>
            <a:endParaRPr lang="uk-UA" sz="20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6B7EB4-7BE6-262E-2AC3-9A2EE199D0E9}"/>
              </a:ext>
            </a:extLst>
          </p:cNvPr>
          <p:cNvSpPr/>
          <p:nvPr/>
        </p:nvSpPr>
        <p:spPr>
          <a:xfrm>
            <a:off x="4464840" y="2590300"/>
            <a:ext cx="6882434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архітектурна нейтральність</a:t>
            </a:r>
            <a:endParaRPr lang="uk-UA" sz="20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F7D2D5-A108-D05E-E5B8-D51EEFF941C8}"/>
              </a:ext>
            </a:extLst>
          </p:cNvPr>
          <p:cNvSpPr/>
          <p:nvPr/>
        </p:nvSpPr>
        <p:spPr>
          <a:xfrm>
            <a:off x="4464840" y="3381541"/>
            <a:ext cx="6882434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грамотність</a:t>
            </a:r>
            <a:endParaRPr lang="uk-UA" sz="2000" b="1" dirty="0"/>
          </a:p>
        </p:txBody>
      </p:sp>
      <p:sp>
        <p:nvSpPr>
          <p:cNvPr id="12" name="Овал 12">
            <a:extLst>
              <a:ext uri="{FF2B5EF4-FFF2-40B4-BE49-F238E27FC236}">
                <a16:creationId xmlns:a16="http://schemas.microsoft.com/office/drawing/2014/main" id="{030AF9E6-7AAD-AC81-E335-61FDAFBE0B0C}"/>
              </a:ext>
            </a:extLst>
          </p:cNvPr>
          <p:cNvSpPr/>
          <p:nvPr/>
        </p:nvSpPr>
        <p:spPr>
          <a:xfrm>
            <a:off x="4046846" y="3525557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4">
            <a:extLst>
              <a:ext uri="{FF2B5EF4-FFF2-40B4-BE49-F238E27FC236}">
                <a16:creationId xmlns:a16="http://schemas.microsoft.com/office/drawing/2014/main" id="{24710C74-5235-A27C-7BFD-EFA90532B99B}"/>
              </a:ext>
            </a:extLst>
          </p:cNvPr>
          <p:cNvSpPr/>
          <p:nvPr/>
        </p:nvSpPr>
        <p:spPr>
          <a:xfrm>
            <a:off x="4464840" y="4173629"/>
            <a:ext cx="6882434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/>
              <a:t>багатопоточність</a:t>
            </a:r>
            <a:endParaRPr lang="uk-UA" sz="2000" b="1" dirty="0"/>
          </a:p>
        </p:txBody>
      </p:sp>
      <p:sp>
        <p:nvSpPr>
          <p:cNvPr id="14" name="Овал 15">
            <a:extLst>
              <a:ext uri="{FF2B5EF4-FFF2-40B4-BE49-F238E27FC236}">
                <a16:creationId xmlns:a16="http://schemas.microsoft.com/office/drawing/2014/main" id="{29749D54-06C3-6760-8844-2F91DEFC5AEC}"/>
              </a:ext>
            </a:extLst>
          </p:cNvPr>
          <p:cNvSpPr/>
          <p:nvPr/>
        </p:nvSpPr>
        <p:spPr>
          <a:xfrm>
            <a:off x="4046846" y="4317645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6">
            <a:extLst>
              <a:ext uri="{FF2B5EF4-FFF2-40B4-BE49-F238E27FC236}">
                <a16:creationId xmlns:a16="http://schemas.microsoft.com/office/drawing/2014/main" id="{29090B69-DF17-F140-BF47-4FB06B4862DC}"/>
              </a:ext>
            </a:extLst>
          </p:cNvPr>
          <p:cNvSpPr/>
          <p:nvPr/>
        </p:nvSpPr>
        <p:spPr>
          <a:xfrm>
            <a:off x="4464840" y="4965717"/>
            <a:ext cx="6882434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розповсюдженість</a:t>
            </a:r>
            <a:endParaRPr lang="uk-UA" sz="2000" b="1" dirty="0"/>
          </a:p>
        </p:txBody>
      </p:sp>
      <p:sp>
        <p:nvSpPr>
          <p:cNvPr id="16" name="Овал 17">
            <a:extLst>
              <a:ext uri="{FF2B5EF4-FFF2-40B4-BE49-F238E27FC236}">
                <a16:creationId xmlns:a16="http://schemas.microsoft.com/office/drawing/2014/main" id="{3B7C0931-9964-BCF5-47F7-74543ABD228F}"/>
              </a:ext>
            </a:extLst>
          </p:cNvPr>
          <p:cNvSpPr/>
          <p:nvPr/>
        </p:nvSpPr>
        <p:spPr>
          <a:xfrm>
            <a:off x="4046846" y="5109733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8">
            <a:extLst>
              <a:ext uri="{FF2B5EF4-FFF2-40B4-BE49-F238E27FC236}">
                <a16:creationId xmlns:a16="http://schemas.microsoft.com/office/drawing/2014/main" id="{3C53EC75-5B84-E2EA-9BC0-4BFA453C946C}"/>
              </a:ext>
            </a:extLst>
          </p:cNvPr>
          <p:cNvSpPr/>
          <p:nvPr/>
        </p:nvSpPr>
        <p:spPr>
          <a:xfrm>
            <a:off x="4464840" y="5757805"/>
            <a:ext cx="6882434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управління пам’яттю</a:t>
            </a:r>
            <a:endParaRPr lang="uk-UA" sz="2000" b="1" dirty="0"/>
          </a:p>
        </p:txBody>
      </p:sp>
      <p:sp>
        <p:nvSpPr>
          <p:cNvPr id="18" name="Овал 19">
            <a:extLst>
              <a:ext uri="{FF2B5EF4-FFF2-40B4-BE49-F238E27FC236}">
                <a16:creationId xmlns:a16="http://schemas.microsoft.com/office/drawing/2014/main" id="{0C6103C5-6DCB-EBAA-1AA4-6FEB73D5EEFD}"/>
              </a:ext>
            </a:extLst>
          </p:cNvPr>
          <p:cNvSpPr/>
          <p:nvPr/>
        </p:nvSpPr>
        <p:spPr>
          <a:xfrm>
            <a:off x="4046846" y="5901821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1769205-E553-5B24-8FEF-09F4346BC9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550765" y="3080170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uk-UA" sz="4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0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71044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3769" y="-408930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233C7-0FE1-7849-C996-3E86B3CDAD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74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DF45347-A92A-B817-9FC7-98F80DEFE33A}"/>
              </a:ext>
            </a:extLst>
          </p:cNvPr>
          <p:cNvSpPr txBox="1"/>
          <p:nvPr/>
        </p:nvSpPr>
        <p:spPr>
          <a:xfrm>
            <a:off x="312517" y="885241"/>
            <a:ext cx="112633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1200" algn="just"/>
            <a:r>
              <a:rPr lang="uk-UA" sz="2000" dirty="0">
                <a:latin typeface="Source Sans Pro" panose="020B0503030403020204" pitchFamily="34" charset="0"/>
              </a:rPr>
              <a:t>Д</a:t>
            </a:r>
            <a:r>
              <a:rPr lang="uk-UA" sz="2000" b="0" i="0" dirty="0">
                <a:effectLst/>
                <a:latin typeface="Source Sans Pro" panose="020B0503030403020204" pitchFamily="34" charset="0"/>
              </a:rPr>
              <a:t>ля початку роботи в </a:t>
            </a:r>
            <a:r>
              <a:rPr lang="en-US" sz="2000" b="0" i="0" dirty="0">
                <a:effectLst/>
                <a:latin typeface="Source Sans Pro" panose="020B0503030403020204" pitchFamily="34" charset="0"/>
              </a:rPr>
              <a:t>Java</a:t>
            </a:r>
            <a:r>
              <a:rPr lang="uk-UA" sz="2000" dirty="0">
                <a:latin typeface="Source Sans Pro" panose="020B0503030403020204" pitchFamily="34" charset="0"/>
              </a:rPr>
              <a:t> </a:t>
            </a:r>
            <a:r>
              <a:rPr lang="uk-UA" sz="2000" b="0" i="0" dirty="0">
                <a:effectLst/>
                <a:latin typeface="Source Sans Pro" panose="020B0503030403020204" pitchFamily="34" charset="0"/>
              </a:rPr>
              <a:t>знадобиться низка інструментів, без яких написання, компіляція та виконання програм просто неможливі:</a:t>
            </a:r>
          </a:p>
          <a:p>
            <a:pPr indent="711200" algn="just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JDK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 - 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пакет інструментів розробника (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Java Development Kit).</a:t>
            </a:r>
          </a:p>
          <a:p>
            <a:pPr indent="711200" algn="just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JRE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 - 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виконавча система 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Java (Java Runtime Environment). 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Служить для організації процесу виконання програм.</a:t>
            </a:r>
          </a:p>
          <a:p>
            <a:pPr indent="711200" algn="just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JVM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 - 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віртуальна машина 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Java (Java Virtual Machine). 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Це абстрактна обчислювальна машина, в арсеналі якої є свій набір команд та система керування пам'яттю.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8AAC0C-9256-66CB-ED04-83E9DC7C0A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450"/>
          <a:stretch/>
        </p:blipFill>
        <p:spPr>
          <a:xfrm>
            <a:off x="2104471" y="3126626"/>
            <a:ext cx="6968092" cy="31298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4867620-D482-CE96-EA33-6C219A48AC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id="{7FA288D6-38C1-9D92-2D01-CB49DDA74996}"/>
              </a:ext>
            </a:extLst>
          </p:cNvPr>
          <p:cNvSpPr/>
          <p:nvPr/>
        </p:nvSpPr>
        <p:spPr>
          <a:xfrm>
            <a:off x="4353706" y="1447875"/>
            <a:ext cx="2808312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Мінімум необхідного для програмування на </a:t>
            </a:r>
            <a:r>
              <a:rPr lang="en-US" sz="2000" dirty="0"/>
              <a:t>Java</a:t>
            </a:r>
            <a:endParaRPr lang="uk-UA" sz="2000" b="1" dirty="0"/>
          </a:p>
        </p:txBody>
      </p:sp>
      <p:sp>
        <p:nvSpPr>
          <p:cNvPr id="3" name="Штриховая стрелка вправо 1">
            <a:extLst>
              <a:ext uri="{FF2B5EF4-FFF2-40B4-BE49-F238E27FC236}">
                <a16:creationId xmlns:a16="http://schemas.microsoft.com/office/drawing/2014/main" id="{B96CFCCD-59B8-E533-748A-69D4A1F4B896}"/>
              </a:ext>
            </a:extLst>
          </p:cNvPr>
          <p:cNvSpPr/>
          <p:nvPr/>
        </p:nvSpPr>
        <p:spPr>
          <a:xfrm rot="2700000">
            <a:off x="6359692" y="3187839"/>
            <a:ext cx="962859" cy="675375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Штриховая стрелка вправо 6">
            <a:extLst>
              <a:ext uri="{FF2B5EF4-FFF2-40B4-BE49-F238E27FC236}">
                <a16:creationId xmlns:a16="http://schemas.microsoft.com/office/drawing/2014/main" id="{0B888F4A-B38D-2095-BFEC-00D5C51DFE91}"/>
              </a:ext>
            </a:extLst>
          </p:cNvPr>
          <p:cNvSpPr/>
          <p:nvPr/>
        </p:nvSpPr>
        <p:spPr>
          <a:xfrm rot="18900000" flipH="1">
            <a:off x="4193173" y="3197987"/>
            <a:ext cx="962859" cy="675375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45D0AA95-8054-513C-DB3A-DE2A3C967A04}"/>
              </a:ext>
            </a:extLst>
          </p:cNvPr>
          <p:cNvSpPr/>
          <p:nvPr/>
        </p:nvSpPr>
        <p:spPr>
          <a:xfrm>
            <a:off x="3093566" y="4104731"/>
            <a:ext cx="2310534" cy="20016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JDK </a:t>
            </a:r>
          </a:p>
          <a:p>
            <a:pPr algn="ctr"/>
            <a:r>
              <a:rPr lang="uk-UA" dirty="0"/>
              <a:t>(</a:t>
            </a:r>
            <a:r>
              <a:rPr lang="uk-UA" dirty="0" err="1"/>
              <a:t>Java</a:t>
            </a:r>
            <a:r>
              <a:rPr lang="uk-UA" dirty="0"/>
              <a:t> </a:t>
            </a:r>
            <a:r>
              <a:rPr lang="uk-UA" dirty="0" err="1"/>
              <a:t>Developer</a:t>
            </a:r>
            <a:r>
              <a:rPr lang="uk-UA" dirty="0"/>
              <a:t> </a:t>
            </a:r>
            <a:r>
              <a:rPr lang="uk-UA" dirty="0" err="1"/>
              <a:t>Kit</a:t>
            </a:r>
            <a:r>
              <a:rPr lang="uk-UA" dirty="0"/>
              <a:t> – комплект розробника </a:t>
            </a:r>
            <a:r>
              <a:rPr lang="uk-UA" dirty="0" err="1"/>
              <a:t>Java</a:t>
            </a:r>
            <a:r>
              <a:rPr lang="uk-UA" dirty="0"/>
              <a:t>)</a:t>
            </a:r>
            <a:endParaRPr lang="uk-UA" b="1" dirty="0"/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9BE9DFBA-7FBC-CD70-FDA5-4972CC24F9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79" y="4082441"/>
            <a:ext cx="1923116" cy="1923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D0FCDD-F8BD-664E-B843-1E68D206AE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D0FCDD-F8BD-664E-B843-1E68D206AE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6C51D404-A3A8-DD0C-1630-E280A5E3F888}"/>
              </a:ext>
            </a:extLst>
          </p:cNvPr>
          <p:cNvSpPr/>
          <p:nvPr/>
        </p:nvSpPr>
        <p:spPr>
          <a:xfrm>
            <a:off x="2883679" y="986303"/>
            <a:ext cx="5832648" cy="8483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JDK 1.0, </a:t>
            </a:r>
            <a:r>
              <a:rPr lang="uk-UA" sz="2000" dirty="0" err="1"/>
              <a:t>JDK</a:t>
            </a:r>
            <a:r>
              <a:rPr lang="uk-UA" sz="2000" dirty="0"/>
              <a:t> 1.1 (Java </a:t>
            </a:r>
            <a:r>
              <a:rPr lang="uk-UA" sz="2000" dirty="0" err="1"/>
              <a:t>Development</a:t>
            </a:r>
            <a:r>
              <a:rPr lang="uk-UA" sz="2000" dirty="0"/>
              <a:t> </a:t>
            </a:r>
            <a:r>
              <a:rPr lang="uk-UA" sz="2000" dirty="0" err="1"/>
              <a:t>Kit</a:t>
            </a:r>
            <a:r>
              <a:rPr lang="uk-UA" sz="20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8F406-7803-D469-978F-0D22265AC55B}"/>
              </a:ext>
            </a:extLst>
          </p:cNvPr>
          <p:cNvSpPr txBox="1"/>
          <p:nvPr/>
        </p:nvSpPr>
        <p:spPr>
          <a:xfrm>
            <a:off x="2235607" y="117177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D32E94DC-6D13-321C-5836-34D112E90B6D}"/>
              </a:ext>
            </a:extLst>
          </p:cNvPr>
          <p:cNvSpPr/>
          <p:nvPr/>
        </p:nvSpPr>
        <p:spPr>
          <a:xfrm>
            <a:off x="2883679" y="2107878"/>
            <a:ext cx="5832648" cy="8483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Версія 1.2 отримала назву Java2SE (Java-2) (перші серйозні зміни)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F65620-0B34-19EB-6902-6BD6EF199C46}"/>
              </a:ext>
            </a:extLst>
          </p:cNvPr>
          <p:cNvSpPr txBox="1"/>
          <p:nvPr/>
        </p:nvSpPr>
        <p:spPr>
          <a:xfrm>
            <a:off x="2235607" y="225189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12" name="Прямоугольник 12">
            <a:extLst>
              <a:ext uri="{FF2B5EF4-FFF2-40B4-BE49-F238E27FC236}">
                <a16:creationId xmlns:a16="http://schemas.microsoft.com/office/drawing/2014/main" id="{0636CEF8-1738-97AA-506A-6DA393187693}"/>
              </a:ext>
            </a:extLst>
          </p:cNvPr>
          <p:cNvSpPr/>
          <p:nvPr/>
        </p:nvSpPr>
        <p:spPr>
          <a:xfrm>
            <a:off x="2883679" y="3203736"/>
            <a:ext cx="5832648" cy="8483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Версії 1.3 та 1.4 були модифікаціями </a:t>
            </a:r>
            <a:r>
              <a:rPr lang="uk-UA" sz="2000" b="1" dirty="0"/>
              <a:t>Java2</a:t>
            </a:r>
            <a:r>
              <a:rPr lang="uk-UA" sz="2000" dirty="0"/>
              <a:t> (J2SE 1.3 та J2SE 1.4)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2C870-86B4-4087-6C72-9B9813E13C3F}"/>
              </a:ext>
            </a:extLst>
          </p:cNvPr>
          <p:cNvSpPr txBox="1"/>
          <p:nvPr/>
        </p:nvSpPr>
        <p:spPr>
          <a:xfrm>
            <a:off x="2235607" y="3347752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  <p:sp>
        <p:nvSpPr>
          <p:cNvPr id="14" name="Прямоугольник 14">
            <a:extLst>
              <a:ext uri="{FF2B5EF4-FFF2-40B4-BE49-F238E27FC236}">
                <a16:creationId xmlns:a16="http://schemas.microsoft.com/office/drawing/2014/main" id="{44DDBABB-5D50-9A53-17BB-24223F98828A}"/>
              </a:ext>
            </a:extLst>
          </p:cNvPr>
          <p:cNvSpPr/>
          <p:nvPr/>
        </p:nvSpPr>
        <p:spPr>
          <a:xfrm>
            <a:off x="3703902" y="4283856"/>
            <a:ext cx="5832648" cy="8483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SE – це </a:t>
            </a:r>
            <a:r>
              <a:rPr lang="uk-UA" dirty="0" err="1"/>
              <a:t>Standart</a:t>
            </a:r>
            <a:r>
              <a:rPr lang="uk-UA" dirty="0"/>
              <a:t> </a:t>
            </a:r>
            <a:r>
              <a:rPr lang="uk-UA" dirty="0" err="1"/>
              <a:t>Editon</a:t>
            </a:r>
            <a:endParaRPr lang="uk-UA" dirty="0"/>
          </a:p>
          <a:p>
            <a:pPr algn="ctr"/>
            <a:r>
              <a:rPr lang="uk-UA" dirty="0"/>
              <a:t>EE – </a:t>
            </a:r>
            <a:r>
              <a:rPr lang="uk-UA" dirty="0" err="1"/>
              <a:t>Enterprise</a:t>
            </a:r>
            <a:r>
              <a:rPr lang="uk-UA" dirty="0"/>
              <a:t> </a:t>
            </a:r>
            <a:r>
              <a:rPr lang="uk-UA" dirty="0" err="1"/>
              <a:t>Edition</a:t>
            </a:r>
            <a:r>
              <a:rPr lang="uk-UA" dirty="0"/>
              <a:t> (додатки для підприємств) ME – </a:t>
            </a:r>
            <a:r>
              <a:rPr lang="uk-UA" dirty="0" err="1"/>
              <a:t>Micro</a:t>
            </a:r>
            <a:r>
              <a:rPr lang="uk-UA" dirty="0"/>
              <a:t> </a:t>
            </a:r>
            <a:r>
              <a:rPr lang="uk-UA" dirty="0" err="1"/>
              <a:t>Edition</a:t>
            </a:r>
            <a:r>
              <a:rPr lang="uk-UA" dirty="0"/>
              <a:t> </a:t>
            </a:r>
          </a:p>
        </p:txBody>
      </p:sp>
      <p:sp>
        <p:nvSpPr>
          <p:cNvPr id="15" name="Прямоугольник 15">
            <a:extLst>
              <a:ext uri="{FF2B5EF4-FFF2-40B4-BE49-F238E27FC236}">
                <a16:creationId xmlns:a16="http://schemas.microsoft.com/office/drawing/2014/main" id="{4C2F12F1-9B40-16DE-CC9A-2490A7DFEB5A}"/>
              </a:ext>
            </a:extLst>
          </p:cNvPr>
          <p:cNvSpPr/>
          <p:nvPr/>
        </p:nvSpPr>
        <p:spPr>
          <a:xfrm>
            <a:off x="2988598" y="5363976"/>
            <a:ext cx="5832648" cy="9923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Чергова революційна версія 1.5 отримала назву J2SE 5.0 (викликало суперечності </a:t>
            </a:r>
            <a:r>
              <a:rPr lang="en-US" sz="2000" dirty="0"/>
              <a:t>Java2 </a:t>
            </a:r>
            <a:r>
              <a:rPr lang="uk-UA" sz="2000" dirty="0"/>
              <a:t>чи </a:t>
            </a:r>
            <a:r>
              <a:rPr lang="en-US" sz="2000" dirty="0"/>
              <a:t>Java5</a:t>
            </a:r>
            <a:r>
              <a:rPr lang="uk-UA" sz="2000" dirty="0"/>
              <a:t>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17ADF0-D940-F044-599C-2AE32DE03493}"/>
              </a:ext>
            </a:extLst>
          </p:cNvPr>
          <p:cNvSpPr txBox="1"/>
          <p:nvPr/>
        </p:nvSpPr>
        <p:spPr>
          <a:xfrm>
            <a:off x="2340526" y="5617106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89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781307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D0FCDD-F8BD-664E-B843-1E68D206AE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1A91AAF0-35A5-1402-44CE-21D8A2CEEAA4}"/>
              </a:ext>
            </a:extLst>
          </p:cNvPr>
          <p:cNvSpPr/>
          <p:nvPr/>
        </p:nvSpPr>
        <p:spPr>
          <a:xfrm>
            <a:off x="2768124" y="1260747"/>
            <a:ext cx="6871130" cy="8483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З назви вилучено «2». Чергові версії: Java SE 5, Java SE 6, Java SE 7, Java SE 8 . . 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EAC93-9B7F-42BE-B578-506263EABE9B}"/>
              </a:ext>
            </a:extLst>
          </p:cNvPr>
          <p:cNvSpPr txBox="1"/>
          <p:nvPr/>
        </p:nvSpPr>
        <p:spPr>
          <a:xfrm>
            <a:off x="2120051" y="1404763"/>
            <a:ext cx="48758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14">
            <a:extLst>
              <a:ext uri="{FF2B5EF4-FFF2-40B4-BE49-F238E27FC236}">
                <a16:creationId xmlns:a16="http://schemas.microsoft.com/office/drawing/2014/main" id="{0EDBA9D0-952E-D461-6994-31003436F03C}"/>
              </a:ext>
            </a:extLst>
          </p:cNvPr>
          <p:cNvSpPr/>
          <p:nvPr/>
        </p:nvSpPr>
        <p:spPr>
          <a:xfrm>
            <a:off x="3588347" y="2340867"/>
            <a:ext cx="6871130" cy="8483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Різкі зміни в найменуванні пояснювалися ґрунтовними змінами у можливостях мови</a:t>
            </a:r>
          </a:p>
        </p:txBody>
      </p:sp>
      <p:graphicFrame>
        <p:nvGraphicFramePr>
          <p:cNvPr id="6" name="Таблица 1">
            <a:extLst>
              <a:ext uri="{FF2B5EF4-FFF2-40B4-BE49-F238E27FC236}">
                <a16:creationId xmlns:a16="http://schemas.microsoft.com/office/drawing/2014/main" id="{C2F79F8B-98CD-EE5B-A542-B8F77726A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67833"/>
              </p:ext>
            </p:extLst>
          </p:nvPr>
        </p:nvGraphicFramePr>
        <p:xfrm>
          <a:off x="1471980" y="3837297"/>
          <a:ext cx="9500819" cy="173564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9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9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95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Java</a:t>
                      </a:r>
                      <a:endParaRPr lang="uk-U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Java 2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Java 5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Java 6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Java</a:t>
                      </a:r>
                      <a:r>
                        <a:rPr lang="uk-UA" sz="1600" dirty="0">
                          <a:effectLst/>
                        </a:rPr>
                        <a:t> …</a:t>
                      </a:r>
                      <a:endParaRPr lang="uk-U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1.0</a:t>
                      </a:r>
                      <a:endParaRPr lang="uk-UA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1.1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1.2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1.3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1.4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1.5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1.6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…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250 класів</a:t>
                      </a:r>
                      <a:endParaRPr lang="uk-UA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500 класів. Початок популярності. Комфортний синтаксис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2300 класів. Потужні версії. Пік популярності. Розробка більшості промислових систем, веб-орієнтованих та мобільних додатків тощо</a:t>
                      </a:r>
                      <a:endParaRPr lang="uk-U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Понад 3500 класів. Потужність мови зростає, складність написання зменшується. Запозичуються популярні можливості з інших мов</a:t>
                      </a:r>
                      <a:endParaRPr lang="uk-U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7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3971264" y="-25998"/>
            <a:ext cx="39267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agenda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473499" y="1406968"/>
            <a:ext cx="101004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Вступ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до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мови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програмування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 Java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b="0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Інтегроване середовище розробки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b="0" i="0" u="none" strike="noStrike" cap="none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Компіляція та запуск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Вимоги щодо написання коду</a:t>
            </a:r>
            <a:endParaRPr lang="en-UA" sz="3200" b="0" i="0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1509275" y="5183567"/>
            <a:ext cx="9324000" cy="739290"/>
            <a:chOff x="1766267" y="4154190"/>
            <a:chExt cx="9324000" cy="739290"/>
          </a:xfrm>
        </p:grpSpPr>
        <p:cxnSp>
          <p:nvCxnSpPr>
            <p:cNvPr id="118" name="Google Shape;118;p2"/>
            <p:cNvCxnSpPr/>
            <p:nvPr/>
          </p:nvCxnSpPr>
          <p:spPr>
            <a:xfrm>
              <a:off x="4625743" y="4893480"/>
              <a:ext cx="360504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2"/>
            <p:cNvCxnSpPr/>
            <p:nvPr/>
          </p:nvCxnSpPr>
          <p:spPr>
            <a:xfrm>
              <a:off x="3125296" y="4523835"/>
              <a:ext cx="6605942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2"/>
            <p:cNvCxnSpPr/>
            <p:nvPr/>
          </p:nvCxnSpPr>
          <p:spPr>
            <a:xfrm>
              <a:off x="1766267" y="4154190"/>
              <a:ext cx="9324000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1" name="Google Shape;121;p2"/>
          <p:cNvGrpSpPr/>
          <p:nvPr/>
        </p:nvGrpSpPr>
        <p:grpSpPr>
          <a:xfrm>
            <a:off x="-263525" y="5815323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4E21B-0B9D-B4F4-4688-9202B37EC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781307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D0FCDD-F8BD-664E-B843-1E68D206AE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1A91AAF0-35A5-1402-44CE-21D8A2CEEAA4}"/>
              </a:ext>
            </a:extLst>
          </p:cNvPr>
          <p:cNvSpPr/>
          <p:nvPr/>
        </p:nvSpPr>
        <p:spPr>
          <a:xfrm>
            <a:off x="1238076" y="1532523"/>
            <a:ext cx="8940420" cy="10976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Java 8 (2014)</a:t>
            </a:r>
            <a:endParaRPr lang="en-US" sz="1600" dirty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600" b="1" dirty="0"/>
              <a:t>Lambda-</a:t>
            </a:r>
            <a:r>
              <a:rPr lang="uk-UA" sz="1600" b="1" dirty="0"/>
              <a:t>вирази</a:t>
            </a:r>
            <a:r>
              <a:rPr lang="uk-UA" sz="1600" dirty="0"/>
              <a:t> та </a:t>
            </a:r>
            <a:r>
              <a:rPr lang="uk-UA" sz="1600" b="1" dirty="0"/>
              <a:t>стріми (</a:t>
            </a:r>
            <a:r>
              <a:rPr lang="en-US" sz="1600" b="1" dirty="0"/>
              <a:t>Stream API)</a:t>
            </a:r>
            <a:r>
              <a:rPr lang="en-US" sz="1600" dirty="0"/>
              <a:t> </a:t>
            </a:r>
            <a:r>
              <a:rPr lang="uk-UA" sz="1600" dirty="0"/>
              <a:t>для роботи з колекціями.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1600" b="1" dirty="0"/>
              <a:t>Дата й час (</a:t>
            </a:r>
            <a:r>
              <a:rPr lang="en-US" sz="1600" b="1" dirty="0" err="1"/>
              <a:t>java.time</a:t>
            </a:r>
            <a:r>
              <a:rPr lang="en-US" sz="1600" b="1" dirty="0"/>
              <a:t> API)</a:t>
            </a:r>
            <a:r>
              <a:rPr lang="en-US" sz="1600" dirty="0"/>
              <a:t>, </a:t>
            </a:r>
            <a:r>
              <a:rPr lang="uk-UA" sz="1600" dirty="0"/>
              <a:t>заміна застарілих </a:t>
            </a:r>
            <a:r>
              <a:rPr lang="en-US" sz="1600" dirty="0"/>
              <a:t>Date </a:t>
            </a:r>
            <a:r>
              <a:rPr lang="uk-UA" sz="1600" dirty="0"/>
              <a:t>і </a:t>
            </a:r>
            <a:r>
              <a:rPr lang="en-US" sz="1600" dirty="0"/>
              <a:t>Calendar.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600" dirty="0"/>
              <a:t>Java 8 </a:t>
            </a:r>
            <a:r>
              <a:rPr lang="uk-UA" sz="1600" dirty="0"/>
              <a:t>досі популярна завдяки стабільності.</a:t>
            </a:r>
          </a:p>
        </p:txBody>
      </p:sp>
      <p:sp>
        <p:nvSpPr>
          <p:cNvPr id="4" name="Google Shape;116;p2">
            <a:extLst>
              <a:ext uri="{FF2B5EF4-FFF2-40B4-BE49-F238E27FC236}">
                <a16:creationId xmlns:a16="http://schemas.microsoft.com/office/drawing/2014/main" id="{03658107-9D15-309C-5E13-686991CFCE6E}"/>
              </a:ext>
            </a:extLst>
          </p:cNvPr>
          <p:cNvSpPr txBox="1"/>
          <p:nvPr/>
        </p:nvSpPr>
        <p:spPr>
          <a:xfrm>
            <a:off x="233543" y="918447"/>
            <a:ext cx="10100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sz="3200" i="1" dirty="0">
                <a:solidFill>
                  <a:schemeClr val="tx1"/>
                </a:solidFill>
                <a:latin typeface="Cambria" panose="02040503050406030204" pitchFamily="18" charset="0"/>
              </a:rPr>
              <a:t>Популярні версії </a:t>
            </a:r>
            <a:r>
              <a:rPr lang="uk-UA" sz="32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j</a:t>
            </a:r>
            <a:r>
              <a:rPr lang="en-US" sz="3200" i="1" dirty="0">
                <a:solidFill>
                  <a:schemeClr val="tx1"/>
                </a:solidFill>
                <a:latin typeface="Cambria" panose="02040503050406030204" pitchFamily="18" charset="0"/>
              </a:rPr>
              <a:t>dk  </a:t>
            </a:r>
            <a:r>
              <a:rPr lang="uk-UA" sz="3200" i="1" dirty="0">
                <a:solidFill>
                  <a:schemeClr val="tx1"/>
                </a:solidFill>
                <a:latin typeface="Cambria" panose="02040503050406030204" pitchFamily="18" charset="0"/>
              </a:rPr>
              <a:t>на сьогоднішній день:</a:t>
            </a:r>
          </a:p>
        </p:txBody>
      </p:sp>
      <p:sp>
        <p:nvSpPr>
          <p:cNvPr id="7" name="Прямоугольник 12">
            <a:extLst>
              <a:ext uri="{FF2B5EF4-FFF2-40B4-BE49-F238E27FC236}">
                <a16:creationId xmlns:a16="http://schemas.microsoft.com/office/drawing/2014/main" id="{C701A154-8085-4B9C-8162-0B3E5C3A3F23}"/>
              </a:ext>
            </a:extLst>
          </p:cNvPr>
          <p:cNvSpPr/>
          <p:nvPr/>
        </p:nvSpPr>
        <p:spPr>
          <a:xfrm>
            <a:off x="1238076" y="2755516"/>
            <a:ext cx="8940420" cy="10308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err="1"/>
              <a:t>J</a:t>
            </a:r>
            <a:r>
              <a:rPr lang="en-US" sz="1600" b="1" dirty="0"/>
              <a:t>ava 11 (2018)</a:t>
            </a:r>
            <a:endParaRPr lang="en-US" sz="1600" dirty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1600" dirty="0"/>
              <a:t>Перша </a:t>
            </a:r>
            <a:r>
              <a:rPr lang="en-US" sz="1600" dirty="0"/>
              <a:t>LTS-</a:t>
            </a:r>
            <a:r>
              <a:rPr lang="uk-UA" sz="1600" dirty="0"/>
              <a:t>версія після </a:t>
            </a:r>
            <a:r>
              <a:rPr lang="en-US" sz="1600" dirty="0"/>
              <a:t>Java 8 (Long-Term Support).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1600" dirty="0"/>
              <a:t>Додано підтримку запису в змінні через ключове слово </a:t>
            </a:r>
            <a:r>
              <a:rPr lang="en-US" sz="1600" dirty="0"/>
              <a:t>var.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1600" dirty="0"/>
              <a:t>Видалено деякі застарілі функції (наприклад, </a:t>
            </a:r>
            <a:r>
              <a:rPr lang="en-US" sz="1600" dirty="0"/>
              <a:t>Applets).</a:t>
            </a:r>
          </a:p>
        </p:txBody>
      </p:sp>
      <p:sp>
        <p:nvSpPr>
          <p:cNvPr id="11" name="Прямоугольник 12">
            <a:extLst>
              <a:ext uri="{FF2B5EF4-FFF2-40B4-BE49-F238E27FC236}">
                <a16:creationId xmlns:a16="http://schemas.microsoft.com/office/drawing/2014/main" id="{2DBE622F-1840-67D2-313A-6BB0BE6930FE}"/>
              </a:ext>
            </a:extLst>
          </p:cNvPr>
          <p:cNvSpPr/>
          <p:nvPr/>
        </p:nvSpPr>
        <p:spPr>
          <a:xfrm>
            <a:off x="1238076" y="3953092"/>
            <a:ext cx="8940420" cy="10308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Java 17 (2021)</a:t>
            </a:r>
            <a:endParaRPr lang="en-US" dirty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uk-UA" dirty="0"/>
              <a:t>Чергова </a:t>
            </a:r>
            <a:r>
              <a:rPr lang="en-US" dirty="0"/>
              <a:t>LTS-</a:t>
            </a:r>
            <a:r>
              <a:rPr lang="uk-UA" dirty="0"/>
              <a:t>версія.</a:t>
            </a:r>
          </a:p>
          <a:p>
            <a:pPr marL="285750" lvl="1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en-US" b="1" dirty="0"/>
              <a:t>Pattern Matching </a:t>
            </a:r>
            <a:r>
              <a:rPr lang="uk-UA" b="1" dirty="0"/>
              <a:t>для </a:t>
            </a:r>
            <a:r>
              <a:rPr lang="en-US" b="1" dirty="0"/>
              <a:t>switch.</a:t>
            </a:r>
            <a:endParaRPr lang="en-US" dirty="0"/>
          </a:p>
          <a:p>
            <a:pPr marL="285750" lvl="1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uk-UA" dirty="0"/>
              <a:t>Покращення класів </a:t>
            </a:r>
            <a:r>
              <a:rPr lang="en-US" dirty="0"/>
              <a:t>Record </a:t>
            </a:r>
            <a:r>
              <a:rPr lang="uk-UA" dirty="0"/>
              <a:t>і підтримка </a:t>
            </a:r>
            <a:r>
              <a:rPr lang="en-US" dirty="0"/>
              <a:t>sealed </a:t>
            </a:r>
            <a:r>
              <a:rPr lang="uk-UA" dirty="0"/>
              <a:t>класів.</a:t>
            </a:r>
          </a:p>
        </p:txBody>
      </p:sp>
      <p:sp>
        <p:nvSpPr>
          <p:cNvPr id="12" name="Прямоугольник 12">
            <a:extLst>
              <a:ext uri="{FF2B5EF4-FFF2-40B4-BE49-F238E27FC236}">
                <a16:creationId xmlns:a16="http://schemas.microsoft.com/office/drawing/2014/main" id="{F5433886-C862-0A94-1468-18A09887B010}"/>
              </a:ext>
            </a:extLst>
          </p:cNvPr>
          <p:cNvSpPr/>
          <p:nvPr/>
        </p:nvSpPr>
        <p:spPr>
          <a:xfrm>
            <a:off x="1238076" y="5150851"/>
            <a:ext cx="8940420" cy="10308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Java 21 (2023)</a:t>
            </a:r>
            <a:endParaRPr lang="en-US" sz="1600" dirty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1600" dirty="0"/>
              <a:t>Нова </a:t>
            </a:r>
            <a:r>
              <a:rPr lang="en-US" sz="1600" dirty="0"/>
              <a:t>LTS-</a:t>
            </a:r>
            <a:r>
              <a:rPr lang="uk-UA" sz="1600" dirty="0"/>
              <a:t>версія.</a:t>
            </a:r>
            <a:endParaRPr lang="en-US" sz="1600" dirty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1600" b="1" dirty="0"/>
              <a:t>Віртуальні потоки (</a:t>
            </a:r>
            <a:r>
              <a:rPr lang="en-US" sz="1600" b="1" dirty="0"/>
              <a:t>Virtual Threads)</a:t>
            </a:r>
            <a:r>
              <a:rPr lang="en-US" sz="1600" dirty="0"/>
              <a:t> </a:t>
            </a:r>
            <a:r>
              <a:rPr lang="uk-UA" sz="1600" dirty="0"/>
              <a:t>для спрощення роботи з </a:t>
            </a:r>
            <a:r>
              <a:rPr lang="uk-UA" sz="1600" dirty="0" err="1"/>
              <a:t>багатопоточністю</a:t>
            </a:r>
            <a:r>
              <a:rPr lang="uk-UA" sz="1600" dirty="0"/>
              <a:t>.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1600" dirty="0"/>
              <a:t>Подальші покращення </a:t>
            </a:r>
            <a:r>
              <a:rPr lang="en-US" sz="1600" dirty="0"/>
              <a:t>Pattern Matching.</a:t>
            </a:r>
          </a:p>
        </p:txBody>
      </p:sp>
    </p:spTree>
    <p:extLst>
      <p:ext uri="{BB962C8B-B14F-4D97-AF65-F5344CB8AC3E}">
        <p14:creationId xmlns:p14="http://schemas.microsoft.com/office/powerpoint/2010/main" val="6865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E390DA-0EC7-B888-9AA4-F09503167AF5}"/>
              </a:ext>
            </a:extLst>
          </p:cNvPr>
          <p:cNvSpPr/>
          <p:nvPr/>
        </p:nvSpPr>
        <p:spPr>
          <a:xfrm>
            <a:off x="534950" y="1999779"/>
            <a:ext cx="11160199" cy="324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Інтегроване середовище розробки 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(IDE) – це комплексні програмні засоби, які дозволяють полегшити розробку та модифікацію тексту програми.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Містять багато функцій та можливостей, полегшують значну кількість рутинної роботи, яка може слугувати джерелом додаткових помилок.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Інтегровані середовища розробки  створені для максимізації продуктивності розробника, надавши йому всі інструменти у вигляді однієї програми.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6614D6-5D2B-D268-FBD6-F7CA6BB966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5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B9104A3A-CE73-B3E9-2BED-148A5A48AB09}"/>
              </a:ext>
            </a:extLst>
          </p:cNvPr>
          <p:cNvSpPr/>
          <p:nvPr/>
        </p:nvSpPr>
        <p:spPr>
          <a:xfrm>
            <a:off x="4392191" y="2092538"/>
            <a:ext cx="688243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написання початкового коду</a:t>
            </a:r>
            <a:endParaRPr lang="uk-UA" sz="2000" b="1" dirty="0"/>
          </a:p>
        </p:txBody>
      </p:sp>
      <p:sp>
        <p:nvSpPr>
          <p:cNvPr id="3" name="Овал 5">
            <a:extLst>
              <a:ext uri="{FF2B5EF4-FFF2-40B4-BE49-F238E27FC236}">
                <a16:creationId xmlns:a16="http://schemas.microsoft.com/office/drawing/2014/main" id="{A017B3AC-816E-D1FD-8656-A0DEBEA8A19B}"/>
              </a:ext>
            </a:extLst>
          </p:cNvPr>
          <p:cNvSpPr/>
          <p:nvPr/>
        </p:nvSpPr>
        <p:spPr>
          <a:xfrm>
            <a:off x="3929809" y="2236554"/>
            <a:ext cx="216024" cy="21602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6">
            <a:extLst>
              <a:ext uri="{FF2B5EF4-FFF2-40B4-BE49-F238E27FC236}">
                <a16:creationId xmlns:a16="http://schemas.microsoft.com/office/drawing/2014/main" id="{A40EDAD8-D81E-8441-9634-0F8CD68408C9}"/>
              </a:ext>
            </a:extLst>
          </p:cNvPr>
          <p:cNvSpPr/>
          <p:nvPr/>
        </p:nvSpPr>
        <p:spPr>
          <a:xfrm>
            <a:off x="3929809" y="3028642"/>
            <a:ext cx="216024" cy="21602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7">
            <a:extLst>
              <a:ext uri="{FF2B5EF4-FFF2-40B4-BE49-F238E27FC236}">
                <a16:creationId xmlns:a16="http://schemas.microsoft.com/office/drawing/2014/main" id="{61F7C716-FACD-942B-DF77-3376BF70FDC1}"/>
              </a:ext>
            </a:extLst>
          </p:cNvPr>
          <p:cNvSpPr/>
          <p:nvPr/>
        </p:nvSpPr>
        <p:spPr>
          <a:xfrm>
            <a:off x="3929809" y="3820730"/>
            <a:ext cx="216024" cy="21602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2E2EE1BF-6D67-C726-CEF3-6C0F6A594F6D}"/>
              </a:ext>
            </a:extLst>
          </p:cNvPr>
          <p:cNvSpPr/>
          <p:nvPr/>
        </p:nvSpPr>
        <p:spPr>
          <a:xfrm>
            <a:off x="4392191" y="2884626"/>
            <a:ext cx="688243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перевірки (редакції) коду на безпомилковість</a:t>
            </a:r>
            <a:endParaRPr lang="uk-UA" sz="2000" b="1" dirty="0"/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8A0C8D3B-68F8-1FC2-DE84-37923EA6B8FC}"/>
              </a:ext>
            </a:extLst>
          </p:cNvPr>
          <p:cNvSpPr/>
          <p:nvPr/>
        </p:nvSpPr>
        <p:spPr>
          <a:xfrm>
            <a:off x="4392191" y="3677561"/>
            <a:ext cx="688243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компіляції коду</a:t>
            </a:r>
            <a:endParaRPr lang="uk-UA" sz="2000" b="1" dirty="0"/>
          </a:p>
        </p:txBody>
      </p:sp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id="{AF70100F-57F7-F9CD-292E-589C731F3838}"/>
              </a:ext>
            </a:extLst>
          </p:cNvPr>
          <p:cNvSpPr/>
          <p:nvPr/>
        </p:nvSpPr>
        <p:spPr>
          <a:xfrm>
            <a:off x="4392191" y="4468802"/>
            <a:ext cx="688243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/>
              <a:t>автодоповнення</a:t>
            </a:r>
            <a:r>
              <a:rPr lang="uk-UA" sz="2000" dirty="0"/>
              <a:t> коду</a:t>
            </a:r>
            <a:endParaRPr lang="uk-UA" sz="2000" b="1" dirty="0"/>
          </a:p>
        </p:txBody>
      </p:sp>
      <p:sp>
        <p:nvSpPr>
          <p:cNvPr id="10" name="Овал 12">
            <a:extLst>
              <a:ext uri="{FF2B5EF4-FFF2-40B4-BE49-F238E27FC236}">
                <a16:creationId xmlns:a16="http://schemas.microsoft.com/office/drawing/2014/main" id="{FDC215DA-C36A-5449-8D62-93328E920C99}"/>
              </a:ext>
            </a:extLst>
          </p:cNvPr>
          <p:cNvSpPr/>
          <p:nvPr/>
        </p:nvSpPr>
        <p:spPr>
          <a:xfrm>
            <a:off x="3974197" y="4612818"/>
            <a:ext cx="216024" cy="21602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4">
            <a:extLst>
              <a:ext uri="{FF2B5EF4-FFF2-40B4-BE49-F238E27FC236}">
                <a16:creationId xmlns:a16="http://schemas.microsoft.com/office/drawing/2014/main" id="{4950F568-F52B-F04B-2558-1F375B67B8CE}"/>
              </a:ext>
            </a:extLst>
          </p:cNvPr>
          <p:cNvSpPr/>
          <p:nvPr/>
        </p:nvSpPr>
        <p:spPr>
          <a:xfrm>
            <a:off x="4392191" y="5260890"/>
            <a:ext cx="688243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розгортання та налагодження ПЗ</a:t>
            </a:r>
            <a:endParaRPr lang="uk-UA" sz="2000" b="1" dirty="0"/>
          </a:p>
        </p:txBody>
      </p:sp>
      <p:sp>
        <p:nvSpPr>
          <p:cNvPr id="12" name="Овал 15">
            <a:extLst>
              <a:ext uri="{FF2B5EF4-FFF2-40B4-BE49-F238E27FC236}">
                <a16:creationId xmlns:a16="http://schemas.microsoft.com/office/drawing/2014/main" id="{D7634235-979C-CE7D-4BC2-63EFEC0CE0D8}"/>
              </a:ext>
            </a:extLst>
          </p:cNvPr>
          <p:cNvSpPr/>
          <p:nvPr/>
        </p:nvSpPr>
        <p:spPr>
          <a:xfrm>
            <a:off x="3974197" y="5404906"/>
            <a:ext cx="216024" cy="21602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Google Shape;116;p2">
            <a:extLst>
              <a:ext uri="{FF2B5EF4-FFF2-40B4-BE49-F238E27FC236}">
                <a16:creationId xmlns:a16="http://schemas.microsoft.com/office/drawing/2014/main" id="{AD4833CE-406E-C536-4DA7-1869FC43FA6A}"/>
              </a:ext>
            </a:extLst>
          </p:cNvPr>
          <p:cNvSpPr txBox="1"/>
          <p:nvPr/>
        </p:nvSpPr>
        <p:spPr>
          <a:xfrm>
            <a:off x="233543" y="918447"/>
            <a:ext cx="10100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IDE </a:t>
            </a:r>
            <a:r>
              <a:rPr lang="uk-UA" sz="3200" dirty="0">
                <a:solidFill>
                  <a:schemeClr val="tx1"/>
                </a:solidFill>
                <a:latin typeface="Cambria" panose="02040503050406030204" pitchFamily="18" charset="0"/>
              </a:rPr>
              <a:t>об'єднує процеси: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4D5C07-1ACB-630A-3F14-31048D4CB2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A1D14AF4-7420-6616-FBB7-03ABDF4D26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577" t="9231" r="43416" b="40000"/>
          <a:stretch/>
        </p:blipFill>
        <p:spPr>
          <a:xfrm>
            <a:off x="932503" y="1015215"/>
            <a:ext cx="4768209" cy="3781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2BB4BA-F843-4462-5733-F51EF8D381E7}"/>
              </a:ext>
            </a:extLst>
          </p:cNvPr>
          <p:cNvSpPr txBox="1"/>
          <p:nvPr/>
        </p:nvSpPr>
        <p:spPr>
          <a:xfrm>
            <a:off x="6343650" y="2079763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+mj-lt"/>
              </a:rPr>
              <a:t>Синтаксична помилка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ECEBB-7670-4E7C-6A62-E5D2C2DB51E9}"/>
              </a:ext>
            </a:extLst>
          </p:cNvPr>
          <p:cNvSpPr txBox="1"/>
          <p:nvPr/>
        </p:nvSpPr>
        <p:spPr>
          <a:xfrm>
            <a:off x="1808623" y="5384573"/>
            <a:ext cx="32960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800" dirty="0">
                <a:latin typeface="+mj-lt"/>
              </a:rPr>
              <a:t>Логічна помилка </a:t>
            </a:r>
          </a:p>
          <a:p>
            <a:pPr algn="ctr"/>
            <a:r>
              <a:rPr lang="uk-UA" sz="1600" dirty="0">
                <a:latin typeface="+mj-lt"/>
              </a:rPr>
              <a:t>(компілятор пропонує </a:t>
            </a:r>
          </a:p>
          <a:p>
            <a:pPr algn="ctr"/>
            <a:r>
              <a:rPr lang="uk-UA" sz="1600" dirty="0">
                <a:latin typeface="+mj-lt"/>
              </a:rPr>
              <a:t>варіанти виправлення помилки) </a:t>
            </a:r>
          </a:p>
        </p:txBody>
      </p:sp>
      <p:pic>
        <p:nvPicPr>
          <p:cNvPr id="17" name="Рисунок 5">
            <a:extLst>
              <a:ext uri="{FF2B5EF4-FFF2-40B4-BE49-F238E27FC236}">
                <a16:creationId xmlns:a16="http://schemas.microsoft.com/office/drawing/2014/main" id="{A971A26E-2CEE-5C06-C031-D0CF0BAEF4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627" t="10124" r="35305" b="39870"/>
          <a:stretch/>
        </p:blipFill>
        <p:spPr>
          <a:xfrm>
            <a:off x="6019581" y="3117133"/>
            <a:ext cx="5076562" cy="32403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73BB8D-A61C-282E-0150-2453BBBA3E0F}"/>
              </a:ext>
            </a:extLst>
          </p:cNvPr>
          <p:cNvCxnSpPr/>
          <p:nvPr/>
        </p:nvCxnSpPr>
        <p:spPr>
          <a:xfrm>
            <a:off x="1808623" y="6246347"/>
            <a:ext cx="36576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2F8A60-66B0-7C63-B114-73BCE3C19026}"/>
              </a:ext>
            </a:extLst>
          </p:cNvPr>
          <p:cNvCxnSpPr/>
          <p:nvPr/>
        </p:nvCxnSpPr>
        <p:spPr>
          <a:xfrm flipH="1">
            <a:off x="5900738" y="2514600"/>
            <a:ext cx="3914775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2AED3A6-8EF4-2744-990C-3338C6F418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47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8C0B1C44-45F5-739F-7B31-A8DB59D06A02}"/>
              </a:ext>
            </a:extLst>
          </p:cNvPr>
          <p:cNvSpPr/>
          <p:nvPr/>
        </p:nvSpPr>
        <p:spPr>
          <a:xfrm>
            <a:off x="2980425" y="1159289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+mj-lt"/>
                <a:ea typeface="Times New Roman" panose="02020603050405020304" pitchFamily="18" charset="0"/>
              </a:rPr>
              <a:t>Перелік основних IDE та їх відповідність мовам програмування</a:t>
            </a:r>
            <a:endParaRPr lang="uk-UA" sz="2000" dirty="0">
              <a:latin typeface="+mj-lt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E7565B5-38A3-F1F5-C98F-FC51475B7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18630"/>
              </p:ext>
            </p:extLst>
          </p:nvPr>
        </p:nvGraphicFramePr>
        <p:xfrm>
          <a:off x="2620385" y="2167401"/>
          <a:ext cx="7416824" cy="394044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8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Універсальні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 err="1">
                          <a:effectLst/>
                        </a:rPr>
                        <a:t>IntelliJ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err="1">
                          <a:effectLst/>
                        </a:rPr>
                        <a:t>IDEA,Visual</a:t>
                      </a:r>
                      <a:r>
                        <a:rPr lang="en-US" sz="1400" u="none" dirty="0">
                          <a:effectLst/>
                        </a:rPr>
                        <a:t> Studio, </a:t>
                      </a:r>
                      <a:r>
                        <a:rPr lang="en-US" sz="1400" u="none" dirty="0" err="1">
                          <a:effectLst/>
                        </a:rPr>
                        <a:t>NetBeans</a:t>
                      </a:r>
                      <a:r>
                        <a:rPr lang="en-US" sz="1400" u="none" dirty="0">
                          <a:effectLst/>
                        </a:rPr>
                        <a:t>, Eclipse </a:t>
                      </a:r>
                      <a:endParaRPr lang="uk-UA" sz="120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C/C++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Borland C++, C++ Builder, Code::Blocks, </a:t>
                      </a:r>
                      <a:r>
                        <a:rPr lang="en-US" sz="1400" u="none" dirty="0" err="1">
                          <a:effectLst/>
                        </a:rPr>
                        <a:t>CodeLite</a:t>
                      </a:r>
                      <a:r>
                        <a:rPr lang="en-US" sz="1400" u="none" dirty="0">
                          <a:effectLst/>
                        </a:rPr>
                        <a:t>, </a:t>
                      </a:r>
                      <a:r>
                        <a:rPr lang="en-US" sz="1400" u="none" dirty="0" err="1">
                          <a:effectLst/>
                        </a:rPr>
                        <a:t>Dev</a:t>
                      </a:r>
                      <a:r>
                        <a:rPr lang="en-US" sz="1400" u="none" dirty="0">
                          <a:effectLst/>
                        </a:rPr>
                        <a:t>-C++, Oracle Solaris Studio, Ultimate++, Microsoft QuickC</a:t>
                      </a:r>
                      <a:endParaRPr lang="uk-UA" sz="120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BASIC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</a:rPr>
                        <a:t>Gambas, PowerBASIC, Turbo Basic, Visual Basic, QBasic </a:t>
                      </a:r>
                      <a:endParaRPr lang="uk-UA" sz="1200" u="none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Java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 err="1">
                          <a:effectLst/>
                        </a:rPr>
                        <a:t>MyEclipse</a:t>
                      </a:r>
                      <a:r>
                        <a:rPr lang="en-US" sz="1400" u="none" dirty="0">
                          <a:effectLst/>
                        </a:rPr>
                        <a:t>,</a:t>
                      </a:r>
                      <a:r>
                        <a:rPr lang="uk-UA" sz="1400" u="none" dirty="0">
                          <a:effectLst/>
                        </a:rPr>
                        <a:t> </a:t>
                      </a:r>
                      <a:r>
                        <a:rPr lang="en-US" sz="1400" u="none" dirty="0">
                          <a:effectLst/>
                        </a:rPr>
                        <a:t>IntelliJ IDEA </a:t>
                      </a:r>
                      <a:r>
                        <a:rPr lang="uk-UA" sz="1400" u="none" dirty="0">
                          <a:effectLst/>
                        </a:rPr>
                        <a:t>,</a:t>
                      </a:r>
                      <a:r>
                        <a:rPr lang="en-US" sz="1400" u="none" dirty="0">
                          <a:effectLst/>
                        </a:rPr>
                        <a:t> Oracle WebLogic Workshop, IBM WebSphere Studio, </a:t>
                      </a:r>
                      <a:r>
                        <a:rPr lang="en-US" sz="1400" u="none" dirty="0" err="1">
                          <a:effectLst/>
                        </a:rPr>
                        <a:t>BlueJ</a:t>
                      </a:r>
                      <a:r>
                        <a:rPr lang="en-US" sz="1400" u="none" dirty="0">
                          <a:effectLst/>
                        </a:rPr>
                        <a:t>, </a:t>
                      </a:r>
                      <a:r>
                        <a:rPr lang="en-US" sz="1400" u="none" dirty="0" err="1">
                          <a:effectLst/>
                        </a:rPr>
                        <a:t>DrJava</a:t>
                      </a:r>
                      <a:r>
                        <a:rPr lang="en-US" sz="1400" u="none" dirty="0">
                          <a:effectLst/>
                        </a:rPr>
                        <a:t>, </a:t>
                      </a:r>
                      <a:r>
                        <a:rPr lang="en-US" sz="1400" u="none" dirty="0" err="1">
                          <a:effectLst/>
                        </a:rPr>
                        <a:t>JDeveloper</a:t>
                      </a:r>
                      <a:r>
                        <a:rPr lang="en-US" sz="1400" u="none" dirty="0">
                          <a:effectLst/>
                        </a:rPr>
                        <a:t>, </a:t>
                      </a:r>
                      <a:r>
                        <a:rPr lang="en-US" sz="1400" u="none" dirty="0" err="1">
                          <a:effectLst/>
                        </a:rPr>
                        <a:t>JBuilder</a:t>
                      </a:r>
                      <a:endParaRPr lang="uk-UA" sz="120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Pascal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</a:rPr>
                        <a:t>Delphi, Lazarus, PascalABC.NET, Turbo Pascal, QuickPascal </a:t>
                      </a:r>
                      <a:endParaRPr lang="uk-UA" sz="1200" u="none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PHP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 err="1">
                          <a:effectLst/>
                        </a:rPr>
                        <a:t>Aptana</a:t>
                      </a:r>
                      <a:r>
                        <a:rPr lang="en-US" sz="1400" u="none" dirty="0">
                          <a:effectLst/>
                        </a:rPr>
                        <a:t> Studio with PHP plugin, Delphi for PHP (</a:t>
                      </a:r>
                      <a:r>
                        <a:rPr lang="en-US" sz="1400" u="none" dirty="0" err="1">
                          <a:effectLst/>
                        </a:rPr>
                        <a:t>RadPHP</a:t>
                      </a:r>
                      <a:r>
                        <a:rPr lang="en-US" sz="1400" u="none" dirty="0">
                          <a:effectLst/>
                        </a:rPr>
                        <a:t>), Eclipse PDT, </a:t>
                      </a:r>
                      <a:r>
                        <a:rPr lang="en-US" sz="1400" u="none" dirty="0" err="1">
                          <a:effectLst/>
                        </a:rPr>
                        <a:t>Zend</a:t>
                      </a:r>
                      <a:r>
                        <a:rPr lang="en-US" sz="1400" u="none" dirty="0">
                          <a:effectLst/>
                        </a:rPr>
                        <a:t> Studio, PHP Expert Editor, </a:t>
                      </a:r>
                      <a:r>
                        <a:rPr lang="en-US" sz="1400" u="none" dirty="0" err="1">
                          <a:effectLst/>
                        </a:rPr>
                        <a:t>phpStorm</a:t>
                      </a:r>
                      <a:r>
                        <a:rPr lang="en-US" sz="1400" u="none" dirty="0">
                          <a:effectLst/>
                        </a:rPr>
                        <a:t>, Dreamweaver</a:t>
                      </a:r>
                      <a:endParaRPr lang="uk-UA" sz="120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Python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</a:rPr>
                        <a:t>Eric, PyCharm, PyDev, PyScripter, Wing IDE</a:t>
                      </a:r>
                      <a:endParaRPr lang="uk-UA" sz="1200" u="none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Ruby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 err="1">
                          <a:effectLst/>
                        </a:rPr>
                        <a:t>RubyMine</a:t>
                      </a:r>
                      <a:endParaRPr lang="uk-UA" sz="120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B7029-68C6-7637-7C94-FE467F90C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98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509C5E3D-3A6F-FF6F-7D9E-6AD707FD7A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0" b="38661"/>
          <a:stretch/>
        </p:blipFill>
        <p:spPr>
          <a:xfrm>
            <a:off x="1091496" y="993685"/>
            <a:ext cx="4857784" cy="1193541"/>
          </a:xfrm>
          <a:prstGeom prst="rect">
            <a:avLst/>
          </a:prstGeom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E501D5AC-229E-F1C8-25D9-EED5AD8A3D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53" y="2332993"/>
            <a:ext cx="5153752" cy="1404196"/>
          </a:xfrm>
          <a:prstGeom prst="rect">
            <a:avLst/>
          </a:prstGeom>
        </p:spPr>
      </p:pic>
      <p:pic>
        <p:nvPicPr>
          <p:cNvPr id="6" name="Picture 4" descr="Результат пошуку зображень за запитом &quot;оракл&quot;">
            <a:extLst>
              <a:ext uri="{FF2B5EF4-FFF2-40B4-BE49-F238E27FC236}">
                <a16:creationId xmlns:a16="http://schemas.microsoft.com/office/drawing/2014/main" id="{F92ED379-68D0-6E4C-437B-7C9F95CC3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0" b="32465"/>
          <a:stretch/>
        </p:blipFill>
        <p:spPr bwMode="auto">
          <a:xfrm>
            <a:off x="9824603" y="3542292"/>
            <a:ext cx="1360645" cy="2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88CDFEF8-8D5D-812D-3D44-3CBBE78442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27" y="2944697"/>
            <a:ext cx="2998046" cy="2998046"/>
          </a:xfrm>
          <a:prstGeom prst="rect">
            <a:avLst/>
          </a:prstGeom>
        </p:spPr>
      </p:pic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E0F5F84F-C8F9-86FC-21B7-067A16A3E0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99" y="4390807"/>
            <a:ext cx="4283968" cy="2001855"/>
          </a:xfrm>
          <a:prstGeom prst="rect">
            <a:avLst/>
          </a:prstGeom>
        </p:spPr>
      </p:pic>
      <p:pic>
        <p:nvPicPr>
          <p:cNvPr id="9" name="Рисунок 11">
            <a:extLst>
              <a:ext uri="{FF2B5EF4-FFF2-40B4-BE49-F238E27FC236}">
                <a16:creationId xmlns:a16="http://schemas.microsoft.com/office/drawing/2014/main" id="{FE5652A8-ECBC-D57A-6775-581276192C7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44" y="5101606"/>
            <a:ext cx="792088" cy="79208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09B2B0-BA97-9C43-7274-0E9E07AC9E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3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Прямокутник 1">
            <a:extLst>
              <a:ext uri="{FF2B5EF4-FFF2-40B4-BE49-F238E27FC236}">
                <a16:creationId xmlns:a16="http://schemas.microsoft.com/office/drawing/2014/main" id="{0E6AE882-A275-9290-791D-1F2343712A14}"/>
              </a:ext>
            </a:extLst>
          </p:cNvPr>
          <p:cNvSpPr/>
          <p:nvPr/>
        </p:nvSpPr>
        <p:spPr>
          <a:xfrm>
            <a:off x="340694" y="1863860"/>
            <a:ext cx="58608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</a:rPr>
              <a:t>	</a:t>
            </a:r>
            <a:r>
              <a:rPr lang="en-US" sz="2400" b="1" i="1" dirty="0">
                <a:latin typeface="Cambria" panose="02040503050406030204" pitchFamily="18" charset="0"/>
              </a:rPr>
              <a:t>IntelliJ IDEA </a:t>
            </a:r>
            <a:r>
              <a:rPr lang="en-US" sz="2400" dirty="0">
                <a:latin typeface="Cambria" panose="02040503050406030204" pitchFamily="18" charset="0"/>
              </a:rPr>
              <a:t>— </a:t>
            </a:r>
            <a:r>
              <a:rPr lang="uk-UA" sz="2400" dirty="0">
                <a:latin typeface="Cambria" panose="02040503050406030204" pitchFamily="18" charset="0"/>
              </a:rPr>
              <a:t>комерційне інтегроване середовище розробки для різних мов програмування (</a:t>
            </a:r>
            <a:r>
              <a:rPr lang="en-US" sz="2400" dirty="0">
                <a:latin typeface="Cambria" panose="02040503050406030204" pitchFamily="18" charset="0"/>
              </a:rPr>
              <a:t>Java, Python, Scala, PHP </a:t>
            </a:r>
            <a:r>
              <a:rPr lang="uk-UA" sz="2400" dirty="0">
                <a:latin typeface="Cambria" panose="02040503050406030204" pitchFamily="18" charset="0"/>
              </a:rPr>
              <a:t>та ін.) від компанії </a:t>
            </a:r>
            <a:r>
              <a:rPr lang="en-US" sz="2400" dirty="0" err="1">
                <a:latin typeface="Cambria" panose="02040503050406030204" pitchFamily="18" charset="0"/>
              </a:rPr>
              <a:t>JetBrains</a:t>
            </a:r>
            <a:r>
              <a:rPr lang="en-US" sz="2400" dirty="0">
                <a:latin typeface="Cambria" panose="02040503050406030204" pitchFamily="18" charset="0"/>
              </a:rPr>
              <a:t>. </a:t>
            </a:r>
          </a:p>
          <a:p>
            <a:pPr algn="just"/>
            <a:r>
              <a:rPr lang="en-US" sz="2400" dirty="0">
                <a:latin typeface="Cambria" panose="02040503050406030204" pitchFamily="18" charset="0"/>
              </a:rPr>
              <a:t>	</a:t>
            </a:r>
            <a:r>
              <a:rPr lang="uk-UA" sz="2400" dirty="0">
                <a:latin typeface="Cambria" panose="02040503050406030204" pitchFamily="18" charset="0"/>
              </a:rPr>
              <a:t>Система поставляється у вигляді урізаної по функціональності безкоштовної версії «</a:t>
            </a:r>
            <a:r>
              <a:rPr lang="en-US" sz="2400" dirty="0">
                <a:latin typeface="Cambria" panose="02040503050406030204" pitchFamily="18" charset="0"/>
              </a:rPr>
              <a:t>Community Edition» </a:t>
            </a:r>
            <a:r>
              <a:rPr lang="uk-UA" sz="2400" dirty="0">
                <a:latin typeface="Cambria" panose="02040503050406030204" pitchFamily="18" charset="0"/>
              </a:rPr>
              <a:t>і повнофункціональної комерційної версії «</a:t>
            </a:r>
            <a:r>
              <a:rPr lang="en-US" sz="2400" dirty="0">
                <a:latin typeface="Cambria" panose="02040503050406030204" pitchFamily="18" charset="0"/>
              </a:rPr>
              <a:t>Ultimate Edition», </a:t>
            </a:r>
            <a:r>
              <a:rPr lang="uk-UA" sz="2400" dirty="0">
                <a:latin typeface="Cambria" panose="02040503050406030204" pitchFamily="18" charset="0"/>
              </a:rPr>
              <a:t>для якої активні розробники відкритих проектів мають можливість отримати безкоштовну ліцензію.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FE68D54-4952-45F3-B42A-F7544274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14" y="1774917"/>
            <a:ext cx="5581228" cy="463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ntelliJ IDEA] 설정">
            <a:extLst>
              <a:ext uri="{FF2B5EF4-FFF2-40B4-BE49-F238E27FC236}">
                <a16:creationId xmlns:a16="http://schemas.microsoft.com/office/drawing/2014/main" id="{7A48450B-38AB-E7FE-4499-4416FD92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07" y="630477"/>
            <a:ext cx="49434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ECB64-3836-76B6-A5F1-0437D44A34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1E2034-4B24-F344-8092-EDE5B2FF3D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546" y="1018930"/>
            <a:ext cx="9060907" cy="53059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BAF72-B1B2-B5A5-7F20-B8269F152E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87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Інтегроване середовище розробки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9369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7371196-88EE-9369-2BF8-E21EF22CF8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61" b="1"/>
          <a:stretch/>
        </p:blipFill>
        <p:spPr>
          <a:xfrm>
            <a:off x="2457450" y="997590"/>
            <a:ext cx="7772400" cy="54343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D9B7D-9F9E-AD2E-99FF-04225F5D34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238076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3109584" y="2953311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uk-UA" sz="4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Компіляція та запуск</a:t>
            </a:r>
            <a:endParaRPr sz="40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2715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3769" y="-408930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6ECE3-9C1D-7504-6BAA-CC85940A7E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550765" y="3080170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1. </a:t>
            </a:r>
            <a:r>
              <a:rPr lang="uk-UA" sz="4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0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0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3769" y="-408930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Компіляція та запуск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417371B-7F67-4BA7-7FB4-44108E92E5BE}"/>
              </a:ext>
            </a:extLst>
          </p:cNvPr>
          <p:cNvSpPr txBox="1"/>
          <p:nvPr/>
        </p:nvSpPr>
        <p:spPr>
          <a:xfrm>
            <a:off x="311746" y="1264605"/>
            <a:ext cx="117040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62000"/>
            <a:r>
              <a:rPr lang="uk-UA" sz="2000" dirty="0"/>
              <a:t>Для кращого розуміння ієрархії коду програми проведено його короткий аналіз. Для прикладу візьмемо вже добре відомий код програми із виводу стрічки «Привіт світе!»: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E14DA-B531-0E28-A8FD-8F34A65B6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430" y="2276139"/>
            <a:ext cx="2781300" cy="308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657C2-BD1A-C98B-8638-F6748DD0A4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97" y="2804849"/>
            <a:ext cx="9208844" cy="207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65FFB-82D1-4569-5DBA-EF5466237372}"/>
              </a:ext>
            </a:extLst>
          </p:cNvPr>
          <p:cNvSpPr txBox="1"/>
          <p:nvPr/>
        </p:nvSpPr>
        <p:spPr>
          <a:xfrm>
            <a:off x="243979" y="5343033"/>
            <a:ext cx="11704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62000"/>
            <a:r>
              <a:rPr lang="uk-UA" sz="2000" b="1" dirty="0">
                <a:solidFill>
                  <a:srgbClr val="FF0000"/>
                </a:solidFill>
              </a:rPr>
              <a:t>ВАЖЛИВО!!!: </a:t>
            </a:r>
            <a:r>
              <a:rPr lang="uk-UA" sz="2000" dirty="0"/>
              <a:t>назва </a:t>
            </a:r>
            <a:r>
              <a:rPr lang="uk-UA" sz="2000" dirty="0" err="1"/>
              <a:t>файлу.ja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uk-UA" sz="2000" dirty="0" err="1"/>
              <a:t>обовязково</a:t>
            </a:r>
            <a:r>
              <a:rPr lang="uk-UA" sz="2000" dirty="0"/>
              <a:t> повинна збігатись із назвою класу в коді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0F6501-A454-C033-0F58-98B8D01F1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6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Компіляція та запуск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03657C2-BD1A-C98B-8638-F6748DD0A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127" y="3981761"/>
            <a:ext cx="9208844" cy="207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65FFB-82D1-4569-5DBA-EF5466237372}"/>
              </a:ext>
            </a:extLst>
          </p:cNvPr>
          <p:cNvSpPr txBox="1"/>
          <p:nvPr/>
        </p:nvSpPr>
        <p:spPr>
          <a:xfrm>
            <a:off x="147719" y="3449957"/>
            <a:ext cx="11704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62000"/>
            <a:r>
              <a:rPr lang="uk-UA" sz="2000" b="1" dirty="0">
                <a:solidFill>
                  <a:srgbClr val="FF0000"/>
                </a:solidFill>
              </a:rPr>
              <a:t>ВАЖЛИВО!!!: </a:t>
            </a:r>
            <a:r>
              <a:rPr lang="uk-UA" sz="2000" dirty="0"/>
              <a:t>назва </a:t>
            </a:r>
            <a:r>
              <a:rPr lang="uk-UA" sz="2000" dirty="0" err="1"/>
              <a:t>файлу.ja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uk-UA" sz="2000" dirty="0"/>
              <a:t>обов'язково повинна збігатись із назвою класу в коді.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772102-A276-82F9-C8AE-B8717CF5B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1126" y="1394067"/>
            <a:ext cx="9236771" cy="1955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18F5C8-879D-A4E4-54FE-FE3BD99FB8AF}"/>
              </a:ext>
            </a:extLst>
          </p:cNvPr>
          <p:cNvSpPr/>
          <p:nvPr/>
        </p:nvSpPr>
        <p:spPr>
          <a:xfrm>
            <a:off x="4776536" y="1400786"/>
            <a:ext cx="1014413" cy="320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DBB66-CE73-FCF6-29F4-82C7077217F6}"/>
              </a:ext>
            </a:extLst>
          </p:cNvPr>
          <p:cNvSpPr/>
          <p:nvPr/>
        </p:nvSpPr>
        <p:spPr>
          <a:xfrm>
            <a:off x="5999740" y="1959739"/>
            <a:ext cx="504931" cy="269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547A0E-54E9-40DE-DF62-29126C5F88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47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Компіляція та запуск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8465FFB-82D1-4569-5DBA-EF5466237372}"/>
              </a:ext>
            </a:extLst>
          </p:cNvPr>
          <p:cNvSpPr txBox="1"/>
          <p:nvPr/>
        </p:nvSpPr>
        <p:spPr>
          <a:xfrm>
            <a:off x="408671" y="1184897"/>
            <a:ext cx="8930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62000"/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Щоб запустити програму на виконання необхідно виконати функцію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Run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т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а вибрати відповідний файл.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C2204-DCC5-0C3F-1679-80CD58C64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747" y="977514"/>
            <a:ext cx="2013504" cy="1267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948098-2230-9C56-7FDB-688178AA5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3" y="2451847"/>
            <a:ext cx="11678466" cy="423267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A4CC11-B9A5-34C9-6BC9-8DCF546DAF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0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Компіляція та запуск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8465FFB-82D1-4569-5DBA-EF5466237372}"/>
              </a:ext>
            </a:extLst>
          </p:cNvPr>
          <p:cNvSpPr txBox="1"/>
          <p:nvPr/>
        </p:nvSpPr>
        <p:spPr>
          <a:xfrm>
            <a:off x="1457325" y="1184897"/>
            <a:ext cx="9707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62000" algn="just"/>
            <a:r>
              <a:rPr lang="uk-UA" sz="2400" dirty="0">
                <a:solidFill>
                  <a:schemeClr val="tx1"/>
                </a:solidFill>
                <a:latin typeface="Cambria" panose="02040503050406030204" pitchFamily="18" charset="0"/>
              </a:rPr>
              <a:t>Після запуску програми і виконання, в папці проєкту  появиться папка </a:t>
            </a:r>
            <a:r>
              <a:rPr lang="uk-UA" sz="24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o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ut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в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Cambria" panose="02040503050406030204" pitchFamily="18" charset="0"/>
              </a:rPr>
              <a:t>якій знаходитимуться скомпільований байт клас. Зверніть увагу на розширення!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5983A-823C-70E4-9540-AEDD6C862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743" y="2369050"/>
            <a:ext cx="10545763" cy="43312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DB4567-D099-1302-90E8-B9F0AACDF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2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Компіляція та запуск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02F871-E47F-CE96-05D9-4EE674059C97}"/>
              </a:ext>
            </a:extLst>
          </p:cNvPr>
          <p:cNvSpPr txBox="1"/>
          <p:nvPr/>
        </p:nvSpPr>
        <p:spPr>
          <a:xfrm>
            <a:off x="447223" y="3928347"/>
            <a:ext cx="113356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7988" algn="just"/>
            <a:r>
              <a:rPr lang="uk-UA" sz="2000" dirty="0">
                <a:latin typeface="Cambria" panose="02040503050406030204" pitchFamily="18" charset="0"/>
              </a:rPr>
              <a:t>В наведеному прикладі вираз методу виводить у консоль стрічку «Привіт світе!». </a:t>
            </a:r>
          </a:p>
          <a:p>
            <a:pPr indent="407988" algn="just"/>
            <a:r>
              <a:rPr lang="uk-UA" sz="2000" dirty="0">
                <a:latin typeface="Cambria" panose="02040503050406030204" pitchFamily="18" charset="0"/>
              </a:rPr>
              <a:t>Отже, узагальнимо ієрархію коду: </a:t>
            </a:r>
            <a:r>
              <a:rPr lang="uk-UA" sz="2000" b="1" dirty="0">
                <a:latin typeface="Cambria" panose="02040503050406030204" pitchFamily="18" charset="0"/>
              </a:rPr>
              <a:t>клас → метод → вираз (логіка програми)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ambria" panose="02040503050406030204" pitchFamily="18" charset="0"/>
              </a:rPr>
              <a:t>Коли </a:t>
            </a:r>
            <a:r>
              <a:rPr lang="en-US" sz="2000" dirty="0">
                <a:latin typeface="Cambria" panose="02040503050406030204" pitchFamily="18" charset="0"/>
              </a:rPr>
              <a:t>JVM (</a:t>
            </a:r>
            <a:r>
              <a:rPr lang="uk-UA" sz="2000" dirty="0">
                <a:latin typeface="Cambria" panose="02040503050406030204" pitchFamily="18" charset="0"/>
              </a:rPr>
              <a:t>віртуальна машина </a:t>
            </a:r>
            <a:r>
              <a:rPr lang="en-US" sz="2000" dirty="0">
                <a:latin typeface="Cambria" panose="02040503050406030204" pitchFamily="18" charset="0"/>
              </a:rPr>
              <a:t>Java) </a:t>
            </a:r>
            <a:r>
              <a:rPr lang="uk-UA" sz="2000" dirty="0">
                <a:latin typeface="Cambria" panose="02040503050406030204" pitchFamily="18" charset="0"/>
              </a:rPr>
              <a:t>починає свою роботу, вона першою чергою шукає клас (власне чому клас в ієрархії коду займає перше місце).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ambria" panose="02040503050406030204" pitchFamily="18" charset="0"/>
              </a:rPr>
              <a:t>Після знаходження класу </a:t>
            </a:r>
            <a:r>
              <a:rPr lang="en-US" sz="2000" dirty="0">
                <a:latin typeface="Cambria" panose="02040503050406030204" pitchFamily="18" charset="0"/>
              </a:rPr>
              <a:t>JVM </a:t>
            </a:r>
            <a:r>
              <a:rPr lang="uk-UA" sz="2000" dirty="0">
                <a:latin typeface="Cambria" panose="02040503050406030204" pitchFamily="18" charset="0"/>
              </a:rPr>
              <a:t>шукає метод та заходить в нього.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ambria" panose="02040503050406030204" pitchFamily="18" charset="0"/>
              </a:rPr>
              <a:t>Далі </a:t>
            </a:r>
            <a:r>
              <a:rPr lang="en-US" sz="2000" dirty="0">
                <a:latin typeface="Cambria" panose="02040503050406030204" pitchFamily="18" charset="0"/>
              </a:rPr>
              <a:t>JVM </a:t>
            </a:r>
            <a:r>
              <a:rPr lang="uk-UA" sz="2000" dirty="0">
                <a:latin typeface="Cambria" panose="02040503050406030204" pitchFamily="18" charset="0"/>
              </a:rPr>
              <a:t>по черзі виконує все, що знаходиться між фігурними дужками головного методу. </a:t>
            </a:r>
            <a:r>
              <a:rPr lang="uk-UA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Будь-яка програма написана на </a:t>
            </a:r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Java </a:t>
            </a:r>
            <a:r>
              <a:rPr lang="uk-UA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має що найменше один клас та головний (</a:t>
            </a:r>
            <a:r>
              <a:rPr lang="uk-UA" sz="20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ma</a:t>
            </a:r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in</a:t>
            </a:r>
            <a:r>
              <a:rPr lang="uk-UA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) метод.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52619-8469-2F55-3B45-9D2B06C19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025" y="794717"/>
            <a:ext cx="8844050" cy="32931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149E6-AA80-20CE-3958-794F0CAEB6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59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Компіляція та запуск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E03195F-85F6-2A25-3AED-506555A68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7387" y="1486400"/>
            <a:ext cx="7772400" cy="4669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DC5EA-09C6-257D-B9BC-E8D3786722F5}"/>
              </a:ext>
            </a:extLst>
          </p:cNvPr>
          <p:cNvSpPr txBox="1"/>
          <p:nvPr/>
        </p:nvSpPr>
        <p:spPr>
          <a:xfrm>
            <a:off x="213408" y="1086290"/>
            <a:ext cx="9516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Тепер зоглянемо детальніше кожен елемент представленого коду: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8AE73-3310-ED4E-C961-B69D1F15A8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7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238076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2052309" y="2921188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4. </a:t>
            </a:r>
            <a:r>
              <a:rPr lang="uk-UA" sz="4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Вимоги щодо написання коду</a:t>
            </a:r>
            <a:endParaRPr lang="en-UA" sz="4000" b="1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749849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3769" y="-408930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C286B1-29E7-97F0-70E9-D6210E3347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9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Вимоги щодо написання коду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B0E1B0-5B1B-80F1-D3FC-744714BCA81D}"/>
              </a:ext>
            </a:extLst>
          </p:cNvPr>
          <p:cNvSpPr txBox="1"/>
          <p:nvPr/>
        </p:nvSpPr>
        <p:spPr>
          <a:xfrm>
            <a:off x="628563" y="1258145"/>
            <a:ext cx="110443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62000" algn="just"/>
            <a:r>
              <a:rPr lang="uk-UA" sz="2000" dirty="0">
                <a:latin typeface="Cambria" panose="02040503050406030204" pitchFamily="18" charset="0"/>
              </a:rPr>
              <a:t>У програмуванні якість написаного коду є не менш важливою, ніж його функціональність. Правильно структурований і зрозумілий код полегшує його читання, підтримку та модифікацію. При написанні коду на </a:t>
            </a:r>
            <a:r>
              <a:rPr lang="en-US" sz="2000" dirty="0">
                <a:latin typeface="Cambria" panose="02040503050406030204" pitchFamily="18" charset="0"/>
              </a:rPr>
              <a:t>Java </a:t>
            </a:r>
            <a:r>
              <a:rPr lang="uk-UA" sz="2000" dirty="0">
                <a:latin typeface="Cambria" panose="02040503050406030204" pitchFamily="18" charset="0"/>
              </a:rPr>
              <a:t>необхідно враховувати такі аспекти:</a:t>
            </a:r>
          </a:p>
          <a:p>
            <a:pPr indent="762000" algn="just"/>
            <a:endParaRPr lang="uk-UA" sz="2000" dirty="0">
              <a:latin typeface="Cambria" panose="020405030504060302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uk-UA" sz="2000" b="1" dirty="0">
                <a:latin typeface="Cambria" panose="02040503050406030204" pitchFamily="18" charset="0"/>
              </a:rPr>
              <a:t>Читабельність</a:t>
            </a:r>
            <a:endParaRPr lang="uk-UA" sz="2000" dirty="0">
              <a:latin typeface="Cambria" panose="020405030504060302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Код повинен бути зрозумілим як для автора, так і для інших програмістів.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Варто дотримуватись єдиних правил форматування:</a:t>
            </a:r>
          </a:p>
          <a:p>
            <a:pPr marL="1143000" lvl="2" indent="-22860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Використовувати відступи.</a:t>
            </a:r>
          </a:p>
          <a:p>
            <a:pPr marL="1143000" lvl="2" indent="-22860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Розташовувати відкриваючі { і закриваючі } дужки відповідно до обраного стилю.</a:t>
            </a:r>
          </a:p>
          <a:p>
            <a:pPr algn="just">
              <a:buFont typeface="+mj-lt"/>
              <a:buAutoNum type="arabicPeriod"/>
            </a:pPr>
            <a:r>
              <a:rPr lang="uk-UA" sz="2000" b="1" dirty="0">
                <a:latin typeface="Cambria" panose="02040503050406030204" pitchFamily="18" charset="0"/>
              </a:rPr>
              <a:t>Іменування змінних, методів і класів</a:t>
            </a:r>
            <a:endParaRPr lang="uk-UA" sz="2000" dirty="0">
              <a:latin typeface="Cambria" panose="020405030504060302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Імена мають бути інформативними, зрозумілими та відповідати загальноприйнятим стандартам:</a:t>
            </a:r>
          </a:p>
          <a:p>
            <a:pPr marL="1143000" lvl="2" indent="-22860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Класи: використовувати </a:t>
            </a:r>
            <a:r>
              <a:rPr lang="en-US" sz="2000" dirty="0" err="1">
                <a:latin typeface="Cambria" panose="02040503050406030204" pitchFamily="18" charset="0"/>
              </a:rPr>
              <a:t>PascalCase</a:t>
            </a:r>
            <a:r>
              <a:rPr lang="en-US" sz="2000" dirty="0">
                <a:latin typeface="Cambria" panose="02040503050406030204" pitchFamily="18" charset="0"/>
              </a:rPr>
              <a:t> (</a:t>
            </a:r>
            <a:r>
              <a:rPr lang="uk-UA" sz="2000" dirty="0">
                <a:latin typeface="Cambria" panose="02040503050406030204" pitchFamily="18" charset="0"/>
              </a:rPr>
              <a:t>наприклад, </a:t>
            </a:r>
            <a:r>
              <a:rPr lang="en-US" sz="2000" dirty="0" err="1">
                <a:latin typeface="Cambria" panose="02040503050406030204" pitchFamily="18" charset="0"/>
              </a:rPr>
              <a:t>MyFirstClass</a:t>
            </a:r>
            <a:r>
              <a:rPr lang="en-US" sz="2000" dirty="0">
                <a:latin typeface="Cambria" panose="02040503050406030204" pitchFamily="18" charset="0"/>
              </a:rPr>
              <a:t>).</a:t>
            </a:r>
          </a:p>
          <a:p>
            <a:pPr marL="1143000" lvl="2" indent="-22860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Методи і змінні: використовувати </a:t>
            </a:r>
            <a:r>
              <a:rPr lang="en-US" sz="2000" dirty="0">
                <a:latin typeface="Cambria" panose="02040503050406030204" pitchFamily="18" charset="0"/>
              </a:rPr>
              <a:t>camelCase (</a:t>
            </a:r>
            <a:r>
              <a:rPr lang="uk-UA" sz="2000" dirty="0">
                <a:latin typeface="Cambria" panose="02040503050406030204" pitchFamily="18" charset="0"/>
              </a:rPr>
              <a:t>наприклад, </a:t>
            </a:r>
            <a:r>
              <a:rPr lang="en-US" sz="2000" dirty="0" err="1">
                <a:latin typeface="Cambria" panose="02040503050406030204" pitchFamily="18" charset="0"/>
              </a:rPr>
              <a:t>calculateSum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userName</a:t>
            </a:r>
            <a:r>
              <a:rPr lang="en-US" sz="2000" dirty="0"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EE4C5-4F61-36BE-70DE-97ADA46E66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07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Вимоги щодо написання коду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FF8B5B5-224F-A8D2-BA63-FF000AF9D06E}"/>
              </a:ext>
            </a:extLst>
          </p:cNvPr>
          <p:cNvSpPr txBox="1"/>
          <p:nvPr/>
        </p:nvSpPr>
        <p:spPr>
          <a:xfrm>
            <a:off x="425791" y="1336599"/>
            <a:ext cx="1137851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Cambria" panose="02040503050406030204" pitchFamily="18" charset="0"/>
              </a:rPr>
              <a:t>3. Коментування коду</a:t>
            </a:r>
            <a:endParaRPr lang="uk-UA" sz="2000" dirty="0">
              <a:latin typeface="Cambria" panose="02040503050406030204" pitchFamily="18" charset="0"/>
            </a:endParaRPr>
          </a:p>
          <a:p>
            <a:pPr marL="457200" indent="-635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Коментарі допомагають пояснити складні фрагменти коду.</a:t>
            </a:r>
          </a:p>
          <a:p>
            <a:pPr marL="457200" indent="-635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Типи коментарів у </a:t>
            </a:r>
            <a:r>
              <a:rPr lang="en-US" sz="2000" dirty="0">
                <a:latin typeface="Cambria" panose="02040503050406030204" pitchFamily="18" charset="0"/>
              </a:rPr>
              <a:t>Java:</a:t>
            </a:r>
          </a:p>
          <a:p>
            <a:pPr marL="742950" lvl="1" indent="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ambria" panose="02040503050406030204" pitchFamily="18" charset="0"/>
              </a:rPr>
              <a:t>Однорядкові (//): використовуються для коротких пояснень.</a:t>
            </a:r>
          </a:p>
          <a:p>
            <a:pPr marL="742950" lvl="1" indent="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ambria" panose="02040503050406030204" pitchFamily="18" charset="0"/>
              </a:rPr>
              <a:t>Багаторядкові (/* */): застосовуються для блоків тексту.</a:t>
            </a:r>
          </a:p>
          <a:p>
            <a:pPr marL="742950" lvl="1" indent="285750" algn="just">
              <a:buFont typeface="Arial" panose="020B0604020202020204" pitchFamily="34" charset="0"/>
              <a:buChar char="•"/>
            </a:pPr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b="1" dirty="0">
                <a:latin typeface="Cambria" panose="02040503050406030204" pitchFamily="18" charset="0"/>
              </a:rPr>
              <a:t>4. Синтаксична правильність</a:t>
            </a:r>
            <a:endParaRPr lang="uk-UA" sz="2000" dirty="0">
              <a:latin typeface="Cambria" panose="020405030504060302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</a:rPr>
              <a:t>Java </a:t>
            </a:r>
            <a:r>
              <a:rPr lang="uk-UA" sz="2000" dirty="0">
                <a:latin typeface="Cambria" panose="02040503050406030204" pitchFamily="18" charset="0"/>
              </a:rPr>
              <a:t>є чутливою до регістру, тому </a:t>
            </a:r>
            <a:r>
              <a:rPr lang="en-US" sz="2000" dirty="0">
                <a:latin typeface="Cambria" panose="02040503050406030204" pitchFamily="18" charset="0"/>
              </a:rPr>
              <a:t>Variable </a:t>
            </a:r>
            <a:r>
              <a:rPr lang="uk-UA" sz="2000" dirty="0">
                <a:latin typeface="Cambria" panose="02040503050406030204" pitchFamily="18" charset="0"/>
              </a:rPr>
              <a:t>і </a:t>
            </a:r>
            <a:r>
              <a:rPr lang="en-US" sz="2000" dirty="0">
                <a:latin typeface="Cambria" panose="02040503050406030204" pitchFamily="18" charset="0"/>
              </a:rPr>
              <a:t>variable — </a:t>
            </a:r>
            <a:r>
              <a:rPr lang="uk-UA" sz="2000" dirty="0">
                <a:latin typeface="Cambria" panose="02040503050406030204" pitchFamily="18" charset="0"/>
              </a:rPr>
              <a:t>це різні назви.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endParaRPr lang="uk-UA" sz="2000" dirty="0">
              <a:latin typeface="Cambria" panose="020405030504060302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Усі інструкції в </a:t>
            </a:r>
            <a:r>
              <a:rPr lang="en-US" sz="2000" dirty="0">
                <a:latin typeface="Cambria" panose="02040503050406030204" pitchFamily="18" charset="0"/>
              </a:rPr>
              <a:t>Java </a:t>
            </a:r>
            <a:r>
              <a:rPr lang="uk-UA" sz="2000" dirty="0">
                <a:latin typeface="Cambria" panose="02040503050406030204" pitchFamily="18" charset="0"/>
              </a:rPr>
              <a:t>завершуються крапкою з комою (;).</a:t>
            </a:r>
          </a:p>
          <a:p>
            <a:pPr marL="742950" lvl="1" indent="-285750" algn="just">
              <a:buFont typeface="+mj-lt"/>
              <a:buAutoNum type="arabicPeriod"/>
            </a:pPr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b="1" dirty="0">
                <a:latin typeface="Cambria" panose="02040503050406030204" pitchFamily="18" charset="0"/>
              </a:rPr>
              <a:t>5. Простота і логічність коду</a:t>
            </a:r>
            <a:endParaRPr lang="uk-UA" sz="2000" dirty="0">
              <a:latin typeface="Cambria" panose="020405030504060302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Код має бути розбитий на окремі логічні блоки (методи чи функції), кожен з яких виконує одну конкретну задачу.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sz="2000" dirty="0">
                <a:latin typeface="Cambria" panose="02040503050406030204" pitchFamily="18" charset="0"/>
              </a:rPr>
              <a:t>Необхідно уникати дублювання коду.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AD6B7-2F3D-0FCA-7D37-8A8AF0809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71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Вимоги щодо написання коду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1A4AF86-E7E2-E880-DA7C-DB3D69ED0F3B}"/>
              </a:ext>
            </a:extLst>
          </p:cNvPr>
          <p:cNvSpPr txBox="1"/>
          <p:nvPr/>
        </p:nvSpPr>
        <p:spPr>
          <a:xfrm>
            <a:off x="294822" y="1080224"/>
            <a:ext cx="113785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latin typeface="Cambria" panose="02040503050406030204" pitchFamily="18" charset="0"/>
              </a:rPr>
              <a:t>П</a:t>
            </a:r>
            <a:r>
              <a:rPr lang="uk-UA" sz="2800" b="1" i="1" dirty="0" err="1">
                <a:latin typeface="Cambria" panose="02040503050406030204" pitchFamily="18" charset="0"/>
              </a:rPr>
              <a:t>риклад</a:t>
            </a:r>
            <a:r>
              <a:rPr lang="uk-UA" sz="2800" b="1" i="1" dirty="0">
                <a:latin typeface="Cambria" panose="02040503050406030204" pitchFamily="18" charset="0"/>
              </a:rPr>
              <a:t>:</a:t>
            </a:r>
            <a:endParaRPr lang="uk-UA" sz="2800" i="1" dirty="0">
              <a:latin typeface="Cambria" panose="020405030504060302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uk-UA" sz="2800" i="1" dirty="0"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8C5417-E853-A9AB-BEBB-287F931B9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8613" y="1582073"/>
            <a:ext cx="12849225" cy="465699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0AF00-DF83-5477-603B-80B802FFAE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9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17710" y="680716"/>
            <a:ext cx="10100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3200" b="0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Чому 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java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?</a:t>
            </a:r>
            <a:endParaRPr lang="en-UA" sz="3200" b="0" i="0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2B0ADB-1020-6C36-1BB7-87BC9E3FBCF0}"/>
              </a:ext>
            </a:extLst>
          </p:cNvPr>
          <p:cNvSpPr txBox="1"/>
          <p:nvPr/>
        </p:nvSpPr>
        <p:spPr>
          <a:xfrm>
            <a:off x="217709" y="1447122"/>
            <a:ext cx="115744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	Java 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сьогодні є однією з найпопулярніших мов програмування у світі, незважаючи на те, що у 202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4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 році їй виповнилося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8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р</a:t>
            </a:r>
            <a:r>
              <a:rPr lang="uk-UA" sz="200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оків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. </a:t>
            </a:r>
            <a:endParaRPr lang="uk-U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FFBB0-D067-C0A5-4795-E321CC518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938" y="2591583"/>
            <a:ext cx="7321519" cy="3035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86F21-CB2D-A862-7A2D-380CEC462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7982" y="1798925"/>
            <a:ext cx="4158424" cy="3905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43F918-D648-01AA-F1E4-11F5A80F4B81}"/>
              </a:ext>
            </a:extLst>
          </p:cNvPr>
          <p:cNvSpPr txBox="1"/>
          <p:nvPr/>
        </p:nvSpPr>
        <p:spPr>
          <a:xfrm>
            <a:off x="326938" y="5856049"/>
            <a:ext cx="73215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  <a:hlinkClick r:id="rId9"/>
              </a:rPr>
              <a:t> </a:t>
            </a:r>
            <a:r>
              <a:rPr lang="en-US" sz="2000" b="0" i="1" u="none" strike="noStrike" dirty="0">
                <a:solidFill>
                  <a:srgbClr val="0075B4"/>
                </a:solidFill>
                <a:effectLst/>
                <a:latin typeface="Source Sans Pro" panose="020B0503030403020204" pitchFamily="34" charset="0"/>
                <a:hlinkClick r:id="rId9"/>
              </a:rPr>
              <a:t>TIOBE Index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  <a:hlinkClick r:id="rId9"/>
              </a:rPr>
              <a:t> </a:t>
            </a:r>
            <a:endParaRPr lang="uk-U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8CE98-EF05-38C9-CA79-BEDA61897374}"/>
              </a:ext>
            </a:extLst>
          </p:cNvPr>
          <p:cNvSpPr txBox="1"/>
          <p:nvPr/>
        </p:nvSpPr>
        <p:spPr>
          <a:xfrm>
            <a:off x="6623932" y="5740519"/>
            <a:ext cx="648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1" u="none" strike="noStrike" dirty="0">
                <a:solidFill>
                  <a:srgbClr val="0075B4"/>
                </a:solidFill>
                <a:effectLst/>
                <a:latin typeface="Source Sans Pro" panose="020B0503030403020204" pitchFamily="34" charset="0"/>
                <a:hlinkClick r:id="rId10"/>
              </a:rPr>
              <a:t>The PYPL PopularitY of Programming Language</a:t>
            </a:r>
          </a:p>
          <a:p>
            <a:pPr algn="ctr"/>
            <a:r>
              <a:rPr lang="en-US" sz="1800" b="0" i="1" u="none" strike="noStrike" dirty="0">
                <a:solidFill>
                  <a:srgbClr val="0075B4"/>
                </a:solidFill>
                <a:effectLst/>
                <a:latin typeface="Source Sans Pro" panose="020B0503030403020204" pitchFamily="34" charset="0"/>
                <a:hlinkClick r:id="rId10"/>
              </a:rPr>
              <a:t> Index</a:t>
            </a:r>
            <a:r>
              <a:rPr lang="en-US" sz="18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  <a:hlinkClick r:id="rId10"/>
              </a:rPr>
              <a:t> </a:t>
            </a:r>
            <a:endParaRPr lang="uk-UA" sz="1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2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Вимоги щодо написання коду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1A4AF86-E7E2-E880-DA7C-DB3D69ED0F3B}"/>
              </a:ext>
            </a:extLst>
          </p:cNvPr>
          <p:cNvSpPr txBox="1"/>
          <p:nvPr/>
        </p:nvSpPr>
        <p:spPr>
          <a:xfrm>
            <a:off x="212725" y="994857"/>
            <a:ext cx="11378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600" i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Поняття ключових слів у </a:t>
            </a:r>
            <a:r>
              <a:rPr lang="en-US" sz="3600" i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Java</a:t>
            </a:r>
            <a:endParaRPr lang="uk-UA" sz="28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E39A49-91F2-B0C8-9034-F7271C73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38" y="1698642"/>
            <a:ext cx="7900390" cy="3398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719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A" altLang="en-UA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У класичному поданні </a:t>
            </a:r>
            <a:r>
              <a:rPr kumimoji="0" lang="en-UA" altLang="en-UA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ключові слова</a:t>
            </a:r>
            <a:r>
              <a:rPr kumimoji="0" lang="en-UA" altLang="en-UA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 — це лексеми, які використовуються мовою програмування:</a:t>
            </a:r>
          </a:p>
          <a:p>
            <a:pPr marR="0" lvl="0" indent="719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A" altLang="en-UA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Cambria" panose="02040503050406030204" pitchFamily="18" charset="0"/>
              </a:rPr>
              <a:t>для позначення примітивних типів, алгоритмічних конструкцій розгалуження та циклів, модифікаторів доступу</a:t>
            </a:r>
          </a:p>
          <a:p>
            <a:pPr marR="0" lvl="0" indent="719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A" altLang="en-UA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Cambria" panose="02040503050406030204" pitchFamily="18" charset="0"/>
              </a:rPr>
              <a:t>для оголошення, імпорту, створення, повернення, виклику методів</a:t>
            </a:r>
          </a:p>
          <a:p>
            <a:pPr marR="0" lvl="0" indent="719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A" altLang="en-UA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Cambria" panose="02040503050406030204" pitchFamily="18" charset="0"/>
              </a:rPr>
              <a:t>при багатопотоковому програмуванні.</a:t>
            </a:r>
          </a:p>
          <a:p>
            <a:pPr marR="0" lvl="0" indent="719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A" altLang="en-UA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        </a:t>
            </a:r>
            <a:endParaRPr kumimoji="0" lang="en-UA" altLang="en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R="0" lvl="0" indent="719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A" altLang="en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Ключові слова є в кожній мові програмування та постійно доповнюються.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D046D17-0F02-D558-8159-D901CB462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5" y="130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2675F44-8CBB-C81B-63C8-77F93FC42A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C9336-1ABC-70C8-EA82-02948518F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864" y="2011195"/>
            <a:ext cx="2946400" cy="265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A9C64-9A05-7878-125C-A41268FC6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272" y="4979048"/>
            <a:ext cx="9295541" cy="141170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A76D31-035E-7B78-25E6-01A1F1252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86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Вимоги щодо написання коду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7633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AutoShape 2">
            <a:extLst>
              <a:ext uri="{FF2B5EF4-FFF2-40B4-BE49-F238E27FC236}">
                <a16:creationId xmlns:a16="http://schemas.microsoft.com/office/drawing/2014/main" id="{6D046D17-0F02-D558-8159-D901CB462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5" y="130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2675F44-8CBB-C81B-63C8-77F93FC42A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D5453-2DB6-6716-3A3D-145CDBEB6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978746"/>
            <a:ext cx="7772400" cy="54203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5A589-3BD1-B898-EEC2-9E15863B8A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86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7;p48">
            <a:extLst>
              <a:ext uri="{FF2B5EF4-FFF2-40B4-BE49-F238E27FC236}">
                <a16:creationId xmlns:a16="http://schemas.microsoft.com/office/drawing/2014/main" id="{DB9923A5-73A5-70D5-F303-EA238ECBEBFD}"/>
              </a:ext>
            </a:extLst>
          </p:cNvPr>
          <p:cNvSpPr/>
          <p:nvPr/>
        </p:nvSpPr>
        <p:spPr>
          <a:xfrm>
            <a:off x="1428935" y="511177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A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p25"/>
          <p:cNvSpPr txBox="1"/>
          <p:nvPr/>
        </p:nvSpPr>
        <p:spPr>
          <a:xfrm>
            <a:off x="288300" y="596902"/>
            <a:ext cx="1190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Q&amp;A SESSION</a:t>
            </a:r>
            <a:endParaRPr sz="60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69" name="Google Shape;2669;p25" descr="Hel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5976" y="2991977"/>
            <a:ext cx="2148348" cy="21483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6C474-8335-3A4D-E42F-CFDDC30F00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20968F81-0B1B-6374-CCB6-DB7B98613F2A}"/>
              </a:ext>
            </a:extLst>
          </p:cNvPr>
          <p:cNvSpPr/>
          <p:nvPr/>
        </p:nvSpPr>
        <p:spPr>
          <a:xfrm>
            <a:off x="2549506" y="2131292"/>
            <a:ext cx="6882434" cy="100811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/>
              <a:t>З </a:t>
            </a:r>
            <a:r>
              <a:rPr lang="en-US" sz="2400" i="1" dirty="0"/>
              <a:t>Java </a:t>
            </a:r>
            <a:r>
              <a:rPr lang="uk-UA" sz="2400" i="1" dirty="0"/>
              <a:t>легко знайти роботу (з гарною зарплатнею)</a:t>
            </a:r>
            <a:endParaRPr lang="uk-UA" sz="2400" b="1" dirty="0"/>
          </a:p>
        </p:txBody>
      </p:sp>
      <p:sp>
        <p:nvSpPr>
          <p:cNvPr id="6" name="Прямоугольник 14">
            <a:extLst>
              <a:ext uri="{FF2B5EF4-FFF2-40B4-BE49-F238E27FC236}">
                <a16:creationId xmlns:a16="http://schemas.microsoft.com/office/drawing/2014/main" id="{08034527-27CD-EAEC-B454-1883AFB50A1B}"/>
              </a:ext>
            </a:extLst>
          </p:cNvPr>
          <p:cNvSpPr/>
          <p:nvPr/>
        </p:nvSpPr>
        <p:spPr>
          <a:xfrm>
            <a:off x="2548648" y="3355428"/>
            <a:ext cx="6882434" cy="101550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Java</a:t>
            </a:r>
            <a:r>
              <a:rPr lang="uk-UA" sz="2400" i="1" dirty="0"/>
              <a:t> відповідає усім парадигмам програмування (об</a:t>
            </a:r>
            <a:r>
              <a:rPr lang="en-US" sz="2400" i="1" dirty="0"/>
              <a:t>’</a:t>
            </a:r>
            <a:r>
              <a:rPr lang="uk-UA" sz="2400" i="1" dirty="0" err="1"/>
              <a:t>єктно-орієнтована</a:t>
            </a:r>
            <a:r>
              <a:rPr lang="uk-UA" sz="2400" i="1" dirty="0"/>
              <a:t>)</a:t>
            </a:r>
            <a:endParaRPr lang="uk-UA" sz="2400" b="1" dirty="0"/>
          </a:p>
        </p:txBody>
      </p:sp>
      <p:sp>
        <p:nvSpPr>
          <p:cNvPr id="8" name="Прямоугольник 15">
            <a:extLst>
              <a:ext uri="{FF2B5EF4-FFF2-40B4-BE49-F238E27FC236}">
                <a16:creationId xmlns:a16="http://schemas.microsoft.com/office/drawing/2014/main" id="{DEAE9936-EDD1-75E4-B647-FDA3F395DEE7}"/>
              </a:ext>
            </a:extLst>
          </p:cNvPr>
          <p:cNvSpPr/>
          <p:nvPr/>
        </p:nvSpPr>
        <p:spPr>
          <a:xfrm>
            <a:off x="2548648" y="4579564"/>
            <a:ext cx="6883309" cy="100811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Java</a:t>
            </a:r>
            <a:r>
              <a:rPr lang="uk-UA" sz="2400" i="1" dirty="0"/>
              <a:t> </a:t>
            </a:r>
            <a:r>
              <a:rPr lang="uk-UA" sz="2400" i="1" dirty="0" err="1"/>
              <a:t>кросплатформна</a:t>
            </a:r>
            <a:r>
              <a:rPr lang="uk-UA" sz="2400" i="1" dirty="0"/>
              <a:t> мова</a:t>
            </a:r>
            <a:endParaRPr lang="uk-UA" sz="2400" b="1" dirty="0"/>
          </a:p>
        </p:txBody>
      </p:sp>
      <p:sp>
        <p:nvSpPr>
          <p:cNvPr id="10" name="Овал 2">
            <a:extLst>
              <a:ext uri="{FF2B5EF4-FFF2-40B4-BE49-F238E27FC236}">
                <a16:creationId xmlns:a16="http://schemas.microsoft.com/office/drawing/2014/main" id="{C8ED93B3-C7DF-27D5-C408-15E72A1536EA}"/>
              </a:ext>
            </a:extLst>
          </p:cNvPr>
          <p:cNvSpPr/>
          <p:nvPr/>
        </p:nvSpPr>
        <p:spPr>
          <a:xfrm>
            <a:off x="2087124" y="2527336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/>
          </a:p>
        </p:txBody>
      </p:sp>
      <p:sp>
        <p:nvSpPr>
          <p:cNvPr id="11" name="Овал 16">
            <a:extLst>
              <a:ext uri="{FF2B5EF4-FFF2-40B4-BE49-F238E27FC236}">
                <a16:creationId xmlns:a16="http://schemas.microsoft.com/office/drawing/2014/main" id="{AC13D91B-9DEE-AE02-4E67-69D703E1C4F9}"/>
              </a:ext>
            </a:extLst>
          </p:cNvPr>
          <p:cNvSpPr/>
          <p:nvPr/>
        </p:nvSpPr>
        <p:spPr>
          <a:xfrm>
            <a:off x="2087124" y="3755169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/>
          </a:p>
        </p:txBody>
      </p:sp>
      <p:sp>
        <p:nvSpPr>
          <p:cNvPr id="12" name="Овал 17">
            <a:extLst>
              <a:ext uri="{FF2B5EF4-FFF2-40B4-BE49-F238E27FC236}">
                <a16:creationId xmlns:a16="http://schemas.microsoft.com/office/drawing/2014/main" id="{587C2302-AF2E-EAE4-F0CB-87BD13F211FB}"/>
              </a:ext>
            </a:extLst>
          </p:cNvPr>
          <p:cNvSpPr/>
          <p:nvPr/>
        </p:nvSpPr>
        <p:spPr>
          <a:xfrm>
            <a:off x="2087124" y="4975608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/>
          </a:p>
        </p:txBody>
      </p:sp>
      <p:sp>
        <p:nvSpPr>
          <p:cNvPr id="13" name="Google Shape;116;p2">
            <a:extLst>
              <a:ext uri="{FF2B5EF4-FFF2-40B4-BE49-F238E27FC236}">
                <a16:creationId xmlns:a16="http://schemas.microsoft.com/office/drawing/2014/main" id="{DF23AE3C-8631-DE6C-C2BE-F4127A0BC31F}"/>
              </a:ext>
            </a:extLst>
          </p:cNvPr>
          <p:cNvSpPr txBox="1"/>
          <p:nvPr/>
        </p:nvSpPr>
        <p:spPr>
          <a:xfrm>
            <a:off x="233543" y="918447"/>
            <a:ext cx="10100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3200" b="0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Чому 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java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?</a:t>
            </a:r>
            <a:endParaRPr lang="en-UA" sz="3200" b="0" i="0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3DFAD82-F4F4-AEE8-F01A-F35F5EC9D8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8BA90-2E2F-D8C9-4649-A150C8158F02}"/>
              </a:ext>
            </a:extLst>
          </p:cNvPr>
          <p:cNvSpPr txBox="1"/>
          <p:nvPr/>
        </p:nvSpPr>
        <p:spPr>
          <a:xfrm>
            <a:off x="407801" y="2187734"/>
            <a:ext cx="45321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/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Історія 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Java 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почалася на початку 90-х років, коли застосування можливостей мережевих обчислень у повсякденному житті було новаторством. 1991 року невелика група інженерів компанії </a:t>
            </a:r>
            <a:r>
              <a:rPr lang="en-US" sz="2000" b="1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Sun Microsystems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під назвою </a:t>
            </a:r>
            <a:r>
              <a:rPr lang="en-US" sz="2000" b="1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Green Team</a:t>
            </a:r>
            <a:r>
              <a:rPr lang="en-US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sz="2000" b="0" i="1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uk-UA" sz="2000" b="0" i="1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на фото)</a:t>
            </a:r>
            <a:r>
              <a:rPr lang="uk-UA" sz="20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 вважала, що наступним етапом розвитку обчислювальної техніки стане об'єднання цифрових споживчих пристроїв та комп'ютерів</a:t>
            </a:r>
            <a:r>
              <a:rPr lang="uk-UA" sz="1800" b="0" i="0" dirty="0">
                <a:solidFill>
                  <a:srgbClr val="313131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uk-UA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5704CB-CE2A-E896-1C00-A375E27A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26" y="2096030"/>
            <a:ext cx="6534577" cy="38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16;p2">
            <a:extLst>
              <a:ext uri="{FF2B5EF4-FFF2-40B4-BE49-F238E27FC236}">
                <a16:creationId xmlns:a16="http://schemas.microsoft.com/office/drawing/2014/main" id="{64B58F7E-618C-799F-23DC-EEF644B8ADDA}"/>
              </a:ext>
            </a:extLst>
          </p:cNvPr>
          <p:cNvSpPr txBox="1"/>
          <p:nvPr/>
        </p:nvSpPr>
        <p:spPr>
          <a:xfrm>
            <a:off x="407801" y="937873"/>
            <a:ext cx="10100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3200" b="0" i="1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Історичний </a:t>
            </a:r>
            <a:r>
              <a:rPr lang="uk-UA" sz="320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екскурс</a:t>
            </a:r>
            <a:endParaRPr lang="en-UA" sz="3200" b="0" i="1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CC70D-18F5-2BE8-4C3B-1F032E8B2E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Выноска со стрелкой вниз 9">
            <a:extLst>
              <a:ext uri="{FF2B5EF4-FFF2-40B4-BE49-F238E27FC236}">
                <a16:creationId xmlns:a16="http://schemas.microsoft.com/office/drawing/2014/main" id="{ECE6A3C8-7009-6BA5-EF2C-80FFC5871BBB}"/>
              </a:ext>
            </a:extLst>
          </p:cNvPr>
          <p:cNvSpPr/>
          <p:nvPr/>
        </p:nvSpPr>
        <p:spPr>
          <a:xfrm>
            <a:off x="4652136" y="986303"/>
            <a:ext cx="5526360" cy="1368152"/>
          </a:xfrm>
          <a:prstGeom prst="downArrowCallou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Проект створення програмного забезпечення для побутових приладів</a:t>
            </a:r>
          </a:p>
        </p:txBody>
      </p:sp>
      <p:pic>
        <p:nvPicPr>
          <p:cNvPr id="3" name="Picture 2" descr="Результат пошуку зображень за запитом &quot;кавоварка&quot;">
            <a:extLst>
              <a:ext uri="{FF2B5EF4-FFF2-40B4-BE49-F238E27FC236}">
                <a16:creationId xmlns:a16="http://schemas.microsoft.com/office/drawing/2014/main" id="{EE589103-3FE5-3C4F-F95D-56DA8E4E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20" y="2565493"/>
            <a:ext cx="2237234" cy="22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со стрелкой вверх 10">
            <a:extLst>
              <a:ext uri="{FF2B5EF4-FFF2-40B4-BE49-F238E27FC236}">
                <a16:creationId xmlns:a16="http://schemas.microsoft.com/office/drawing/2014/main" id="{3A62A95E-E11C-3B71-9857-FDAC4BA24B2F}"/>
              </a:ext>
            </a:extLst>
          </p:cNvPr>
          <p:cNvSpPr/>
          <p:nvPr/>
        </p:nvSpPr>
        <p:spPr>
          <a:xfrm>
            <a:off x="4652136" y="4927029"/>
            <a:ext cx="5526360" cy="1368152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Реалізацію проекту розпочато з використанням мови С++ </a:t>
            </a:r>
          </a:p>
        </p:txBody>
      </p:sp>
      <p:sp>
        <p:nvSpPr>
          <p:cNvPr id="6" name="Выноска со стрелкой вверх 11">
            <a:extLst>
              <a:ext uri="{FF2B5EF4-FFF2-40B4-BE49-F238E27FC236}">
                <a16:creationId xmlns:a16="http://schemas.microsoft.com/office/drawing/2014/main" id="{CBA05BBF-DED0-6C92-87E6-0BFF61C68F36}"/>
              </a:ext>
            </a:extLst>
          </p:cNvPr>
          <p:cNvSpPr/>
          <p:nvPr/>
        </p:nvSpPr>
        <p:spPr>
          <a:xfrm rot="5400000">
            <a:off x="4398028" y="2380190"/>
            <a:ext cx="1243849" cy="2607840"/>
          </a:xfrm>
          <a:prstGeom prst="upArrowCallout">
            <a:avLst/>
          </a:prstGeom>
          <a:solidFill>
            <a:srgbClr val="FF373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/>
              <a:t>Проблема платформо-незалежності</a:t>
            </a:r>
          </a:p>
        </p:txBody>
      </p:sp>
      <p:sp>
        <p:nvSpPr>
          <p:cNvPr id="7" name="Выноска со стрелкой вправо 2">
            <a:extLst>
              <a:ext uri="{FF2B5EF4-FFF2-40B4-BE49-F238E27FC236}">
                <a16:creationId xmlns:a16="http://schemas.microsoft.com/office/drawing/2014/main" id="{3C7B25E1-4C65-08FE-9A83-1D2A20E141D5}"/>
              </a:ext>
            </a:extLst>
          </p:cNvPr>
          <p:cNvSpPr/>
          <p:nvPr/>
        </p:nvSpPr>
        <p:spPr>
          <a:xfrm>
            <a:off x="8756592" y="3062185"/>
            <a:ext cx="2586117" cy="1243850"/>
          </a:xfrm>
          <a:prstGeom prst="rightArrow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Створення </a:t>
            </a:r>
            <a:r>
              <a:rPr lang="en-US" dirty="0"/>
              <a:t>Java</a:t>
            </a:r>
            <a:endParaRPr lang="uk-UA" dirty="0"/>
          </a:p>
        </p:txBody>
      </p:sp>
      <p:sp>
        <p:nvSpPr>
          <p:cNvPr id="8" name="Google Shape;116;p2">
            <a:extLst>
              <a:ext uri="{FF2B5EF4-FFF2-40B4-BE49-F238E27FC236}">
                <a16:creationId xmlns:a16="http://schemas.microsoft.com/office/drawing/2014/main" id="{BB5003B6-A68F-4AB8-F9C6-EE8D072B02D2}"/>
              </a:ext>
            </a:extLst>
          </p:cNvPr>
          <p:cNvSpPr txBox="1"/>
          <p:nvPr/>
        </p:nvSpPr>
        <p:spPr>
          <a:xfrm>
            <a:off x="233543" y="851114"/>
            <a:ext cx="10100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3200" b="0" i="1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Історичний </a:t>
            </a:r>
            <a:r>
              <a:rPr lang="uk-UA" sz="320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екскурс</a:t>
            </a:r>
            <a:endParaRPr lang="en-UA" sz="3200" b="0" i="1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60C59-BBEB-3B44-AF9B-1F9631305E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Прямоугольник 23">
            <a:extLst>
              <a:ext uri="{FF2B5EF4-FFF2-40B4-BE49-F238E27FC236}">
                <a16:creationId xmlns:a16="http://schemas.microsoft.com/office/drawing/2014/main" id="{47A63711-52EE-009A-D8D3-FBFB47B483A4}"/>
              </a:ext>
            </a:extLst>
          </p:cNvPr>
          <p:cNvSpPr/>
          <p:nvPr/>
        </p:nvSpPr>
        <p:spPr>
          <a:xfrm>
            <a:off x="2300880" y="1856403"/>
            <a:ext cx="3316437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Розробники </a:t>
            </a:r>
            <a:r>
              <a:rPr lang="en-US" sz="2400" dirty="0"/>
              <a:t>Java</a:t>
            </a:r>
            <a:r>
              <a:rPr lang="uk-UA" sz="2400" dirty="0"/>
              <a:t>:</a:t>
            </a:r>
            <a:endParaRPr lang="uk-UA" sz="2400" dirty="0">
              <a:latin typeface="+mj-lt"/>
            </a:endParaRPr>
          </a:p>
        </p:txBody>
      </p: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D0BDE09C-E3D8-BEBD-7EEB-736DF6B4B334}"/>
              </a:ext>
            </a:extLst>
          </p:cNvPr>
          <p:cNvSpPr/>
          <p:nvPr/>
        </p:nvSpPr>
        <p:spPr>
          <a:xfrm>
            <a:off x="4582225" y="3008531"/>
            <a:ext cx="3616530" cy="18002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«Написав один раз, використав скрізь»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632E4-06EF-613E-9996-F694B4B66A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Вступ до мови програмування </a:t>
            </a:r>
            <a:r>
              <a:rPr lang="uk-UA" sz="4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ava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44CBA62-6ED9-FE70-AC32-19762C621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086" y="1373322"/>
            <a:ext cx="7772400" cy="4793550"/>
          </a:xfrm>
          <a:prstGeom prst="rect">
            <a:avLst/>
          </a:prstGeom>
        </p:spPr>
      </p:pic>
      <p:sp>
        <p:nvSpPr>
          <p:cNvPr id="3" name="Google Shape;116;p2">
            <a:extLst>
              <a:ext uri="{FF2B5EF4-FFF2-40B4-BE49-F238E27FC236}">
                <a16:creationId xmlns:a16="http://schemas.microsoft.com/office/drawing/2014/main" id="{7C365E85-BE93-1B87-6DBE-9D08F25240F0}"/>
              </a:ext>
            </a:extLst>
          </p:cNvPr>
          <p:cNvSpPr txBox="1"/>
          <p:nvPr/>
        </p:nvSpPr>
        <p:spPr>
          <a:xfrm>
            <a:off x="78096" y="812340"/>
            <a:ext cx="10100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3200" b="0" i="1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Історичний </a:t>
            </a:r>
            <a:r>
              <a:rPr lang="uk-UA" sz="320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екскурс</a:t>
            </a:r>
            <a:endParaRPr lang="en-UA" sz="3200" b="0" i="1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ACC84-D806-B30F-DDC2-4DE341E745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65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2823</Words>
  <Application>Microsoft Macintosh PowerPoint</Application>
  <PresentationFormat>Widescreen</PresentationFormat>
  <Paragraphs>409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Libre Franklin Medium</vt:lpstr>
      <vt:lpstr>Arial</vt:lpstr>
      <vt:lpstr>Cambria</vt:lpstr>
      <vt:lpstr>Source Sans Pro</vt:lpstr>
      <vt:lpstr>Calibri</vt:lpstr>
      <vt:lpstr>Noto Sans Symbols</vt:lpstr>
      <vt:lpstr>Wingdings</vt:lpstr>
      <vt:lpstr>Тема Office</vt:lpstr>
      <vt:lpstr>Visio.Drawing.15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</dc:creator>
  <cp:lastModifiedBy>Microsoft Office User</cp:lastModifiedBy>
  <cp:revision>12</cp:revision>
  <dcterms:created xsi:type="dcterms:W3CDTF">2023-04-18T13:30:55Z</dcterms:created>
  <dcterms:modified xsi:type="dcterms:W3CDTF">2025-01-20T09:58:14Z</dcterms:modified>
</cp:coreProperties>
</file>