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030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740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400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359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149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55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21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079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1944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322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49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D500F-EC01-479E-95B6-BEDACAF75391}" type="datetimeFigureOut">
              <a:rPr lang="uk-UA" smtClean="0"/>
              <a:t>23.02.2024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4C69E-B0E2-4E17-9234-F69BEE501E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524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81497"/>
            <a:ext cx="9144000" cy="1776549"/>
          </a:xfrm>
        </p:spPr>
        <p:txBody>
          <a:bodyPr>
            <a:normAutofit fontScale="90000"/>
          </a:bodyPr>
          <a:lstStyle/>
          <a:p>
            <a:r>
              <a:rPr lang="uk-UA" i="1" dirty="0"/>
              <a:t>Ризик-менеджмент як галузь наукового </a:t>
            </a:r>
            <a:r>
              <a:rPr lang="uk-UA" i="1" dirty="0" smtClean="0"/>
              <a:t>управління.</a:t>
            </a:r>
            <a:endParaRPr lang="uk-UA" i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516983" y="5326336"/>
            <a:ext cx="3675017" cy="1655762"/>
          </a:xfrm>
        </p:spPr>
        <p:txBody>
          <a:bodyPr>
            <a:normAutofit/>
          </a:bodyPr>
          <a:lstStyle/>
          <a:p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01101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4171" y="489905"/>
            <a:ext cx="6958147" cy="59093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1120">
              <a:lnSpc>
                <a:spcPct val="150000"/>
              </a:lnSpc>
              <a:spcAft>
                <a:spcPts val="0"/>
              </a:spcAft>
            </a:pPr>
            <a:r>
              <a:rPr lang="uk-UA" sz="3600" b="1" i="1" dirty="0">
                <a:solidFill>
                  <a:schemeClr val="bg1"/>
                </a:solidFill>
              </a:rPr>
              <a:t>Ризик </a:t>
            </a:r>
            <a:r>
              <a:rPr lang="uk-UA" sz="3600" i="1" dirty="0">
                <a:solidFill>
                  <a:schemeClr val="bg1"/>
                </a:solidFill>
              </a:rPr>
              <a:t>– це можливість виникнення в </a:t>
            </a:r>
            <a:r>
              <a:rPr lang="uk-UA" sz="3600" i="1" dirty="0" smtClean="0">
                <a:solidFill>
                  <a:schemeClr val="bg1"/>
                </a:solidFill>
              </a:rPr>
              <a:t>майбутньому будь-яких </a:t>
            </a:r>
            <a:r>
              <a:rPr lang="uk-UA" sz="3600" i="1" dirty="0">
                <a:solidFill>
                  <a:schemeClr val="bg1"/>
                </a:solidFill>
              </a:rPr>
              <a:t>несприятливих ситуацій та негативних </a:t>
            </a:r>
            <a:r>
              <a:rPr lang="uk-UA" sz="3600" i="1" dirty="0" smtClean="0">
                <a:solidFill>
                  <a:schemeClr val="bg1"/>
                </a:solidFill>
              </a:rPr>
              <a:t>наслідків. Поняття </a:t>
            </a:r>
            <a:r>
              <a:rPr lang="uk-UA" sz="3600" i="1" dirty="0">
                <a:solidFill>
                  <a:schemeClr val="bg1"/>
                </a:solidFill>
              </a:rPr>
              <a:t>«ризик» тісно пов’язане з поняттями «ймовірність» </a:t>
            </a:r>
            <a:r>
              <a:rPr lang="uk-UA" sz="3600" i="1" dirty="0" smtClean="0">
                <a:solidFill>
                  <a:schemeClr val="bg1"/>
                </a:solidFill>
              </a:rPr>
              <a:t>і «невизначеність</a:t>
            </a:r>
            <a:r>
              <a:rPr lang="uk-UA" sz="3600" i="1" dirty="0">
                <a:solidFill>
                  <a:schemeClr val="bg1"/>
                </a:solidFill>
              </a:rPr>
              <a:t>».</a:t>
            </a:r>
          </a:p>
        </p:txBody>
      </p:sp>
      <p:pic>
        <p:nvPicPr>
          <p:cNvPr id="2050" name="Picture 2" descr="Ризик-менеджмент: кому і коли це потрібно - Baker Til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272" y="1724297"/>
            <a:ext cx="4625431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27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12048309" cy="286232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" indent="457200" algn="ctr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400" b="1" i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Ризик-менеджмент </a:t>
            </a:r>
            <a:r>
              <a:rPr lang="uk-UA" sz="24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один з напрямків сучасного менеджменту, що вивчає проблеми управління ризиками, що виникають в діяльності самостійної господарської організації.</a:t>
            </a:r>
          </a:p>
          <a:p>
            <a:pPr marL="74295" indent="457200" algn="ctr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4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Ризик-менеджмент можна визначити як систему прийняття та виконання управлінських рішень, спрямованих на </a:t>
            </a:r>
            <a:r>
              <a:rPr lang="uk-UA" sz="2400" b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зменшення впливу </a:t>
            </a:r>
            <a:r>
              <a:rPr lang="uk-UA" sz="24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наслідків реалізації ризиків на діяльність організації.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335" y="3016022"/>
            <a:ext cx="7915820" cy="341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00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31495" algn="ctr">
              <a:spcAft>
                <a:spcPts val="0"/>
              </a:spcAft>
            </a:pPr>
            <a:r>
              <a:rPr lang="uk-UA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 ризик-менеджменту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87233" y="771988"/>
            <a:ext cx="6318069" cy="613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" indent="457200" algn="just">
              <a:lnSpc>
                <a:spcPct val="150000"/>
              </a:lnSpc>
              <a:spcBef>
                <a:spcPts val="79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по-перше, ризик-менеджмент – система, що об’єднує осіб, які приймають рішення, і виконавців, що встановлює зв’язки між ними і порядок їх взаємодії;</a:t>
            </a:r>
          </a:p>
          <a:p>
            <a:pPr marL="74295" indent="457200" algn="just">
              <a:lnSpc>
                <a:spcPct val="148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по-друге, це дійсно менеджмент, тобто діяльність, в процесі якої приймаються і виконуються управлінські рішення;</a:t>
            </a:r>
          </a:p>
          <a:p>
            <a:pPr marL="74295" indent="457200" algn="just">
              <a:lnSpc>
                <a:spcPct val="148000"/>
              </a:lnSpc>
              <a:spcBef>
                <a:spcPts val="15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по-третє, метою системи управління ризиками є зменшення впливу непередбачених подій на діяльність організації.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123" y="1002982"/>
            <a:ext cx="4357688" cy="1949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279" y="3145291"/>
            <a:ext cx="2619375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779" y="4918825"/>
            <a:ext cx="28003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5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Структурні елементи ризик-менеджменту. 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78674" y="759711"/>
            <a:ext cx="6096000" cy="44453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Структурні елементи ризик-менеджменту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ідентифікація ризику; оцінка ризику; контроль за ризиком; фінансування ризику (грошові витрати на</a:t>
            </a:r>
            <a:r>
              <a:rPr lang="uk-UA" sz="3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ризик-менеджмент).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914" y="620758"/>
            <a:ext cx="3783195" cy="25796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046" y="3436891"/>
            <a:ext cx="3114404" cy="34211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450" y="3385820"/>
            <a:ext cx="28335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69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440" y="0"/>
            <a:ext cx="12100560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теорії і практиці ризик-менеджменту можна виділити три основні напрями</a:t>
            </a:r>
            <a:endParaRPr lang="uk-UA" sz="2800" i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84070" y="1136564"/>
            <a:ext cx="6096000" cy="1647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46000"/>
              </a:lnSpc>
              <a:spcBef>
                <a:spcPts val="80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перший, пов’язаний з розробкою системи заходів, спрямованих на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попередження та профілактику ризиків;</a:t>
            </a:r>
            <a:endParaRPr lang="uk-UA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223509" y="2824806"/>
            <a:ext cx="6096000" cy="38670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46000"/>
              </a:lnSpc>
              <a:spcBef>
                <a:spcPts val="1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другий, стосується питань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мінімізації негативних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наслідків, які можуть заподіяти ризики</a:t>
            </a:r>
            <a:r>
              <a:rPr lang="uk-UA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організації;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46000"/>
              </a:lnSpc>
              <a:spcBef>
                <a:spcPts val="3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  <a:tab pos="1339215" algn="l"/>
                <a:tab pos="2311400" algn="l"/>
                <a:tab pos="2512695" algn="l"/>
                <a:tab pos="3569970" algn="l"/>
                <a:tab pos="4587875" algn="l"/>
                <a:tab pos="4800600" algn="l"/>
                <a:tab pos="566293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третій,	пов’язаний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 можливістю отримувати 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ситуаціях ризику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додаткові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доходи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або інші комерційні</a:t>
            </a:r>
            <a:r>
              <a:rPr lang="uk-UA" sz="2400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переваги.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84" y="2784003"/>
            <a:ext cx="3876130" cy="38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9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" y="0"/>
            <a:ext cx="121920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Етапи ризик-менеджменту</a:t>
            </a:r>
            <a:endParaRPr lang="uk-UA" sz="28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91440" y="523220"/>
            <a:ext cx="12100560" cy="3667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" indent="457200">
              <a:lnSpc>
                <a:spcPct val="148000"/>
              </a:lnSpc>
              <a:spcBef>
                <a:spcPts val="6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ризик-менеджменті прийнято виділяти кілька етапів: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46000"/>
              </a:lnSpc>
              <a:spcBef>
                <a:spcPts val="20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першому відбувається виявлення ризику з супутньою оцінкою ймовірності його реалізації і масштабу</a:t>
            </a:r>
            <a:r>
              <a:rPr lang="uk-UA" sz="2000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наслідків;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46000"/>
              </a:lnSpc>
              <a:spcBef>
                <a:spcPts val="3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другому здійснюється розробка ризик-стратегії з метою зниження ймовірності реалізації ризику і мінімізації можливих негативних</a:t>
            </a:r>
            <a:r>
              <a:rPr lang="uk-UA" sz="2000" spc="-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наслідків;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46000"/>
              </a:lnSpc>
              <a:spcBef>
                <a:spcPts val="5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третьому вибираються методи і інструменти управління виявленим ризиком;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0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четвертому проводиться безпосереднє управління</a:t>
            </a:r>
            <a:r>
              <a:rPr lang="uk-UA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ризиком;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46000"/>
              </a:lnSpc>
              <a:spcBef>
                <a:spcPts val="805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"/>
              <a:tabLst>
                <a:tab pos="702945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заключному етапі оцінюються досягнуті результати і коригується ризик-стратегія.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063931" y="5137024"/>
            <a:ext cx="8155577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" indent="457200" algn="ctr">
              <a:lnSpc>
                <a:spcPct val="150000"/>
              </a:lnSpc>
              <a:spcBef>
                <a:spcPts val="40"/>
              </a:spcBef>
              <a:tabLst>
                <a:tab pos="1491615" algn="l"/>
                <a:tab pos="2174240" algn="l"/>
                <a:tab pos="3850640" algn="l"/>
                <a:tab pos="4846955" algn="l"/>
                <a:tab pos="5404485" algn="l"/>
                <a:tab pos="614299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Ключовим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етапом ризик-менеджменту вважається вибір методів </a:t>
            </a:r>
            <a:r>
              <a:rPr lang="uk-UA" sz="2400" spc="-9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інструментів управління</a:t>
            </a:r>
            <a:r>
              <a:rPr lang="uk-UA" sz="24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ризиком.</a:t>
            </a:r>
          </a:p>
        </p:txBody>
      </p:sp>
    </p:spTree>
    <p:extLst>
      <p:ext uri="{BB962C8B-B14F-4D97-AF65-F5344CB8AC3E}">
        <p14:creationId xmlns:p14="http://schemas.microsoft.com/office/powerpoint/2010/main" val="48921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518263" y="2354637"/>
            <a:ext cx="6527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" indent="457200">
              <a:lnSpc>
                <a:spcPct val="150000"/>
              </a:lnSpc>
              <a:spcBef>
                <a:spcPts val="40"/>
              </a:spcBef>
              <a:tabLst>
                <a:tab pos="1491615" algn="l"/>
                <a:tab pos="2174240" algn="l"/>
                <a:tab pos="3850640" algn="l"/>
                <a:tab pos="4846955" algn="l"/>
                <a:tab pos="5404485" algn="l"/>
                <a:tab pos="6142990" algn="l"/>
              </a:tabLst>
            </a:pPr>
            <a:r>
              <a:rPr lang="uk-UA" sz="4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Дякую з увагу!.</a:t>
            </a:r>
            <a:endParaRPr lang="uk-UA" sz="4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918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282</Words>
  <Application>Microsoft Office PowerPoint</Application>
  <PresentationFormat>Широкоэкранный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Ризик-менеджмент як галузь наукового управління.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 як галузь наукового управління.</dc:title>
  <dc:creator>RePack by Diakov</dc:creator>
  <cp:lastModifiedBy>Admin</cp:lastModifiedBy>
  <cp:revision>3</cp:revision>
  <dcterms:created xsi:type="dcterms:W3CDTF">2024-02-21T19:37:26Z</dcterms:created>
  <dcterms:modified xsi:type="dcterms:W3CDTF">2024-02-23T09:19:29Z</dcterms:modified>
</cp:coreProperties>
</file>