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7" r:id="rId1"/>
  </p:sldMasterIdLst>
  <p:notesMasterIdLst>
    <p:notesMasterId r:id="rId35"/>
  </p:notesMasterIdLst>
  <p:sldIdLst>
    <p:sldId id="256" r:id="rId2"/>
    <p:sldId id="261" r:id="rId3"/>
    <p:sldId id="284" r:id="rId4"/>
    <p:sldId id="263" r:id="rId5"/>
    <p:sldId id="349" r:id="rId6"/>
    <p:sldId id="308" r:id="rId7"/>
    <p:sldId id="350" r:id="rId8"/>
    <p:sldId id="333" r:id="rId9"/>
    <p:sldId id="351" r:id="rId10"/>
    <p:sldId id="352" r:id="rId11"/>
    <p:sldId id="353" r:id="rId12"/>
    <p:sldId id="354" r:id="rId13"/>
    <p:sldId id="336" r:id="rId14"/>
    <p:sldId id="337" r:id="rId15"/>
    <p:sldId id="355" r:id="rId16"/>
    <p:sldId id="356" r:id="rId17"/>
    <p:sldId id="357" r:id="rId18"/>
    <p:sldId id="358" r:id="rId19"/>
    <p:sldId id="359" r:id="rId20"/>
    <p:sldId id="342" r:id="rId21"/>
    <p:sldId id="344" r:id="rId22"/>
    <p:sldId id="361" r:id="rId23"/>
    <p:sldId id="362" r:id="rId24"/>
    <p:sldId id="363" r:id="rId25"/>
    <p:sldId id="364" r:id="rId26"/>
    <p:sldId id="343" r:id="rId27"/>
    <p:sldId id="367" r:id="rId28"/>
    <p:sldId id="365" r:id="rId29"/>
    <p:sldId id="366" r:id="rId30"/>
    <p:sldId id="368" r:id="rId31"/>
    <p:sldId id="369" r:id="rId32"/>
    <p:sldId id="370" r:id="rId33"/>
    <p:sldId id="33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 varScale="1">
        <p:scale>
          <a:sx n="77" d="100"/>
          <a:sy n="77" d="100"/>
        </p:scale>
        <p:origin x="72" y="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e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C1472-AA3E-4CF9-9A11-7B133EAD6045}" type="datetimeFigureOut">
              <a:rPr lang="uk-UA" smtClean="0"/>
              <a:t>09.02.2018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79F2-12E3-4CD2-994B-A76B3093C2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890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79F2-12E3-4CD2-994B-A76B3093C2B1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16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79F2-12E3-4CD2-994B-A76B3093C2B1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64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79F2-12E3-4CD2-994B-A76B3093C2B1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077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ru-RU" alt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CA3A6B-EDB4-4717-A23F-85DD6E3148C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D68F-9733-4C48-A710-332AE099BB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B56E-D236-4F46-ACDE-E2425CB6B8E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D9D-47DA-48E0-9E15-5DAE782656A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9E80-61BE-4175-92E6-778C4150EB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FC17-6231-4C6D-90FF-68B2A2A9BD5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B713-8A80-4C1B-A326-C250AB055C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DBC-ABD2-4DFC-BA36-8ED467F8878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FBEB-32C9-471E-8570-D84670E8E31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8800-B62E-483B-9F39-1CD33061136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42A1-4346-4D7E-AA6E-F4B3EC27524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AF6DD60-75CA-423E-955E-138C9CE319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3" Type="http://schemas.openxmlformats.org/officeDocument/2006/relationships/package" Target="../embeddings/_________Microsoft_Visio1.vsdx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564904"/>
            <a:ext cx="4536504" cy="1512168"/>
          </a:xfrm>
        </p:spPr>
        <p:txBody>
          <a:bodyPr>
            <a:normAutofit fontScale="90000"/>
          </a:bodyPr>
          <a:lstStyle/>
          <a:p>
            <a:r>
              <a:rPr lang="uk-UA" alt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ОСНОВИ ПРОГРАМУВАННЯ ТА АЛГОРИТМІЗАЦІЯ</a:t>
            </a:r>
            <a:endParaRPr lang="ru-RU" alt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3717032"/>
            <a:ext cx="3528391" cy="1260629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Лекція </a:t>
            </a:r>
            <a:r>
              <a:rPr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4.5. 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Сортування злиттям та метод декомпозиції</a:t>
            </a:r>
            <a:endParaRPr lang="uk-UA" alt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44008" y="845096"/>
            <a:ext cx="3528391" cy="783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altLang="ru-RU" sz="2400" b="1" dirty="0" smtClean="0">
                <a:solidFill>
                  <a:schemeClr val="bg1"/>
                </a:solidFill>
              </a:rPr>
              <a:t>Тема 4. </a:t>
            </a:r>
            <a:r>
              <a:rPr lang="uk-UA" sz="2400" b="1" dirty="0" smtClean="0">
                <a:solidFill>
                  <a:schemeClr val="bg1"/>
                </a:solidFill>
              </a:rPr>
              <a:t>Алгоритми</a:t>
            </a:r>
            <a:endParaRPr lang="uk-UA" alt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73147" y="-87198"/>
            <a:ext cx="3230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Псевдокод процедури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злиття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8676" y="663654"/>
            <a:ext cx="79017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  <a:cs typeface="Consolas" pitchFamily="49" charset="0"/>
              </a:rPr>
              <a:t>Вхід: </a:t>
            </a:r>
            <a:r>
              <a:rPr lang="uk-UA" sz="2000" i="1" dirty="0" smtClean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 – масив</a:t>
            </a:r>
            <a:r>
              <a:rPr lang="en-US" sz="2000" dirty="0" smtClean="0">
                <a:latin typeface="+mj-lt"/>
                <a:cs typeface="Consolas" pitchFamily="49" charset="0"/>
              </a:rPr>
              <a:t>;</a:t>
            </a:r>
          </a:p>
          <a:p>
            <a:pPr algn="just"/>
            <a:r>
              <a:rPr lang="en-US" sz="2000" dirty="0">
                <a:latin typeface="+mj-lt"/>
                <a:cs typeface="Consolas" pitchFamily="49" charset="0"/>
              </a:rPr>
              <a:t> </a:t>
            </a:r>
            <a:r>
              <a:rPr lang="en-US" sz="2000" dirty="0" smtClean="0">
                <a:latin typeface="+mj-lt"/>
                <a:cs typeface="Consolas" pitchFamily="49" charset="0"/>
              </a:rPr>
              <a:t>        </a:t>
            </a:r>
            <a:r>
              <a:rPr lang="en-US" sz="2000" i="1" dirty="0" smtClean="0">
                <a:latin typeface="+mj-lt"/>
                <a:cs typeface="Consolas" pitchFamily="49" charset="0"/>
              </a:rPr>
              <a:t>p</a:t>
            </a:r>
            <a:r>
              <a:rPr lang="uk-UA" sz="2000" dirty="0" smtClean="0">
                <a:latin typeface="+mj-lt"/>
                <a:cs typeface="Consolas" pitchFamily="49" charset="0"/>
              </a:rPr>
              <a:t> – перший індекс масиву;</a:t>
            </a:r>
          </a:p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 </a:t>
            </a:r>
            <a:r>
              <a:rPr lang="uk-UA" sz="2000" dirty="0" smtClean="0">
                <a:latin typeface="+mj-lt"/>
                <a:cs typeface="Consolas" pitchFamily="49" charset="0"/>
              </a:rPr>
              <a:t>        </a:t>
            </a:r>
            <a:r>
              <a:rPr lang="en-US" sz="2000" i="1" dirty="0" smtClean="0">
                <a:latin typeface="+mj-lt"/>
                <a:cs typeface="Consolas" pitchFamily="49" charset="0"/>
              </a:rPr>
              <a:t>q</a:t>
            </a:r>
            <a:r>
              <a:rPr lang="en-US" sz="2000" dirty="0" smtClean="0">
                <a:latin typeface="+mj-lt"/>
                <a:cs typeface="Consolas" pitchFamily="49" charset="0"/>
              </a:rPr>
              <a:t> – </a:t>
            </a:r>
            <a:r>
              <a:rPr lang="uk-UA" sz="2000" dirty="0" smtClean="0">
                <a:latin typeface="+mj-lt"/>
                <a:cs typeface="Consolas" pitchFamily="49" charset="0"/>
              </a:rPr>
              <a:t>середній індекс масиву</a:t>
            </a:r>
            <a:r>
              <a:rPr lang="en-US" sz="2000" dirty="0" smtClean="0">
                <a:latin typeface="+mj-lt"/>
                <a:cs typeface="Consolas" pitchFamily="49" charset="0"/>
              </a:rPr>
              <a:t>;</a:t>
            </a:r>
            <a:endParaRPr lang="uk-UA" sz="2000" dirty="0" smtClean="0">
              <a:latin typeface="+mj-lt"/>
              <a:cs typeface="Consolas" pitchFamily="49" charset="0"/>
            </a:endParaRPr>
          </a:p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 </a:t>
            </a:r>
            <a:r>
              <a:rPr lang="uk-UA" sz="2000" dirty="0" smtClean="0">
                <a:latin typeface="+mj-lt"/>
                <a:cs typeface="Consolas" pitchFamily="49" charset="0"/>
              </a:rPr>
              <a:t>        </a:t>
            </a:r>
            <a:r>
              <a:rPr lang="en-US" sz="2000" i="1" dirty="0" smtClean="0">
                <a:latin typeface="+mj-lt"/>
                <a:cs typeface="Consolas" pitchFamily="49" charset="0"/>
              </a:rPr>
              <a:t>r</a:t>
            </a:r>
            <a:r>
              <a:rPr lang="en-US" sz="2000" dirty="0" smtClean="0">
                <a:latin typeface="+mj-lt"/>
                <a:cs typeface="Consolas" pitchFamily="49" charset="0"/>
              </a:rPr>
              <a:t> – </a:t>
            </a:r>
            <a:r>
              <a:rPr lang="uk-UA" sz="2000" dirty="0" smtClean="0">
                <a:latin typeface="+mj-lt"/>
                <a:cs typeface="Consolas" pitchFamily="49" charset="0"/>
              </a:rPr>
              <a:t>останній індекс масиву.</a:t>
            </a:r>
          </a:p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Вихід: </a:t>
            </a:r>
            <a:r>
              <a:rPr lang="uk-UA" sz="2000" i="1" dirty="0">
                <a:latin typeface="+mj-lt"/>
                <a:cs typeface="Consolas" pitchFamily="49" charset="0"/>
              </a:rPr>
              <a:t>А</a:t>
            </a:r>
            <a:r>
              <a:rPr lang="uk-UA" sz="2000" dirty="0">
                <a:latin typeface="+mj-lt"/>
                <a:cs typeface="Consolas" pitchFamily="49" charset="0"/>
              </a:rPr>
              <a:t> – масив з відсортованою частиною </a:t>
            </a:r>
            <a:r>
              <a:rPr lang="en-US" sz="2000" i="1" dirty="0">
                <a:latin typeface="+mj-lt"/>
                <a:cs typeface="Consolas" pitchFamily="49" charset="0"/>
              </a:rPr>
              <a:t>p</a:t>
            </a:r>
            <a:r>
              <a:rPr lang="en-US" sz="2000" dirty="0">
                <a:latin typeface="+mj-lt"/>
                <a:cs typeface="Consolas" pitchFamily="49" charset="0"/>
              </a:rPr>
              <a:t> </a:t>
            </a:r>
            <a:r>
              <a:rPr lang="uk-UA" sz="2000" dirty="0">
                <a:latin typeface="+mj-lt"/>
                <a:cs typeface="Consolas" pitchFamily="49" charset="0"/>
              </a:rPr>
              <a:t>і</a:t>
            </a:r>
            <a:r>
              <a:rPr lang="en-US" sz="2000" dirty="0">
                <a:latin typeface="+mj-lt"/>
                <a:cs typeface="Consolas" pitchFamily="49" charset="0"/>
              </a:rPr>
              <a:t> </a:t>
            </a:r>
            <a:r>
              <a:rPr lang="en-US" sz="2000" i="1" dirty="0">
                <a:latin typeface="+mj-lt"/>
                <a:cs typeface="Consolas" pitchFamily="49" charset="0"/>
              </a:rPr>
              <a:t>r</a:t>
            </a:r>
            <a:r>
              <a:rPr lang="en-US" sz="2000" dirty="0" smtClean="0">
                <a:latin typeface="+mj-lt"/>
                <a:cs typeface="Consolas" pitchFamily="49" charset="0"/>
              </a:rPr>
              <a:t>.</a:t>
            </a:r>
          </a:p>
          <a:p>
            <a:pPr algn="just"/>
            <a:endParaRPr lang="en-US" sz="2000" dirty="0">
              <a:latin typeface="+mj-lt"/>
              <a:cs typeface="Consolas" pitchFamily="49" charset="0"/>
            </a:endParaRPr>
          </a:p>
          <a:p>
            <a:pPr algn="just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Merge (A, p, q, r)</a:t>
            </a:r>
          </a:p>
          <a:p>
            <a:pPr marL="457200" indent="-457200" algn="just"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n1 = q-p+1 </a:t>
            </a:r>
            <a:r>
              <a:rPr lang="en-US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uk-UA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визначаємо к-ть елементів зліва</a:t>
            </a:r>
            <a:endParaRPr lang="en-US" sz="2000" dirty="0" smtClean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n2 = r-q </a:t>
            </a:r>
            <a:r>
              <a:rPr lang="en-US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uk-UA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визначаємо к-ть елементів </a:t>
            </a:r>
            <a:r>
              <a:rPr lang="uk-UA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справа</a:t>
            </a:r>
            <a:endParaRPr lang="en-US" sz="20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AutoNum type="arabicPeriod"/>
            </a:pP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Створити масиви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L[1…n1+1] </a:t>
            </a: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та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R[1…n2+1] </a:t>
            </a:r>
            <a:r>
              <a:rPr lang="en-US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uk-UA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збільшуємо об'єму масиву на 1 для перевірки закінчення роботи циклу</a:t>
            </a: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=1 to n1: L[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]=A[p+i-1]</a:t>
            </a: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</a:t>
            </a:r>
            <a:r>
              <a:rPr lang="uk-UA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копіюємо вміст лівої частини масиву А в новостворений масив </a:t>
            </a:r>
            <a:r>
              <a:rPr lang="en-US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endParaRPr lang="uk-UA" sz="2000" dirty="0" smtClean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j=1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to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n2: R[j]=A[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q+j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uk-UA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копіюємо вміст </a:t>
            </a:r>
            <a:r>
              <a:rPr lang="uk-UA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правої </a:t>
            </a:r>
            <a:r>
              <a:rPr lang="uk-UA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частини масиву А в новостворений масив </a:t>
            </a:r>
            <a:r>
              <a:rPr lang="en-US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uk-UA" sz="2000" dirty="0" smtClean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L[n1+1]=</a:t>
            </a: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∞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R[n2+1]=</a:t>
            </a: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∞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uk-UA" sz="2000" dirty="0" smtClean="0">
                <a:solidFill>
                  <a:srgbClr val="0070C0"/>
                </a:solidFill>
                <a:latin typeface="+mj-lt"/>
              </a:rPr>
              <a:t>// </a:t>
            </a:r>
            <a:r>
              <a:rPr lang="uk-UA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заповнюємо останні комірки </a:t>
            </a:r>
            <a:r>
              <a:rPr lang="en-US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 </a:t>
            </a:r>
            <a:r>
              <a:rPr lang="uk-UA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і</a:t>
            </a:r>
            <a:r>
              <a:rPr lang="en-US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 </a:t>
            </a:r>
            <a:r>
              <a:rPr lang="uk-UA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спеціальними елементами, які визначені як </a:t>
            </a:r>
            <a:r>
              <a:rPr lang="uk-UA" sz="2000" dirty="0" smtClean="0">
                <a:solidFill>
                  <a:srgbClr val="0070C0"/>
                </a:solidFill>
              </a:rPr>
              <a:t>∞</a:t>
            </a:r>
            <a:endParaRPr lang="uk-UA" sz="2000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73147" y="-87198"/>
            <a:ext cx="3230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Псевдокод процедури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злиття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8676" y="663654"/>
            <a:ext cx="79017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Merge (A, p, q, r)</a:t>
            </a:r>
          </a:p>
          <a:p>
            <a:pPr marL="457200" indent="-457200" algn="just">
              <a:buAutoNum type="arabicPeriod"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n1 = q-p+1</a:t>
            </a:r>
            <a:endParaRPr lang="en-US" sz="1400" dirty="0" smtClean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n2 = r-q</a:t>
            </a:r>
            <a:endParaRPr lang="en-US" sz="14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AutoNum type="arabicPeriod"/>
            </a:pPr>
            <a:r>
              <a:rPr lang="uk-U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Створити масиви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L[1…n1+1] </a:t>
            </a:r>
            <a:r>
              <a:rPr lang="uk-U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та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R[1…n2+1]</a:t>
            </a:r>
            <a:endParaRPr lang="uk-UA" sz="1400" dirty="0" smtClean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=1 to n1: L[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]=A[p+i-1]</a:t>
            </a:r>
            <a:endParaRPr lang="uk-UA" sz="1400" dirty="0" smtClean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j=1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to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n2: R[j]=A[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q+j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uk-UA" sz="1400" dirty="0" smtClean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L[n1+1]=</a:t>
            </a:r>
            <a:r>
              <a:rPr lang="uk-U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∞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R[n2+1]=</a:t>
            </a:r>
            <a:r>
              <a:rPr lang="uk-U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∞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57200" indent="-457200" algn="just">
              <a:buFontTx/>
              <a:buAutoNum type="arabicPeriod"/>
            </a:pP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=1, j=1 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uk-UA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введення індексів </a:t>
            </a:r>
            <a:r>
              <a:rPr lang="en-US" sz="20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uk-UA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та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j</a:t>
            </a:r>
            <a:r>
              <a:rPr lang="uk-UA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які означають точне розташування елементів у масивах 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 </a:t>
            </a:r>
            <a:r>
              <a:rPr lang="en-US" sz="20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</a:t>
            </a:r>
          </a:p>
          <a:p>
            <a:pPr marL="457200" indent="-457200" algn="just">
              <a:buFontTx/>
              <a:buAutoNum type="arabicPeriod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k=p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to r: 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uk-UA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основний цикл процедури злиття відбується стільки ітерацій скільки елементів в поточному </a:t>
            </a:r>
            <a:r>
              <a:rPr lang="uk-UA" sz="20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підмасиві</a:t>
            </a:r>
            <a:endParaRPr lang="en-US" sz="2000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if L[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uk-UA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≤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R[j] then: </a:t>
            </a:r>
            <a:endParaRPr lang="uk-U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А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[k]=L[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uk-UA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встановлення меншого елемента з двох </a:t>
            </a:r>
            <a:r>
              <a:rPr lang="uk-UA" sz="20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підмасивів</a:t>
            </a:r>
            <a:r>
              <a:rPr lang="uk-UA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та його запис у поточну комірку масиву А</a:t>
            </a:r>
            <a:endParaRPr lang="en-US" sz="2000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=i+1 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uk-UA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збільшуємо поточний індекс в масиві 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endParaRPr lang="uk-UA" sz="2000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else: A[k]=R[j] 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uk-UA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інакше комірку 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</a:t>
            </a:r>
            <a:r>
              <a:rPr lang="uk-UA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займає менше значення з масиву 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</a:p>
          <a:p>
            <a:pPr marL="457200" indent="-457200" algn="just">
              <a:buFontTx/>
              <a:buAutoNum type="arabicPeriod"/>
            </a:pP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j=j+1</a:t>
            </a:r>
            <a:endParaRPr lang="uk-U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endParaRPr lang="uk-U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32273" y="-87198"/>
            <a:ext cx="3312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Час роботи процедури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злиття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6708" y="952267"/>
            <a:ext cx="79017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Merge (A, p, q, r)</a:t>
            </a:r>
            <a:endParaRPr lang="uk-U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just"/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n1 = q-p+1</a:t>
            </a:r>
            <a:endParaRPr lang="en-US" sz="2000" dirty="0" smtClean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n2 = r-q</a:t>
            </a:r>
            <a:endParaRPr lang="en-US" sz="20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AutoNum type="arabicPeriod"/>
            </a:pP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Створити масиви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L[1…n1+1] </a:t>
            </a: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та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R[1…n2+1]</a:t>
            </a:r>
            <a:endParaRPr lang="uk-UA" sz="2000" dirty="0" smtClean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=1 to n1: L[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]=A[p+i-1]</a:t>
            </a:r>
            <a:endParaRPr lang="uk-UA" sz="2000" dirty="0" smtClean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j=1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to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n2: R[j]=A[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q+j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uk-UA" sz="2000" dirty="0" smtClean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L[n1+1]=</a:t>
            </a: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∞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R[n2+1]=</a:t>
            </a: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∞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57200" indent="-457200" algn="just">
              <a:buFontTx/>
              <a:buAutoNum type="arabicPeriod"/>
            </a:pP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=1, j=1 </a:t>
            </a:r>
            <a:endParaRPr lang="uk-U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k=p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to r: </a:t>
            </a:r>
            <a:endParaRPr lang="uk-UA" sz="2000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if L[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uk-UA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≤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R[j] then: </a:t>
            </a:r>
            <a:endParaRPr lang="uk-U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А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[k]=L[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457200" indent="-457200" algn="just">
              <a:buFontTx/>
              <a:buAutoNum type="arabicPeriod"/>
            </a:pPr>
            <a:r>
              <a:rPr lang="uk-UA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=i+1 </a:t>
            </a:r>
            <a:endParaRPr lang="uk-U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uk-UA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else: A[k]=R[j]</a:t>
            </a:r>
            <a:endParaRPr lang="en-US" sz="2000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j=j+1</a:t>
            </a:r>
            <a:endParaRPr lang="uk-U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804248" y="1628800"/>
            <a:ext cx="144016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6962725" y="1896797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Θ(1</a:t>
            </a:r>
            <a:r>
              <a:rPr lang="en-US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)</a:t>
            </a:r>
            <a:endParaRPr lang="uk-UA" sz="2000" i="1" dirty="0">
              <a:solidFill>
                <a:srgbClr val="0070C0"/>
              </a:solidFill>
              <a:latin typeface="+mj-lt"/>
              <a:cs typeface="Consolas" pitchFamily="49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804248" y="2513484"/>
            <a:ext cx="144016" cy="2674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6804248" y="2801516"/>
            <a:ext cx="144016" cy="2674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2447151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Θ(</a:t>
            </a:r>
            <a:r>
              <a:rPr lang="en-US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n</a:t>
            </a:r>
            <a:r>
              <a:rPr lang="uk-UA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1</a:t>
            </a:r>
            <a:r>
              <a:rPr lang="en-US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)</a:t>
            </a:r>
            <a:endParaRPr lang="uk-UA" sz="2000" i="1" dirty="0">
              <a:solidFill>
                <a:srgbClr val="0070C0"/>
              </a:solidFill>
              <a:latin typeface="+mj-lt"/>
              <a:cs typeface="Consolas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2735183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Θ(</a:t>
            </a:r>
            <a:r>
              <a:rPr lang="en-US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n2)</a:t>
            </a:r>
            <a:endParaRPr lang="uk-UA" sz="2000" i="1" dirty="0">
              <a:solidFill>
                <a:srgbClr val="0070C0"/>
              </a:solidFill>
              <a:latin typeface="+mj-lt"/>
              <a:cs typeface="Consolas" pitchFamily="49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804248" y="3043250"/>
            <a:ext cx="144016" cy="9445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6962725" y="3311247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Θ(1</a:t>
            </a:r>
            <a:r>
              <a:rPr lang="en-US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)</a:t>
            </a:r>
            <a:endParaRPr lang="uk-UA" sz="2000" i="1" dirty="0">
              <a:solidFill>
                <a:srgbClr val="0070C0"/>
              </a:solidFill>
              <a:latin typeface="+mj-lt"/>
              <a:cs typeface="Consolas" pitchFamily="49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6798877" y="4292524"/>
            <a:ext cx="129555" cy="12877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804248" y="4006430"/>
            <a:ext cx="144016" cy="2674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4762670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Θ(1</a:t>
            </a:r>
            <a:r>
              <a:rPr lang="en-US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)</a:t>
            </a:r>
            <a:endParaRPr lang="uk-UA" sz="2000" i="1" dirty="0">
              <a:solidFill>
                <a:srgbClr val="0070C0"/>
              </a:solidFill>
              <a:latin typeface="+mj-lt"/>
              <a:cs typeface="Consolas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12260" y="3954441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Θ(</a:t>
            </a:r>
            <a:r>
              <a:rPr lang="en-US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n)</a:t>
            </a:r>
            <a:endParaRPr lang="uk-UA" sz="2000" i="1" dirty="0">
              <a:solidFill>
                <a:srgbClr val="0070C0"/>
              </a:solidFill>
              <a:latin typeface="+mj-lt"/>
              <a:cs typeface="Consolas" pitchFamily="49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5909210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Час роботи </a:t>
            </a:r>
            <a:r>
              <a:rPr lang="en-US" sz="2000" i="1" dirty="0" smtClean="0">
                <a:solidFill>
                  <a:srgbClr val="0070C0"/>
                </a:solidFill>
                <a:latin typeface="+mj-lt"/>
                <a:cs typeface="Consolas" pitchFamily="49" charset="0"/>
              </a:rPr>
              <a:t>Merge</a:t>
            </a:r>
            <a:r>
              <a:rPr lang="uk-UA" sz="2000" i="1" dirty="0">
                <a:solidFill>
                  <a:srgbClr val="0070C0"/>
                </a:solidFill>
                <a:latin typeface="+mj-lt"/>
                <a:cs typeface="Consolas" pitchFamily="49" charset="0"/>
              </a:rPr>
              <a:t> = Θ(1)+ Θ(</a:t>
            </a:r>
            <a:r>
              <a:rPr lang="en-US" sz="2000" i="1" dirty="0">
                <a:solidFill>
                  <a:srgbClr val="0070C0"/>
                </a:solidFill>
                <a:latin typeface="+mj-lt"/>
                <a:cs typeface="Consolas" pitchFamily="49" charset="0"/>
              </a:rPr>
              <a:t>n1)+</a:t>
            </a:r>
            <a:r>
              <a:rPr lang="uk-UA" sz="2000" i="1" dirty="0">
                <a:solidFill>
                  <a:srgbClr val="0070C0"/>
                </a:solidFill>
                <a:latin typeface="+mj-lt"/>
                <a:cs typeface="Consolas" pitchFamily="49" charset="0"/>
              </a:rPr>
              <a:t>Θ</a:t>
            </a:r>
            <a:r>
              <a:rPr lang="en-US" sz="2000" i="1" dirty="0">
                <a:solidFill>
                  <a:srgbClr val="0070C0"/>
                </a:solidFill>
                <a:latin typeface="+mj-lt"/>
                <a:cs typeface="Consolas" pitchFamily="49" charset="0"/>
              </a:rPr>
              <a:t>(n2)+</a:t>
            </a:r>
            <a:r>
              <a:rPr lang="uk-UA" sz="2000" i="1" dirty="0">
                <a:solidFill>
                  <a:srgbClr val="0070C0"/>
                </a:solidFill>
                <a:latin typeface="+mj-lt"/>
                <a:cs typeface="Consolas" pitchFamily="49" charset="0"/>
              </a:rPr>
              <a:t>Θ(</a:t>
            </a:r>
            <a:r>
              <a:rPr lang="en-US" sz="2000" i="1" dirty="0">
                <a:solidFill>
                  <a:srgbClr val="0070C0"/>
                </a:solidFill>
                <a:latin typeface="+mj-lt"/>
                <a:cs typeface="Consolas" pitchFamily="49" charset="0"/>
              </a:rPr>
              <a:t>1)+</a:t>
            </a:r>
            <a:r>
              <a:rPr lang="uk-UA" sz="2000" i="1" dirty="0">
                <a:solidFill>
                  <a:srgbClr val="0070C0"/>
                </a:solidFill>
                <a:latin typeface="+mj-lt"/>
                <a:cs typeface="Consolas" pitchFamily="49" charset="0"/>
              </a:rPr>
              <a:t>Θ</a:t>
            </a:r>
            <a:r>
              <a:rPr lang="en-US" sz="2000" i="1" dirty="0">
                <a:solidFill>
                  <a:srgbClr val="0070C0"/>
                </a:solidFill>
                <a:latin typeface="+mj-lt"/>
                <a:cs typeface="Consolas" pitchFamily="49" charset="0"/>
              </a:rPr>
              <a:t>(n)+</a:t>
            </a:r>
            <a:r>
              <a:rPr lang="uk-UA" sz="2000" i="1" dirty="0">
                <a:solidFill>
                  <a:srgbClr val="0070C0"/>
                </a:solidFill>
                <a:latin typeface="+mj-lt"/>
                <a:cs typeface="Consolas" pitchFamily="49" charset="0"/>
              </a:rPr>
              <a:t>Θ</a:t>
            </a:r>
            <a:r>
              <a:rPr lang="en-US" sz="2000" i="1" dirty="0">
                <a:solidFill>
                  <a:srgbClr val="0070C0"/>
                </a:solidFill>
                <a:latin typeface="+mj-lt"/>
                <a:cs typeface="Consolas" pitchFamily="49" charset="0"/>
              </a:rPr>
              <a:t>(1)=</a:t>
            </a:r>
            <a:r>
              <a:rPr lang="uk-UA" sz="2000" i="1" dirty="0">
                <a:solidFill>
                  <a:srgbClr val="FF0000"/>
                </a:solidFill>
                <a:latin typeface="+mj-lt"/>
                <a:cs typeface="Consolas" pitchFamily="49" charset="0"/>
              </a:rPr>
              <a:t>Θ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Consolas" pitchFamily="49" charset="0"/>
              </a:rPr>
              <a:t>(n)</a:t>
            </a:r>
            <a:endParaRPr lang="uk-UA" sz="2000" i="1" dirty="0">
              <a:solidFill>
                <a:srgbClr val="FF0000"/>
              </a:solidFill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2780928"/>
            <a:ext cx="7272808" cy="64807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altLang="ru-RU" dirty="0" smtClean="0"/>
              <a:t>2.</a:t>
            </a:r>
            <a:r>
              <a:rPr lang="uk-UA" dirty="0" smtClean="0"/>
              <a:t> </a:t>
            </a:r>
            <a:r>
              <a:rPr lang="uk-UA" dirty="0"/>
              <a:t>Аналіз </a:t>
            </a:r>
            <a:r>
              <a:rPr lang="uk-UA" dirty="0" smtClean="0"/>
              <a:t>алгоритму сортування злиттям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8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9434"/>
            <a:ext cx="5040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T(n)</a:t>
            </a:r>
            <a:r>
              <a:rPr lang="uk-UA" sz="2000" dirty="0" smtClean="0">
                <a:latin typeface="+mj-lt"/>
              </a:rPr>
              <a:t> – час розв'язку задачі :</a:t>
            </a:r>
          </a:p>
          <a:p>
            <a:pPr algn="just"/>
            <a:endParaRPr lang="uk-UA" sz="2000" dirty="0" smtClean="0">
              <a:latin typeface="+mj-lt"/>
            </a:endParaRPr>
          </a:p>
          <a:p>
            <a:pPr marL="714375" algn="just"/>
            <a:r>
              <a:rPr lang="uk-UA" sz="2000" b="1" dirty="0" smtClean="0">
                <a:latin typeface="+mj-lt"/>
              </a:rPr>
              <a:t>1 етап: </a:t>
            </a:r>
            <a:r>
              <a:rPr lang="en-US" sz="2000" dirty="0" smtClean="0">
                <a:latin typeface="+mj-lt"/>
              </a:rPr>
              <a:t>D (n)</a:t>
            </a:r>
            <a:r>
              <a:rPr lang="uk-UA" sz="2000" dirty="0" smtClean="0">
                <a:latin typeface="+mj-lt"/>
              </a:rPr>
              <a:t> – час розбиття задачі на </a:t>
            </a:r>
            <a:r>
              <a:rPr lang="uk-UA" sz="2000" dirty="0" err="1" smtClean="0">
                <a:latin typeface="+mj-lt"/>
              </a:rPr>
              <a:t>підзадачі</a:t>
            </a:r>
            <a:endParaRPr lang="uk-UA" sz="2000" dirty="0" smtClean="0">
              <a:latin typeface="+mj-lt"/>
            </a:endParaRPr>
          </a:p>
          <a:p>
            <a:pPr marL="714375" algn="just"/>
            <a:r>
              <a:rPr lang="uk-UA" sz="2000" b="1" dirty="0" smtClean="0">
                <a:latin typeface="+mj-lt"/>
              </a:rPr>
              <a:t>2 етап: </a:t>
            </a:r>
            <a:r>
              <a:rPr lang="uk-UA" sz="2000" dirty="0" smtClean="0">
                <a:latin typeface="+mj-lt"/>
              </a:rPr>
              <a:t>задача розбивається на </a:t>
            </a:r>
            <a:r>
              <a:rPr lang="en-US" sz="2000" i="1" dirty="0" smtClean="0">
                <a:latin typeface="+mj-lt"/>
              </a:rPr>
              <a:t>a </a:t>
            </a:r>
            <a:r>
              <a:rPr lang="uk-UA" sz="2000" dirty="0" err="1" smtClean="0">
                <a:latin typeface="+mj-lt"/>
              </a:rPr>
              <a:t>підзадач</a:t>
            </a:r>
            <a:r>
              <a:rPr lang="uk-UA" sz="2000" dirty="0" smtClean="0">
                <a:latin typeface="+mj-lt"/>
              </a:rPr>
              <a:t>, об'єм кожної становить 1/</a:t>
            </a:r>
            <a:r>
              <a:rPr lang="en-US" sz="2000" dirty="0" smtClean="0">
                <a:latin typeface="+mj-lt"/>
              </a:rPr>
              <a:t>b (b –</a:t>
            </a:r>
            <a:r>
              <a:rPr lang="uk-UA" sz="2000" dirty="0" smtClean="0">
                <a:latin typeface="+mj-lt"/>
              </a:rPr>
              <a:t> це часта від розміру початкової задачі)</a:t>
            </a:r>
          </a:p>
          <a:p>
            <a:pPr marL="714375" algn="just"/>
            <a:r>
              <a:rPr lang="uk-UA" sz="2000" b="1" dirty="0" smtClean="0">
                <a:latin typeface="+mj-lt"/>
              </a:rPr>
              <a:t>3 </a:t>
            </a:r>
            <a:r>
              <a:rPr lang="uk-UA" sz="2000" b="1" dirty="0">
                <a:latin typeface="+mj-lt"/>
              </a:rPr>
              <a:t>етап: </a:t>
            </a:r>
            <a:r>
              <a:rPr lang="uk-UA" sz="2000" dirty="0">
                <a:latin typeface="+mj-lt"/>
              </a:rPr>
              <a:t>С</a:t>
            </a:r>
            <a:r>
              <a:rPr lang="en-US" sz="2000" dirty="0">
                <a:latin typeface="+mj-lt"/>
              </a:rPr>
              <a:t> (n</a:t>
            </a:r>
            <a:r>
              <a:rPr lang="en-US" sz="2000" dirty="0" smtClean="0">
                <a:latin typeface="+mj-lt"/>
              </a:rPr>
              <a:t>)</a:t>
            </a:r>
            <a:r>
              <a:rPr lang="uk-UA" sz="2000" dirty="0" smtClean="0">
                <a:latin typeface="+mj-lt"/>
              </a:rPr>
              <a:t> – час на комбінування </a:t>
            </a:r>
            <a:r>
              <a:rPr lang="uk-UA" sz="2000" dirty="0" err="1" smtClean="0">
                <a:latin typeface="+mj-lt"/>
              </a:rPr>
              <a:t>розв'язків</a:t>
            </a:r>
            <a:r>
              <a:rPr lang="uk-UA" sz="2000" dirty="0" smtClean="0">
                <a:latin typeface="+mj-lt"/>
              </a:rPr>
              <a:t> </a:t>
            </a:r>
            <a:r>
              <a:rPr lang="uk-UA" sz="2000" dirty="0" err="1" smtClean="0">
                <a:latin typeface="+mj-lt"/>
              </a:rPr>
              <a:t>підзадач</a:t>
            </a:r>
            <a:endParaRPr lang="uk-UA" sz="2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3080" y="38094"/>
            <a:ext cx="2890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Рекурентне рівняння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1115616" y="1141154"/>
            <a:ext cx="288033" cy="25083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426170" y="2178010"/>
            <a:ext cx="2683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+mj-lt"/>
              </a:rPr>
              <a:t>Етапи декомпозиції</a:t>
            </a:r>
            <a:endParaRPr lang="uk-UA" sz="2000" dirty="0"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96136" y="1141154"/>
            <a:ext cx="0" cy="3666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868145" y="1090479"/>
            <a:ext cx="26642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+mj-lt"/>
              </a:rPr>
              <a:t>D(n)=</a:t>
            </a:r>
            <a:r>
              <a:rPr lang="uk-UA" sz="2000" i="1" dirty="0" smtClean="0">
                <a:latin typeface="+mj-lt"/>
              </a:rPr>
              <a:t>Θ</a:t>
            </a:r>
            <a:r>
              <a:rPr lang="en-US" sz="2000" i="1" dirty="0" smtClean="0">
                <a:latin typeface="+mj-lt"/>
              </a:rPr>
              <a:t>(1) </a:t>
            </a:r>
            <a:r>
              <a:rPr lang="en-US" sz="2000" dirty="0" smtClean="0">
                <a:latin typeface="+mj-lt"/>
              </a:rPr>
              <a:t>– </a:t>
            </a:r>
            <a:r>
              <a:rPr lang="uk-UA" sz="2000" dirty="0" smtClean="0">
                <a:latin typeface="+mj-lt"/>
              </a:rPr>
              <a:t>сталий час</a:t>
            </a:r>
          </a:p>
          <a:p>
            <a:pPr algn="just"/>
            <a:r>
              <a:rPr lang="uk-UA" sz="2000" i="1" dirty="0" smtClean="0">
                <a:latin typeface="+mj-lt"/>
              </a:rPr>
              <a:t>а=2, </a:t>
            </a:r>
            <a:r>
              <a:rPr lang="en-US" sz="2000" i="1" dirty="0" smtClean="0">
                <a:latin typeface="+mj-lt"/>
              </a:rPr>
              <a:t>b=2 </a:t>
            </a:r>
            <a:r>
              <a:rPr lang="en-US" sz="2000" dirty="0" smtClean="0">
                <a:latin typeface="+mj-lt"/>
              </a:rPr>
              <a:t>– </a:t>
            </a:r>
            <a:r>
              <a:rPr lang="uk-UA" sz="2000" dirty="0" smtClean="0">
                <a:latin typeface="+mj-lt"/>
              </a:rPr>
              <a:t>рекурсивний поділ на 2 частини</a:t>
            </a:r>
          </a:p>
          <a:p>
            <a:pPr algn="just"/>
            <a:endParaRPr lang="uk-UA" sz="2000" dirty="0">
              <a:latin typeface="+mj-lt"/>
            </a:endParaRPr>
          </a:p>
          <a:p>
            <a:pPr algn="just"/>
            <a:r>
              <a:rPr lang="uk-UA" sz="2000" i="1" dirty="0">
                <a:latin typeface="+mj-lt"/>
              </a:rPr>
              <a:t>С</a:t>
            </a:r>
            <a:r>
              <a:rPr lang="en-US" sz="2000" i="1" dirty="0">
                <a:latin typeface="+mj-lt"/>
              </a:rPr>
              <a:t>(n)=</a:t>
            </a:r>
            <a:r>
              <a:rPr lang="uk-UA" sz="2000" i="1" dirty="0">
                <a:latin typeface="+mj-lt"/>
              </a:rPr>
              <a:t>Θ</a:t>
            </a:r>
            <a:r>
              <a:rPr lang="en-US" sz="2000" i="1" dirty="0">
                <a:latin typeface="+mj-lt"/>
              </a:rPr>
              <a:t>(n) </a:t>
            </a:r>
            <a:r>
              <a:rPr lang="en-US" sz="2000" dirty="0">
                <a:latin typeface="+mj-lt"/>
              </a:rPr>
              <a:t>– </a:t>
            </a:r>
            <a:r>
              <a:rPr lang="uk-UA" sz="2000" dirty="0">
                <a:latin typeface="+mj-lt"/>
              </a:rPr>
              <a:t>час </a:t>
            </a:r>
            <a:r>
              <a:rPr lang="uk-UA" sz="2000" dirty="0" smtClean="0">
                <a:latin typeface="+mj-lt"/>
              </a:rPr>
              <a:t>лінійний</a:t>
            </a:r>
            <a:endParaRPr lang="uk-UA" sz="20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504" y="3791802"/>
            <a:ext cx="5008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Коли рекурсія зупиняється то найменші </a:t>
            </a:r>
            <a:r>
              <a:rPr lang="uk-UA" sz="2000" dirty="0" err="1" smtClean="0">
                <a:latin typeface="+mj-lt"/>
              </a:rPr>
              <a:t>підзадачі</a:t>
            </a:r>
            <a:r>
              <a:rPr lang="uk-UA" sz="2000" dirty="0" smtClean="0">
                <a:latin typeface="+mj-lt"/>
              </a:rPr>
              <a:t> виконуються за сталий час </a:t>
            </a:r>
            <a:r>
              <a:rPr lang="en-US" sz="2000" i="1" dirty="0">
                <a:latin typeface="+mj-lt"/>
              </a:rPr>
              <a:t>D(n)=</a:t>
            </a:r>
            <a:r>
              <a:rPr lang="uk-UA" sz="2000" i="1" dirty="0">
                <a:latin typeface="+mj-lt"/>
              </a:rPr>
              <a:t>Θ</a:t>
            </a:r>
            <a:r>
              <a:rPr lang="en-US" sz="2000" i="1" dirty="0">
                <a:latin typeface="+mj-lt"/>
              </a:rPr>
              <a:t>(1</a:t>
            </a:r>
            <a:r>
              <a:rPr lang="uk-UA" sz="2000" i="1" dirty="0">
                <a:latin typeface="+mj-lt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80271" y="3789040"/>
            <a:ext cx="2664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>
                <a:latin typeface="+mj-lt"/>
              </a:rPr>
              <a:t>С=1</a:t>
            </a:r>
            <a:r>
              <a:rPr lang="uk-UA" sz="2000" dirty="0" smtClean="0">
                <a:latin typeface="+mj-lt"/>
              </a:rPr>
              <a:t> – кожен </a:t>
            </a:r>
            <a:r>
              <a:rPr lang="uk-UA" sz="2000" dirty="0" err="1" smtClean="0">
                <a:latin typeface="+mj-lt"/>
              </a:rPr>
              <a:t>підмасив</a:t>
            </a:r>
            <a:r>
              <a:rPr lang="uk-UA" sz="2000" dirty="0" smtClean="0">
                <a:latin typeface="+mj-lt"/>
              </a:rPr>
              <a:t> містить 1 елемент </a:t>
            </a:r>
            <a:endParaRPr lang="uk-UA" sz="20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5504" y="4881354"/>
            <a:ext cx="7816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+mj-lt"/>
              </a:rPr>
              <a:t>Рекурентне рівняння </a:t>
            </a:r>
            <a:r>
              <a:rPr lang="uk-UA" sz="2000" i="1" dirty="0" smtClean="0">
                <a:latin typeface="+mj-lt"/>
              </a:rPr>
              <a:t>виражає час роботи алгоритму при застосуванні методу декомпозиції</a:t>
            </a:r>
            <a:endParaRPr lang="uk-UA" sz="2000" dirty="0"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8894" t="45100" r="11413" b="40200"/>
          <a:stretch/>
        </p:blipFill>
        <p:spPr>
          <a:xfrm>
            <a:off x="683568" y="5728374"/>
            <a:ext cx="4896544" cy="5809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40156" t="64000" r="39763" b="29700"/>
          <a:stretch/>
        </p:blipFill>
        <p:spPr>
          <a:xfrm>
            <a:off x="5666347" y="5731531"/>
            <a:ext cx="3011738" cy="5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550" t="73800" r="40944" b="19900"/>
          <a:stretch/>
        </p:blipFill>
        <p:spPr>
          <a:xfrm>
            <a:off x="4571437" y="1354170"/>
            <a:ext cx="3548247" cy="679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70489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</a:rPr>
              <a:t>Для розв'язку рекурентного рівняння скористаємось фактом, що Θ</a:t>
            </a:r>
            <a:r>
              <a:rPr lang="en-US" sz="2000" dirty="0">
                <a:latin typeface="+mj-lt"/>
              </a:rPr>
              <a:t>(n</a:t>
            </a:r>
            <a:r>
              <a:rPr lang="uk-UA" sz="2000" dirty="0" smtClean="0">
                <a:latin typeface="+mj-lt"/>
              </a:rPr>
              <a:t>)</a:t>
            </a:r>
            <a:r>
              <a:rPr lang="en-US" sz="2000" dirty="0" smtClean="0">
                <a:latin typeface="+mj-lt"/>
              </a:rPr>
              <a:t> </a:t>
            </a:r>
            <a:r>
              <a:rPr lang="uk-UA" sz="2000" dirty="0" smtClean="0">
                <a:latin typeface="+mj-lt"/>
              </a:rPr>
              <a:t>=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c – const</a:t>
            </a:r>
            <a:r>
              <a:rPr lang="en-US" sz="2000" dirty="0">
                <a:latin typeface="+mj-lt"/>
              </a:rPr>
              <a:t>.</a:t>
            </a:r>
            <a:endParaRPr lang="uk-UA" sz="2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0258" y="-99392"/>
            <a:ext cx="2916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Як розв'язати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рекурентне рівняння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-740623" y="3877017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+mj-lt"/>
              </a:rPr>
              <a:t>Рекурентне дерево</a:t>
            </a:r>
            <a:endParaRPr lang="uk-UA" sz="2000" dirty="0">
              <a:latin typeface="+mj-lt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466220" y="2273707"/>
            <a:ext cx="776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444433" y="3325358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008644" y="3335078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2257199" y="5626486"/>
            <a:ext cx="562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5017610" y="2204864"/>
            <a:ext cx="39591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</a:rPr>
              <a:t>час роботи для всього вхідного масиву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4457959" y="2478453"/>
            <a:ext cx="88432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5392984" y="2884874"/>
            <a:ext cx="3374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</a:rPr>
              <a:t>час роботи об'єднання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4499992" y="3128917"/>
            <a:ext cx="88432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4974906" y="3715746"/>
            <a:ext cx="1109262" cy="12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3827898" y="2715727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3507007" y="2915654"/>
            <a:ext cx="776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2766378" y="3501348"/>
            <a:ext cx="97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/2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3996521" y="3515691"/>
            <a:ext cx="97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/2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3224867" y="3919526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4481520" y="3919526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5724128" y="3429000"/>
            <a:ext cx="26840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</a:rPr>
              <a:t>розбиття на </a:t>
            </a:r>
            <a:r>
              <a:rPr lang="uk-UA" sz="2000" dirty="0" err="1" smtClean="0">
                <a:solidFill>
                  <a:srgbClr val="000000"/>
                </a:solidFill>
                <a:latin typeface="+mj-lt"/>
              </a:rPr>
              <a:t>підзадачі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2732097" y="4106902"/>
            <a:ext cx="985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с(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/2)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3972558" y="4083031"/>
            <a:ext cx="985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с(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/2)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2818878" y="4505137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383089" y="4514857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4093602" y="4495417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657813" y="4505137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4689926" y="4721161"/>
            <a:ext cx="97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/4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3811098" y="4710728"/>
            <a:ext cx="97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/4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3040198" y="4724722"/>
            <a:ext cx="97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/4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2161370" y="4727802"/>
            <a:ext cx="97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/4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H="1">
            <a:off x="2650562" y="5121271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3529390" y="5084472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4345869" y="5098157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5179118" y="5121271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6"/>
          <p:cNvSpPr>
            <a:spLocks noChangeArrowheads="1"/>
          </p:cNvSpPr>
          <p:nvPr/>
        </p:nvSpPr>
        <p:spPr bwMode="auto">
          <a:xfrm>
            <a:off x="2139803" y="5270712"/>
            <a:ext cx="985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с(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/4)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3016629" y="5260084"/>
            <a:ext cx="985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с(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/4)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5" name="Rectangle 16"/>
          <p:cNvSpPr>
            <a:spLocks noChangeArrowheads="1"/>
          </p:cNvSpPr>
          <p:nvPr/>
        </p:nvSpPr>
        <p:spPr bwMode="auto">
          <a:xfrm>
            <a:off x="3867081" y="5262920"/>
            <a:ext cx="985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с(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/4)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6" name="Rectangle 16"/>
          <p:cNvSpPr>
            <a:spLocks noChangeArrowheads="1"/>
          </p:cNvSpPr>
          <p:nvPr/>
        </p:nvSpPr>
        <p:spPr bwMode="auto">
          <a:xfrm>
            <a:off x="4709446" y="5261021"/>
            <a:ext cx="985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с(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/4)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7" name="Левая фигурная скобка 66"/>
          <p:cNvSpPr/>
          <p:nvPr/>
        </p:nvSpPr>
        <p:spPr>
          <a:xfrm>
            <a:off x="755576" y="1993025"/>
            <a:ext cx="157526" cy="41800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8" name="Прямая со стрелкой 67"/>
          <p:cNvCxnSpPr/>
          <p:nvPr/>
        </p:nvCxnSpPr>
        <p:spPr>
          <a:xfrm flipH="1">
            <a:off x="2137290" y="5661350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2701501" y="5671070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3053436" y="5690226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3617647" y="5699946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3937490" y="5693071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501701" y="5702791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4821121" y="5696349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385332" y="5706069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16"/>
          <p:cNvSpPr>
            <a:spLocks noChangeArrowheads="1"/>
          </p:cNvSpPr>
          <p:nvPr/>
        </p:nvSpPr>
        <p:spPr bwMode="auto">
          <a:xfrm>
            <a:off x="3197136" y="5623825"/>
            <a:ext cx="562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4066635" y="5623825"/>
            <a:ext cx="562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4951960" y="5615608"/>
            <a:ext cx="562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9" name="Rectangle 16"/>
          <p:cNvSpPr>
            <a:spLocks noChangeArrowheads="1"/>
          </p:cNvSpPr>
          <p:nvPr/>
        </p:nvSpPr>
        <p:spPr bwMode="auto">
          <a:xfrm>
            <a:off x="1907704" y="5848238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0" name="Rectangle 16"/>
          <p:cNvSpPr>
            <a:spLocks noChangeArrowheads="1"/>
          </p:cNvSpPr>
          <p:nvPr/>
        </p:nvSpPr>
        <p:spPr bwMode="auto">
          <a:xfrm>
            <a:off x="2635448" y="5856573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2852419" y="5848238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2" name="Rectangle 16"/>
          <p:cNvSpPr>
            <a:spLocks noChangeArrowheads="1"/>
          </p:cNvSpPr>
          <p:nvPr/>
        </p:nvSpPr>
        <p:spPr bwMode="auto">
          <a:xfrm>
            <a:off x="3605301" y="5848238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3" name="Rectangle 16"/>
          <p:cNvSpPr>
            <a:spLocks noChangeArrowheads="1"/>
          </p:cNvSpPr>
          <p:nvPr/>
        </p:nvSpPr>
        <p:spPr bwMode="auto">
          <a:xfrm>
            <a:off x="3807482" y="5848238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4" name="Rectangle 16"/>
          <p:cNvSpPr>
            <a:spLocks noChangeArrowheads="1"/>
          </p:cNvSpPr>
          <p:nvPr/>
        </p:nvSpPr>
        <p:spPr bwMode="auto">
          <a:xfrm>
            <a:off x="4495110" y="5848238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5" name="Rectangle 16"/>
          <p:cNvSpPr>
            <a:spLocks noChangeArrowheads="1"/>
          </p:cNvSpPr>
          <p:nvPr/>
        </p:nvSpPr>
        <p:spPr bwMode="auto">
          <a:xfrm>
            <a:off x="4692589" y="5848848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6" name="Rectangle 16"/>
          <p:cNvSpPr>
            <a:spLocks noChangeArrowheads="1"/>
          </p:cNvSpPr>
          <p:nvPr/>
        </p:nvSpPr>
        <p:spPr bwMode="auto">
          <a:xfrm>
            <a:off x="5462241" y="5835149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7" name="Rectangle 16"/>
          <p:cNvSpPr>
            <a:spLocks noChangeArrowheads="1"/>
          </p:cNvSpPr>
          <p:nvPr/>
        </p:nvSpPr>
        <p:spPr bwMode="auto">
          <a:xfrm>
            <a:off x="6564110" y="5388982"/>
            <a:ext cx="23419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</a:rPr>
              <a:t>час обробки найменших </a:t>
            </a:r>
            <a:r>
              <a:rPr lang="uk-UA" sz="2000" dirty="0" err="1" smtClean="0">
                <a:solidFill>
                  <a:srgbClr val="000000"/>
                </a:solidFill>
                <a:latin typeface="+mj-lt"/>
              </a:rPr>
              <a:t>підзадач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 flipH="1">
            <a:off x="5911265" y="6023935"/>
            <a:ext cx="88432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0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2" grpId="0"/>
      <p:bldP spid="35" grpId="0"/>
      <p:bldP spid="37" grpId="0"/>
      <p:bldP spid="43" grpId="0"/>
      <p:bldP spid="44" grpId="0"/>
      <p:bldP spid="45" grpId="0"/>
      <p:bldP spid="48" grpId="0"/>
      <p:bldP spid="49" grpId="0"/>
      <p:bldP spid="50" grpId="0"/>
      <p:bldP spid="55" grpId="0"/>
      <p:bldP spid="56" grpId="0"/>
      <p:bldP spid="57" grpId="0"/>
      <p:bldP spid="58" grpId="0"/>
      <p:bldP spid="63" grpId="0"/>
      <p:bldP spid="64" grpId="0"/>
      <p:bldP spid="65" grpId="0"/>
      <p:bldP spid="66" grpId="0"/>
      <p:bldP spid="67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16452" y="-99392"/>
            <a:ext cx="3143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Загальний час роботи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алгоритму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69993" y="765522"/>
            <a:ext cx="776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648206" y="1817173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212417" y="1826893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3460972" y="4348388"/>
            <a:ext cx="562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5031671" y="1207542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4710780" y="1407469"/>
            <a:ext cx="776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3970151" y="1993163"/>
            <a:ext cx="97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/2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5200294" y="2007506"/>
            <a:ext cx="97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/2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4428640" y="2411341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5685293" y="2411341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3935870" y="2598717"/>
            <a:ext cx="985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с(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/2)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5176331" y="2574846"/>
            <a:ext cx="985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с(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/2)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4022651" y="2996952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586862" y="3006672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5297375" y="2987232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861586" y="2996952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5893699" y="3212976"/>
            <a:ext cx="97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/4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5014871" y="3202543"/>
            <a:ext cx="97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/4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4243971" y="3216537"/>
            <a:ext cx="97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/4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3365143" y="3219617"/>
            <a:ext cx="9783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T(n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/4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H="1">
            <a:off x="3854335" y="3613086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4733163" y="3576287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5549642" y="3589972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6382891" y="3613086"/>
            <a:ext cx="8385" cy="2173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6"/>
          <p:cNvSpPr>
            <a:spLocks noChangeArrowheads="1"/>
          </p:cNvSpPr>
          <p:nvPr/>
        </p:nvSpPr>
        <p:spPr bwMode="auto">
          <a:xfrm>
            <a:off x="3343576" y="3762527"/>
            <a:ext cx="985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с(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/4)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4220402" y="3751899"/>
            <a:ext cx="985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с(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/4)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65" name="Rectangle 16"/>
          <p:cNvSpPr>
            <a:spLocks noChangeArrowheads="1"/>
          </p:cNvSpPr>
          <p:nvPr/>
        </p:nvSpPr>
        <p:spPr bwMode="auto">
          <a:xfrm>
            <a:off x="5070854" y="3754735"/>
            <a:ext cx="985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с(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/4)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66" name="Rectangle 16"/>
          <p:cNvSpPr>
            <a:spLocks noChangeArrowheads="1"/>
          </p:cNvSpPr>
          <p:nvPr/>
        </p:nvSpPr>
        <p:spPr bwMode="auto">
          <a:xfrm>
            <a:off x="5913219" y="3752836"/>
            <a:ext cx="985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с(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/4)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H="1">
            <a:off x="3346484" y="4941168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910695" y="4950888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4262630" y="4970044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4826841" y="4979764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5146684" y="4972889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5710895" y="4982609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6030315" y="4976167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594526" y="4985887"/>
            <a:ext cx="247835" cy="2257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16"/>
          <p:cNvSpPr>
            <a:spLocks noChangeArrowheads="1"/>
          </p:cNvSpPr>
          <p:nvPr/>
        </p:nvSpPr>
        <p:spPr bwMode="auto">
          <a:xfrm>
            <a:off x="4400909" y="4345727"/>
            <a:ext cx="562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5270408" y="4345727"/>
            <a:ext cx="562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8" name="Rectangle 16"/>
          <p:cNvSpPr>
            <a:spLocks noChangeArrowheads="1"/>
          </p:cNvSpPr>
          <p:nvPr/>
        </p:nvSpPr>
        <p:spPr bwMode="auto">
          <a:xfrm>
            <a:off x="6155733" y="4337510"/>
            <a:ext cx="562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9" name="Rectangle 16"/>
          <p:cNvSpPr>
            <a:spLocks noChangeArrowheads="1"/>
          </p:cNvSpPr>
          <p:nvPr/>
        </p:nvSpPr>
        <p:spPr bwMode="auto">
          <a:xfrm>
            <a:off x="3059832" y="5114967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80" name="Rectangle 16"/>
          <p:cNvSpPr>
            <a:spLocks noChangeArrowheads="1"/>
          </p:cNvSpPr>
          <p:nvPr/>
        </p:nvSpPr>
        <p:spPr bwMode="auto">
          <a:xfrm>
            <a:off x="3844642" y="5136391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4061613" y="5128056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82" name="Rectangle 16"/>
          <p:cNvSpPr>
            <a:spLocks noChangeArrowheads="1"/>
          </p:cNvSpPr>
          <p:nvPr/>
        </p:nvSpPr>
        <p:spPr bwMode="auto">
          <a:xfrm>
            <a:off x="4814495" y="5128056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83" name="Rectangle 16"/>
          <p:cNvSpPr>
            <a:spLocks noChangeArrowheads="1"/>
          </p:cNvSpPr>
          <p:nvPr/>
        </p:nvSpPr>
        <p:spPr bwMode="auto">
          <a:xfrm>
            <a:off x="5016676" y="5128056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84" name="Rectangle 16"/>
          <p:cNvSpPr>
            <a:spLocks noChangeArrowheads="1"/>
          </p:cNvSpPr>
          <p:nvPr/>
        </p:nvSpPr>
        <p:spPr bwMode="auto">
          <a:xfrm>
            <a:off x="5704304" y="5128056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85" name="Rectangle 16"/>
          <p:cNvSpPr>
            <a:spLocks noChangeArrowheads="1"/>
          </p:cNvSpPr>
          <p:nvPr/>
        </p:nvSpPr>
        <p:spPr bwMode="auto">
          <a:xfrm>
            <a:off x="5901783" y="5128666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86" name="Rectangle 16"/>
          <p:cNvSpPr>
            <a:spLocks noChangeArrowheads="1"/>
          </p:cNvSpPr>
          <p:nvPr/>
        </p:nvSpPr>
        <p:spPr bwMode="auto">
          <a:xfrm>
            <a:off x="6671435" y="5114967"/>
            <a:ext cx="449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04" name="Rectangle 16"/>
          <p:cNvSpPr>
            <a:spLocks noChangeArrowheads="1"/>
          </p:cNvSpPr>
          <p:nvPr/>
        </p:nvSpPr>
        <p:spPr bwMode="auto">
          <a:xfrm>
            <a:off x="1718794" y="1407469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рівень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05" name="Rectangle 16"/>
          <p:cNvSpPr>
            <a:spLocks noChangeArrowheads="1"/>
          </p:cNvSpPr>
          <p:nvPr/>
        </p:nvSpPr>
        <p:spPr bwMode="auto">
          <a:xfrm>
            <a:off x="1718794" y="2522489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рівень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06" name="Rectangle 16"/>
          <p:cNvSpPr>
            <a:spLocks noChangeArrowheads="1"/>
          </p:cNvSpPr>
          <p:nvPr/>
        </p:nvSpPr>
        <p:spPr bwMode="auto">
          <a:xfrm>
            <a:off x="1745684" y="3751899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рівень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07" name="Rectangle 16"/>
          <p:cNvSpPr>
            <a:spLocks noChangeArrowheads="1"/>
          </p:cNvSpPr>
          <p:nvPr/>
        </p:nvSpPr>
        <p:spPr bwMode="auto">
          <a:xfrm rot="5400000">
            <a:off x="2186785" y="4111287"/>
            <a:ext cx="562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08" name="Rectangle 16"/>
          <p:cNvSpPr>
            <a:spLocks noChangeArrowheads="1"/>
          </p:cNvSpPr>
          <p:nvPr/>
        </p:nvSpPr>
        <p:spPr bwMode="auto">
          <a:xfrm>
            <a:off x="1745684" y="790386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Рівень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09" name="Rectangle 16"/>
          <p:cNvSpPr>
            <a:spLocks noChangeArrowheads="1"/>
          </p:cNvSpPr>
          <p:nvPr/>
        </p:nvSpPr>
        <p:spPr bwMode="auto">
          <a:xfrm>
            <a:off x="395536" y="620688"/>
            <a:ext cx="1385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Кількість вузлів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10" name="Rectangle 16"/>
          <p:cNvSpPr>
            <a:spLocks noChangeArrowheads="1"/>
          </p:cNvSpPr>
          <p:nvPr/>
        </p:nvSpPr>
        <p:spPr bwMode="auto">
          <a:xfrm>
            <a:off x="395536" y="1426783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1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11" name="Rectangle 16"/>
          <p:cNvSpPr>
            <a:spLocks noChangeArrowheads="1"/>
          </p:cNvSpPr>
          <p:nvPr/>
        </p:nvSpPr>
        <p:spPr bwMode="auto">
          <a:xfrm>
            <a:off x="395536" y="2520021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3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12" name="Rectangle 16"/>
          <p:cNvSpPr>
            <a:spLocks noChangeArrowheads="1"/>
          </p:cNvSpPr>
          <p:nvPr/>
        </p:nvSpPr>
        <p:spPr bwMode="auto">
          <a:xfrm>
            <a:off x="399413" y="3737053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4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13" name="Rectangle 16"/>
          <p:cNvSpPr>
            <a:spLocks noChangeArrowheads="1"/>
          </p:cNvSpPr>
          <p:nvPr/>
        </p:nvSpPr>
        <p:spPr bwMode="auto">
          <a:xfrm rot="5400000">
            <a:off x="888409" y="4094858"/>
            <a:ext cx="562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14" name="Rectangle 16"/>
          <p:cNvSpPr>
            <a:spLocks noChangeArrowheads="1"/>
          </p:cNvSpPr>
          <p:nvPr/>
        </p:nvSpPr>
        <p:spPr bwMode="auto">
          <a:xfrm>
            <a:off x="1765093" y="4417505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smtClean="0">
                <a:solidFill>
                  <a:srgbClr val="FF0000"/>
                </a:solidFill>
                <a:latin typeface="+mj-lt"/>
              </a:rPr>
              <a:t>і-й</a:t>
            </a:r>
            <a:r>
              <a:rPr lang="en-US" sz="200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uk-UA" sz="2000" smtClean="0">
                <a:solidFill>
                  <a:srgbClr val="FF0000"/>
                </a:solidFill>
                <a:latin typeface="+mj-lt"/>
              </a:rPr>
              <a:t>рівень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16" name="Rectangle 16"/>
          <p:cNvSpPr>
            <a:spLocks noChangeArrowheads="1"/>
          </p:cNvSpPr>
          <p:nvPr/>
        </p:nvSpPr>
        <p:spPr bwMode="auto">
          <a:xfrm>
            <a:off x="396386" y="4430181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uk-UA" sz="2000" baseline="30000" dirty="0">
                <a:solidFill>
                  <a:srgbClr val="FF0000"/>
                </a:solidFill>
                <a:latin typeface="+mj-lt"/>
              </a:rPr>
              <a:t>і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7" name="Rectangle 16"/>
          <p:cNvSpPr>
            <a:spLocks noChangeArrowheads="1"/>
          </p:cNvSpPr>
          <p:nvPr/>
        </p:nvSpPr>
        <p:spPr bwMode="auto">
          <a:xfrm>
            <a:off x="1691680" y="5121614"/>
            <a:ext cx="1438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uk-UA" sz="2000" i="1" dirty="0" smtClean="0">
                <a:solidFill>
                  <a:srgbClr val="FF0000"/>
                </a:solidFill>
                <a:latin typeface="+mj-lt"/>
              </a:rPr>
              <a:t>-й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рівень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18" name="Rectangle 16"/>
          <p:cNvSpPr>
            <a:spLocks noChangeArrowheads="1"/>
          </p:cNvSpPr>
          <p:nvPr/>
        </p:nvSpPr>
        <p:spPr bwMode="auto">
          <a:xfrm rot="5400000">
            <a:off x="2175199" y="4786949"/>
            <a:ext cx="562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19" name="Rectangle 16"/>
          <p:cNvSpPr>
            <a:spLocks noChangeArrowheads="1"/>
          </p:cNvSpPr>
          <p:nvPr/>
        </p:nvSpPr>
        <p:spPr bwMode="auto">
          <a:xfrm rot="5400000">
            <a:off x="876823" y="4770520"/>
            <a:ext cx="562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20" name="Rectangle 16"/>
          <p:cNvSpPr>
            <a:spLocks noChangeArrowheads="1"/>
          </p:cNvSpPr>
          <p:nvPr/>
        </p:nvSpPr>
        <p:spPr bwMode="auto">
          <a:xfrm>
            <a:off x="456930" y="5140770"/>
            <a:ext cx="1244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uk-UA" sz="2000" baseline="30000" dirty="0" smtClean="0">
                <a:solidFill>
                  <a:srgbClr val="FF0000"/>
                </a:solidFill>
                <a:latin typeface="+mj-lt"/>
              </a:rPr>
              <a:t>і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=n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21" name="Rectangle 16"/>
          <p:cNvSpPr>
            <a:spLocks noChangeArrowheads="1"/>
          </p:cNvSpPr>
          <p:nvPr/>
        </p:nvSpPr>
        <p:spPr bwMode="auto">
          <a:xfrm>
            <a:off x="437537" y="5647213"/>
            <a:ext cx="34167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err="1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 = log</a:t>
            </a:r>
            <a:r>
              <a:rPr lang="en-US" sz="1050" i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</a:rPr>
              <a:t> n – </a:t>
            </a:r>
            <a:r>
              <a:rPr lang="uk-UA" sz="2000" i="1" dirty="0" smtClean="0">
                <a:solidFill>
                  <a:srgbClr val="FF0000"/>
                </a:solidFill>
                <a:latin typeface="+mj-lt"/>
              </a:rPr>
              <a:t>кількість рівнів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22" name="Rectangle 16"/>
          <p:cNvSpPr>
            <a:spLocks noChangeArrowheads="1"/>
          </p:cNvSpPr>
          <p:nvPr/>
        </p:nvSpPr>
        <p:spPr bwMode="auto">
          <a:xfrm>
            <a:off x="6862459" y="774576"/>
            <a:ext cx="1716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Час роботи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23" name="Rectangle 16"/>
          <p:cNvSpPr>
            <a:spLocks noChangeArrowheads="1"/>
          </p:cNvSpPr>
          <p:nvPr/>
        </p:nvSpPr>
        <p:spPr bwMode="auto">
          <a:xfrm>
            <a:off x="7092280" y="1407469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cn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24" name="Rectangle 16"/>
          <p:cNvSpPr>
            <a:spLocks noChangeArrowheads="1"/>
          </p:cNvSpPr>
          <p:nvPr/>
        </p:nvSpPr>
        <p:spPr bwMode="auto">
          <a:xfrm>
            <a:off x="6837021" y="2564904"/>
            <a:ext cx="19114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2*(c(n/2))=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cn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25" name="Rectangle 16"/>
          <p:cNvSpPr>
            <a:spLocks noChangeArrowheads="1"/>
          </p:cNvSpPr>
          <p:nvPr/>
        </p:nvSpPr>
        <p:spPr bwMode="auto">
          <a:xfrm>
            <a:off x="6804248" y="3750937"/>
            <a:ext cx="19114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4*(c(n/4))=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cn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26" name="Rectangle 16"/>
          <p:cNvSpPr>
            <a:spLocks noChangeArrowheads="1"/>
          </p:cNvSpPr>
          <p:nvPr/>
        </p:nvSpPr>
        <p:spPr bwMode="auto">
          <a:xfrm>
            <a:off x="7062725" y="5099067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nc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13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16452" y="-99392"/>
            <a:ext cx="3143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Загальний час роботи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алгоритму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" name="Rectangle 16"/>
          <p:cNvSpPr>
            <a:spLocks noChangeArrowheads="1"/>
          </p:cNvSpPr>
          <p:nvPr/>
        </p:nvSpPr>
        <p:spPr bwMode="auto">
          <a:xfrm>
            <a:off x="854698" y="2303503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0 </a:t>
            </a: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рівень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05" name="Rectangle 16"/>
          <p:cNvSpPr>
            <a:spLocks noChangeArrowheads="1"/>
          </p:cNvSpPr>
          <p:nvPr/>
        </p:nvSpPr>
        <p:spPr bwMode="auto">
          <a:xfrm>
            <a:off x="854698" y="2884874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рівень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06" name="Rectangle 16"/>
          <p:cNvSpPr>
            <a:spLocks noChangeArrowheads="1"/>
          </p:cNvSpPr>
          <p:nvPr/>
        </p:nvSpPr>
        <p:spPr bwMode="auto">
          <a:xfrm>
            <a:off x="881588" y="3533908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рівень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08" name="Rectangle 16"/>
          <p:cNvSpPr>
            <a:spLocks noChangeArrowheads="1"/>
          </p:cNvSpPr>
          <p:nvPr/>
        </p:nvSpPr>
        <p:spPr bwMode="auto">
          <a:xfrm>
            <a:off x="881588" y="1686420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Рівень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17" name="Rectangle 16"/>
          <p:cNvSpPr>
            <a:spLocks noChangeArrowheads="1"/>
          </p:cNvSpPr>
          <p:nvPr/>
        </p:nvSpPr>
        <p:spPr bwMode="auto">
          <a:xfrm>
            <a:off x="971600" y="4131557"/>
            <a:ext cx="1438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rgbClr val="002060"/>
                </a:solidFill>
                <a:latin typeface="+mj-lt"/>
              </a:rPr>
              <a:t>n</a:t>
            </a:r>
            <a:r>
              <a:rPr lang="uk-UA" sz="2000" i="1" dirty="0" smtClean="0">
                <a:solidFill>
                  <a:srgbClr val="002060"/>
                </a:solidFill>
                <a:latin typeface="+mj-lt"/>
              </a:rPr>
              <a:t>-й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рівень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21" name="Rectangle 16"/>
          <p:cNvSpPr>
            <a:spLocks noChangeArrowheads="1"/>
          </p:cNvSpPr>
          <p:nvPr/>
        </p:nvSpPr>
        <p:spPr bwMode="auto">
          <a:xfrm>
            <a:off x="899592" y="5045114"/>
            <a:ext cx="34167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err="1" smtClean="0">
                <a:solidFill>
                  <a:srgbClr val="002060"/>
                </a:solidFill>
                <a:latin typeface="+mj-lt"/>
              </a:rPr>
              <a:t>i</a:t>
            </a:r>
            <a:r>
              <a:rPr lang="en-US" sz="2000" i="1" dirty="0" smtClean="0">
                <a:solidFill>
                  <a:srgbClr val="002060"/>
                </a:solidFill>
                <a:latin typeface="+mj-lt"/>
              </a:rPr>
              <a:t> = log</a:t>
            </a:r>
            <a:r>
              <a:rPr lang="en-US" sz="1050" i="1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000" i="1" dirty="0" smtClean="0">
                <a:solidFill>
                  <a:srgbClr val="002060"/>
                </a:solidFill>
                <a:latin typeface="+mj-lt"/>
              </a:rPr>
              <a:t> n – </a:t>
            </a:r>
            <a:r>
              <a:rPr lang="uk-UA" sz="2000" i="1" dirty="0" smtClean="0">
                <a:solidFill>
                  <a:srgbClr val="002060"/>
                </a:solidFill>
                <a:latin typeface="+mj-lt"/>
              </a:rPr>
              <a:t>кількість рівнів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22" name="Rectangle 16"/>
          <p:cNvSpPr>
            <a:spLocks noChangeArrowheads="1"/>
          </p:cNvSpPr>
          <p:nvPr/>
        </p:nvSpPr>
        <p:spPr bwMode="auto">
          <a:xfrm>
            <a:off x="2469971" y="1670610"/>
            <a:ext cx="1716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Час роботи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23" name="Rectangle 16"/>
          <p:cNvSpPr>
            <a:spLocks noChangeArrowheads="1"/>
          </p:cNvSpPr>
          <p:nvPr/>
        </p:nvSpPr>
        <p:spPr bwMode="auto">
          <a:xfrm>
            <a:off x="2699792" y="2303503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cn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24" name="Rectangle 16"/>
          <p:cNvSpPr>
            <a:spLocks noChangeArrowheads="1"/>
          </p:cNvSpPr>
          <p:nvPr/>
        </p:nvSpPr>
        <p:spPr bwMode="auto">
          <a:xfrm>
            <a:off x="2444533" y="2927289"/>
            <a:ext cx="19114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2*(c(n/2))=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cn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25" name="Rectangle 16"/>
          <p:cNvSpPr>
            <a:spLocks noChangeArrowheads="1"/>
          </p:cNvSpPr>
          <p:nvPr/>
        </p:nvSpPr>
        <p:spPr bwMode="auto">
          <a:xfrm>
            <a:off x="2444533" y="3532946"/>
            <a:ext cx="19114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4*(c(n/4))=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cn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26" name="Rectangle 16"/>
          <p:cNvSpPr>
            <a:spLocks noChangeArrowheads="1"/>
          </p:cNvSpPr>
          <p:nvPr/>
        </p:nvSpPr>
        <p:spPr bwMode="auto">
          <a:xfrm>
            <a:off x="2699792" y="4109010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nc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5364088" y="2103448"/>
            <a:ext cx="3024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T(n) = c n (log</a:t>
            </a:r>
            <a:r>
              <a:rPr lang="en-US" sz="11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n + 1) =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00" name="Rectangle 16"/>
          <p:cNvSpPr>
            <a:spLocks noChangeArrowheads="1"/>
          </p:cNvSpPr>
          <p:nvPr/>
        </p:nvSpPr>
        <p:spPr bwMode="auto">
          <a:xfrm>
            <a:off x="5357192" y="2703613"/>
            <a:ext cx="3024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= c n log</a:t>
            </a:r>
            <a:r>
              <a:rPr lang="en-US" sz="11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n + c n =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5364088" y="3303778"/>
            <a:ext cx="3024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= </a:t>
            </a:r>
            <a:r>
              <a:rPr lang="uk-UA" sz="2000" dirty="0">
                <a:solidFill>
                  <a:srgbClr val="002060"/>
                </a:solidFill>
                <a:latin typeface="+mj-lt"/>
              </a:rPr>
              <a:t>Θ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(n log</a:t>
            </a:r>
            <a:r>
              <a:rPr lang="en-US" sz="11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n) + </a:t>
            </a:r>
            <a:r>
              <a:rPr lang="uk-UA" sz="2000" dirty="0">
                <a:solidFill>
                  <a:srgbClr val="002060"/>
                </a:solidFill>
                <a:latin typeface="+mj-lt"/>
              </a:rPr>
              <a:t>Θ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(n)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=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5292080" y="3903943"/>
            <a:ext cx="3024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= </a:t>
            </a:r>
            <a:r>
              <a:rPr lang="uk-UA" sz="2000" dirty="0">
                <a:solidFill>
                  <a:srgbClr val="002060"/>
                </a:solidFill>
                <a:latin typeface="+mj-lt"/>
              </a:rPr>
              <a:t>Θ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(n log</a:t>
            </a:r>
            <a:r>
              <a:rPr lang="en-US" sz="11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n)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47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8401" y="-99392"/>
            <a:ext cx="3199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Порівняння алгоритмів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сортування</a:t>
            </a:r>
          </a:p>
        </p:txBody>
      </p:sp>
      <p:sp>
        <p:nvSpPr>
          <p:cNvPr id="104" name="Rectangle 16"/>
          <p:cNvSpPr>
            <a:spLocks noChangeArrowheads="1"/>
          </p:cNvSpPr>
          <p:nvPr/>
        </p:nvSpPr>
        <p:spPr bwMode="auto">
          <a:xfrm>
            <a:off x="391975" y="2029891"/>
            <a:ext cx="1385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B0F0"/>
                </a:solidFill>
                <a:latin typeface="+mj-lt"/>
              </a:rPr>
              <a:t>Час роботи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</a:endParaRPr>
          </a:p>
        </p:txBody>
      </p:sp>
      <p:sp>
        <p:nvSpPr>
          <p:cNvPr id="108" name="Rectangle 16"/>
          <p:cNvSpPr>
            <a:spLocks noChangeArrowheads="1"/>
          </p:cNvSpPr>
          <p:nvPr/>
        </p:nvSpPr>
        <p:spPr bwMode="auto">
          <a:xfrm>
            <a:off x="1687473" y="1326530"/>
            <a:ext cx="1385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Insertion Sort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22" name="Rectangle 16"/>
          <p:cNvSpPr>
            <a:spLocks noChangeArrowheads="1"/>
          </p:cNvSpPr>
          <p:nvPr/>
        </p:nvSpPr>
        <p:spPr bwMode="auto">
          <a:xfrm>
            <a:off x="3337533" y="1420150"/>
            <a:ext cx="1716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Merge Sort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1721618" y="2227331"/>
            <a:ext cx="11389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Θ(</a:t>
            </a:r>
            <a:r>
              <a:rPr lang="en-US" sz="2000" dirty="0" smtClean="0">
                <a:latin typeface="+mj-lt"/>
              </a:rPr>
              <a:t>n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3350552" y="2259086"/>
            <a:ext cx="15121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Θ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(n log</a:t>
            </a:r>
            <a:r>
              <a:rPr lang="en-US" sz="11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n)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220073" y="3228951"/>
            <a:ext cx="0" cy="2377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165748" y="5599475"/>
            <a:ext cx="3121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5220073" y="3432136"/>
            <a:ext cx="2664296" cy="2160240"/>
          </a:xfrm>
          <a:custGeom>
            <a:avLst/>
            <a:gdLst>
              <a:gd name="connsiteX0" fmla="*/ 0 w 3947311"/>
              <a:gd name="connsiteY0" fmla="*/ 4128380 h 4128380"/>
              <a:gd name="connsiteX1" fmla="*/ 1683944 w 3947311"/>
              <a:gd name="connsiteY1" fmla="*/ 3494637 h 4128380"/>
              <a:gd name="connsiteX2" fmla="*/ 3014804 w 3947311"/>
              <a:gd name="connsiteY2" fmla="*/ 2299580 h 4128380"/>
              <a:gd name="connsiteX3" fmla="*/ 3947311 w 3947311"/>
              <a:gd name="connsiteY3" fmla="*/ 0 h 412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311" h="4128380">
                <a:moveTo>
                  <a:pt x="0" y="4128380"/>
                </a:moveTo>
                <a:cubicBezTo>
                  <a:pt x="590738" y="3963908"/>
                  <a:pt x="1181477" y="3799437"/>
                  <a:pt x="1683944" y="3494637"/>
                </a:cubicBezTo>
                <a:cubicBezTo>
                  <a:pt x="2186411" y="3189837"/>
                  <a:pt x="2637576" y="2882019"/>
                  <a:pt x="3014804" y="2299580"/>
                </a:cubicBezTo>
                <a:cubicBezTo>
                  <a:pt x="3392032" y="1717141"/>
                  <a:pt x="3669671" y="858570"/>
                  <a:pt x="394731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5220072" y="3068960"/>
            <a:ext cx="2167202" cy="2523416"/>
          </a:xfrm>
          <a:custGeom>
            <a:avLst/>
            <a:gdLst>
              <a:gd name="connsiteX0" fmla="*/ 0 w 3947311"/>
              <a:gd name="connsiteY0" fmla="*/ 4128380 h 4128380"/>
              <a:gd name="connsiteX1" fmla="*/ 1683944 w 3947311"/>
              <a:gd name="connsiteY1" fmla="*/ 3494637 h 4128380"/>
              <a:gd name="connsiteX2" fmla="*/ 3014804 w 3947311"/>
              <a:gd name="connsiteY2" fmla="*/ 2299580 h 4128380"/>
              <a:gd name="connsiteX3" fmla="*/ 3947311 w 3947311"/>
              <a:gd name="connsiteY3" fmla="*/ 0 h 412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311" h="4128380">
                <a:moveTo>
                  <a:pt x="0" y="4128380"/>
                </a:moveTo>
                <a:cubicBezTo>
                  <a:pt x="590738" y="3963908"/>
                  <a:pt x="1181477" y="3799437"/>
                  <a:pt x="1683944" y="3494637"/>
                </a:cubicBezTo>
                <a:cubicBezTo>
                  <a:pt x="2186411" y="3189837"/>
                  <a:pt x="2637576" y="2882019"/>
                  <a:pt x="3014804" y="2299580"/>
                </a:cubicBezTo>
                <a:cubicBezTo>
                  <a:pt x="3392032" y="1717141"/>
                  <a:pt x="3669671" y="858570"/>
                  <a:pt x="3947311" y="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1915754" y="4063820"/>
            <a:ext cx="30228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Не враховані константи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41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8401" y="-99392"/>
            <a:ext cx="3199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Порівняння алгоритмів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сортування</a:t>
            </a:r>
          </a:p>
        </p:txBody>
      </p:sp>
      <p:sp>
        <p:nvSpPr>
          <p:cNvPr id="104" name="Rectangle 16"/>
          <p:cNvSpPr>
            <a:spLocks noChangeArrowheads="1"/>
          </p:cNvSpPr>
          <p:nvPr/>
        </p:nvSpPr>
        <p:spPr bwMode="auto">
          <a:xfrm>
            <a:off x="391975" y="2029891"/>
            <a:ext cx="1385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B0F0"/>
                </a:solidFill>
                <a:latin typeface="+mj-lt"/>
              </a:rPr>
              <a:t>Час роботи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</a:endParaRPr>
          </a:p>
        </p:txBody>
      </p:sp>
      <p:sp>
        <p:nvSpPr>
          <p:cNvPr id="108" name="Rectangle 16"/>
          <p:cNvSpPr>
            <a:spLocks noChangeArrowheads="1"/>
          </p:cNvSpPr>
          <p:nvPr/>
        </p:nvSpPr>
        <p:spPr bwMode="auto">
          <a:xfrm>
            <a:off x="1687473" y="1326530"/>
            <a:ext cx="1385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Insertion Sort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122" name="Rectangle 16"/>
          <p:cNvSpPr>
            <a:spLocks noChangeArrowheads="1"/>
          </p:cNvSpPr>
          <p:nvPr/>
        </p:nvSpPr>
        <p:spPr bwMode="auto">
          <a:xfrm>
            <a:off x="3337533" y="1420150"/>
            <a:ext cx="1716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Merge Sort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1721618" y="2073443"/>
            <a:ext cx="13513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Θ(</a:t>
            </a:r>
            <a:r>
              <a:rPr lang="en-US" sz="2000" dirty="0" smtClean="0">
                <a:latin typeface="+mj-lt"/>
              </a:rPr>
              <a:t>n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)=</a:t>
            </a:r>
          </a:p>
          <a:p>
            <a:pPr algn="ctr" eaLnBrk="0" hangingPunct="0"/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=c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n</a:t>
            </a:r>
            <a:r>
              <a:rPr lang="en-US" sz="2000" baseline="30000" dirty="0" smtClean="0">
                <a:latin typeface="+mj-lt"/>
              </a:rPr>
              <a:t>2</a:t>
            </a:r>
            <a:endParaRPr lang="uk-UA" sz="2000" dirty="0">
              <a:latin typeface="+mj-lt"/>
            </a:endParaRPr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3350552" y="2105198"/>
            <a:ext cx="17032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Θ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(n log</a:t>
            </a:r>
            <a:r>
              <a:rPr lang="en-US" sz="11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n)</a:t>
            </a: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=</a:t>
            </a:r>
          </a:p>
          <a:p>
            <a:pPr lvl="0" algn="ctr" eaLnBrk="0" hangingPunct="0"/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= с</a:t>
            </a:r>
            <a:r>
              <a:rPr lang="uk-UA" sz="11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n log n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220073" y="3228951"/>
            <a:ext cx="0" cy="2377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165748" y="5599475"/>
            <a:ext cx="3121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илиния 41"/>
          <p:cNvSpPr/>
          <p:nvPr/>
        </p:nvSpPr>
        <p:spPr>
          <a:xfrm>
            <a:off x="5220072" y="3228951"/>
            <a:ext cx="2664296" cy="2363425"/>
          </a:xfrm>
          <a:custGeom>
            <a:avLst/>
            <a:gdLst>
              <a:gd name="connsiteX0" fmla="*/ 0 w 3947311"/>
              <a:gd name="connsiteY0" fmla="*/ 4128380 h 4128380"/>
              <a:gd name="connsiteX1" fmla="*/ 1683944 w 3947311"/>
              <a:gd name="connsiteY1" fmla="*/ 3494637 h 4128380"/>
              <a:gd name="connsiteX2" fmla="*/ 3014804 w 3947311"/>
              <a:gd name="connsiteY2" fmla="*/ 2299580 h 4128380"/>
              <a:gd name="connsiteX3" fmla="*/ 3947311 w 3947311"/>
              <a:gd name="connsiteY3" fmla="*/ 0 h 412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311" h="4128380">
                <a:moveTo>
                  <a:pt x="0" y="4128380"/>
                </a:moveTo>
                <a:cubicBezTo>
                  <a:pt x="590738" y="3963908"/>
                  <a:pt x="1181477" y="3799437"/>
                  <a:pt x="1683944" y="3494637"/>
                </a:cubicBezTo>
                <a:cubicBezTo>
                  <a:pt x="2186411" y="3189837"/>
                  <a:pt x="2637576" y="2882019"/>
                  <a:pt x="3014804" y="2299580"/>
                </a:cubicBezTo>
                <a:cubicBezTo>
                  <a:pt x="3392032" y="1717141"/>
                  <a:pt x="3669671" y="858570"/>
                  <a:pt x="3947311" y="0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5448753" y="2214423"/>
            <a:ext cx="30228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З досвіду та практики: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с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&lt;c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2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5219700" y="3917950"/>
            <a:ext cx="2990850" cy="1670050"/>
          </a:xfrm>
          <a:custGeom>
            <a:avLst/>
            <a:gdLst>
              <a:gd name="connsiteX0" fmla="*/ 0 w 2990850"/>
              <a:gd name="connsiteY0" fmla="*/ 1670050 h 1670050"/>
              <a:gd name="connsiteX1" fmla="*/ 1403350 w 2990850"/>
              <a:gd name="connsiteY1" fmla="*/ 1047750 h 1670050"/>
              <a:gd name="connsiteX2" fmla="*/ 2603500 w 2990850"/>
              <a:gd name="connsiteY2" fmla="*/ 342900 h 1670050"/>
              <a:gd name="connsiteX3" fmla="*/ 2990850 w 2990850"/>
              <a:gd name="connsiteY3" fmla="*/ 0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850" h="1670050">
                <a:moveTo>
                  <a:pt x="0" y="1670050"/>
                </a:moveTo>
                <a:cubicBezTo>
                  <a:pt x="484716" y="1469496"/>
                  <a:pt x="969433" y="1268942"/>
                  <a:pt x="1403350" y="1047750"/>
                </a:cubicBezTo>
                <a:cubicBezTo>
                  <a:pt x="1837267" y="826558"/>
                  <a:pt x="2338917" y="517525"/>
                  <a:pt x="2603500" y="342900"/>
                </a:cubicBezTo>
                <a:cubicBezTo>
                  <a:pt x="2868083" y="168275"/>
                  <a:pt x="2929466" y="84137"/>
                  <a:pt x="29908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91975" y="2975923"/>
            <a:ext cx="1385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B0F0"/>
                </a:solidFill>
                <a:latin typeface="+mj-lt"/>
              </a:rPr>
              <a:t>Пам'ять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727036" y="2902287"/>
            <a:ext cx="135136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Не </a:t>
            </a:r>
            <a:r>
              <a:rPr lang="uk-UA" sz="2000" dirty="0" err="1" smtClean="0">
                <a:solidFill>
                  <a:srgbClr val="002060"/>
                </a:solidFill>
                <a:latin typeface="+mj-lt"/>
              </a:rPr>
              <a:t>вик</a:t>
            </a: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. дод. пам'яті</a:t>
            </a:r>
            <a:endParaRPr lang="uk-UA" sz="2000" dirty="0">
              <a:latin typeface="+mj-lt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473368" y="2930168"/>
            <a:ext cx="13513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uk-UA" sz="2000" dirty="0" err="1" smtClean="0">
                <a:solidFill>
                  <a:srgbClr val="FF0000"/>
                </a:solidFill>
                <a:latin typeface="+mj-lt"/>
              </a:rPr>
              <a:t>Вик</a:t>
            </a: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. дод. пам’ять при поділі на </a:t>
            </a:r>
            <a:r>
              <a:rPr lang="uk-UA" sz="2000" dirty="0" err="1" smtClean="0">
                <a:solidFill>
                  <a:srgbClr val="FF0000"/>
                </a:solidFill>
                <a:latin typeface="+mj-lt"/>
              </a:rPr>
              <a:t>підзадачі</a:t>
            </a: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uk-UA" sz="2000" dirty="0">
                <a:solidFill>
                  <a:srgbClr val="FF0000"/>
                </a:solidFill>
                <a:latin typeface="+mj-lt"/>
              </a:rPr>
              <a:t>Θ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(n</a:t>
            </a:r>
            <a:r>
              <a:rPr lang="uk-UA" sz="2000" dirty="0">
                <a:solidFill>
                  <a:srgbClr val="FF0000"/>
                </a:solidFill>
                <a:latin typeface="+mj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979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800" b="1" dirty="0"/>
              <a:t>ПЛАН ЛЕКЦІЇ</a:t>
            </a:r>
            <a:r>
              <a:rPr lang="ru-RU" altLang="ru-RU" sz="3800" dirty="0"/>
              <a:t/>
            </a:r>
            <a:br>
              <a:rPr lang="ru-RU" altLang="ru-RU" sz="3800" dirty="0"/>
            </a:br>
            <a:endParaRPr lang="ru-RU" altLang="ru-RU" sz="3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89138"/>
            <a:ext cx="7941320" cy="4530725"/>
          </a:xfrm>
        </p:spPr>
        <p:txBody>
          <a:bodyPr/>
          <a:lstStyle/>
          <a:p>
            <a:pPr marL="68580" indent="0">
              <a:buNone/>
            </a:pPr>
            <a:r>
              <a:rPr lang="uk-UA" dirty="0" smtClean="0"/>
              <a:t>1. Метод сортування злиттям (декомпозиція)</a:t>
            </a:r>
          </a:p>
          <a:p>
            <a:pPr marL="68580" indent="0">
              <a:buNone/>
            </a:pPr>
            <a:r>
              <a:rPr lang="uk-UA" dirty="0" smtClean="0"/>
              <a:t>2. Аналіз алгоритму сортування злиттям</a:t>
            </a:r>
            <a:endParaRPr lang="uk-UA" dirty="0"/>
          </a:p>
          <a:p>
            <a:pPr marL="68580" indent="0">
              <a:buNone/>
            </a:pPr>
            <a:r>
              <a:rPr lang="uk-UA" dirty="0" smtClean="0"/>
              <a:t>3. Підрахунок інверсій</a:t>
            </a:r>
          </a:p>
          <a:p>
            <a:pPr marL="68580" indent="0">
              <a:buNone/>
            </a:pPr>
            <a:r>
              <a:rPr lang="uk-UA" dirty="0" smtClean="0"/>
              <a:t>4. Добуток матриць (метод </a:t>
            </a:r>
            <a:r>
              <a:rPr lang="uk-UA" dirty="0" err="1" smtClean="0"/>
              <a:t>Штрассена</a:t>
            </a:r>
            <a:r>
              <a:rPr lang="uk-UA" dirty="0" smtClean="0"/>
              <a:t>)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2780928"/>
            <a:ext cx="7272808" cy="64807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b="1" dirty="0" smtClean="0"/>
              <a:t>3. Підрахунок інверсій</a:t>
            </a:r>
            <a:endParaRPr lang="uk-UA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97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39267" y="-99392"/>
            <a:ext cx="2698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Задача порівняння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вподобань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134025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User 1</a:t>
            </a:r>
            <a:endParaRPr lang="uk-UA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1134025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User 2</a:t>
            </a:r>
            <a:endParaRPr lang="uk-UA" sz="20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3163" y="1862822"/>
            <a:ext cx="936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Film 1</a:t>
            </a: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en-US" sz="2000" dirty="0">
                <a:latin typeface="+mj-lt"/>
              </a:rPr>
              <a:t>Film </a:t>
            </a:r>
            <a:r>
              <a:rPr lang="en-US" sz="2000" dirty="0" smtClean="0">
                <a:latin typeface="+mj-lt"/>
              </a:rPr>
              <a:t>2</a:t>
            </a:r>
            <a:endParaRPr lang="uk-UA" sz="2000" dirty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>
                <a:latin typeface="+mj-lt"/>
              </a:rPr>
              <a:t>Film </a:t>
            </a:r>
            <a:r>
              <a:rPr lang="en-US" sz="2000" dirty="0" smtClean="0">
                <a:latin typeface="+mj-lt"/>
              </a:rPr>
              <a:t>3</a:t>
            </a:r>
            <a:endParaRPr lang="uk-UA" sz="2000" dirty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>
                <a:latin typeface="+mj-lt"/>
              </a:rPr>
              <a:t>Film </a:t>
            </a:r>
            <a:r>
              <a:rPr lang="en-US" sz="2000" dirty="0" smtClean="0">
                <a:latin typeface="+mj-lt"/>
              </a:rPr>
              <a:t>4</a:t>
            </a:r>
            <a:endParaRPr lang="uk-UA" sz="2000" dirty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>
                <a:latin typeface="+mj-lt"/>
              </a:rPr>
              <a:t>Film </a:t>
            </a:r>
            <a:r>
              <a:rPr lang="en-US" sz="2000" dirty="0" smtClean="0">
                <a:latin typeface="+mj-lt"/>
              </a:rPr>
              <a:t>1</a:t>
            </a:r>
            <a:endParaRPr lang="uk-UA" sz="20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7858" y="1934830"/>
            <a:ext cx="936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1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3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4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5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1934830"/>
            <a:ext cx="936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5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4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3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5922" y="5428469"/>
            <a:ext cx="6810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Наскільки схожими є вподобання</a:t>
            </a:r>
            <a:r>
              <a:rPr lang="en-US" sz="2000" dirty="0"/>
              <a:t> </a:t>
            </a:r>
            <a:r>
              <a:rPr lang="en-US" sz="2000" dirty="0">
                <a:latin typeface="+mj-lt"/>
              </a:rPr>
              <a:t>User </a:t>
            </a:r>
            <a:r>
              <a:rPr lang="uk-UA" sz="2000" dirty="0">
                <a:latin typeface="+mj-lt"/>
              </a:rPr>
              <a:t>1 </a:t>
            </a:r>
            <a:r>
              <a:rPr lang="uk-UA" sz="2000" dirty="0" smtClean="0">
                <a:latin typeface="+mj-lt"/>
              </a:rPr>
              <a:t>та </a:t>
            </a:r>
            <a:r>
              <a:rPr lang="en-US" sz="2000" dirty="0" smtClean="0">
                <a:latin typeface="+mj-lt"/>
              </a:rPr>
              <a:t>User 2</a:t>
            </a:r>
            <a:r>
              <a:rPr lang="uk-UA" sz="2000" dirty="0" smtClean="0">
                <a:latin typeface="+mj-lt"/>
              </a:rPr>
              <a:t> ?</a:t>
            </a:r>
          </a:p>
          <a:p>
            <a:pPr algn="ctr"/>
            <a:r>
              <a:rPr lang="uk-UA" sz="2000" dirty="0" smtClean="0">
                <a:latin typeface="+mj-lt"/>
              </a:rPr>
              <a:t>Приклад: сервіс </a:t>
            </a:r>
            <a:r>
              <a:rPr lang="en-US" sz="2000" dirty="0" smtClean="0">
                <a:latin typeface="+mj-lt"/>
              </a:rPr>
              <a:t>Netflix</a:t>
            </a:r>
            <a:endParaRPr lang="uk-UA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8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377" y="82091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Інверсії в масиві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038" y="3270645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А =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38517" y="3222878"/>
            <a:ext cx="495649" cy="49564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42573" y="3222878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46629" y="3222877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50685" y="322287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54741" y="3222878"/>
            <a:ext cx="495649" cy="49564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27785" y="2788212"/>
            <a:ext cx="2448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1     2     3     4     5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21863" y="3267946"/>
            <a:ext cx="2667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А : (1, 5)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76056" y="2348880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+mj-lt"/>
              </a:rPr>
              <a:t>Інверсії в масиві 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93471" y="3918694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А =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549950" y="3870927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054006" y="3870927"/>
            <a:ext cx="495649" cy="49564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58062" y="387092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062118" y="3870925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566174" y="3870927"/>
            <a:ext cx="495649" cy="49564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433296" y="3915995"/>
            <a:ext cx="2667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А : (2, 5)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893471" y="4566743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А =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549950" y="451897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054006" y="451897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558062" y="4518975"/>
            <a:ext cx="495649" cy="49564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062118" y="4518974"/>
            <a:ext cx="495649" cy="49564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566174" y="451897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433296" y="4564044"/>
            <a:ext cx="2667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А : (3, 4)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901878" y="5204959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А =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558357" y="5157192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062413" y="5157192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566469" y="5157191"/>
            <a:ext cx="495649" cy="49564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070525" y="515719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574581" y="5157192"/>
            <a:ext cx="495649" cy="49564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421863" y="5157192"/>
            <a:ext cx="2667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А : (3, 5)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916111" y="5832990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А =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572590" y="5785223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076646" y="5785223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580702" y="5785222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8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084758" y="5785221"/>
            <a:ext cx="495649" cy="49564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588814" y="5785223"/>
            <a:ext cx="495649" cy="49564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436096" y="5785223"/>
            <a:ext cx="2667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А : (4, 5)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27584" y="836712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+mj-lt"/>
              </a:rPr>
              <a:t>Сухарик :</a:t>
            </a:r>
            <a:r>
              <a:rPr lang="uk-UA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A = [1 … n] – </a:t>
            </a:r>
            <a:r>
              <a:rPr lang="uk-UA" sz="2000" dirty="0" smtClean="0">
                <a:latin typeface="+mj-lt"/>
              </a:rPr>
              <a:t>масив з</a:t>
            </a:r>
            <a:r>
              <a:rPr lang="en-US" sz="2000" dirty="0" smtClean="0">
                <a:latin typeface="+mj-lt"/>
              </a:rPr>
              <a:t> n</a:t>
            </a:r>
            <a:r>
              <a:rPr lang="uk-UA" sz="2000" dirty="0" smtClean="0">
                <a:latin typeface="+mj-lt"/>
              </a:rPr>
              <a:t> чисел</a:t>
            </a:r>
          </a:p>
          <a:p>
            <a:pPr algn="just"/>
            <a:endParaRPr lang="uk-UA" sz="2000" dirty="0" smtClean="0">
              <a:latin typeface="+mj-lt"/>
            </a:endParaRPr>
          </a:p>
          <a:p>
            <a:pPr algn="just"/>
            <a:r>
              <a:rPr lang="uk-UA" sz="2000" dirty="0" smtClean="0">
                <a:latin typeface="+mj-lt"/>
              </a:rPr>
              <a:t>Якщо</a:t>
            </a:r>
            <a:r>
              <a:rPr lang="en-US" sz="2000" dirty="0" smtClean="0">
                <a:latin typeface="+mj-lt"/>
              </a:rPr>
              <a:t> </a:t>
            </a:r>
            <a:r>
              <a:rPr lang="uk-UA" sz="2000" dirty="0" smtClean="0">
                <a:latin typeface="+mj-lt"/>
              </a:rPr>
              <a:t>індекси </a:t>
            </a:r>
            <a:r>
              <a:rPr lang="en-US" sz="2000" i="1" dirty="0" err="1" smtClean="0">
                <a:latin typeface="+mj-lt"/>
              </a:rPr>
              <a:t>i</a:t>
            </a:r>
            <a:r>
              <a:rPr lang="en-US" sz="2000" i="1" dirty="0" smtClean="0">
                <a:latin typeface="+mj-lt"/>
              </a:rPr>
              <a:t>&lt;j</a:t>
            </a:r>
            <a:r>
              <a:rPr lang="uk-UA" sz="2000" i="1" dirty="0" smtClean="0">
                <a:latin typeface="+mj-lt"/>
              </a:rPr>
              <a:t> </a:t>
            </a:r>
            <a:r>
              <a:rPr lang="uk-UA" sz="2000" dirty="0" smtClean="0">
                <a:latin typeface="+mj-lt"/>
              </a:rPr>
              <a:t>та елемент масиву </a:t>
            </a:r>
            <a:r>
              <a:rPr lang="en-US" sz="2000" i="1" dirty="0" smtClean="0">
                <a:latin typeface="+mj-lt"/>
              </a:rPr>
              <a:t>A[</a:t>
            </a:r>
            <a:r>
              <a:rPr lang="en-US" sz="2000" i="1" dirty="0" err="1" smtClean="0">
                <a:latin typeface="+mj-lt"/>
              </a:rPr>
              <a:t>i</a:t>
            </a:r>
            <a:r>
              <a:rPr lang="en-US" sz="2000" i="1" dirty="0" smtClean="0">
                <a:latin typeface="+mj-lt"/>
              </a:rPr>
              <a:t>]</a:t>
            </a:r>
            <a:r>
              <a:rPr lang="en-US" sz="2000" i="1" dirty="0">
                <a:latin typeface="+mj-lt"/>
              </a:rPr>
              <a:t>&gt;</a:t>
            </a:r>
            <a:r>
              <a:rPr lang="en-US" sz="2000" i="1" dirty="0" smtClean="0">
                <a:latin typeface="+mj-lt"/>
              </a:rPr>
              <a:t>A[j]</a:t>
            </a:r>
            <a:r>
              <a:rPr lang="uk-UA" sz="2000" dirty="0" smtClean="0">
                <a:latin typeface="+mj-lt"/>
              </a:rPr>
              <a:t>, то пара (і</a:t>
            </a:r>
            <a:r>
              <a:rPr lang="en-US" sz="2000" dirty="0" smtClean="0">
                <a:latin typeface="+mj-lt"/>
              </a:rPr>
              <a:t>, j</a:t>
            </a:r>
            <a:r>
              <a:rPr lang="uk-UA" sz="2000" dirty="0" smtClean="0">
                <a:latin typeface="+mj-lt"/>
              </a:rPr>
              <a:t>) називається </a:t>
            </a:r>
            <a:r>
              <a:rPr lang="uk-UA" sz="2000" b="1" dirty="0" smtClean="0">
                <a:latin typeface="+mj-lt"/>
              </a:rPr>
              <a:t>інверсією</a:t>
            </a:r>
            <a:r>
              <a:rPr lang="uk-UA" sz="2000" dirty="0" smtClean="0">
                <a:latin typeface="+mj-lt"/>
              </a:rPr>
              <a:t> в масиві А</a:t>
            </a:r>
            <a:endParaRPr lang="uk-UA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3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22" grpId="0"/>
      <p:bldP spid="26" grpId="0"/>
      <p:bldP spid="27" grpId="0"/>
      <p:bldP spid="29" grpId="0"/>
      <p:bldP spid="31" grpId="0" animBg="1"/>
      <p:bldP spid="32" grpId="0" animBg="1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82332" y="82091"/>
            <a:ext cx="2811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Підрахунок інверсій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1750" y="2749470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А =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78229" y="2701703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2285" y="2701703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6341" y="2701702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90397" y="2701701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94453" y="2701703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67497" y="2267037"/>
            <a:ext cx="2448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1     2     3     4     5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91531" y="2780928"/>
            <a:ext cx="2667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 smtClean="0">
                <a:latin typeface="+mj-lt"/>
              </a:rPr>
              <a:t>К-ть</a:t>
            </a:r>
            <a:r>
              <a:rPr lang="uk-UA" sz="2000" dirty="0" smtClean="0">
                <a:latin typeface="+mj-lt"/>
              </a:rPr>
              <a:t> інверсій = 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09930" y="836712"/>
            <a:ext cx="6974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Кількість інверсій вказує на скільки заданий масив віддалений від відсортованого.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464225" y="1772816"/>
            <a:ext cx="3090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+mj-lt"/>
              </a:rPr>
              <a:t>Найкращий випадок: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99419" y="4549670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А =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55898" y="4501903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259954" y="4501903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764010" y="4501902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268066" y="4501901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772122" y="4501903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845166" y="4067237"/>
            <a:ext cx="2448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1     2     3     4     5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569200" y="4581128"/>
            <a:ext cx="396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 smtClean="0">
                <a:latin typeface="+mj-lt"/>
              </a:rPr>
              <a:t>К-ть</a:t>
            </a:r>
            <a:r>
              <a:rPr lang="uk-UA" sz="2000" dirty="0" smtClean="0">
                <a:latin typeface="+mj-lt"/>
              </a:rPr>
              <a:t> інверсій = 4 + 3 + 2 + 1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441894" y="3573016"/>
            <a:ext cx="3090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+mj-lt"/>
              </a:rPr>
              <a:t>Найгірший випадок: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388323" y="4252064"/>
            <a:ext cx="343249" cy="343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821039" y="4250003"/>
            <a:ext cx="343249" cy="343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275107" y="4250002"/>
            <a:ext cx="343249" cy="343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712743" y="4252064"/>
            <a:ext cx="343249" cy="343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6" t="50000" r="35017" b="22049"/>
          <a:stretch/>
        </p:blipFill>
        <p:spPr bwMode="auto">
          <a:xfrm>
            <a:off x="3424501" y="5364301"/>
            <a:ext cx="1945295" cy="87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65" grpId="0"/>
      <p:bldP spid="66" grpId="0"/>
      <p:bldP spid="67" grpId="0"/>
      <p:bldP spid="68" grpId="0" animBg="1"/>
      <p:bldP spid="69" grpId="0" animBg="1"/>
      <p:bldP spid="70" grpId="0" animBg="1"/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39752" y="82091"/>
            <a:ext cx="1297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Приклад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99419" y="3911433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А =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55898" y="386366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uk-UA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259954" y="386366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764010" y="3863665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uk-UA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268066" y="3863664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uk-UA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772122" y="386366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845166" y="3429000"/>
            <a:ext cx="2448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1     2     3     4     5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285336" y="3981383"/>
            <a:ext cx="2671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Вподобання </a:t>
            </a:r>
            <a:r>
              <a:rPr lang="en-US" sz="2000" dirty="0" smtClean="0">
                <a:latin typeface="+mj-lt"/>
              </a:rPr>
              <a:t>User 2</a:t>
            </a:r>
            <a:endParaRPr lang="uk-UA" sz="2000" dirty="0" smtClean="0"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62888" y="3463554"/>
            <a:ext cx="2671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Вподобання </a:t>
            </a:r>
            <a:r>
              <a:rPr lang="en-US" sz="2000" dirty="0" smtClean="0">
                <a:latin typeface="+mj-lt"/>
              </a:rPr>
              <a:t>User 1</a:t>
            </a:r>
            <a:endParaRPr lang="uk-UA" sz="2000" dirty="0" smtClean="0">
              <a:latin typeface="+mj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499992" y="3663609"/>
            <a:ext cx="576064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499992" y="4152584"/>
            <a:ext cx="576064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730823" y="4912254"/>
            <a:ext cx="396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 smtClean="0">
                <a:latin typeface="+mj-lt"/>
              </a:rPr>
              <a:t>К-ть</a:t>
            </a:r>
            <a:r>
              <a:rPr lang="uk-UA" sz="2000" dirty="0" smtClean="0">
                <a:latin typeface="+mj-lt"/>
              </a:rPr>
              <a:t> інверсій = 4 + </a:t>
            </a:r>
            <a:r>
              <a:rPr lang="en-US" sz="2000" dirty="0" smtClean="0">
                <a:latin typeface="+mj-lt"/>
              </a:rPr>
              <a:t>1</a:t>
            </a:r>
            <a:r>
              <a:rPr lang="uk-UA" sz="2000" dirty="0" smtClean="0">
                <a:latin typeface="+mj-lt"/>
              </a:rPr>
              <a:t> + 2 + 1</a:t>
            </a:r>
            <a:r>
              <a:rPr lang="en-US" sz="2000" dirty="0" smtClean="0">
                <a:latin typeface="+mj-lt"/>
              </a:rPr>
              <a:t> = 8</a:t>
            </a:r>
            <a:endParaRPr lang="uk-UA" sz="2000" dirty="0" smtClean="0"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49946" y="4583190"/>
            <a:ext cx="343249" cy="343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uk-UA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82662" y="4581129"/>
            <a:ext cx="343249" cy="343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436730" y="4581128"/>
            <a:ext cx="343249" cy="343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874366" y="4583190"/>
            <a:ext cx="343249" cy="343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11560" y="544522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Вподобання двох користувачів досить різноманітні. </a:t>
            </a:r>
          </a:p>
          <a:p>
            <a:pPr algn="just"/>
            <a:r>
              <a:rPr lang="uk-UA" sz="2000" dirty="0" smtClean="0">
                <a:latin typeface="+mj-lt"/>
              </a:rPr>
              <a:t>Якщо К </a:t>
            </a:r>
            <a:r>
              <a:rPr lang="uk-UA" sz="2000" dirty="0">
                <a:latin typeface="+mj-lt"/>
              </a:rPr>
              <a:t>→ 0, то </a:t>
            </a:r>
            <a:r>
              <a:rPr lang="uk-UA" sz="2000" dirty="0" err="1">
                <a:latin typeface="+mj-lt"/>
              </a:rPr>
              <a:t>водобання</a:t>
            </a:r>
            <a:r>
              <a:rPr lang="uk-UA" sz="2000" dirty="0">
                <a:latin typeface="+mj-lt"/>
              </a:rPr>
              <a:t> схожі. </a:t>
            </a:r>
            <a:endParaRPr lang="uk-UA" sz="2000" dirty="0" smtClean="0">
              <a:latin typeface="+mj-lt"/>
            </a:endParaRPr>
          </a:p>
          <a:p>
            <a:pPr algn="just"/>
            <a:r>
              <a:rPr lang="uk-UA" sz="2000" dirty="0" smtClean="0">
                <a:latin typeface="+mj-lt"/>
              </a:rPr>
              <a:t>В </a:t>
            </a:r>
            <a:r>
              <a:rPr lang="uk-UA" sz="2000" dirty="0">
                <a:latin typeface="+mj-lt"/>
              </a:rPr>
              <a:t>прикладі К → до максимального значення (10)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97510" y="787611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User 1</a:t>
            </a:r>
            <a:endParaRPr lang="uk-UA" sz="200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6022" y="787611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User 2</a:t>
            </a:r>
            <a:endParaRPr lang="uk-UA" sz="2000" dirty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36985" y="1516408"/>
            <a:ext cx="9361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Film 1</a:t>
            </a:r>
          </a:p>
          <a:p>
            <a:pPr algn="ctr"/>
            <a:r>
              <a:rPr lang="en-US" sz="2000" dirty="0" smtClean="0">
                <a:latin typeface="+mj-lt"/>
              </a:rPr>
              <a:t>Film 2</a:t>
            </a:r>
            <a:endParaRPr lang="uk-UA" sz="2000" dirty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Film 3</a:t>
            </a:r>
            <a:endParaRPr lang="uk-UA" sz="2000" dirty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Film 4</a:t>
            </a:r>
            <a:endParaRPr lang="uk-UA" sz="2000" dirty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Film 1</a:t>
            </a:r>
            <a:endParaRPr lang="uk-UA" sz="2000" dirty="0"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1588416"/>
            <a:ext cx="9361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1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3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4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5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06022" y="1588416"/>
            <a:ext cx="9361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5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4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3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65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7992" y="-87198"/>
            <a:ext cx="3180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Графічний підрахунок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інверсій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63688" y="1134025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User 1</a:t>
            </a:r>
            <a:endParaRPr lang="uk-UA" sz="2000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72200" y="1134025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User 2</a:t>
            </a:r>
            <a:endParaRPr lang="uk-UA" sz="2000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57858" y="1934830"/>
            <a:ext cx="936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1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3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4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5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72200" y="1934830"/>
            <a:ext cx="936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5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4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3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uk-UA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970967" y="1916832"/>
            <a:ext cx="509886" cy="486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/>
          <p:cNvSpPr/>
          <p:nvPr/>
        </p:nvSpPr>
        <p:spPr>
          <a:xfrm>
            <a:off x="1970967" y="2492896"/>
            <a:ext cx="509886" cy="486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/>
          <p:cNvSpPr/>
          <p:nvPr/>
        </p:nvSpPr>
        <p:spPr>
          <a:xfrm>
            <a:off x="1970967" y="3122962"/>
            <a:ext cx="509886" cy="486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/>
          <p:cNvSpPr/>
          <p:nvPr/>
        </p:nvSpPr>
        <p:spPr>
          <a:xfrm>
            <a:off x="1970967" y="3717028"/>
            <a:ext cx="509886" cy="486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/>
          <p:cNvSpPr/>
          <p:nvPr/>
        </p:nvSpPr>
        <p:spPr>
          <a:xfrm>
            <a:off x="1970967" y="4329982"/>
            <a:ext cx="509886" cy="486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/>
          <p:cNvSpPr/>
          <p:nvPr/>
        </p:nvSpPr>
        <p:spPr>
          <a:xfrm>
            <a:off x="6588224" y="1916832"/>
            <a:ext cx="509886" cy="486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6588224" y="2492896"/>
            <a:ext cx="509886" cy="486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/>
          <p:cNvSpPr/>
          <p:nvPr/>
        </p:nvSpPr>
        <p:spPr>
          <a:xfrm>
            <a:off x="6588224" y="3122962"/>
            <a:ext cx="509886" cy="486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/>
          <p:cNvSpPr/>
          <p:nvPr/>
        </p:nvSpPr>
        <p:spPr>
          <a:xfrm>
            <a:off x="6588224" y="3717028"/>
            <a:ext cx="509886" cy="486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/>
          <p:cNvSpPr/>
          <p:nvPr/>
        </p:nvSpPr>
        <p:spPr>
          <a:xfrm>
            <a:off x="6588224" y="4329982"/>
            <a:ext cx="509886" cy="486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единительная линия 7"/>
          <p:cNvCxnSpPr>
            <a:stCxn id="2" idx="6"/>
            <a:endCxn id="51" idx="2"/>
          </p:cNvCxnSpPr>
          <p:nvPr/>
        </p:nvCxnSpPr>
        <p:spPr>
          <a:xfrm>
            <a:off x="2480853" y="2159861"/>
            <a:ext cx="4107371" cy="2413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37" idx="6"/>
            <a:endCxn id="42" idx="2"/>
          </p:cNvCxnSpPr>
          <p:nvPr/>
        </p:nvCxnSpPr>
        <p:spPr>
          <a:xfrm>
            <a:off x="2480853" y="2735925"/>
            <a:ext cx="4107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8" idx="6"/>
            <a:endCxn id="44" idx="2"/>
          </p:cNvCxnSpPr>
          <p:nvPr/>
        </p:nvCxnSpPr>
        <p:spPr>
          <a:xfrm>
            <a:off x="2480853" y="3365991"/>
            <a:ext cx="4107371" cy="594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9" idx="6"/>
            <a:endCxn id="43" idx="2"/>
          </p:cNvCxnSpPr>
          <p:nvPr/>
        </p:nvCxnSpPr>
        <p:spPr>
          <a:xfrm flipV="1">
            <a:off x="2480853" y="3365991"/>
            <a:ext cx="4107371" cy="594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0" idx="6"/>
            <a:endCxn id="41" idx="2"/>
          </p:cNvCxnSpPr>
          <p:nvPr/>
        </p:nvCxnSpPr>
        <p:spPr>
          <a:xfrm flipV="1">
            <a:off x="2480853" y="2159861"/>
            <a:ext cx="4107371" cy="2413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347864" y="2627913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Овал 54"/>
          <p:cNvSpPr/>
          <p:nvPr/>
        </p:nvSpPr>
        <p:spPr>
          <a:xfrm>
            <a:off x="5502274" y="2627913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Овал 55"/>
          <p:cNvSpPr/>
          <p:nvPr/>
        </p:nvSpPr>
        <p:spPr>
          <a:xfrm>
            <a:off x="4413633" y="325364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Овал 56"/>
          <p:cNvSpPr/>
          <p:nvPr/>
        </p:nvSpPr>
        <p:spPr>
          <a:xfrm>
            <a:off x="4007372" y="346966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Овал 57"/>
          <p:cNvSpPr/>
          <p:nvPr/>
        </p:nvSpPr>
        <p:spPr>
          <a:xfrm>
            <a:off x="4838379" y="346966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/>
          <p:cNvSpPr/>
          <p:nvPr/>
        </p:nvSpPr>
        <p:spPr>
          <a:xfrm>
            <a:off x="4421950" y="354924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/>
          <p:cNvSpPr/>
          <p:nvPr/>
        </p:nvSpPr>
        <p:spPr>
          <a:xfrm>
            <a:off x="3741849" y="365981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/>
          <p:cNvSpPr/>
          <p:nvPr/>
        </p:nvSpPr>
        <p:spPr>
          <a:xfrm>
            <a:off x="5107483" y="365981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Прямоугольник 61"/>
          <p:cNvSpPr/>
          <p:nvPr/>
        </p:nvSpPr>
        <p:spPr>
          <a:xfrm>
            <a:off x="4053593" y="5149075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+mj-lt"/>
              </a:rPr>
              <a:t>К = 8</a:t>
            </a:r>
            <a:endParaRPr lang="uk-UA" sz="2000" dirty="0">
              <a:latin typeface="+mj-lt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23716" y="2277305"/>
            <a:ext cx="264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1</a:t>
            </a:r>
            <a:endParaRPr lang="uk-UA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478126" y="2286410"/>
            <a:ext cx="264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rgbClr val="002060"/>
                </a:solidFill>
                <a:latin typeface="+mj-lt"/>
              </a:rPr>
              <a:t>2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373654" y="2926157"/>
            <a:ext cx="264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  <a:latin typeface="+mj-lt"/>
              </a:rPr>
              <a:t>3</a:t>
            </a:r>
            <a:endParaRPr lang="uk-UA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932804" y="3164886"/>
            <a:ext cx="264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  <a:latin typeface="+mj-lt"/>
              </a:rPr>
              <a:t>4</a:t>
            </a:r>
            <a:endParaRPr lang="uk-UA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826878" y="3172667"/>
            <a:ext cx="264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  <a:latin typeface="+mj-lt"/>
              </a:rPr>
              <a:t>5</a:t>
            </a:r>
            <a:endParaRPr lang="uk-UA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384051" y="3756836"/>
            <a:ext cx="264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  <a:latin typeface="+mj-lt"/>
              </a:rPr>
              <a:t>6</a:t>
            </a:r>
            <a:endParaRPr lang="uk-UA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7619" y="3858447"/>
            <a:ext cx="264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  <a:latin typeface="+mj-lt"/>
              </a:rPr>
              <a:t>7</a:t>
            </a:r>
            <a:endParaRPr lang="uk-UA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074549" y="3831111"/>
            <a:ext cx="264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  <a:latin typeface="+mj-lt"/>
              </a:rPr>
              <a:t>8</a:t>
            </a:r>
            <a:endParaRPr lang="uk-UA" sz="1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27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81562" y="-87198"/>
            <a:ext cx="2813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Пошук інверсій на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основі декомпозиції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70489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Очевидне рішення (відоме): перебір усіх елементів → </a:t>
            </a:r>
            <a:r>
              <a:rPr lang="uk-UA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Θ </a:t>
            </a:r>
            <a:r>
              <a:rPr lang="uk-UA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+mj-lt"/>
              </a:rPr>
              <a:t>n</a:t>
            </a:r>
            <a:r>
              <a:rPr lang="en-US" sz="2000" baseline="30000" dirty="0" smtClean="0">
                <a:latin typeface="+mj-lt"/>
              </a:rPr>
              <a:t>2</a:t>
            </a:r>
            <a:r>
              <a:rPr lang="uk-UA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uk-UA" sz="20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Альтернаимвне</a:t>
            </a:r>
            <a:r>
              <a:rPr lang="uk-UA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рішення на основі методу декомпозиції: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916232" y="1614862"/>
            <a:ext cx="4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71674" y="163228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725134" y="163228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067944" y="1632284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416252" y="1632284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117166" y="1632282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uk-UA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766709" y="1632284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uk-UA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416252" y="1484784"/>
            <a:ext cx="0" cy="64807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910734" y="2772471"/>
            <a:ext cx="4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66176" y="2789895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719636" y="2789895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uk-UA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062446" y="2789893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uk-UA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10754" y="2789893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111668" y="278989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uk-UA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761211" y="2789893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uk-UA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4410754" y="2642393"/>
            <a:ext cx="0" cy="64807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91140" y="2185285"/>
            <a:ext cx="6329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+mj-lt"/>
              </a:rPr>
              <a:t>Можливі інверсії</a:t>
            </a:r>
            <a:r>
              <a:rPr lang="en-US" sz="2000" b="1" i="1" dirty="0" smtClean="0">
                <a:latin typeface="+mj-lt"/>
              </a:rPr>
              <a:t> </a:t>
            </a:r>
            <a:r>
              <a:rPr lang="uk-UA" sz="2000" b="1" i="1" dirty="0" smtClean="0">
                <a:latin typeface="+mj-lt"/>
              </a:rPr>
              <a:t>при застосуванні методу:</a:t>
            </a:r>
            <a:endParaRPr lang="uk-UA" sz="2000" b="1" i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96637" y="2753000"/>
            <a:ext cx="2365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1) Ліві інверсії:</a:t>
            </a:r>
            <a:endParaRPr lang="uk-UA" sz="20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828869" y="2749823"/>
            <a:ext cx="2365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1 ≤ 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&lt; j ≤ n/2</a:t>
            </a:r>
            <a:endParaRPr lang="uk-UA" sz="2000" dirty="0"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08585" y="3463242"/>
            <a:ext cx="4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64027" y="348066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717487" y="348066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060297" y="3480664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408605" y="3480664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uk-UA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109519" y="3480662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uk-UA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759062" y="3480664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dirty="0" smtClean="0"/>
              <a:t>j</a:t>
            </a:r>
            <a:endParaRPr lang="uk-UA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4408605" y="3333164"/>
            <a:ext cx="0" cy="64807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694488" y="3443771"/>
            <a:ext cx="2365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2</a:t>
            </a:r>
            <a:r>
              <a:rPr lang="uk-UA" sz="2000" dirty="0" smtClean="0">
                <a:latin typeface="+mj-lt"/>
              </a:rPr>
              <a:t>) Праві інверсії:</a:t>
            </a:r>
            <a:endParaRPr lang="uk-UA" sz="20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826720" y="3440594"/>
            <a:ext cx="2365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n/2 &lt; </a:t>
            </a:r>
            <a:r>
              <a:rPr lang="en-US" sz="2000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&lt; j</a:t>
            </a:r>
            <a:endParaRPr lang="uk-UA" sz="2000" dirty="0">
              <a:latin typeface="+mj-l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05237" y="4108737"/>
            <a:ext cx="4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60679" y="412616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714139" y="412616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056949" y="412615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і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405257" y="412615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106171" y="412615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uk-UA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755714" y="412615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dirty="0" smtClean="0"/>
              <a:t>j</a:t>
            </a:r>
            <a:endParaRPr lang="uk-UA" dirty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4405257" y="3978659"/>
            <a:ext cx="0" cy="64807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691140" y="4089266"/>
            <a:ext cx="287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3</a:t>
            </a:r>
            <a:r>
              <a:rPr lang="uk-UA" sz="2000" dirty="0" smtClean="0">
                <a:latin typeface="+mj-lt"/>
              </a:rPr>
              <a:t>) Розділені </a:t>
            </a:r>
          </a:p>
          <a:p>
            <a:pPr algn="just"/>
            <a:r>
              <a:rPr lang="uk-UA" sz="2000" dirty="0">
                <a:latin typeface="+mj-lt"/>
              </a:rPr>
              <a:t> </a:t>
            </a:r>
            <a:r>
              <a:rPr lang="uk-UA" sz="2000" dirty="0" smtClean="0">
                <a:latin typeface="+mj-lt"/>
              </a:rPr>
              <a:t>   інверсії:</a:t>
            </a:r>
            <a:endParaRPr lang="uk-UA" sz="20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372" y="4086089"/>
            <a:ext cx="2365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і</a:t>
            </a:r>
            <a:r>
              <a:rPr lang="en-US" sz="2000" dirty="0" smtClean="0">
                <a:latin typeface="+mj-lt"/>
              </a:rPr>
              <a:t> ≤ n/2 &lt; j</a:t>
            </a:r>
            <a:endParaRPr lang="uk-UA" sz="2000" dirty="0"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91140" y="4814576"/>
            <a:ext cx="6329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+mj-lt"/>
              </a:rPr>
              <a:t>Приклад:</a:t>
            </a:r>
            <a:endParaRPr lang="uk-UA" sz="2000" b="1" i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36344" y="5654585"/>
            <a:ext cx="4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591786" y="567200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945246" y="567200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288056" y="567200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2636364" y="567200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986821" y="567200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V="1">
            <a:off x="2639868" y="5517232"/>
            <a:ext cx="0" cy="64807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1586382" y="5288540"/>
            <a:ext cx="2448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1   2   3   4   5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3855706" y="5057889"/>
            <a:ext cx="43335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K(l) = 0</a:t>
            </a:r>
          </a:p>
          <a:p>
            <a:pPr algn="just"/>
            <a:r>
              <a:rPr lang="en-US" sz="2000" dirty="0" smtClean="0">
                <a:latin typeface="+mj-lt"/>
              </a:rPr>
              <a:t>K(r) = (4, 5) = 1</a:t>
            </a:r>
          </a:p>
          <a:p>
            <a:pPr algn="just"/>
            <a:r>
              <a:rPr lang="en-US" sz="2000" dirty="0" smtClean="0">
                <a:latin typeface="+mj-lt"/>
              </a:rPr>
              <a:t>K(s) = (1, 5), (2, 5), (3, 4), (3, 5) = 4</a:t>
            </a:r>
          </a:p>
          <a:p>
            <a:pPr algn="just"/>
            <a:r>
              <a:rPr lang="en-US" sz="2000" dirty="0" smtClean="0">
                <a:latin typeface="+mj-lt"/>
              </a:rPr>
              <a:t>K = 0 + 1 + 4 = 5</a:t>
            </a:r>
            <a:endParaRPr lang="uk-UA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550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8" grpId="0" animBg="1"/>
      <p:bldP spid="80" grpId="0"/>
      <p:bldP spid="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5962" y="-87198"/>
            <a:ext cx="3244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Псевдокод визначення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показника інверсій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811" t="45499" r="53539" b="30701"/>
          <a:stretch/>
        </p:blipFill>
        <p:spPr>
          <a:xfrm>
            <a:off x="899592" y="2060848"/>
            <a:ext cx="6336704" cy="2448272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611560" y="70489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</a:rPr>
              <a:t>Вхід</a:t>
            </a:r>
            <a:r>
              <a:rPr lang="uk-UA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масив А</a:t>
            </a:r>
          </a:p>
          <a:p>
            <a:pPr algn="just"/>
            <a:r>
              <a:rPr lang="uk-UA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Вихід: кількість інверсій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2267744" y="270892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uk-UA" sz="1600" dirty="0" smtClean="0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Перевірка чи масив не містить 1 елемент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779912" y="2946430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uk-UA" sz="1600" dirty="0" smtClean="0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Якщо 1 елемент, то к-ть інверсій = 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425702" y="4572417"/>
            <a:ext cx="5818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uk-UA" sz="1600" dirty="0" smtClean="0">
                <a:solidFill>
                  <a:srgbClr val="00B05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пошук інверсій для лівої, правої частин та пошук розділених інверсій. Повернення суми цих чисел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425702" y="5381054"/>
            <a:ext cx="5818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uk-UA" sz="1600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найважчий випадок задачі – це пошук розділених інверсій</a:t>
            </a:r>
          </a:p>
        </p:txBody>
      </p:sp>
    </p:spTree>
    <p:extLst>
      <p:ext uri="{BB962C8B-B14F-4D97-AF65-F5344CB8AC3E}">
        <p14:creationId xmlns:p14="http://schemas.microsoft.com/office/powerpoint/2010/main" val="25809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2780928"/>
            <a:ext cx="7272808" cy="64807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b="1" dirty="0" smtClean="0"/>
              <a:t>4. </a:t>
            </a:r>
            <a:r>
              <a:rPr lang="uk-UA" b="1" dirty="0"/>
              <a:t>Добуток матриць (метод </a:t>
            </a:r>
            <a:r>
              <a:rPr lang="uk-UA" b="1" dirty="0" err="1"/>
              <a:t>Штрассена</a:t>
            </a:r>
            <a:r>
              <a:rPr lang="uk-UA" b="1" dirty="0"/>
              <a:t>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10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560956" cy="12601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2000" dirty="0" smtClean="0">
                <a:latin typeface="+mj-lt"/>
              </a:rPr>
              <a:t>Приклад використання методу декомпозиції</a:t>
            </a:r>
          </a:p>
          <a:p>
            <a:pPr marL="68580" indent="0">
              <a:buNone/>
            </a:pPr>
            <a:r>
              <a:rPr lang="uk-UA" sz="2000" i="1" dirty="0" smtClean="0">
                <a:latin typeface="+mj-lt"/>
              </a:rPr>
              <a:t>Вхід:</a:t>
            </a:r>
            <a:r>
              <a:rPr lang="uk-UA" sz="2000" dirty="0" smtClean="0">
                <a:latin typeface="+mj-lt"/>
              </a:rPr>
              <a:t> матриця </a:t>
            </a:r>
            <a:r>
              <a:rPr lang="en-US" sz="2000" dirty="0" smtClean="0">
                <a:latin typeface="+mj-lt"/>
              </a:rPr>
              <a:t>X</a:t>
            </a:r>
            <a:r>
              <a:rPr lang="uk-UA" sz="2000" dirty="0" smtClean="0">
                <a:latin typeface="+mj-lt"/>
              </a:rPr>
              <a:t> та</a:t>
            </a:r>
            <a:r>
              <a:rPr lang="en-US" sz="2000" dirty="0" smtClean="0">
                <a:latin typeface="+mj-lt"/>
              </a:rPr>
              <a:t> Y</a:t>
            </a:r>
            <a:r>
              <a:rPr lang="uk-UA" sz="2000" dirty="0" smtClean="0">
                <a:latin typeface="+mj-lt"/>
              </a:rPr>
              <a:t> </a:t>
            </a:r>
            <a:r>
              <a:rPr lang="uk-UA" sz="2000" dirty="0" err="1" smtClean="0">
                <a:latin typeface="+mj-lt"/>
              </a:rPr>
              <a:t>розмірностями</a:t>
            </a:r>
            <a:r>
              <a:rPr lang="uk-UA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n</a:t>
            </a:r>
            <a:r>
              <a:rPr lang="en-US" sz="2000" dirty="0"/>
              <a:t> ∙ </a:t>
            </a:r>
            <a:r>
              <a:rPr lang="en-US" sz="2000" dirty="0" smtClean="0">
                <a:latin typeface="+mj-lt"/>
              </a:rPr>
              <a:t>n</a:t>
            </a:r>
          </a:p>
          <a:p>
            <a:pPr marL="68580" indent="0">
              <a:buNone/>
            </a:pPr>
            <a:r>
              <a:rPr lang="uk-UA" sz="2000" i="1" dirty="0" smtClean="0">
                <a:latin typeface="+mj-lt"/>
              </a:rPr>
              <a:t>Вихід:</a:t>
            </a:r>
            <a:r>
              <a:rPr lang="uk-UA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Z = X </a:t>
            </a:r>
            <a:r>
              <a:rPr lang="en-US" sz="2000" dirty="0" smtClean="0"/>
              <a:t>∙</a:t>
            </a:r>
            <a:r>
              <a:rPr lang="en-US" sz="2000" dirty="0" smtClean="0">
                <a:latin typeface="+mj-lt"/>
              </a:rPr>
              <a:t> Y</a:t>
            </a:r>
            <a:r>
              <a:rPr lang="uk-UA" sz="2000" dirty="0" smtClean="0">
                <a:latin typeface="+mj-lt"/>
              </a:rPr>
              <a:t>, розмірність </a:t>
            </a:r>
            <a:r>
              <a:rPr lang="en-US" sz="2000" dirty="0"/>
              <a:t>n ∙ </a:t>
            </a:r>
            <a:r>
              <a:rPr lang="en-US" sz="2000" dirty="0" smtClean="0"/>
              <a:t>n</a:t>
            </a:r>
            <a:r>
              <a:rPr lang="uk-UA" sz="2000" dirty="0" smtClean="0"/>
              <a:t> → (к-ть елементів = </a:t>
            </a:r>
            <a:r>
              <a:rPr lang="en-US" sz="2000" dirty="0" smtClean="0"/>
              <a:t>n</a:t>
            </a:r>
            <a:r>
              <a:rPr lang="en-US" sz="2000" baseline="30000" dirty="0" smtClean="0"/>
              <a:t>2</a:t>
            </a:r>
            <a:r>
              <a:rPr lang="uk-UA" sz="2000" dirty="0"/>
              <a:t>)</a:t>
            </a:r>
          </a:p>
          <a:p>
            <a:pPr marL="68580" indent="0">
              <a:buNone/>
            </a:pPr>
            <a:endParaRPr lang="en-US" sz="2000" dirty="0"/>
          </a:p>
          <a:p>
            <a:pPr marL="68580" indent="0">
              <a:buNone/>
            </a:pPr>
            <a:endParaRPr lang="en-US" sz="2000" dirty="0" smtClean="0">
              <a:latin typeface="+mj-lt"/>
            </a:endParaRPr>
          </a:p>
          <a:p>
            <a:pPr marL="68580" indent="0"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3854" y="76562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Добуток матриць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266" t="48999" r="51496" b="44001"/>
          <a:stretch/>
        </p:blipFill>
        <p:spPr>
          <a:xfrm>
            <a:off x="889344" y="2545932"/>
            <a:ext cx="1872208" cy="72008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617536" y="2653944"/>
            <a:ext cx="416225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fontAlgn="auto">
              <a:spcAft>
                <a:spcPts val="0"/>
              </a:spcAft>
              <a:buNone/>
            </a:pPr>
            <a:r>
              <a:rPr lang="en-US" sz="2000" i="1" dirty="0" smtClean="0">
                <a:latin typeface="+mj-lt"/>
              </a:rPr>
              <a:t>= x</a:t>
            </a:r>
            <a:r>
              <a:rPr lang="en-US" sz="1200" i="1" dirty="0" smtClean="0">
                <a:latin typeface="+mj-lt"/>
              </a:rPr>
              <a:t>i1</a:t>
            </a:r>
            <a:r>
              <a:rPr lang="en-US" sz="2000" i="1" dirty="0"/>
              <a:t> </a:t>
            </a:r>
            <a:r>
              <a:rPr lang="en-US" sz="2000" i="1" dirty="0" smtClean="0"/>
              <a:t>∙ y</a:t>
            </a:r>
            <a:r>
              <a:rPr lang="en-US" sz="1200" i="1" dirty="0" smtClean="0"/>
              <a:t>1j</a:t>
            </a:r>
            <a:r>
              <a:rPr lang="en-US" sz="2000" i="1" dirty="0" smtClean="0"/>
              <a:t> + x</a:t>
            </a:r>
            <a:r>
              <a:rPr lang="en-US" sz="1200" i="1" dirty="0" smtClean="0"/>
              <a:t>i2</a:t>
            </a:r>
            <a:r>
              <a:rPr lang="en-US" sz="2000" i="1" dirty="0" smtClean="0"/>
              <a:t> ∙ y</a:t>
            </a:r>
            <a:r>
              <a:rPr lang="en-US" sz="1200" i="1" dirty="0" smtClean="0"/>
              <a:t>2j</a:t>
            </a:r>
            <a:r>
              <a:rPr lang="en-US" sz="2000" i="1" dirty="0" smtClean="0"/>
              <a:t> + … + </a:t>
            </a:r>
            <a:r>
              <a:rPr lang="en-US" sz="2000" i="1" dirty="0" err="1" smtClean="0"/>
              <a:t>x</a:t>
            </a:r>
            <a:r>
              <a:rPr lang="en-US" sz="1200" i="1" dirty="0" err="1" smtClean="0"/>
              <a:t>in</a:t>
            </a:r>
            <a:r>
              <a:rPr lang="en-US" sz="2000" i="1" dirty="0" smtClean="0"/>
              <a:t> + </a:t>
            </a:r>
            <a:r>
              <a:rPr lang="en-US" sz="2000" i="1" dirty="0" err="1" smtClean="0"/>
              <a:t>y</a:t>
            </a:r>
            <a:r>
              <a:rPr lang="en-US" sz="1200" i="1" dirty="0" err="1" smtClean="0"/>
              <a:t>nj</a:t>
            </a:r>
            <a:endParaRPr lang="en-US" sz="1200" i="1" dirty="0" smtClean="0">
              <a:latin typeface="+mj-lt"/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sz="2000" i="1" dirty="0">
              <a:latin typeface="+mj-lt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4524416" y="1495722"/>
            <a:ext cx="224974" cy="34216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55776" y="3356992"/>
            <a:ext cx="416225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fontAlgn="auto">
              <a:spcAft>
                <a:spcPts val="0"/>
              </a:spcAft>
              <a:buNone/>
            </a:pPr>
            <a:r>
              <a:rPr lang="en-US" sz="2000" i="1" dirty="0" smtClean="0">
                <a:latin typeface="+mj-lt"/>
              </a:rPr>
              <a:t>n</a:t>
            </a:r>
            <a:r>
              <a:rPr lang="uk-UA" sz="2000" i="1" dirty="0" smtClean="0">
                <a:latin typeface="+mj-lt"/>
              </a:rPr>
              <a:t> операцій добутку</a:t>
            </a:r>
            <a:endParaRPr lang="en-US" sz="1200" i="1" dirty="0" smtClean="0">
              <a:latin typeface="+mj-lt"/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sz="2000" i="1" dirty="0">
              <a:latin typeface="+mj-lt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452320" y="2243939"/>
            <a:ext cx="0" cy="1005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56176" y="3573016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275856" y="3342538"/>
            <a:ext cx="432048" cy="4668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7236296" y="1685550"/>
            <a:ext cx="432048" cy="4668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3325460"/>
            <a:ext cx="851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FF0000"/>
                </a:solidFill>
                <a:latin typeface="+mj-lt"/>
                <a:cs typeface="Consolas" pitchFamily="49" charset="0"/>
              </a:rPr>
              <a:t>Θ(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000" baseline="30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  <a:cs typeface="Consolas" pitchFamily="49" charset="0"/>
              </a:rPr>
              <a:t>)</a:t>
            </a:r>
            <a:endParaRPr lang="uk-UA" sz="2000" b="1" i="1" dirty="0">
              <a:solidFill>
                <a:srgbClr val="FF0000"/>
              </a:solidFill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2780928"/>
            <a:ext cx="6777317" cy="648072"/>
          </a:xfrm>
        </p:spPr>
        <p:txBody>
          <a:bodyPr/>
          <a:lstStyle/>
          <a:p>
            <a:pPr marL="68580" indent="0" algn="ctr">
              <a:buNone/>
            </a:pPr>
            <a:r>
              <a:rPr lang="ru-RU" altLang="ru-RU" b="1" dirty="0" smtClean="0"/>
              <a:t>1.</a:t>
            </a:r>
            <a:r>
              <a:rPr lang="uk-UA" b="1" dirty="0" smtClean="0"/>
              <a:t> </a:t>
            </a:r>
            <a:r>
              <a:rPr lang="uk-UA" b="1" dirty="0"/>
              <a:t>Метод сортування </a:t>
            </a:r>
            <a:r>
              <a:rPr lang="uk-UA" b="1" dirty="0" smtClean="0"/>
              <a:t>злиттям</a:t>
            </a:r>
            <a:endParaRPr lang="uk-UA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06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560956" cy="5040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2000" dirty="0" smtClean="0">
                <a:latin typeface="+mj-lt"/>
              </a:rPr>
              <a:t>Тоді результуюча матриця отримає вигляд:</a:t>
            </a:r>
            <a:endParaRPr lang="en-US" sz="2000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6903" y="-87198"/>
            <a:ext cx="3509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Метод декомпозицій для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добутку матриць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4184" t="44099" r="47311" b="47501"/>
          <a:stretch/>
        </p:blipFill>
        <p:spPr>
          <a:xfrm>
            <a:off x="2843808" y="1630332"/>
            <a:ext cx="3096344" cy="790556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603060" y="836712"/>
            <a:ext cx="79293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</a:pPr>
            <a:r>
              <a:rPr lang="uk-UA" sz="2000" dirty="0" smtClean="0">
                <a:latin typeface="+mj-lt"/>
              </a:rPr>
              <a:t>Кожну квадратну матрицю можна представити у вигляді 4-х </a:t>
            </a:r>
            <a:r>
              <a:rPr lang="uk-UA" sz="2000" dirty="0" err="1" smtClean="0">
                <a:latin typeface="+mj-lt"/>
              </a:rPr>
              <a:t>підматриць</a:t>
            </a:r>
            <a:r>
              <a:rPr lang="uk-UA" sz="2000" dirty="0" smtClean="0">
                <a:latin typeface="+mj-lt"/>
              </a:rPr>
              <a:t>:</a:t>
            </a:r>
            <a:endParaRPr lang="en-US" sz="2000" dirty="0" smtClean="0">
              <a:latin typeface="+mj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27299" t="59710" r="40425" b="31710"/>
          <a:stretch/>
        </p:blipFill>
        <p:spPr>
          <a:xfrm>
            <a:off x="1691680" y="3212976"/>
            <a:ext cx="5400600" cy="807540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755576" y="4221088"/>
            <a:ext cx="756095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fontAlgn="auto">
              <a:spcAft>
                <a:spcPts val="0"/>
              </a:spcAft>
              <a:buNone/>
            </a:pPr>
            <a:r>
              <a:rPr lang="uk-UA" sz="2000" dirty="0" smtClean="0">
                <a:latin typeface="+mj-lt"/>
              </a:rPr>
              <a:t>Кількість добутків менших матриць = </a:t>
            </a: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8 </a:t>
            </a:r>
            <a:r>
              <a:rPr lang="uk-UA" sz="2000" dirty="0" err="1" smtClean="0">
                <a:solidFill>
                  <a:srgbClr val="FF0000"/>
                </a:solidFill>
                <a:latin typeface="+mj-lt"/>
              </a:rPr>
              <a:t>розмірностями</a:t>
            </a: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n/2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∙ n/2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55576" y="4673688"/>
            <a:ext cx="75609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</a:pPr>
            <a:r>
              <a:rPr lang="uk-UA" sz="2000" dirty="0" smtClean="0">
                <a:latin typeface="+mj-lt"/>
              </a:rPr>
              <a:t>Рекурентне рівняння часу виконання добутку матриць:</a:t>
            </a:r>
            <a:endParaRPr lang="en-US" sz="2000" dirty="0" smtClean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5831" t="58099" r="49207" b="38401"/>
          <a:stretch/>
        </p:blipFill>
        <p:spPr>
          <a:xfrm>
            <a:off x="1655676" y="5354765"/>
            <a:ext cx="2736304" cy="360040"/>
          </a:xfrm>
          <a:prstGeom prst="rect">
            <a:avLst/>
          </a:prstGeom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1187624" y="5852081"/>
            <a:ext cx="2448272" cy="457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Час виконання рекурсивного розв'язку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347864" y="5852081"/>
            <a:ext cx="2448272" cy="457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Час на об'єднання результату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315421" y="5819950"/>
            <a:ext cx="460381" cy="45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+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36096" y="535476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→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9051" t="60338" r="76380" b="33200"/>
          <a:stretch/>
        </p:blipFill>
        <p:spPr>
          <a:xfrm>
            <a:off x="6516216" y="5328658"/>
            <a:ext cx="1621613" cy="404598"/>
          </a:xfrm>
          <a:prstGeom prst="rect">
            <a:avLst/>
          </a:prstGeom>
        </p:spPr>
      </p:pic>
      <p:sp>
        <p:nvSpPr>
          <p:cNvPr id="25" name="Объект 2"/>
          <p:cNvSpPr txBox="1">
            <a:spLocks/>
          </p:cNvSpPr>
          <p:nvPr/>
        </p:nvSpPr>
        <p:spPr>
          <a:xfrm>
            <a:off x="6084168" y="5877272"/>
            <a:ext cx="2448272" cy="457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Нічого не змінилось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2503" y="44624"/>
            <a:ext cx="2658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Метод </a:t>
            </a:r>
            <a:r>
              <a:rPr lang="uk-UA" sz="2000" b="1" dirty="0" err="1" smtClean="0">
                <a:solidFill>
                  <a:schemeClr val="lt1"/>
                </a:solidFill>
                <a:latin typeface="+mn-lt"/>
              </a:rPr>
              <a:t>Штрассена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95" y="881882"/>
            <a:ext cx="2013241" cy="3024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6056" y="3974034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latin typeface="+mj-lt"/>
              </a:rPr>
              <a:t>Фолькер</a:t>
            </a:r>
            <a:r>
              <a:rPr lang="uk-UA" dirty="0">
                <a:latin typeface="+mj-lt"/>
              </a:rPr>
              <a:t> </a:t>
            </a:r>
            <a:r>
              <a:rPr lang="uk-UA" dirty="0" err="1">
                <a:latin typeface="+mj-lt"/>
              </a:rPr>
              <a:t>Штрассен</a:t>
            </a:r>
            <a:endParaRPr lang="uk-UA" dirty="0">
              <a:latin typeface="+mj-l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l="43652" t="59710" r="40425" b="31710"/>
          <a:stretch/>
        </p:blipFill>
        <p:spPr>
          <a:xfrm>
            <a:off x="1456302" y="620688"/>
            <a:ext cx="2251602" cy="682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9456" t="51099" r="70700" b="34201"/>
          <a:stretch/>
        </p:blipFill>
        <p:spPr>
          <a:xfrm>
            <a:off x="1721735" y="1385507"/>
            <a:ext cx="1544055" cy="12970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/>
          <a:srcRect l="47806" t="51099" r="38807" b="34201"/>
          <a:stretch/>
        </p:blipFill>
        <p:spPr>
          <a:xfrm>
            <a:off x="1679997" y="2708920"/>
            <a:ext cx="2099915" cy="1297006"/>
          </a:xfrm>
          <a:prstGeom prst="rect">
            <a:avLst/>
          </a:prstGeom>
        </p:spPr>
      </p:pic>
      <p:sp>
        <p:nvSpPr>
          <p:cNvPr id="12" name="Левая фигурная скобка 11"/>
          <p:cNvSpPr/>
          <p:nvPr/>
        </p:nvSpPr>
        <p:spPr>
          <a:xfrm>
            <a:off x="1456302" y="1412776"/>
            <a:ext cx="223695" cy="22012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-142339" y="2166676"/>
            <a:ext cx="2442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 smtClean="0">
                <a:latin typeface="+mj-lt"/>
              </a:rPr>
              <a:t>Штрассен</a:t>
            </a:r>
            <a:r>
              <a:rPr lang="uk-UA" dirty="0" smtClean="0">
                <a:latin typeface="+mj-lt"/>
              </a:rPr>
              <a:t> ввів 7 добутків</a:t>
            </a:r>
            <a:endParaRPr lang="uk-UA" dirty="0"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30316" t="60199" r="43751" b="32413"/>
          <a:stretch/>
        </p:blipFill>
        <p:spPr>
          <a:xfrm>
            <a:off x="731715" y="3906218"/>
            <a:ext cx="3996477" cy="6404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/>
          <a:srcRect l="15356" t="72125" r="35032" b="20859"/>
          <a:stretch/>
        </p:blipFill>
        <p:spPr>
          <a:xfrm>
            <a:off x="683568" y="5249585"/>
            <a:ext cx="7890922" cy="62768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979712" y="4741925"/>
            <a:ext cx="4615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+mj-lt"/>
              </a:rPr>
              <a:t>Для прикладу розберемо один вираз:</a:t>
            </a:r>
            <a:endParaRPr lang="uk-UA" dirty="0">
              <a:latin typeface="+mj-l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456302" y="5591587"/>
            <a:ext cx="265433" cy="2307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87395" y="5591587"/>
            <a:ext cx="265433" cy="2307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979712" y="5591587"/>
            <a:ext cx="265433" cy="2307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763985" y="5591587"/>
            <a:ext cx="265433" cy="2307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606415" y="5591587"/>
            <a:ext cx="265433" cy="2307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009203" y="5591587"/>
            <a:ext cx="265433" cy="2307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185200" y="5583491"/>
            <a:ext cx="265433" cy="2307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462361" y="5591587"/>
            <a:ext cx="265433" cy="2307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239096" y="5923327"/>
            <a:ext cx="6978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+mj-lt"/>
              </a:rPr>
              <a:t>Виходить те саме. </a:t>
            </a:r>
            <a:r>
              <a:rPr lang="uk-UA" dirty="0" smtClean="0">
                <a:latin typeface="+mj-lt"/>
              </a:rPr>
              <a:t>Решта </a:t>
            </a:r>
            <a:r>
              <a:rPr lang="uk-UA" dirty="0" smtClean="0">
                <a:latin typeface="+mj-lt"/>
              </a:rPr>
              <a:t>варіантів виконуються аналогічно</a:t>
            </a:r>
            <a:endParaRPr lang="uk-UA" dirty="0">
              <a:latin typeface="+mj-lt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4840284" y="5591587"/>
            <a:ext cx="265433" cy="2307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879845" y="5582136"/>
            <a:ext cx="265433" cy="2307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4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2503" y="44624"/>
            <a:ext cx="2658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Метод </a:t>
            </a:r>
            <a:r>
              <a:rPr lang="uk-UA" sz="2000" b="1" dirty="0" err="1" smtClean="0">
                <a:solidFill>
                  <a:schemeClr val="lt1"/>
                </a:solidFill>
                <a:latin typeface="+mn-lt"/>
              </a:rPr>
              <a:t>Штрассена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95" y="881882"/>
            <a:ext cx="2013241" cy="3024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6056" y="3974034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latin typeface="+mj-lt"/>
              </a:rPr>
              <a:t>Фолькер</a:t>
            </a:r>
            <a:r>
              <a:rPr lang="uk-UA" dirty="0">
                <a:latin typeface="+mj-lt"/>
              </a:rPr>
              <a:t> </a:t>
            </a:r>
            <a:r>
              <a:rPr lang="uk-UA" dirty="0" err="1">
                <a:latin typeface="+mj-lt"/>
              </a:rPr>
              <a:t>Штрассен</a:t>
            </a:r>
            <a:endParaRPr lang="uk-UA" dirty="0">
              <a:latin typeface="+mj-l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l="43652" t="59710" r="40425" b="31710"/>
          <a:stretch/>
        </p:blipFill>
        <p:spPr>
          <a:xfrm>
            <a:off x="1456302" y="620688"/>
            <a:ext cx="2251602" cy="682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9456" t="51099" r="70700" b="34201"/>
          <a:stretch/>
        </p:blipFill>
        <p:spPr>
          <a:xfrm>
            <a:off x="1721735" y="1385507"/>
            <a:ext cx="1544055" cy="12970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/>
          <a:srcRect l="47806" t="51099" r="38807" b="34201"/>
          <a:stretch/>
        </p:blipFill>
        <p:spPr>
          <a:xfrm>
            <a:off x="1679997" y="2708920"/>
            <a:ext cx="2099915" cy="1297006"/>
          </a:xfrm>
          <a:prstGeom prst="rect">
            <a:avLst/>
          </a:prstGeom>
        </p:spPr>
      </p:pic>
      <p:sp>
        <p:nvSpPr>
          <p:cNvPr id="12" name="Левая фигурная скобка 11"/>
          <p:cNvSpPr/>
          <p:nvPr/>
        </p:nvSpPr>
        <p:spPr>
          <a:xfrm>
            <a:off x="1456302" y="1412776"/>
            <a:ext cx="223695" cy="22012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-142339" y="2166676"/>
            <a:ext cx="2442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 smtClean="0">
                <a:latin typeface="+mj-lt"/>
              </a:rPr>
              <a:t>Штрассен</a:t>
            </a:r>
            <a:r>
              <a:rPr lang="uk-UA" dirty="0" smtClean="0">
                <a:latin typeface="+mj-lt"/>
              </a:rPr>
              <a:t> ввів 7 добутків</a:t>
            </a:r>
            <a:endParaRPr lang="uk-UA" dirty="0"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30316" t="60199" r="43751" b="32413"/>
          <a:stretch/>
        </p:blipFill>
        <p:spPr>
          <a:xfrm>
            <a:off x="731715" y="3906218"/>
            <a:ext cx="3996477" cy="6404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35831" t="81899" r="49788" b="14356"/>
          <a:stretch/>
        </p:blipFill>
        <p:spPr>
          <a:xfrm>
            <a:off x="1677697" y="5491900"/>
            <a:ext cx="2630160" cy="38537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30730" y="4972235"/>
            <a:ext cx="7444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+mj-lt"/>
              </a:rPr>
              <a:t>Рекурентне рівняння в цьому випадку матиме 7 а не 8 добутків:</a:t>
            </a:r>
            <a:endParaRPr lang="uk-UA" dirty="0">
              <a:latin typeface="+mj-lt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115616" y="5924089"/>
            <a:ext cx="2448272" cy="457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Час виконання рекурсивного розв'язку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275856" y="5924089"/>
            <a:ext cx="2448272" cy="457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Час на об'єднання результату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243413" y="5891958"/>
            <a:ext cx="460381" cy="45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+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10865" y="5805264"/>
            <a:ext cx="8888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629101" y="5805264"/>
            <a:ext cx="67875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15706" y="54713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→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5666129" y="5924089"/>
            <a:ext cx="2448272" cy="45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Час зменшився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l="51574" t="32500" r="37007" b="64000"/>
          <a:stretch/>
        </p:blipFill>
        <p:spPr>
          <a:xfrm>
            <a:off x="5868144" y="5495398"/>
            <a:ext cx="208823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85268" y="107340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lt1"/>
                </a:solidFill>
                <a:latin typeface="+mn-lt"/>
              </a:rPr>
              <a:t>Завдання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19974"/>
            <a:ext cx="79839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+mj-lt"/>
              </a:rPr>
              <a:t>Завдання на самопідготовку:</a:t>
            </a:r>
            <a:endParaRPr lang="uk-UA" dirty="0">
              <a:latin typeface="+mj-lt"/>
            </a:endParaRPr>
          </a:p>
          <a:p>
            <a:r>
              <a:rPr lang="uk-UA" dirty="0">
                <a:latin typeface="+mj-lt"/>
              </a:rPr>
              <a:t> </a:t>
            </a:r>
          </a:p>
          <a:p>
            <a:pPr lvl="0" indent="355600" algn="just"/>
            <a:r>
              <a:rPr lang="uk-UA" dirty="0" smtClean="0">
                <a:latin typeface="+mj-lt"/>
              </a:rPr>
              <a:t>1. Опрацювати </a:t>
            </a:r>
            <a:r>
              <a:rPr lang="uk-UA" dirty="0">
                <a:latin typeface="+mj-lt"/>
              </a:rPr>
              <a:t>конспект </a:t>
            </a:r>
            <a:r>
              <a:rPr lang="uk-UA" dirty="0" smtClean="0">
                <a:latin typeface="+mj-lt"/>
              </a:rPr>
              <a:t>лекції.</a:t>
            </a:r>
            <a:endParaRPr lang="uk-UA" dirty="0">
              <a:latin typeface="+mj-lt"/>
            </a:endParaRPr>
          </a:p>
          <a:p>
            <a:pPr indent="361950" algn="just"/>
            <a:r>
              <a:rPr lang="uk-UA" dirty="0" smtClean="0">
                <a:latin typeface="+mj-lt"/>
              </a:rPr>
              <a:t>2. </a:t>
            </a:r>
            <a:r>
              <a:rPr lang="uk-UA" dirty="0" err="1">
                <a:latin typeface="+mj-lt"/>
              </a:rPr>
              <a:t>Prometheus</a:t>
            </a:r>
            <a:r>
              <a:rPr lang="uk-UA" dirty="0">
                <a:latin typeface="+mj-lt"/>
              </a:rPr>
              <a:t>. Курс </a:t>
            </a:r>
            <a:r>
              <a:rPr lang="uk-UA" dirty="0" smtClean="0">
                <a:latin typeface="+mj-lt"/>
              </a:rPr>
              <a:t>«Розробка та аналіз алгоритмів» (Тиждень 2: Лекція №3-1 та №3-2). </a:t>
            </a:r>
            <a:r>
              <a:rPr lang="uk-UA" dirty="0">
                <a:latin typeface="+mj-lt"/>
              </a:rPr>
              <a:t>[Електронний ресурс]. – Доступний з </a:t>
            </a:r>
            <a:r>
              <a:rPr lang="en-US" dirty="0">
                <a:latin typeface="+mj-lt"/>
              </a:rPr>
              <a:t>https://edx.prometheus.org.ua/courses/KPI/Algorithms101/2015_Spring/courseware/544c3761b89e4656b1f24037e6b21394/653687e6d17c49f0bcdc2bd0580dfd2b/</a:t>
            </a:r>
            <a:endParaRPr lang="uk-UA" dirty="0">
              <a:latin typeface="+mj-lt"/>
            </a:endParaRPr>
          </a:p>
          <a:p>
            <a:r>
              <a:rPr lang="uk-UA" dirty="0">
                <a:latin typeface="+mj-lt"/>
              </a:rPr>
              <a:t> </a:t>
            </a:r>
          </a:p>
          <a:p>
            <a:pPr algn="ctr"/>
            <a:r>
              <a:rPr lang="uk-UA" b="1" i="1" dirty="0">
                <a:latin typeface="+mj-lt"/>
              </a:rPr>
              <a:t>Для поглибленого вивчення</a:t>
            </a:r>
            <a:r>
              <a:rPr lang="uk-UA" b="1" i="1" dirty="0" smtClean="0">
                <a:latin typeface="+mj-lt"/>
              </a:rPr>
              <a:t>:</a:t>
            </a:r>
          </a:p>
          <a:p>
            <a:pPr indent="360363" algn="just"/>
            <a:endParaRPr lang="uk-UA" dirty="0">
              <a:latin typeface="+mj-lt"/>
            </a:endParaRPr>
          </a:p>
          <a:p>
            <a:pPr indent="360363" algn="just"/>
            <a:r>
              <a:rPr lang="uk-UA" dirty="0">
                <a:latin typeface="+mj-lt"/>
              </a:rPr>
              <a:t>3. </a:t>
            </a:r>
            <a:r>
              <a:rPr lang="en-US" dirty="0" err="1">
                <a:latin typeface="+mj-lt"/>
              </a:rPr>
              <a:t>Cormen</a:t>
            </a:r>
            <a:r>
              <a:rPr lang="en-US" dirty="0">
                <a:latin typeface="+mj-lt"/>
              </a:rPr>
              <a:t>, Thomas H.; </a:t>
            </a:r>
            <a:r>
              <a:rPr lang="en-US" dirty="0" err="1">
                <a:latin typeface="+mj-lt"/>
              </a:rPr>
              <a:t>Leiserson</a:t>
            </a:r>
            <a:r>
              <a:rPr lang="en-US" dirty="0">
                <a:latin typeface="+mj-lt"/>
              </a:rPr>
              <a:t>, Charles E., </a:t>
            </a:r>
            <a:r>
              <a:rPr lang="en-US" dirty="0" err="1">
                <a:latin typeface="+mj-lt"/>
              </a:rPr>
              <a:t>Rivest</a:t>
            </a:r>
            <a:r>
              <a:rPr lang="en-US" dirty="0">
                <a:latin typeface="+mj-lt"/>
              </a:rPr>
              <a:t>, Ronald L., Stein, Clifford (2001</a:t>
            </a:r>
            <a:r>
              <a:rPr lang="en-US" dirty="0" smtClean="0">
                <a:latin typeface="+mj-lt"/>
              </a:rPr>
              <a:t>)</a:t>
            </a:r>
            <a:r>
              <a:rPr lang="uk-UA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[</a:t>
            </a:r>
            <a:r>
              <a:rPr lang="en-US" dirty="0">
                <a:latin typeface="+mj-lt"/>
              </a:rPr>
              <a:t>1990]. Introduction to Algorithms (2nd ed.). MIT Press and McGraw-Hill. ISBN </a:t>
            </a:r>
            <a:r>
              <a:rPr lang="en-US" dirty="0" smtClean="0">
                <a:latin typeface="+mj-lt"/>
              </a:rPr>
              <a:t>0-262-03293-7.</a:t>
            </a:r>
            <a:r>
              <a:rPr lang="uk-UA" dirty="0" smtClean="0">
                <a:latin typeface="+mj-lt"/>
              </a:rPr>
              <a:t> Глава </a:t>
            </a:r>
            <a:r>
              <a:rPr lang="uk-UA" dirty="0">
                <a:latin typeface="+mj-lt"/>
              </a:rPr>
              <a:t>2, розділ 2.3.</a:t>
            </a:r>
          </a:p>
          <a:p>
            <a:pPr indent="360363" algn="just"/>
            <a:r>
              <a:rPr lang="uk-UA" dirty="0" smtClean="0">
                <a:latin typeface="+mj-lt"/>
              </a:rPr>
              <a:t>4. </a:t>
            </a:r>
            <a:r>
              <a:rPr lang="en-US" dirty="0" err="1" smtClean="0">
                <a:latin typeface="+mj-lt"/>
              </a:rPr>
              <a:t>Dasgupta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Sanjoy</a:t>
            </a:r>
            <a:r>
              <a:rPr lang="en-US" dirty="0">
                <a:latin typeface="+mj-lt"/>
              </a:rPr>
              <a:t>; Papadimitriou, Christos; </a:t>
            </a:r>
            <a:r>
              <a:rPr lang="en-US" dirty="0" err="1">
                <a:latin typeface="+mj-lt"/>
              </a:rPr>
              <a:t>Vazirani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Umesh</a:t>
            </a:r>
            <a:r>
              <a:rPr lang="en-US" dirty="0">
                <a:latin typeface="+mj-lt"/>
              </a:rPr>
              <a:t> (2006) </a:t>
            </a:r>
            <a:r>
              <a:rPr lang="en-US" dirty="0" smtClean="0">
                <a:latin typeface="+mj-lt"/>
              </a:rPr>
              <a:t>Algorithms.</a:t>
            </a:r>
            <a:r>
              <a:rPr lang="uk-UA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McGraw-Hill </a:t>
            </a:r>
            <a:r>
              <a:rPr lang="en-US" dirty="0">
                <a:latin typeface="+mj-lt"/>
              </a:rPr>
              <a:t>Science/Engineering/Math. ISBN-13 978-0073523408. </a:t>
            </a:r>
            <a:r>
              <a:rPr lang="en-US" dirty="0" err="1">
                <a:latin typeface="+mj-lt"/>
              </a:rPr>
              <a:t>Глава</a:t>
            </a:r>
            <a:r>
              <a:rPr lang="en-US" dirty="0">
                <a:latin typeface="+mj-lt"/>
              </a:rPr>
              <a:t> 2, </a:t>
            </a:r>
            <a:r>
              <a:rPr lang="en-US" dirty="0" err="1">
                <a:latin typeface="+mj-lt"/>
              </a:rPr>
              <a:t>розділ</a:t>
            </a:r>
            <a:r>
              <a:rPr lang="en-US" dirty="0">
                <a:latin typeface="+mj-lt"/>
              </a:rPr>
              <a:t> 2.5.</a:t>
            </a:r>
            <a:r>
              <a:rPr lang="uk-UA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287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73099" y="107340"/>
            <a:ext cx="2430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lt1"/>
                </a:solidFill>
                <a:latin typeface="+mn-lt"/>
              </a:rPr>
              <a:t>Метод </a:t>
            </a:r>
            <a:r>
              <a:rPr lang="ru-RU" sz="2000" b="1" dirty="0" err="1" smtClean="0">
                <a:solidFill>
                  <a:schemeClr val="lt1"/>
                </a:solidFill>
                <a:latin typeface="+mn-lt"/>
              </a:rPr>
              <a:t>Карацуби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Вхід</a:t>
            </a:r>
            <a:r>
              <a:rPr lang="uk-UA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: два </a:t>
            </a:r>
            <a:r>
              <a:rPr lang="uk-UA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числа </a:t>
            </a:r>
            <a:r>
              <a:rPr lang="uk-UA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X</a:t>
            </a:r>
            <a:r>
              <a:rPr lang="uk-UA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та </a:t>
            </a:r>
            <a:r>
              <a:rPr lang="uk-UA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Y</a:t>
            </a:r>
            <a:r>
              <a:rPr lang="uk-UA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які мають розрядність </a:t>
            </a:r>
            <a:r>
              <a:rPr lang="uk-UA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uk-UA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r>
              <a:rPr lang="uk-UA" i="1" dirty="0" smtClean="0">
                <a:solidFill>
                  <a:srgbClr val="000000"/>
                </a:solidFill>
                <a:latin typeface="+mj-lt"/>
              </a:rPr>
              <a:t>Вихід</a:t>
            </a:r>
            <a:r>
              <a:rPr lang="uk-UA" dirty="0" smtClean="0">
                <a:solidFill>
                  <a:srgbClr val="000000"/>
                </a:solidFill>
                <a:latin typeface="+mj-lt"/>
              </a:rPr>
              <a:t>: добуток </a:t>
            </a:r>
            <a:r>
              <a:rPr lang="uk-UA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X та Y</a:t>
            </a:r>
            <a:endParaRPr lang="uk-UA" dirty="0">
              <a:latin typeface="+mj-lt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898654"/>
              </p:ext>
            </p:extLst>
          </p:nvPr>
        </p:nvGraphicFramePr>
        <p:xfrm>
          <a:off x="2987824" y="1412776"/>
          <a:ext cx="2304256" cy="166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" name="Visio" r:id="rId3" imgW="1133478" imgH="819180" progId="Visio.Drawing.15">
                  <p:embed/>
                </p:oleObj>
              </mc:Choice>
              <mc:Fallback>
                <p:oleObj name="Visio" r:id="rId3" imgW="1133478" imgH="81918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412776"/>
                        <a:ext cx="2304256" cy="1668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5292080" y="1800799"/>
            <a:ext cx="18179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685" algn="ctr">
              <a:spcAft>
                <a:spcPts val="0"/>
              </a:spcAft>
            </a:pPr>
            <a:r>
              <a:rPr lang="uk-UA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X=10</a:t>
            </a:r>
            <a:r>
              <a:rPr lang="uk-UA" i="1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n/2</a:t>
            </a:r>
            <a:r>
              <a:rPr lang="uk-UA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a+b;</a:t>
            </a:r>
          </a:p>
          <a:p>
            <a:pPr marR="19685" algn="ctr">
              <a:spcAft>
                <a:spcPts val="0"/>
              </a:spcAft>
            </a:pPr>
            <a:endParaRPr lang="uk-UA" sz="1600" dirty="0" smtClean="0">
              <a:latin typeface="+mj-lt"/>
              <a:ea typeface="Times New Roman" panose="02020603050405020304" pitchFamily="18" charset="0"/>
            </a:endParaRPr>
          </a:p>
          <a:p>
            <a:pPr marR="19685" algn="ctr">
              <a:spcAft>
                <a:spcPts val="0"/>
              </a:spcAft>
            </a:pPr>
            <a:r>
              <a:rPr lang="uk-UA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Y=10</a:t>
            </a:r>
            <a:r>
              <a:rPr lang="uk-UA" i="1" baseline="30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n/2</a:t>
            </a:r>
            <a:r>
              <a:rPr lang="uk-UA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c+d</a:t>
            </a:r>
            <a:r>
              <a:rPr lang="uk-UA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uk-UA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60" name="Объект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966701"/>
              </p:ext>
            </p:extLst>
          </p:nvPr>
        </p:nvGraphicFramePr>
        <p:xfrm>
          <a:off x="2267744" y="3140968"/>
          <a:ext cx="4694894" cy="33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" name="Формула" r:id="rId5" imgW="3162300" imgH="228600" progId="Equation.3">
                  <p:embed/>
                </p:oleObj>
              </mc:Choice>
              <mc:Fallback>
                <p:oleObj name="Формула" r:id="rId5" imgW="31623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140968"/>
                        <a:ext cx="4694894" cy="339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Объект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575970"/>
              </p:ext>
            </p:extLst>
          </p:nvPr>
        </p:nvGraphicFramePr>
        <p:xfrm>
          <a:off x="583857" y="3628074"/>
          <a:ext cx="7824172" cy="30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" name="Формула" r:id="rId7" imgW="5346700" imgH="203200" progId="Equation.3">
                  <p:embed/>
                </p:oleObj>
              </mc:Choice>
              <mc:Fallback>
                <p:oleObj name="Формула" r:id="rId7" imgW="53467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57" y="3628074"/>
                        <a:ext cx="7824172" cy="3000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Объект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688672"/>
              </p:ext>
            </p:extLst>
          </p:nvPr>
        </p:nvGraphicFramePr>
        <p:xfrm>
          <a:off x="2483768" y="4149080"/>
          <a:ext cx="365847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" name="Формула" r:id="rId9" imgW="2324100" imgH="228600" progId="Equation.3">
                  <p:embed/>
                </p:oleObj>
              </mc:Choice>
              <mc:Fallback>
                <p:oleObj name="Формула" r:id="rId9" imgW="2324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149080"/>
                        <a:ext cx="3658471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1331640" y="3141945"/>
            <a:ext cx="838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   =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1748" name="Объект 317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921294"/>
              </p:ext>
            </p:extLst>
          </p:nvPr>
        </p:nvGraphicFramePr>
        <p:xfrm>
          <a:off x="467544" y="4725144"/>
          <a:ext cx="8136904" cy="33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" name="Формула" r:id="rId11" imgW="4965700" imgH="203200" progId="Equation.3">
                  <p:embed/>
                </p:oleObj>
              </mc:Choice>
              <mc:Fallback>
                <p:oleObj name="Формула" r:id="rId11" imgW="4965700" imgH="203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725144"/>
                        <a:ext cx="8136904" cy="33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16"/>
          <p:cNvSpPr>
            <a:spLocks noChangeArrowheads="1"/>
          </p:cNvSpPr>
          <p:nvPr/>
        </p:nvSpPr>
        <p:spPr bwMode="auto">
          <a:xfrm>
            <a:off x="1131674" y="5445224"/>
            <a:ext cx="776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1750" name="Объект 317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569469"/>
              </p:ext>
            </p:extLst>
          </p:nvPr>
        </p:nvGraphicFramePr>
        <p:xfrm>
          <a:off x="1731572" y="5401867"/>
          <a:ext cx="6444375" cy="45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" name="Формула" r:id="rId13" imgW="3213100" imgH="228600" progId="Equation.3">
                  <p:embed/>
                </p:oleObj>
              </mc:Choice>
              <mc:Fallback>
                <p:oleObj name="Формула" r:id="rId13" imgW="32131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572" y="5401867"/>
                        <a:ext cx="6444375" cy="458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752" name="Прямая соединительная линия 31751"/>
          <p:cNvCxnSpPr/>
          <p:nvPr/>
        </p:nvCxnSpPr>
        <p:spPr>
          <a:xfrm>
            <a:off x="2555776" y="5860068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525027" y="5860068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452320" y="5805264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3" grpId="0"/>
      <p:bldP spid="317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73099" y="107340"/>
            <a:ext cx="2430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lt1"/>
                </a:solidFill>
                <a:latin typeface="+mn-lt"/>
              </a:rPr>
              <a:t>Метод </a:t>
            </a:r>
            <a:r>
              <a:rPr lang="ru-RU" sz="2000" b="1" dirty="0" err="1" smtClean="0">
                <a:solidFill>
                  <a:schemeClr val="lt1"/>
                </a:solidFill>
                <a:latin typeface="+mn-lt"/>
              </a:rPr>
              <a:t>Карацуби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749" name="Rectangle 16"/>
          <p:cNvSpPr>
            <a:spLocks noChangeArrowheads="1"/>
          </p:cNvSpPr>
          <p:nvPr/>
        </p:nvSpPr>
        <p:spPr bwMode="auto">
          <a:xfrm>
            <a:off x="2980190" y="1181483"/>
            <a:ext cx="776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X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Y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72078" y="1613531"/>
            <a:ext cx="936104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68205" y="1621551"/>
            <a:ext cx="0" cy="640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28229" y="1581593"/>
            <a:ext cx="936104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1584063" y="2211813"/>
            <a:ext cx="776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ac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322323" y="2261603"/>
            <a:ext cx="20917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a+b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c+d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376318" y="2211813"/>
            <a:ext cx="776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bd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540030" y="2611923"/>
            <a:ext cx="247835" cy="225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931881" y="2620307"/>
            <a:ext cx="8385" cy="2173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104241" y="2621643"/>
            <a:ext cx="247835" cy="225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958403" y="2703119"/>
            <a:ext cx="247835" cy="225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350254" y="2711503"/>
            <a:ext cx="8385" cy="2173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522614" y="2712839"/>
            <a:ext cx="247835" cy="225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372482" y="2603539"/>
            <a:ext cx="247835" cy="225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4764333" y="2611923"/>
            <a:ext cx="8385" cy="2173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936693" y="2613259"/>
            <a:ext cx="247835" cy="225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1179990" y="2886953"/>
            <a:ext cx="1534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… … 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2583231" y="2928863"/>
            <a:ext cx="1534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… … 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3997310" y="2878483"/>
            <a:ext cx="1534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… … …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4748874" y="1128663"/>
            <a:ext cx="20917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p</a:t>
            </a:r>
            <a:r>
              <a:rPr lang="uk-UA" sz="2000" dirty="0" err="1" smtClean="0">
                <a:solidFill>
                  <a:srgbClr val="000000"/>
                </a:solidFill>
                <a:latin typeface="+mj-lt"/>
              </a:rPr>
              <a:t>озрядність</a:t>
            </a:r>
            <a:r>
              <a:rPr lang="uk-UA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</a:rPr>
              <a:t>n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3971929" y="1386229"/>
            <a:ext cx="8843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5982729" y="2036693"/>
            <a:ext cx="20917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p</a:t>
            </a:r>
            <a:r>
              <a:rPr lang="uk-UA" sz="2000" dirty="0" err="1" smtClean="0">
                <a:solidFill>
                  <a:srgbClr val="000000"/>
                </a:solidFill>
                <a:latin typeface="+mj-lt"/>
              </a:rPr>
              <a:t>озрядність</a:t>
            </a:r>
            <a:r>
              <a:rPr lang="uk-UA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</a:rPr>
              <a:t>n/2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5205784" y="2448147"/>
            <a:ext cx="8843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6179916" y="2750632"/>
            <a:ext cx="20917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p</a:t>
            </a:r>
            <a:r>
              <a:rPr lang="uk-UA" sz="2000" dirty="0" err="1" smtClean="0">
                <a:solidFill>
                  <a:srgbClr val="000000"/>
                </a:solidFill>
                <a:latin typeface="+mj-lt"/>
              </a:rPr>
              <a:t>озрядність</a:t>
            </a:r>
            <a:r>
              <a:rPr lang="uk-UA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</a:rPr>
              <a:t>n/4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5402971" y="3162086"/>
            <a:ext cx="8843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1654894" y="3631593"/>
            <a:ext cx="35966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FF0000"/>
                </a:solidFill>
                <a:latin typeface="+mj-lt"/>
              </a:rPr>
              <a:t>допоки розрядність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n = 1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035974" y="1181483"/>
            <a:ext cx="0" cy="22770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27584" y="764704"/>
            <a:ext cx="416779" cy="416779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744105" y="4812421"/>
            <a:ext cx="416779" cy="416779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1203202" y="4829090"/>
            <a:ext cx="4952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</a:rPr>
              <a:t>Розбиття на більш дрібніші частинки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1792468" y="4193069"/>
            <a:ext cx="514816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1375673" y="3976632"/>
            <a:ext cx="416779" cy="416779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2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738991" y="5301208"/>
            <a:ext cx="416779" cy="416779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2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1203202" y="5298596"/>
            <a:ext cx="4952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</a:rPr>
              <a:t>Рекурсивний розв'язок </a:t>
            </a:r>
            <a:r>
              <a:rPr lang="uk-UA" sz="2000" dirty="0" err="1" smtClean="0">
                <a:solidFill>
                  <a:srgbClr val="000000"/>
                </a:solidFill>
                <a:latin typeface="+mj-lt"/>
              </a:rPr>
              <a:t>підзадач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8100392" y="973093"/>
            <a:ext cx="0" cy="261357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7899637" y="3586664"/>
            <a:ext cx="416779" cy="416779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7" name="Овал 66"/>
          <p:cNvSpPr/>
          <p:nvPr/>
        </p:nvSpPr>
        <p:spPr>
          <a:xfrm>
            <a:off x="738991" y="5789995"/>
            <a:ext cx="416779" cy="416779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1203202" y="5681029"/>
            <a:ext cx="49529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+mj-lt"/>
              </a:rPr>
              <a:t>Комбінування менших </a:t>
            </a:r>
            <a:r>
              <a:rPr lang="uk-UA" sz="2000" dirty="0" err="1" smtClean="0">
                <a:solidFill>
                  <a:srgbClr val="000000"/>
                </a:solidFill>
                <a:latin typeface="+mj-lt"/>
              </a:rPr>
              <a:t>розв'язків</a:t>
            </a:r>
            <a:r>
              <a:rPr lang="uk-UA" sz="2000" dirty="0" smtClean="0">
                <a:solidFill>
                  <a:srgbClr val="000000"/>
                </a:solidFill>
                <a:latin typeface="+mj-lt"/>
              </a:rPr>
              <a:t> у початкову задачу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6090422" y="4829090"/>
            <a:ext cx="108071" cy="1559825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6198493" y="5241394"/>
            <a:ext cx="20917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002060"/>
                </a:solidFill>
                <a:latin typeface="+mj-lt"/>
              </a:rPr>
              <a:t>Етапи методу декомпозиції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1" grpId="0" animBg="1"/>
      <p:bldP spid="52" grpId="0"/>
      <p:bldP spid="58" grpId="0" animBg="1"/>
      <p:bldP spid="59" grpId="0" animBg="1"/>
      <p:bldP spid="64" grpId="0"/>
      <p:bldP spid="66" grpId="0" animBg="1"/>
      <p:bldP spid="67" grpId="0" animBg="1"/>
      <p:bldP spid="68" grpId="0"/>
      <p:bldP spid="28" grpId="0" animBg="1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0170" y="-87198"/>
            <a:ext cx="3416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Метод декомпозиції для </a:t>
            </a:r>
          </a:p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задач сортування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129953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+mj-lt"/>
              </a:rPr>
              <a:t>Вхід: </a:t>
            </a:r>
            <a:r>
              <a:rPr lang="en-US" sz="2000" dirty="0">
                <a:latin typeface="+mj-lt"/>
              </a:rPr>
              <a:t>&lt;a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, a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, …, a</a:t>
            </a:r>
            <a:r>
              <a:rPr lang="en-US" sz="2000" baseline="-25000" dirty="0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&gt;</a:t>
            </a:r>
            <a:endParaRPr lang="uk-UA" sz="2000" dirty="0" smtClean="0">
              <a:latin typeface="+mj-lt"/>
            </a:endParaRPr>
          </a:p>
          <a:p>
            <a:pPr algn="just"/>
            <a:r>
              <a:rPr lang="uk-UA" sz="2000" b="1" i="1" dirty="0" smtClean="0">
                <a:latin typeface="+mj-lt"/>
              </a:rPr>
              <a:t>Вихід:</a:t>
            </a:r>
            <a:r>
              <a:rPr lang="uk-UA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&lt;a’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, a’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, …, </a:t>
            </a:r>
            <a:r>
              <a:rPr lang="en-US" sz="2000" dirty="0" err="1">
                <a:latin typeface="+mj-lt"/>
              </a:rPr>
              <a:t>a’</a:t>
            </a:r>
            <a:r>
              <a:rPr lang="en-US" sz="2000" baseline="-25000" dirty="0" err="1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&gt;</a:t>
            </a:r>
            <a:r>
              <a:rPr lang="uk-UA" sz="2000" dirty="0" smtClean="0">
                <a:latin typeface="+mj-lt"/>
              </a:rPr>
              <a:t> за умови </a:t>
            </a:r>
            <a:r>
              <a:rPr lang="en-US" sz="2000" dirty="0">
                <a:latin typeface="+mj-lt"/>
              </a:rPr>
              <a:t>a’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≤ a’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≤…≤ </a:t>
            </a:r>
            <a:r>
              <a:rPr lang="en-US" sz="2000" dirty="0" err="1" smtClean="0">
                <a:latin typeface="+mj-lt"/>
              </a:rPr>
              <a:t>a’</a:t>
            </a:r>
            <a:r>
              <a:rPr lang="en-US" sz="2000" baseline="-25000" dirty="0" err="1" smtClean="0">
                <a:latin typeface="+mj-lt"/>
              </a:rPr>
              <a:t>n</a:t>
            </a:r>
            <a:endParaRPr lang="uk-UA" sz="2000" dirty="0">
              <a:latin typeface="+mj-lt"/>
            </a:endParaRPr>
          </a:p>
          <a:p>
            <a:pPr algn="just"/>
            <a:endParaRPr lang="uk-UA" sz="2000" dirty="0" smtClean="0">
              <a:latin typeface="+mj-lt"/>
            </a:endParaRPr>
          </a:p>
          <a:p>
            <a:pPr algn="just"/>
            <a:endParaRPr lang="uk-UA" sz="2000" dirty="0">
              <a:latin typeface="+mj-lt"/>
            </a:endParaRPr>
          </a:p>
          <a:p>
            <a:pPr marL="457200" indent="-457200" algn="just">
              <a:buAutoNum type="arabicPeriod"/>
            </a:pPr>
            <a:r>
              <a:rPr lang="uk-UA" sz="2000" b="1" dirty="0" smtClean="0">
                <a:latin typeface="+mj-lt"/>
              </a:rPr>
              <a:t>Розділення:</a:t>
            </a:r>
            <a:r>
              <a:rPr lang="uk-UA" sz="2000" dirty="0" smtClean="0">
                <a:latin typeface="+mj-lt"/>
              </a:rPr>
              <a:t> послідовність для сортування, яка складається з </a:t>
            </a:r>
            <a:r>
              <a:rPr lang="en-US" sz="2000" dirty="0" smtClean="0">
                <a:latin typeface="+mj-lt"/>
              </a:rPr>
              <a:t>n </a:t>
            </a:r>
            <a:r>
              <a:rPr lang="uk-UA" sz="2000" dirty="0" smtClean="0">
                <a:latin typeface="+mj-lt"/>
              </a:rPr>
              <a:t>елементів розбивається на дві менші послідовності, що містять </a:t>
            </a:r>
            <a:r>
              <a:rPr lang="en-US" sz="2000" dirty="0" smtClean="0">
                <a:latin typeface="+mj-lt"/>
              </a:rPr>
              <a:t>n/2</a:t>
            </a:r>
            <a:r>
              <a:rPr lang="uk-UA" sz="2000" dirty="0" smtClean="0">
                <a:latin typeface="+mj-lt"/>
              </a:rPr>
              <a:t> елементів</a:t>
            </a:r>
          </a:p>
          <a:p>
            <a:pPr marL="457200" indent="-457200" algn="just">
              <a:buAutoNum type="arabicPeriod"/>
            </a:pPr>
            <a:r>
              <a:rPr lang="uk-UA" sz="2000" b="1" dirty="0" smtClean="0">
                <a:latin typeface="+mj-lt"/>
              </a:rPr>
              <a:t>Рекурсивний розв'язок:</a:t>
            </a:r>
            <a:r>
              <a:rPr lang="uk-UA" sz="2000" dirty="0" smtClean="0">
                <a:latin typeface="+mj-lt"/>
              </a:rPr>
              <a:t> сортування двох створених послідовностей, якщо їх розмір перевищує 1</a:t>
            </a:r>
          </a:p>
          <a:p>
            <a:pPr marL="457200" indent="-457200" algn="just">
              <a:buAutoNum type="arabicPeriod"/>
            </a:pPr>
            <a:r>
              <a:rPr lang="uk-UA" sz="2000" b="1" dirty="0" smtClean="0">
                <a:latin typeface="+mj-lt"/>
              </a:rPr>
              <a:t>Комбінування:</a:t>
            </a:r>
            <a:r>
              <a:rPr lang="uk-UA" sz="2000" dirty="0" smtClean="0">
                <a:latin typeface="+mj-lt"/>
              </a:rPr>
              <a:t> злиття двох відсортованих послідовностей для одержання кінцевого результату</a:t>
            </a:r>
          </a:p>
          <a:p>
            <a:pPr marL="457200" indent="-457200" algn="just">
              <a:buAutoNum type="arabicPeriod"/>
            </a:pPr>
            <a:endParaRPr lang="uk-UA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3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66311" y="76562"/>
            <a:ext cx="2844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Сортування злиттям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7771" y="412490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latin typeface="+mj-lt"/>
              </a:rPr>
              <a:t>А = </a:t>
            </a:r>
            <a:r>
              <a:rPr lang="en-US" sz="2000" dirty="0" smtClean="0">
                <a:latin typeface="+mj-lt"/>
              </a:rPr>
              <a:t>&lt;</a:t>
            </a:r>
            <a:r>
              <a:rPr lang="uk-UA" sz="2000" dirty="0" smtClean="0">
                <a:latin typeface="+mj-lt"/>
              </a:rPr>
              <a:t>5, 2, 4, 7, 1, 3, 2, 6</a:t>
            </a:r>
            <a:r>
              <a:rPr lang="en-US" sz="2000" dirty="0" smtClean="0">
                <a:latin typeface="+mj-lt"/>
              </a:rPr>
              <a:t>&gt;</a:t>
            </a:r>
            <a:endParaRPr lang="uk-UA" sz="2000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2486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133595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7" y="2629244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7" y="3137979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969" y="3633628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7" y="4129277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6" y="462492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6" y="5133661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6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03795" y="3633628"/>
            <a:ext cx="78601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619672" y="2320670"/>
            <a:ext cx="504056" cy="2843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19672" y="4624926"/>
            <a:ext cx="504056" cy="247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204506" y="3881452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04144" y="4377101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04143" y="487275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04143" y="5381485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04144" y="131628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04144" y="1825021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04143" y="232067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04143" y="2829405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2780209" y="1639006"/>
            <a:ext cx="495647" cy="24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903795" y="1268760"/>
            <a:ext cx="786017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+mj-lt"/>
              </a:rPr>
              <a:t>n = 8</a:t>
            </a:r>
            <a:endParaRPr lang="uk-UA" sz="2000" dirty="0" smtClean="0"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58958" y="980728"/>
            <a:ext cx="786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+mj-lt"/>
              </a:rPr>
              <a:t>n = 4</a:t>
            </a:r>
            <a:endParaRPr lang="uk-UA" sz="2000" dirty="0" smtClean="0"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56269" y="2455932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356269" y="2964667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359307" y="1182688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359307" y="1691423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2780207" y="2815807"/>
            <a:ext cx="495647" cy="24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923928" y="1434490"/>
            <a:ext cx="39655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3938407" y="1974145"/>
            <a:ext cx="39655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3909449" y="2673320"/>
            <a:ext cx="39655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891492" y="3212975"/>
            <a:ext cx="39655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368899" y="111514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368899" y="1749285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373936" y="238895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374353" y="3041171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2777171" y="4203267"/>
            <a:ext cx="495647" cy="24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3353231" y="4976212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353231" y="5484947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uk-UA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356269" y="3746949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uk-UA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3356269" y="4255684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uk-UA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2777169" y="5413286"/>
            <a:ext cx="495647" cy="244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3887417" y="3998751"/>
            <a:ext cx="39655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3887417" y="4538406"/>
            <a:ext cx="39655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3906411" y="5232675"/>
            <a:ext cx="39655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3888454" y="5772330"/>
            <a:ext cx="39655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4365861" y="3679401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uk-UA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365861" y="4313546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uk-UA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370898" y="490923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4371315" y="5517232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uk-UA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3214122" y="836712"/>
            <a:ext cx="786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+mj-lt"/>
              </a:rPr>
              <a:t>n = 2</a:t>
            </a:r>
            <a:endParaRPr lang="uk-UA" sz="2000" dirty="0" smtClean="0">
              <a:latin typeface="+mj-lt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228751" y="764704"/>
            <a:ext cx="786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+mj-lt"/>
              </a:rPr>
              <a:t>n = 1</a:t>
            </a:r>
            <a:endParaRPr lang="uk-UA" sz="2000" dirty="0" smtClean="0">
              <a:latin typeface="+mj-lt"/>
            </a:endParaRPr>
          </a:p>
        </p:txBody>
      </p:sp>
      <p:cxnSp>
        <p:nvCxnSpPr>
          <p:cNvPr id="92" name="Прямая со стрелкой 91"/>
          <p:cNvCxnSpPr>
            <a:stCxn id="93" idx="6"/>
          </p:cNvCxnSpPr>
          <p:nvPr/>
        </p:nvCxnSpPr>
        <p:spPr>
          <a:xfrm>
            <a:off x="971600" y="6221271"/>
            <a:ext cx="4043168" cy="97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554821" y="6012881"/>
            <a:ext cx="416779" cy="416779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uk-UA" dirty="0">
              <a:solidFill>
                <a:srgbClr val="002060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flipV="1">
            <a:off x="4912968" y="1429922"/>
            <a:ext cx="39655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4912968" y="1966897"/>
            <a:ext cx="39655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5359572" y="1102054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359572" y="1610789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uk-UA" dirty="0"/>
          </a:p>
        </p:txBody>
      </p:sp>
      <p:cxnSp>
        <p:nvCxnSpPr>
          <p:cNvPr id="105" name="Прямая со стрелкой 104"/>
          <p:cNvCxnSpPr/>
          <p:nvPr/>
        </p:nvCxnSpPr>
        <p:spPr>
          <a:xfrm flipV="1">
            <a:off x="4929800" y="2673320"/>
            <a:ext cx="39655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V="1">
            <a:off x="4911843" y="3212975"/>
            <a:ext cx="39655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5364781" y="2389050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5364781" y="2897785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cxnSp>
        <p:nvCxnSpPr>
          <p:cNvPr id="109" name="Прямая со стрелкой 108"/>
          <p:cNvCxnSpPr/>
          <p:nvPr/>
        </p:nvCxnSpPr>
        <p:spPr>
          <a:xfrm flipV="1">
            <a:off x="4895529" y="3933056"/>
            <a:ext cx="39655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4895529" y="4538405"/>
            <a:ext cx="39655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5361374" y="3675619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uk-UA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5361374" y="4184354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uk-UA" dirty="0"/>
          </a:p>
        </p:txBody>
      </p:sp>
      <p:cxnSp>
        <p:nvCxnSpPr>
          <p:cNvPr id="113" name="Прямая со стрелкой 112"/>
          <p:cNvCxnSpPr/>
          <p:nvPr/>
        </p:nvCxnSpPr>
        <p:spPr>
          <a:xfrm flipV="1">
            <a:off x="4929800" y="5176454"/>
            <a:ext cx="39655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V="1">
            <a:off x="4911843" y="5716109"/>
            <a:ext cx="396551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5361374" y="4928629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5361374" y="5437364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uk-UA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6325608" y="1268760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6325608" y="1777495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uk-UA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6324211" y="2273144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uk-UA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6324211" y="2781879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cxnSp>
        <p:nvCxnSpPr>
          <p:cNvPr id="121" name="Прямая со стрелкой 120"/>
          <p:cNvCxnSpPr/>
          <p:nvPr/>
        </p:nvCxnSpPr>
        <p:spPr>
          <a:xfrm>
            <a:off x="5905274" y="1610790"/>
            <a:ext cx="394918" cy="1506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flipV="1">
            <a:off x="5905274" y="2768793"/>
            <a:ext cx="394918" cy="1506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6322161" y="3833275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uk-UA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6318739" y="4325943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320052" y="4808527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uk-UA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6318739" y="5301195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uk-UA" dirty="0"/>
          </a:p>
        </p:txBody>
      </p:sp>
      <p:cxnSp>
        <p:nvCxnSpPr>
          <p:cNvPr id="132" name="Прямая со стрелкой 131"/>
          <p:cNvCxnSpPr/>
          <p:nvPr/>
        </p:nvCxnSpPr>
        <p:spPr>
          <a:xfrm>
            <a:off x="5893113" y="4159927"/>
            <a:ext cx="394918" cy="1506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V="1">
            <a:off x="5893113" y="5317930"/>
            <a:ext cx="394918" cy="1506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V="1">
            <a:off x="6881186" y="4573767"/>
            <a:ext cx="571134" cy="25692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6881186" y="2294506"/>
            <a:ext cx="571134" cy="30866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7532735" y="1598790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uk-UA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7532735" y="2093981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7532733" y="2584896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7532732" y="3077229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uk-UA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7532731" y="3564828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uk-UA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7532731" y="4062544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uk-UA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7532731" y="4555668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uk-UA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7532731" y="5051317"/>
            <a:ext cx="495649" cy="495649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uk-UA" dirty="0"/>
          </a:p>
        </p:txBody>
      </p:sp>
      <p:cxnSp>
        <p:nvCxnSpPr>
          <p:cNvPr id="147" name="Прямая со стрелкой 146"/>
          <p:cNvCxnSpPr>
            <a:stCxn id="148" idx="6"/>
          </p:cNvCxnSpPr>
          <p:nvPr/>
        </p:nvCxnSpPr>
        <p:spPr>
          <a:xfrm>
            <a:off x="5639936" y="6229678"/>
            <a:ext cx="2892504" cy="298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Овал 147"/>
          <p:cNvSpPr/>
          <p:nvPr/>
        </p:nvSpPr>
        <p:spPr>
          <a:xfrm>
            <a:off x="5223157" y="6021288"/>
            <a:ext cx="416779" cy="416779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3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5212421" y="724634"/>
            <a:ext cx="786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+mj-lt"/>
              </a:rPr>
              <a:t>n = 2</a:t>
            </a:r>
            <a:endParaRPr lang="uk-UA" sz="2000" dirty="0" smtClean="0">
              <a:latin typeface="+mj-lt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6196091" y="892914"/>
            <a:ext cx="786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+mj-lt"/>
              </a:rPr>
              <a:t>n = 4</a:t>
            </a:r>
            <a:endParaRPr lang="uk-UA" sz="2000" dirty="0" smtClean="0">
              <a:latin typeface="+mj-lt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387550" y="1228690"/>
            <a:ext cx="786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+mj-lt"/>
              </a:rPr>
              <a:t>n = 8</a:t>
            </a:r>
            <a:endParaRPr lang="uk-UA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87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500"/>
                            </p:stCondLst>
                            <p:childTnLst>
                              <p:par>
                                <p:cTn id="2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44" grpId="0" animBg="1"/>
      <p:bldP spid="45" grpId="0" animBg="1"/>
      <p:bldP spid="46" grpId="0" animBg="1"/>
      <p:bldP spid="47" grpId="0" animBg="1"/>
      <p:bldP spid="77" grpId="0" animBg="1"/>
      <p:bldP spid="78" grpId="0" animBg="1"/>
      <p:bldP spid="79" grpId="0" animBg="1"/>
      <p:bldP spid="80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3" grpId="0" animBg="1"/>
      <p:bldP spid="103" grpId="0" animBg="1"/>
      <p:bldP spid="104" grpId="0" animBg="1"/>
      <p:bldP spid="107" grpId="0" animBg="1"/>
      <p:bldP spid="108" grpId="0" animBg="1"/>
      <p:bldP spid="111" grpId="0" animBg="1"/>
      <p:bldP spid="112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8" grpId="0" animBg="1"/>
      <p:bldP spid="129" grpId="0" animBg="1"/>
      <p:bldP spid="130" grpId="0" animBg="1"/>
      <p:bldP spid="131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8" grpId="0" animBg="1"/>
      <p:bldP spid="151" grpId="0"/>
      <p:bldP spid="152" grpId="0"/>
      <p:bldP spid="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47868" y="82091"/>
            <a:ext cx="2880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Розбиття на частини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81456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581456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5814559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5814558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8479" y="581456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32535" y="5814557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uk-UA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491880" y="521990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  <a:endParaRPr lang="uk-UA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16016" y="581456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dirty="0" smtClean="0"/>
              <a:t>q</a:t>
            </a:r>
            <a:r>
              <a:rPr lang="uk-UA" dirty="0" smtClean="0"/>
              <a:t>+</a:t>
            </a:r>
            <a:r>
              <a:rPr lang="en-US" dirty="0" smtClean="0"/>
              <a:t>1</a:t>
            </a:r>
            <a:endParaRPr lang="uk-UA" dirty="0"/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3646180" y="4689503"/>
            <a:ext cx="152400" cy="197046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авая фигурная скобка 25"/>
          <p:cNvSpPr/>
          <p:nvPr/>
        </p:nvSpPr>
        <p:spPr>
          <a:xfrm rot="16200000">
            <a:off x="5368423" y="4946106"/>
            <a:ext cx="144015" cy="146564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5789444" y="980728"/>
            <a:ext cx="119776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Consolas" pitchFamily="49" charset="0"/>
                <a:cs typeface="Consolas" pitchFamily="49" charset="0"/>
              </a:rPr>
              <a:t>Приклад: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p=1, r=6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q=3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Al[1…3]</a:t>
            </a:r>
          </a:p>
          <a:p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Ar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[4…6]</a:t>
            </a:r>
            <a:endParaRPr lang="uk-UA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8676" y="663654"/>
            <a:ext cx="83020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  <a:cs typeface="Consolas" pitchFamily="49" charset="0"/>
              </a:rPr>
              <a:t>Вхід: А – масив</a:t>
            </a:r>
            <a:r>
              <a:rPr lang="en-US" sz="2000" dirty="0" smtClean="0">
                <a:latin typeface="+mj-lt"/>
                <a:cs typeface="Consolas" pitchFamily="49" charset="0"/>
              </a:rPr>
              <a:t>;</a:t>
            </a:r>
          </a:p>
          <a:p>
            <a:pPr algn="just"/>
            <a:r>
              <a:rPr lang="en-US" sz="2000" dirty="0">
                <a:latin typeface="+mj-lt"/>
                <a:cs typeface="Consolas" pitchFamily="49" charset="0"/>
              </a:rPr>
              <a:t> </a:t>
            </a:r>
            <a:r>
              <a:rPr lang="en-US" sz="2000" dirty="0" smtClean="0">
                <a:latin typeface="+mj-lt"/>
                <a:cs typeface="Consolas" pitchFamily="49" charset="0"/>
              </a:rPr>
              <a:t>        p</a:t>
            </a:r>
            <a:r>
              <a:rPr lang="uk-UA" sz="2000" dirty="0" smtClean="0">
                <a:latin typeface="+mj-lt"/>
                <a:cs typeface="Consolas" pitchFamily="49" charset="0"/>
              </a:rPr>
              <a:t> – перший індекс масиву;</a:t>
            </a:r>
          </a:p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 </a:t>
            </a:r>
            <a:r>
              <a:rPr lang="uk-UA" sz="2000" dirty="0" smtClean="0">
                <a:latin typeface="+mj-lt"/>
                <a:cs typeface="Consolas" pitchFamily="49" charset="0"/>
              </a:rPr>
              <a:t>        </a:t>
            </a:r>
            <a:r>
              <a:rPr lang="en-US" sz="2000" dirty="0" smtClean="0">
                <a:latin typeface="+mj-lt"/>
                <a:cs typeface="Consolas" pitchFamily="49" charset="0"/>
              </a:rPr>
              <a:t>r – </a:t>
            </a:r>
            <a:r>
              <a:rPr lang="uk-UA" sz="2000" dirty="0" smtClean="0">
                <a:latin typeface="+mj-lt"/>
                <a:cs typeface="Consolas" pitchFamily="49" charset="0"/>
              </a:rPr>
              <a:t>останній індекс масиву.</a:t>
            </a:r>
          </a:p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 </a:t>
            </a:r>
            <a:r>
              <a:rPr lang="uk-UA" sz="2000" dirty="0" smtClean="0">
                <a:latin typeface="+mj-lt"/>
                <a:cs typeface="Consolas" pitchFamily="49" charset="0"/>
              </a:rPr>
              <a:t>        А</a:t>
            </a:r>
            <a:r>
              <a:rPr lang="en-US" sz="2000" dirty="0" smtClean="0">
                <a:latin typeface="+mj-lt"/>
                <a:cs typeface="Consolas" pitchFamily="49" charset="0"/>
              </a:rPr>
              <a:t>[p…r]</a:t>
            </a:r>
            <a:endParaRPr lang="uk-UA" sz="2000" dirty="0" smtClean="0">
              <a:latin typeface="+mj-lt"/>
              <a:cs typeface="Consolas" pitchFamily="49" charset="0"/>
            </a:endParaRPr>
          </a:p>
          <a:p>
            <a:pPr algn="just"/>
            <a:endParaRPr lang="uk-UA" sz="2000" dirty="0" smtClean="0">
              <a:latin typeface="+mj-lt"/>
              <a:cs typeface="Consolas" pitchFamily="49" charset="0"/>
            </a:endParaRPr>
          </a:p>
          <a:p>
            <a:pPr algn="just"/>
            <a:r>
              <a:rPr lang="uk-UA" sz="2000" dirty="0" smtClean="0">
                <a:latin typeface="+mj-lt"/>
                <a:cs typeface="Consolas" pitchFamily="49" charset="0"/>
              </a:rPr>
              <a:t>Вихід:</a:t>
            </a:r>
            <a:r>
              <a:rPr lang="en-US" sz="2000" dirty="0" smtClean="0">
                <a:latin typeface="+mj-lt"/>
                <a:cs typeface="Consolas" pitchFamily="49" charset="0"/>
              </a:rPr>
              <a:t> </a:t>
            </a:r>
            <a:r>
              <a:rPr lang="uk-UA" sz="2000" dirty="0" smtClean="0">
                <a:latin typeface="+mj-lt"/>
                <a:cs typeface="Consolas" pitchFamily="49" charset="0"/>
              </a:rPr>
              <a:t>А</a:t>
            </a:r>
            <a:r>
              <a:rPr lang="en-US" sz="2000" dirty="0">
                <a:latin typeface="+mj-lt"/>
                <a:cs typeface="Consolas" pitchFamily="49" charset="0"/>
              </a:rPr>
              <a:t>[p…r</a:t>
            </a:r>
            <a:r>
              <a:rPr lang="en-US" sz="2000" dirty="0" smtClean="0">
                <a:latin typeface="+mj-lt"/>
                <a:cs typeface="Consolas" pitchFamily="49" charset="0"/>
              </a:rPr>
              <a:t>] – </a:t>
            </a:r>
            <a:r>
              <a:rPr lang="uk-UA" sz="2000" dirty="0" smtClean="0">
                <a:latin typeface="+mj-lt"/>
                <a:cs typeface="Consolas" pitchFamily="49" charset="0"/>
              </a:rPr>
              <a:t>відсортований масив</a:t>
            </a:r>
            <a:endParaRPr lang="uk-UA" sz="2000" dirty="0">
              <a:latin typeface="+mj-lt"/>
              <a:cs typeface="Consolas" pitchFamily="49" charset="0"/>
            </a:endParaRPr>
          </a:p>
          <a:p>
            <a:pPr algn="just"/>
            <a:endParaRPr lang="uk-UA" sz="2000" dirty="0" smtClean="0">
              <a:latin typeface="+mj-lt"/>
              <a:cs typeface="Consolas" pitchFamily="49" charset="0"/>
            </a:endParaRPr>
          </a:p>
          <a:p>
            <a:pPr algn="just"/>
            <a:endParaRPr lang="uk-UA" sz="2000" dirty="0" smtClean="0">
              <a:latin typeface="+mj-lt"/>
              <a:cs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MergeSort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(A, p, r)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p&lt;r then</a:t>
            </a:r>
            <a:r>
              <a:rPr lang="uk-UA" dirty="0" smtClean="0">
                <a:latin typeface="Consolas" pitchFamily="49" charset="0"/>
                <a:cs typeface="Consolas" pitchFamily="49" charset="0"/>
              </a:rPr>
              <a:t>: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//перевірка чи містить поточний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підмасив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більше одного елементу (необхідність виконання рекурсивних викликів)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q = [(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p+r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)/2]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 поділ масиву на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підмасиви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MergeSort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(A, p, q) </a:t>
            </a:r>
            <a:r>
              <a:rPr lang="uk-UA" dirty="0" smtClean="0">
                <a:latin typeface="Consolas" pitchFamily="49" charset="0"/>
                <a:cs typeface="Consolas" pitchFamily="49" charset="0"/>
              </a:rPr>
              <a:t>– сортування лівої частини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MergeSort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(A, q+1, r)</a:t>
            </a:r>
            <a:r>
              <a:rPr lang="uk-UA" dirty="0" smtClean="0">
                <a:latin typeface="Consolas" pitchFamily="49" charset="0"/>
                <a:cs typeface="Consolas" pitchFamily="49" charset="0"/>
              </a:rPr>
              <a:t> – сортування правої частини</a:t>
            </a:r>
          </a:p>
          <a:p>
            <a:pPr marL="342900" indent="-342900">
              <a:buAutoNum type="arabicPeriod"/>
            </a:pPr>
            <a:r>
              <a:rPr lang="uk-UA" dirty="0">
                <a:latin typeface="Consolas" pitchFamily="49" charset="0"/>
                <a:cs typeface="Consolas" pitchFamily="49" charset="0"/>
              </a:rPr>
              <a:t> </a:t>
            </a:r>
            <a:r>
              <a:rPr lang="uk-U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Merge</a:t>
            </a:r>
            <a:r>
              <a:rPr lang="uk-UA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A, p, q, r)</a:t>
            </a:r>
            <a:r>
              <a:rPr lang="uk-UA" dirty="0" smtClean="0">
                <a:latin typeface="Consolas" pitchFamily="49" charset="0"/>
                <a:cs typeface="Consolas" pitchFamily="49" charset="0"/>
              </a:rPr>
              <a:t> – злиття двох </a:t>
            </a:r>
            <a:r>
              <a:rPr lang="uk-UA" dirty="0" err="1" smtClean="0">
                <a:latin typeface="Consolas" pitchFamily="49" charset="0"/>
                <a:cs typeface="Consolas" pitchFamily="49" charset="0"/>
              </a:rPr>
              <a:t>підмасивів</a:t>
            </a:r>
            <a:endParaRPr lang="uk-UA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64288" y="980728"/>
            <a:ext cx="119776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Consolas" pitchFamily="49" charset="0"/>
                <a:cs typeface="Consolas" pitchFamily="49" charset="0"/>
              </a:rPr>
              <a:t>Приклад: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p=1, r=7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q=4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Al[1…4]</a:t>
            </a:r>
          </a:p>
          <a:p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Ar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[5…7]</a:t>
            </a:r>
            <a:endParaRPr lang="uk-UA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87542" y="521990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r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2137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/>
      <p:bldP spid="22" grpId="0" animBg="1"/>
      <p:bldP spid="2" grpId="0" animBg="1"/>
      <p:bldP spid="26" grpId="0" animBg="1"/>
      <p:bldP spid="2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00957" y="82091"/>
            <a:ext cx="2574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lt1"/>
                </a:solidFill>
                <a:latin typeface="+mn-lt"/>
              </a:rPr>
              <a:t>Процедура злиття</a:t>
            </a:r>
            <a:endParaRPr lang="uk-UA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9137" y="92294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4786" y="92294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20435" y="92294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16084" y="92294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07382" y="922939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03031" y="922938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872610" y="154750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  <a:endParaRPr lang="uk-UA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11733" y="922940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2" name="Правая фигурная скобка 1"/>
          <p:cNvSpPr/>
          <p:nvPr/>
        </p:nvSpPr>
        <p:spPr>
          <a:xfrm rot="5400000" flipV="1">
            <a:off x="3030181" y="562269"/>
            <a:ext cx="152400" cy="197046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авая фигурная скобка 25"/>
          <p:cNvSpPr/>
          <p:nvPr/>
        </p:nvSpPr>
        <p:spPr>
          <a:xfrm rot="5400000" flipV="1">
            <a:off x="5022619" y="559997"/>
            <a:ext cx="152401" cy="1975009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>
            <a:off x="899592" y="975651"/>
            <a:ext cx="1215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  <a:cs typeface="Consolas" pitchFamily="49" charset="0"/>
              </a:rPr>
              <a:t>Вхід: А =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79849" y="1519777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r</a:t>
            </a:r>
            <a:endParaRPr lang="uk-UA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90674" y="922938"/>
            <a:ext cx="495649" cy="4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23464" y="970707"/>
            <a:ext cx="1836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p=1, q=4, r=8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9553" y="1916832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1</a:t>
            </a:r>
            <a:r>
              <a:rPr lang="en-US" sz="2000" dirty="0">
                <a:latin typeface="+mj-lt"/>
                <a:cs typeface="Consolas" pitchFamily="49" charset="0"/>
              </a:rPr>
              <a:t>.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9456" y="1916832"/>
            <a:ext cx="378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L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80506" y="1956902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733966" y="1956902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076776" y="195690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425084" y="195690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830883" y="195690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179191" y="195690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480426" y="1956902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522001" y="195690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987824" y="1936866"/>
            <a:ext cx="43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R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48064" y="1939478"/>
            <a:ext cx="4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03506" y="1956902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956966" y="1956902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99776" y="195690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648084" y="195690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348998" y="195689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697306" y="195689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998541" y="195690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uk-UA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040116" y="195689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534055" y="2430182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  <a:cs typeface="Consolas" pitchFamily="49" charset="0"/>
              </a:rPr>
              <a:t>2</a:t>
            </a:r>
            <a:r>
              <a:rPr lang="en-US" sz="2000" dirty="0" smtClean="0">
                <a:latin typeface="+mj-lt"/>
                <a:cs typeface="Consolas" pitchFamily="49" charset="0"/>
              </a:rPr>
              <a:t>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23958" y="2430182"/>
            <a:ext cx="378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L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375008" y="2470252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728468" y="2470252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2071278" y="247025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419586" y="247025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825385" y="2470250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173693" y="247025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474928" y="2470252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516503" y="247025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2982326" y="2450216"/>
            <a:ext cx="43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R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142566" y="2452828"/>
            <a:ext cx="4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598008" y="2470252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5951468" y="2470252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6294278" y="247025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6642586" y="247025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7343500" y="247024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7691808" y="247024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6993043" y="247025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uk-UA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8034618" y="247024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34055" y="2943528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  <a:cs typeface="Consolas" pitchFamily="49" charset="0"/>
              </a:rPr>
              <a:t>3</a:t>
            </a:r>
            <a:r>
              <a:rPr lang="en-US" sz="2000" dirty="0" smtClean="0">
                <a:latin typeface="+mj-lt"/>
                <a:cs typeface="Consolas" pitchFamily="49" charset="0"/>
              </a:rPr>
              <a:t>.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23958" y="2943528"/>
            <a:ext cx="378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L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375008" y="298359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1728468" y="2983598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071278" y="298359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419586" y="298359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3825385" y="2983596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173693" y="298359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3474928" y="298359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4516503" y="298359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982326" y="2963562"/>
            <a:ext cx="43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R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142566" y="2966174"/>
            <a:ext cx="4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598008" y="298359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5951468" y="298359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6294278" y="298359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6642586" y="298359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7343500" y="2983594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7691808" y="2983594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993043" y="298359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uk-UA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8034618" y="2983594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534055" y="3484601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  <a:cs typeface="Consolas" pitchFamily="49" charset="0"/>
              </a:rPr>
              <a:t>4</a:t>
            </a:r>
            <a:r>
              <a:rPr lang="en-US" sz="2000" dirty="0" smtClean="0">
                <a:latin typeface="+mj-lt"/>
                <a:cs typeface="Consolas" pitchFamily="49" charset="0"/>
              </a:rPr>
              <a:t>.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923958" y="3484601"/>
            <a:ext cx="378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L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375008" y="352467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1728468" y="3524671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2071278" y="352466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2419586" y="352466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3825385" y="352466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4173693" y="3524669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3474928" y="352467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4516503" y="352466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2982326" y="3504635"/>
            <a:ext cx="43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R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142566" y="3507247"/>
            <a:ext cx="4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5598008" y="352467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5951468" y="352467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6294278" y="352466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6642586" y="352466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7343500" y="352466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7691808" y="352466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6993043" y="352466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uk-UA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8034618" y="352466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534055" y="4022041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  <a:cs typeface="Consolas" pitchFamily="49" charset="0"/>
              </a:rPr>
              <a:t>5</a:t>
            </a:r>
            <a:r>
              <a:rPr lang="en-US" sz="2000" dirty="0" smtClean="0">
                <a:latin typeface="+mj-lt"/>
                <a:cs typeface="Consolas" pitchFamily="49" charset="0"/>
              </a:rPr>
              <a:t>.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923958" y="4022041"/>
            <a:ext cx="378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L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375008" y="406211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1728468" y="4062111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4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2071278" y="406210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2419586" y="406210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3825385" y="406210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4173693" y="406210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3474928" y="406211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4516503" y="4062109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6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2982326" y="4042075"/>
            <a:ext cx="43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R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5142566" y="4044687"/>
            <a:ext cx="4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598008" y="406211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5951468" y="406211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6294278" y="406210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6642586" y="406210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7343500" y="406210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7691808" y="406210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6993043" y="406210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8034618" y="406210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528557" y="4535391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  <a:cs typeface="Consolas" pitchFamily="49" charset="0"/>
              </a:rPr>
              <a:t>6</a:t>
            </a:r>
            <a:r>
              <a:rPr lang="en-US" sz="2000" dirty="0" smtClean="0">
                <a:latin typeface="+mj-lt"/>
                <a:cs typeface="Consolas" pitchFamily="49" charset="0"/>
              </a:rPr>
              <a:t>.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918460" y="4535391"/>
            <a:ext cx="378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L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1369510" y="457546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1722970" y="457546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2065780" y="4575459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5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2414088" y="457545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3819887" y="457545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4168195" y="457545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3469430" y="457546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4511005" y="4575459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6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976828" y="4555425"/>
            <a:ext cx="43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R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5137068" y="4558037"/>
            <a:ext cx="4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5592510" y="457546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5945970" y="4575461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6288780" y="457545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6637088" y="457545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66" name="Прямоугольник 165"/>
          <p:cNvSpPr/>
          <p:nvPr/>
        </p:nvSpPr>
        <p:spPr>
          <a:xfrm>
            <a:off x="7338002" y="457545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167" name="Прямоугольник 166"/>
          <p:cNvSpPr/>
          <p:nvPr/>
        </p:nvSpPr>
        <p:spPr>
          <a:xfrm>
            <a:off x="7686310" y="457545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8" name="Прямоугольник 167"/>
          <p:cNvSpPr/>
          <p:nvPr/>
        </p:nvSpPr>
        <p:spPr>
          <a:xfrm>
            <a:off x="6987545" y="4575459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169" name="Прямоугольник 168"/>
          <p:cNvSpPr/>
          <p:nvPr/>
        </p:nvSpPr>
        <p:spPr>
          <a:xfrm>
            <a:off x="8029120" y="457545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0" name="Прямоугольник 169"/>
          <p:cNvSpPr/>
          <p:nvPr/>
        </p:nvSpPr>
        <p:spPr>
          <a:xfrm>
            <a:off x="528557" y="5048737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  <a:cs typeface="Consolas" pitchFamily="49" charset="0"/>
              </a:rPr>
              <a:t>7</a:t>
            </a:r>
            <a:r>
              <a:rPr lang="en-US" sz="2000" dirty="0" smtClean="0">
                <a:latin typeface="+mj-lt"/>
                <a:cs typeface="Consolas" pitchFamily="49" charset="0"/>
              </a:rPr>
              <a:t>.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918460" y="5048737"/>
            <a:ext cx="378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L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1369510" y="508880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73" name="Прямоугольник 172"/>
          <p:cNvSpPr/>
          <p:nvPr/>
        </p:nvSpPr>
        <p:spPr>
          <a:xfrm>
            <a:off x="1722970" y="508880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174" name="Прямоугольник 173"/>
          <p:cNvSpPr/>
          <p:nvPr/>
        </p:nvSpPr>
        <p:spPr>
          <a:xfrm>
            <a:off x="2065780" y="5088805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175" name="Прямоугольник 174"/>
          <p:cNvSpPr/>
          <p:nvPr/>
        </p:nvSpPr>
        <p:spPr>
          <a:xfrm>
            <a:off x="2414088" y="5088805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7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3819887" y="5088805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4168195" y="5088805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3469430" y="508880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179" name="Прямоугольник 178"/>
          <p:cNvSpPr/>
          <p:nvPr/>
        </p:nvSpPr>
        <p:spPr>
          <a:xfrm>
            <a:off x="4511005" y="5088805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6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2976828" y="5068771"/>
            <a:ext cx="43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R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5137068" y="5071383"/>
            <a:ext cx="4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5592510" y="508880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183" name="Прямоугольник 182"/>
          <p:cNvSpPr/>
          <p:nvPr/>
        </p:nvSpPr>
        <p:spPr>
          <a:xfrm>
            <a:off x="5945970" y="5088807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84" name="Прямоугольник 183"/>
          <p:cNvSpPr/>
          <p:nvPr/>
        </p:nvSpPr>
        <p:spPr>
          <a:xfrm>
            <a:off x="6288780" y="5088805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85" name="Прямоугольник 184"/>
          <p:cNvSpPr/>
          <p:nvPr/>
        </p:nvSpPr>
        <p:spPr>
          <a:xfrm>
            <a:off x="6637088" y="5088805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7338002" y="5088803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7686310" y="5088803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188" name="Прямоугольник 187"/>
          <p:cNvSpPr/>
          <p:nvPr/>
        </p:nvSpPr>
        <p:spPr>
          <a:xfrm>
            <a:off x="6987545" y="5088805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189" name="Прямоугольник 188"/>
          <p:cNvSpPr/>
          <p:nvPr/>
        </p:nvSpPr>
        <p:spPr>
          <a:xfrm>
            <a:off x="8029120" y="5088803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0" name="Прямоугольник 189"/>
          <p:cNvSpPr/>
          <p:nvPr/>
        </p:nvSpPr>
        <p:spPr>
          <a:xfrm>
            <a:off x="528557" y="5589810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+mj-lt"/>
                <a:cs typeface="Consolas" pitchFamily="49" charset="0"/>
              </a:rPr>
              <a:t>8</a:t>
            </a:r>
            <a:r>
              <a:rPr lang="en-US" sz="2000" dirty="0" smtClean="0">
                <a:latin typeface="+mj-lt"/>
                <a:cs typeface="Consolas" pitchFamily="49" charset="0"/>
              </a:rPr>
              <a:t>.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918460" y="5589810"/>
            <a:ext cx="378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L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1369510" y="562988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93" name="Прямоугольник 192"/>
          <p:cNvSpPr/>
          <p:nvPr/>
        </p:nvSpPr>
        <p:spPr>
          <a:xfrm>
            <a:off x="1722970" y="562988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194" name="Прямоугольник 193"/>
          <p:cNvSpPr/>
          <p:nvPr/>
        </p:nvSpPr>
        <p:spPr>
          <a:xfrm>
            <a:off x="2065780" y="562987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195" name="Прямоугольник 194"/>
          <p:cNvSpPr/>
          <p:nvPr/>
        </p:nvSpPr>
        <p:spPr>
          <a:xfrm>
            <a:off x="2414088" y="5629878"/>
            <a:ext cx="348308" cy="3600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7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3819887" y="562987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97" name="Прямоугольник 196"/>
          <p:cNvSpPr/>
          <p:nvPr/>
        </p:nvSpPr>
        <p:spPr>
          <a:xfrm>
            <a:off x="4168195" y="562987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98" name="Прямоугольник 197"/>
          <p:cNvSpPr/>
          <p:nvPr/>
        </p:nvSpPr>
        <p:spPr>
          <a:xfrm>
            <a:off x="3469430" y="562988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199" name="Прямоугольник 198"/>
          <p:cNvSpPr/>
          <p:nvPr/>
        </p:nvSpPr>
        <p:spPr>
          <a:xfrm>
            <a:off x="4511005" y="562987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200" name="Прямоугольник 199"/>
          <p:cNvSpPr/>
          <p:nvPr/>
        </p:nvSpPr>
        <p:spPr>
          <a:xfrm>
            <a:off x="2976828" y="5609844"/>
            <a:ext cx="43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Consolas" pitchFamily="49" charset="0"/>
              </a:rPr>
              <a:t>R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5137068" y="5612456"/>
            <a:ext cx="4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j-lt"/>
                <a:cs typeface="Consolas" pitchFamily="49" charset="0"/>
              </a:rPr>
              <a:t>А</a:t>
            </a:r>
            <a:r>
              <a:rPr lang="uk-UA" sz="2000" dirty="0" smtClean="0">
                <a:latin typeface="+mj-lt"/>
                <a:cs typeface="Consolas" pitchFamily="49" charset="0"/>
              </a:rPr>
              <a:t>: </a:t>
            </a:r>
            <a:endParaRPr lang="en-US" sz="2000" dirty="0" smtClean="0">
              <a:latin typeface="+mj-lt"/>
              <a:cs typeface="Consolas" pitchFamily="49" charset="0"/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5592510" y="562988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203" name="Прямоугольник 202"/>
          <p:cNvSpPr/>
          <p:nvPr/>
        </p:nvSpPr>
        <p:spPr>
          <a:xfrm>
            <a:off x="5945970" y="5629880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204" name="Прямоугольник 203"/>
          <p:cNvSpPr/>
          <p:nvPr/>
        </p:nvSpPr>
        <p:spPr>
          <a:xfrm>
            <a:off x="6288780" y="562987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205" name="Прямоугольник 204"/>
          <p:cNvSpPr/>
          <p:nvPr/>
        </p:nvSpPr>
        <p:spPr>
          <a:xfrm>
            <a:off x="6637088" y="562987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206" name="Прямоугольник 205"/>
          <p:cNvSpPr/>
          <p:nvPr/>
        </p:nvSpPr>
        <p:spPr>
          <a:xfrm>
            <a:off x="7338002" y="562987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207" name="Прямоугольник 206"/>
          <p:cNvSpPr/>
          <p:nvPr/>
        </p:nvSpPr>
        <p:spPr>
          <a:xfrm>
            <a:off x="7686310" y="562987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208" name="Прямоугольник 207"/>
          <p:cNvSpPr/>
          <p:nvPr/>
        </p:nvSpPr>
        <p:spPr>
          <a:xfrm>
            <a:off x="6987545" y="5629878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sp>
        <p:nvSpPr>
          <p:cNvPr id="209" name="Прямоугольник 208"/>
          <p:cNvSpPr/>
          <p:nvPr/>
        </p:nvSpPr>
        <p:spPr>
          <a:xfrm>
            <a:off x="8029120" y="5629876"/>
            <a:ext cx="348308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211" name="Прямоугольник 210"/>
          <p:cNvSpPr/>
          <p:nvPr/>
        </p:nvSpPr>
        <p:spPr>
          <a:xfrm>
            <a:off x="3720745" y="6093296"/>
            <a:ext cx="1950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FF0000"/>
                </a:solidFill>
                <a:latin typeface="+mj-lt"/>
                <a:cs typeface="Consolas" pitchFamily="49" charset="0"/>
              </a:rPr>
              <a:t>n = 8 </a:t>
            </a:r>
            <a:r>
              <a:rPr lang="uk-UA" sz="2000" b="1" i="1" dirty="0" smtClean="0">
                <a:solidFill>
                  <a:srgbClr val="FF0000"/>
                </a:solidFill>
              </a:rPr>
              <a:t>→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uk-UA" sz="2000" b="1" i="1" dirty="0">
                <a:solidFill>
                  <a:srgbClr val="FF0000"/>
                </a:solidFill>
                <a:latin typeface="+mj-lt"/>
                <a:cs typeface="Consolas" pitchFamily="49" charset="0"/>
              </a:rPr>
              <a:t>Θ(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Consolas" pitchFamily="49" charset="0"/>
              </a:rPr>
              <a:t>n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  <a:cs typeface="Consolas" pitchFamily="49" charset="0"/>
              </a:rPr>
              <a:t>)</a:t>
            </a:r>
            <a:endParaRPr lang="uk-UA" sz="2000" b="1" i="1" dirty="0">
              <a:solidFill>
                <a:srgbClr val="FF0000"/>
              </a:solidFill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70" grpId="0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1" grpId="0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/>
      <p:bldP spid="111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/>
      <p:bldP spid="121" grpId="0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/>
      <p:bldP spid="131" grpId="0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/>
      <p:bldP spid="141" grpId="0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/>
      <p:bldP spid="151" grpId="0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/>
      <p:bldP spid="181" grpId="0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/>
      <p:bldP spid="191" grpId="0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/>
      <p:bldP spid="201" grpId="0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ін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сті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і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2234</TotalTime>
  <Words>2271</Words>
  <Application>Microsoft Office PowerPoint</Application>
  <PresentationFormat>Экран (4:3)</PresentationFormat>
  <Paragraphs>750</Paragraphs>
  <Slides>33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Calibri</vt:lpstr>
      <vt:lpstr>Cambria Math</vt:lpstr>
      <vt:lpstr>Century Gothic</vt:lpstr>
      <vt:lpstr>Consolas</vt:lpstr>
      <vt:lpstr>Tahoma</vt:lpstr>
      <vt:lpstr>Times New Roman</vt:lpstr>
      <vt:lpstr>Wingdings 2</vt:lpstr>
      <vt:lpstr>Остін</vt:lpstr>
      <vt:lpstr>Visio</vt:lpstr>
      <vt:lpstr>Формула</vt:lpstr>
      <vt:lpstr>ОСНОВИ ПРОГРАМУВАННЯ ТА АЛГОРИТМІЗАЦІЯ</vt:lpstr>
      <vt:lpstr>ПЛАН ЛЕКЦІЇ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Предмет: ІНФОРМАТИКА ТА КОМП’ЮТЕРНА ТЕХНІКА</dc:title>
  <dc:creator>Тарас</dc:creator>
  <cp:lastModifiedBy>парт</cp:lastModifiedBy>
  <cp:revision>227</cp:revision>
  <dcterms:created xsi:type="dcterms:W3CDTF">2004-09-01T17:24:47Z</dcterms:created>
  <dcterms:modified xsi:type="dcterms:W3CDTF">2018-02-09T14:52:07Z</dcterms:modified>
</cp:coreProperties>
</file>