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9" r:id="rId15"/>
    <p:sldId id="270" r:id="rId16"/>
    <p:sldId id="268" r:id="rId17"/>
    <p:sldId id="271" r:id="rId18"/>
    <p:sldId id="272" r:id="rId19"/>
    <p:sldId id="294" r:id="rId20"/>
    <p:sldId id="295" r:id="rId21"/>
    <p:sldId id="296" r:id="rId22"/>
    <p:sldId id="297" r:id="rId23"/>
    <p:sldId id="298" r:id="rId24"/>
    <p:sldId id="300" r:id="rId25"/>
    <p:sldId id="299" r:id="rId26"/>
    <p:sldId id="301" r:id="rId27"/>
    <p:sldId id="302" r:id="rId28"/>
    <p:sldId id="303" r:id="rId29"/>
    <p:sldId id="304" r:id="rId3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80FDECF-B1C5-4F49-8652-FAF574795426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85C93B4-35E6-4718-AB73-763B7CF24BD3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4505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DECF-B1C5-4F49-8652-FAF574795426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93B4-35E6-4718-AB73-763B7CF24BD3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932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DECF-B1C5-4F49-8652-FAF574795426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93B4-35E6-4718-AB73-763B7CF24BD3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2092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DECF-B1C5-4F49-8652-FAF574795426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93B4-35E6-4718-AB73-763B7CF24BD3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3056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DECF-B1C5-4F49-8652-FAF574795426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93B4-35E6-4718-AB73-763B7CF24BD3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3476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DECF-B1C5-4F49-8652-FAF574795426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93B4-35E6-4718-AB73-763B7CF24BD3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3764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DECF-B1C5-4F49-8652-FAF574795426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93B4-35E6-4718-AB73-763B7CF24BD3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9513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DECF-B1C5-4F49-8652-FAF574795426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93B4-35E6-4718-AB73-763B7CF24BD3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3594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DECF-B1C5-4F49-8652-FAF574795426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93B4-35E6-4718-AB73-763B7CF24BD3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786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DECF-B1C5-4F49-8652-FAF574795426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93B4-35E6-4718-AB73-763B7CF24BD3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5849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DECF-B1C5-4F49-8652-FAF574795426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93B4-35E6-4718-AB73-763B7CF24BD3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159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DECF-B1C5-4F49-8652-FAF574795426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93B4-35E6-4718-AB73-763B7CF24BD3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457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DECF-B1C5-4F49-8652-FAF574795426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93B4-35E6-4718-AB73-763B7CF24BD3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4472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DECF-B1C5-4F49-8652-FAF574795426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93B4-35E6-4718-AB73-763B7CF24BD3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3309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DECF-B1C5-4F49-8652-FAF574795426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93B4-35E6-4718-AB73-763B7CF24BD3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7892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DECF-B1C5-4F49-8652-FAF574795426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93B4-35E6-4718-AB73-763B7CF24BD3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826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DECF-B1C5-4F49-8652-FAF574795426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93B4-35E6-4718-AB73-763B7CF24BD3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8488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FDECF-B1C5-4F49-8652-FAF574795426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C93B4-35E6-4718-AB73-763B7CF24BD3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6602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1064" y="3977982"/>
            <a:ext cx="7070928" cy="587577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ЛЕКЦІЯ </a:t>
            </a:r>
            <a:r>
              <a:rPr lang="ru-RU" sz="3200" b="1" dirty="0" smtClean="0">
                <a:solidFill>
                  <a:schemeClr val="tx1"/>
                </a:solidFill>
              </a:rPr>
              <a:t>№6.1</a:t>
            </a:r>
            <a:r>
              <a:rPr lang="ru-RU" sz="3200" b="1" dirty="0">
                <a:solidFill>
                  <a:schemeClr val="tx1"/>
                </a:solidFill>
              </a:rPr>
              <a:t>. ВВЕДЕННЯ В </a:t>
            </a:r>
            <a:r>
              <a:rPr lang="ru-RU" sz="3200" b="1" dirty="0" smtClean="0">
                <a:solidFill>
                  <a:schemeClr val="tx1"/>
                </a:solidFill>
              </a:rPr>
              <a:t>КЛАСИ</a:t>
            </a:r>
            <a:endParaRPr lang="uk-UA" sz="32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929" y="130190"/>
            <a:ext cx="1970288" cy="1970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929" y="4483198"/>
            <a:ext cx="2038350" cy="2190750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2117324" y="1967746"/>
            <a:ext cx="9838708" cy="1276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dirty="0" smtClean="0">
                <a:solidFill>
                  <a:schemeClr val="tx1"/>
                </a:solidFill>
              </a:rPr>
              <a:t>ТЕМА </a:t>
            </a:r>
            <a:r>
              <a:rPr lang="ru-RU" sz="3000" b="1" dirty="0" smtClean="0">
                <a:solidFill>
                  <a:schemeClr val="tx1"/>
                </a:solidFill>
              </a:rPr>
              <a:t>№6. </a:t>
            </a:r>
            <a:r>
              <a:rPr lang="ru-RU" sz="3000" b="1" dirty="0" smtClean="0">
                <a:solidFill>
                  <a:schemeClr val="tx1"/>
                </a:solidFill>
              </a:rPr>
              <a:t>ОСНОВИ </a:t>
            </a:r>
          </a:p>
          <a:p>
            <a:r>
              <a:rPr lang="ru-RU" sz="3000" b="1" dirty="0" smtClean="0">
                <a:solidFill>
                  <a:schemeClr val="tx1"/>
                </a:solidFill>
              </a:rPr>
              <a:t>ОБ</a:t>
            </a:r>
            <a:r>
              <a:rPr lang="en-US" sz="3000" b="1" dirty="0" smtClean="0">
                <a:solidFill>
                  <a:schemeClr val="tx1"/>
                </a:solidFill>
              </a:rPr>
              <a:t>’</a:t>
            </a:r>
            <a:r>
              <a:rPr lang="uk-UA" sz="3000" b="1" dirty="0" smtClean="0">
                <a:solidFill>
                  <a:schemeClr val="tx1"/>
                </a:solidFill>
              </a:rPr>
              <a:t>ЄКТНО-ОРІЄНТОВАНОГО  ПРОГРАМУВАННЯ</a:t>
            </a:r>
            <a:endParaRPr lang="uk-UA" sz="3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30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1537" y="814651"/>
            <a:ext cx="10363401" cy="16957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dirty="0" smtClean="0"/>
              <a:t>Ключове слово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/>
              <a:t>створює лише шаблон, </a:t>
            </a:r>
            <a:r>
              <a:rPr lang="uk-UA" sz="2800" dirty="0" smtClean="0"/>
              <a:t>не </a:t>
            </a:r>
            <a:r>
              <a:rPr lang="uk-UA" sz="2800" dirty="0"/>
              <a:t>конкретний об’єкт. Щоб дійсно створити об’єкт (</a:t>
            </a:r>
            <a:r>
              <a:rPr lang="uk-UA" sz="2800" dirty="0" smtClean="0"/>
              <a:t>екземпляр</a:t>
            </a:r>
            <a:r>
              <a:rPr lang="uk-UA" sz="2800" dirty="0"/>
              <a:t>)</a:t>
            </a:r>
            <a:r>
              <a:rPr lang="uk-UA" sz="2800" dirty="0" smtClean="0"/>
              <a:t> класу </a:t>
            </a:r>
            <a:r>
              <a:rPr lang="en-US" sz="2800" dirty="0"/>
              <a:t>Box</a:t>
            </a:r>
            <a:r>
              <a:rPr lang="uk-UA" sz="2800" dirty="0"/>
              <a:t>, потрібно застосувати </a:t>
            </a:r>
            <a:r>
              <a:rPr lang="uk-UA" sz="2800" dirty="0" smtClean="0"/>
              <a:t>оператор</a:t>
            </a:r>
            <a:r>
              <a:rPr lang="uk-UA" sz="2800" dirty="0"/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81148" y="2975799"/>
            <a:ext cx="10856421" cy="689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 smtClean="0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sz="2400" b="1" dirty="0" err="1" smtClean="0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 ; </a:t>
            </a:r>
            <a:r>
              <a:rPr lang="uk-UA" sz="2400" dirty="0" smtClean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створили об</a:t>
            </a:r>
            <a:r>
              <a:rPr lang="en-US" sz="2400" dirty="0" smtClean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dirty="0" err="1" smtClean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єкт</a:t>
            </a:r>
            <a:r>
              <a:rPr lang="uk-UA" sz="2400" dirty="0" smtClean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 smtClean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</a:t>
            </a:r>
            <a:r>
              <a:rPr lang="uk-UA" sz="2400" dirty="0" smtClean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класу </a:t>
            </a:r>
            <a:r>
              <a:rPr lang="uk-UA" sz="2400" dirty="0" err="1" smtClean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493818" y="3664898"/>
            <a:ext cx="698269" cy="65772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596043" y="4353997"/>
            <a:ext cx="3757353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400" dirty="0" smtClean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Набуває сутності та стає екземпляром класу </a:t>
            </a:r>
            <a:r>
              <a:rPr lang="uk-UA" sz="2400" dirty="0" err="1" smtClean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endParaRPr lang="uk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4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698269"/>
            <a:ext cx="9905999" cy="15960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3200" dirty="0" smtClean="0"/>
              <a:t>Кожен об’єкт, який створено на основі класу міститиме власну копію усіх змінних визначених в класі (</a:t>
            </a:r>
            <a:r>
              <a:rPr lang="en-US" sz="3200" dirty="0" smtClean="0"/>
              <a:t>width</a:t>
            </a:r>
            <a:r>
              <a:rPr lang="uk-UA" sz="3200" dirty="0" smtClean="0"/>
              <a:t>, </a:t>
            </a:r>
            <a:r>
              <a:rPr lang="en-US" sz="3200" dirty="0" smtClean="0"/>
              <a:t>height</a:t>
            </a:r>
            <a:r>
              <a:rPr lang="uk-UA" sz="3200" dirty="0" smtClean="0"/>
              <a:t>, </a:t>
            </a:r>
            <a:r>
              <a:rPr lang="en-US" sz="3200" dirty="0" smtClean="0"/>
              <a:t>depth</a:t>
            </a:r>
            <a:r>
              <a:rPr lang="uk-UA" sz="3200" dirty="0" smtClean="0"/>
              <a:t>). Для доступу до змінної екземпляра застосовують оператор «.»:</a:t>
            </a:r>
          </a:p>
          <a:p>
            <a:pPr marL="0" indent="0" algn="just">
              <a:buNone/>
            </a:pPr>
            <a:endParaRPr lang="uk-UA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99164" y="3593470"/>
            <a:ext cx="3733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err="1" smtClean="0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mybox</a:t>
            </a:r>
            <a:r>
              <a:rPr lang="uk-UA" sz="280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.</a:t>
            </a:r>
            <a:r>
              <a:rPr lang="uk-UA" sz="2800" dirty="0" err="1" smtClean="0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width</a:t>
            </a:r>
            <a:r>
              <a:rPr lang="uk-UA" sz="28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 = 100;</a:t>
            </a:r>
            <a:endParaRPr lang="uk-UA" sz="28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141412" y="4686890"/>
            <a:ext cx="9905999" cy="15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sz="3200" dirty="0" smtClean="0"/>
              <a:t>Р.</a:t>
            </a:r>
            <a:r>
              <a:rPr lang="en-US" sz="3200" dirty="0" smtClean="0"/>
              <a:t>S. </a:t>
            </a:r>
            <a:r>
              <a:rPr lang="uk-UA" sz="3200" i="1" dirty="0" smtClean="0"/>
              <a:t>Оператор </a:t>
            </a:r>
            <a:r>
              <a:rPr lang="uk-UA" sz="3200" i="1" dirty="0"/>
              <a:t>«.» слугує доступом як до змінних екземпляра, так і до методів класу.</a:t>
            </a:r>
          </a:p>
        </p:txBody>
      </p:sp>
    </p:spTree>
    <p:extLst>
      <p:ext uri="{BB962C8B-B14F-4D97-AF65-F5344CB8AC3E}">
        <p14:creationId xmlns:p14="http://schemas.microsoft.com/office/powerpoint/2010/main" val="344065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784768"/>
            <a:ext cx="9905998" cy="611766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Приклад програми з використанням класу </a:t>
            </a:r>
            <a:r>
              <a:rPr lang="uk-UA" sz="2800" dirty="0" err="1" smtClean="0"/>
              <a:t>Вох</a:t>
            </a:r>
            <a:r>
              <a:rPr lang="uk-UA" sz="2800" dirty="0" smtClean="0"/>
              <a:t>:</a:t>
            </a:r>
            <a:endParaRPr lang="uk-UA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1413" y="1759335"/>
            <a:ext cx="2937164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err="1" smtClean="0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 err="1" smtClean="0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 err="1" smtClean="0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 err="1" smtClean="0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}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78577" y="1742705"/>
            <a:ext cx="7293237" cy="3873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err="1" smtClean="0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BoxDemo</a:t>
            </a:r>
            <a:r>
              <a:rPr lang="uk-UA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 err="1" smtClean="0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 smtClean="0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uk-UA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 smtClean="0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uk-UA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uk-UA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uk-UA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 </a:t>
            </a:r>
            <a:r>
              <a:rPr lang="uk-UA" dirty="0" err="1" smtClean="0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args</a:t>
            </a:r>
            <a:r>
              <a:rPr lang="uk-UA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uk-UA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</a:t>
            </a:r>
            <a:r>
              <a:rPr lang="uk-UA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b="1" dirty="0" err="1" smtClean="0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  <a:endParaRPr lang="uk-UA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uk-UA" dirty="0" err="1" smtClean="0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</a:t>
            </a:r>
            <a:r>
              <a:rPr lang="uk-UA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 err="1" smtClean="0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10;</a:t>
            </a:r>
            <a:endParaRPr lang="uk-UA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dirty="0" err="1" smtClean="0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</a:t>
            </a:r>
            <a:r>
              <a:rPr lang="uk-UA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 err="1" smtClean="0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20;</a:t>
            </a:r>
            <a:endParaRPr lang="uk-UA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dirty="0" err="1" smtClean="0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</a:t>
            </a:r>
            <a:r>
              <a:rPr lang="uk-UA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 err="1" smtClean="0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15;</a:t>
            </a:r>
            <a:endParaRPr lang="uk-UA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b="1" dirty="0" err="1" smtClean="0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en-US" b="1" dirty="0" smtClean="0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uk-UA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dirty="0" err="1" smtClean="0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</a:t>
            </a:r>
            <a:r>
              <a:rPr lang="uk-UA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 err="1" smtClean="0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uk-UA" dirty="0" err="1" smtClean="0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</a:t>
            </a:r>
            <a:r>
              <a:rPr lang="uk-UA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 err="1" smtClean="0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*</a:t>
            </a:r>
            <a:r>
              <a:rPr lang="uk-UA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</a:t>
            </a:r>
            <a:r>
              <a:rPr lang="uk-UA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 err="1" smtClean="0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b="1" i="1" dirty="0" err="1" smtClean="0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dirty="0" smtClean="0">
                <a:solidFill>
                  <a:srgbClr val="2A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"Об'єм становить:"</a:t>
            </a:r>
            <a:endParaRPr lang="en-US" dirty="0" smtClean="0">
              <a:solidFill>
                <a:srgbClr val="2A00FF"/>
              </a:solidFill>
              <a:effectLst/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uk-UA" dirty="0" err="1" smtClean="0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uk-UA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}</a:t>
            </a:r>
            <a:endParaRPr lang="uk-UA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}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701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7662" y="3022033"/>
            <a:ext cx="9905999" cy="31870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500" b="1" dirty="0"/>
              <a:t>Важливо!</a:t>
            </a:r>
            <a:r>
              <a:rPr lang="uk-UA" sz="2500" dirty="0"/>
              <a:t> Після компіляції </a:t>
            </a:r>
            <a:r>
              <a:rPr lang="uk-UA" sz="2500" dirty="0" smtClean="0"/>
              <a:t>програми </a:t>
            </a:r>
            <a:r>
              <a:rPr lang="uk-UA" sz="2500" dirty="0"/>
              <a:t>буде створено два файли </a:t>
            </a:r>
            <a:r>
              <a:rPr lang="uk-UA" sz="2500" dirty="0" smtClean="0"/>
              <a:t>з</a:t>
            </a:r>
            <a:r>
              <a:rPr lang="en-US" sz="2500" dirty="0" smtClean="0"/>
              <a:t> </a:t>
            </a:r>
            <a:r>
              <a:rPr lang="uk-UA" sz="2500" dirty="0" smtClean="0"/>
              <a:t>кодом </a:t>
            </a:r>
            <a:r>
              <a:rPr lang="uk-UA" sz="2500" dirty="0"/>
              <a:t>та розширенням *.</a:t>
            </a:r>
            <a:r>
              <a:rPr lang="en-US" sz="2500" dirty="0"/>
              <a:t>class</a:t>
            </a:r>
            <a:r>
              <a:rPr lang="uk-UA" sz="2500" dirty="0"/>
              <a:t>: </a:t>
            </a:r>
            <a:r>
              <a:rPr lang="uk-UA" sz="2500" dirty="0" smtClean="0"/>
              <a:t>для </a:t>
            </a:r>
            <a:r>
              <a:rPr lang="en-US" sz="2500" dirty="0" smtClean="0"/>
              <a:t>Box</a:t>
            </a:r>
            <a:r>
              <a:rPr lang="uk-UA" sz="2500" dirty="0" smtClean="0"/>
              <a:t> та </a:t>
            </a:r>
            <a:r>
              <a:rPr lang="en-US" sz="2500" dirty="0" err="1"/>
              <a:t>BoxDemo</a:t>
            </a:r>
            <a:r>
              <a:rPr lang="uk-UA" sz="2500" dirty="0"/>
              <a:t>. </a:t>
            </a:r>
            <a:r>
              <a:rPr lang="uk-UA" sz="2500" dirty="0" smtClean="0"/>
              <a:t>Класи </a:t>
            </a:r>
            <a:r>
              <a:rPr lang="uk-UA" sz="2500" dirty="0"/>
              <a:t>можуть розміщуватись як в одному так і в двох окремих файлах з розширенням </a:t>
            </a:r>
            <a:r>
              <a:rPr lang="ru-RU" sz="2500" dirty="0"/>
              <a:t>*.</a:t>
            </a:r>
            <a:r>
              <a:rPr lang="en-US" sz="2500" dirty="0"/>
              <a:t>java</a:t>
            </a:r>
            <a:r>
              <a:rPr lang="uk-UA" sz="2500" dirty="0"/>
              <a:t>. </a:t>
            </a:r>
            <a:r>
              <a:rPr lang="uk-UA" sz="2500" dirty="0" smtClean="0"/>
              <a:t>За </a:t>
            </a:r>
            <a:r>
              <a:rPr lang="uk-UA" sz="2500" dirty="0"/>
              <a:t>умови рознесення класів різними файлами, для запуску програми необхідно запускати той файл, який містить </a:t>
            </a:r>
            <a:r>
              <a:rPr lang="en-US" sz="2500" dirty="0"/>
              <a:t>main</a:t>
            </a:r>
            <a:r>
              <a:rPr lang="ru-RU" sz="2500" dirty="0"/>
              <a:t>()</a:t>
            </a:r>
            <a:r>
              <a:rPr lang="uk-UA" sz="2500" dirty="0"/>
              <a:t>-метод. А за умови розміщення класів в одному файлі, його слід називати ім’ям класу з </a:t>
            </a:r>
            <a:r>
              <a:rPr lang="en-US" sz="2500" dirty="0"/>
              <a:t>main</a:t>
            </a:r>
            <a:r>
              <a:rPr lang="uk-UA" sz="2500" dirty="0"/>
              <a:t>()-методом, тобто </a:t>
            </a:r>
            <a:r>
              <a:rPr lang="en-US" sz="2500" dirty="0" err="1"/>
              <a:t>BoxDemo</a:t>
            </a:r>
            <a:r>
              <a:rPr lang="uk-UA" sz="2500" dirty="0"/>
              <a:t>.</a:t>
            </a:r>
            <a:r>
              <a:rPr lang="en-US" sz="2500" dirty="0"/>
              <a:t>java</a:t>
            </a:r>
            <a:r>
              <a:rPr lang="uk-UA" sz="2500" dirty="0" smtClean="0"/>
              <a:t>.</a:t>
            </a:r>
            <a:endParaRPr lang="uk-UA" sz="25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053" y="270824"/>
            <a:ext cx="3614996" cy="2711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957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0030" b="54405"/>
          <a:stretch/>
        </p:blipFill>
        <p:spPr>
          <a:xfrm>
            <a:off x="1406045" y="225900"/>
            <a:ext cx="9439292" cy="48448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-1" r="64828" b="83980"/>
          <a:stretch/>
        </p:blipFill>
        <p:spPr>
          <a:xfrm>
            <a:off x="753689" y="4590083"/>
            <a:ext cx="7183457" cy="18404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" r="64827" b="83923"/>
          <a:stretch/>
        </p:blipFill>
        <p:spPr>
          <a:xfrm>
            <a:off x="3697783" y="2951742"/>
            <a:ext cx="7178117" cy="184552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832860" y="1303020"/>
            <a:ext cx="8077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120343" y="1805940"/>
            <a:ext cx="8077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156366" y="2694051"/>
            <a:ext cx="9261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238203" y="2247900"/>
            <a:ext cx="8077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846151" y="5070763"/>
            <a:ext cx="4406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947251" y="6086763"/>
            <a:ext cx="6722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9789376" y="3432463"/>
            <a:ext cx="4406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890476" y="4410363"/>
            <a:ext cx="9556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880951" y="4638963"/>
            <a:ext cx="9556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42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9939" b="58788"/>
          <a:stretch/>
        </p:blipFill>
        <p:spPr>
          <a:xfrm>
            <a:off x="1679170" y="415636"/>
            <a:ext cx="9155084" cy="423949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358640" y="1927860"/>
            <a:ext cx="8686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000500" y="1478280"/>
            <a:ext cx="8686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930140" y="1478280"/>
            <a:ext cx="10134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537460" y="2346960"/>
            <a:ext cx="8686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37460" y="2527761"/>
            <a:ext cx="8686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r="64921" b="83898"/>
          <a:stretch/>
        </p:blipFill>
        <p:spPr>
          <a:xfrm>
            <a:off x="1315360" y="4645162"/>
            <a:ext cx="6415314" cy="16564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r="65000" b="84039"/>
          <a:stretch/>
        </p:blipFill>
        <p:spPr>
          <a:xfrm>
            <a:off x="4901112" y="3180754"/>
            <a:ext cx="6400800" cy="1641929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3276600" y="5951220"/>
            <a:ext cx="6629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276600" y="6149340"/>
            <a:ext cx="8915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789420" y="5090160"/>
            <a:ext cx="3581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869614" y="4487487"/>
            <a:ext cx="8610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869614" y="4685607"/>
            <a:ext cx="6056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0382434" y="3626427"/>
            <a:ext cx="3581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98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7875" y="168097"/>
            <a:ext cx="9905999" cy="10391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dirty="0" smtClean="0"/>
              <a:t>За умови наявності декількох екземплярів класу, коригування змінних одного екземпляра не впливатиме на змінні іншого:</a:t>
            </a:r>
            <a:endParaRPr lang="uk-UA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79619" y="1668887"/>
            <a:ext cx="9721517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err="1" smtClean="0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BoxDemo</a:t>
            </a: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16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smtClean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 err="1" smtClean="0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 smtClean="0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 smtClean="0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b="1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 </a:t>
            </a:r>
            <a:r>
              <a:rPr lang="uk-UA" b="1" dirty="0" err="1" smtClean="0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args</a:t>
            </a: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uk-UA" sz="16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uk-UA" b="1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mybox1</a:t>
            </a: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b="1" dirty="0" err="1" smtClean="0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 ; </a:t>
            </a:r>
            <a:endParaRPr lang="uk-UA" sz="16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b="1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mybox2</a:t>
            </a: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b="1" dirty="0" err="1" smtClean="0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 ; </a:t>
            </a:r>
            <a:endParaRPr lang="uk-UA" sz="16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b="1" dirty="0" smtClean="0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mybox1</a:t>
            </a: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b="1" dirty="0" smtClean="0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10;</a:t>
            </a:r>
            <a:endParaRPr lang="uk-UA" sz="16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b="1" dirty="0" smtClean="0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mybox1</a:t>
            </a: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b="1" dirty="0" smtClean="0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20;</a:t>
            </a:r>
            <a:endParaRPr lang="uk-UA" sz="16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b="1" dirty="0" smtClean="0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mybox1</a:t>
            </a: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b="1" dirty="0" smtClean="0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15;</a:t>
            </a:r>
            <a:endParaRPr lang="uk-UA" sz="16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b="1" dirty="0" smtClean="0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mybox2</a:t>
            </a: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b="1" dirty="0" smtClean="0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5;</a:t>
            </a:r>
            <a:endParaRPr lang="uk-UA" sz="16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b="1" dirty="0" smtClean="0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mybox2</a:t>
            </a: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b="1" dirty="0" smtClean="0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10;</a:t>
            </a:r>
            <a:endParaRPr lang="uk-UA" sz="16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b="1" dirty="0" smtClean="0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mybox2</a:t>
            </a: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b="1" dirty="0" smtClean="0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7.5;</a:t>
            </a:r>
            <a:endParaRPr lang="uk-UA" sz="16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b="1" dirty="0" err="1" smtClean="0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b="1" dirty="0" smtClean="0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 smtClean="0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b="1" dirty="0" smtClean="0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mybox1</a:t>
            </a: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b="1" dirty="0" smtClean="0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uk-UA" b="1" dirty="0" smtClean="0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mybox1</a:t>
            </a: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b="1" dirty="0" smtClean="0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uk-UA" b="1" dirty="0" smtClean="0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mybox1</a:t>
            </a: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b="1" dirty="0" smtClean="0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b="1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b="1" i="1" dirty="0" err="1" smtClean="0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b="1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b="1" dirty="0" smtClean="0">
                <a:solidFill>
                  <a:srgbClr val="2A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"Об'єм 1 коробки становить: "</a:t>
            </a: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uk-UA" b="1" dirty="0" err="1" smtClean="0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6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b="1" dirty="0" err="1" smtClean="0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b="1" dirty="0" smtClean="0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vol2</a:t>
            </a: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b="1" dirty="0" smtClean="0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mybox2</a:t>
            </a: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b="1" dirty="0" smtClean="0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uk-UA" b="1" dirty="0" smtClean="0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mybox2</a:t>
            </a: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b="1" dirty="0" smtClean="0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uk-UA" b="1" dirty="0" smtClean="0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mybox2</a:t>
            </a: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b="1" dirty="0" smtClean="0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b="1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b="1" i="1" dirty="0" err="1" smtClean="0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b="1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b="1" dirty="0" smtClean="0">
                <a:solidFill>
                  <a:srgbClr val="2A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"Об'єм 2 коробки становить: "</a:t>
            </a: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uk-UA" b="1" dirty="0" smtClean="0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vol2</a:t>
            </a: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6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}</a:t>
            </a:r>
            <a:endParaRPr lang="uk-UA" sz="16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uk-UA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82062" y="2995221"/>
            <a:ext cx="4475749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Об'єм 1 коробки становить: 3000.0</a:t>
            </a:r>
            <a:endParaRPr lang="uk-UA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Об'єм 2 коробки становить: 375.0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94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7876" y="709445"/>
            <a:ext cx="3254124" cy="5578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dirty="0" smtClean="0"/>
              <a:t>Що це за оператор?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75" y="1267326"/>
            <a:ext cx="3736362" cy="2563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230907" y="882317"/>
            <a:ext cx="3922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Вох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 </a:t>
            </a:r>
            <a:r>
              <a:rPr lang="uk-UA" sz="2400" dirty="0" err="1" smtClean="0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mybox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 = </a:t>
            </a:r>
            <a:r>
              <a:rPr lang="uk-UA" sz="2400" b="1" dirty="0" err="1" smtClean="0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new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 </a:t>
            </a:r>
            <a:r>
              <a:rPr lang="uk-UA" sz="240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Вох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();</a:t>
            </a:r>
            <a:endParaRPr lang="uk-UA" sz="24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967455" y="1917032"/>
            <a:ext cx="3254124" cy="1560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dirty="0" smtClean="0"/>
              <a:t>оголошення змінної </a:t>
            </a:r>
            <a:r>
              <a:rPr lang="uk-UA" dirty="0"/>
              <a:t>типу </a:t>
            </a:r>
            <a:r>
              <a:rPr lang="uk-UA" dirty="0" smtClean="0"/>
              <a:t>класу, тобто типу </a:t>
            </a:r>
            <a:r>
              <a:rPr lang="uk-UA" dirty="0" err="1" smtClean="0"/>
              <a:t>Вох</a:t>
            </a:r>
            <a:r>
              <a:rPr lang="uk-UA" dirty="0" smtClean="0"/>
              <a:t> (змінна </a:t>
            </a:r>
            <a:r>
              <a:rPr lang="uk-UA" dirty="0"/>
              <a:t>не визначає об’єкт)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221579" y="1917031"/>
            <a:ext cx="3254124" cy="3232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dirty="0" smtClean="0"/>
              <a:t>резервування пам'яті </a:t>
            </a:r>
            <a:r>
              <a:rPr lang="uk-UA" dirty="0"/>
              <a:t>для </a:t>
            </a:r>
            <a:r>
              <a:rPr lang="uk-UA" dirty="0" smtClean="0"/>
              <a:t>об’єкту за </a:t>
            </a:r>
            <a:r>
              <a:rPr lang="uk-UA" dirty="0" err="1" smtClean="0"/>
              <a:t>доп</a:t>
            </a:r>
            <a:r>
              <a:rPr lang="uk-UA" dirty="0" smtClean="0"/>
              <a:t>. оператора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new</a:t>
            </a:r>
            <a:r>
              <a:rPr lang="uk-UA" dirty="0" smtClean="0"/>
              <a:t> </a:t>
            </a:r>
            <a:r>
              <a:rPr lang="uk-UA" dirty="0"/>
              <a:t>та </a:t>
            </a:r>
            <a:r>
              <a:rPr lang="uk-UA" dirty="0" smtClean="0"/>
              <a:t>присвоєння цього посилання (адреси в </a:t>
            </a:r>
            <a:r>
              <a:rPr lang="uk-UA" dirty="0" err="1" smtClean="0"/>
              <a:t>пам</a:t>
            </a:r>
            <a:r>
              <a:rPr lang="en-US" dirty="0" smtClean="0"/>
              <a:t>’</a:t>
            </a:r>
            <a:r>
              <a:rPr lang="uk-UA" dirty="0" smtClean="0"/>
              <a:t>яті) оголошеній змінній</a:t>
            </a:r>
            <a:endParaRPr lang="uk-UA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6530349" y="1412606"/>
            <a:ext cx="742976" cy="504426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8983579" y="1370944"/>
            <a:ext cx="779676" cy="543415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734968" y="4912454"/>
            <a:ext cx="9157619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mybox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dirty="0" smtClean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оголошення змінної типу </a:t>
            </a:r>
            <a:r>
              <a:rPr lang="en-US" dirty="0" smtClean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endParaRPr lang="uk-UA" sz="1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mybox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sz="2400" b="1" dirty="0" err="1" smtClean="0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(); </a:t>
            </a:r>
            <a:r>
              <a:rPr lang="uk-UA" dirty="0" smtClean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виділення пам’яті для об’єкта типу </a:t>
            </a:r>
            <a:r>
              <a:rPr lang="uk-UA" dirty="0" err="1" smtClean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dirty="0" smtClean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присвоєння змінній </a:t>
            </a:r>
            <a:r>
              <a:rPr lang="en-US" dirty="0" err="1" smtClean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</a:t>
            </a:r>
            <a:r>
              <a:rPr lang="uk-UA" dirty="0" smtClean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посилання на об’єкт (адреси в пам’яті)</a:t>
            </a:r>
            <a:endParaRPr lang="uk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90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930443"/>
            <a:ext cx="9905999" cy="6416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200" dirty="0" smtClean="0"/>
              <a:t>Процеси </a:t>
            </a:r>
            <a:r>
              <a:rPr lang="uk-UA" sz="3200" dirty="0"/>
              <a:t>присвоювання змінним посилань на </a:t>
            </a:r>
            <a:r>
              <a:rPr lang="uk-UA" sz="3200" dirty="0" smtClean="0"/>
              <a:t>об’єкти:</a:t>
            </a:r>
            <a:endParaRPr lang="uk-UA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78169" y="2363165"/>
            <a:ext cx="3673642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b1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sz="2400" b="1" dirty="0" err="1" smtClean="0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  <a:endParaRPr lang="uk-UA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Вох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b2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 = </a:t>
            </a:r>
            <a:r>
              <a:rPr lang="uk-UA" sz="2400" dirty="0" smtClean="0">
                <a:solidFill>
                  <a:srgbClr val="6A3E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b1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;</a:t>
            </a:r>
            <a:endParaRPr lang="uk-UA" sz="24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141411" y="3799967"/>
            <a:ext cx="9905999" cy="2376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800" dirty="0"/>
              <a:t>Після виконання представленого фрагменту коду, дві змінні </a:t>
            </a:r>
            <a:r>
              <a:rPr lang="en-US" sz="2800" dirty="0"/>
              <a:t>b</a:t>
            </a:r>
            <a:r>
              <a:rPr lang="ru-RU" sz="2800" dirty="0"/>
              <a:t>1 </a:t>
            </a:r>
            <a:r>
              <a:rPr lang="uk-UA" sz="2800" dirty="0"/>
              <a:t>та </a:t>
            </a:r>
            <a:r>
              <a:rPr lang="en-US" sz="2800" dirty="0"/>
              <a:t>b</a:t>
            </a:r>
            <a:r>
              <a:rPr lang="ru-RU" sz="2800" dirty="0"/>
              <a:t>2</a:t>
            </a:r>
            <a:r>
              <a:rPr lang="uk-UA" sz="2800" dirty="0"/>
              <a:t> будуть </a:t>
            </a:r>
            <a:r>
              <a:rPr lang="uk-UA" sz="2800" dirty="0" smtClean="0"/>
              <a:t>мати посилання </a:t>
            </a:r>
            <a:r>
              <a:rPr lang="uk-UA" sz="2800" dirty="0"/>
              <a:t>на один об’єкт</a:t>
            </a:r>
            <a:r>
              <a:rPr lang="uk-UA" sz="2800" dirty="0" smtClean="0"/>
              <a:t>. </a:t>
            </a:r>
            <a:r>
              <a:rPr lang="uk-UA" sz="2800" dirty="0"/>
              <a:t>Присвоювання однієї змінної іншій не супроводжується виділенням пам’яті або копіюванням об’єкту.</a:t>
            </a:r>
          </a:p>
        </p:txBody>
      </p:sp>
    </p:spTree>
    <p:extLst>
      <p:ext uri="{BB962C8B-B14F-4D97-AF65-F5344CB8AC3E}">
        <p14:creationId xmlns:p14="http://schemas.microsoft.com/office/powerpoint/2010/main" val="411948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660" y="2397442"/>
            <a:ext cx="9905998" cy="1478570"/>
          </a:xfrm>
        </p:spPr>
        <p:txBody>
          <a:bodyPr/>
          <a:lstStyle/>
          <a:p>
            <a:pPr algn="ctr"/>
            <a:r>
              <a:rPr lang="en-US" dirty="0" smtClean="0"/>
              <a:t>2</a:t>
            </a:r>
            <a:r>
              <a:rPr lang="uk-UA" dirty="0" smtClean="0"/>
              <a:t>. КОНСТРУКТОРИ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2885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План</a:t>
            </a:r>
            <a:r>
              <a:rPr lang="uk-UA" b="1" dirty="0" smtClean="0"/>
              <a:t>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uk-UA" sz="3200" dirty="0" smtClean="0"/>
              <a:t>1. Введення в класи</a:t>
            </a:r>
            <a:endParaRPr lang="uk-UA" sz="3200" dirty="0"/>
          </a:p>
          <a:p>
            <a:pPr marL="0" lvl="0" indent="0">
              <a:buNone/>
            </a:pPr>
            <a:r>
              <a:rPr lang="uk-UA" sz="3200" dirty="0" smtClean="0"/>
              <a:t>2. Конструктори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40560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0548" y="715789"/>
            <a:ext cx="6439794" cy="5934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dirty="0" smtClean="0"/>
              <a:t>Оголошення змінних екземпляра класу: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30342" y="655079"/>
            <a:ext cx="2870662" cy="1324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	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double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depth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;</a:t>
            </a:r>
            <a:endParaRPr lang="uk-UA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490548" y="2351147"/>
            <a:ext cx="6439794" cy="593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dirty="0" smtClean="0"/>
              <a:t>Ініціалізація змінних екземпляра класу: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930342" y="2364997"/>
            <a:ext cx="2687782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err="1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10;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err="1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20;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err="1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mybox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.</a:t>
            </a:r>
            <a:r>
              <a:rPr lang="uk-UA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depth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= 15;</a:t>
            </a:r>
            <a:endParaRPr lang="uk-UA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490548" y="3654765"/>
            <a:ext cx="9310456" cy="6013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dirty="0" smtClean="0"/>
              <a:t>Або написавши метод </a:t>
            </a:r>
            <a:r>
              <a:rPr lang="uk-UA" sz="2800" dirty="0" err="1" smtClean="0"/>
              <a:t>setBox</a:t>
            </a:r>
            <a:r>
              <a:rPr lang="uk-UA" dirty="0" smtClean="0"/>
              <a:t> з подальшими аргументами: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90548" y="4506979"/>
            <a:ext cx="5630487" cy="1324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setBox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uk-UA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uk-UA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	</a:t>
            </a:r>
            <a:r>
              <a:rPr lang="uk-UA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depth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= </a:t>
            </a:r>
            <a:r>
              <a:rPr lang="uk-UA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d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;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91725" y="5462625"/>
            <a:ext cx="3477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mybox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.setBox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(10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, 20, 15);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0979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8037" y="598518"/>
            <a:ext cx="9905999" cy="103077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uk-UA" sz="2800" dirty="0" smtClean="0"/>
              <a:t>Ініціалізація змінних </a:t>
            </a:r>
            <a:r>
              <a:rPr lang="uk-UA" sz="2800" dirty="0"/>
              <a:t>під час першого згадування про </a:t>
            </a:r>
            <a:r>
              <a:rPr lang="uk-UA" sz="2800" dirty="0" smtClean="0"/>
              <a:t>об’єкт!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sz="2800" dirty="0" smtClean="0">
                <a:solidFill>
                  <a:srgbClr val="FF0000"/>
                </a:solidFill>
              </a:rPr>
              <a:t>		ЩО ЦЕ ТАКЕ???</a:t>
            </a:r>
            <a:endParaRPr lang="uk-UA" sz="28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45" y="1447969"/>
            <a:ext cx="3408219" cy="2556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914400" y="2790481"/>
            <a:ext cx="6111241" cy="584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uk-UA" sz="2800" dirty="0" smtClean="0"/>
              <a:t>А    Ц Е    К О Н С Т Р У К Т О Р !!!!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7264" y="4357128"/>
            <a:ext cx="9229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i="1" dirty="0"/>
              <a:t>Конструктор</a:t>
            </a:r>
            <a:r>
              <a:rPr lang="uk-UA" sz="2800" dirty="0"/>
              <a:t> </a:t>
            </a:r>
            <a:r>
              <a:rPr lang="uk-UA" sz="2800" dirty="0" err="1"/>
              <a:t>ініціалізує</a:t>
            </a:r>
            <a:r>
              <a:rPr lang="uk-UA" sz="2800" dirty="0"/>
              <a:t> змінні екземпляра </a:t>
            </a:r>
            <a:r>
              <a:rPr lang="uk-UA" sz="2800" dirty="0" smtClean="0"/>
              <a:t>класу </a:t>
            </a:r>
            <a:r>
              <a:rPr lang="uk-UA" sz="2800" dirty="0"/>
              <a:t>безпосередньо під час </a:t>
            </a:r>
            <a:r>
              <a:rPr lang="uk-UA" sz="2800" dirty="0" smtClean="0"/>
              <a:t>створення </a:t>
            </a:r>
            <a:r>
              <a:rPr lang="uk-UA" sz="2800" dirty="0" err="1" smtClean="0"/>
              <a:t>обєкту</a:t>
            </a:r>
            <a:r>
              <a:rPr lang="uk-UA" sz="2800" dirty="0" smtClean="0"/>
              <a:t>.</a:t>
            </a:r>
            <a:endParaRPr lang="uk-UA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27264" y="5422414"/>
            <a:ext cx="9229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dirty="0" smtClean="0"/>
              <a:t>P.S. </a:t>
            </a:r>
            <a:r>
              <a:rPr lang="uk-UA" sz="2800" dirty="0"/>
              <a:t>Синтаксис конструктора аналогічний синтаксису методів. Ім’я конструктора співпадає з ім’ям класу. </a:t>
            </a:r>
          </a:p>
        </p:txBody>
      </p:sp>
    </p:spTree>
    <p:extLst>
      <p:ext uri="{BB962C8B-B14F-4D97-AF65-F5344CB8AC3E}">
        <p14:creationId xmlns:p14="http://schemas.microsoft.com/office/powerpoint/2010/main" val="41509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543099"/>
            <a:ext cx="9905999" cy="28637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dirty="0"/>
              <a:t>Якщо конструктор визначений в класі, то він автоматично викликатиметься при створенні кожного </a:t>
            </a:r>
            <a:r>
              <a:rPr lang="uk-UA" sz="2800" dirty="0" smtClean="0"/>
              <a:t>екземпляра </a:t>
            </a:r>
            <a:r>
              <a:rPr lang="uk-UA" sz="2800" dirty="0"/>
              <a:t>після </a:t>
            </a:r>
            <a:r>
              <a:rPr lang="uk-UA" sz="2800" dirty="0" smtClean="0"/>
              <a:t>оператора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sz="2800" dirty="0" smtClean="0"/>
              <a:t>.</a:t>
            </a:r>
            <a:endParaRPr lang="en-US" sz="2800" dirty="0" smtClean="0"/>
          </a:p>
          <a:p>
            <a:pPr marL="0" indent="0" algn="just">
              <a:buNone/>
            </a:pPr>
            <a:r>
              <a:rPr lang="uk-UA" sz="2800" dirty="0"/>
              <a:t>На відміну від методів, конструктори не мають </a:t>
            </a:r>
            <a:r>
              <a:rPr lang="uk-UA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типу</a:t>
            </a:r>
            <a:r>
              <a:rPr lang="uk-UA" sz="2800" dirty="0"/>
              <a:t> даних, що повертається, навіть типу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ru-RU" sz="2800" dirty="0"/>
              <a:t>.</a:t>
            </a:r>
            <a:endParaRPr lang="uk-UA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800" y="3483035"/>
            <a:ext cx="4437611" cy="2951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195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31212" y="542794"/>
            <a:ext cx="100463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solidFill>
                  <a:srgbClr val="FF0000"/>
                </a:solidFill>
              </a:rPr>
              <a:t>Приклад:</a:t>
            </a:r>
            <a:r>
              <a:rPr lang="uk-UA" sz="2400" dirty="0" smtClean="0"/>
              <a:t> простий </a:t>
            </a:r>
            <a:r>
              <a:rPr lang="uk-UA" sz="2400" dirty="0"/>
              <a:t>конструктор, який встановлює сталі значення для змінних екземпляра </a:t>
            </a:r>
            <a:r>
              <a:rPr lang="uk-UA" sz="2400" dirty="0" smtClean="0"/>
              <a:t>класу</a:t>
            </a:r>
            <a:endParaRPr lang="uk-UA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0412" y="1667314"/>
            <a:ext cx="5353396" cy="4510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10;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10;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10;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(){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uk-UA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}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09310" y="1717189"/>
            <a:ext cx="6628014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BoxDemo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 </a:t>
            </a:r>
            <a:r>
              <a:rPr lang="uk-UA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args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myboxl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mybox2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b="1" i="1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myboxl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.volume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b="1" i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mybox2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.volume());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uk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32327" y="4754439"/>
            <a:ext cx="3607723" cy="1112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 smtClean="0"/>
              <a:t>Результат: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Об'єм складає 1000.0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</a:rPr>
              <a:t>Об'єм складає 1000.0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11260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6213" y="954087"/>
            <a:ext cx="3963988" cy="620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/>
              <a:t>Пустий конструктор</a:t>
            </a:r>
            <a:endParaRPr lang="uk-UA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27707" y="1034717"/>
            <a:ext cx="3922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Вох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 </a:t>
            </a:r>
            <a:r>
              <a:rPr lang="uk-UA" sz="2400" dirty="0" err="1" smtClean="0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mybox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 = </a:t>
            </a:r>
            <a:r>
              <a:rPr lang="uk-UA" sz="2400" b="1" dirty="0" err="1" smtClean="0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new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 </a:t>
            </a:r>
            <a:r>
              <a:rPr lang="uk-UA" sz="240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Вох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();</a:t>
            </a:r>
            <a:endParaRPr lang="uk-UA" sz="24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543155" y="2215148"/>
            <a:ext cx="3254124" cy="1616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dirty="0" smtClean="0"/>
              <a:t>Виклик пустого конструктора за замовчуванням</a:t>
            </a:r>
            <a:endParaRPr lang="uk-UA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9170217" y="1572582"/>
            <a:ext cx="0" cy="573049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3598" y="2292017"/>
            <a:ext cx="66795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Якщо конструктор класу не визначено явно, то </a:t>
            </a:r>
            <a:r>
              <a:rPr lang="en-US" sz="2400" dirty="0"/>
              <a:t>Java</a:t>
            </a:r>
            <a:r>
              <a:rPr lang="uk-UA" sz="2400" dirty="0"/>
              <a:t> створює для будь-якого класу конструктор за замовчуванням (пустий конструктор).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63600" y="4116352"/>
            <a:ext cx="1049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Для чого автоматично створювати пустий конструктор? Для того, щоб була можливість подальшої ініціалізації змінних екземпляра.</a:t>
            </a:r>
            <a:endParaRPr lang="uk-UA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663375" y="5329535"/>
            <a:ext cx="91339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Конструктор за замовчування </a:t>
            </a:r>
            <a:r>
              <a:rPr lang="uk-UA" sz="2400" dirty="0" err="1"/>
              <a:t>ініціалізує</a:t>
            </a:r>
            <a:r>
              <a:rPr lang="uk-UA" sz="2400" dirty="0"/>
              <a:t> всі змінні </a:t>
            </a:r>
            <a:r>
              <a:rPr lang="uk-UA" sz="2400" dirty="0" smtClean="0"/>
              <a:t>встановлюючи </a:t>
            </a:r>
            <a:r>
              <a:rPr lang="uk-UA" sz="2400" dirty="0"/>
              <a:t>їм значення за </a:t>
            </a:r>
            <a:r>
              <a:rPr lang="uk-UA" sz="2400" dirty="0" smtClean="0"/>
              <a:t>замовчуванням</a:t>
            </a:r>
            <a:r>
              <a:rPr lang="uk-UA" sz="2400" dirty="0"/>
              <a:t> </a:t>
            </a:r>
            <a:r>
              <a:rPr lang="uk-UA" sz="2400" dirty="0" smtClean="0"/>
              <a:t>(0, </a:t>
            </a:r>
            <a:r>
              <a:rPr lang="en-US" sz="2800" dirty="0" smtClean="0"/>
              <a:t>null</a:t>
            </a:r>
            <a:r>
              <a:rPr lang="uk-UA" sz="2800" dirty="0" smtClean="0"/>
              <a:t>, </a:t>
            </a:r>
            <a:r>
              <a:rPr lang="en-US" sz="2800" dirty="0" smtClean="0"/>
              <a:t>false</a:t>
            </a:r>
            <a:r>
              <a:rPr lang="uk-UA" sz="2800" dirty="0" smtClean="0"/>
              <a:t>).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50826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9557" y="416719"/>
            <a:ext cx="64474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Як ініціалізувати змінні </a:t>
            </a:r>
            <a:r>
              <a:rPr lang="uk-UA" sz="2800" dirty="0"/>
              <a:t>при створенні </a:t>
            </a:r>
            <a:r>
              <a:rPr lang="uk-UA" sz="2800" dirty="0" smtClean="0"/>
              <a:t>екземпляра класу? </a:t>
            </a:r>
            <a:endParaRPr lang="uk-UA" sz="2800" dirty="0"/>
          </a:p>
        </p:txBody>
      </p:sp>
      <p:pic>
        <p:nvPicPr>
          <p:cNvPr id="102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850" y="323311"/>
            <a:ext cx="3079935" cy="2050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99557" y="1358970"/>
            <a:ext cx="6447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err="1" smtClean="0">
                <a:solidFill>
                  <a:srgbClr val="FF0000"/>
                </a:solidFill>
              </a:rPr>
              <a:t>Параметризований</a:t>
            </a:r>
            <a:r>
              <a:rPr lang="uk-UA" sz="2800" b="1" dirty="0" smtClean="0">
                <a:solidFill>
                  <a:srgbClr val="FF0000"/>
                </a:solidFill>
              </a:rPr>
              <a:t> конструктор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4197" y="2050113"/>
            <a:ext cx="5565229" cy="4510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b="1" dirty="0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w, </a:t>
            </a:r>
            <a:r>
              <a:rPr lang="uk-UA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 smtClean="0"/>
              <a:t> 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h, </a:t>
            </a:r>
            <a:r>
              <a:rPr lang="uk-UA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 smtClean="0"/>
              <a:t> 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{</a:t>
            </a:r>
            <a:endParaRPr lang="uk-UA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}</a:t>
            </a:r>
            <a:endParaRPr lang="uk-UA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(){</a:t>
            </a:r>
            <a:endParaRPr lang="uk-UA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uk-UA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uk-UA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}</a:t>
            </a:r>
            <a:endParaRPr lang="uk-UA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}</a:t>
            </a:r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37538" y="2429263"/>
            <a:ext cx="6124825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BoxDemo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 </a:t>
            </a:r>
            <a:r>
              <a:rPr lang="uk-UA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args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myboxl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10,20,15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mybox2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3,6,9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b="1" i="1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myboxl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.volume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b="1" i="1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mybox2</a:t>
            </a:r>
            <a:r>
              <a:rPr lang="uk-UA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.volume</a:t>
            </a: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uk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9982200" y="3703320"/>
            <a:ext cx="13563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9982200" y="4030743"/>
            <a:ext cx="13563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68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6884" y="553422"/>
            <a:ext cx="4418730" cy="626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/>
              <a:t>Досконалості немає меж</a:t>
            </a:r>
            <a:endParaRPr lang="uk-UA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3616" y="1513686"/>
            <a:ext cx="98371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В </a:t>
            </a:r>
            <a:r>
              <a:rPr lang="en-US" sz="2400" dirty="0"/>
              <a:t>Java </a:t>
            </a:r>
            <a:r>
              <a:rPr lang="uk-UA" sz="2400" dirty="0"/>
              <a:t>не допускається оголошення двох локальних змінних з однаковими іменами в тій самій області. </a:t>
            </a:r>
            <a:endParaRPr lang="en-US" sz="2400" dirty="0" smtClean="0"/>
          </a:p>
          <a:p>
            <a:pPr algn="just"/>
            <a:r>
              <a:rPr lang="uk-UA" sz="2400" dirty="0" smtClean="0"/>
              <a:t>В </a:t>
            </a:r>
            <a:r>
              <a:rPr lang="en-US" sz="2400" dirty="0" smtClean="0"/>
              <a:t>Java</a:t>
            </a:r>
            <a:r>
              <a:rPr lang="uk-UA" sz="2400" dirty="0" smtClean="0"/>
              <a:t> </a:t>
            </a:r>
            <a:r>
              <a:rPr lang="uk-UA" sz="2400" dirty="0"/>
              <a:t>допускається існування локальних змінних імена яких співпадають з іменами змінних екземпляра класу</a:t>
            </a:r>
            <a:r>
              <a:rPr lang="uk-UA" sz="2400" dirty="0" smtClean="0"/>
              <a:t>.</a:t>
            </a:r>
            <a:endParaRPr lang="en-US" sz="2400" dirty="0" smtClean="0"/>
          </a:p>
          <a:p>
            <a:pPr algn="just"/>
            <a:r>
              <a:rPr lang="uk-UA" sz="2400" dirty="0" smtClean="0"/>
              <a:t>Проте </a:t>
            </a:r>
            <a:r>
              <a:rPr lang="uk-UA" sz="2400" dirty="0"/>
              <a:t>коли ім’я локальної змінної співпадає з ім’ям змінної </a:t>
            </a:r>
            <a:r>
              <a:rPr lang="uk-UA" sz="2400" dirty="0" smtClean="0"/>
              <a:t>екземпляра, </a:t>
            </a:r>
            <a:r>
              <a:rPr lang="uk-UA" sz="2400" dirty="0"/>
              <a:t>локальна змінна </a:t>
            </a:r>
            <a:r>
              <a:rPr lang="uk-UA" sz="2400" b="1" i="1" dirty="0">
                <a:solidFill>
                  <a:srgbClr val="FF0000"/>
                </a:solidFill>
              </a:rPr>
              <a:t>перекриває</a:t>
            </a:r>
            <a:r>
              <a:rPr lang="uk-UA" sz="2400" dirty="0"/>
              <a:t> змінну екземпляра.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03091" y="4711867"/>
            <a:ext cx="21385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solidFill>
                  <a:srgbClr val="FF0000"/>
                </a:solidFill>
              </a:rPr>
              <a:t>Що робити?</a:t>
            </a:r>
            <a:endParaRPr lang="uk-UA" sz="24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ÑÐ´Ð¸Ð²Ð»ÐµÐ½Ð¸Ðµ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58" y="3822008"/>
            <a:ext cx="2213847" cy="286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297994" y="4496423"/>
            <a:ext cx="346833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Використовувати ключове слово </a:t>
            </a:r>
            <a:r>
              <a:rPr lang="en-US" sz="2800" dirty="0" smtClean="0">
                <a:solidFill>
                  <a:srgbClr val="FF0000"/>
                </a:solidFill>
              </a:rPr>
              <a:t>this</a:t>
            </a:r>
            <a:endParaRPr lang="uk-U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09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41871" y="2364105"/>
            <a:ext cx="882445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sz="2400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idth</a:t>
            </a:r>
            <a:r>
              <a:rPr lang="uk-UA" sz="2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sz="2400" dirty="0"/>
              <a:t> </a:t>
            </a:r>
            <a:r>
              <a:rPr lang="uk-UA" sz="2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eighth</a:t>
            </a:r>
            <a:r>
              <a:rPr lang="uk-UA" sz="2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sz="2400" dirty="0"/>
              <a:t> </a:t>
            </a:r>
            <a:r>
              <a:rPr lang="uk-UA" sz="2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epth</a:t>
            </a:r>
            <a:r>
              <a:rPr lang="uk-UA" sz="2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uk-UA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this.</a:t>
            </a:r>
            <a:r>
              <a:rPr lang="uk-UA" sz="24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sz="2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w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idth</a:t>
            </a:r>
            <a:r>
              <a:rPr lang="uk-UA" sz="2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this.</a:t>
            </a:r>
            <a:r>
              <a:rPr lang="uk-UA" sz="24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sz="2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h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eighth</a:t>
            </a:r>
            <a:r>
              <a:rPr lang="uk-UA" sz="2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this.</a:t>
            </a:r>
            <a:r>
              <a:rPr lang="uk-UA" sz="24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sz="2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d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epth</a:t>
            </a:r>
            <a:r>
              <a:rPr lang="uk-UA" sz="2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uk-UA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406884" y="995862"/>
            <a:ext cx="4418730" cy="626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/>
              <a:t>Досконалості немає меж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24642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406884" y="317438"/>
            <a:ext cx="6454006" cy="626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/>
              <a:t>Генерування конструктора в </a:t>
            </a:r>
            <a:r>
              <a:rPr lang="en-US" sz="2800" dirty="0" smtClean="0">
                <a:solidFill>
                  <a:srgbClr val="FF0000"/>
                </a:solidFill>
              </a:rPr>
              <a:t>IDE </a:t>
            </a:r>
            <a:r>
              <a:rPr lang="en-US" sz="2800" dirty="0">
                <a:solidFill>
                  <a:srgbClr val="FF0000"/>
                </a:solidFill>
              </a:rPr>
              <a:t>Eclipse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68673" y="1127277"/>
            <a:ext cx="1927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Shift</a:t>
            </a:r>
            <a:r>
              <a:rPr lang="uk-UA" sz="2800" b="1" dirty="0"/>
              <a:t>+</a:t>
            </a:r>
            <a:r>
              <a:rPr lang="en-US" sz="2800" b="1" dirty="0"/>
              <a:t>Alt</a:t>
            </a:r>
            <a:r>
              <a:rPr lang="uk-UA" sz="2800" b="1" dirty="0"/>
              <a:t>+</a:t>
            </a:r>
            <a:r>
              <a:rPr lang="en-US" sz="2800" b="1" dirty="0"/>
              <a:t>S</a:t>
            </a:r>
            <a:endParaRPr lang="uk-UA" sz="2800" b="1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29780" t="33763" r="43046" b="10439"/>
          <a:stretch/>
        </p:blipFill>
        <p:spPr bwMode="auto">
          <a:xfrm>
            <a:off x="1548581" y="1681312"/>
            <a:ext cx="3967316" cy="4739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074" name="AutoShape 2"/>
          <p:cNvCxnSpPr>
            <a:cxnSpLocks noChangeShapeType="1"/>
          </p:cNvCxnSpPr>
          <p:nvPr/>
        </p:nvCxnSpPr>
        <p:spPr bwMode="auto">
          <a:xfrm>
            <a:off x="1900084" y="5832884"/>
            <a:ext cx="2140974" cy="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Рисунок 8"/>
          <p:cNvPicPr/>
          <p:nvPr/>
        </p:nvPicPr>
        <p:blipFill rotWithShape="1">
          <a:blip r:embed="rId3"/>
          <a:srcRect l="25174" r="36806" b="12679"/>
          <a:stretch/>
        </p:blipFill>
        <p:spPr bwMode="auto">
          <a:xfrm>
            <a:off x="6250324" y="988142"/>
            <a:ext cx="4486501" cy="54327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675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0877" y="1062938"/>
            <a:ext cx="99846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</a:rPr>
              <a:t>Завдання на самопідготовку:</a:t>
            </a:r>
            <a:endParaRPr lang="uk-UA" sz="2400" dirty="0">
              <a:solidFill>
                <a:srgbClr val="FF0000"/>
              </a:solidFill>
            </a:endParaRPr>
          </a:p>
          <a:p>
            <a:r>
              <a:rPr lang="uk-UA" sz="2400" dirty="0"/>
              <a:t> </a:t>
            </a:r>
          </a:p>
          <a:p>
            <a:pPr lvl="0" algn="just"/>
            <a:r>
              <a:rPr lang="uk-UA" sz="2400" dirty="0" smtClean="0"/>
              <a:t>1. Опрацювати </a:t>
            </a:r>
            <a:r>
              <a:rPr lang="uk-UA" sz="2400" dirty="0"/>
              <a:t>конспект лекції та підготуватись до складання тестових завдань</a:t>
            </a:r>
            <a:r>
              <a:rPr lang="uk-UA" sz="2400" dirty="0" smtClean="0"/>
              <a:t>.</a:t>
            </a:r>
          </a:p>
          <a:p>
            <a:pPr lvl="0" algn="just"/>
            <a:endParaRPr lang="uk-UA" sz="2400" dirty="0"/>
          </a:p>
          <a:p>
            <a:pPr lvl="0" algn="just"/>
            <a:r>
              <a:rPr lang="uk-UA" sz="2400" dirty="0" smtClean="0"/>
              <a:t>2. Java </a:t>
            </a:r>
            <a:r>
              <a:rPr lang="uk-UA" sz="2400" dirty="0"/>
              <a:t>8. </a:t>
            </a:r>
            <a:r>
              <a:rPr lang="uk-UA" sz="2400" dirty="0" err="1"/>
              <a:t>Полное</a:t>
            </a:r>
            <a:r>
              <a:rPr lang="uk-UA" sz="2400" dirty="0"/>
              <a:t> </a:t>
            </a:r>
            <a:r>
              <a:rPr lang="uk-UA" sz="2400" dirty="0" err="1"/>
              <a:t>руководство</a:t>
            </a:r>
            <a:r>
              <a:rPr lang="uk-UA" sz="2400" dirty="0"/>
              <a:t>. 9-е </a:t>
            </a:r>
            <a:r>
              <a:rPr lang="uk-UA" sz="2400" dirty="0" err="1"/>
              <a:t>изд</a:t>
            </a:r>
            <a:r>
              <a:rPr lang="uk-UA" sz="2400" dirty="0"/>
              <a:t>.: пер. с англ. / </a:t>
            </a:r>
            <a:r>
              <a:rPr lang="uk-UA" sz="2400" dirty="0" err="1"/>
              <a:t>Герберт</a:t>
            </a:r>
            <a:r>
              <a:rPr lang="uk-UA" sz="2400" dirty="0"/>
              <a:t> </a:t>
            </a:r>
            <a:r>
              <a:rPr lang="uk-UA" sz="2400" dirty="0" err="1"/>
              <a:t>Шилдт</a:t>
            </a:r>
            <a:r>
              <a:rPr lang="uk-UA" sz="2400" dirty="0"/>
              <a:t>. – Москва : ООО "И.Д. </a:t>
            </a:r>
            <a:r>
              <a:rPr lang="uk-UA" sz="2400" dirty="0" err="1"/>
              <a:t>Вильяме</a:t>
            </a:r>
            <a:r>
              <a:rPr lang="uk-UA" sz="2400" dirty="0"/>
              <a:t>", 2015. – 1376 с. </a:t>
            </a:r>
            <a:r>
              <a:rPr lang="uk-UA" sz="2400" b="1" dirty="0"/>
              <a:t>(стор. </a:t>
            </a:r>
            <a:r>
              <a:rPr lang="uk-UA" sz="2400" b="1" smtClean="0"/>
              <a:t>155-162, 168-172</a:t>
            </a:r>
            <a:r>
              <a:rPr lang="uk-UA" sz="2400" b="1" dirty="0"/>
              <a:t>) </a:t>
            </a:r>
            <a:r>
              <a:rPr lang="uk-UA" sz="2400" b="1" i="1" dirty="0"/>
              <a:t>(наявне в віртуальному середовищі</a:t>
            </a:r>
            <a:r>
              <a:rPr lang="uk-UA" sz="2400" b="1" i="1" dirty="0" smtClean="0"/>
              <a:t>)</a:t>
            </a:r>
          </a:p>
          <a:p>
            <a:pPr lvl="0" algn="just"/>
            <a:endParaRPr lang="uk-UA" sz="2400" dirty="0"/>
          </a:p>
          <a:p>
            <a:pPr lvl="0" algn="just"/>
            <a:r>
              <a:rPr lang="uk-UA" sz="2400" dirty="0" smtClean="0"/>
              <a:t>3. </a:t>
            </a:r>
            <a:r>
              <a:rPr lang="uk-UA" sz="2400" dirty="0" err="1" smtClean="0"/>
              <a:t>Head</a:t>
            </a:r>
            <a:r>
              <a:rPr lang="uk-UA" sz="2400" dirty="0" smtClean="0"/>
              <a:t> </a:t>
            </a:r>
            <a:r>
              <a:rPr lang="uk-UA" sz="2400" dirty="0" err="1"/>
              <a:t>First</a:t>
            </a:r>
            <a:r>
              <a:rPr lang="uk-UA" sz="2400" dirty="0"/>
              <a:t> Java (</a:t>
            </a:r>
            <a:r>
              <a:rPr lang="uk-UA" sz="2400" dirty="0" err="1"/>
              <a:t>изучаем</a:t>
            </a:r>
            <a:r>
              <a:rPr lang="uk-UA" sz="2400" dirty="0"/>
              <a:t> Java): пер. с англ. / </a:t>
            </a:r>
            <a:r>
              <a:rPr lang="uk-UA" sz="2400" dirty="0" err="1"/>
              <a:t>Kathy</a:t>
            </a:r>
            <a:r>
              <a:rPr lang="uk-UA" sz="2400" dirty="0"/>
              <a:t> </a:t>
            </a:r>
            <a:r>
              <a:rPr lang="uk-UA" sz="2400" dirty="0" err="1"/>
              <a:t>Sierra</a:t>
            </a:r>
            <a:r>
              <a:rPr lang="uk-UA" sz="2400" dirty="0"/>
              <a:t>, </a:t>
            </a:r>
            <a:r>
              <a:rPr lang="uk-UA" sz="2400" dirty="0" err="1"/>
              <a:t>Bert</a:t>
            </a:r>
            <a:r>
              <a:rPr lang="uk-UA" sz="2400" dirty="0"/>
              <a:t> </a:t>
            </a:r>
            <a:r>
              <a:rPr lang="uk-UA" sz="2400" dirty="0" err="1"/>
              <a:t>Bates</a:t>
            </a:r>
            <a:r>
              <a:rPr lang="uk-UA" sz="2400" dirty="0"/>
              <a:t>. – Москва : «</a:t>
            </a:r>
            <a:r>
              <a:rPr lang="uk-UA" sz="2400" dirty="0" err="1"/>
              <a:t>Эксмо</a:t>
            </a:r>
            <a:r>
              <a:rPr lang="uk-UA" sz="2400" dirty="0"/>
              <a:t>», 2012. – 718 с. </a:t>
            </a:r>
            <a:r>
              <a:rPr lang="uk-UA" sz="2400" b="1" dirty="0"/>
              <a:t>(стор. 102-118) </a:t>
            </a:r>
            <a:r>
              <a:rPr lang="uk-UA" sz="2400" b="1" i="1" dirty="0"/>
              <a:t>(наявне в віртуальному середовищі)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88076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660" y="2397442"/>
            <a:ext cx="9905998" cy="1478570"/>
          </a:xfrm>
        </p:spPr>
        <p:txBody>
          <a:bodyPr/>
          <a:lstStyle/>
          <a:p>
            <a:pPr algn="ctr"/>
            <a:r>
              <a:rPr lang="uk-UA" dirty="0" smtClean="0"/>
              <a:t>1. Введення в класи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4051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565268"/>
            <a:ext cx="9905999" cy="15295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 smtClean="0">
                <a:solidFill>
                  <a:srgbClr val="FF0000"/>
                </a:solidFill>
              </a:rPr>
              <a:t>Клас</a:t>
            </a:r>
            <a:r>
              <a:rPr lang="uk-UA" sz="3600" dirty="0" smtClean="0"/>
              <a:t> в програмуванні – шаблон для створення об’єктів (екземплярів класу).</a:t>
            </a:r>
            <a:endParaRPr lang="uk-UA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1412" y="5516522"/>
            <a:ext cx="10247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/>
              <a:t>«Об</a:t>
            </a:r>
            <a:r>
              <a:rPr lang="en-US" sz="3600" dirty="0" smtClean="0"/>
              <a:t>’</a:t>
            </a:r>
            <a:r>
              <a:rPr lang="uk-UA" sz="3600" dirty="0" err="1" smtClean="0"/>
              <a:t>єкт</a:t>
            </a:r>
            <a:r>
              <a:rPr lang="uk-UA" sz="3600" dirty="0" smtClean="0"/>
              <a:t>» та «екземпляр класу» – поняття ТОТОЖНІ</a:t>
            </a:r>
            <a:endParaRPr lang="uk-UA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509" y="2161598"/>
            <a:ext cx="4104428" cy="3129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712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1742" y="332518"/>
            <a:ext cx="2842953" cy="6816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Клас містить</a:t>
            </a:r>
            <a:endParaRPr lang="uk-UA" sz="32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4006731" y="1088968"/>
            <a:ext cx="1546167" cy="58189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719447" y="1088968"/>
            <a:ext cx="1546167" cy="58189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78913" y="1770614"/>
            <a:ext cx="2842953" cy="7149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Дані</a:t>
            </a:r>
            <a:endParaRPr lang="uk-UA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689266" y="1770614"/>
            <a:ext cx="2842953" cy="7149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Код</a:t>
            </a:r>
            <a:endParaRPr lang="uk-UA" sz="3200" dirty="0"/>
          </a:p>
        </p:txBody>
      </p:sp>
      <p:cxnSp>
        <p:nvCxnSpPr>
          <p:cNvPr id="10" name="Прямая со стрелкой 9"/>
          <p:cNvCxnSpPr>
            <a:stCxn id="9" idx="1"/>
            <a:endCxn id="8" idx="3"/>
          </p:cNvCxnSpPr>
          <p:nvPr/>
        </p:nvCxnSpPr>
        <p:spPr>
          <a:xfrm flipH="1">
            <a:off x="4621866" y="2128064"/>
            <a:ext cx="3067400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44176" y="1689858"/>
            <a:ext cx="242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Код використовує дані</a:t>
            </a:r>
            <a:endParaRPr lang="uk-UA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09698" y="2859582"/>
            <a:ext cx="8279476" cy="2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8632" y="2649986"/>
            <a:ext cx="2493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Термінологічною мовою</a:t>
            </a:r>
            <a:endParaRPr lang="uk-UA" sz="2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778913" y="3366181"/>
            <a:ext cx="2842953" cy="18375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Дані </a:t>
            </a:r>
            <a:r>
              <a:rPr lang="uk-UA" sz="2800" dirty="0"/>
              <a:t>– це змінні екземпляра класу</a:t>
            </a:r>
            <a:r>
              <a:rPr lang="ru-RU" sz="2800" dirty="0"/>
              <a:t> (</a:t>
            </a:r>
            <a:r>
              <a:rPr lang="uk-UA" sz="2800" dirty="0"/>
              <a:t>поля класу)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689265" y="3357872"/>
            <a:ext cx="2842953" cy="18375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Код </a:t>
            </a:r>
            <a:r>
              <a:rPr lang="uk-UA" sz="2800" dirty="0"/>
              <a:t>– це методи класу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778912" y="5414362"/>
            <a:ext cx="8753306" cy="98644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Методи визначають те, що клас вміє, а змінні екземпляра класу (поля) – що він знає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4621865" y="4294511"/>
            <a:ext cx="3067400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769605" y="3326249"/>
            <a:ext cx="2745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Дії над </a:t>
            </a:r>
            <a:r>
              <a:rPr lang="uk-UA" dirty="0"/>
              <a:t>змінними екземпляра і доступ до них реалізують методи</a:t>
            </a:r>
          </a:p>
        </p:txBody>
      </p:sp>
    </p:spTree>
    <p:extLst>
      <p:ext uri="{BB962C8B-B14F-4D97-AF65-F5344CB8AC3E}">
        <p14:creationId xmlns:p14="http://schemas.microsoft.com/office/powerpoint/2010/main" val="69640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/>
      <p:bldP spid="19" grpId="0"/>
      <p:bldP spid="21" grpId="0" animBg="1"/>
      <p:bldP spid="22" grpId="0" animBg="1"/>
      <p:bldP spid="23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3671" y="335890"/>
            <a:ext cx="7653452" cy="794646"/>
          </a:xfrm>
        </p:spPr>
        <p:txBody>
          <a:bodyPr>
            <a:normAutofit/>
          </a:bodyPr>
          <a:lstStyle/>
          <a:p>
            <a:r>
              <a:rPr lang="uk-UA" sz="3200" dirty="0" err="1" smtClean="0"/>
              <a:t>формА</a:t>
            </a:r>
            <a:r>
              <a:rPr lang="uk-UA" sz="3200" dirty="0" smtClean="0"/>
              <a:t> </a:t>
            </a:r>
            <a:r>
              <a:rPr lang="uk-UA" sz="3200" dirty="0"/>
              <a:t>класу </a:t>
            </a:r>
            <a:r>
              <a:rPr lang="uk-UA" sz="3200" dirty="0" smtClean="0"/>
              <a:t>з </a:t>
            </a:r>
            <a:r>
              <a:rPr lang="uk-UA" sz="3200" dirty="0"/>
              <a:t>усіма </a:t>
            </a:r>
            <a:r>
              <a:rPr lang="uk-UA" sz="3200" dirty="0" smtClean="0"/>
              <a:t>компонентами:</a:t>
            </a:r>
            <a:endParaRPr lang="uk-UA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13164" y="1096142"/>
            <a:ext cx="9543011" cy="561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sz="2400" b="1" dirty="0" err="1" smtClean="0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Імя_класу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sz="24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тип </a:t>
            </a:r>
            <a:r>
              <a:rPr lang="uk-UA" sz="2400" dirty="0" smtClean="0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змінна_екземпляра1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sz="24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тип </a:t>
            </a:r>
            <a:r>
              <a:rPr lang="uk-UA" sz="2400" dirty="0" smtClean="0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змінна_екземпляра2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sz="24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 smtClean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//...</a:t>
            </a:r>
            <a:endParaRPr lang="uk-UA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sz="24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indent="448945">
              <a:lnSpc>
                <a:spcPct val="115000"/>
              </a:lnSpc>
              <a:spcAft>
                <a:spcPts val="0"/>
              </a:spcAft>
            </a:pPr>
            <a:r>
              <a:rPr lang="uk-UA" sz="24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 імя_методу1 (</a:t>
            </a:r>
            <a:r>
              <a:rPr lang="uk-UA" sz="240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список_парметрів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uk-UA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sz="24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dirty="0" smtClean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тіло методу</a:t>
            </a:r>
            <a:endParaRPr lang="uk-UA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sz="24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}</a:t>
            </a:r>
            <a:endParaRPr lang="uk-UA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sz="24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тип імя_методу2 (</a:t>
            </a:r>
            <a:r>
              <a:rPr lang="uk-UA" sz="240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список_парметрів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uk-UA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sz="24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dirty="0" smtClean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тіло методу</a:t>
            </a:r>
            <a:endParaRPr lang="uk-UA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sz="24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}</a:t>
            </a:r>
            <a:endParaRPr lang="uk-UA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sz="24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 smtClean="0"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//...</a:t>
            </a:r>
            <a:endParaRPr lang="uk-UA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uk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15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7915" y="3341704"/>
            <a:ext cx="9905999" cy="21945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3600" dirty="0"/>
              <a:t>Змінні оголошенні в класі мають назву </a:t>
            </a:r>
            <a:r>
              <a:rPr lang="uk-UA" sz="3600" b="1" i="1" dirty="0"/>
              <a:t>змінних екземпляра класу </a:t>
            </a:r>
            <a:r>
              <a:rPr lang="uk-UA" sz="3600" dirty="0"/>
              <a:t>тому, що кожен екземпляр (об’єкт) містить власні копії оголошених змінних.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" t="4057" r="3381" b="19891"/>
          <a:stretch/>
        </p:blipFill>
        <p:spPr>
          <a:xfrm>
            <a:off x="7090082" y="581891"/>
            <a:ext cx="3836273" cy="2560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42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27897"/>
          </a:xfrm>
        </p:spPr>
        <p:txBody>
          <a:bodyPr/>
          <a:lstStyle/>
          <a:p>
            <a:r>
              <a:rPr lang="uk-UA" dirty="0" smtClean="0"/>
              <a:t>Приклад: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451469"/>
            <a:ext cx="9905999" cy="5768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200" dirty="0" smtClean="0"/>
              <a:t>Код </a:t>
            </a:r>
            <a:r>
              <a:rPr lang="uk-UA" sz="3200" dirty="0"/>
              <a:t>класу </a:t>
            </a:r>
            <a:r>
              <a:rPr lang="en-US" sz="3200" dirty="0" smtClean="0"/>
              <a:t>Box</a:t>
            </a:r>
            <a:r>
              <a:rPr lang="uk-UA" sz="3200" dirty="0"/>
              <a:t> </a:t>
            </a:r>
            <a:r>
              <a:rPr lang="uk-UA" sz="3200" dirty="0" smtClean="0"/>
              <a:t>визначає </a:t>
            </a:r>
            <a:r>
              <a:rPr lang="uk-UA" sz="3200" dirty="0"/>
              <a:t>три змінні екземпляра: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18211" y="2420207"/>
            <a:ext cx="6096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sz="2400" b="1" dirty="0" err="1" smtClean="0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Вох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sz="24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b="1" dirty="0" err="1" smtClean="0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 smtClean="0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sz="24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b="1" dirty="0" err="1" smtClean="0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 smtClean="0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</a:pPr>
            <a:r>
              <a:rPr lang="uk-UA" sz="24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b="1" dirty="0" err="1" smtClean="0">
                <a:solidFill>
                  <a:srgbClr val="7F0055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 smtClean="0">
                <a:solidFill>
                  <a:srgbClr val="0000C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 smtClean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uk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141412" y="5028096"/>
            <a:ext cx="9905999" cy="576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3200" dirty="0"/>
              <a:t>На даному етапі клас </a:t>
            </a:r>
            <a:r>
              <a:rPr lang="en-US" sz="3200" dirty="0"/>
              <a:t>Box </a:t>
            </a:r>
            <a:r>
              <a:rPr lang="uk-UA" sz="3200" dirty="0"/>
              <a:t>не містить жодних </a:t>
            </a:r>
            <a:r>
              <a:rPr lang="uk-UA" sz="3200" dirty="0" smtClean="0"/>
              <a:t>методів</a:t>
            </a:r>
            <a:endParaRPr lang="uk-UA" sz="3200" dirty="0"/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5220393" y="2876204"/>
            <a:ext cx="465512" cy="1296786"/>
          </a:xfrm>
          <a:prstGeom prst="rightBrac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836925" y="2621038"/>
            <a:ext cx="5667893" cy="1799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3200" dirty="0" smtClean="0"/>
              <a:t>Ці змінні міститиме кожен новостворений екземпляр класу </a:t>
            </a:r>
            <a:r>
              <a:rPr lang="uk-UA" sz="3200" dirty="0" err="1" smtClean="0"/>
              <a:t>Вох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416320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7915" y="3341704"/>
            <a:ext cx="9905999" cy="274321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uk-UA" sz="3600" dirty="0" smtClean="0"/>
              <a:t>Під </a:t>
            </a:r>
            <a:r>
              <a:rPr lang="uk-UA" sz="3600" dirty="0"/>
              <a:t>час створення нового класу створюється новий тип даних (посилкового типу), який можна використовувати для оголошення об’єктів даного типу. </a:t>
            </a:r>
            <a:r>
              <a:rPr lang="uk-UA" sz="3600" dirty="0" smtClean="0"/>
              <a:t>В </a:t>
            </a:r>
            <a:r>
              <a:rPr lang="uk-UA" sz="3600" dirty="0"/>
              <a:t>прикладі новий тип даних має назву </a:t>
            </a:r>
            <a:r>
              <a:rPr lang="en-US" sz="3600" dirty="0"/>
              <a:t>Box</a:t>
            </a:r>
            <a:r>
              <a:rPr lang="uk-UA" sz="3600" dirty="0"/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" t="4399" r="3291" b="21652"/>
          <a:stretch/>
        </p:blipFill>
        <p:spPr>
          <a:xfrm>
            <a:off x="7264446" y="615142"/>
            <a:ext cx="3849468" cy="2477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602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1183</TotalTime>
  <Words>903</Words>
  <Application>Microsoft Office PowerPoint</Application>
  <PresentationFormat>Широкий екран</PresentationFormat>
  <Paragraphs>197</Paragraphs>
  <Slides>29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29</vt:i4>
      </vt:variant>
    </vt:vector>
  </HeadingPairs>
  <TitlesOfParts>
    <vt:vector size="36" baseType="lpstr">
      <vt:lpstr>Arial</vt:lpstr>
      <vt:lpstr>Calibri</vt:lpstr>
      <vt:lpstr>Consolas</vt:lpstr>
      <vt:lpstr>Times New Roman</vt:lpstr>
      <vt:lpstr>Trebuchet MS</vt:lpstr>
      <vt:lpstr>Tw Cen MT</vt:lpstr>
      <vt:lpstr>Контур</vt:lpstr>
      <vt:lpstr>Презентація PowerPoint</vt:lpstr>
      <vt:lpstr>План:</vt:lpstr>
      <vt:lpstr>1. Введення в класи </vt:lpstr>
      <vt:lpstr>Презентація PowerPoint</vt:lpstr>
      <vt:lpstr>Презентація PowerPoint</vt:lpstr>
      <vt:lpstr>формА класу з усіма компонентами:</vt:lpstr>
      <vt:lpstr>Презентація PowerPoint</vt:lpstr>
      <vt:lpstr>Приклад:</vt:lpstr>
      <vt:lpstr>Презентація PowerPoint</vt:lpstr>
      <vt:lpstr>Презентація PowerPoint</vt:lpstr>
      <vt:lpstr>Презентація PowerPoint</vt:lpstr>
      <vt:lpstr>Приклад програми з використанням класу Вох: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2. КОНСТРУКТОРИ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Об’єктно-орієнтоване програмування</dc:title>
  <dc:creator>парт</dc:creator>
  <cp:lastModifiedBy>Oleksandr Prydatko</cp:lastModifiedBy>
  <cp:revision>103</cp:revision>
  <dcterms:created xsi:type="dcterms:W3CDTF">2019-02-18T07:41:08Z</dcterms:created>
  <dcterms:modified xsi:type="dcterms:W3CDTF">2020-03-17T06:26:30Z</dcterms:modified>
</cp:coreProperties>
</file>