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60" r:id="rId4"/>
    <p:sldId id="277" r:id="rId5"/>
    <p:sldId id="263" r:id="rId6"/>
    <p:sldId id="264" r:id="rId7"/>
    <p:sldId id="257" r:id="rId8"/>
    <p:sldId id="258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274" r:id="rId42"/>
    <p:sldId id="275" r:id="rId43"/>
    <p:sldId id="276" r:id="rId44"/>
    <p:sldId id="268" r:id="rId45"/>
    <p:sldId id="305" r:id="rId46"/>
    <p:sldId id="306" r:id="rId4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D4F2-9AAC-4647-BB06-EBB3C9AEB6EB}" type="datetimeFigureOut">
              <a:rPr lang="uk-UA" smtClean="0"/>
              <a:t>13.09.2020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560B-1AD9-4A65-8675-CCF9848C71E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67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D81F-C741-44CF-9910-07DCDCB8C142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277E-5F20-4286-AE10-2F2E91C9D6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1420-3146-42BA-9C4A-320C918AB360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8989-7243-47F2-92DD-69A36ED9FB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2BDE-E210-4A5D-B406-DA040B79EB11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4454-A34A-4A54-BF51-868B661A82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3964-A395-49D5-B3C9-2C6B8DC01804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FE30-AD41-4778-B7B7-530B017737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7887-DCC3-4866-A2E3-93C859D93D15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6BA6-C156-4542-9259-E43B3C243B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7BF2E-4EE4-4FD9-A899-4286543EE82D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BC09-2E4C-4E1D-A5E6-BCC776563F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3E1B-5BAE-4D31-8C4E-13BEEEA179B3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71D2-C838-4DF9-9070-BF20285CC8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ABEE-717C-4D21-89B5-12DB734BE52C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C355-735F-4843-95B6-9A6DC583160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3B033-E0B5-41CF-AB8D-0F1AF9905366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9668-33A4-42DB-88C1-13CAF66598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4B62-4C35-4AC0-BF7E-D9EC0D8B7BB4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C768-A9C5-43DA-B928-C423118D82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118D-10E5-4F7D-A117-0F7D084E7199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F515-1698-468A-817C-EEBC5D8770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7A9D-D710-4AE5-8C91-D2771805EB83}" type="datetimeFigureOut">
              <a:rPr lang="uk-UA"/>
              <a:pPr>
                <a:defRPr/>
              </a:pPr>
              <a:t>13.09.2020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6FD5D-81D5-4224-B88A-3E73D28BEA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657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/>
              <a:t>ОРГАНІЗАЦІЯ КАДРОВОЇ РОБОТИ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997200"/>
            <a:ext cx="6400800" cy="26416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FF0000"/>
                </a:solidFill>
              </a:rPr>
              <a:t>Тема 1.1. Організаційні засади роботи з кадрами</a:t>
            </a:r>
            <a:endParaRPr lang="uk-UA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практиці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існують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кадрових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служб</a:t>
            </a:r>
            <a:r>
              <a:rPr lang="uk-UA" b="1" dirty="0">
                <a:solidFill>
                  <a:srgbClr val="FF0000"/>
                </a:solidFill>
              </a:rPr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управління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розвитку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трудових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ресурсів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— в </a:t>
            </a:r>
            <a:r>
              <a:rPr lang="ru-RU" dirty="0" err="1"/>
              <a:t>міністерствах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uk-UA" dirty="0" smtClean="0"/>
              <a:t>відомствах</a:t>
            </a:r>
            <a:r>
              <a:rPr lang="uk-UA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управління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соціального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планування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— в концернах та на </a:t>
            </a:r>
            <a:r>
              <a:rPr lang="ru-RU" dirty="0" smtClean="0"/>
              <a:t>про</a:t>
            </a:r>
            <a:r>
              <a:rPr lang="uk-UA" dirty="0" err="1" smtClean="0"/>
              <a:t>мислових</a:t>
            </a:r>
            <a:r>
              <a:rPr lang="uk-UA" dirty="0" smtClean="0"/>
              <a:t> </a:t>
            </a:r>
            <a:r>
              <a:rPr lang="uk-UA" dirty="0"/>
              <a:t>об’єднаннях;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департамент </a:t>
            </a:r>
            <a:r>
              <a:rPr lang="ru-RU" b="1" i="1" dirty="0" err="1">
                <a:solidFill>
                  <a:srgbClr val="FF0000"/>
                </a:solidFill>
              </a:rPr>
              <a:t>управління</a:t>
            </a:r>
            <a:r>
              <a:rPr lang="ru-RU" b="1" i="1" dirty="0">
                <a:solidFill>
                  <a:srgbClr val="FF0000"/>
                </a:solidFill>
              </a:rPr>
              <a:t> персоналом </a:t>
            </a:r>
            <a:r>
              <a:rPr lang="ru-RU" dirty="0"/>
              <a:t>— в </a:t>
            </a:r>
            <a:r>
              <a:rPr lang="ru-RU" dirty="0" err="1"/>
              <a:t>корпораціях</a:t>
            </a:r>
            <a:r>
              <a:rPr lang="ru-RU" dirty="0"/>
              <a:t>, трестах;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відділ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роботи</a:t>
            </a:r>
            <a:r>
              <a:rPr lang="ru-RU" b="1" i="1" dirty="0">
                <a:solidFill>
                  <a:srgbClr val="FF0000"/>
                </a:solidFill>
              </a:rPr>
              <a:t> з персоналом</a:t>
            </a:r>
            <a:r>
              <a:rPr lang="ru-RU" b="1" i="1" dirty="0"/>
              <a:t> </a:t>
            </a:r>
            <a:r>
              <a:rPr lang="ru-RU" dirty="0"/>
              <a:t>— у </a:t>
            </a:r>
            <a:r>
              <a:rPr lang="ru-RU" dirty="0" err="1"/>
              <a:t>держадміністраціях</a:t>
            </a:r>
            <a:r>
              <a:rPr lang="ru-RU" dirty="0"/>
              <a:t>, </a:t>
            </a:r>
            <a:r>
              <a:rPr lang="ru-RU" dirty="0" err="1" smtClean="0"/>
              <a:t>виконкомах</a:t>
            </a:r>
            <a:r>
              <a:rPr lang="ru-RU" dirty="0" smtClean="0"/>
              <a:t> </a:t>
            </a:r>
            <a:r>
              <a:rPr lang="ru-RU" dirty="0" err="1"/>
              <a:t>місцевих</a:t>
            </a:r>
            <a:r>
              <a:rPr lang="ru-RU" dirty="0"/>
              <a:t> рад та органах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громадськими</a:t>
            </a:r>
            <a:r>
              <a:rPr lang="ru-RU" dirty="0"/>
              <a:t> </a:t>
            </a:r>
            <a:r>
              <a:rPr lang="ru-RU" dirty="0" err="1" smtClean="0"/>
              <a:t>орга</a:t>
            </a:r>
            <a:r>
              <a:rPr lang="uk-UA" dirty="0" err="1" smtClean="0"/>
              <a:t>нізаціями</a:t>
            </a:r>
            <a:r>
              <a:rPr lang="uk-UA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відділ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або</a:t>
            </a:r>
            <a:r>
              <a:rPr lang="ru-RU" b="1" i="1" dirty="0">
                <a:solidFill>
                  <a:srgbClr val="FF0000"/>
                </a:solidFill>
              </a:rPr>
              <a:t> сектор </a:t>
            </a:r>
            <a:r>
              <a:rPr lang="ru-RU" b="1" i="1" dirty="0" err="1">
                <a:solidFill>
                  <a:srgbClr val="FF0000"/>
                </a:solidFill>
              </a:rPr>
              <a:t>кадрів</a:t>
            </a:r>
            <a:r>
              <a:rPr lang="ru-RU" b="1" i="1" dirty="0"/>
              <a:t> </a:t>
            </a:r>
            <a:r>
              <a:rPr lang="ru-RU" dirty="0"/>
              <a:t>— в </a:t>
            </a:r>
            <a:r>
              <a:rPr lang="ru-RU" dirty="0" err="1"/>
              <a:t>організаціях</a:t>
            </a:r>
            <a:r>
              <a:rPr lang="ru-RU" dirty="0"/>
              <a:t>, </a:t>
            </a:r>
            <a:r>
              <a:rPr lang="ru-RU" dirty="0" err="1"/>
              <a:t>установах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 smtClean="0"/>
              <a:t>під</a:t>
            </a:r>
            <a:r>
              <a:rPr lang="uk-UA" dirty="0" err="1" smtClean="0"/>
              <a:t>приємствах</a:t>
            </a:r>
            <a:r>
              <a:rPr lang="uk-UA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66225" cy="6858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err="1" smtClean="0">
                <a:solidFill>
                  <a:srgbClr val="FF0000"/>
                </a:solidFill>
              </a:rPr>
              <a:t>Кадрова</a:t>
            </a: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служба </a:t>
            </a:r>
            <a:r>
              <a:rPr lang="ru-RU" sz="4000" b="1" dirty="0"/>
              <a:t>— </a:t>
            </a:r>
            <a:r>
              <a:rPr lang="ru-RU" sz="4000" dirty="0"/>
              <a:t>«</a:t>
            </a:r>
            <a:r>
              <a:rPr lang="ru-RU" sz="4000" i="1" dirty="0" err="1"/>
              <a:t>дзеркало</a:t>
            </a:r>
            <a:r>
              <a:rPr lang="ru-RU" sz="4000" i="1" dirty="0"/>
              <a:t> </a:t>
            </a:r>
            <a:r>
              <a:rPr lang="ru-RU" sz="4000" i="1" dirty="0" err="1"/>
              <a:t>організації</a:t>
            </a:r>
            <a:r>
              <a:rPr lang="ru-RU" sz="4000" i="1" dirty="0"/>
              <a:t>»</a:t>
            </a:r>
            <a:r>
              <a:rPr lang="ru-RU" sz="4000" dirty="0"/>
              <a:t>, </a:t>
            </a:r>
            <a:r>
              <a:rPr lang="ru-RU" sz="4000" i="1" dirty="0"/>
              <a:t>«</a:t>
            </a:r>
            <a:r>
              <a:rPr lang="ru-RU" sz="4000" i="1" dirty="0" err="1"/>
              <a:t>візитна</a:t>
            </a:r>
            <a:r>
              <a:rPr lang="ru-RU" sz="4000" i="1" dirty="0"/>
              <a:t> </a:t>
            </a:r>
            <a:r>
              <a:rPr lang="ru-RU" sz="4000" i="1" dirty="0" err="1"/>
              <a:t>картка</a:t>
            </a:r>
            <a:r>
              <a:rPr lang="ru-RU" sz="4000" i="1" dirty="0"/>
              <a:t> </a:t>
            </a:r>
            <a:r>
              <a:rPr lang="ru-RU" sz="4000" i="1" dirty="0" err="1" smtClean="0"/>
              <a:t>підприємства</a:t>
            </a:r>
            <a:r>
              <a:rPr lang="ru-RU" sz="4000" i="1" dirty="0"/>
              <a:t>», </a:t>
            </a:r>
            <a:r>
              <a:rPr lang="ru-RU" sz="4000" dirty="0"/>
              <a:t>і </a:t>
            </a:r>
            <a:r>
              <a:rPr lang="ru-RU" sz="4000" dirty="0" err="1"/>
              <a:t>від</a:t>
            </a:r>
            <a:r>
              <a:rPr lang="ru-RU" sz="4000" dirty="0"/>
              <a:t> того, як на </a:t>
            </a:r>
            <a:r>
              <a:rPr lang="ru-RU" sz="4000" dirty="0" err="1"/>
              <a:t>ньому</a:t>
            </a:r>
            <a:r>
              <a:rPr lang="ru-RU" sz="4000" dirty="0"/>
              <a:t> </a:t>
            </a:r>
            <a:r>
              <a:rPr lang="ru-RU" sz="4000" dirty="0" err="1"/>
              <a:t>організовані</a:t>
            </a:r>
            <a:r>
              <a:rPr lang="ru-RU" sz="4000" dirty="0"/>
              <a:t> робота з </a:t>
            </a:r>
            <a:r>
              <a:rPr lang="ru-RU" sz="4000" dirty="0" err="1" smtClean="0"/>
              <a:t>працівниками</a:t>
            </a:r>
            <a:r>
              <a:rPr lang="ru-RU" sz="4000" dirty="0"/>
              <a:t>, </a:t>
            </a:r>
            <a:r>
              <a:rPr lang="ru-RU" sz="4000" dirty="0" err="1"/>
              <a:t>документаційне</a:t>
            </a:r>
            <a:r>
              <a:rPr lang="ru-RU" sz="4000" dirty="0"/>
              <a:t> </a:t>
            </a:r>
            <a:r>
              <a:rPr lang="ru-RU" sz="4000" dirty="0" err="1"/>
              <a:t>забезпечення</a:t>
            </a:r>
            <a:r>
              <a:rPr lang="ru-RU" sz="4000" dirty="0"/>
              <a:t> </a:t>
            </a:r>
            <a:r>
              <a:rPr lang="ru-RU" sz="4000" dirty="0" err="1"/>
              <a:t>управління</a:t>
            </a:r>
            <a:r>
              <a:rPr lang="ru-RU" sz="4000" dirty="0"/>
              <a:t> </a:t>
            </a:r>
            <a:r>
              <a:rPr lang="ru-RU" sz="4000" dirty="0" smtClean="0"/>
              <a:t>кадрами, </a:t>
            </a:r>
            <a:r>
              <a:rPr lang="ru-RU" sz="4000" dirty="0" err="1" smtClean="0"/>
              <a:t>складається</a:t>
            </a:r>
            <a:r>
              <a:rPr lang="ru-RU" sz="4000" dirty="0" smtClean="0"/>
              <a:t> </a:t>
            </a:r>
            <a:r>
              <a:rPr lang="ru-RU" sz="4000" dirty="0" err="1"/>
              <a:t>враження</a:t>
            </a:r>
            <a:r>
              <a:rPr lang="ru-RU" sz="4000" dirty="0"/>
              <a:t> і про </a:t>
            </a:r>
            <a:r>
              <a:rPr lang="ru-RU" sz="4000" dirty="0" err="1"/>
              <a:t>підприємство</a:t>
            </a:r>
            <a:r>
              <a:rPr lang="ru-RU" sz="4000" dirty="0"/>
              <a:t>, і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керівника</a:t>
            </a:r>
            <a:r>
              <a:rPr lang="ru-RU" sz="4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solidFill>
                  <a:srgbClr val="FF0000"/>
                </a:solidFill>
              </a:rPr>
              <a:t>Працівники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сучасної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кадрової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служби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зобов’язані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знати</a:t>
            </a:r>
            <a:r>
              <a:rPr lang="ru-RU" i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трудове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, </a:t>
            </a:r>
            <a:r>
              <a:rPr lang="ru-RU" dirty="0" err="1"/>
              <a:t>методичні</a:t>
            </a:r>
            <a:r>
              <a:rPr lang="ru-RU" dirty="0"/>
              <a:t>, </a:t>
            </a:r>
            <a:r>
              <a:rPr lang="ru-RU" dirty="0" err="1"/>
              <a:t>нормативні</a:t>
            </a:r>
            <a:r>
              <a:rPr lang="ru-RU" dirty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особового</a:t>
            </a:r>
            <a:r>
              <a:rPr lang="ru-RU" dirty="0"/>
              <a:t> складу;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 smtClean="0"/>
              <a:t>педагогіки</a:t>
            </a:r>
            <a:r>
              <a:rPr lang="ru-RU" dirty="0"/>
              <a:t>, </a:t>
            </a:r>
            <a:r>
              <a:rPr lang="ru-RU" dirty="0" err="1"/>
              <a:t>соціологіїі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передовий</a:t>
            </a:r>
            <a:r>
              <a:rPr lang="ru-RU" dirty="0"/>
              <a:t> </a:t>
            </a:r>
            <a:r>
              <a:rPr lang="ru-RU" dirty="0" err="1" smtClean="0"/>
              <a:t>закордонний</a:t>
            </a:r>
            <a:r>
              <a:rPr lang="ru-RU" dirty="0" smtClean="0"/>
              <a:t> і </a:t>
            </a:r>
            <a:r>
              <a:rPr lang="ru-RU" dirty="0" err="1"/>
              <a:t>вітчизняний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персоналом;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володіти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r>
              <a:rPr lang="ru-RU" i="1" dirty="0"/>
              <a:t> </a:t>
            </a:r>
            <a:r>
              <a:rPr lang="ru-RU" dirty="0" err="1"/>
              <a:t>сучасними</a:t>
            </a:r>
            <a:r>
              <a:rPr lang="ru-RU" dirty="0"/>
              <a:t> методами </a:t>
            </a:r>
            <a:r>
              <a:rPr lang="ru-RU" dirty="0" err="1"/>
              <a:t>оцінки</a:t>
            </a:r>
            <a:r>
              <a:rPr lang="ru-RU" dirty="0"/>
              <a:t> персоналу; </a:t>
            </a:r>
            <a:r>
              <a:rPr lang="ru-RU" dirty="0" err="1" smtClean="0"/>
              <a:t>профорієнтаційною</a:t>
            </a:r>
            <a:r>
              <a:rPr lang="ru-RU" dirty="0" smtClean="0"/>
              <a:t> </a:t>
            </a:r>
            <a:r>
              <a:rPr lang="ru-RU" dirty="0" err="1"/>
              <a:t>роботою</a:t>
            </a:r>
            <a:r>
              <a:rPr lang="ru-RU" dirty="0"/>
              <a:t>; </a:t>
            </a:r>
            <a:r>
              <a:rPr lang="ru-RU" dirty="0" err="1"/>
              <a:t>довготерміновим</a:t>
            </a:r>
            <a:r>
              <a:rPr lang="ru-RU" dirty="0"/>
              <a:t> та </a:t>
            </a:r>
            <a:r>
              <a:rPr lang="ru-RU" dirty="0" err="1"/>
              <a:t>оперативним</a:t>
            </a:r>
            <a:r>
              <a:rPr lang="ru-RU" dirty="0"/>
              <a:t> </a:t>
            </a:r>
            <a:r>
              <a:rPr lang="ru-RU" dirty="0" err="1" smtClean="0"/>
              <a:t>плануванням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з персоналом; </a:t>
            </a:r>
            <a:r>
              <a:rPr lang="ru-RU" dirty="0" err="1"/>
              <a:t>регламентаціями</a:t>
            </a:r>
            <a:r>
              <a:rPr lang="ru-RU" dirty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структурних</a:t>
            </a:r>
            <a:r>
              <a:rPr lang="ru-RU" dirty="0" smtClean="0"/>
              <a:t> </a:t>
            </a:r>
            <a:r>
              <a:rPr lang="ru-RU" dirty="0" err="1"/>
              <a:t>підрозділів</a:t>
            </a:r>
            <a:r>
              <a:rPr lang="ru-RU" dirty="0"/>
              <a:t> і </a:t>
            </a:r>
            <a:r>
              <a:rPr lang="ru-RU" dirty="0" err="1"/>
              <a:t>працівників</a:t>
            </a:r>
            <a:r>
              <a:rPr lang="ru-RU" dirty="0"/>
              <a:t>; </a:t>
            </a:r>
            <a:r>
              <a:rPr lang="ru-RU" dirty="0" err="1"/>
              <a:t>новітніми</a:t>
            </a:r>
            <a:r>
              <a:rPr lang="ru-RU" dirty="0"/>
              <a:t> </a:t>
            </a:r>
            <a:r>
              <a:rPr lang="ru-RU" dirty="0" err="1" smtClean="0"/>
              <a:t>технологія</a:t>
            </a:r>
            <a:r>
              <a:rPr lang="uk-UA" dirty="0" smtClean="0"/>
              <a:t>ми </a:t>
            </a:r>
            <a:r>
              <a:rPr lang="uk-UA" dirty="0"/>
              <a:t>управління;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rgbClr val="FF0000"/>
                </a:solidFill>
              </a:rPr>
              <a:t>мати</a:t>
            </a:r>
            <a:r>
              <a:rPr lang="ru-RU" i="1" dirty="0">
                <a:solidFill>
                  <a:srgbClr val="FF0000"/>
                </a:solidFill>
              </a:rPr>
              <a:t>: </a:t>
            </a:r>
            <a:r>
              <a:rPr lang="ru-RU" dirty="0" err="1"/>
              <a:t>ясне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перспективу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 smtClean="0"/>
              <a:t>підприємства</a:t>
            </a:r>
            <a:r>
              <a:rPr lang="ru-RU" dirty="0"/>
              <a:t>, </a:t>
            </a:r>
            <a:r>
              <a:rPr lang="ru-RU" dirty="0" err="1"/>
              <a:t>кон’юнктуру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r>
              <a:rPr lang="ru-RU" dirty="0"/>
              <a:t>, 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uk-UA" dirty="0" smtClean="0"/>
              <a:t>організації </a:t>
            </a:r>
            <a:r>
              <a:rPr lang="uk-UA" dirty="0"/>
              <a:t>праці, виробництва й управління; здібності </a:t>
            </a:r>
            <a:r>
              <a:rPr lang="uk-UA" dirty="0" smtClean="0"/>
              <a:t>до </a:t>
            </a:r>
            <a:r>
              <a:rPr lang="ru-RU" dirty="0" err="1" smtClean="0"/>
              <a:t>навчання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uk-UA" dirty="0" smtClean="0"/>
              <a:t>знань</a:t>
            </a:r>
            <a:r>
              <a:rPr lang="uk-UA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952328"/>
          </a:xfrm>
        </p:spPr>
        <p:txBody>
          <a:bodyPr/>
          <a:lstStyle/>
          <a:p>
            <a:r>
              <a:rPr lang="ru-RU" b="1" dirty="0"/>
              <a:t>КЛАСИФІКАТОР ПРОФЕСІЙ: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ЯК </a:t>
            </a:r>
            <a:r>
              <a:rPr lang="ru-RU" b="1" dirty="0">
                <a:solidFill>
                  <a:srgbClr val="FF0000"/>
                </a:solidFill>
              </a:rPr>
              <a:t>З НИМ ПРАЦЮВАТИ КАДРОВИКУ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9752" y="612478"/>
            <a:ext cx="779469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algn="ctr"/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НОРМ</a:t>
            </a:r>
            <a:r>
              <a:rPr sz="2700" b="1" spc="-182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ТИВН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spc="-6" dirty="0">
                <a:solidFill>
                  <a:srgbClr val="CC0066"/>
                </a:solidFill>
                <a:latin typeface="Calibri"/>
                <a:cs typeface="Calibri"/>
              </a:rPr>
              <a:t>-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700" b="1" spc="-146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АВОВЕ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spc="-20" dirty="0">
                <a:solidFill>
                  <a:srgbClr val="CC0066"/>
                </a:solidFill>
                <a:latin typeface="Calibri"/>
                <a:cs typeface="Calibri"/>
              </a:rPr>
              <a:t>З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АБЕЗП</a:t>
            </a:r>
            <a:r>
              <a:rPr sz="2700" b="1" spc="-42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ЧЕННЯ: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2" y="1319208"/>
            <a:ext cx="8784976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buFont typeface="Calibri"/>
              <a:buAutoNum type="arabicPeriod"/>
              <a:tabLst>
                <a:tab pos="234696" algn="l"/>
              </a:tabLst>
            </a:pPr>
            <a:r>
              <a:rPr sz="2000" b="1" dirty="0">
                <a:latin typeface="Calibri"/>
                <a:cs typeface="Calibri"/>
              </a:rPr>
              <a:t>КЗпП</a:t>
            </a:r>
            <a:r>
              <a:rPr sz="2000" b="1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" dirty="0">
                <a:latin typeface="Calibri"/>
                <a:cs typeface="Calibri"/>
              </a:rPr>
              <a:t> 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spc="-48" dirty="0">
                <a:latin typeface="Calibri"/>
                <a:cs typeface="Calibri"/>
              </a:rPr>
              <a:t>о</a:t>
            </a:r>
            <a:r>
              <a:rPr sz="2000" spc="-17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22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онів про працю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spc="-62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країни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6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 10.</a:t>
            </a:r>
            <a:r>
              <a:rPr sz="2000" spc="-11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2</a:t>
            </a:r>
            <a:r>
              <a:rPr sz="2000" spc="-6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8" dirty="0">
                <a:latin typeface="Calibri"/>
                <a:cs typeface="Calibri"/>
              </a:rPr>
              <a:t>9</a:t>
            </a:r>
            <a:r>
              <a:rPr sz="2000" dirty="0">
                <a:latin typeface="Calibri"/>
                <a:cs typeface="Calibri"/>
              </a:rPr>
              <a:t>71</a:t>
            </a:r>
            <a:r>
              <a:rPr sz="2000" spc="22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</a:t>
            </a:r>
          </a:p>
          <a:p>
            <a:pPr marL="7112" marR="160731">
              <a:buFont typeface="Calibri"/>
              <a:buAutoNum type="arabicPeriod"/>
              <a:tabLst>
                <a:tab pos="235051" algn="l"/>
              </a:tabLst>
            </a:pPr>
            <a:r>
              <a:rPr sz="2000" b="1" dirty="0">
                <a:latin typeface="Calibri"/>
                <a:cs typeface="Calibri"/>
              </a:rPr>
              <a:t>Поря</a:t>
            </a:r>
            <a:r>
              <a:rPr sz="2000" b="1" spc="-2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ок № 10</a:t>
            </a:r>
            <a:r>
              <a:rPr sz="2000" b="1" spc="-6" dirty="0">
                <a:latin typeface="Calibri"/>
                <a:cs typeface="Calibri"/>
              </a:rPr>
              <a:t>8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Поря</a:t>
            </a:r>
            <a:r>
              <a:rPr sz="2000" spc="-17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ок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36" dirty="0">
                <a:latin typeface="Calibri"/>
                <a:cs typeface="Calibri"/>
              </a:rPr>
              <a:t>б</a:t>
            </a:r>
            <a:r>
              <a:rPr sz="2000" dirty="0">
                <a:latin typeface="Calibri"/>
                <a:cs typeface="Calibri"/>
              </a:rPr>
              <a:t>ліку </a:t>
            </a:r>
            <a:r>
              <a:rPr sz="2000" spc="-8" dirty="0">
                <a:latin typeface="Calibri"/>
                <a:cs typeface="Calibri"/>
              </a:rPr>
              <a:t>т</a:t>
            </a:r>
            <a:r>
              <a:rPr sz="2000" spc="-17" dirty="0">
                <a:latin typeface="Calibri"/>
                <a:cs typeface="Calibri"/>
              </a:rPr>
              <a:t>р</a:t>
            </a:r>
            <a:r>
              <a:rPr sz="2000" spc="-67" dirty="0">
                <a:latin typeface="Calibri"/>
                <a:cs typeface="Calibri"/>
              </a:rPr>
              <a:t>у</a:t>
            </a:r>
            <a:r>
              <a:rPr sz="2000" spc="-22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ової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діяльності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працівн</a:t>
            </a:r>
            <a:r>
              <a:rPr sz="2000" spc="-6" dirty="0">
                <a:latin typeface="Calibri"/>
                <a:cs typeface="Calibri"/>
              </a:rPr>
              <a:t>и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а, фізичної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особи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підпр</a:t>
            </a:r>
            <a:r>
              <a:rPr sz="2000" spc="-11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3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ця,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фізичної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особи,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забезпеч</a:t>
            </a:r>
            <a:r>
              <a:rPr sz="2000" spc="-22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є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себе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роб</a:t>
            </a:r>
            <a:r>
              <a:rPr sz="2000" spc="-14" dirty="0">
                <a:latin typeface="Calibri"/>
                <a:cs typeface="Calibri"/>
              </a:rPr>
              <a:t>о</a:t>
            </a:r>
            <a:r>
              <a:rPr sz="2000" spc="-22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ою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сам</a:t>
            </a:r>
            <a:r>
              <a:rPr sz="2000" spc="3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сті</a:t>
            </a:r>
            <a:r>
              <a:rPr sz="2000" spc="-8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но,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31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лектронній фор</a:t>
            </a:r>
            <a:r>
              <a:rPr sz="2000" spc="3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і, з</a:t>
            </a:r>
            <a:r>
              <a:rPr sz="2000" spc="-11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тве</a:t>
            </a:r>
            <a:r>
              <a:rPr sz="2000" spc="-4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22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ений</a:t>
            </a:r>
            <a:r>
              <a:rPr sz="2000" spc="-2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постанов</a:t>
            </a:r>
            <a:r>
              <a:rPr sz="2000" spc="3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ю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КМУ від 27</a:t>
            </a:r>
            <a:r>
              <a:rPr sz="2000" spc="-8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11</a:t>
            </a:r>
            <a:r>
              <a:rPr sz="2000" spc="-8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-8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9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 10</a:t>
            </a:r>
            <a:r>
              <a:rPr sz="2000" spc="-8" dirty="0">
                <a:latin typeface="Calibri"/>
                <a:cs typeface="Calibri"/>
              </a:rPr>
              <a:t>8</a:t>
            </a:r>
            <a:r>
              <a:rPr sz="2000" dirty="0">
                <a:latin typeface="Calibri"/>
                <a:cs typeface="Calibri"/>
              </a:rPr>
              <a:t>4.</a:t>
            </a:r>
          </a:p>
          <a:p>
            <a:pPr marL="234340" indent="-227228">
              <a:buFont typeface="Calibri"/>
              <a:buAutoNum type="arabicPeriod"/>
              <a:tabLst>
                <a:tab pos="234696" algn="l"/>
              </a:tabLst>
            </a:pPr>
            <a:r>
              <a:rPr sz="2000" b="1" dirty="0">
                <a:latin typeface="Calibri"/>
                <a:cs typeface="Calibri"/>
              </a:rPr>
              <a:t>Класифі</a:t>
            </a:r>
            <a:r>
              <a:rPr sz="2000" b="1" spc="-22" dirty="0">
                <a:latin typeface="Calibri"/>
                <a:cs typeface="Calibri"/>
              </a:rPr>
              <a:t>к</a:t>
            </a:r>
            <a:r>
              <a:rPr sz="2000" b="1" spc="-8" dirty="0">
                <a:latin typeface="Calibri"/>
                <a:cs typeface="Calibri"/>
              </a:rPr>
              <a:t>а</a:t>
            </a:r>
            <a:r>
              <a:rPr sz="2000" b="1" spc="-17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ор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професій</a:t>
            </a:r>
            <a:r>
              <a:rPr sz="2000" b="1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Націонал</a:t>
            </a:r>
            <a:r>
              <a:rPr sz="2000" spc="-11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ний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</a:t>
            </a:r>
            <a:r>
              <a:rPr sz="2000" spc="-11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фі</a:t>
            </a:r>
            <a:r>
              <a:rPr sz="2000" spc="-31" dirty="0">
                <a:latin typeface="Calibri"/>
                <a:cs typeface="Calibri"/>
              </a:rPr>
              <a:t>к</a:t>
            </a:r>
            <a:r>
              <a:rPr sz="2000" spc="-8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ор</a:t>
            </a:r>
            <a:r>
              <a:rPr sz="2000" spc="8" dirty="0">
                <a:latin typeface="Calibri"/>
                <a:cs typeface="Calibri"/>
              </a:rPr>
              <a:t> </a:t>
            </a:r>
            <a:r>
              <a:rPr sz="2000" spc="-62" dirty="0" err="1">
                <a:latin typeface="Calibri"/>
                <a:cs typeface="Calibri"/>
              </a:rPr>
              <a:t>У</a:t>
            </a:r>
            <a:r>
              <a:rPr sz="2000" dirty="0" err="1">
                <a:latin typeface="Calibri"/>
                <a:cs typeface="Calibri"/>
              </a:rPr>
              <a:t>країни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ДК</a:t>
            </a:r>
            <a:r>
              <a:rPr lang="uk-UA" sz="2000" spc="-8" dirty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0</a:t>
            </a:r>
            <a:r>
              <a:rPr sz="2000" spc="-8" dirty="0" smtClean="0">
                <a:latin typeface="Calibri"/>
                <a:cs typeface="Calibri"/>
              </a:rPr>
              <a:t>0</a:t>
            </a:r>
            <a:r>
              <a:rPr sz="2000" dirty="0" smtClean="0">
                <a:latin typeface="Calibri"/>
                <a:cs typeface="Calibri"/>
              </a:rPr>
              <a:t>3</a:t>
            </a:r>
            <a:r>
              <a:rPr sz="2000" spc="-8" dirty="0" smtClean="0">
                <a:latin typeface="Calibri"/>
                <a:cs typeface="Calibri"/>
              </a:rPr>
              <a:t>:</a:t>
            </a:r>
            <a:r>
              <a:rPr sz="2000" dirty="0" smtClean="0">
                <a:latin typeface="Calibri"/>
                <a:cs typeface="Calibri"/>
              </a:rPr>
              <a:t>2</a:t>
            </a:r>
            <a:r>
              <a:rPr sz="2000" spc="-8" dirty="0" smtClean="0">
                <a:latin typeface="Calibri"/>
                <a:cs typeface="Calibri"/>
              </a:rPr>
              <a:t>0</a:t>
            </a:r>
            <a:r>
              <a:rPr sz="2000" dirty="0" smtClean="0">
                <a:latin typeface="Calibri"/>
                <a:cs typeface="Calibri"/>
              </a:rPr>
              <a:t>10</a:t>
            </a:r>
            <a:r>
              <a:rPr lang="uk-UA" sz="2000" dirty="0" smtClean="0">
                <a:latin typeface="Calibri"/>
                <a:cs typeface="Calibri"/>
              </a:rPr>
              <a:t> </a:t>
            </a:r>
            <a:r>
              <a:rPr sz="2000" dirty="0" smtClean="0">
                <a:latin typeface="Calibri"/>
                <a:cs typeface="Calibri"/>
              </a:rPr>
              <a:t>«</a:t>
            </a:r>
            <a:r>
              <a:rPr sz="2000" dirty="0" err="1" smtClean="0">
                <a:latin typeface="Calibri"/>
                <a:cs typeface="Calibri"/>
              </a:rPr>
              <a:t>Класифі</a:t>
            </a:r>
            <a:r>
              <a:rPr sz="2000" spc="-28" dirty="0" err="1" smtClean="0">
                <a:latin typeface="Calibri"/>
                <a:cs typeface="Calibri"/>
              </a:rPr>
              <a:t>к</a:t>
            </a:r>
            <a:r>
              <a:rPr sz="2000" spc="-6" dirty="0" err="1" smtClean="0">
                <a:latin typeface="Calibri"/>
                <a:cs typeface="Calibri"/>
              </a:rPr>
              <a:t>а</a:t>
            </a:r>
            <a:r>
              <a:rPr sz="2000" spc="-22" dirty="0" err="1" smtClean="0">
                <a:latin typeface="Calibri"/>
                <a:cs typeface="Calibri"/>
              </a:rPr>
              <a:t>т</a:t>
            </a:r>
            <a:r>
              <a:rPr sz="2000" dirty="0" err="1" smtClean="0">
                <a:latin typeface="Calibri"/>
                <a:cs typeface="Calibri"/>
              </a:rPr>
              <a:t>ор</a:t>
            </a:r>
            <a:r>
              <a:rPr sz="200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професій»,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6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тве</a:t>
            </a:r>
            <a:r>
              <a:rPr sz="2000" spc="-4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22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ений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азом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8" dirty="0">
                <a:latin typeface="Calibri"/>
                <a:cs typeface="Calibri"/>
              </a:rPr>
              <a:t>р</a:t>
            </a:r>
            <a:r>
              <a:rPr sz="2000" spc="-22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сп</a:t>
            </a:r>
            <a:r>
              <a:rPr sz="2000" spc="-14" dirty="0">
                <a:latin typeface="Calibri"/>
                <a:cs typeface="Calibri"/>
              </a:rPr>
              <a:t>о</a:t>
            </a:r>
            <a:r>
              <a:rPr sz="2000" spc="-8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ив</a:t>
            </a:r>
            <a:r>
              <a:rPr sz="2000" spc="-11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тандарту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 28.</a:t>
            </a:r>
            <a:r>
              <a:rPr sz="2000" spc="-8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7.</a:t>
            </a:r>
            <a:r>
              <a:rPr sz="2000" spc="-8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010 р.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32</a:t>
            </a:r>
            <a:r>
              <a:rPr sz="2000" spc="-8" dirty="0">
                <a:latin typeface="Calibri"/>
                <a:cs typeface="Calibri"/>
              </a:rPr>
              <a:t>7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7112" marR="24536">
              <a:buFont typeface="Calibri"/>
              <a:buAutoNum type="arabicPeriod" startAt="4"/>
              <a:tabLst>
                <a:tab pos="235051" algn="l"/>
              </a:tabLst>
            </a:pPr>
            <a:r>
              <a:rPr sz="2000" b="1" dirty="0">
                <a:latin typeface="Calibri"/>
                <a:cs typeface="Calibri"/>
              </a:rPr>
              <a:t>Інст</a:t>
            </a:r>
            <a:r>
              <a:rPr sz="2000" b="1" spc="-22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укція №</a:t>
            </a:r>
            <a:r>
              <a:rPr sz="2000" b="1" spc="-8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58</a:t>
            </a:r>
            <a:r>
              <a:rPr sz="2000" b="1" spc="-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Інст</a:t>
            </a:r>
            <a:r>
              <a:rPr sz="2000" spc="-2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укція про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е</a:t>
            </a:r>
            <a:r>
              <a:rPr sz="2000" spc="-14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ення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</a:t>
            </a:r>
            <a:r>
              <a:rPr sz="2000" spc="-17" dirty="0">
                <a:latin typeface="Calibri"/>
                <a:cs typeface="Calibri"/>
              </a:rPr>
              <a:t>р</a:t>
            </a:r>
            <a:r>
              <a:rPr sz="2000" spc="-67" dirty="0">
                <a:latin typeface="Calibri"/>
                <a:cs typeface="Calibri"/>
              </a:rPr>
              <a:t>у</a:t>
            </a:r>
            <a:r>
              <a:rPr sz="2000" spc="-22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ових кни</a:t>
            </a:r>
            <a:r>
              <a:rPr sz="2000" spc="-31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ок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працівників, за</a:t>
            </a:r>
            <a:r>
              <a:rPr sz="2000" spc="-6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ве</a:t>
            </a:r>
            <a:r>
              <a:rPr sz="2000" spc="-42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22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ена на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азом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Мінп</a:t>
            </a:r>
            <a:r>
              <a:rPr sz="2000" spc="-6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аці,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Мінюст</a:t>
            </a:r>
            <a:r>
              <a:rPr sz="2000" spc="-50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Мінсоцзахис</a:t>
            </a:r>
            <a:r>
              <a:rPr sz="2000" spc="-8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від 29.</a:t>
            </a:r>
            <a:r>
              <a:rPr sz="2000" spc="-8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7.</a:t>
            </a:r>
            <a:r>
              <a:rPr sz="2000" spc="-8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993</a:t>
            </a:r>
            <a:r>
              <a:rPr sz="2000" spc="2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 </a:t>
            </a:r>
            <a:r>
              <a:rPr sz="2000" dirty="0">
                <a:latin typeface="Calibri"/>
                <a:cs typeface="Calibri"/>
              </a:rPr>
              <a:t>№ 58.</a:t>
            </a:r>
          </a:p>
          <a:p>
            <a:pPr marL="7112" marR="2845" algn="just">
              <a:buFont typeface="Calibri"/>
              <a:buAutoNum type="arabicPeriod" startAt="4"/>
              <a:tabLst>
                <a:tab pos="234696" algn="l"/>
              </a:tabLst>
            </a:pPr>
            <a:r>
              <a:rPr sz="2000" b="1" dirty="0">
                <a:latin typeface="Calibri"/>
                <a:cs typeface="Calibri"/>
              </a:rPr>
              <a:t>Поря</a:t>
            </a:r>
            <a:r>
              <a:rPr sz="2000" b="1" spc="-25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ок №</a:t>
            </a:r>
            <a:r>
              <a:rPr sz="2000" b="1" spc="-6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435</a:t>
            </a:r>
            <a:r>
              <a:rPr sz="2000" b="1" spc="-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Поря</a:t>
            </a:r>
            <a:r>
              <a:rPr sz="2000" spc="-22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ок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</a:t>
            </a:r>
            <a:r>
              <a:rPr sz="2000" spc="-11" dirty="0">
                <a:latin typeface="Calibri"/>
                <a:cs typeface="Calibri"/>
              </a:rPr>
              <a:t>м</a:t>
            </a:r>
            <a:r>
              <a:rPr sz="2000" dirty="0">
                <a:latin typeface="Calibri"/>
                <a:cs typeface="Calibri"/>
              </a:rPr>
              <a:t>ування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 п</a:t>
            </a:r>
            <a:r>
              <a:rPr sz="2000" spc="-48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дання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</a:t>
            </a:r>
            <a:r>
              <a:rPr sz="2000" spc="-11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хувальн</a:t>
            </a:r>
            <a:r>
              <a:rPr sz="2000" spc="-8" dirty="0">
                <a:latin typeface="Calibri"/>
                <a:cs typeface="Calibri"/>
              </a:rPr>
              <a:t>и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ами зв</a:t>
            </a:r>
            <a:r>
              <a:rPr sz="2000" spc="-8" dirty="0">
                <a:latin typeface="Calibri"/>
                <a:cs typeface="Calibri"/>
              </a:rPr>
              <a:t>і</a:t>
            </a:r>
            <a:r>
              <a:rPr sz="2000" dirty="0">
                <a:latin typeface="Calibri"/>
                <a:cs typeface="Calibri"/>
              </a:rPr>
              <a:t>ту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spc="-22" dirty="0">
                <a:latin typeface="Calibri"/>
                <a:cs typeface="Calibri"/>
              </a:rPr>
              <a:t>щ</a:t>
            </a:r>
            <a:r>
              <a:rPr sz="2000" spc="-48" dirty="0">
                <a:latin typeface="Calibri"/>
                <a:cs typeface="Calibri"/>
              </a:rPr>
              <a:t>о</a:t>
            </a:r>
            <a:r>
              <a:rPr sz="2000" spc="-22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о с</a:t>
            </a:r>
            <a:r>
              <a:rPr sz="2000" spc="-17" dirty="0">
                <a:latin typeface="Calibri"/>
                <a:cs typeface="Calibri"/>
              </a:rPr>
              <a:t>у</a:t>
            </a:r>
            <a:r>
              <a:rPr sz="2000" dirty="0">
                <a:latin typeface="Calibri"/>
                <a:cs typeface="Calibri"/>
              </a:rPr>
              <a:t>м нар</a:t>
            </a:r>
            <a:r>
              <a:rPr sz="2000" spc="-6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х</a:t>
            </a:r>
            <a:r>
              <a:rPr sz="2000" dirty="0">
                <a:latin typeface="Calibri"/>
                <a:cs typeface="Calibri"/>
              </a:rPr>
              <a:t>ован</a:t>
            </a:r>
            <a:r>
              <a:rPr sz="2000" spc="3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 єдино</a:t>
            </a:r>
            <a:r>
              <a:rPr sz="2000" spc="-22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 внеску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11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альнообов’</a:t>
            </a:r>
            <a:r>
              <a:rPr sz="2000" spc="3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ове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4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8" dirty="0">
                <a:latin typeface="Calibri"/>
                <a:cs typeface="Calibri"/>
              </a:rPr>
              <a:t>р</a:t>
            </a:r>
            <a:r>
              <a:rPr sz="2000" spc="-28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авне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соціальне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</a:t>
            </a:r>
            <a:r>
              <a:rPr sz="2000" spc="-11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хува</a:t>
            </a:r>
            <a:r>
              <a:rPr sz="2000" spc="3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ня, з</a:t>
            </a:r>
            <a:r>
              <a:rPr sz="2000" spc="-6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тве</a:t>
            </a:r>
            <a:r>
              <a:rPr sz="2000" spc="-4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д</a:t>
            </a:r>
            <a:r>
              <a:rPr sz="2000" spc="-22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ений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азом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Мінфіну від 14.0</a:t>
            </a:r>
            <a:r>
              <a:rPr sz="2000" spc="-8" dirty="0">
                <a:latin typeface="Calibri"/>
                <a:cs typeface="Calibri"/>
              </a:rPr>
              <a:t>4</a:t>
            </a:r>
            <a:r>
              <a:rPr sz="2000" dirty="0">
                <a:latin typeface="Calibri"/>
                <a:cs typeface="Calibri"/>
              </a:rPr>
              <a:t>.2</a:t>
            </a:r>
            <a:r>
              <a:rPr sz="2000" spc="-8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15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р.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43</a:t>
            </a:r>
            <a:r>
              <a:rPr sz="2000" spc="-8" dirty="0">
                <a:latin typeface="Calibri"/>
                <a:cs typeface="Calibri"/>
              </a:rPr>
              <a:t>5</a:t>
            </a:r>
            <a:r>
              <a:rPr sz="20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2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413" y="805095"/>
            <a:ext cx="648495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algn="ctr">
              <a:tabLst>
                <a:tab pos="1442314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spc="-202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700" b="1" spc="-59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spc="-34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	ДІЯЛЬНІСТЬ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700" b="1" spc="-146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АЦІВ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ИКА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9413" y="1579203"/>
            <a:ext cx="6432868" cy="2882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8249"/>
            <a:r>
              <a:rPr spc="-3" dirty="0">
                <a:latin typeface="Calibri"/>
                <a:cs typeface="Calibri"/>
              </a:rPr>
              <a:t>5</a:t>
            </a:r>
            <a:r>
              <a:rPr dirty="0">
                <a:latin typeface="Calibri"/>
                <a:cs typeface="Calibri"/>
              </a:rPr>
              <a:t>.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Ві</a:t>
            </a:r>
            <a:r>
              <a:rPr spc="-25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сті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пр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т</a:t>
            </a:r>
            <a:r>
              <a:rPr spc="-17" dirty="0">
                <a:latin typeface="Calibri"/>
                <a:cs typeface="Calibri"/>
              </a:rPr>
              <a:t>р</a:t>
            </a:r>
            <a:r>
              <a:rPr spc="-67" dirty="0">
                <a:latin typeface="Calibri"/>
                <a:cs typeface="Calibri"/>
              </a:rPr>
              <a:t>у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ову діяльн</a:t>
            </a:r>
            <a:r>
              <a:rPr spc="-6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сть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працівни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а*</a:t>
            </a:r>
            <a:r>
              <a:rPr spc="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включа</a:t>
            </a:r>
            <a:r>
              <a:rPr spc="-11" dirty="0">
                <a:latin typeface="Calibri"/>
                <a:cs typeface="Calibri"/>
              </a:rPr>
              <a:t>ю</a:t>
            </a:r>
            <a:r>
              <a:rPr dirty="0">
                <a:latin typeface="Calibri"/>
                <a:cs typeface="Calibri"/>
              </a:rPr>
              <a:t>т</a:t>
            </a:r>
            <a:r>
              <a:rPr spc="-6" dirty="0">
                <a:latin typeface="Calibri"/>
                <a:cs typeface="Calibri"/>
              </a:rPr>
              <a:t>ь</a:t>
            </a:r>
            <a:r>
              <a:rPr spc="-6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568249"/>
            <a:r>
              <a:rPr dirty="0">
                <a:latin typeface="Calibri"/>
                <a:cs typeface="Calibri"/>
              </a:rPr>
              <a:t>&lt;</a:t>
            </a:r>
            <a:r>
              <a:rPr spc="-3" dirty="0">
                <a:latin typeface="Calibri"/>
                <a:cs typeface="Calibri"/>
              </a:rPr>
              <a:t>…</a:t>
            </a:r>
            <a:r>
              <a:rPr dirty="0">
                <a:latin typeface="Calibri"/>
                <a:cs typeface="Calibri"/>
              </a:rPr>
              <a:t>&gt;</a:t>
            </a:r>
          </a:p>
          <a:p>
            <a:pPr marL="568249"/>
            <a:r>
              <a:rPr spc="-3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)</a:t>
            </a:r>
            <a:r>
              <a:rPr spc="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ві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сті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пр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пері</a:t>
            </a:r>
            <a:r>
              <a:rPr spc="-50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ди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т</a:t>
            </a:r>
            <a:r>
              <a:rPr spc="-17" dirty="0">
                <a:latin typeface="Calibri"/>
                <a:cs typeface="Calibri"/>
              </a:rPr>
              <a:t>р</a:t>
            </a:r>
            <a:r>
              <a:rPr spc="-67" dirty="0">
                <a:latin typeface="Calibri"/>
                <a:cs typeface="Calibri"/>
              </a:rPr>
              <a:t>у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ової</a:t>
            </a:r>
            <a:r>
              <a:rPr spc="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діяльност</a:t>
            </a:r>
            <a:r>
              <a:rPr spc="-6" dirty="0">
                <a:latin typeface="Calibri"/>
                <a:cs typeface="Calibri"/>
              </a:rPr>
              <a:t>і</a:t>
            </a:r>
            <a:r>
              <a:rPr spc="-6" dirty="0"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568249"/>
            <a:r>
              <a:rPr spc="-3" dirty="0">
                <a:latin typeface="Calibri"/>
                <a:cs typeface="Calibri"/>
              </a:rPr>
              <a:t>&lt;…</a:t>
            </a:r>
            <a:r>
              <a:rPr dirty="0">
                <a:latin typeface="Calibri"/>
                <a:cs typeface="Calibri"/>
              </a:rPr>
              <a:t>&gt;</a:t>
            </a:r>
          </a:p>
          <a:p>
            <a:pPr marL="568249"/>
            <a:r>
              <a:rPr dirty="0">
                <a:latin typeface="Calibri"/>
                <a:cs typeface="Calibri"/>
              </a:rPr>
              <a:t>професійна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назва роб</a:t>
            </a:r>
            <a:r>
              <a:rPr spc="-14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</a:t>
            </a:r>
            <a:r>
              <a:rPr spc="-6" dirty="0">
                <a:latin typeface="Calibri"/>
                <a:cs typeface="Calibri"/>
              </a:rPr>
              <a:t>и</a:t>
            </a:r>
            <a:r>
              <a:rPr spc="-6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568249"/>
            <a:r>
              <a:rPr dirty="0">
                <a:latin typeface="Calibri"/>
                <a:cs typeface="Calibri"/>
              </a:rPr>
              <a:t>назва посади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з</a:t>
            </a:r>
            <a:r>
              <a:rPr spc="-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зазначенн</a:t>
            </a:r>
            <a:r>
              <a:rPr spc="3" dirty="0">
                <a:latin typeface="Calibri"/>
                <a:cs typeface="Calibri"/>
              </a:rPr>
              <a:t>я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ст</a:t>
            </a:r>
            <a:r>
              <a:rPr spc="-1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уктурно</a:t>
            </a:r>
            <a:r>
              <a:rPr spc="-22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підро</a:t>
            </a:r>
            <a:r>
              <a:rPr spc="-17" dirty="0">
                <a:latin typeface="Calibri"/>
                <a:cs typeface="Calibri"/>
              </a:rPr>
              <a:t>з</a:t>
            </a:r>
            <a:r>
              <a:rPr dirty="0">
                <a:latin typeface="Calibri"/>
                <a:cs typeface="Calibri"/>
              </a:rPr>
              <a:t>діл</a:t>
            </a:r>
            <a:r>
              <a:rPr spc="-6" dirty="0">
                <a:latin typeface="Calibri"/>
                <a:cs typeface="Calibri"/>
              </a:rPr>
              <a:t>у</a:t>
            </a:r>
            <a:r>
              <a:rPr spc="-6" dirty="0">
                <a:latin typeface="Calibri"/>
                <a:cs typeface="Calibri"/>
              </a:rPr>
              <a:t>;</a:t>
            </a:r>
            <a:endParaRPr dirty="0">
              <a:latin typeface="Calibri"/>
              <a:cs typeface="Calibri"/>
            </a:endParaRPr>
          </a:p>
          <a:p>
            <a:pPr marL="568249"/>
            <a:r>
              <a:rPr dirty="0">
                <a:latin typeface="Calibri"/>
                <a:cs typeface="Calibri"/>
              </a:rPr>
              <a:t>&lt;</a:t>
            </a:r>
            <a:r>
              <a:rPr spc="-3" dirty="0">
                <a:latin typeface="Calibri"/>
                <a:cs typeface="Calibri"/>
              </a:rPr>
              <a:t>…</a:t>
            </a:r>
            <a:r>
              <a:rPr dirty="0">
                <a:latin typeface="Calibri"/>
                <a:cs typeface="Calibri"/>
              </a:rPr>
              <a:t>&gt;</a:t>
            </a:r>
          </a:p>
          <a:p>
            <a:pPr marR="2845" algn="r">
              <a:spcBef>
                <a:spcPts val="1590"/>
              </a:spcBef>
            </a:pPr>
            <a:r>
              <a:rPr sz="1600" i="1" spc="-11" dirty="0">
                <a:latin typeface="Calibri"/>
                <a:cs typeface="Calibri"/>
              </a:rPr>
              <a:t>По</a:t>
            </a:r>
            <a:r>
              <a:rPr sz="1600" i="1" spc="-6" dirty="0">
                <a:latin typeface="Calibri"/>
                <a:cs typeface="Calibri"/>
              </a:rPr>
              <a:t>р</a:t>
            </a:r>
            <a:r>
              <a:rPr sz="1600" i="1" spc="-8" dirty="0">
                <a:latin typeface="Calibri"/>
                <a:cs typeface="Calibri"/>
              </a:rPr>
              <a:t>ядок</a:t>
            </a:r>
            <a:r>
              <a:rPr sz="1600" i="1" dirty="0">
                <a:latin typeface="Calibri"/>
                <a:cs typeface="Calibri"/>
              </a:rPr>
              <a:t> </a:t>
            </a:r>
            <a:r>
              <a:rPr sz="1600" i="1" spc="-17" dirty="0">
                <a:latin typeface="Calibri"/>
                <a:cs typeface="Calibri"/>
              </a:rPr>
              <a:t>№</a:t>
            </a:r>
            <a:r>
              <a:rPr sz="1600" i="1" spc="6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1084</a:t>
            </a:r>
            <a:endParaRPr sz="1600" dirty="0">
              <a:latin typeface="Calibri"/>
              <a:cs typeface="Calibri"/>
            </a:endParaRPr>
          </a:p>
          <a:p>
            <a:pPr marL="7112"/>
            <a:r>
              <a:rPr sz="1600" i="1" spc="-8" dirty="0">
                <a:latin typeface="Calibri"/>
                <a:cs typeface="Calibri"/>
              </a:rPr>
              <a:t>*З</a:t>
            </a:r>
            <a:r>
              <a:rPr sz="1600" i="1" spc="-17" dirty="0">
                <a:latin typeface="Calibri"/>
                <a:cs typeface="Calibri"/>
              </a:rPr>
              <a:t>б</a:t>
            </a:r>
            <a:r>
              <a:rPr sz="1600" i="1" dirty="0">
                <a:latin typeface="Calibri"/>
                <a:cs typeface="Calibri"/>
              </a:rPr>
              <a:t>ер</a:t>
            </a:r>
            <a:r>
              <a:rPr sz="1600" i="1" spc="-8" dirty="0">
                <a:latin typeface="Calibri"/>
                <a:cs typeface="Calibri"/>
              </a:rPr>
              <a:t>і</a:t>
            </a:r>
            <a:r>
              <a:rPr sz="1600" i="1" spc="-11" dirty="0">
                <a:latin typeface="Calibri"/>
                <a:cs typeface="Calibri"/>
              </a:rPr>
              <a:t>гаються</a:t>
            </a:r>
            <a:r>
              <a:rPr sz="1600" i="1" spc="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в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складі</a:t>
            </a:r>
            <a:r>
              <a:rPr sz="1600" i="1" spc="-6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персональн</a:t>
            </a:r>
            <a:r>
              <a:rPr sz="1600" i="1" spc="-6" dirty="0">
                <a:latin typeface="Calibri"/>
                <a:cs typeface="Calibri"/>
              </a:rPr>
              <a:t>о</a:t>
            </a:r>
            <a:r>
              <a:rPr sz="1600" i="1" dirty="0">
                <a:latin typeface="Calibri"/>
                <a:cs typeface="Calibri"/>
              </a:rPr>
              <a:t>ї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о</a:t>
            </a:r>
            <a:r>
              <a:rPr sz="1600" i="1" spc="-31" dirty="0">
                <a:latin typeface="Calibri"/>
                <a:cs typeface="Calibri"/>
              </a:rPr>
              <a:t>б</a:t>
            </a:r>
            <a:r>
              <a:rPr sz="1600" i="1" dirty="0">
                <a:latin typeface="Calibri"/>
                <a:cs typeface="Calibri"/>
              </a:rPr>
              <a:t>лі</a:t>
            </a:r>
            <a:r>
              <a:rPr sz="1600" i="1" spc="-25" dirty="0">
                <a:latin typeface="Calibri"/>
                <a:cs typeface="Calibri"/>
              </a:rPr>
              <a:t>к</a:t>
            </a:r>
            <a:r>
              <a:rPr sz="1600" i="1" spc="-8" dirty="0">
                <a:latin typeface="Calibri"/>
                <a:cs typeface="Calibri"/>
              </a:rPr>
              <a:t>ов</a:t>
            </a:r>
            <a:r>
              <a:rPr sz="1600" i="1" spc="-6" dirty="0">
                <a:latin typeface="Calibri"/>
                <a:cs typeface="Calibri"/>
              </a:rPr>
              <a:t>о</a:t>
            </a:r>
            <a:r>
              <a:rPr sz="1600" i="1" dirty="0">
                <a:latin typeface="Calibri"/>
                <a:cs typeface="Calibri"/>
              </a:rPr>
              <a:t>ї</a:t>
            </a:r>
            <a:r>
              <a:rPr sz="1600" i="1" spc="-11" dirty="0">
                <a:latin typeface="Calibri"/>
                <a:cs typeface="Calibri"/>
              </a:rPr>
              <a:t> </a:t>
            </a:r>
            <a:r>
              <a:rPr sz="1600" i="1" spc="-31" dirty="0">
                <a:latin typeface="Calibri"/>
                <a:cs typeface="Calibri"/>
              </a:rPr>
              <a:t>к</a:t>
            </a:r>
            <a:r>
              <a:rPr sz="1600" i="1" spc="-11" dirty="0">
                <a:latin typeface="Calibri"/>
                <a:cs typeface="Calibri"/>
              </a:rPr>
              <a:t>артки</a:t>
            </a:r>
            <a:r>
              <a:rPr sz="1600" i="1" spc="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застра</a:t>
            </a:r>
            <a:r>
              <a:rPr sz="1600" i="1" spc="-28" dirty="0">
                <a:latin typeface="Calibri"/>
                <a:cs typeface="Calibri"/>
              </a:rPr>
              <a:t>х</a:t>
            </a:r>
            <a:r>
              <a:rPr sz="1600" i="1" spc="-8" dirty="0">
                <a:latin typeface="Calibri"/>
                <a:cs typeface="Calibri"/>
              </a:rPr>
              <a:t>ов</a:t>
            </a:r>
            <a:r>
              <a:rPr sz="1600" i="1" spc="-6" dirty="0">
                <a:latin typeface="Calibri"/>
                <a:cs typeface="Calibri"/>
              </a:rPr>
              <a:t>а</a:t>
            </a:r>
            <a:r>
              <a:rPr sz="1600" i="1" dirty="0">
                <a:latin typeface="Calibri"/>
                <a:cs typeface="Calibri"/>
              </a:rPr>
              <a:t>ної</a:t>
            </a:r>
            <a:r>
              <a:rPr sz="1600" i="1" spc="-14" dirty="0">
                <a:latin typeface="Calibri"/>
                <a:cs typeface="Calibri"/>
              </a:rPr>
              <a:t> </a:t>
            </a:r>
            <a:r>
              <a:rPr sz="1600" i="1" spc="-8" dirty="0" err="1">
                <a:latin typeface="Calibri"/>
                <a:cs typeface="Calibri"/>
              </a:rPr>
              <a:t>ос</a:t>
            </a:r>
            <a:r>
              <a:rPr sz="1600" i="1" spc="-6" dirty="0" err="1">
                <a:latin typeface="Calibri"/>
                <a:cs typeface="Calibri"/>
              </a:rPr>
              <a:t>о</a:t>
            </a:r>
            <a:r>
              <a:rPr sz="1600" i="1" spc="-8" dirty="0" err="1">
                <a:latin typeface="Calibri"/>
                <a:cs typeface="Calibri"/>
              </a:rPr>
              <a:t>би</a:t>
            </a:r>
            <a:r>
              <a:rPr sz="1600" i="1" spc="-8" dirty="0">
                <a:latin typeface="Calibri"/>
                <a:cs typeface="Calibri"/>
              </a:rPr>
              <a:t> </a:t>
            </a:r>
            <a:r>
              <a:rPr sz="1600" i="1" spc="-8" dirty="0" smtClean="0">
                <a:latin typeface="Calibri"/>
                <a:cs typeface="Calibri"/>
              </a:rPr>
              <a:t>у</a:t>
            </a:r>
            <a:r>
              <a:rPr lang="uk-UA" sz="1600" i="1" spc="-8" dirty="0" smtClean="0">
                <a:latin typeface="Calibri"/>
                <a:cs typeface="Calibri"/>
              </a:rPr>
              <a:t> </a:t>
            </a:r>
            <a:r>
              <a:rPr sz="1600" i="1" spc="-8" dirty="0" err="1" smtClean="0">
                <a:latin typeface="Calibri"/>
                <a:cs typeface="Calibri"/>
              </a:rPr>
              <a:t>реєс</a:t>
            </a:r>
            <a:r>
              <a:rPr sz="1600" i="1" spc="-22" dirty="0" err="1" smtClean="0">
                <a:latin typeface="Calibri"/>
                <a:cs typeface="Calibri"/>
              </a:rPr>
              <a:t>т</a:t>
            </a:r>
            <a:r>
              <a:rPr sz="1600" i="1" spc="-8" dirty="0" err="1" smtClean="0">
                <a:latin typeface="Calibri"/>
                <a:cs typeface="Calibri"/>
              </a:rPr>
              <a:t>рі</a:t>
            </a:r>
            <a:r>
              <a:rPr sz="1600" i="1" spc="3" dirty="0" smtClean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за</a:t>
            </a:r>
            <a:r>
              <a:rPr sz="1600" i="1" spc="-6" dirty="0">
                <a:latin typeface="Calibri"/>
                <a:cs typeface="Calibri"/>
              </a:rPr>
              <a:t>с</a:t>
            </a:r>
            <a:r>
              <a:rPr sz="1600" i="1" spc="-11" dirty="0">
                <a:latin typeface="Calibri"/>
                <a:cs typeface="Calibri"/>
              </a:rPr>
              <a:t>тра</a:t>
            </a:r>
            <a:r>
              <a:rPr sz="1600" i="1" spc="-28" dirty="0">
                <a:latin typeface="Calibri"/>
                <a:cs typeface="Calibri"/>
              </a:rPr>
              <a:t>х</a:t>
            </a:r>
            <a:r>
              <a:rPr sz="1600" i="1" spc="-8" dirty="0">
                <a:latin typeface="Calibri"/>
                <a:cs typeface="Calibri"/>
              </a:rPr>
              <a:t>о</a:t>
            </a:r>
            <a:r>
              <a:rPr sz="1600" i="1" spc="-6" dirty="0">
                <a:latin typeface="Calibri"/>
                <a:cs typeface="Calibri"/>
              </a:rPr>
              <a:t>в</a:t>
            </a:r>
            <a:r>
              <a:rPr sz="1600" i="1" spc="-8" dirty="0">
                <a:latin typeface="Calibri"/>
                <a:cs typeface="Calibri"/>
              </a:rPr>
              <a:t>аних осіб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6" dirty="0">
                <a:latin typeface="Calibri"/>
                <a:cs typeface="Calibri"/>
              </a:rPr>
              <a:t>(а</a:t>
            </a:r>
            <a:r>
              <a:rPr sz="1600" i="1" spc="-8" dirty="0">
                <a:latin typeface="Calibri"/>
                <a:cs typeface="Calibri"/>
              </a:rPr>
              <a:t>бзац</a:t>
            </a:r>
            <a:r>
              <a:rPr sz="1600" i="1" spc="3" dirty="0">
                <a:latin typeface="Calibri"/>
                <a:cs typeface="Calibri"/>
              </a:rPr>
              <a:t> </a:t>
            </a:r>
            <a:r>
              <a:rPr sz="1600" i="1" spc="-17" dirty="0">
                <a:latin typeface="Calibri"/>
                <a:cs typeface="Calibri"/>
              </a:rPr>
              <a:t>п</a:t>
            </a:r>
            <a:r>
              <a:rPr sz="1600" i="1" spc="-11" dirty="0">
                <a:latin typeface="Calibri"/>
                <a:cs typeface="Calibri"/>
              </a:rPr>
              <a:t>ерший</a:t>
            </a:r>
            <a:r>
              <a:rPr sz="1600" i="1" spc="8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п.</a:t>
            </a:r>
            <a:r>
              <a:rPr sz="1600" i="1" spc="11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4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11" dirty="0">
                <a:latin typeface="Calibri"/>
                <a:cs typeface="Calibri"/>
              </a:rPr>
              <a:t>П</a:t>
            </a:r>
            <a:r>
              <a:rPr sz="1600" i="1" spc="-6" dirty="0">
                <a:latin typeface="Calibri"/>
                <a:cs typeface="Calibri"/>
              </a:rPr>
              <a:t>о</a:t>
            </a:r>
            <a:r>
              <a:rPr sz="1600" i="1" spc="-8" dirty="0">
                <a:latin typeface="Calibri"/>
                <a:cs typeface="Calibri"/>
              </a:rPr>
              <a:t>рядку</a:t>
            </a:r>
            <a:r>
              <a:rPr sz="1600" i="1" spc="6" dirty="0">
                <a:latin typeface="Calibri"/>
                <a:cs typeface="Calibri"/>
              </a:rPr>
              <a:t> </a:t>
            </a:r>
            <a:r>
              <a:rPr sz="1600" i="1" spc="-17" dirty="0">
                <a:latin typeface="Calibri"/>
                <a:cs typeface="Calibri"/>
              </a:rPr>
              <a:t>№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1084).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6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FF0000"/>
                </a:solidFill>
              </a:rPr>
              <a:t>ПЛАН: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1. Робота з кадрами як </a:t>
            </a:r>
            <a:r>
              <a:rPr lang="ru-RU" sz="4000" b="1" dirty="0" err="1" smtClean="0"/>
              <a:t>багатогранний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процес</a:t>
            </a:r>
            <a:r>
              <a:rPr lang="ru-RU" sz="4000" b="1" dirty="0" smtClean="0"/>
              <a:t>.</a:t>
            </a:r>
          </a:p>
          <a:p>
            <a:pPr eaLnBrk="1" hangingPunct="1"/>
            <a:r>
              <a:rPr lang="ru-RU" sz="4000" b="1" dirty="0" smtClean="0"/>
              <a:t>2. </a:t>
            </a:r>
            <a:r>
              <a:rPr lang="ru-RU" sz="4000" b="1" dirty="0" err="1" smtClean="0"/>
              <a:t>Основи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кадрової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політики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організації</a:t>
            </a:r>
            <a:r>
              <a:rPr lang="ru-RU" sz="4000" b="1" dirty="0" smtClean="0"/>
              <a:t>.</a:t>
            </a:r>
          </a:p>
          <a:p>
            <a:pPr eaLnBrk="1" hangingPunct="1"/>
            <a:r>
              <a:rPr lang="ru-RU" sz="4000" b="1" dirty="0" smtClean="0"/>
              <a:t>3. </a:t>
            </a:r>
            <a:r>
              <a:rPr lang="ru-RU" sz="4000" b="1" dirty="0" err="1" smtClean="0"/>
              <a:t>Побудова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кадрової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служби</a:t>
            </a:r>
            <a:r>
              <a:rPr lang="ru-RU" sz="4000" b="1" dirty="0" smtClean="0"/>
              <a:t>.</a:t>
            </a:r>
          </a:p>
          <a:p>
            <a:pPr eaLnBrk="1" hangingPunct="1"/>
            <a:r>
              <a:rPr lang="ru-RU" sz="4000" b="1" dirty="0"/>
              <a:t>4. КЛАСИФІКАТОР ПРОФЕСІЙ: </a:t>
            </a:r>
            <a:r>
              <a:rPr lang="ru-RU" sz="4000" b="1" dirty="0" smtClean="0"/>
              <a:t>як з ним </a:t>
            </a:r>
            <a:r>
              <a:rPr lang="ru-RU" sz="4000" b="1" dirty="0" err="1" smtClean="0"/>
              <a:t>працювати</a:t>
            </a:r>
            <a:r>
              <a:rPr lang="ru-RU" sz="4000" b="1" dirty="0" smtClean="0"/>
              <a:t> кадровику.</a:t>
            </a:r>
          </a:p>
          <a:p>
            <a:pPr eaLnBrk="1" hangingPunct="1"/>
            <a:endParaRPr lang="uk-UA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3728" y="548680"/>
            <a:ext cx="430570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484630" algn="l"/>
                <a:tab pos="2993441" algn="l"/>
                <a:tab pos="3427984" algn="l"/>
              </a:tabLst>
            </a:pPr>
            <a:r>
              <a:rPr sz="2700" b="1" spc="-182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АБЛИЦЯ	5</a:t>
            </a:r>
            <a:r>
              <a:rPr sz="2700" b="1" spc="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ФОРМИ	№	Д4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51971"/>
          </a:xfrm>
          <a:prstGeom prst="rect">
            <a:avLst/>
          </a:prstGeom>
        </p:spPr>
        <p:txBody>
          <a:bodyPr vert="horz" wrap="square" lIns="0" tIns="892912" rIns="0" bIns="0" rtlCol="0">
            <a:spAutoFit/>
          </a:bodyPr>
          <a:lstStyle/>
          <a:p>
            <a:pPr marL="156108" marR="183134"/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spc="-45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д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класи</a:t>
            </a:r>
            <a:r>
              <a:rPr sz="2800" spc="3" dirty="0" err="1">
                <a:latin typeface="Calibri"/>
                <a:cs typeface="Calibri"/>
              </a:rPr>
              <a:t>ф</a:t>
            </a:r>
            <a:r>
              <a:rPr sz="2800" b="0" dirty="0" err="1">
                <a:latin typeface="Calibri"/>
                <a:cs typeface="Calibri"/>
              </a:rPr>
              <a:t>і</a:t>
            </a:r>
            <a:r>
              <a:rPr sz="2800" spc="-28" dirty="0" err="1">
                <a:latin typeface="Calibri"/>
                <a:cs typeface="Calibri"/>
              </a:rPr>
              <a:t>к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spc="-25" dirty="0" err="1">
                <a:latin typeface="Calibri"/>
                <a:cs typeface="Calibri"/>
              </a:rPr>
              <a:t>т</a:t>
            </a:r>
            <a:r>
              <a:rPr sz="2800" b="0" dirty="0" err="1">
                <a:latin typeface="Calibri"/>
                <a:cs typeface="Calibri"/>
              </a:rPr>
              <a:t>ора</a:t>
            </a:r>
            <a:r>
              <a:rPr sz="2800" spc="3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пр</a:t>
            </a:r>
            <a:r>
              <a:rPr sz="2800" spc="6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ф</a:t>
            </a:r>
            <a:r>
              <a:rPr sz="2800" spc="3" dirty="0" err="1">
                <a:latin typeface="Calibri"/>
                <a:cs typeface="Calibri"/>
              </a:rPr>
              <a:t>е</a:t>
            </a:r>
            <a:r>
              <a:rPr sz="2800" b="0" dirty="0" err="1">
                <a:latin typeface="Calibri"/>
                <a:cs typeface="Calibri"/>
              </a:rPr>
              <a:t>сій</a:t>
            </a:r>
            <a:r>
              <a:rPr sz="2800" spc="-14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(</a:t>
            </a:r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spc="-45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д</a:t>
            </a:r>
            <a:r>
              <a:rPr sz="2800" b="0" dirty="0">
                <a:latin typeface="Calibri"/>
                <a:cs typeface="Calibri"/>
              </a:rPr>
              <a:t> КП), </a:t>
            </a:r>
            <a:r>
              <a:rPr sz="2800" spc="-31" dirty="0" err="1">
                <a:latin typeface="Calibri"/>
                <a:cs typeface="Calibri"/>
              </a:rPr>
              <a:t>к</a:t>
            </a:r>
            <a:r>
              <a:rPr sz="2800" spc="-45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д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загальнос</a:t>
            </a:r>
            <a:r>
              <a:rPr sz="2800" spc="3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юз</a:t>
            </a:r>
            <a:r>
              <a:rPr sz="2800" spc="3" dirty="0" err="1">
                <a:latin typeface="Calibri"/>
                <a:cs typeface="Calibri"/>
              </a:rPr>
              <a:t>н</a:t>
            </a:r>
            <a:r>
              <a:rPr sz="2800" b="0" dirty="0" err="1">
                <a:latin typeface="Calibri"/>
                <a:cs typeface="Calibri"/>
              </a:rPr>
              <a:t>о</a:t>
            </a:r>
            <a:r>
              <a:rPr sz="2800" spc="-20" dirty="0" err="1">
                <a:latin typeface="Calibri"/>
                <a:cs typeface="Calibri"/>
              </a:rPr>
              <a:t>г</a:t>
            </a:r>
            <a:r>
              <a:rPr sz="2800" b="0" dirty="0" err="1">
                <a:latin typeface="Calibri"/>
                <a:cs typeface="Calibri"/>
              </a:rPr>
              <a:t>о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кла</a:t>
            </a:r>
            <a:r>
              <a:rPr sz="2800" spc="3" dirty="0" err="1">
                <a:latin typeface="Calibri"/>
                <a:cs typeface="Calibri"/>
              </a:rPr>
              <a:t>с</a:t>
            </a:r>
            <a:r>
              <a:rPr sz="2800" b="0" dirty="0" err="1">
                <a:latin typeface="Calibri"/>
                <a:cs typeface="Calibri"/>
              </a:rPr>
              <a:t>ифі</a:t>
            </a:r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spc="-25" dirty="0" err="1">
                <a:latin typeface="Calibri"/>
                <a:cs typeface="Calibri"/>
              </a:rPr>
              <a:t>т</a:t>
            </a:r>
            <a:r>
              <a:rPr sz="2800" b="0" dirty="0" err="1">
                <a:latin typeface="Calibri"/>
                <a:cs typeface="Calibri"/>
              </a:rPr>
              <a:t>ора</a:t>
            </a:r>
            <a:r>
              <a:rPr sz="2800" spc="3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пр</a:t>
            </a:r>
            <a:r>
              <a:rPr sz="2800" spc="6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ф</a:t>
            </a:r>
            <a:r>
              <a:rPr sz="2800" spc="3" dirty="0" err="1">
                <a:latin typeface="Calibri"/>
                <a:cs typeface="Calibri"/>
              </a:rPr>
              <a:t>е</a:t>
            </a:r>
            <a:r>
              <a:rPr sz="2800" b="0" dirty="0" err="1">
                <a:latin typeface="Calibri"/>
                <a:cs typeface="Calibri"/>
              </a:rPr>
              <a:t>сій</a:t>
            </a:r>
            <a:r>
              <a:rPr sz="2800" b="0" dirty="0">
                <a:latin typeface="Calibri"/>
                <a:cs typeface="Calibri"/>
              </a:rPr>
              <a:t>, </a:t>
            </a:r>
            <a:r>
              <a:rPr sz="2800" b="0" dirty="0" err="1">
                <a:latin typeface="Calibri"/>
                <a:cs typeface="Calibri"/>
              </a:rPr>
              <a:t>по</a:t>
            </a:r>
            <a:r>
              <a:rPr sz="2800" spc="3" dirty="0" err="1">
                <a:latin typeface="Calibri"/>
                <a:cs typeface="Calibri"/>
              </a:rPr>
              <a:t>с</a:t>
            </a:r>
            <a:r>
              <a:rPr sz="2800" b="0" dirty="0" err="1">
                <a:latin typeface="Calibri"/>
                <a:cs typeface="Calibri"/>
              </a:rPr>
              <a:t>ад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та</a:t>
            </a:r>
            <a:r>
              <a:rPr sz="2800" spc="3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тариф</a:t>
            </a:r>
            <a:r>
              <a:rPr sz="2800" spc="3" dirty="0" err="1">
                <a:latin typeface="Calibri"/>
                <a:cs typeface="Calibri"/>
              </a:rPr>
              <a:t>н</a:t>
            </a:r>
            <a:r>
              <a:rPr sz="2800" b="0" dirty="0" err="1">
                <a:latin typeface="Calibri"/>
                <a:cs typeface="Calibri"/>
              </a:rPr>
              <a:t>их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розр</a:t>
            </a:r>
            <a:r>
              <a:rPr sz="2800" spc="6" dirty="0" err="1">
                <a:latin typeface="Calibri"/>
                <a:cs typeface="Calibri"/>
              </a:rPr>
              <a:t>я</a:t>
            </a:r>
            <a:r>
              <a:rPr sz="2800" b="0" dirty="0" err="1">
                <a:latin typeface="Calibri"/>
                <a:cs typeface="Calibri"/>
              </a:rPr>
              <a:t>дів</a:t>
            </a:r>
            <a:r>
              <a:rPr sz="2800" b="0" dirty="0">
                <a:latin typeface="Calibri"/>
                <a:cs typeface="Calibri"/>
              </a:rPr>
              <a:t> (</a:t>
            </a:r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spc="-45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д</a:t>
            </a:r>
            <a:r>
              <a:rPr sz="2800" b="0" dirty="0">
                <a:latin typeface="Calibri"/>
                <a:cs typeface="Calibri"/>
              </a:rPr>
              <a:t> ЗКППТР),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про</a:t>
            </a:r>
            <a:r>
              <a:rPr sz="2800" spc="3" dirty="0" err="1">
                <a:latin typeface="Calibri"/>
                <a:cs typeface="Calibri"/>
              </a:rPr>
              <a:t>ф</a:t>
            </a:r>
            <a:r>
              <a:rPr sz="2800" b="0" dirty="0" err="1">
                <a:latin typeface="Calibri"/>
                <a:cs typeface="Calibri"/>
              </a:rPr>
              <a:t>есійна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на</a:t>
            </a:r>
            <a:r>
              <a:rPr sz="2800" spc="3" dirty="0" err="1">
                <a:latin typeface="Calibri"/>
                <a:cs typeface="Calibri"/>
              </a:rPr>
              <a:t>з</a:t>
            </a:r>
            <a:r>
              <a:rPr sz="2800" b="0" dirty="0" err="1">
                <a:latin typeface="Calibri"/>
                <a:cs typeface="Calibri"/>
              </a:rPr>
              <a:t>ва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роб</a:t>
            </a:r>
            <a:r>
              <a:rPr sz="2800" spc="-6" dirty="0" err="1">
                <a:latin typeface="Calibri"/>
                <a:cs typeface="Calibri"/>
              </a:rPr>
              <a:t>о</a:t>
            </a:r>
            <a:r>
              <a:rPr sz="2800" b="0" dirty="0" err="1">
                <a:latin typeface="Calibri"/>
                <a:cs typeface="Calibri"/>
              </a:rPr>
              <a:t>ти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виб</a:t>
            </a:r>
            <a:r>
              <a:rPr sz="2800" spc="-8" dirty="0" err="1">
                <a:latin typeface="Calibri"/>
                <a:cs typeface="Calibri"/>
              </a:rPr>
              <a:t>и</a:t>
            </a:r>
            <a:r>
              <a:rPr sz="2800" b="0" dirty="0" err="1">
                <a:latin typeface="Calibri"/>
                <a:cs typeface="Calibri"/>
              </a:rPr>
              <a:t>ра</a:t>
            </a:r>
            <a:r>
              <a:rPr sz="2800" spc="-11" dirty="0" err="1">
                <a:latin typeface="Calibri"/>
                <a:cs typeface="Calibri"/>
              </a:rPr>
              <a:t>ю</a:t>
            </a:r>
            <a:r>
              <a:rPr sz="2800" b="0" dirty="0" err="1">
                <a:latin typeface="Calibri"/>
                <a:cs typeface="Calibri"/>
              </a:rPr>
              <a:t>ться</a:t>
            </a:r>
            <a:r>
              <a:rPr sz="2800" spc="-6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із </a:t>
            </a:r>
            <a:r>
              <a:rPr sz="2800" spc="-20" dirty="0" err="1">
                <a:latin typeface="Calibri"/>
                <a:cs typeface="Calibri"/>
              </a:rPr>
              <a:t>д</a:t>
            </a:r>
            <a:r>
              <a:rPr sz="2800" b="0" dirty="0" err="1">
                <a:latin typeface="Calibri"/>
                <a:cs typeface="Calibri"/>
              </a:rPr>
              <a:t>овід</a:t>
            </a:r>
            <a:r>
              <a:rPr sz="2800" spc="3" dirty="0" err="1">
                <a:latin typeface="Calibri"/>
                <a:cs typeface="Calibri"/>
              </a:rPr>
              <a:t>н</a:t>
            </a:r>
            <a:r>
              <a:rPr sz="2800" b="0" dirty="0" err="1">
                <a:latin typeface="Calibri"/>
                <a:cs typeface="Calibri"/>
              </a:rPr>
              <a:t>и</a:t>
            </a:r>
            <a:r>
              <a:rPr sz="2800" spc="-28" dirty="0" err="1">
                <a:latin typeface="Calibri"/>
                <a:cs typeface="Calibri"/>
              </a:rPr>
              <a:t>к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b="0" dirty="0">
                <a:latin typeface="Calibri"/>
                <a:cs typeface="Calibri"/>
              </a:rPr>
              <a:t>, </a:t>
            </a:r>
            <a:r>
              <a:rPr sz="2800" spc="-20" dirty="0" err="1">
                <a:latin typeface="Calibri"/>
                <a:cs typeface="Calibri"/>
              </a:rPr>
              <a:t>щ</a:t>
            </a:r>
            <a:r>
              <a:rPr sz="2800" b="0" dirty="0" err="1">
                <a:latin typeface="Calibri"/>
                <a:cs typeface="Calibri"/>
              </a:rPr>
              <a:t>о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відпо</a:t>
            </a:r>
            <a:r>
              <a:rPr sz="2800" spc="3" dirty="0" err="1">
                <a:latin typeface="Calibri"/>
                <a:cs typeface="Calibri"/>
              </a:rPr>
              <a:t>в</a:t>
            </a:r>
            <a:r>
              <a:rPr sz="2800" b="0" dirty="0" err="1">
                <a:latin typeface="Calibri"/>
                <a:cs typeface="Calibri"/>
              </a:rPr>
              <a:t>ідає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н</a:t>
            </a:r>
            <a:r>
              <a:rPr sz="2800" spc="3" dirty="0" err="1">
                <a:latin typeface="Calibri"/>
                <a:cs typeface="Calibri"/>
              </a:rPr>
              <a:t>а</a:t>
            </a:r>
            <a:r>
              <a:rPr sz="2800" b="0" dirty="0" err="1">
                <a:latin typeface="Calibri"/>
                <a:cs typeface="Calibri"/>
              </a:rPr>
              <a:t>ціо</a:t>
            </a:r>
            <a:r>
              <a:rPr sz="2800" spc="3" dirty="0" err="1">
                <a:latin typeface="Calibri"/>
                <a:cs typeface="Calibri"/>
              </a:rPr>
              <a:t>н</a:t>
            </a:r>
            <a:r>
              <a:rPr sz="2800" b="0" dirty="0" err="1">
                <a:latin typeface="Calibri"/>
                <a:cs typeface="Calibri"/>
              </a:rPr>
              <a:t>альн</a:t>
            </a:r>
            <a:r>
              <a:rPr sz="2800" spc="3" dirty="0" err="1">
                <a:latin typeface="Calibri"/>
                <a:cs typeface="Calibri"/>
              </a:rPr>
              <a:t>о</a:t>
            </a:r>
            <a:r>
              <a:rPr sz="2800" spc="-11" dirty="0" err="1">
                <a:latin typeface="Calibri"/>
                <a:cs typeface="Calibri"/>
              </a:rPr>
              <a:t>м</a:t>
            </a:r>
            <a:r>
              <a:rPr sz="2800" b="0" dirty="0" err="1">
                <a:latin typeface="Calibri"/>
                <a:cs typeface="Calibri"/>
              </a:rPr>
              <a:t>у</a:t>
            </a:r>
            <a:r>
              <a:rPr sz="2800" spc="-8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кла</a:t>
            </a:r>
            <a:r>
              <a:rPr sz="2800" spc="3" dirty="0" err="1">
                <a:latin typeface="Calibri"/>
                <a:cs typeface="Calibri"/>
              </a:rPr>
              <a:t>с</a:t>
            </a:r>
            <a:r>
              <a:rPr sz="2800" b="0" dirty="0" err="1">
                <a:latin typeface="Calibri"/>
                <a:cs typeface="Calibri"/>
              </a:rPr>
              <a:t>ифі</a:t>
            </a:r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spc="-25" dirty="0" err="1">
                <a:latin typeface="Calibri"/>
                <a:cs typeface="Calibri"/>
              </a:rPr>
              <a:t>т</a:t>
            </a:r>
            <a:r>
              <a:rPr sz="2800" b="0" dirty="0" err="1">
                <a:latin typeface="Calibri"/>
                <a:cs typeface="Calibri"/>
              </a:rPr>
              <a:t>о</a:t>
            </a:r>
            <a:r>
              <a:rPr sz="2800" spc="-11" dirty="0" err="1">
                <a:latin typeface="Calibri"/>
                <a:cs typeface="Calibri"/>
              </a:rPr>
              <a:t>р</a:t>
            </a:r>
            <a:r>
              <a:rPr sz="2800" b="0" dirty="0" err="1">
                <a:latin typeface="Calibri"/>
                <a:cs typeface="Calibri"/>
              </a:rPr>
              <a:t>у</a:t>
            </a:r>
            <a:r>
              <a:rPr sz="2800" spc="3" dirty="0">
                <a:latin typeface="Calibri"/>
                <a:cs typeface="Calibri"/>
              </a:rPr>
              <a:t> </a:t>
            </a:r>
            <a:r>
              <a:rPr sz="2800" spc="-59" dirty="0" err="1">
                <a:latin typeface="Calibri"/>
                <a:cs typeface="Calibri"/>
              </a:rPr>
              <a:t>У</a:t>
            </a:r>
            <a:r>
              <a:rPr sz="2800" b="0" dirty="0" err="1">
                <a:latin typeface="Calibri"/>
                <a:cs typeface="Calibri"/>
              </a:rPr>
              <a:t>країни</a:t>
            </a:r>
            <a:r>
              <a:rPr sz="2800" spc="6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«</a:t>
            </a:r>
            <a:r>
              <a:rPr sz="2800" b="0" dirty="0" err="1">
                <a:latin typeface="Calibri"/>
                <a:cs typeface="Calibri"/>
              </a:rPr>
              <a:t>Кл</a:t>
            </a:r>
            <a:r>
              <a:rPr sz="2800" spc="3" dirty="0" err="1">
                <a:latin typeface="Calibri"/>
                <a:cs typeface="Calibri"/>
              </a:rPr>
              <a:t>а</a:t>
            </a:r>
            <a:r>
              <a:rPr sz="2800" b="0" dirty="0" err="1">
                <a:latin typeface="Calibri"/>
                <a:cs typeface="Calibri"/>
              </a:rPr>
              <a:t>сифі</a:t>
            </a:r>
            <a:r>
              <a:rPr sz="2800" spc="-25" dirty="0" err="1">
                <a:latin typeface="Calibri"/>
                <a:cs typeface="Calibri"/>
              </a:rPr>
              <a:t>к</a:t>
            </a:r>
            <a:r>
              <a:rPr sz="2800" b="0" dirty="0" err="1">
                <a:latin typeface="Calibri"/>
                <a:cs typeface="Calibri"/>
              </a:rPr>
              <a:t>а</a:t>
            </a:r>
            <a:r>
              <a:rPr sz="2800" spc="-25" dirty="0" err="1">
                <a:latin typeface="Calibri"/>
                <a:cs typeface="Calibri"/>
              </a:rPr>
              <a:t>т</a:t>
            </a:r>
            <a:r>
              <a:rPr sz="2800" b="0" dirty="0" err="1">
                <a:latin typeface="Calibri"/>
                <a:cs typeface="Calibri"/>
              </a:rPr>
              <a:t>ор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dirty="0" err="1">
                <a:latin typeface="Calibri"/>
                <a:cs typeface="Calibri"/>
              </a:rPr>
              <a:t>про</a:t>
            </a:r>
            <a:r>
              <a:rPr sz="2800" spc="6" dirty="0" err="1">
                <a:latin typeface="Calibri"/>
                <a:cs typeface="Calibri"/>
              </a:rPr>
              <a:t>ф</a:t>
            </a:r>
            <a:r>
              <a:rPr sz="2800" b="0" dirty="0" err="1">
                <a:latin typeface="Calibri"/>
                <a:cs typeface="Calibri"/>
              </a:rPr>
              <a:t>есій</a:t>
            </a:r>
            <a:r>
              <a:rPr sz="2800" b="0" dirty="0">
                <a:latin typeface="Calibri"/>
                <a:cs typeface="Calibri"/>
              </a:rPr>
              <a:t> ДК 003</a:t>
            </a:r>
            <a:r>
              <a:rPr sz="2800" spc="-6" dirty="0">
                <a:latin typeface="Calibri"/>
                <a:cs typeface="Calibri"/>
              </a:rPr>
              <a:t>:</a:t>
            </a:r>
            <a:r>
              <a:rPr sz="2800" b="0" dirty="0">
                <a:latin typeface="Calibri"/>
                <a:cs typeface="Calibri"/>
              </a:rPr>
              <a:t>2010</a:t>
            </a:r>
            <a:r>
              <a:rPr sz="2800" b="0" dirty="0" smtClean="0">
                <a:latin typeface="Calibri"/>
                <a:cs typeface="Calibri"/>
              </a:rPr>
              <a:t>».</a:t>
            </a:r>
            <a:endParaRPr sz="2800" b="0" dirty="0">
              <a:latin typeface="Calibri"/>
              <a:cs typeface="Calibri"/>
            </a:endParaRPr>
          </a:p>
          <a:p>
            <a:pPr marL="156108"/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Назва</a:t>
            </a:r>
            <a:r>
              <a:rPr sz="2800" b="1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поса</a:t>
            </a:r>
            <a:r>
              <a:rPr sz="2800" b="1" spc="3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відповідає</a:t>
            </a:r>
            <a:r>
              <a:rPr sz="2800" b="1" spc="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запису</a:t>
            </a:r>
            <a:r>
              <a:rPr sz="2800" b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у т</a:t>
            </a:r>
            <a:r>
              <a:rPr sz="2800" b="1" spc="-17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800" b="1" spc="-67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800" b="1" spc="-22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овій к</a:t>
            </a:r>
            <a:r>
              <a:rPr sz="2800" b="1" spc="3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ижці.</a:t>
            </a:r>
          </a:p>
          <a:p>
            <a:pPr marL="148996" marR="2845" algn="r"/>
            <a:r>
              <a:rPr sz="2800" b="0" i="1" dirty="0">
                <a:latin typeface="Calibri"/>
                <a:cs typeface="Calibri"/>
              </a:rPr>
              <a:t>П. 8</a:t>
            </a:r>
            <a:r>
              <a:rPr sz="2800" i="1" spc="6" dirty="0">
                <a:latin typeface="Calibri"/>
                <a:cs typeface="Calibri"/>
              </a:rPr>
              <a:t> </a:t>
            </a:r>
            <a:r>
              <a:rPr sz="2800" b="0" i="1" dirty="0">
                <a:latin typeface="Calibri"/>
                <a:cs typeface="Calibri"/>
              </a:rPr>
              <a:t>роз</a:t>
            </a:r>
            <a:r>
              <a:rPr sz="2800" i="1" spc="-6" dirty="0">
                <a:latin typeface="Calibri"/>
                <a:cs typeface="Calibri"/>
              </a:rPr>
              <a:t>д</a:t>
            </a:r>
            <a:r>
              <a:rPr sz="2800" b="0" i="1" dirty="0">
                <a:latin typeface="Calibri"/>
                <a:cs typeface="Calibri"/>
              </a:rPr>
              <a:t>. ІV Порядку № 435</a:t>
            </a:r>
          </a:p>
        </p:txBody>
      </p:sp>
    </p:spTree>
    <p:extLst>
      <p:ext uri="{BB962C8B-B14F-4D97-AF65-F5344CB8AC3E}">
        <p14:creationId xmlns:p14="http://schemas.microsoft.com/office/powerpoint/2010/main" val="33086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786" y="654303"/>
            <a:ext cx="507968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442314" algn="l"/>
                <a:tab pos="2831998" algn="l"/>
                <a:tab pos="3000553" algn="l"/>
                <a:tab pos="4534967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spc="-202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700" b="1" spc="-59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spc="-34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	К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ИЖКА	І	ОС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БО</a:t>
            </a:r>
            <a:r>
              <a:rPr sz="2700" b="1" spc="-36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	КА</a:t>
            </a:r>
            <a:r>
              <a:rPr sz="2700" b="1" spc="-17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ТКА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220" marR="264566"/>
            <a:r>
              <a:rPr sz="2000" b="0" dirty="0">
                <a:latin typeface="Calibri"/>
                <a:cs typeface="Calibri"/>
              </a:rPr>
              <a:t>У графі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3 пиш</a:t>
            </a:r>
            <a:r>
              <a:rPr sz="2000" spc="-6" dirty="0">
                <a:latin typeface="Calibri"/>
                <a:cs typeface="Calibri"/>
              </a:rPr>
              <a:t>е</a:t>
            </a:r>
            <a:r>
              <a:rPr sz="2000" b="0" dirty="0">
                <a:latin typeface="Calibri"/>
                <a:cs typeface="Calibri"/>
              </a:rPr>
              <a:t>т</a:t>
            </a:r>
            <a:r>
              <a:rPr sz="2000" spc="-6" dirty="0">
                <a:latin typeface="Calibri"/>
                <a:cs typeface="Calibri"/>
              </a:rPr>
              <a:t>ь</a:t>
            </a:r>
            <a:r>
              <a:rPr sz="2000" b="0" dirty="0">
                <a:latin typeface="Calibri"/>
                <a:cs typeface="Calibri"/>
              </a:rPr>
              <a:t>ся: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«При</a:t>
            </a:r>
            <a:r>
              <a:rPr sz="2000" spc="-6" dirty="0">
                <a:latin typeface="Calibri"/>
                <a:cs typeface="Calibri"/>
              </a:rPr>
              <a:t>й</a:t>
            </a:r>
            <a:r>
              <a:rPr sz="2000" b="0" dirty="0">
                <a:latin typeface="Calibri"/>
                <a:cs typeface="Calibri"/>
              </a:rPr>
              <a:t>нятий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або пр</a:t>
            </a:r>
            <a:r>
              <a:rPr sz="2000" spc="-8" dirty="0">
                <a:latin typeface="Calibri"/>
                <a:cs typeface="Calibri"/>
              </a:rPr>
              <a:t>и</a:t>
            </a:r>
            <a:r>
              <a:rPr sz="2000" b="0" dirty="0">
                <a:latin typeface="Calibri"/>
                <a:cs typeface="Calibri"/>
              </a:rPr>
              <a:t>значений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2" dirty="0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та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22" dirty="0">
                <a:latin typeface="Calibri"/>
                <a:cs typeface="Calibri"/>
              </a:rPr>
              <a:t>г</a:t>
            </a:r>
            <a:r>
              <a:rPr sz="2000" spc="6" dirty="0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-</a:t>
            </a:r>
            <a:r>
              <a:rPr sz="2000" spc="-22" dirty="0">
                <a:latin typeface="Calibri"/>
                <a:cs typeface="Calibri"/>
              </a:rPr>
              <a:t>т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11" dirty="0">
                <a:latin typeface="Calibri"/>
                <a:cs typeface="Calibri"/>
              </a:rPr>
              <a:t>ц</a:t>
            </a:r>
            <a:r>
              <a:rPr sz="2000" spc="-8" dirty="0">
                <a:latin typeface="Calibri"/>
                <a:cs typeface="Calibri"/>
              </a:rPr>
              <a:t>е</a:t>
            </a:r>
            <a:r>
              <a:rPr sz="2000" b="0" dirty="0">
                <a:latin typeface="Calibri"/>
                <a:cs typeface="Calibri"/>
              </a:rPr>
              <a:t>х</a:t>
            </a:r>
            <a:r>
              <a:rPr sz="2000" spc="-45" dirty="0">
                <a:latin typeface="Calibri"/>
                <a:cs typeface="Calibri"/>
              </a:rPr>
              <a:t>у</a:t>
            </a:r>
            <a:r>
              <a:rPr sz="2000" b="0" dirty="0">
                <a:latin typeface="Calibri"/>
                <a:cs typeface="Calibri"/>
              </a:rPr>
              <a:t>,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ві</a:t>
            </a:r>
            <a:r>
              <a:rPr sz="2000" spc="34" dirty="0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діл</a:t>
            </a:r>
            <a:r>
              <a:rPr sz="2000" spc="-50" dirty="0">
                <a:latin typeface="Calibri"/>
                <a:cs typeface="Calibri"/>
              </a:rPr>
              <a:t>у</a:t>
            </a:r>
            <a:r>
              <a:rPr sz="2000" b="0" dirty="0">
                <a:latin typeface="Calibri"/>
                <a:cs typeface="Calibri"/>
              </a:rPr>
              <a:t>,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підро</a:t>
            </a:r>
            <a:r>
              <a:rPr sz="2000" spc="-17" dirty="0">
                <a:latin typeface="Calibri"/>
                <a:cs typeface="Calibri"/>
              </a:rPr>
              <a:t>з</a:t>
            </a:r>
            <a:r>
              <a:rPr sz="2000" b="0" dirty="0">
                <a:latin typeface="Calibri"/>
                <a:cs typeface="Calibri"/>
              </a:rPr>
              <a:t>діл</a:t>
            </a:r>
            <a:r>
              <a:rPr sz="2000" spc="-50" dirty="0">
                <a:latin typeface="Calibri"/>
                <a:cs typeface="Calibri"/>
              </a:rPr>
              <a:t>у</a:t>
            </a:r>
            <a:r>
              <a:rPr sz="2000" b="0" dirty="0">
                <a:latin typeface="Calibri"/>
                <a:cs typeface="Calibri"/>
              </a:rPr>
              <a:t>, на діл</a:t>
            </a:r>
            <a:r>
              <a:rPr sz="2000" spc="-8" dirty="0">
                <a:latin typeface="Calibri"/>
                <a:cs typeface="Calibri"/>
              </a:rPr>
              <a:t>ь</a:t>
            </a:r>
            <a:r>
              <a:rPr sz="2000" b="0" dirty="0">
                <a:latin typeface="Calibri"/>
                <a:cs typeface="Calibri"/>
              </a:rPr>
              <a:t>ницю, виробни</a:t>
            </a:r>
            <a:r>
              <a:rPr sz="2000" spc="-25" dirty="0">
                <a:latin typeface="Calibri"/>
                <a:cs typeface="Calibri"/>
              </a:rPr>
              <a:t>ц</a:t>
            </a:r>
            <a:r>
              <a:rPr sz="2000" b="0" dirty="0">
                <a:latin typeface="Calibri"/>
                <a:cs typeface="Calibri"/>
              </a:rPr>
              <a:t>тво»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із зазначенням </a:t>
            </a:r>
            <a:r>
              <a:rPr sz="2000" spc="-6" dirty="0">
                <a:latin typeface="Calibri"/>
                <a:cs typeface="Calibri"/>
              </a:rPr>
              <a:t>й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22" dirty="0">
                <a:latin typeface="Calibri"/>
                <a:cs typeface="Calibri"/>
              </a:rPr>
              <a:t>г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b="0" dirty="0">
                <a:latin typeface="Calibri"/>
                <a:cs typeface="Calibri"/>
              </a:rPr>
              <a:t>онкре</a:t>
            </a:r>
            <a:r>
              <a:rPr sz="2000" spc="-6" dirty="0">
                <a:latin typeface="Calibri"/>
                <a:cs typeface="Calibri"/>
              </a:rPr>
              <a:t>т</a:t>
            </a:r>
            <a:r>
              <a:rPr sz="2000" b="0" dirty="0">
                <a:latin typeface="Calibri"/>
                <a:cs typeface="Calibri"/>
              </a:rPr>
              <a:t>но</a:t>
            </a:r>
            <a:r>
              <a:rPr sz="2000" spc="-22" dirty="0">
                <a:latin typeface="Calibri"/>
                <a:cs typeface="Calibri"/>
              </a:rPr>
              <a:t>г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найменува</a:t>
            </a:r>
            <a:r>
              <a:rPr sz="2000" spc="3" dirty="0">
                <a:latin typeface="Calibri"/>
                <a:cs typeface="Calibri"/>
              </a:rPr>
              <a:t>н</a:t>
            </a:r>
            <a:r>
              <a:rPr sz="2000" b="0" dirty="0">
                <a:latin typeface="Calibri"/>
                <a:cs typeface="Calibri"/>
              </a:rPr>
              <a:t>ня, 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та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spc="-11" dirty="0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ж роб</a:t>
            </a:r>
            <a:r>
              <a:rPr sz="2000" spc="-14" dirty="0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ти,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професії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або посади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і присвоєн</a:t>
            </a:r>
            <a:r>
              <a:rPr sz="2000" spc="3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г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розря</a:t>
            </a:r>
            <a:r>
              <a:rPr sz="2000" spc="-11" dirty="0">
                <a:latin typeface="Calibri"/>
                <a:cs typeface="Calibri"/>
              </a:rPr>
              <a:t>д</a:t>
            </a:r>
            <a:r>
              <a:rPr sz="2000" spc="-48" dirty="0">
                <a:latin typeface="Calibri"/>
                <a:cs typeface="Calibri"/>
              </a:rPr>
              <a:t>у</a:t>
            </a:r>
            <a:r>
              <a:rPr sz="2000" b="0" dirty="0">
                <a:latin typeface="Calibri"/>
                <a:cs typeface="Calibri"/>
              </a:rPr>
              <a:t>. </a:t>
            </a:r>
            <a:r>
              <a:rPr sz="2000" spc="-8" dirty="0">
                <a:latin typeface="Calibri"/>
                <a:cs typeface="Calibri"/>
              </a:rPr>
              <a:t>З</a:t>
            </a:r>
            <a:r>
              <a:rPr sz="2000" b="0" dirty="0">
                <a:latin typeface="Calibri"/>
                <a:cs typeface="Calibri"/>
              </a:rPr>
              <a:t>аписи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про найменування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роб</a:t>
            </a:r>
            <a:r>
              <a:rPr sz="2000" spc="-14" dirty="0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ти, професії а</a:t>
            </a:r>
            <a:r>
              <a:rPr sz="2000" spc="-6" dirty="0">
                <a:latin typeface="Calibri"/>
                <a:cs typeface="Calibri"/>
              </a:rPr>
              <a:t>б</a:t>
            </a:r>
            <a:r>
              <a:rPr sz="2000" b="0" dirty="0">
                <a:latin typeface="Calibri"/>
                <a:cs typeface="Calibri"/>
              </a:rPr>
              <a:t>о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посади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на</a:t>
            </a:r>
            <a:r>
              <a:rPr sz="2000" spc="3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яку </a:t>
            </a:r>
            <a:r>
              <a:rPr sz="2000" spc="-6" dirty="0">
                <a:latin typeface="Calibri"/>
                <a:cs typeface="Calibri"/>
              </a:rPr>
              <a:t>п</a:t>
            </a:r>
            <a:r>
              <a:rPr sz="2000" b="0" dirty="0">
                <a:latin typeface="Calibri"/>
                <a:cs typeface="Calibri"/>
              </a:rPr>
              <a:t>ри</a:t>
            </a:r>
            <a:r>
              <a:rPr sz="2000" spc="-8" dirty="0">
                <a:latin typeface="Calibri"/>
                <a:cs typeface="Calibri"/>
              </a:rPr>
              <a:t>й</a:t>
            </a:r>
            <a:r>
              <a:rPr sz="2000" b="0" dirty="0">
                <a:latin typeface="Calibri"/>
                <a:cs typeface="Calibri"/>
              </a:rPr>
              <a:t>нятий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працівник, в</a:t>
            </a:r>
            <a:r>
              <a:rPr sz="2000" spc="-6" dirty="0">
                <a:latin typeface="Calibri"/>
                <a:cs typeface="Calibri"/>
              </a:rPr>
              <a:t>и</a:t>
            </a:r>
            <a:r>
              <a:rPr sz="2000" spc="-28" dirty="0">
                <a:latin typeface="Calibri"/>
                <a:cs typeface="Calibri"/>
              </a:rPr>
              <a:t>к</a:t>
            </a:r>
            <a:r>
              <a:rPr sz="2000" b="0" dirty="0">
                <a:latin typeface="Calibri"/>
                <a:cs typeface="Calibri"/>
              </a:rPr>
              <a:t>ону</a:t>
            </a:r>
            <a:r>
              <a:rPr sz="2000" spc="-11" dirty="0">
                <a:latin typeface="Calibri"/>
                <a:cs typeface="Calibri"/>
              </a:rPr>
              <a:t>ю</a:t>
            </a:r>
            <a:r>
              <a:rPr sz="2000" b="0" dirty="0">
                <a:latin typeface="Calibri"/>
                <a:cs typeface="Calibri"/>
              </a:rPr>
              <a:t>т</a:t>
            </a:r>
            <a:r>
              <a:rPr sz="2000" spc="-6" dirty="0">
                <a:latin typeface="Calibri"/>
                <a:cs typeface="Calibri"/>
              </a:rPr>
              <a:t>ь</a:t>
            </a:r>
            <a:r>
              <a:rPr sz="2000" b="0" dirty="0">
                <a:latin typeface="Calibri"/>
                <a:cs typeface="Calibri"/>
              </a:rPr>
              <a:t>ся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для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робі</a:t>
            </a:r>
            <a:r>
              <a:rPr sz="2000" spc="-6" dirty="0">
                <a:latin typeface="Calibri"/>
                <a:cs typeface="Calibri"/>
              </a:rPr>
              <a:t>т</a:t>
            </a:r>
            <a:r>
              <a:rPr sz="2000" b="0" dirty="0">
                <a:latin typeface="Calibri"/>
                <a:cs typeface="Calibri"/>
              </a:rPr>
              <a:t>ників та служ</a:t>
            </a:r>
            <a:r>
              <a:rPr sz="2000" spc="-6" dirty="0">
                <a:latin typeface="Calibri"/>
                <a:cs typeface="Calibri"/>
              </a:rPr>
              <a:t>б</a:t>
            </a:r>
            <a:r>
              <a:rPr sz="2000" b="0" dirty="0">
                <a:latin typeface="Calibri"/>
                <a:cs typeface="Calibri"/>
              </a:rPr>
              <a:t>овців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відпов</a:t>
            </a:r>
            <a:r>
              <a:rPr sz="2000" spc="-8" dirty="0">
                <a:latin typeface="Calibri"/>
                <a:cs typeface="Calibri"/>
              </a:rPr>
              <a:t>і</a:t>
            </a:r>
            <a:r>
              <a:rPr sz="2000" b="0" dirty="0">
                <a:latin typeface="Calibri"/>
                <a:cs typeface="Calibri"/>
              </a:rPr>
              <a:t>дно </a:t>
            </a:r>
            <a:r>
              <a:rPr sz="2000" spc="-25" dirty="0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о </a:t>
            </a:r>
            <a:r>
              <a:rPr sz="2000" spc="3" dirty="0">
                <a:latin typeface="Calibri"/>
                <a:cs typeface="Calibri"/>
              </a:rPr>
              <a:t>н</a:t>
            </a:r>
            <a:r>
              <a:rPr sz="2000" b="0" dirty="0">
                <a:latin typeface="Calibri"/>
                <a:cs typeface="Calibri"/>
              </a:rPr>
              <a:t>айменування</a:t>
            </a:r>
            <a:r>
              <a:rPr sz="2000" spc="-2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професій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і поса</a:t>
            </a:r>
            <a:r>
              <a:rPr sz="2000" spc="70" dirty="0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зазначен</a:t>
            </a:r>
            <a:r>
              <a:rPr sz="2000" spc="-6" dirty="0">
                <a:latin typeface="Calibri"/>
                <a:cs typeface="Calibri"/>
              </a:rPr>
              <a:t>и</a:t>
            </a:r>
            <a:r>
              <a:rPr sz="2000" b="0" dirty="0">
                <a:latin typeface="Calibri"/>
                <a:cs typeface="Calibri"/>
              </a:rPr>
              <a:t>х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у «Клас</a:t>
            </a:r>
            <a:r>
              <a:rPr sz="2000" spc="-8" dirty="0">
                <a:latin typeface="Calibri"/>
                <a:cs typeface="Calibri"/>
              </a:rPr>
              <a:t>и</a:t>
            </a:r>
            <a:r>
              <a:rPr sz="2000" b="0" dirty="0">
                <a:latin typeface="Calibri"/>
                <a:cs typeface="Calibri"/>
              </a:rPr>
              <a:t>фі</a:t>
            </a:r>
            <a:r>
              <a:rPr sz="2000" spc="-31" dirty="0">
                <a:latin typeface="Calibri"/>
                <a:cs typeface="Calibri"/>
              </a:rPr>
              <a:t>к</a:t>
            </a:r>
            <a:r>
              <a:rPr sz="2000" spc="-8" dirty="0">
                <a:latin typeface="Calibri"/>
                <a:cs typeface="Calibri"/>
              </a:rPr>
              <a:t>а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b="0" dirty="0">
                <a:latin typeface="Calibri"/>
                <a:cs typeface="Calibri"/>
              </a:rPr>
              <a:t>орі професій».</a:t>
            </a:r>
          </a:p>
          <a:p>
            <a:pPr marL="163220" indent="0">
              <a:buNone/>
            </a:pPr>
            <a:r>
              <a:rPr lang="uk-UA" sz="2000" b="0" i="1" dirty="0" smtClean="0">
                <a:latin typeface="Calibri"/>
                <a:cs typeface="Calibri"/>
              </a:rPr>
              <a:t>						</a:t>
            </a:r>
            <a:r>
              <a:rPr sz="2000" b="0" i="1" dirty="0" smtClean="0">
                <a:latin typeface="Calibri"/>
                <a:cs typeface="Calibri"/>
              </a:rPr>
              <a:t>П</a:t>
            </a:r>
            <a:r>
              <a:rPr sz="2000" b="0" i="1" dirty="0">
                <a:latin typeface="Calibri"/>
                <a:cs typeface="Calibri"/>
              </a:rPr>
              <a:t>. 2.14 Інст</a:t>
            </a:r>
            <a:r>
              <a:rPr sz="2000" i="1" spc="-17" dirty="0">
                <a:latin typeface="Calibri"/>
                <a:cs typeface="Calibri"/>
              </a:rPr>
              <a:t>р</a:t>
            </a:r>
            <a:r>
              <a:rPr sz="2000" b="0" i="1" dirty="0">
                <a:latin typeface="Calibri"/>
                <a:cs typeface="Calibri"/>
              </a:rPr>
              <a:t>укції</a:t>
            </a:r>
            <a:r>
              <a:rPr sz="2000" i="1" spc="17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№ 58</a:t>
            </a:r>
          </a:p>
          <a:p>
            <a:pPr marL="156108"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63220" marR="525932"/>
            <a:r>
              <a:rPr sz="2000" b="0" dirty="0">
                <a:latin typeface="Calibri"/>
                <a:cs typeface="Calibri"/>
              </a:rPr>
              <a:t>У ро</a:t>
            </a:r>
            <a:r>
              <a:rPr sz="2000" spc="-17" dirty="0">
                <a:latin typeface="Calibri"/>
                <a:cs typeface="Calibri"/>
              </a:rPr>
              <a:t>з</a:t>
            </a:r>
            <a:r>
              <a:rPr sz="2000" b="0" dirty="0">
                <a:latin typeface="Calibri"/>
                <a:cs typeface="Calibri"/>
              </a:rPr>
              <a:t>ді</a:t>
            </a:r>
            <a:r>
              <a:rPr sz="2000" spc="-6" dirty="0">
                <a:latin typeface="Calibri"/>
                <a:cs typeface="Calibri"/>
              </a:rPr>
              <a:t>л</a:t>
            </a:r>
            <a:r>
              <a:rPr sz="2000" b="0" dirty="0">
                <a:latin typeface="Calibri"/>
                <a:cs typeface="Calibri"/>
              </a:rPr>
              <a:t>і IV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</a:rPr>
              <a:t>ос</a:t>
            </a:r>
            <a:r>
              <a:rPr sz="2000" b="1" spc="3" dirty="0">
                <a:solidFill>
                  <a:srgbClr val="FF0000"/>
                </a:solidFill>
              </a:rPr>
              <a:t>о</a:t>
            </a:r>
            <a:r>
              <a:rPr sz="2000" b="1" dirty="0">
                <a:solidFill>
                  <a:srgbClr val="FF0000"/>
                </a:solidFill>
              </a:rPr>
              <a:t>бової</a:t>
            </a:r>
            <a:r>
              <a:rPr sz="2000" b="1" spc="-14" dirty="0">
                <a:solidFill>
                  <a:srgbClr val="FF0000"/>
                </a:solidFill>
              </a:rPr>
              <a:t> </a:t>
            </a:r>
            <a:r>
              <a:rPr sz="2000" b="1" spc="-22" dirty="0">
                <a:solidFill>
                  <a:srgbClr val="FF0000"/>
                </a:solidFill>
              </a:rPr>
              <a:t>к</a:t>
            </a:r>
            <a:r>
              <a:rPr sz="2000" b="1" dirty="0">
                <a:solidFill>
                  <a:srgbClr val="FF0000"/>
                </a:solidFill>
              </a:rPr>
              <a:t>арт</a:t>
            </a:r>
            <a:r>
              <a:rPr sz="2000" b="1" spc="-28" dirty="0">
                <a:solidFill>
                  <a:srgbClr val="FF0000"/>
                </a:solidFill>
              </a:rPr>
              <a:t>к</a:t>
            </a:r>
            <a:r>
              <a:rPr sz="2000" b="1" dirty="0">
                <a:solidFill>
                  <a:srgbClr val="FF0000"/>
                </a:solidFill>
              </a:rPr>
              <a:t>а</a:t>
            </a:r>
            <a:r>
              <a:rPr sz="2000" b="1" spc="-8" dirty="0">
                <a:solidFill>
                  <a:srgbClr val="FF0000"/>
                </a:solidFill>
              </a:rPr>
              <a:t> </a:t>
            </a:r>
            <a:r>
              <a:rPr sz="2000" b="1" dirty="0">
                <a:solidFill>
                  <a:srgbClr val="FF0000"/>
                </a:solidFill>
              </a:rPr>
              <a:t>працівни</a:t>
            </a:r>
            <a:r>
              <a:rPr sz="2000" b="1" spc="-22" dirty="0">
                <a:solidFill>
                  <a:srgbClr val="FF0000"/>
                </a:solidFill>
              </a:rPr>
              <a:t>к</a:t>
            </a:r>
            <a:r>
              <a:rPr sz="2000" b="1" dirty="0">
                <a:solidFill>
                  <a:srgbClr val="FF0000"/>
                </a:solidFill>
              </a:rPr>
              <a:t>а</a:t>
            </a:r>
            <a:r>
              <a:rPr sz="2000" b="1" spc="-14" dirty="0">
                <a:solidFill>
                  <a:srgbClr val="FF0000"/>
                </a:solidFill>
              </a:rPr>
              <a:t> </a:t>
            </a:r>
            <a:r>
              <a:rPr sz="2000" b="0" dirty="0">
                <a:latin typeface="Calibri"/>
                <a:cs typeface="Calibri"/>
              </a:rPr>
              <a:t>(типова ф</a:t>
            </a:r>
            <a:r>
              <a:rPr sz="2000" spc="3" dirty="0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рма № </a:t>
            </a:r>
            <a:r>
              <a:rPr sz="2000" spc="-22" dirty="0">
                <a:latin typeface="Calibri"/>
                <a:cs typeface="Calibri"/>
              </a:rPr>
              <a:t>П</a:t>
            </a:r>
            <a:r>
              <a:rPr sz="2000" b="0" dirty="0">
                <a:latin typeface="Calibri"/>
                <a:cs typeface="Calibri"/>
              </a:rPr>
              <a:t>-2,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за</a:t>
            </a:r>
            <a:r>
              <a:rPr sz="2000" spc="-6" dirty="0">
                <a:latin typeface="Calibri"/>
                <a:cs typeface="Calibri"/>
              </a:rPr>
              <a:t>т</a:t>
            </a:r>
            <a:r>
              <a:rPr sz="2000" b="0" dirty="0">
                <a:latin typeface="Calibri"/>
                <a:cs typeface="Calibri"/>
              </a:rPr>
              <a:t>ве</a:t>
            </a:r>
            <a:r>
              <a:rPr sz="2000" spc="-39" dirty="0">
                <a:latin typeface="Calibri"/>
                <a:cs typeface="Calibri"/>
              </a:rPr>
              <a:t>р</a:t>
            </a:r>
            <a:r>
              <a:rPr sz="2000" b="0" dirty="0">
                <a:latin typeface="Calibri"/>
                <a:cs typeface="Calibri"/>
              </a:rPr>
              <a:t>д</a:t>
            </a:r>
            <a:r>
              <a:rPr sz="2000" spc="-20" dirty="0">
                <a:latin typeface="Calibri"/>
                <a:cs typeface="Calibri"/>
              </a:rPr>
              <a:t>ж</a:t>
            </a:r>
            <a:r>
              <a:rPr sz="2000" b="0" dirty="0">
                <a:latin typeface="Calibri"/>
                <a:cs typeface="Calibri"/>
              </a:rPr>
              <a:t>ена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на</a:t>
            </a:r>
            <a:r>
              <a:rPr sz="2000" spc="-22" dirty="0">
                <a:latin typeface="Calibri"/>
                <a:cs typeface="Calibri"/>
              </a:rPr>
              <a:t>к</a:t>
            </a:r>
            <a:r>
              <a:rPr sz="2000" b="0" dirty="0">
                <a:latin typeface="Calibri"/>
                <a:cs typeface="Calibri"/>
              </a:rPr>
              <a:t>азом </a:t>
            </a:r>
            <a:r>
              <a:rPr sz="2000" spc="-14" dirty="0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е</a:t>
            </a:r>
            <a:r>
              <a:rPr sz="2000" spc="-8" dirty="0">
                <a:latin typeface="Calibri"/>
                <a:cs typeface="Calibri"/>
              </a:rPr>
              <a:t>р</a:t>
            </a:r>
            <a:r>
              <a:rPr sz="2000" b="0" dirty="0">
                <a:latin typeface="Calibri"/>
                <a:cs typeface="Calibri"/>
              </a:rPr>
              <a:t>ж</a:t>
            </a:r>
            <a:r>
              <a:rPr sz="2000" spc="-25" dirty="0">
                <a:latin typeface="Calibri"/>
                <a:cs typeface="Calibri"/>
              </a:rPr>
              <a:t>к</a:t>
            </a:r>
            <a:r>
              <a:rPr sz="2000" b="0" dirty="0">
                <a:latin typeface="Calibri"/>
                <a:cs typeface="Calibri"/>
              </a:rPr>
              <a:t>ом</a:t>
            </a:r>
            <a:r>
              <a:rPr sz="2000" spc="3" dirty="0">
                <a:latin typeface="Calibri"/>
                <a:cs typeface="Calibri"/>
              </a:rPr>
              <a:t>с</a:t>
            </a:r>
            <a:r>
              <a:rPr sz="2000" b="0" dirty="0">
                <a:latin typeface="Calibri"/>
                <a:cs typeface="Calibri"/>
              </a:rPr>
              <a:t>т</a:t>
            </a:r>
            <a:r>
              <a:rPr sz="2000" spc="-11" dirty="0">
                <a:latin typeface="Calibri"/>
                <a:cs typeface="Calibri"/>
              </a:rPr>
              <a:t>а</a:t>
            </a:r>
            <a:r>
              <a:rPr sz="2000" b="0" dirty="0">
                <a:latin typeface="Calibri"/>
                <a:cs typeface="Calibri"/>
              </a:rPr>
              <a:t>ту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та Міноборони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від 25.</a:t>
            </a:r>
            <a:r>
              <a:rPr sz="2000" spc="-8" dirty="0">
                <a:latin typeface="Calibri"/>
                <a:cs typeface="Calibri"/>
              </a:rPr>
              <a:t>1</a:t>
            </a:r>
            <a:r>
              <a:rPr sz="2000" b="0" dirty="0">
                <a:latin typeface="Calibri"/>
                <a:cs typeface="Calibri"/>
              </a:rPr>
              <a:t>2.</a:t>
            </a:r>
            <a:r>
              <a:rPr sz="2000" spc="-8" dirty="0">
                <a:latin typeface="Calibri"/>
                <a:cs typeface="Calibri"/>
              </a:rPr>
              <a:t>2</a:t>
            </a:r>
            <a:r>
              <a:rPr sz="2000" b="0" dirty="0">
                <a:latin typeface="Calibri"/>
                <a:cs typeface="Calibri"/>
              </a:rPr>
              <a:t>009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р.</a:t>
            </a:r>
            <a:r>
              <a:rPr sz="2000" spc="6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№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49</a:t>
            </a:r>
            <a:r>
              <a:rPr sz="2000" spc="-8" dirty="0">
                <a:latin typeface="Calibri"/>
                <a:cs typeface="Calibri"/>
              </a:rPr>
              <a:t>5</a:t>
            </a:r>
            <a:r>
              <a:rPr sz="2000" b="0" dirty="0">
                <a:latin typeface="Calibri"/>
                <a:cs typeface="Calibri"/>
              </a:rPr>
              <a:t>/65</a:t>
            </a:r>
            <a:r>
              <a:rPr sz="2000" spc="-8" dirty="0">
                <a:latin typeface="Calibri"/>
                <a:cs typeface="Calibri"/>
              </a:rPr>
              <a:t>6</a:t>
            </a:r>
            <a:r>
              <a:rPr sz="2000" b="0" dirty="0">
                <a:latin typeface="Calibri"/>
                <a:cs typeface="Calibri"/>
              </a:rPr>
              <a:t>)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зазнача</a:t>
            </a:r>
            <a:r>
              <a:rPr sz="2000" b="1" spc="3" dirty="0">
                <a:solidFill>
                  <a:srgbClr val="FF0000"/>
                </a:solidFill>
                <a:latin typeface="Calibri"/>
                <a:cs typeface="Calibri"/>
              </a:rPr>
              <a:t>є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ся</a:t>
            </a:r>
            <a:r>
              <a:rPr sz="20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професія, посада:</a:t>
            </a:r>
          </a:p>
          <a:p>
            <a:pPr marL="419252" indent="-256032">
              <a:buFont typeface="Arial"/>
              <a:buChar char="•"/>
              <a:tabLst>
                <a:tab pos="419608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назва;</a:t>
            </a:r>
          </a:p>
          <a:p>
            <a:pPr marL="419252" indent="-256032">
              <a:buFont typeface="Arial"/>
              <a:buChar char="•"/>
              <a:tabLst>
                <a:tab pos="419608" algn="l"/>
              </a:tabLst>
            </a:pPr>
            <a:r>
              <a:rPr sz="2000" b="1" spc="-28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 за КП.</a:t>
            </a:r>
          </a:p>
        </p:txBody>
      </p:sp>
    </p:spTree>
    <p:extLst>
      <p:ext uri="{BB962C8B-B14F-4D97-AF65-F5344CB8AC3E}">
        <p14:creationId xmlns:p14="http://schemas.microsoft.com/office/powerpoint/2010/main" val="29166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5816" y="695959"/>
            <a:ext cx="266043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СТРУ</a:t>
            </a:r>
            <a:r>
              <a:rPr sz="2700" b="1" spc="-22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700" b="1" spc="2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</a:t>
            </a:r>
            <a:r>
              <a:rPr sz="2700" b="1" spc="-142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КП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682" y="3867911"/>
            <a:ext cx="8117967" cy="1193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601" y="4000247"/>
            <a:ext cx="946468" cy="884343"/>
          </a:xfrm>
          <a:custGeom>
            <a:avLst/>
            <a:gdLst/>
            <a:ahLst/>
            <a:cxnLst/>
            <a:rect l="l" t="t" r="r" b="b"/>
            <a:pathLst>
              <a:path w="1892935" h="1326515">
                <a:moveTo>
                  <a:pt x="0" y="1326387"/>
                </a:moveTo>
                <a:lnTo>
                  <a:pt x="1892808" y="1326387"/>
                </a:lnTo>
                <a:lnTo>
                  <a:pt x="1892808" y="0"/>
                </a:lnTo>
                <a:lnTo>
                  <a:pt x="0" y="0"/>
                </a:lnTo>
                <a:lnTo>
                  <a:pt x="0" y="132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8005" y="4000247"/>
            <a:ext cx="1735138" cy="884343"/>
          </a:xfrm>
          <a:custGeom>
            <a:avLst/>
            <a:gdLst/>
            <a:ahLst/>
            <a:cxnLst/>
            <a:rect l="l" t="t" r="r" b="b"/>
            <a:pathLst>
              <a:path w="3470275" h="1326515">
                <a:moveTo>
                  <a:pt x="0" y="1326387"/>
                </a:moveTo>
                <a:lnTo>
                  <a:pt x="3470148" y="1326387"/>
                </a:lnTo>
                <a:lnTo>
                  <a:pt x="3470148" y="0"/>
                </a:lnTo>
                <a:lnTo>
                  <a:pt x="0" y="0"/>
                </a:lnTo>
                <a:lnTo>
                  <a:pt x="0" y="132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3079" y="4000247"/>
            <a:ext cx="1735138" cy="884343"/>
          </a:xfrm>
          <a:custGeom>
            <a:avLst/>
            <a:gdLst/>
            <a:ahLst/>
            <a:cxnLst/>
            <a:rect l="l" t="t" r="r" b="b"/>
            <a:pathLst>
              <a:path w="3470275" h="1326515">
                <a:moveTo>
                  <a:pt x="0" y="1326387"/>
                </a:moveTo>
                <a:lnTo>
                  <a:pt x="3470148" y="1326387"/>
                </a:lnTo>
                <a:lnTo>
                  <a:pt x="3470148" y="0"/>
                </a:lnTo>
                <a:lnTo>
                  <a:pt x="0" y="0"/>
                </a:lnTo>
                <a:lnTo>
                  <a:pt x="0" y="132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8153" y="4000247"/>
            <a:ext cx="1735138" cy="884343"/>
          </a:xfrm>
          <a:custGeom>
            <a:avLst/>
            <a:gdLst/>
            <a:ahLst/>
            <a:cxnLst/>
            <a:rect l="l" t="t" r="r" b="b"/>
            <a:pathLst>
              <a:path w="3470275" h="1326515">
                <a:moveTo>
                  <a:pt x="0" y="1326387"/>
                </a:moveTo>
                <a:lnTo>
                  <a:pt x="3470148" y="1326387"/>
                </a:lnTo>
                <a:lnTo>
                  <a:pt x="3470148" y="0"/>
                </a:lnTo>
                <a:lnTo>
                  <a:pt x="0" y="0"/>
                </a:lnTo>
                <a:lnTo>
                  <a:pt x="0" y="132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3228" y="4000247"/>
            <a:ext cx="1735138" cy="884343"/>
          </a:xfrm>
          <a:custGeom>
            <a:avLst/>
            <a:gdLst/>
            <a:ahLst/>
            <a:cxnLst/>
            <a:rect l="l" t="t" r="r" b="b"/>
            <a:pathLst>
              <a:path w="3470275" h="1326515">
                <a:moveTo>
                  <a:pt x="0" y="1326387"/>
                </a:moveTo>
                <a:lnTo>
                  <a:pt x="3470148" y="1326387"/>
                </a:lnTo>
                <a:lnTo>
                  <a:pt x="3470148" y="0"/>
                </a:lnTo>
                <a:lnTo>
                  <a:pt x="0" y="0"/>
                </a:lnTo>
                <a:lnTo>
                  <a:pt x="0" y="13263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6097" y="1327066"/>
            <a:ext cx="7552690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pc="-28" dirty="0">
                <a:latin typeface="Calibri"/>
                <a:cs typeface="Calibri"/>
              </a:rPr>
              <a:t>К</a:t>
            </a:r>
            <a:r>
              <a:rPr spc="-11" dirty="0">
                <a:latin typeface="Calibri"/>
                <a:cs typeface="Calibri"/>
              </a:rPr>
              <a:t>о</a:t>
            </a:r>
            <a:r>
              <a:rPr spc="-22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ен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 ро</a:t>
            </a:r>
            <a:r>
              <a:rPr spc="-17" dirty="0">
                <a:latin typeface="Calibri"/>
                <a:cs typeface="Calibri"/>
              </a:rPr>
              <a:t>з</a:t>
            </a:r>
            <a:r>
              <a:rPr dirty="0">
                <a:latin typeface="Calibri"/>
                <a:cs typeface="Calibri"/>
              </a:rPr>
              <a:t>діл</a:t>
            </a:r>
            <a:r>
              <a:rPr spc="-8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3" dirty="0">
                <a:latin typeface="Calibri"/>
                <a:cs typeface="Calibri"/>
              </a:rPr>
              <a:t>с</a:t>
            </a:r>
            <a:r>
              <a:rPr dirty="0">
                <a:latin typeface="Calibri"/>
                <a:cs typeface="Calibri"/>
              </a:rPr>
              <a:t>кладається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 опис</a:t>
            </a:r>
            <a:r>
              <a:rPr spc="-50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,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класифі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ації</a:t>
            </a:r>
            <a:r>
              <a:rPr spc="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професій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та </a:t>
            </a:r>
            <a:r>
              <a:rPr dirty="0" err="1">
                <a:latin typeface="Calibri"/>
                <a:cs typeface="Calibri"/>
              </a:rPr>
              <a:t>по</a:t>
            </a:r>
            <a:r>
              <a:rPr spc="-31" dirty="0" err="1">
                <a:latin typeface="Calibri"/>
                <a:cs typeface="Calibri"/>
              </a:rPr>
              <a:t>к</a:t>
            </a:r>
            <a:r>
              <a:rPr spc="-6" dirty="0" err="1">
                <a:latin typeface="Calibri"/>
                <a:cs typeface="Calibri"/>
              </a:rPr>
              <a:t>а</a:t>
            </a:r>
            <a:r>
              <a:rPr dirty="0" err="1">
                <a:latin typeface="Calibri"/>
                <a:cs typeface="Calibri"/>
              </a:rPr>
              <a:t>жчи</a:t>
            </a:r>
            <a:r>
              <a:rPr spc="-31" dirty="0" err="1">
                <a:latin typeface="Calibri"/>
                <a:cs typeface="Calibri"/>
              </a:rPr>
              <a:t>к</a:t>
            </a:r>
            <a:r>
              <a:rPr dirty="0" err="1">
                <a:latin typeface="Calibri"/>
                <a:cs typeface="Calibri"/>
              </a:rPr>
              <a:t>а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професійних</a:t>
            </a:r>
            <a:r>
              <a:rPr lang="uk-UA" dirty="0" smtClean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назв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ро</a:t>
            </a:r>
            <a:r>
              <a:rPr spc="-6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іт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за 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spc="-48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дами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професій</a:t>
            </a:r>
            <a:r>
              <a:rPr spc="-17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spc="-48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8" dirty="0">
                <a:latin typeface="Calibri"/>
                <a:cs typeface="Calibri"/>
              </a:rPr>
              <a:t>а</a:t>
            </a:r>
            <a:r>
              <a:rPr spc="-25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ок</a:t>
            </a:r>
            <a:r>
              <a:rPr dirty="0">
                <a:latin typeface="Calibri"/>
                <a:cs typeface="Calibri"/>
              </a:rPr>
              <a:t> 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dirty="0" smtClean="0">
                <a:latin typeface="Calibri"/>
                <a:cs typeface="Calibri"/>
              </a:rPr>
              <a:t>).</a:t>
            </a:r>
            <a:endParaRPr lang="uk-UA" dirty="0" smtClean="0">
              <a:latin typeface="Calibri"/>
              <a:cs typeface="Calibri"/>
            </a:endParaRPr>
          </a:p>
          <a:p>
            <a:pPr marL="7112"/>
            <a:endParaRPr dirty="0">
              <a:latin typeface="Calibri"/>
              <a:cs typeface="Calibri"/>
            </a:endParaRPr>
          </a:p>
          <a:p>
            <a:pPr marL="7112" marR="205537"/>
            <a:r>
              <a:rPr dirty="0">
                <a:latin typeface="Calibri"/>
                <a:cs typeface="Calibri"/>
              </a:rPr>
              <a:t>Для з</a:t>
            </a:r>
            <a:r>
              <a:rPr spc="-17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учності у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ористуванні К</a:t>
            </a:r>
            <a:r>
              <a:rPr spc="-6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асифі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 </a:t>
            </a:r>
            <a:r>
              <a:rPr spc="6" dirty="0">
                <a:latin typeface="Calibri"/>
                <a:cs typeface="Calibri"/>
              </a:rPr>
              <a:t>м</a:t>
            </a:r>
            <a:r>
              <a:rPr dirty="0">
                <a:latin typeface="Calibri"/>
                <a:cs typeface="Calibri"/>
              </a:rPr>
              <a:t>іст</a:t>
            </a:r>
            <a:r>
              <a:rPr spc="-8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ть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аб</a:t>
            </a:r>
            <a:r>
              <a:rPr spc="-11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т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овий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по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жчик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професійних назв робіт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17" dirty="0">
                <a:latin typeface="Calibri"/>
                <a:cs typeface="Calibri"/>
              </a:rPr>
              <a:t>д</a:t>
            </a:r>
            <a:r>
              <a:rPr spc="-4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ок</a:t>
            </a:r>
            <a:r>
              <a:rPr dirty="0">
                <a:latin typeface="Calibri"/>
                <a:cs typeface="Calibri"/>
              </a:rPr>
              <a:t> Б).</a:t>
            </a: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43383" algn="ctr">
              <a:spcBef>
                <a:spcPts val="1352"/>
              </a:spcBef>
            </a:pP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АБ</a:t>
            </a:r>
            <a:r>
              <a:rPr sz="2200" b="1" spc="-22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200" b="1" spc="-11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200" b="1" spc="-70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ОВИЙ</a:t>
            </a:r>
            <a:r>
              <a:rPr sz="2200" b="1" spc="-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ПОК</a:t>
            </a:r>
            <a:r>
              <a:rPr sz="2200" b="1" spc="-34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200" b="1" spc="-50" dirty="0">
                <a:solidFill>
                  <a:srgbClr val="CC0066"/>
                </a:solidFill>
                <a:latin typeface="Calibri"/>
                <a:cs typeface="Calibri"/>
              </a:rPr>
              <a:t>Ж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ЧИК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ПРОФ</a:t>
            </a:r>
            <a:r>
              <a:rPr sz="2200" b="1" spc="-64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СІЙНИХ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НАЗВ</a:t>
            </a:r>
            <a:r>
              <a:rPr sz="2200" b="1" spc="-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РОБІТ</a:t>
            </a:r>
            <a:endParaRPr sz="2200" dirty="0">
              <a:latin typeface="Calibri"/>
              <a:cs typeface="Calibri"/>
            </a:endParaRPr>
          </a:p>
          <a:p>
            <a:pPr marL="29159" algn="ctr">
              <a:spcBef>
                <a:spcPts val="403"/>
              </a:spcBef>
            </a:pPr>
            <a:r>
              <a:rPr sz="1600" b="1" spc="-45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50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120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1600" b="1" spc="-4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ОК</a:t>
            </a:r>
            <a:r>
              <a:rPr sz="16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Б</a:t>
            </a:r>
            <a:r>
              <a:rPr sz="1600" b="1" spc="-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1600" b="1" spc="-6" dirty="0">
                <a:solidFill>
                  <a:srgbClr val="CC0066"/>
                </a:solidFill>
                <a:latin typeface="Calibri"/>
                <a:cs typeface="Calibri"/>
              </a:rPr>
              <a:t>(</a:t>
            </a:r>
            <a:r>
              <a:rPr sz="1600" b="1" spc="-22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ов</a:t>
            </a:r>
            <a:r>
              <a:rPr sz="1600" b="1" spc="-14" dirty="0">
                <a:solidFill>
                  <a:srgbClr val="CC0066"/>
                </a:solidFill>
                <a:latin typeface="Calibri"/>
                <a:cs typeface="Calibri"/>
              </a:rPr>
              <a:t>і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36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овий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18426" y="3996013"/>
          <a:ext cx="7886700" cy="884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404"/>
                <a:gridCol w="1735074"/>
                <a:gridCol w="1735074"/>
                <a:gridCol w="1735074"/>
                <a:gridCol w="1735074"/>
              </a:tblGrid>
              <a:tr h="884258"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 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2019">
                        <a:lnSpc>
                          <a:spcPct val="100000"/>
                        </a:lnSpc>
                      </a:pPr>
                      <a:r>
                        <a:rPr sz="1600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 ЗКП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20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СІЙНА НА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1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5811" y="687493"/>
            <a:ext cx="504052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2253082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УГ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УПО</a:t>
            </a:r>
            <a:r>
              <a:rPr sz="2700" b="1" spc="-28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АННЯ	→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ПР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ФНАЗ</a:t>
            </a:r>
            <a:r>
              <a:rPr sz="2700" b="1" spc="-42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5816" y="1569635"/>
            <a:ext cx="43204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КЛ</a:t>
            </a:r>
            <a:r>
              <a:rPr sz="2200" b="1" spc="-87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СИФІКАЦІЯ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ПРОФ</a:t>
            </a:r>
            <a:r>
              <a:rPr sz="2200" b="1" spc="-64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200" b="1" spc="-11" dirty="0">
                <a:solidFill>
                  <a:srgbClr val="CC0066"/>
                </a:solidFill>
                <a:latin typeface="Calibri"/>
                <a:cs typeface="Calibri"/>
              </a:rPr>
              <a:t>СІЙ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1365" y="1862328"/>
            <a:ext cx="8617077" cy="101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365" y="1994264"/>
            <a:ext cx="894272" cy="710353"/>
          </a:xfrm>
          <a:custGeom>
            <a:avLst/>
            <a:gdLst/>
            <a:ahLst/>
            <a:cxnLst/>
            <a:rect l="l" t="t" r="r" b="b"/>
            <a:pathLst>
              <a:path w="1552575" h="1065529">
                <a:moveTo>
                  <a:pt x="0" y="1065237"/>
                </a:moveTo>
                <a:lnTo>
                  <a:pt x="1552447" y="1065237"/>
                </a:lnTo>
                <a:lnTo>
                  <a:pt x="1552447" y="0"/>
                </a:lnTo>
                <a:lnTo>
                  <a:pt x="0" y="0"/>
                </a:lnTo>
                <a:lnTo>
                  <a:pt x="0" y="1065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3576" y="1994264"/>
            <a:ext cx="7581202" cy="710353"/>
          </a:xfrm>
          <a:custGeom>
            <a:avLst/>
            <a:gdLst/>
            <a:ahLst/>
            <a:cxnLst/>
            <a:rect l="l" t="t" r="r" b="b"/>
            <a:pathLst>
              <a:path w="15218410" h="1065529">
                <a:moveTo>
                  <a:pt x="0" y="1065237"/>
                </a:moveTo>
                <a:lnTo>
                  <a:pt x="15218156" y="1065237"/>
                </a:lnTo>
                <a:lnTo>
                  <a:pt x="15218156" y="0"/>
                </a:lnTo>
                <a:lnTo>
                  <a:pt x="0" y="0"/>
                </a:lnTo>
                <a:lnTo>
                  <a:pt x="0" y="1065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5573" y="1990090"/>
            <a:ext cx="0" cy="71882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7849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349" y="1990090"/>
            <a:ext cx="0" cy="71882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7849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4651" y="1990090"/>
            <a:ext cx="0" cy="718820"/>
          </a:xfrm>
          <a:custGeom>
            <a:avLst/>
            <a:gdLst/>
            <a:ahLst/>
            <a:cxnLst/>
            <a:rect l="l" t="t" r="r" b="b"/>
            <a:pathLst>
              <a:path h="1078229">
                <a:moveTo>
                  <a:pt x="0" y="0"/>
                </a:moveTo>
                <a:lnTo>
                  <a:pt x="0" y="1077849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174" y="1994323"/>
            <a:ext cx="8391843" cy="0"/>
          </a:xfrm>
          <a:custGeom>
            <a:avLst/>
            <a:gdLst/>
            <a:ahLst/>
            <a:cxnLst/>
            <a:rect l="l" t="t" r="r" b="b"/>
            <a:pathLst>
              <a:path w="16783685">
                <a:moveTo>
                  <a:pt x="0" y="0"/>
                </a:moveTo>
                <a:lnTo>
                  <a:pt x="1678330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6174" y="2704423"/>
            <a:ext cx="8391843" cy="0"/>
          </a:xfrm>
          <a:custGeom>
            <a:avLst/>
            <a:gdLst/>
            <a:ahLst/>
            <a:cxnLst/>
            <a:rect l="l" t="t" r="r" b="b"/>
            <a:pathLst>
              <a:path w="16783685">
                <a:moveTo>
                  <a:pt x="0" y="0"/>
                </a:moveTo>
                <a:lnTo>
                  <a:pt x="16783304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1366" y="4133096"/>
            <a:ext cx="6516243" cy="2439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349" y="4265405"/>
            <a:ext cx="749300" cy="329777"/>
          </a:xfrm>
          <a:custGeom>
            <a:avLst/>
            <a:gdLst/>
            <a:ahLst/>
            <a:cxnLst/>
            <a:rect l="l" t="t" r="r" b="b"/>
            <a:pathLst>
              <a:path w="1498600" h="494665">
                <a:moveTo>
                  <a:pt x="0" y="494436"/>
                </a:moveTo>
                <a:lnTo>
                  <a:pt x="1498219" y="494436"/>
                </a:lnTo>
                <a:lnTo>
                  <a:pt x="1498219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8459" y="4265405"/>
            <a:ext cx="812165" cy="329777"/>
          </a:xfrm>
          <a:custGeom>
            <a:avLst/>
            <a:gdLst/>
            <a:ahLst/>
            <a:cxnLst/>
            <a:rect l="l" t="t" r="r" b="b"/>
            <a:pathLst>
              <a:path w="1624329" h="494665">
                <a:moveTo>
                  <a:pt x="0" y="494436"/>
                </a:moveTo>
                <a:lnTo>
                  <a:pt x="1623949" y="494436"/>
                </a:lnTo>
                <a:lnTo>
                  <a:pt x="1623949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0433" y="4265405"/>
            <a:ext cx="835978" cy="329777"/>
          </a:xfrm>
          <a:custGeom>
            <a:avLst/>
            <a:gdLst/>
            <a:ahLst/>
            <a:cxnLst/>
            <a:rect l="l" t="t" r="r" b="b"/>
            <a:pathLst>
              <a:path w="1671954" h="494665">
                <a:moveTo>
                  <a:pt x="0" y="494436"/>
                </a:moveTo>
                <a:lnTo>
                  <a:pt x="1671701" y="494436"/>
                </a:lnTo>
                <a:lnTo>
                  <a:pt x="1671701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6283" y="4265405"/>
            <a:ext cx="875030" cy="329777"/>
          </a:xfrm>
          <a:custGeom>
            <a:avLst/>
            <a:gdLst/>
            <a:ahLst/>
            <a:cxnLst/>
            <a:rect l="l" t="t" r="r" b="b"/>
            <a:pathLst>
              <a:path w="1750059" h="494665">
                <a:moveTo>
                  <a:pt x="0" y="494436"/>
                </a:moveTo>
                <a:lnTo>
                  <a:pt x="1749552" y="494436"/>
                </a:lnTo>
                <a:lnTo>
                  <a:pt x="1749552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1059" y="4265405"/>
            <a:ext cx="3012758" cy="329777"/>
          </a:xfrm>
          <a:custGeom>
            <a:avLst/>
            <a:gdLst/>
            <a:ahLst/>
            <a:cxnLst/>
            <a:rect l="l" t="t" r="r" b="b"/>
            <a:pathLst>
              <a:path w="6025515" h="494665">
                <a:moveTo>
                  <a:pt x="0" y="494436"/>
                </a:moveTo>
                <a:lnTo>
                  <a:pt x="6025515" y="494436"/>
                </a:lnTo>
                <a:lnTo>
                  <a:pt x="6025515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349" y="4595029"/>
            <a:ext cx="749300" cy="406400"/>
          </a:xfrm>
          <a:custGeom>
            <a:avLst/>
            <a:gdLst/>
            <a:ahLst/>
            <a:cxnLst/>
            <a:rect l="l" t="t" r="r" b="b"/>
            <a:pathLst>
              <a:path w="1498600" h="609600">
                <a:moveTo>
                  <a:pt x="0" y="609599"/>
                </a:moveTo>
                <a:lnTo>
                  <a:pt x="1498219" y="609599"/>
                </a:lnTo>
                <a:lnTo>
                  <a:pt x="149821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8459" y="4595029"/>
            <a:ext cx="812165" cy="406400"/>
          </a:xfrm>
          <a:custGeom>
            <a:avLst/>
            <a:gdLst/>
            <a:ahLst/>
            <a:cxnLst/>
            <a:rect l="l" t="t" r="r" b="b"/>
            <a:pathLst>
              <a:path w="1624329" h="609600">
                <a:moveTo>
                  <a:pt x="0" y="609599"/>
                </a:moveTo>
                <a:lnTo>
                  <a:pt x="1623949" y="609599"/>
                </a:lnTo>
                <a:lnTo>
                  <a:pt x="1623949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40433" y="4595029"/>
            <a:ext cx="835978" cy="406400"/>
          </a:xfrm>
          <a:custGeom>
            <a:avLst/>
            <a:gdLst/>
            <a:ahLst/>
            <a:cxnLst/>
            <a:rect l="l" t="t" r="r" b="b"/>
            <a:pathLst>
              <a:path w="1671954" h="609600">
                <a:moveTo>
                  <a:pt x="0" y="609599"/>
                </a:moveTo>
                <a:lnTo>
                  <a:pt x="1671701" y="609599"/>
                </a:lnTo>
                <a:lnTo>
                  <a:pt x="1671701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6283" y="4595029"/>
            <a:ext cx="875030" cy="406400"/>
          </a:xfrm>
          <a:custGeom>
            <a:avLst/>
            <a:gdLst/>
            <a:ahLst/>
            <a:cxnLst/>
            <a:rect l="l" t="t" r="r" b="b"/>
            <a:pathLst>
              <a:path w="1750059" h="609600">
                <a:moveTo>
                  <a:pt x="0" y="609599"/>
                </a:moveTo>
                <a:lnTo>
                  <a:pt x="1749552" y="609599"/>
                </a:lnTo>
                <a:lnTo>
                  <a:pt x="1749552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1059" y="4595029"/>
            <a:ext cx="3012758" cy="406400"/>
          </a:xfrm>
          <a:custGeom>
            <a:avLst/>
            <a:gdLst/>
            <a:ahLst/>
            <a:cxnLst/>
            <a:rect l="l" t="t" r="r" b="b"/>
            <a:pathLst>
              <a:path w="6025515" h="609600">
                <a:moveTo>
                  <a:pt x="0" y="609599"/>
                </a:moveTo>
                <a:lnTo>
                  <a:pt x="6025515" y="609599"/>
                </a:lnTo>
                <a:lnTo>
                  <a:pt x="6025515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349" y="5001412"/>
            <a:ext cx="6284595" cy="329777"/>
          </a:xfrm>
          <a:custGeom>
            <a:avLst/>
            <a:gdLst/>
            <a:ahLst/>
            <a:cxnLst/>
            <a:rect l="l" t="t" r="r" b="b"/>
            <a:pathLst>
              <a:path w="12569190" h="494665">
                <a:moveTo>
                  <a:pt x="0" y="494436"/>
                </a:moveTo>
                <a:lnTo>
                  <a:pt x="12568935" y="494436"/>
                </a:lnTo>
                <a:lnTo>
                  <a:pt x="12568935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349" y="5331037"/>
            <a:ext cx="749300" cy="406400"/>
          </a:xfrm>
          <a:custGeom>
            <a:avLst/>
            <a:gdLst/>
            <a:ahLst/>
            <a:cxnLst/>
            <a:rect l="l" t="t" r="r" b="b"/>
            <a:pathLst>
              <a:path w="1498600" h="609600">
                <a:moveTo>
                  <a:pt x="0" y="609600"/>
                </a:moveTo>
                <a:lnTo>
                  <a:pt x="1498219" y="609600"/>
                </a:lnTo>
                <a:lnTo>
                  <a:pt x="149821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8459" y="5331037"/>
            <a:ext cx="812165" cy="406400"/>
          </a:xfrm>
          <a:custGeom>
            <a:avLst/>
            <a:gdLst/>
            <a:ahLst/>
            <a:cxnLst/>
            <a:rect l="l" t="t" r="r" b="b"/>
            <a:pathLst>
              <a:path w="1624329" h="609600">
                <a:moveTo>
                  <a:pt x="0" y="609600"/>
                </a:moveTo>
                <a:lnTo>
                  <a:pt x="1623949" y="609600"/>
                </a:lnTo>
                <a:lnTo>
                  <a:pt x="1623949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0433" y="5331037"/>
            <a:ext cx="835978" cy="406400"/>
          </a:xfrm>
          <a:custGeom>
            <a:avLst/>
            <a:gdLst/>
            <a:ahLst/>
            <a:cxnLst/>
            <a:rect l="l" t="t" r="r" b="b"/>
            <a:pathLst>
              <a:path w="1671954" h="609600">
                <a:moveTo>
                  <a:pt x="0" y="609600"/>
                </a:moveTo>
                <a:lnTo>
                  <a:pt x="1671701" y="609600"/>
                </a:lnTo>
                <a:lnTo>
                  <a:pt x="1671701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6283" y="5331037"/>
            <a:ext cx="875030" cy="406400"/>
          </a:xfrm>
          <a:custGeom>
            <a:avLst/>
            <a:gdLst/>
            <a:ahLst/>
            <a:cxnLst/>
            <a:rect l="l" t="t" r="r" b="b"/>
            <a:pathLst>
              <a:path w="1750059" h="609600">
                <a:moveTo>
                  <a:pt x="0" y="609600"/>
                </a:moveTo>
                <a:lnTo>
                  <a:pt x="1749552" y="609600"/>
                </a:lnTo>
                <a:lnTo>
                  <a:pt x="1749552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1059" y="5331037"/>
            <a:ext cx="3012758" cy="406400"/>
          </a:xfrm>
          <a:custGeom>
            <a:avLst/>
            <a:gdLst/>
            <a:ahLst/>
            <a:cxnLst/>
            <a:rect l="l" t="t" r="r" b="b"/>
            <a:pathLst>
              <a:path w="6025515" h="609600">
                <a:moveTo>
                  <a:pt x="0" y="609600"/>
                </a:moveTo>
                <a:lnTo>
                  <a:pt x="6025515" y="609600"/>
                </a:lnTo>
                <a:lnTo>
                  <a:pt x="602551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349" y="5737462"/>
            <a:ext cx="6284595" cy="329777"/>
          </a:xfrm>
          <a:custGeom>
            <a:avLst/>
            <a:gdLst/>
            <a:ahLst/>
            <a:cxnLst/>
            <a:rect l="l" t="t" r="r" b="b"/>
            <a:pathLst>
              <a:path w="12569190" h="494665">
                <a:moveTo>
                  <a:pt x="0" y="494436"/>
                </a:moveTo>
                <a:lnTo>
                  <a:pt x="12568935" y="494436"/>
                </a:lnTo>
                <a:lnTo>
                  <a:pt x="12568935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349" y="6067078"/>
            <a:ext cx="749300" cy="329777"/>
          </a:xfrm>
          <a:custGeom>
            <a:avLst/>
            <a:gdLst/>
            <a:ahLst/>
            <a:cxnLst/>
            <a:rect l="l" t="t" r="r" b="b"/>
            <a:pathLst>
              <a:path w="1498600" h="494665">
                <a:moveTo>
                  <a:pt x="0" y="494436"/>
                </a:moveTo>
                <a:lnTo>
                  <a:pt x="1498219" y="494436"/>
                </a:lnTo>
                <a:lnTo>
                  <a:pt x="1498219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8459" y="6067078"/>
            <a:ext cx="812165" cy="329777"/>
          </a:xfrm>
          <a:custGeom>
            <a:avLst/>
            <a:gdLst/>
            <a:ahLst/>
            <a:cxnLst/>
            <a:rect l="l" t="t" r="r" b="b"/>
            <a:pathLst>
              <a:path w="1624329" h="494665">
                <a:moveTo>
                  <a:pt x="0" y="494436"/>
                </a:moveTo>
                <a:lnTo>
                  <a:pt x="1623949" y="494436"/>
                </a:lnTo>
                <a:lnTo>
                  <a:pt x="1623949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40433" y="6067078"/>
            <a:ext cx="835978" cy="329777"/>
          </a:xfrm>
          <a:custGeom>
            <a:avLst/>
            <a:gdLst/>
            <a:ahLst/>
            <a:cxnLst/>
            <a:rect l="l" t="t" r="r" b="b"/>
            <a:pathLst>
              <a:path w="1671954" h="494665">
                <a:moveTo>
                  <a:pt x="0" y="494436"/>
                </a:moveTo>
                <a:lnTo>
                  <a:pt x="1671701" y="494436"/>
                </a:lnTo>
                <a:lnTo>
                  <a:pt x="1671701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6283" y="6067078"/>
            <a:ext cx="875030" cy="329777"/>
          </a:xfrm>
          <a:custGeom>
            <a:avLst/>
            <a:gdLst/>
            <a:ahLst/>
            <a:cxnLst/>
            <a:rect l="l" t="t" r="r" b="b"/>
            <a:pathLst>
              <a:path w="1750059" h="494665">
                <a:moveTo>
                  <a:pt x="0" y="494436"/>
                </a:moveTo>
                <a:lnTo>
                  <a:pt x="1749552" y="494436"/>
                </a:lnTo>
                <a:lnTo>
                  <a:pt x="1749552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1059" y="6067078"/>
            <a:ext cx="3012758" cy="329777"/>
          </a:xfrm>
          <a:custGeom>
            <a:avLst/>
            <a:gdLst/>
            <a:ahLst/>
            <a:cxnLst/>
            <a:rect l="l" t="t" r="r" b="b"/>
            <a:pathLst>
              <a:path w="6025515" h="494665">
                <a:moveTo>
                  <a:pt x="0" y="494436"/>
                </a:moveTo>
                <a:lnTo>
                  <a:pt x="6025515" y="494436"/>
                </a:lnTo>
                <a:lnTo>
                  <a:pt x="6025515" y="0"/>
                </a:lnTo>
                <a:lnTo>
                  <a:pt x="0" y="0"/>
                </a:lnTo>
                <a:lnTo>
                  <a:pt x="0" y="4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464182" y="3105997"/>
            <a:ext cx="613215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2845" algn="ctr">
              <a:lnSpc>
                <a:spcPts val="2419"/>
              </a:lnSpc>
            </a:pP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ПОК</a:t>
            </a:r>
            <a:r>
              <a:rPr sz="2200" b="1" spc="-36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200" b="1" spc="-50" dirty="0">
                <a:solidFill>
                  <a:srgbClr val="CC0066"/>
                </a:solidFill>
                <a:latin typeface="Calibri"/>
                <a:cs typeface="Calibri"/>
              </a:rPr>
              <a:t>Ж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ЧИК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ПРОФ</a:t>
            </a:r>
            <a:r>
              <a:rPr sz="2200" b="1" spc="-64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СІЙНИХ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НАЗВ</a:t>
            </a:r>
            <a:r>
              <a:rPr sz="2200" b="1" spc="-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РОБІТ</a:t>
            </a:r>
            <a:r>
              <a:rPr sz="2200" b="1" spc="-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34" dirty="0">
                <a:solidFill>
                  <a:srgbClr val="CC0066"/>
                </a:solidFill>
                <a:latin typeface="Calibri"/>
                <a:cs typeface="Calibri"/>
              </a:rPr>
              <a:t>З</a:t>
            </a:r>
            <a:r>
              <a:rPr sz="2200" b="1" spc="-14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200" b="1" spc="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70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200" b="1" spc="-78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ДАМИ</a:t>
            </a:r>
            <a:r>
              <a:rPr sz="22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200" b="1" spc="-17" dirty="0">
                <a:solidFill>
                  <a:srgbClr val="CC0066"/>
                </a:solidFill>
                <a:latin typeface="Calibri"/>
                <a:cs typeface="Calibri"/>
              </a:rPr>
              <a:t>ПРОФ</a:t>
            </a:r>
            <a:r>
              <a:rPr sz="2200" b="1" spc="-56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200" b="1" spc="-11" dirty="0">
                <a:solidFill>
                  <a:srgbClr val="CC0066"/>
                </a:solidFill>
                <a:latin typeface="Calibri"/>
                <a:cs typeface="Calibri"/>
              </a:rPr>
              <a:t>СІЙ</a:t>
            </a:r>
            <a:endParaRPr sz="2200" dirty="0">
              <a:latin typeface="Calibri"/>
              <a:cs typeface="Calibri"/>
            </a:endParaRPr>
          </a:p>
          <a:p>
            <a:pPr marL="55474" algn="ctr"/>
            <a:r>
              <a:rPr sz="1600" b="1" spc="-45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50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120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1600" b="1" spc="-45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ОК</a:t>
            </a:r>
            <a:r>
              <a:rPr sz="1600" b="1" spc="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Б</a:t>
            </a:r>
            <a:r>
              <a:rPr sz="1600" b="1" spc="-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1600" b="1" spc="-6" dirty="0">
                <a:solidFill>
                  <a:srgbClr val="CC0066"/>
                </a:solidFill>
                <a:latin typeface="Calibri"/>
                <a:cs typeface="Calibri"/>
              </a:rPr>
              <a:t>(</a:t>
            </a:r>
            <a:r>
              <a:rPr sz="1600" b="1" spc="-22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ов</a:t>
            </a:r>
            <a:r>
              <a:rPr sz="1600" b="1" spc="-14" dirty="0">
                <a:solidFill>
                  <a:srgbClr val="CC0066"/>
                </a:solidFill>
                <a:latin typeface="Calibri"/>
                <a:cs typeface="Calibri"/>
              </a:rPr>
              <a:t>і</a:t>
            </a:r>
            <a:r>
              <a:rPr sz="1600" b="1" spc="-11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1600" b="1" spc="-36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овий</a:t>
            </a:r>
            <a:r>
              <a:rPr sz="1600" b="1" spc="-8" dirty="0">
                <a:solidFill>
                  <a:srgbClr val="CC0066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9300" y="2258060"/>
            <a:ext cx="435928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300" spc="-11" dirty="0">
                <a:latin typeface="Calibri"/>
                <a:cs typeface="Calibri"/>
              </a:rPr>
              <a:t>2419.2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3576" y="2135124"/>
            <a:ext cx="665734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2845">
              <a:lnSpc>
                <a:spcPct val="100400"/>
              </a:lnSpc>
            </a:pPr>
            <a:r>
              <a:rPr sz="1300" dirty="0">
                <a:latin typeface="Calibri"/>
                <a:cs typeface="Calibri"/>
              </a:rPr>
              <a:t>Пр</a:t>
            </a:r>
            <a:r>
              <a:rPr sz="1300" spc="-6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фесіонали у сф</a:t>
            </a:r>
            <a:r>
              <a:rPr sz="1300" spc="3" dirty="0">
                <a:latin typeface="Calibri"/>
                <a:cs typeface="Calibri"/>
              </a:rPr>
              <a:t>е</a:t>
            </a:r>
            <a:r>
              <a:rPr sz="1300" dirty="0">
                <a:latin typeface="Calibri"/>
                <a:cs typeface="Calibri"/>
              </a:rPr>
              <a:t>рі</a:t>
            </a:r>
            <a:r>
              <a:rPr sz="1300" spc="-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мар</a:t>
            </a:r>
            <a:r>
              <a:rPr sz="1300" spc="-14" dirty="0">
                <a:latin typeface="Calibri"/>
                <a:cs typeface="Calibri"/>
              </a:rPr>
              <a:t>к</a:t>
            </a:r>
            <a:r>
              <a:rPr sz="1300" dirty="0">
                <a:latin typeface="Calibri"/>
                <a:cs typeface="Calibri"/>
              </a:rPr>
              <a:t>е</a:t>
            </a:r>
            <a:r>
              <a:rPr sz="1300" spc="-8" dirty="0">
                <a:latin typeface="Calibri"/>
                <a:cs typeface="Calibri"/>
              </a:rPr>
              <a:t>т</a:t>
            </a:r>
            <a:r>
              <a:rPr sz="1300" dirty="0">
                <a:latin typeface="Calibri"/>
                <a:cs typeface="Calibri"/>
              </a:rPr>
              <a:t>инг</a:t>
            </a:r>
            <a:r>
              <a:rPr sz="1300" spc="-34" dirty="0">
                <a:latin typeface="Calibri"/>
                <a:cs typeface="Calibri"/>
              </a:rPr>
              <a:t>у</a:t>
            </a:r>
            <a:r>
              <a:rPr sz="1300" dirty="0">
                <a:latin typeface="Calibri"/>
                <a:cs typeface="Calibri"/>
              </a:rPr>
              <a:t>, еф</a:t>
            </a:r>
            <a:r>
              <a:rPr sz="1300" spc="3" dirty="0">
                <a:latin typeface="Calibri"/>
                <a:cs typeface="Calibri"/>
              </a:rPr>
              <a:t>е</a:t>
            </a:r>
            <a:r>
              <a:rPr sz="1300" dirty="0">
                <a:latin typeface="Calibri"/>
                <a:cs typeface="Calibri"/>
              </a:rPr>
              <a:t>ктивності</a:t>
            </a:r>
            <a:r>
              <a:rPr sz="1300" spc="-14" dirty="0">
                <a:latin typeface="Calibri"/>
                <a:cs typeface="Calibri"/>
              </a:rPr>
              <a:t> </a:t>
            </a:r>
            <a:r>
              <a:rPr sz="1300" spc="-17" dirty="0">
                <a:latin typeface="Calibri"/>
                <a:cs typeface="Calibri"/>
              </a:rPr>
              <a:t>г</a:t>
            </a:r>
            <a:r>
              <a:rPr sz="1300" dirty="0">
                <a:latin typeface="Calibri"/>
                <a:cs typeface="Calibri"/>
              </a:rPr>
              <a:t>осп</a:t>
            </a:r>
            <a:r>
              <a:rPr sz="1300" spc="-45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дар</a:t>
            </a:r>
            <a:r>
              <a:rPr sz="1300" spc="3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ь</a:t>
            </a:r>
            <a:r>
              <a:rPr sz="1300" spc="-20" dirty="0">
                <a:latin typeface="Calibri"/>
                <a:cs typeface="Calibri"/>
              </a:rPr>
              <a:t>к</a:t>
            </a:r>
            <a:r>
              <a:rPr sz="1300" dirty="0">
                <a:latin typeface="Calibri"/>
                <a:cs typeface="Calibri"/>
              </a:rPr>
              <a:t>ої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діяльності,</a:t>
            </a:r>
            <a:r>
              <a:rPr sz="1300" spc="-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раціо</a:t>
            </a:r>
            <a:r>
              <a:rPr sz="1300" spc="-6" dirty="0">
                <a:latin typeface="Calibri"/>
                <a:cs typeface="Calibri"/>
              </a:rPr>
              <a:t>н</a:t>
            </a:r>
            <a:r>
              <a:rPr sz="1300" dirty="0">
                <a:latin typeface="Calibri"/>
                <a:cs typeface="Calibri"/>
              </a:rPr>
              <a:t>алізації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виробни</a:t>
            </a:r>
            <a:r>
              <a:rPr sz="1300" spc="-20" dirty="0">
                <a:latin typeface="Calibri"/>
                <a:cs typeface="Calibri"/>
              </a:rPr>
              <a:t>ц</a:t>
            </a:r>
            <a:r>
              <a:rPr sz="1300" dirty="0">
                <a:latin typeface="Calibri"/>
                <a:cs typeface="Calibri"/>
              </a:rPr>
              <a:t>тва, ін</a:t>
            </a:r>
            <a:r>
              <a:rPr sz="1300" spc="-17" dirty="0">
                <a:latin typeface="Calibri"/>
                <a:cs typeface="Calibri"/>
              </a:rPr>
              <a:t>т</a:t>
            </a:r>
            <a:r>
              <a:rPr sz="1300" spc="-20" dirty="0">
                <a:latin typeface="Calibri"/>
                <a:cs typeface="Calibri"/>
              </a:rPr>
              <a:t>е</a:t>
            </a:r>
            <a:r>
              <a:rPr sz="1300" dirty="0">
                <a:latin typeface="Calibri"/>
                <a:cs typeface="Calibri"/>
              </a:rPr>
              <a:t>лектуальної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spc="-14" dirty="0">
                <a:latin typeface="Calibri"/>
                <a:cs typeface="Calibri"/>
              </a:rPr>
              <a:t>в</a:t>
            </a:r>
            <a:r>
              <a:rPr sz="1300" dirty="0">
                <a:latin typeface="Calibri"/>
                <a:cs typeface="Calibri"/>
              </a:rPr>
              <a:t>ласності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та інн</a:t>
            </a:r>
            <a:r>
              <a:rPr sz="1300" spc="-6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ваційн</a:t>
            </a:r>
            <a:r>
              <a:rPr sz="1300" spc="-6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ї</a:t>
            </a:r>
            <a:r>
              <a:rPr sz="1300" spc="3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діяльності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06352"/>
              </p:ext>
            </p:extLst>
          </p:nvPr>
        </p:nvGraphicFramePr>
        <p:xfrm>
          <a:off x="376174" y="4265423"/>
          <a:ext cx="8228274" cy="2131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812"/>
                <a:gridCol w="1063120"/>
                <a:gridCol w="1094382"/>
                <a:gridCol w="1145347"/>
                <a:gridCol w="3944613"/>
              </a:tblGrid>
              <a:tr h="329607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КП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ЗКППТР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ВИП</a:t>
                      </a:r>
                      <a:r>
                        <a:rPr sz="1300" spc="-5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КД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ВИП</a:t>
                      </a:r>
                      <a:r>
                        <a:rPr sz="1300" spc="-5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ДКХП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4018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ПРО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НАЗ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 РОБ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2419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73025">
                        <a:lnSpc>
                          <a:spcPct val="100499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Відпов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дал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прац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бан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 (ф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алу 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ї)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бан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, і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шої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сової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анов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607">
                <a:tc gridSpan="5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&lt;…&gt;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6400"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18,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оз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ш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ире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ня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рин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(мар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ет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лог)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9649">
                <a:tc gridSpan="5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&lt;…&gt;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9615"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2419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65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ць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ана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ітик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з 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ослід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ня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оварно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рин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335" y="1052661"/>
            <a:ext cx="381492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500276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ОБ</a:t>
            </a:r>
            <a:r>
              <a:rPr sz="2700" b="1" spc="-146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АН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Я	ПР</a:t>
            </a:r>
            <a:r>
              <a:rPr sz="2700" b="1" spc="6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ФН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ЗВИ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971" y="1604264"/>
            <a:ext cx="8749665" cy="3482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571" y="1736928"/>
            <a:ext cx="1032510" cy="512233"/>
          </a:xfrm>
          <a:custGeom>
            <a:avLst/>
            <a:gdLst/>
            <a:ahLst/>
            <a:cxnLst/>
            <a:rect l="l" t="t" r="r" b="b"/>
            <a:pathLst>
              <a:path w="2065020" h="768350">
                <a:moveTo>
                  <a:pt x="0" y="767727"/>
                </a:moveTo>
                <a:lnTo>
                  <a:pt x="2064639" y="767727"/>
                </a:lnTo>
                <a:lnTo>
                  <a:pt x="2064639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7910" y="1736928"/>
            <a:ext cx="1170305" cy="512233"/>
          </a:xfrm>
          <a:custGeom>
            <a:avLst/>
            <a:gdLst/>
            <a:ahLst/>
            <a:cxnLst/>
            <a:rect l="l" t="t" r="r" b="b"/>
            <a:pathLst>
              <a:path w="2340610" h="768350">
                <a:moveTo>
                  <a:pt x="0" y="767727"/>
                </a:moveTo>
                <a:lnTo>
                  <a:pt x="2340610" y="767727"/>
                </a:lnTo>
                <a:lnTo>
                  <a:pt x="2340610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8278" y="1736928"/>
            <a:ext cx="2104073" cy="512233"/>
          </a:xfrm>
          <a:custGeom>
            <a:avLst/>
            <a:gdLst/>
            <a:ahLst/>
            <a:cxnLst/>
            <a:rect l="l" t="t" r="r" b="b"/>
            <a:pathLst>
              <a:path w="4208145" h="768350">
                <a:moveTo>
                  <a:pt x="0" y="767727"/>
                </a:moveTo>
                <a:lnTo>
                  <a:pt x="4207763" y="767727"/>
                </a:lnTo>
                <a:lnTo>
                  <a:pt x="4207763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2097" y="1736936"/>
            <a:ext cx="4211320" cy="511810"/>
          </a:xfrm>
          <a:custGeom>
            <a:avLst/>
            <a:gdLst/>
            <a:ahLst/>
            <a:cxnLst/>
            <a:rect l="l" t="t" r="r" b="b"/>
            <a:pathLst>
              <a:path w="8422640" h="767714">
                <a:moveTo>
                  <a:pt x="0" y="0"/>
                </a:moveTo>
                <a:lnTo>
                  <a:pt x="8422386" y="0"/>
                </a:lnTo>
                <a:lnTo>
                  <a:pt x="8422386" y="767715"/>
                </a:lnTo>
                <a:lnTo>
                  <a:pt x="0" y="7677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5571" y="2248747"/>
            <a:ext cx="1032510" cy="1023620"/>
          </a:xfrm>
          <a:custGeom>
            <a:avLst/>
            <a:gdLst/>
            <a:ahLst/>
            <a:cxnLst/>
            <a:rect l="l" t="t" r="r" b="b"/>
            <a:pathLst>
              <a:path w="2065020" h="1535429">
                <a:moveTo>
                  <a:pt x="0" y="1535429"/>
                </a:moveTo>
                <a:lnTo>
                  <a:pt x="2064639" y="1535429"/>
                </a:lnTo>
                <a:lnTo>
                  <a:pt x="2064639" y="0"/>
                </a:lnTo>
                <a:lnTo>
                  <a:pt x="0" y="0"/>
                </a:lnTo>
                <a:lnTo>
                  <a:pt x="0" y="1535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7910" y="2248747"/>
            <a:ext cx="1170305" cy="1023620"/>
          </a:xfrm>
          <a:custGeom>
            <a:avLst/>
            <a:gdLst/>
            <a:ahLst/>
            <a:cxnLst/>
            <a:rect l="l" t="t" r="r" b="b"/>
            <a:pathLst>
              <a:path w="2340610" h="1535429">
                <a:moveTo>
                  <a:pt x="0" y="1535429"/>
                </a:moveTo>
                <a:lnTo>
                  <a:pt x="2340610" y="1535429"/>
                </a:lnTo>
                <a:lnTo>
                  <a:pt x="2340610" y="0"/>
                </a:lnTo>
                <a:lnTo>
                  <a:pt x="0" y="0"/>
                </a:lnTo>
                <a:lnTo>
                  <a:pt x="0" y="1535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8278" y="2248747"/>
            <a:ext cx="2104073" cy="1023620"/>
          </a:xfrm>
          <a:custGeom>
            <a:avLst/>
            <a:gdLst/>
            <a:ahLst/>
            <a:cxnLst/>
            <a:rect l="l" t="t" r="r" b="b"/>
            <a:pathLst>
              <a:path w="4208145" h="1535429">
                <a:moveTo>
                  <a:pt x="0" y="1535429"/>
                </a:moveTo>
                <a:lnTo>
                  <a:pt x="4207763" y="1535429"/>
                </a:lnTo>
                <a:lnTo>
                  <a:pt x="4207763" y="0"/>
                </a:lnTo>
                <a:lnTo>
                  <a:pt x="0" y="0"/>
                </a:lnTo>
                <a:lnTo>
                  <a:pt x="0" y="1535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2097" y="2248747"/>
            <a:ext cx="4211320" cy="1023620"/>
          </a:xfrm>
          <a:custGeom>
            <a:avLst/>
            <a:gdLst/>
            <a:ahLst/>
            <a:cxnLst/>
            <a:rect l="l" t="t" r="r" b="b"/>
            <a:pathLst>
              <a:path w="8422640" h="1535429">
                <a:moveTo>
                  <a:pt x="0" y="0"/>
                </a:moveTo>
                <a:lnTo>
                  <a:pt x="8422386" y="0"/>
                </a:lnTo>
                <a:lnTo>
                  <a:pt x="8422386" y="1535430"/>
                </a:lnTo>
                <a:lnTo>
                  <a:pt x="0" y="15354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71" y="3272358"/>
            <a:ext cx="1032510" cy="614257"/>
          </a:xfrm>
          <a:custGeom>
            <a:avLst/>
            <a:gdLst/>
            <a:ahLst/>
            <a:cxnLst/>
            <a:rect l="l" t="t" r="r" b="b"/>
            <a:pathLst>
              <a:path w="2065020" h="921385">
                <a:moveTo>
                  <a:pt x="0" y="921270"/>
                </a:moveTo>
                <a:lnTo>
                  <a:pt x="2064639" y="921270"/>
                </a:lnTo>
                <a:lnTo>
                  <a:pt x="2064639" y="0"/>
                </a:lnTo>
                <a:lnTo>
                  <a:pt x="0" y="0"/>
                </a:lnTo>
                <a:lnTo>
                  <a:pt x="0" y="92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7910" y="3272358"/>
            <a:ext cx="1170305" cy="614257"/>
          </a:xfrm>
          <a:custGeom>
            <a:avLst/>
            <a:gdLst/>
            <a:ahLst/>
            <a:cxnLst/>
            <a:rect l="l" t="t" r="r" b="b"/>
            <a:pathLst>
              <a:path w="2340610" h="921385">
                <a:moveTo>
                  <a:pt x="0" y="921270"/>
                </a:moveTo>
                <a:lnTo>
                  <a:pt x="2340610" y="921270"/>
                </a:lnTo>
                <a:lnTo>
                  <a:pt x="2340610" y="0"/>
                </a:lnTo>
                <a:lnTo>
                  <a:pt x="0" y="0"/>
                </a:lnTo>
                <a:lnTo>
                  <a:pt x="0" y="92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8278" y="3272358"/>
            <a:ext cx="2104073" cy="614257"/>
          </a:xfrm>
          <a:custGeom>
            <a:avLst/>
            <a:gdLst/>
            <a:ahLst/>
            <a:cxnLst/>
            <a:rect l="l" t="t" r="r" b="b"/>
            <a:pathLst>
              <a:path w="4208145" h="921385">
                <a:moveTo>
                  <a:pt x="0" y="921270"/>
                </a:moveTo>
                <a:lnTo>
                  <a:pt x="4207763" y="921270"/>
                </a:lnTo>
                <a:lnTo>
                  <a:pt x="4207763" y="0"/>
                </a:lnTo>
                <a:lnTo>
                  <a:pt x="0" y="0"/>
                </a:lnTo>
                <a:lnTo>
                  <a:pt x="0" y="92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2097" y="3272367"/>
            <a:ext cx="4211320" cy="614257"/>
          </a:xfrm>
          <a:custGeom>
            <a:avLst/>
            <a:gdLst/>
            <a:ahLst/>
            <a:cxnLst/>
            <a:rect l="l" t="t" r="r" b="b"/>
            <a:pathLst>
              <a:path w="8422640" h="921385">
                <a:moveTo>
                  <a:pt x="0" y="0"/>
                </a:moveTo>
                <a:lnTo>
                  <a:pt x="8422386" y="0"/>
                </a:lnTo>
                <a:lnTo>
                  <a:pt x="8422386" y="921258"/>
                </a:lnTo>
                <a:lnTo>
                  <a:pt x="0" y="9212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571" y="3886530"/>
            <a:ext cx="1032510" cy="512233"/>
          </a:xfrm>
          <a:custGeom>
            <a:avLst/>
            <a:gdLst/>
            <a:ahLst/>
            <a:cxnLst/>
            <a:rect l="l" t="t" r="r" b="b"/>
            <a:pathLst>
              <a:path w="2065020" h="768350">
                <a:moveTo>
                  <a:pt x="0" y="767727"/>
                </a:moveTo>
                <a:lnTo>
                  <a:pt x="2064639" y="767727"/>
                </a:lnTo>
                <a:lnTo>
                  <a:pt x="2064639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7910" y="3886530"/>
            <a:ext cx="1170305" cy="512233"/>
          </a:xfrm>
          <a:custGeom>
            <a:avLst/>
            <a:gdLst/>
            <a:ahLst/>
            <a:cxnLst/>
            <a:rect l="l" t="t" r="r" b="b"/>
            <a:pathLst>
              <a:path w="2340610" h="768350">
                <a:moveTo>
                  <a:pt x="0" y="767727"/>
                </a:moveTo>
                <a:lnTo>
                  <a:pt x="2340610" y="767727"/>
                </a:lnTo>
                <a:lnTo>
                  <a:pt x="2340610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78278" y="3886530"/>
            <a:ext cx="2104073" cy="512233"/>
          </a:xfrm>
          <a:custGeom>
            <a:avLst/>
            <a:gdLst/>
            <a:ahLst/>
            <a:cxnLst/>
            <a:rect l="l" t="t" r="r" b="b"/>
            <a:pathLst>
              <a:path w="4208145" h="768350">
                <a:moveTo>
                  <a:pt x="0" y="767727"/>
                </a:moveTo>
                <a:lnTo>
                  <a:pt x="4207763" y="767727"/>
                </a:lnTo>
                <a:lnTo>
                  <a:pt x="4207763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2097" y="3886539"/>
            <a:ext cx="4211320" cy="511810"/>
          </a:xfrm>
          <a:custGeom>
            <a:avLst/>
            <a:gdLst/>
            <a:ahLst/>
            <a:cxnLst/>
            <a:rect l="l" t="t" r="r" b="b"/>
            <a:pathLst>
              <a:path w="8422640" h="767715">
                <a:moveTo>
                  <a:pt x="0" y="0"/>
                </a:moveTo>
                <a:lnTo>
                  <a:pt x="8422386" y="0"/>
                </a:lnTo>
                <a:lnTo>
                  <a:pt x="8422386" y="767715"/>
                </a:lnTo>
                <a:lnTo>
                  <a:pt x="0" y="7677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571" y="4398425"/>
            <a:ext cx="1032510" cy="512233"/>
          </a:xfrm>
          <a:custGeom>
            <a:avLst/>
            <a:gdLst/>
            <a:ahLst/>
            <a:cxnLst/>
            <a:rect l="l" t="t" r="r" b="b"/>
            <a:pathLst>
              <a:path w="2065020" h="768350">
                <a:moveTo>
                  <a:pt x="0" y="767727"/>
                </a:moveTo>
                <a:lnTo>
                  <a:pt x="2064639" y="767727"/>
                </a:lnTo>
                <a:lnTo>
                  <a:pt x="2064639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7910" y="4398425"/>
            <a:ext cx="1170305" cy="512233"/>
          </a:xfrm>
          <a:custGeom>
            <a:avLst/>
            <a:gdLst/>
            <a:ahLst/>
            <a:cxnLst/>
            <a:rect l="l" t="t" r="r" b="b"/>
            <a:pathLst>
              <a:path w="2340610" h="768350">
                <a:moveTo>
                  <a:pt x="0" y="767727"/>
                </a:moveTo>
                <a:lnTo>
                  <a:pt x="2340610" y="767727"/>
                </a:lnTo>
                <a:lnTo>
                  <a:pt x="2340610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8278" y="4398425"/>
            <a:ext cx="2104073" cy="512233"/>
          </a:xfrm>
          <a:custGeom>
            <a:avLst/>
            <a:gdLst/>
            <a:ahLst/>
            <a:cxnLst/>
            <a:rect l="l" t="t" r="r" b="b"/>
            <a:pathLst>
              <a:path w="4208145" h="768350">
                <a:moveTo>
                  <a:pt x="0" y="767727"/>
                </a:moveTo>
                <a:lnTo>
                  <a:pt x="4207763" y="767727"/>
                </a:lnTo>
                <a:lnTo>
                  <a:pt x="4207763" y="0"/>
                </a:lnTo>
                <a:lnTo>
                  <a:pt x="0" y="0"/>
                </a:lnTo>
                <a:lnTo>
                  <a:pt x="0" y="76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82097" y="4398348"/>
            <a:ext cx="4211320" cy="512233"/>
          </a:xfrm>
          <a:custGeom>
            <a:avLst/>
            <a:gdLst/>
            <a:ahLst/>
            <a:cxnLst/>
            <a:rect l="l" t="t" r="r" b="b"/>
            <a:pathLst>
              <a:path w="8422640" h="768350">
                <a:moveTo>
                  <a:pt x="0" y="0"/>
                </a:moveTo>
                <a:lnTo>
                  <a:pt x="8422386" y="0"/>
                </a:lnTo>
                <a:lnTo>
                  <a:pt x="8422386" y="767842"/>
                </a:lnTo>
                <a:lnTo>
                  <a:pt x="0" y="7678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83383"/>
              </p:ext>
            </p:extLst>
          </p:nvPr>
        </p:nvGraphicFramePr>
        <p:xfrm>
          <a:off x="272396" y="1736936"/>
          <a:ext cx="8517719" cy="3588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260"/>
                <a:gridCol w="999447"/>
                <a:gridCol w="2103819"/>
                <a:gridCol w="4211193"/>
              </a:tblGrid>
              <a:tr h="511810">
                <a:tc>
                  <a:txBody>
                    <a:bodyPr/>
                    <a:lstStyle/>
                    <a:p>
                      <a:pPr marL="572770" algn="ctr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КП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Вип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Проф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сійна на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роб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129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Назва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кла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ифі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аційн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уповання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23619">
                <a:tc>
                  <a:txBody>
                    <a:bodyPr/>
                    <a:lstStyle/>
                    <a:p>
                      <a:pPr marL="60325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1221.2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68275">
                        <a:lnSpc>
                          <a:spcPct val="1002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Начальники (інші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ерівники)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айстри вир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бничих підр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ділів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 сільсь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лісов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дно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осп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дарств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х,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 риборозв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енні, рибаль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тві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рир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дно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заповідній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справі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4172">
                <a:tc>
                  <a:txBody>
                    <a:bodyPr/>
                    <a:lstStyle/>
                    <a:p>
                      <a:pPr marL="6032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1223.2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89230">
                        <a:lnSpc>
                          <a:spcPct val="100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Начальники (інші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ерівники)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айстри дільниць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(підро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ділів) 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б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дівни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тві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1809">
                <a:tc>
                  <a:txBody>
                    <a:bodyPr/>
                    <a:lstStyle/>
                    <a:p>
                      <a:pPr marL="6032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1229.7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**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368425">
                        <a:lnSpc>
                          <a:spcPct val="1004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ерівники інших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основних підро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ділів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інших с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ерах діяльності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11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spc="-5" dirty="0" smtClean="0">
                          <a:latin typeface="Calibri"/>
                          <a:cs typeface="Calibri"/>
                        </a:rPr>
                        <a:t>       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1235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ерівники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ідро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ділів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еріально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ехнічно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стачання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0502" y="1052661"/>
            <a:ext cx="516784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2201875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ГЕНДЕРНІСТЬ</a:t>
            </a:r>
            <a:r>
              <a:rPr sz="2700" b="1" spc="-22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І	ВІДЗЕРКАЛЕН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Я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43544"/>
          </a:xfrm>
          <a:prstGeom prst="rect">
            <a:avLst/>
          </a:prstGeom>
        </p:spPr>
        <p:txBody>
          <a:bodyPr vert="horz" wrap="square" lIns="0" tIns="438170" rIns="0" bIns="0" rtlCol="0">
            <a:spAutoFit/>
          </a:bodyPr>
          <a:lstStyle/>
          <a:p>
            <a:pPr marL="85700"/>
            <a:r>
              <a:rPr sz="2000" b="0" dirty="0">
                <a:latin typeface="Calibri"/>
                <a:cs typeface="Calibri"/>
              </a:rPr>
              <a:t>У </a:t>
            </a:r>
            <a:r>
              <a:rPr sz="2000" b="0" dirty="0" err="1">
                <a:latin typeface="Calibri"/>
                <a:cs typeface="Calibri"/>
              </a:rPr>
              <a:t>Класифі</a:t>
            </a:r>
            <a:r>
              <a:rPr sz="2000" spc="-31" dirty="0" err="1">
                <a:latin typeface="Calibri"/>
                <a:cs typeface="Calibri"/>
              </a:rPr>
              <a:t>к</a:t>
            </a:r>
            <a:r>
              <a:rPr sz="2000" spc="-6" dirty="0" err="1">
                <a:latin typeface="Calibri"/>
                <a:cs typeface="Calibri"/>
              </a:rPr>
              <a:t>а</a:t>
            </a:r>
            <a:r>
              <a:rPr sz="2000" spc="-22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орі</a:t>
            </a:r>
            <a:r>
              <a:rPr sz="2000" b="0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профе</a:t>
            </a:r>
            <a:r>
              <a:rPr sz="2000" spc="3" dirty="0" err="1">
                <a:latin typeface="Calibri"/>
                <a:cs typeface="Calibri"/>
              </a:rPr>
              <a:t>с</a:t>
            </a:r>
            <a:r>
              <a:rPr sz="2000" b="0" dirty="0" err="1">
                <a:latin typeface="Calibri"/>
                <a:cs typeface="Calibri"/>
              </a:rPr>
              <a:t>ій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назви посад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(професій)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нав</a:t>
            </a:r>
            <a:r>
              <a:rPr sz="2000" spc="-45" dirty="0" err="1">
                <a:latin typeface="Calibri"/>
                <a:cs typeface="Calibri"/>
              </a:rPr>
              <a:t>о</a:t>
            </a:r>
            <a:r>
              <a:rPr sz="2000" b="0" dirty="0" err="1">
                <a:latin typeface="Calibri"/>
                <a:cs typeface="Calibri"/>
              </a:rPr>
              <a:t>дяться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у </a:t>
            </a:r>
            <a:r>
              <a:rPr sz="2000" b="1" dirty="0" err="1">
                <a:solidFill>
                  <a:srgbClr val="FF0000"/>
                </a:solidFill>
              </a:rPr>
              <a:t>ч</a:t>
            </a:r>
            <a:r>
              <a:rPr sz="2000" b="1" spc="-36" dirty="0" err="1">
                <a:solidFill>
                  <a:srgbClr val="FF0000"/>
                </a:solidFill>
              </a:rPr>
              <a:t>о</a:t>
            </a:r>
            <a:r>
              <a:rPr sz="2000" b="1" dirty="0" err="1">
                <a:solidFill>
                  <a:srgbClr val="FF0000"/>
                </a:solidFill>
              </a:rPr>
              <a:t>ловічо</a:t>
            </a:r>
            <a:r>
              <a:rPr sz="2000" b="1" spc="-17" dirty="0" err="1">
                <a:solidFill>
                  <a:srgbClr val="FF0000"/>
                </a:solidFill>
              </a:rPr>
              <a:t>м</a:t>
            </a:r>
            <a:r>
              <a:rPr sz="2000" b="1" dirty="0" err="1">
                <a:solidFill>
                  <a:srgbClr val="FF0000"/>
                </a:solidFill>
              </a:rPr>
              <a:t>у</a:t>
            </a:r>
            <a:r>
              <a:rPr sz="2000" b="1" spc="6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р</a:t>
            </a:r>
            <a:r>
              <a:rPr sz="2000" b="1" spc="-48" dirty="0" err="1">
                <a:solidFill>
                  <a:srgbClr val="FF0000"/>
                </a:solidFill>
              </a:rPr>
              <a:t>о</a:t>
            </a:r>
            <a:r>
              <a:rPr sz="2000" b="1" dirty="0" err="1">
                <a:solidFill>
                  <a:srgbClr val="FF0000"/>
                </a:solidFill>
              </a:rPr>
              <a:t>ді</a:t>
            </a:r>
            <a:r>
              <a:rPr sz="2000" b="0" dirty="0">
                <a:latin typeface="Calibri"/>
                <a:cs typeface="Calibri"/>
              </a:rPr>
              <a:t>, </a:t>
            </a:r>
            <a:r>
              <a:rPr sz="2000" b="0" dirty="0" err="1" smtClean="0">
                <a:latin typeface="Calibri"/>
                <a:cs typeface="Calibri"/>
              </a:rPr>
              <a:t>окрім</a:t>
            </a:r>
            <a:r>
              <a:rPr lang="uk-UA" sz="2000" b="0" dirty="0" smtClean="0">
                <a:latin typeface="Calibri"/>
                <a:cs typeface="Calibri"/>
              </a:rPr>
              <a:t> </a:t>
            </a:r>
            <a:r>
              <a:rPr sz="2000" b="0" dirty="0" err="1" smtClean="0">
                <a:latin typeface="Calibri"/>
                <a:cs typeface="Calibri"/>
              </a:rPr>
              <a:t>назв</a:t>
            </a:r>
            <a:r>
              <a:rPr sz="2000" b="0" dirty="0">
                <a:latin typeface="Calibri"/>
                <a:cs typeface="Calibri"/>
              </a:rPr>
              <a:t>, які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зас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осову</a:t>
            </a:r>
            <a:r>
              <a:rPr sz="2000" spc="-20" dirty="0" err="1">
                <a:latin typeface="Calibri"/>
                <a:cs typeface="Calibri"/>
              </a:rPr>
              <a:t>ю</a:t>
            </a:r>
            <a:r>
              <a:rPr sz="2000" b="0" dirty="0" err="1">
                <a:latin typeface="Calibri"/>
                <a:cs typeface="Calibri"/>
              </a:rPr>
              <a:t>т</a:t>
            </a:r>
            <a:r>
              <a:rPr sz="2000" spc="-8" dirty="0" err="1">
                <a:latin typeface="Calibri"/>
                <a:cs typeface="Calibri"/>
              </a:rPr>
              <a:t>ь</a:t>
            </a:r>
            <a:r>
              <a:rPr sz="2000" b="0" dirty="0" err="1">
                <a:latin typeface="Calibri"/>
                <a:cs typeface="Calibri"/>
              </a:rPr>
              <a:t>ся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т</a:t>
            </a:r>
            <a:r>
              <a:rPr sz="2000" spc="-6" dirty="0" err="1">
                <a:latin typeface="Calibri"/>
                <a:cs typeface="Calibri"/>
              </a:rPr>
              <a:t>і</a:t>
            </a:r>
            <a:r>
              <a:rPr sz="2000" b="0" dirty="0" err="1">
                <a:latin typeface="Calibri"/>
                <a:cs typeface="Calibri"/>
              </a:rPr>
              <a:t>л</a:t>
            </a:r>
            <a:r>
              <a:rPr sz="2000" spc="-6" dirty="0" err="1">
                <a:latin typeface="Calibri"/>
                <a:cs typeface="Calibri"/>
              </a:rPr>
              <a:t>ь</a:t>
            </a:r>
            <a:r>
              <a:rPr sz="2000" b="0" dirty="0" err="1">
                <a:latin typeface="Calibri"/>
                <a:cs typeface="Calibri"/>
              </a:rPr>
              <a:t>ки</a:t>
            </a:r>
            <a:r>
              <a:rPr sz="2000" b="0" dirty="0">
                <a:latin typeface="Calibri"/>
                <a:cs typeface="Calibri"/>
              </a:rPr>
              <a:t> у </a:t>
            </a:r>
            <a:r>
              <a:rPr sz="2000" b="1" dirty="0" err="1">
                <a:solidFill>
                  <a:srgbClr val="FF0000"/>
                </a:solidFill>
              </a:rPr>
              <a:t>жін</a:t>
            </a:r>
            <a:r>
              <a:rPr sz="2000" b="1" spc="3" dirty="0" err="1">
                <a:solidFill>
                  <a:srgbClr val="FF0000"/>
                </a:solidFill>
              </a:rPr>
              <a:t>о</a:t>
            </a:r>
            <a:r>
              <a:rPr sz="2000" b="1" dirty="0" err="1">
                <a:solidFill>
                  <a:srgbClr val="FF0000"/>
                </a:solidFill>
              </a:rPr>
              <a:t>чо</a:t>
            </a:r>
            <a:r>
              <a:rPr sz="2000" b="1" spc="-20" dirty="0" err="1">
                <a:solidFill>
                  <a:srgbClr val="FF0000"/>
                </a:solidFill>
              </a:rPr>
              <a:t>м</a:t>
            </a:r>
            <a:r>
              <a:rPr sz="2000" b="1" dirty="0" err="1">
                <a:solidFill>
                  <a:srgbClr val="FF0000"/>
                </a:solidFill>
              </a:rPr>
              <a:t>у</a:t>
            </a:r>
            <a:r>
              <a:rPr sz="2000" b="1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р</a:t>
            </a:r>
            <a:r>
              <a:rPr sz="2000" b="1" spc="-50" dirty="0" err="1">
                <a:solidFill>
                  <a:srgbClr val="FF0000"/>
                </a:solidFill>
              </a:rPr>
              <a:t>о</a:t>
            </a:r>
            <a:r>
              <a:rPr sz="2000" b="1" dirty="0" err="1">
                <a:solidFill>
                  <a:srgbClr val="FF0000"/>
                </a:solidFill>
              </a:rPr>
              <a:t>ді</a:t>
            </a:r>
            <a:r>
              <a:rPr sz="2000" b="1" spc="-3" dirty="0">
                <a:solidFill>
                  <a:srgbClr val="FF0000"/>
                </a:solidFill>
              </a:rPr>
              <a:t> </a:t>
            </a:r>
            <a:r>
              <a:rPr sz="2000" b="0" dirty="0">
                <a:latin typeface="Calibri"/>
                <a:cs typeface="Calibri"/>
              </a:rPr>
              <a:t>(«</a:t>
            </a:r>
            <a:r>
              <a:rPr sz="2000" b="0" dirty="0" err="1">
                <a:latin typeface="Calibri"/>
                <a:cs typeface="Calibri"/>
              </a:rPr>
              <a:t>Д</a:t>
            </a:r>
            <a:r>
              <a:rPr sz="2000" spc="-17" dirty="0" err="1">
                <a:latin typeface="Calibri"/>
                <a:cs typeface="Calibri"/>
              </a:rPr>
              <a:t>р</a:t>
            </a:r>
            <a:r>
              <a:rPr sz="2000" b="0" dirty="0" err="1">
                <a:latin typeface="Calibri"/>
                <a:cs typeface="Calibri"/>
              </a:rPr>
              <a:t>у</a:t>
            </a:r>
            <a:r>
              <a:rPr sz="2000" spc="-28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ар</a:t>
            </a:r>
            <a:r>
              <a:rPr sz="2000" spc="-31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</a:t>
            </a:r>
            <a:r>
              <a:rPr sz="2000" b="0" dirty="0">
                <a:latin typeface="Calibri"/>
                <a:cs typeface="Calibri"/>
              </a:rPr>
              <a:t>», «</a:t>
            </a:r>
            <a:r>
              <a:rPr sz="2000" b="0" dirty="0" err="1">
                <a:latin typeface="Calibri"/>
                <a:cs typeface="Calibri"/>
              </a:rPr>
              <a:t>Е</a:t>
            </a:r>
            <a:r>
              <a:rPr sz="2000" spc="-31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оном</a:t>
            </a:r>
            <a:r>
              <a:rPr sz="2000" spc="-22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</a:t>
            </a:r>
            <a:r>
              <a:rPr sz="2000" b="0" dirty="0">
                <a:latin typeface="Calibri"/>
                <a:cs typeface="Calibri"/>
              </a:rPr>
              <a:t>»,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«</a:t>
            </a:r>
            <a:r>
              <a:rPr sz="2000" b="0" dirty="0" err="1">
                <a:latin typeface="Calibri"/>
                <a:cs typeface="Calibri"/>
              </a:rPr>
              <a:t>Нянь</a:t>
            </a:r>
            <a:r>
              <a:rPr sz="2000" spc="-31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</a:t>
            </a:r>
            <a:r>
              <a:rPr sz="2000" b="0" dirty="0" smtClean="0">
                <a:latin typeface="Calibri"/>
                <a:cs typeface="Calibri"/>
              </a:rPr>
              <a:t>»,«</a:t>
            </a:r>
            <a:r>
              <a:rPr sz="2000" b="0" dirty="0" err="1">
                <a:latin typeface="Calibri"/>
                <a:cs typeface="Calibri"/>
              </a:rPr>
              <a:t>По</a:t>
            </a:r>
            <a:r>
              <a:rPr sz="2000" spc="-25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оїв</a:t>
            </a:r>
            <a:r>
              <a:rPr sz="2000" spc="-28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</a:t>
            </a:r>
            <a:r>
              <a:rPr sz="2000" b="0" dirty="0">
                <a:latin typeface="Calibri"/>
                <a:cs typeface="Calibri"/>
              </a:rPr>
              <a:t>», «</a:t>
            </a:r>
            <a:r>
              <a:rPr sz="2000" b="0" dirty="0" err="1">
                <a:latin typeface="Calibri"/>
                <a:cs typeface="Calibri"/>
              </a:rPr>
              <a:t>Сес</a:t>
            </a:r>
            <a:r>
              <a:rPr sz="2000" spc="-8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ра</a:t>
            </a:r>
            <a:r>
              <a:rPr sz="2000" b="0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м</a:t>
            </a:r>
            <a:r>
              <a:rPr sz="2000" spc="-25" dirty="0" err="1">
                <a:latin typeface="Calibri"/>
                <a:cs typeface="Calibri"/>
              </a:rPr>
              <a:t>е</a:t>
            </a:r>
            <a:r>
              <a:rPr sz="2000" b="0" dirty="0" err="1">
                <a:latin typeface="Calibri"/>
                <a:cs typeface="Calibri"/>
              </a:rPr>
              <a:t>дична</a:t>
            </a:r>
            <a:r>
              <a:rPr sz="2000" b="0" dirty="0">
                <a:latin typeface="Calibri"/>
                <a:cs typeface="Calibri"/>
              </a:rPr>
              <a:t>»,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«</a:t>
            </a:r>
            <a:r>
              <a:rPr sz="2000" b="0" dirty="0" err="1">
                <a:latin typeface="Calibri"/>
                <a:cs typeface="Calibri"/>
              </a:rPr>
              <a:t>Швач</a:t>
            </a:r>
            <a:r>
              <a:rPr sz="2000" spc="-25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а</a:t>
            </a:r>
            <a:r>
              <a:rPr sz="2000" b="0" dirty="0">
                <a:latin typeface="Calibri"/>
                <a:cs typeface="Calibri"/>
              </a:rPr>
              <a:t>»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22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</a:t>
            </a:r>
            <a:r>
              <a:rPr sz="2000" spc="-20" dirty="0" err="1">
                <a:latin typeface="Calibri"/>
                <a:cs typeface="Calibri"/>
              </a:rPr>
              <a:t>щ</a:t>
            </a:r>
            <a:r>
              <a:rPr sz="2000" b="0" dirty="0" err="1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).</a:t>
            </a:r>
          </a:p>
          <a:p>
            <a:pPr marL="85700"/>
            <a:r>
              <a:rPr sz="2000" b="0" dirty="0">
                <a:latin typeface="Calibri"/>
                <a:cs typeface="Calibri"/>
              </a:rPr>
              <a:t>&lt;…&gt;</a:t>
            </a:r>
          </a:p>
          <a:p>
            <a:pPr marL="85700"/>
            <a:r>
              <a:rPr sz="2000" b="0" dirty="0" err="1">
                <a:latin typeface="Calibri"/>
                <a:cs typeface="Calibri"/>
              </a:rPr>
              <a:t>Поря</a:t>
            </a:r>
            <a:r>
              <a:rPr sz="2000" spc="-17" dirty="0" err="1">
                <a:latin typeface="Calibri"/>
                <a:cs typeface="Calibri"/>
              </a:rPr>
              <a:t>д</a:t>
            </a:r>
            <a:r>
              <a:rPr sz="2000" b="0" dirty="0" err="1">
                <a:latin typeface="Calibri"/>
                <a:cs typeface="Calibri"/>
              </a:rPr>
              <a:t>ок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слів у назвах посад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«</a:t>
            </a:r>
            <a:r>
              <a:rPr sz="2000" b="0" dirty="0" err="1">
                <a:latin typeface="Calibri"/>
                <a:cs typeface="Calibri"/>
              </a:rPr>
              <a:t>Дирек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ор</a:t>
            </a:r>
            <a:r>
              <a:rPr sz="2000" b="0" dirty="0">
                <a:latin typeface="Calibri"/>
                <a:cs typeface="Calibri"/>
              </a:rPr>
              <a:t> фінансовий»</a:t>
            </a:r>
            <a:r>
              <a:rPr sz="2000" spc="-17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(</a:t>
            </a:r>
            <a:r>
              <a:rPr sz="2000" spc="-25" dirty="0" err="1">
                <a:latin typeface="Calibri"/>
                <a:cs typeface="Calibri"/>
              </a:rPr>
              <a:t>к</a:t>
            </a:r>
            <a:r>
              <a:rPr sz="2000" spc="-48" dirty="0" err="1">
                <a:latin typeface="Calibri"/>
                <a:cs typeface="Calibri"/>
              </a:rPr>
              <a:t>о</a:t>
            </a:r>
            <a:r>
              <a:rPr sz="2000" b="0" dirty="0" err="1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 1</a:t>
            </a:r>
            <a:r>
              <a:rPr sz="2000" spc="-8" dirty="0">
                <a:latin typeface="Calibri"/>
                <a:cs typeface="Calibri"/>
              </a:rPr>
              <a:t>2</a:t>
            </a:r>
            <a:r>
              <a:rPr sz="2000" b="0" dirty="0">
                <a:latin typeface="Calibri"/>
                <a:cs typeface="Calibri"/>
              </a:rPr>
              <a:t>31)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і «</a:t>
            </a:r>
            <a:r>
              <a:rPr sz="2000" b="0" dirty="0" err="1">
                <a:latin typeface="Calibri"/>
                <a:cs typeface="Calibri"/>
              </a:rPr>
              <a:t>Фінанс</a:t>
            </a:r>
            <a:r>
              <a:rPr sz="2000" spc="3" dirty="0" err="1">
                <a:latin typeface="Calibri"/>
                <a:cs typeface="Calibri"/>
              </a:rPr>
              <a:t>о</a:t>
            </a:r>
            <a:r>
              <a:rPr sz="2000" b="0" dirty="0" err="1">
                <a:latin typeface="Calibri"/>
                <a:cs typeface="Calibri"/>
              </a:rPr>
              <a:t>вий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дирек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ор</a:t>
            </a:r>
            <a:r>
              <a:rPr sz="2000" b="0" dirty="0" smtClean="0">
                <a:latin typeface="Calibri"/>
                <a:cs typeface="Calibri"/>
              </a:rPr>
              <a:t>»,«</a:t>
            </a:r>
            <a:r>
              <a:rPr sz="2000" b="0" dirty="0" err="1">
                <a:latin typeface="Calibri"/>
                <a:cs typeface="Calibri"/>
              </a:rPr>
              <a:t>Дирек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ор</a:t>
            </a:r>
            <a:r>
              <a:rPr sz="2000" b="0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ви</a:t>
            </a:r>
            <a:r>
              <a:rPr sz="2000" spc="-31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онавчий</a:t>
            </a:r>
            <a:r>
              <a:rPr sz="2000" b="0" dirty="0">
                <a:latin typeface="Calibri"/>
                <a:cs typeface="Calibri"/>
              </a:rPr>
              <a:t>»</a:t>
            </a:r>
            <a:r>
              <a:rPr sz="2000" spc="-11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(</a:t>
            </a:r>
            <a:r>
              <a:rPr sz="2000" spc="-25" dirty="0" err="1">
                <a:latin typeface="Calibri"/>
                <a:cs typeface="Calibri"/>
              </a:rPr>
              <a:t>к</a:t>
            </a:r>
            <a:r>
              <a:rPr sz="2000" spc="-45" dirty="0" err="1">
                <a:latin typeface="Calibri"/>
                <a:cs typeface="Calibri"/>
              </a:rPr>
              <a:t>о</a:t>
            </a:r>
            <a:r>
              <a:rPr sz="2000" b="0" dirty="0" err="1">
                <a:latin typeface="Calibri"/>
                <a:cs typeface="Calibri"/>
              </a:rPr>
              <a:t>д</a:t>
            </a:r>
            <a:r>
              <a:rPr sz="2000" b="0" dirty="0">
                <a:latin typeface="Calibri"/>
                <a:cs typeface="Calibri"/>
              </a:rPr>
              <a:t> 1</a:t>
            </a:r>
            <a:r>
              <a:rPr sz="2000" spc="-8" dirty="0">
                <a:latin typeface="Calibri"/>
                <a:cs typeface="Calibri"/>
              </a:rPr>
              <a:t>2</a:t>
            </a:r>
            <a:r>
              <a:rPr sz="2000" b="0" dirty="0">
                <a:latin typeface="Calibri"/>
                <a:cs typeface="Calibri"/>
              </a:rPr>
              <a:t>10</a:t>
            </a:r>
            <a:r>
              <a:rPr sz="2000" spc="-8" dirty="0">
                <a:latin typeface="Calibri"/>
                <a:cs typeface="Calibri"/>
              </a:rPr>
              <a:t>.</a:t>
            </a:r>
            <a:r>
              <a:rPr sz="2000" b="0" dirty="0">
                <a:latin typeface="Calibri"/>
                <a:cs typeface="Calibri"/>
              </a:rPr>
              <a:t>1)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і «</a:t>
            </a:r>
            <a:r>
              <a:rPr sz="2000" b="0" dirty="0" err="1">
                <a:latin typeface="Calibri"/>
                <a:cs typeface="Calibri"/>
              </a:rPr>
              <a:t>Ви</a:t>
            </a:r>
            <a:r>
              <a:rPr sz="2000" spc="-28" dirty="0" err="1">
                <a:latin typeface="Calibri"/>
                <a:cs typeface="Calibri"/>
              </a:rPr>
              <a:t>к</a:t>
            </a:r>
            <a:r>
              <a:rPr sz="2000" b="0" dirty="0" err="1">
                <a:latin typeface="Calibri"/>
                <a:cs typeface="Calibri"/>
              </a:rPr>
              <a:t>онавчий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дирек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ор</a:t>
            </a:r>
            <a:r>
              <a:rPr sz="2000" b="0" dirty="0">
                <a:latin typeface="Calibri"/>
                <a:cs typeface="Calibri"/>
              </a:rPr>
              <a:t>» не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змінює</a:t>
            </a:r>
            <a:r>
              <a:rPr sz="2000" spc="-6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їхньо</a:t>
            </a:r>
            <a:r>
              <a:rPr sz="2000" spc="-25" dirty="0" err="1">
                <a:latin typeface="Calibri"/>
                <a:cs typeface="Calibri"/>
              </a:rPr>
              <a:t>г</a:t>
            </a:r>
            <a:r>
              <a:rPr sz="2000" b="0" dirty="0" err="1">
                <a:latin typeface="Calibri"/>
                <a:cs typeface="Calibri"/>
              </a:rPr>
              <a:t>о</a:t>
            </a:r>
            <a:r>
              <a:rPr sz="2000" b="0" dirty="0">
                <a:latin typeface="Calibri"/>
                <a:cs typeface="Calibri"/>
              </a:rPr>
              <a:t> </a:t>
            </a:r>
            <a:r>
              <a:rPr sz="2000" b="0" dirty="0" err="1">
                <a:latin typeface="Calibri"/>
                <a:cs typeface="Calibri"/>
              </a:rPr>
              <a:t>зміст</a:t>
            </a:r>
            <a:r>
              <a:rPr sz="2000" spc="-50" dirty="0" err="1">
                <a:latin typeface="Calibri"/>
                <a:cs typeface="Calibri"/>
              </a:rPr>
              <a:t>у</a:t>
            </a:r>
            <a:r>
              <a:rPr sz="2000" b="0" dirty="0">
                <a:latin typeface="Calibri"/>
                <a:cs typeface="Calibri"/>
              </a:rPr>
              <a:t>, але </a:t>
            </a:r>
            <a:r>
              <a:rPr sz="2000" b="0" dirty="0" err="1">
                <a:latin typeface="Calibri"/>
                <a:cs typeface="Calibri"/>
              </a:rPr>
              <a:t>з</a:t>
            </a:r>
            <a:r>
              <a:rPr sz="2000" spc="-8" dirty="0" err="1">
                <a:latin typeface="Calibri"/>
                <a:cs typeface="Calibri"/>
              </a:rPr>
              <a:t>г</a:t>
            </a:r>
            <a:r>
              <a:rPr sz="2000" b="0" dirty="0" err="1">
                <a:latin typeface="Calibri"/>
                <a:cs typeface="Calibri"/>
              </a:rPr>
              <a:t>ідно</a:t>
            </a:r>
            <a:r>
              <a:rPr sz="2000" b="0" dirty="0">
                <a:latin typeface="Calibri"/>
                <a:cs typeface="Calibri"/>
              </a:rPr>
              <a:t> з </a:t>
            </a:r>
            <a:r>
              <a:rPr sz="2000" b="0" dirty="0" err="1">
                <a:latin typeface="Calibri"/>
                <a:cs typeface="Calibri"/>
              </a:rPr>
              <a:t>пунк</a:t>
            </a:r>
            <a:r>
              <a:rPr sz="2000" spc="-25" dirty="0" err="1">
                <a:latin typeface="Calibri"/>
                <a:cs typeface="Calibri"/>
              </a:rPr>
              <a:t>т</a:t>
            </a:r>
            <a:r>
              <a:rPr sz="2000" b="0" dirty="0" err="1">
                <a:latin typeface="Calibri"/>
                <a:cs typeface="Calibri"/>
              </a:rPr>
              <a:t>ом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2</a:t>
            </a:r>
            <a:r>
              <a:rPr sz="2000" spc="-6" dirty="0">
                <a:latin typeface="Calibri"/>
                <a:cs typeface="Calibri"/>
              </a:rPr>
              <a:t>.</a:t>
            </a:r>
            <a:r>
              <a:rPr sz="2000" b="0" dirty="0">
                <a:latin typeface="Calibri"/>
                <a:cs typeface="Calibri"/>
              </a:rPr>
              <a:t>14 </a:t>
            </a:r>
            <a:r>
              <a:rPr sz="2000" b="0" dirty="0" err="1">
                <a:latin typeface="Calibri"/>
                <a:cs typeface="Calibri"/>
              </a:rPr>
              <a:t>Інст</a:t>
            </a:r>
            <a:r>
              <a:rPr sz="2000" spc="-22" dirty="0" err="1">
                <a:latin typeface="Calibri"/>
                <a:cs typeface="Calibri"/>
              </a:rPr>
              <a:t>р</a:t>
            </a:r>
            <a:r>
              <a:rPr sz="2000" b="0" dirty="0" err="1">
                <a:latin typeface="Calibri"/>
                <a:cs typeface="Calibri"/>
              </a:rPr>
              <a:t>укції</a:t>
            </a:r>
            <a:r>
              <a:rPr sz="2000" spc="11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</a:rPr>
              <a:t>назви</a:t>
            </a:r>
            <a:r>
              <a:rPr sz="2000" b="1" spc="-8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по</a:t>
            </a:r>
            <a:r>
              <a:rPr sz="2000" b="1" spc="3" dirty="0" err="1">
                <a:solidFill>
                  <a:srgbClr val="FF0000"/>
                </a:solidFill>
              </a:rPr>
              <a:t>с</a:t>
            </a:r>
            <a:r>
              <a:rPr sz="2000" b="1" dirty="0" err="1">
                <a:solidFill>
                  <a:srgbClr val="FF0000"/>
                </a:solidFill>
              </a:rPr>
              <a:t>ад</a:t>
            </a:r>
            <a:r>
              <a:rPr sz="2000" b="1" spc="-14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ма</a:t>
            </a:r>
            <a:r>
              <a:rPr sz="2000" b="1" spc="-11" dirty="0" err="1">
                <a:solidFill>
                  <a:srgbClr val="FF0000"/>
                </a:solidFill>
              </a:rPr>
              <a:t>ю</a:t>
            </a:r>
            <a:r>
              <a:rPr sz="2000" b="1" dirty="0" err="1">
                <a:solidFill>
                  <a:srgbClr val="FF0000"/>
                </a:solidFill>
              </a:rPr>
              <a:t>ть</a:t>
            </a:r>
            <a:r>
              <a:rPr sz="2000" b="1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відповід</a:t>
            </a:r>
            <a:r>
              <a:rPr sz="2000" b="1" spc="-11" dirty="0" err="1">
                <a:solidFill>
                  <a:srgbClr val="FF0000"/>
                </a:solidFill>
              </a:rPr>
              <a:t>а</a:t>
            </a:r>
            <a:r>
              <a:rPr sz="2000" b="1" dirty="0" err="1">
                <a:solidFill>
                  <a:srgbClr val="FF0000"/>
                </a:solidFill>
              </a:rPr>
              <a:t>ти</a:t>
            </a:r>
            <a:r>
              <a:rPr sz="2000" b="1" spc="-8" dirty="0">
                <a:solidFill>
                  <a:srgbClr val="FF0000"/>
                </a:solidFill>
              </a:rPr>
              <a:t> </a:t>
            </a:r>
            <a:r>
              <a:rPr sz="2000" b="1" dirty="0">
                <a:solidFill>
                  <a:srgbClr val="FF0000"/>
                </a:solidFill>
              </a:rPr>
              <a:t>визначеним у </a:t>
            </a:r>
            <a:r>
              <a:rPr sz="2000" b="1" dirty="0" err="1">
                <a:solidFill>
                  <a:srgbClr val="FF0000"/>
                </a:solidFill>
              </a:rPr>
              <a:t>Класифі</a:t>
            </a:r>
            <a:r>
              <a:rPr sz="2000" b="1" spc="-22" dirty="0" err="1">
                <a:solidFill>
                  <a:srgbClr val="FF0000"/>
                </a:solidFill>
              </a:rPr>
              <a:t>к</a:t>
            </a:r>
            <a:r>
              <a:rPr sz="2000" b="1" spc="-6" dirty="0" err="1">
                <a:solidFill>
                  <a:srgbClr val="FF0000"/>
                </a:solidFill>
              </a:rPr>
              <a:t>а</a:t>
            </a:r>
            <a:r>
              <a:rPr sz="2000" b="1" spc="-17" dirty="0" err="1">
                <a:solidFill>
                  <a:srgbClr val="FF0000"/>
                </a:solidFill>
              </a:rPr>
              <a:t>т</a:t>
            </a:r>
            <a:r>
              <a:rPr sz="2000" b="1" dirty="0" err="1">
                <a:solidFill>
                  <a:srgbClr val="FF0000"/>
                </a:solidFill>
              </a:rPr>
              <a:t>орі</a:t>
            </a:r>
            <a:r>
              <a:rPr sz="2000" b="1" spc="-14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професі</a:t>
            </a:r>
            <a:r>
              <a:rPr sz="2000" b="1" spc="6" dirty="0" err="1">
                <a:solidFill>
                  <a:srgbClr val="FF0000"/>
                </a:solidFill>
              </a:rPr>
              <a:t>й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2657297" indent="0">
              <a:buNone/>
            </a:pPr>
            <a:r>
              <a:rPr sz="2000" b="0" i="1" dirty="0">
                <a:latin typeface="Calibri"/>
                <a:cs typeface="Calibri"/>
              </a:rPr>
              <a:t>Лист Мінсо</a:t>
            </a:r>
            <a:r>
              <a:rPr sz="2000" i="1" spc="-11" dirty="0">
                <a:latin typeface="Calibri"/>
                <a:cs typeface="Calibri"/>
              </a:rPr>
              <a:t>ц</a:t>
            </a:r>
            <a:r>
              <a:rPr sz="2000" b="0" i="1" dirty="0">
                <a:latin typeface="Calibri"/>
                <a:cs typeface="Calibri"/>
              </a:rPr>
              <a:t>сп</a:t>
            </a:r>
            <a:r>
              <a:rPr sz="2000" i="1" spc="-22" dirty="0">
                <a:latin typeface="Calibri"/>
                <a:cs typeface="Calibri"/>
              </a:rPr>
              <a:t>о</a:t>
            </a:r>
            <a:r>
              <a:rPr sz="2000" b="0" i="1" dirty="0">
                <a:latin typeface="Calibri"/>
                <a:cs typeface="Calibri"/>
              </a:rPr>
              <a:t>літ</a:t>
            </a:r>
            <a:r>
              <a:rPr sz="2000" i="1" spc="-8" dirty="0">
                <a:latin typeface="Calibri"/>
                <a:cs typeface="Calibri"/>
              </a:rPr>
              <a:t>и</a:t>
            </a:r>
            <a:r>
              <a:rPr sz="2000" b="0" i="1" dirty="0">
                <a:latin typeface="Calibri"/>
                <a:cs typeface="Calibri"/>
              </a:rPr>
              <a:t>ки</a:t>
            </a:r>
            <a:r>
              <a:rPr sz="2000" i="1" spc="11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від 0</a:t>
            </a:r>
            <a:r>
              <a:rPr sz="2000" i="1" spc="-6" dirty="0">
                <a:latin typeface="Calibri"/>
                <a:cs typeface="Calibri"/>
              </a:rPr>
              <a:t>2</a:t>
            </a:r>
            <a:r>
              <a:rPr sz="2000" b="0" i="1" dirty="0">
                <a:latin typeface="Calibri"/>
                <a:cs typeface="Calibri"/>
              </a:rPr>
              <a:t>.1</a:t>
            </a:r>
            <a:r>
              <a:rPr sz="2000" i="1" spc="-8" dirty="0">
                <a:latin typeface="Calibri"/>
                <a:cs typeface="Calibri"/>
              </a:rPr>
              <a:t>0</a:t>
            </a:r>
            <a:r>
              <a:rPr sz="2000" b="0" i="1" dirty="0">
                <a:latin typeface="Calibri"/>
                <a:cs typeface="Calibri"/>
              </a:rPr>
              <a:t>.2</a:t>
            </a:r>
            <a:r>
              <a:rPr sz="2000" i="1" spc="-8" dirty="0">
                <a:latin typeface="Calibri"/>
                <a:cs typeface="Calibri"/>
              </a:rPr>
              <a:t>0</a:t>
            </a:r>
            <a:r>
              <a:rPr sz="2000" b="0" i="1" dirty="0">
                <a:latin typeface="Calibri"/>
                <a:cs typeface="Calibri"/>
              </a:rPr>
              <a:t>18</a:t>
            </a:r>
            <a:r>
              <a:rPr sz="2000" i="1" spc="31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р. № 1</a:t>
            </a:r>
            <a:r>
              <a:rPr sz="2000" i="1" spc="-6" dirty="0">
                <a:latin typeface="Calibri"/>
                <a:cs typeface="Calibri"/>
              </a:rPr>
              <a:t>8</a:t>
            </a:r>
            <a:r>
              <a:rPr sz="2000" b="0" i="1" dirty="0">
                <a:latin typeface="Calibri"/>
                <a:cs typeface="Calibri"/>
              </a:rPr>
              <a:t>92</a:t>
            </a:r>
            <a:r>
              <a:rPr sz="2000" i="1" spc="-8" dirty="0">
                <a:latin typeface="Calibri"/>
                <a:cs typeface="Calibri"/>
              </a:rPr>
              <a:t>1</a:t>
            </a:r>
            <a:r>
              <a:rPr sz="2000" b="0" i="1" dirty="0">
                <a:latin typeface="Calibri"/>
                <a:cs typeface="Calibri"/>
              </a:rPr>
              <a:t>/0/</a:t>
            </a:r>
            <a:r>
              <a:rPr sz="2000" i="1" spc="3" dirty="0">
                <a:latin typeface="Calibri"/>
                <a:cs typeface="Calibri"/>
              </a:rPr>
              <a:t>2</a:t>
            </a:r>
            <a:r>
              <a:rPr sz="2000" b="0" i="1" dirty="0">
                <a:latin typeface="Calibri"/>
                <a:cs typeface="Calibri"/>
              </a:rPr>
              <a:t>-18/28</a:t>
            </a:r>
          </a:p>
        </p:txBody>
      </p:sp>
    </p:spTree>
    <p:extLst>
      <p:ext uri="{BB962C8B-B14F-4D97-AF65-F5344CB8AC3E}">
        <p14:creationId xmlns:p14="http://schemas.microsoft.com/office/powerpoint/2010/main" val="11805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9250" y="618406"/>
            <a:ext cx="468166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287628" algn="l"/>
              </a:tabLst>
            </a:pPr>
            <a:r>
              <a:rPr sz="2700" b="1" spc="-50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УЖКИ:	СКЛА</a:t>
            </a:r>
            <a:r>
              <a:rPr sz="2700" b="1" spc="-62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spc="-34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ПРОФНАЗВИ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53" y="3555831"/>
            <a:ext cx="8112260" cy="1439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300" i="1" dirty="0">
                <a:latin typeface="Calibri"/>
                <a:cs typeface="Calibri"/>
              </a:rPr>
              <a:t>*</a:t>
            </a:r>
            <a:r>
              <a:rPr sz="1300" i="1" spc="3" dirty="0">
                <a:latin typeface="Calibri"/>
                <a:cs typeface="Calibri"/>
              </a:rPr>
              <a:t>С</a:t>
            </a:r>
            <a:r>
              <a:rPr sz="1300" i="1" dirty="0">
                <a:latin typeface="Calibri"/>
                <a:cs typeface="Calibri"/>
              </a:rPr>
              <a:t>лово</a:t>
            </a:r>
            <a:r>
              <a:rPr sz="1300" i="1" spc="-3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«</a:t>
            </a:r>
            <a:r>
              <a:rPr sz="1300" i="1" spc="-6" dirty="0">
                <a:latin typeface="Calibri"/>
                <a:cs typeface="Calibri"/>
              </a:rPr>
              <a:t>п</a:t>
            </a:r>
            <a:r>
              <a:rPr sz="1300" i="1" dirty="0">
                <a:latin typeface="Calibri"/>
                <a:cs typeface="Calibri"/>
              </a:rPr>
              <a:t>ідприємство»</a:t>
            </a:r>
            <a:r>
              <a:rPr sz="1300" i="1" spc="3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– </a:t>
            </a:r>
            <a:r>
              <a:rPr sz="1300" i="1" spc="-8" dirty="0">
                <a:latin typeface="Calibri"/>
                <a:cs typeface="Calibri"/>
              </a:rPr>
              <a:t>ц</a:t>
            </a:r>
            <a:r>
              <a:rPr sz="1300" i="1" dirty="0">
                <a:latin typeface="Calibri"/>
                <a:cs typeface="Calibri"/>
              </a:rPr>
              <a:t>е під</a:t>
            </a:r>
            <a:r>
              <a:rPr sz="1300" i="1" spc="-22" dirty="0">
                <a:latin typeface="Calibri"/>
                <a:cs typeface="Calibri"/>
              </a:rPr>
              <a:t>к</a:t>
            </a:r>
            <a:r>
              <a:rPr sz="1300" i="1" dirty="0">
                <a:latin typeface="Calibri"/>
                <a:cs typeface="Calibri"/>
              </a:rPr>
              <a:t>аз</a:t>
            </a:r>
            <a:r>
              <a:rPr sz="1300" i="1" spc="-17" dirty="0">
                <a:latin typeface="Calibri"/>
                <a:cs typeface="Calibri"/>
              </a:rPr>
              <a:t>к</a:t>
            </a:r>
            <a:r>
              <a:rPr sz="1300" i="1" dirty="0">
                <a:latin typeface="Calibri"/>
                <a:cs typeface="Calibri"/>
              </a:rPr>
              <a:t>а,</a:t>
            </a:r>
            <a:r>
              <a:rPr sz="1300" i="1" spc="-8" dirty="0">
                <a:latin typeface="Calibri"/>
                <a:cs typeface="Calibri"/>
              </a:rPr>
              <a:t> </a:t>
            </a:r>
            <a:r>
              <a:rPr sz="1300" i="1" spc="-11" dirty="0">
                <a:latin typeface="Calibri"/>
                <a:cs typeface="Calibri"/>
              </a:rPr>
              <a:t>щ</a:t>
            </a:r>
            <a:r>
              <a:rPr sz="1300" i="1" dirty="0">
                <a:latin typeface="Calibri"/>
                <a:cs typeface="Calibri"/>
              </a:rPr>
              <a:t>о допомагає</a:t>
            </a:r>
            <a:r>
              <a:rPr sz="1300" i="1" spc="8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відрізняти ПНР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від</a:t>
            </a:r>
            <a:r>
              <a:rPr sz="1300" i="1" spc="-8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ін</a:t>
            </a:r>
            <a:r>
              <a:rPr sz="1300" i="1" spc="-6" dirty="0">
                <a:latin typeface="Calibri"/>
                <a:cs typeface="Calibri"/>
              </a:rPr>
              <a:t>ш</a:t>
            </a:r>
            <a:r>
              <a:rPr sz="1300" i="1" dirty="0">
                <a:latin typeface="Calibri"/>
                <a:cs typeface="Calibri"/>
              </a:rPr>
              <a:t>их,</a:t>
            </a:r>
            <a:r>
              <a:rPr sz="1300" i="1" spc="3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пер</a:t>
            </a:r>
            <a:r>
              <a:rPr sz="1300" i="1" spc="3" dirty="0">
                <a:latin typeface="Calibri"/>
                <a:cs typeface="Calibri"/>
              </a:rPr>
              <a:t>е</a:t>
            </a:r>
            <a:r>
              <a:rPr sz="1300" i="1" dirty="0">
                <a:latin typeface="Calibri"/>
                <a:cs typeface="Calibri"/>
              </a:rPr>
              <a:t>дбач</a:t>
            </a:r>
            <a:r>
              <a:rPr sz="1300" i="1" spc="3" dirty="0">
                <a:latin typeface="Calibri"/>
                <a:cs typeface="Calibri"/>
              </a:rPr>
              <a:t>е</a:t>
            </a:r>
            <a:r>
              <a:rPr sz="1300" i="1" dirty="0">
                <a:latin typeface="Calibri"/>
                <a:cs typeface="Calibri"/>
              </a:rPr>
              <a:t>них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у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К</a:t>
            </a:r>
            <a:r>
              <a:rPr sz="1300" i="1" spc="-3" dirty="0">
                <a:latin typeface="Calibri"/>
                <a:cs typeface="Calibri"/>
              </a:rPr>
              <a:t>П</a:t>
            </a:r>
            <a:r>
              <a:rPr sz="1300" i="1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 marL="7112"/>
            <a:r>
              <a:rPr sz="1300" i="1" dirty="0">
                <a:latin typeface="Calibri"/>
                <a:cs typeface="Calibri"/>
              </a:rPr>
              <a:t>*</a:t>
            </a:r>
            <a:r>
              <a:rPr sz="1300" i="1" spc="3" dirty="0">
                <a:latin typeface="Calibri"/>
                <a:cs typeface="Calibri"/>
              </a:rPr>
              <a:t>*</a:t>
            </a:r>
            <a:r>
              <a:rPr sz="1300" i="1" dirty="0">
                <a:latin typeface="Calibri"/>
                <a:cs typeface="Calibri"/>
              </a:rPr>
              <a:t>Сл</a:t>
            </a:r>
            <a:r>
              <a:rPr sz="1300" i="1" spc="3" dirty="0">
                <a:latin typeface="Calibri"/>
                <a:cs typeface="Calibri"/>
              </a:rPr>
              <a:t>о</a:t>
            </a:r>
            <a:r>
              <a:rPr sz="1300" i="1" dirty="0">
                <a:latin typeface="Calibri"/>
                <a:cs typeface="Calibri"/>
              </a:rPr>
              <a:t>ва,</a:t>
            </a:r>
            <a:r>
              <a:rPr sz="1300" i="1" spc="-3" dirty="0">
                <a:latin typeface="Calibri"/>
                <a:cs typeface="Calibri"/>
              </a:rPr>
              <a:t> </a:t>
            </a:r>
            <a:r>
              <a:rPr sz="1300" i="1" spc="-11" dirty="0">
                <a:latin typeface="Calibri"/>
                <a:cs typeface="Calibri"/>
              </a:rPr>
              <a:t>щ</a:t>
            </a:r>
            <a:r>
              <a:rPr sz="1300" i="1" dirty="0">
                <a:latin typeface="Calibri"/>
                <a:cs typeface="Calibri"/>
              </a:rPr>
              <a:t>о в</a:t>
            </a:r>
            <a:r>
              <a:rPr sz="1300" i="1" spc="-20" dirty="0">
                <a:latin typeface="Calibri"/>
                <a:cs typeface="Calibri"/>
              </a:rPr>
              <a:t>к</a:t>
            </a:r>
            <a:r>
              <a:rPr sz="1300" i="1" dirty="0">
                <a:latin typeface="Calibri"/>
                <a:cs typeface="Calibri"/>
              </a:rPr>
              <a:t>азують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spc="-3" dirty="0">
                <a:latin typeface="Calibri"/>
                <a:cs typeface="Calibri"/>
              </a:rPr>
              <a:t>н</a:t>
            </a:r>
            <a:r>
              <a:rPr sz="1300" i="1" dirty="0">
                <a:latin typeface="Calibri"/>
                <a:cs typeface="Calibri"/>
              </a:rPr>
              <a:t>а галузеву нал</a:t>
            </a:r>
            <a:r>
              <a:rPr sz="1300" i="1" spc="-14" dirty="0">
                <a:latin typeface="Calibri"/>
                <a:cs typeface="Calibri"/>
              </a:rPr>
              <a:t>е</a:t>
            </a:r>
            <a:r>
              <a:rPr sz="1300" i="1" dirty="0">
                <a:latin typeface="Calibri"/>
                <a:cs typeface="Calibri"/>
              </a:rPr>
              <a:t>ж</a:t>
            </a:r>
            <a:r>
              <a:rPr sz="1300" i="1" spc="-6" dirty="0">
                <a:latin typeface="Calibri"/>
                <a:cs typeface="Calibri"/>
              </a:rPr>
              <a:t>н</a:t>
            </a:r>
            <a:r>
              <a:rPr sz="1300" i="1" dirty="0">
                <a:latin typeface="Calibri"/>
                <a:cs typeface="Calibri"/>
              </a:rPr>
              <a:t>іст</a:t>
            </a:r>
            <a:r>
              <a:rPr sz="1300" i="1" spc="-6" dirty="0">
                <a:latin typeface="Calibri"/>
                <a:cs typeface="Calibri"/>
              </a:rPr>
              <a:t>ь</a:t>
            </a:r>
            <a:r>
              <a:rPr sz="1300" i="1" dirty="0">
                <a:latin typeface="Calibri"/>
                <a:cs typeface="Calibri"/>
              </a:rPr>
              <a:t>,</a:t>
            </a:r>
            <a:r>
              <a:rPr sz="1300" i="1" spc="11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до назви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посади</a:t>
            </a:r>
            <a:r>
              <a:rPr sz="1300" i="1" spc="6" dirty="0">
                <a:latin typeface="Calibri"/>
                <a:cs typeface="Calibri"/>
              </a:rPr>
              <a:t> </a:t>
            </a:r>
            <a:r>
              <a:rPr sz="1300" i="1" spc="-3" dirty="0">
                <a:latin typeface="Calibri"/>
                <a:cs typeface="Calibri"/>
              </a:rPr>
              <a:t>н</a:t>
            </a:r>
            <a:r>
              <a:rPr sz="1300" i="1" dirty="0">
                <a:latin typeface="Calibri"/>
                <a:cs typeface="Calibri"/>
              </a:rPr>
              <a:t>е додают</a:t>
            </a:r>
            <a:r>
              <a:rPr sz="1300" i="1" spc="-3" dirty="0">
                <a:latin typeface="Calibri"/>
                <a:cs typeface="Calibri"/>
              </a:rPr>
              <a:t>ь</a:t>
            </a:r>
            <a:r>
              <a:rPr sz="1300" i="1" dirty="0">
                <a:latin typeface="Calibri"/>
                <a:cs typeface="Calibri"/>
              </a:rPr>
              <a:t>.</a:t>
            </a:r>
            <a:endParaRPr sz="1300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7112" marR="956920"/>
            <a:r>
              <a:rPr sz="1300" spc="-50" dirty="0">
                <a:latin typeface="Calibri"/>
                <a:cs typeface="Calibri"/>
              </a:rPr>
              <a:t>У</a:t>
            </a:r>
            <a:r>
              <a:rPr sz="1300" dirty="0">
                <a:latin typeface="Calibri"/>
                <a:cs typeface="Calibri"/>
              </a:rPr>
              <a:t>р</a:t>
            </a:r>
            <a:r>
              <a:rPr sz="1300" spc="-6" dirty="0">
                <a:latin typeface="Calibri"/>
                <a:cs typeface="Calibri"/>
              </a:rPr>
              <a:t>а</a:t>
            </a:r>
            <a:r>
              <a:rPr sz="1300" spc="-20" dirty="0">
                <a:latin typeface="Calibri"/>
                <a:cs typeface="Calibri"/>
              </a:rPr>
              <a:t>х</a:t>
            </a:r>
            <a:r>
              <a:rPr sz="1300" dirty="0">
                <a:latin typeface="Calibri"/>
                <a:cs typeface="Calibri"/>
              </a:rPr>
              <a:t>о</a:t>
            </a:r>
            <a:r>
              <a:rPr sz="1300" spc="-8" dirty="0">
                <a:latin typeface="Calibri"/>
                <a:cs typeface="Calibri"/>
              </a:rPr>
              <a:t>в</a:t>
            </a:r>
            <a:r>
              <a:rPr sz="1300" dirty="0">
                <a:latin typeface="Calibri"/>
                <a:cs typeface="Calibri"/>
              </a:rPr>
              <a:t>уючи, </a:t>
            </a:r>
            <a:r>
              <a:rPr sz="1300" spc="-14" dirty="0">
                <a:latin typeface="Calibri"/>
                <a:cs typeface="Calibri"/>
              </a:rPr>
              <a:t>щ</a:t>
            </a:r>
            <a:r>
              <a:rPr sz="1300" dirty="0">
                <a:latin typeface="Calibri"/>
                <a:cs typeface="Calibri"/>
              </a:rPr>
              <a:t>о </a:t>
            </a:r>
            <a:r>
              <a:rPr sz="1300" spc="3" dirty="0">
                <a:latin typeface="Calibri"/>
                <a:cs typeface="Calibri"/>
              </a:rPr>
              <a:t>&lt;</a:t>
            </a:r>
            <a:r>
              <a:rPr sz="1300" dirty="0">
                <a:latin typeface="Calibri"/>
                <a:cs typeface="Calibri"/>
              </a:rPr>
              <a:t>…&gt; у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графі 3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ро</a:t>
            </a:r>
            <a:r>
              <a:rPr sz="1300" spc="-14" dirty="0">
                <a:latin typeface="Calibri"/>
                <a:cs typeface="Calibri"/>
              </a:rPr>
              <a:t>з</a:t>
            </a:r>
            <a:r>
              <a:rPr sz="1300" dirty="0">
                <a:latin typeface="Calibri"/>
                <a:cs typeface="Calibri"/>
              </a:rPr>
              <a:t>ділу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«Ві</a:t>
            </a:r>
            <a:r>
              <a:rPr sz="1300" spc="-14" dirty="0">
                <a:latin typeface="Calibri"/>
                <a:cs typeface="Calibri"/>
              </a:rPr>
              <a:t>д</a:t>
            </a:r>
            <a:r>
              <a:rPr sz="1300" dirty="0">
                <a:latin typeface="Calibri"/>
                <a:cs typeface="Calibri"/>
              </a:rPr>
              <a:t>о</a:t>
            </a:r>
            <a:r>
              <a:rPr sz="1300" spc="-6" dirty="0">
                <a:latin typeface="Calibri"/>
                <a:cs typeface="Calibri"/>
              </a:rPr>
              <a:t>м</a:t>
            </a:r>
            <a:r>
              <a:rPr sz="1300" dirty="0">
                <a:latin typeface="Calibri"/>
                <a:cs typeface="Calibri"/>
              </a:rPr>
              <a:t>ості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</a:t>
            </a:r>
            <a:r>
              <a:rPr sz="1300" spc="-6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б</a:t>
            </a:r>
            <a:r>
              <a:rPr sz="1300" spc="-8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ту»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як за</a:t>
            </a:r>
            <a:r>
              <a:rPr sz="1300" b="1" spc="-14" dirty="0">
                <a:latin typeface="Calibri"/>
                <a:cs typeface="Calibri"/>
              </a:rPr>
              <a:t>г</a:t>
            </a:r>
            <a:r>
              <a:rPr sz="1300" b="1" spc="-20" dirty="0">
                <a:latin typeface="Calibri"/>
                <a:cs typeface="Calibri"/>
              </a:rPr>
              <a:t>о</a:t>
            </a:r>
            <a:r>
              <a:rPr sz="1300" b="1" dirty="0">
                <a:latin typeface="Calibri"/>
                <a:cs typeface="Calibri"/>
              </a:rPr>
              <a:t>ловок</a:t>
            </a:r>
            <a:r>
              <a:rPr sz="1300" b="1" spc="-17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пишеться</a:t>
            </a:r>
            <a:r>
              <a:rPr sz="1300" b="1" spc="3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повне</a:t>
            </a:r>
            <a:r>
              <a:rPr sz="1300" b="1" spc="-6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найменування підп</a:t>
            </a:r>
            <a:r>
              <a:rPr sz="1300" b="1" spc="-6" dirty="0">
                <a:latin typeface="Calibri"/>
                <a:cs typeface="Calibri"/>
              </a:rPr>
              <a:t>р</a:t>
            </a:r>
            <a:r>
              <a:rPr sz="1300" b="1" dirty="0">
                <a:latin typeface="Calibri"/>
                <a:cs typeface="Calibri"/>
              </a:rPr>
              <a:t>иєм</a:t>
            </a:r>
            <a:r>
              <a:rPr sz="1300" b="1" spc="3" dirty="0">
                <a:latin typeface="Calibri"/>
                <a:cs typeface="Calibri"/>
              </a:rPr>
              <a:t>с</a:t>
            </a:r>
            <a:r>
              <a:rPr sz="1300" b="1" dirty="0">
                <a:latin typeface="Calibri"/>
                <a:cs typeface="Calibri"/>
              </a:rPr>
              <a:t>тва</a:t>
            </a:r>
            <a:r>
              <a:rPr sz="1300" dirty="0">
                <a:latin typeface="Calibri"/>
                <a:cs typeface="Calibri"/>
              </a:rPr>
              <a:t>, запис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в т</a:t>
            </a:r>
            <a:r>
              <a:rPr sz="1300" spc="-11" dirty="0">
                <a:latin typeface="Calibri"/>
                <a:cs typeface="Calibri"/>
              </a:rPr>
              <a:t>р</a:t>
            </a:r>
            <a:r>
              <a:rPr sz="1300" spc="-53" dirty="0">
                <a:latin typeface="Calibri"/>
                <a:cs typeface="Calibri"/>
              </a:rPr>
              <a:t>у</a:t>
            </a:r>
            <a:r>
              <a:rPr sz="1300" spc="-11" dirty="0">
                <a:latin typeface="Calibri"/>
                <a:cs typeface="Calibri"/>
              </a:rPr>
              <a:t>д</a:t>
            </a:r>
            <a:r>
              <a:rPr sz="1300" dirty="0">
                <a:latin typeface="Calibri"/>
                <a:cs typeface="Calibri"/>
              </a:rPr>
              <a:t>овій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книжці </a:t>
            </a:r>
            <a:r>
              <a:rPr sz="1300" spc="-6" dirty="0">
                <a:latin typeface="Calibri"/>
                <a:cs typeface="Calibri"/>
              </a:rPr>
              <a:t>п</a:t>
            </a:r>
            <a:r>
              <a:rPr sz="1300" dirty="0">
                <a:latin typeface="Calibri"/>
                <a:cs typeface="Calibri"/>
              </a:rPr>
              <a:t>ро</a:t>
            </a:r>
            <a:r>
              <a:rPr sz="1300" spc="-6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назву</a:t>
            </a:r>
            <a:r>
              <a:rPr sz="1300" spc="-8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</a:t>
            </a:r>
            <a:r>
              <a:rPr sz="1300" spc="-6" dirty="0">
                <a:latin typeface="Calibri"/>
                <a:cs typeface="Calibri"/>
              </a:rPr>
              <a:t>о</a:t>
            </a:r>
            <a:r>
              <a:rPr sz="1300" dirty="0">
                <a:latin typeface="Calibri"/>
                <a:cs typeface="Calibri"/>
              </a:rPr>
              <a:t>са</a:t>
            </a:r>
            <a:r>
              <a:rPr sz="1300" spc="3" dirty="0">
                <a:latin typeface="Calibri"/>
                <a:cs typeface="Calibri"/>
              </a:rPr>
              <a:t>д</a:t>
            </a:r>
            <a:r>
              <a:rPr sz="1300" dirty="0">
                <a:latin typeface="Calibri"/>
                <a:cs typeface="Calibri"/>
              </a:rPr>
              <a:t>и</a:t>
            </a:r>
            <a:r>
              <a:rPr sz="1300" spc="-11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</a:t>
            </a:r>
            <a:r>
              <a:rPr sz="1300" spc="-20" dirty="0">
                <a:latin typeface="Calibri"/>
                <a:cs typeface="Calibri"/>
              </a:rPr>
              <a:t>о</a:t>
            </a:r>
            <a:r>
              <a:rPr sz="1300" spc="-14" dirty="0">
                <a:latin typeface="Calibri"/>
                <a:cs typeface="Calibri"/>
              </a:rPr>
              <a:t>ж</a:t>
            </a:r>
            <a:r>
              <a:rPr sz="1300" dirty="0">
                <a:latin typeface="Calibri"/>
                <a:cs typeface="Calibri"/>
              </a:rPr>
              <a:t>е бути</a:t>
            </a:r>
            <a:r>
              <a:rPr sz="1300" spc="-14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«Дирек</a:t>
            </a:r>
            <a:r>
              <a:rPr sz="1300" spc="-17" dirty="0">
                <a:latin typeface="Calibri"/>
                <a:cs typeface="Calibri"/>
              </a:rPr>
              <a:t>т</a:t>
            </a:r>
            <a:r>
              <a:rPr sz="1300" dirty="0">
                <a:latin typeface="Calibri"/>
                <a:cs typeface="Calibri"/>
              </a:rPr>
              <a:t>ор</a:t>
            </a:r>
            <a:r>
              <a:rPr sz="1300" spc="-6" dirty="0">
                <a:latin typeface="Calibri"/>
                <a:cs typeface="Calibri"/>
              </a:rPr>
              <a:t>»</a:t>
            </a:r>
            <a:r>
              <a:rPr sz="1300" dirty="0">
                <a:latin typeface="Calibri"/>
                <a:cs typeface="Calibri"/>
              </a:rPr>
              <a:t>.</a:t>
            </a:r>
          </a:p>
          <a:p>
            <a:pPr marL="4801667"/>
            <a:r>
              <a:rPr sz="1300" i="1" dirty="0">
                <a:latin typeface="Calibri"/>
                <a:cs typeface="Calibri"/>
              </a:rPr>
              <a:t>Лист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Мінсоцп</a:t>
            </a:r>
            <a:r>
              <a:rPr sz="1300" i="1" spc="-22" dirty="0">
                <a:latin typeface="Calibri"/>
                <a:cs typeface="Calibri"/>
              </a:rPr>
              <a:t>о</a:t>
            </a:r>
            <a:r>
              <a:rPr sz="1300" i="1" dirty="0">
                <a:latin typeface="Calibri"/>
                <a:cs typeface="Calibri"/>
              </a:rPr>
              <a:t>літики</a:t>
            </a:r>
            <a:r>
              <a:rPr sz="1300" i="1" spc="14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від </a:t>
            </a:r>
            <a:r>
              <a:rPr sz="1300" i="1" spc="-6" dirty="0">
                <a:latin typeface="Calibri"/>
                <a:cs typeface="Calibri"/>
              </a:rPr>
              <a:t>0</a:t>
            </a:r>
            <a:r>
              <a:rPr sz="1300" i="1" dirty="0">
                <a:latin typeface="Calibri"/>
                <a:cs typeface="Calibri"/>
              </a:rPr>
              <a:t>6</a:t>
            </a:r>
            <a:r>
              <a:rPr sz="1300" i="1" spc="-6" dirty="0">
                <a:latin typeface="Calibri"/>
                <a:cs typeface="Calibri"/>
              </a:rPr>
              <a:t>.</a:t>
            </a:r>
            <a:r>
              <a:rPr sz="1300" i="1" dirty="0">
                <a:latin typeface="Calibri"/>
                <a:cs typeface="Calibri"/>
              </a:rPr>
              <a:t>0</a:t>
            </a:r>
            <a:r>
              <a:rPr sz="1300" i="1" spc="-6" dirty="0">
                <a:latin typeface="Calibri"/>
                <a:cs typeface="Calibri"/>
              </a:rPr>
              <a:t>2</a:t>
            </a:r>
            <a:r>
              <a:rPr sz="1300" i="1" dirty="0">
                <a:latin typeface="Calibri"/>
                <a:cs typeface="Calibri"/>
              </a:rPr>
              <a:t>.</a:t>
            </a:r>
            <a:r>
              <a:rPr sz="1300" i="1" spc="-6" dirty="0">
                <a:latin typeface="Calibri"/>
                <a:cs typeface="Calibri"/>
              </a:rPr>
              <a:t>2</a:t>
            </a:r>
            <a:r>
              <a:rPr sz="1300" i="1" dirty="0">
                <a:latin typeface="Calibri"/>
                <a:cs typeface="Calibri"/>
              </a:rPr>
              <a:t>0</a:t>
            </a:r>
            <a:r>
              <a:rPr sz="1300" i="1" spc="-6" dirty="0">
                <a:latin typeface="Calibri"/>
                <a:cs typeface="Calibri"/>
              </a:rPr>
              <a:t>1</a:t>
            </a:r>
            <a:r>
              <a:rPr sz="1300" i="1" dirty="0">
                <a:latin typeface="Calibri"/>
                <a:cs typeface="Calibri"/>
              </a:rPr>
              <a:t>9</a:t>
            </a:r>
            <a:r>
              <a:rPr sz="1300" i="1" spc="-6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р. </a:t>
            </a:r>
            <a:r>
              <a:rPr sz="1300" i="1" dirty="0">
                <a:latin typeface="Calibri"/>
                <a:cs typeface="Calibri"/>
              </a:rPr>
              <a:t>№</a:t>
            </a:r>
            <a:r>
              <a:rPr sz="1300" i="1" spc="-6" dirty="0">
                <a:latin typeface="Calibri"/>
                <a:cs typeface="Calibri"/>
              </a:rPr>
              <a:t> 1</a:t>
            </a:r>
            <a:r>
              <a:rPr sz="1300" i="1" dirty="0">
                <a:latin typeface="Calibri"/>
                <a:cs typeface="Calibri"/>
              </a:rPr>
              <a:t>9/0/1</a:t>
            </a:r>
            <a:r>
              <a:rPr sz="1300" i="1" spc="-6" dirty="0">
                <a:latin typeface="Calibri"/>
                <a:cs typeface="Calibri"/>
              </a:rPr>
              <a:t>9</a:t>
            </a:r>
            <a:r>
              <a:rPr sz="1300" i="1" spc="-3" dirty="0">
                <a:latin typeface="Calibri"/>
                <a:cs typeface="Calibri"/>
              </a:rPr>
              <a:t>3-</a:t>
            </a:r>
            <a:r>
              <a:rPr sz="1300" i="1" spc="-11" dirty="0">
                <a:latin typeface="Calibri"/>
                <a:cs typeface="Calibri"/>
              </a:rPr>
              <a:t>19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" y="977393"/>
            <a:ext cx="8803005" cy="253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996" y="1109295"/>
            <a:ext cx="1461135" cy="391583"/>
          </a:xfrm>
          <a:custGeom>
            <a:avLst/>
            <a:gdLst/>
            <a:ahLst/>
            <a:cxnLst/>
            <a:rect l="l" t="t" r="r" b="b"/>
            <a:pathLst>
              <a:path w="2922270" h="587375">
                <a:moveTo>
                  <a:pt x="0" y="587006"/>
                </a:moveTo>
                <a:lnTo>
                  <a:pt x="2921889" y="587006"/>
                </a:lnTo>
                <a:lnTo>
                  <a:pt x="2921889" y="0"/>
                </a:lnTo>
                <a:lnTo>
                  <a:pt x="0" y="0"/>
                </a:lnTo>
                <a:lnTo>
                  <a:pt x="0" y="587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4985" y="1109295"/>
            <a:ext cx="5286058" cy="391583"/>
          </a:xfrm>
          <a:custGeom>
            <a:avLst/>
            <a:gdLst/>
            <a:ahLst/>
            <a:cxnLst/>
            <a:rect l="l" t="t" r="r" b="b"/>
            <a:pathLst>
              <a:path w="10572115" h="587375">
                <a:moveTo>
                  <a:pt x="0" y="587006"/>
                </a:moveTo>
                <a:lnTo>
                  <a:pt x="10571988" y="587006"/>
                </a:lnTo>
                <a:lnTo>
                  <a:pt x="10571988" y="0"/>
                </a:lnTo>
                <a:lnTo>
                  <a:pt x="0" y="0"/>
                </a:lnTo>
                <a:lnTo>
                  <a:pt x="0" y="587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0916" y="1109295"/>
            <a:ext cx="1824990" cy="391583"/>
          </a:xfrm>
          <a:custGeom>
            <a:avLst/>
            <a:gdLst/>
            <a:ahLst/>
            <a:cxnLst/>
            <a:rect l="l" t="t" r="r" b="b"/>
            <a:pathLst>
              <a:path w="3649980" h="587375">
                <a:moveTo>
                  <a:pt x="0" y="587006"/>
                </a:moveTo>
                <a:lnTo>
                  <a:pt x="3649599" y="587006"/>
                </a:lnTo>
                <a:lnTo>
                  <a:pt x="3649599" y="0"/>
                </a:lnTo>
                <a:lnTo>
                  <a:pt x="0" y="0"/>
                </a:lnTo>
                <a:lnTo>
                  <a:pt x="0" y="587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996" y="1500691"/>
            <a:ext cx="1461135" cy="230717"/>
          </a:xfrm>
          <a:custGeom>
            <a:avLst/>
            <a:gdLst/>
            <a:ahLst/>
            <a:cxnLst/>
            <a:rect l="l" t="t" r="r" b="b"/>
            <a:pathLst>
              <a:path w="2922270" h="346075">
                <a:moveTo>
                  <a:pt x="0" y="345605"/>
                </a:moveTo>
                <a:lnTo>
                  <a:pt x="2921889" y="345605"/>
                </a:lnTo>
                <a:lnTo>
                  <a:pt x="2921889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4985" y="1500691"/>
            <a:ext cx="5286058" cy="230717"/>
          </a:xfrm>
          <a:custGeom>
            <a:avLst/>
            <a:gdLst/>
            <a:ahLst/>
            <a:cxnLst/>
            <a:rect l="l" t="t" r="r" b="b"/>
            <a:pathLst>
              <a:path w="10572115" h="346075">
                <a:moveTo>
                  <a:pt x="0" y="345605"/>
                </a:moveTo>
                <a:lnTo>
                  <a:pt x="10571988" y="345605"/>
                </a:lnTo>
                <a:lnTo>
                  <a:pt x="10571988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70916" y="1500691"/>
            <a:ext cx="1824990" cy="230717"/>
          </a:xfrm>
          <a:custGeom>
            <a:avLst/>
            <a:gdLst/>
            <a:ahLst/>
            <a:cxnLst/>
            <a:rect l="l" t="t" r="r" b="b"/>
            <a:pathLst>
              <a:path w="3649980" h="346075">
                <a:moveTo>
                  <a:pt x="0" y="345605"/>
                </a:moveTo>
                <a:lnTo>
                  <a:pt x="3649599" y="345605"/>
                </a:lnTo>
                <a:lnTo>
                  <a:pt x="3649599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996" y="1731061"/>
            <a:ext cx="1461135" cy="679027"/>
          </a:xfrm>
          <a:custGeom>
            <a:avLst/>
            <a:gdLst/>
            <a:ahLst/>
            <a:cxnLst/>
            <a:rect l="l" t="t" r="r" b="b"/>
            <a:pathLst>
              <a:path w="2922270" h="1018539">
                <a:moveTo>
                  <a:pt x="0" y="1018082"/>
                </a:moveTo>
                <a:lnTo>
                  <a:pt x="2921889" y="1018082"/>
                </a:lnTo>
                <a:lnTo>
                  <a:pt x="2921889" y="0"/>
                </a:lnTo>
                <a:lnTo>
                  <a:pt x="0" y="0"/>
                </a:lnTo>
                <a:lnTo>
                  <a:pt x="0" y="1018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4985" y="1731061"/>
            <a:ext cx="5286058" cy="679027"/>
          </a:xfrm>
          <a:custGeom>
            <a:avLst/>
            <a:gdLst/>
            <a:ahLst/>
            <a:cxnLst/>
            <a:rect l="l" t="t" r="r" b="b"/>
            <a:pathLst>
              <a:path w="10572115" h="1018539">
                <a:moveTo>
                  <a:pt x="0" y="1018082"/>
                </a:moveTo>
                <a:lnTo>
                  <a:pt x="10571988" y="1018082"/>
                </a:lnTo>
                <a:lnTo>
                  <a:pt x="10571988" y="0"/>
                </a:lnTo>
                <a:lnTo>
                  <a:pt x="0" y="0"/>
                </a:lnTo>
                <a:lnTo>
                  <a:pt x="0" y="1018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0916" y="1731069"/>
            <a:ext cx="1824990" cy="230717"/>
          </a:xfrm>
          <a:custGeom>
            <a:avLst/>
            <a:gdLst/>
            <a:ahLst/>
            <a:cxnLst/>
            <a:rect l="l" t="t" r="r" b="b"/>
            <a:pathLst>
              <a:path w="3649980" h="346075">
                <a:moveTo>
                  <a:pt x="0" y="345605"/>
                </a:moveTo>
                <a:lnTo>
                  <a:pt x="3649599" y="345605"/>
                </a:lnTo>
                <a:lnTo>
                  <a:pt x="3649599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70916" y="1961464"/>
            <a:ext cx="1824990" cy="448733"/>
          </a:xfrm>
          <a:custGeom>
            <a:avLst/>
            <a:gdLst/>
            <a:ahLst/>
            <a:cxnLst/>
            <a:rect l="l" t="t" r="r" b="b"/>
            <a:pathLst>
              <a:path w="3649980" h="673100">
                <a:moveTo>
                  <a:pt x="0" y="672477"/>
                </a:moveTo>
                <a:lnTo>
                  <a:pt x="3649599" y="672477"/>
                </a:lnTo>
                <a:lnTo>
                  <a:pt x="3649599" y="0"/>
                </a:lnTo>
                <a:lnTo>
                  <a:pt x="0" y="0"/>
                </a:lnTo>
                <a:lnTo>
                  <a:pt x="0" y="672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996" y="2409782"/>
            <a:ext cx="1461135" cy="921597"/>
          </a:xfrm>
          <a:custGeom>
            <a:avLst/>
            <a:gdLst/>
            <a:ahLst/>
            <a:cxnLst/>
            <a:rect l="l" t="t" r="r" b="b"/>
            <a:pathLst>
              <a:path w="2922270" h="1382395">
                <a:moveTo>
                  <a:pt x="0" y="1382395"/>
                </a:moveTo>
                <a:lnTo>
                  <a:pt x="2921889" y="1382395"/>
                </a:lnTo>
                <a:lnTo>
                  <a:pt x="2921889" y="0"/>
                </a:lnTo>
                <a:lnTo>
                  <a:pt x="0" y="0"/>
                </a:lnTo>
                <a:lnTo>
                  <a:pt x="0" y="138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4985" y="2409782"/>
            <a:ext cx="5286058" cy="921597"/>
          </a:xfrm>
          <a:custGeom>
            <a:avLst/>
            <a:gdLst/>
            <a:ahLst/>
            <a:cxnLst/>
            <a:rect l="l" t="t" r="r" b="b"/>
            <a:pathLst>
              <a:path w="10572115" h="1382395">
                <a:moveTo>
                  <a:pt x="0" y="1382395"/>
                </a:moveTo>
                <a:lnTo>
                  <a:pt x="10571988" y="1382395"/>
                </a:lnTo>
                <a:lnTo>
                  <a:pt x="10571988" y="0"/>
                </a:lnTo>
                <a:lnTo>
                  <a:pt x="0" y="0"/>
                </a:lnTo>
                <a:lnTo>
                  <a:pt x="0" y="138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0916" y="2409825"/>
            <a:ext cx="1824990" cy="461010"/>
          </a:xfrm>
          <a:custGeom>
            <a:avLst/>
            <a:gdLst/>
            <a:ahLst/>
            <a:cxnLst/>
            <a:rect l="l" t="t" r="r" b="b"/>
            <a:pathLst>
              <a:path w="3649980" h="691514">
                <a:moveTo>
                  <a:pt x="0" y="691197"/>
                </a:moveTo>
                <a:lnTo>
                  <a:pt x="3649599" y="691197"/>
                </a:lnTo>
                <a:lnTo>
                  <a:pt x="3649599" y="0"/>
                </a:lnTo>
                <a:lnTo>
                  <a:pt x="0" y="0"/>
                </a:lnTo>
                <a:lnTo>
                  <a:pt x="0" y="691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0916" y="2870581"/>
            <a:ext cx="1824990" cy="461010"/>
          </a:xfrm>
          <a:custGeom>
            <a:avLst/>
            <a:gdLst/>
            <a:ahLst/>
            <a:cxnLst/>
            <a:rect l="l" t="t" r="r" b="b"/>
            <a:pathLst>
              <a:path w="3649980" h="691514">
                <a:moveTo>
                  <a:pt x="0" y="691197"/>
                </a:moveTo>
                <a:lnTo>
                  <a:pt x="3649599" y="691197"/>
                </a:lnTo>
                <a:lnTo>
                  <a:pt x="3649599" y="0"/>
                </a:lnTo>
                <a:lnTo>
                  <a:pt x="0" y="0"/>
                </a:lnTo>
                <a:lnTo>
                  <a:pt x="0" y="691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96272"/>
              </p:ext>
            </p:extLst>
          </p:nvPr>
        </p:nvGraphicFramePr>
        <p:xfrm>
          <a:off x="320821" y="1105069"/>
          <a:ext cx="8571720" cy="206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989"/>
                <a:gridCol w="4158342"/>
                <a:gridCol w="2952389"/>
              </a:tblGrid>
              <a:tr h="1951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b="1" spc="-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КП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Професійна</a:t>
                      </a:r>
                      <a:r>
                        <a:rPr sz="13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зва</a:t>
                      </a:r>
                      <a:r>
                        <a:rPr sz="13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ро</a:t>
                      </a:r>
                      <a:r>
                        <a:rPr sz="1300" b="1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ти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libri"/>
                          <a:cs typeface="Calibri"/>
                        </a:rPr>
                        <a:t>Поса</a:t>
                      </a:r>
                      <a:r>
                        <a:rPr sz="1300" b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dirty="0">
                          <a:latin typeface="Calibri"/>
                          <a:cs typeface="Calibri"/>
                        </a:rPr>
                        <a:t>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4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Дирек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(начал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к,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ший 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ерів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пі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приємс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ва*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Дирек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404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marR="642620">
                        <a:lnSpc>
                          <a:spcPct val="100499"/>
                        </a:lnSpc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ерів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підпри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є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мс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3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(установи,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орга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іза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ї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орони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оров’я**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ераль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ор, д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ор,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spc="-4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лов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ар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та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н.)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300" spc="-204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ераль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280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Дирек</a:t>
                      </a:r>
                      <a:r>
                        <a:rPr sz="13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57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Нача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аві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увач) 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робни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ої</a:t>
                      </a:r>
                      <a:r>
                        <a:rPr sz="13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лабора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орії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098550">
                        <a:lnSpc>
                          <a:spcPct val="100499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Нача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ик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виробн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чої лабора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орії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83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220470">
                        <a:lnSpc>
                          <a:spcPct val="100499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Зав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увач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виробн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чої лабора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орії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636" y="842941"/>
            <a:ext cx="799896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287628" algn="l"/>
                <a:tab pos="2007718" algn="l"/>
                <a:tab pos="3980231" algn="l"/>
              </a:tabLst>
            </a:pPr>
            <a:r>
              <a:rPr sz="2700" b="1" spc="-50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УЖКИ:	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ИД	ДІЯЛЬНОСТІ,	Н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ЯМ</a:t>
            </a:r>
            <a:r>
              <a:rPr sz="2700" b="1" spc="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ВИ</a:t>
            </a:r>
            <a:r>
              <a:rPr sz="2700" b="1" spc="-70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ОРИ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С</a:t>
            </a:r>
            <a:r>
              <a:rPr sz="2700" b="1" spc="-182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АН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Я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" y="1487423"/>
            <a:ext cx="8106918" cy="3342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50" y="1611681"/>
            <a:ext cx="874078" cy="525780"/>
          </a:xfrm>
          <a:custGeom>
            <a:avLst/>
            <a:gdLst/>
            <a:ahLst/>
            <a:cxnLst/>
            <a:rect l="l" t="t" r="r" b="b"/>
            <a:pathLst>
              <a:path w="1748155" h="788669">
                <a:moveTo>
                  <a:pt x="0" y="788593"/>
                </a:moveTo>
                <a:lnTo>
                  <a:pt x="1747647" y="788593"/>
                </a:lnTo>
                <a:lnTo>
                  <a:pt x="1747647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2473" y="1611681"/>
            <a:ext cx="4703763" cy="525780"/>
          </a:xfrm>
          <a:custGeom>
            <a:avLst/>
            <a:gdLst/>
            <a:ahLst/>
            <a:cxnLst/>
            <a:rect l="l" t="t" r="r" b="b"/>
            <a:pathLst>
              <a:path w="9407525" h="788669">
                <a:moveTo>
                  <a:pt x="0" y="788593"/>
                </a:moveTo>
                <a:lnTo>
                  <a:pt x="9407271" y="788593"/>
                </a:lnTo>
                <a:lnTo>
                  <a:pt x="9407271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6109" y="1611681"/>
            <a:ext cx="2309495" cy="525780"/>
          </a:xfrm>
          <a:custGeom>
            <a:avLst/>
            <a:gdLst/>
            <a:ahLst/>
            <a:cxnLst/>
            <a:rect l="l" t="t" r="r" b="b"/>
            <a:pathLst>
              <a:path w="4618990" h="788669">
                <a:moveTo>
                  <a:pt x="0" y="788593"/>
                </a:moveTo>
                <a:lnTo>
                  <a:pt x="4618482" y="788593"/>
                </a:lnTo>
                <a:lnTo>
                  <a:pt x="4618482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650" y="2137368"/>
            <a:ext cx="874078" cy="842433"/>
          </a:xfrm>
          <a:custGeom>
            <a:avLst/>
            <a:gdLst/>
            <a:ahLst/>
            <a:cxnLst/>
            <a:rect l="l" t="t" r="r" b="b"/>
            <a:pathLst>
              <a:path w="1748155" h="1263650">
                <a:moveTo>
                  <a:pt x="0" y="1263205"/>
                </a:moveTo>
                <a:lnTo>
                  <a:pt x="1747647" y="1263205"/>
                </a:lnTo>
                <a:lnTo>
                  <a:pt x="1747647" y="0"/>
                </a:lnTo>
                <a:lnTo>
                  <a:pt x="0" y="0"/>
                </a:lnTo>
                <a:lnTo>
                  <a:pt x="0" y="1263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2473" y="2137368"/>
            <a:ext cx="4703763" cy="842433"/>
          </a:xfrm>
          <a:custGeom>
            <a:avLst/>
            <a:gdLst/>
            <a:ahLst/>
            <a:cxnLst/>
            <a:rect l="l" t="t" r="r" b="b"/>
            <a:pathLst>
              <a:path w="9407525" h="1263650">
                <a:moveTo>
                  <a:pt x="0" y="1263205"/>
                </a:moveTo>
                <a:lnTo>
                  <a:pt x="9407271" y="1263205"/>
                </a:lnTo>
                <a:lnTo>
                  <a:pt x="9407271" y="0"/>
                </a:lnTo>
                <a:lnTo>
                  <a:pt x="0" y="0"/>
                </a:lnTo>
                <a:lnTo>
                  <a:pt x="0" y="1263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6109" y="2137368"/>
            <a:ext cx="2309495" cy="842433"/>
          </a:xfrm>
          <a:custGeom>
            <a:avLst/>
            <a:gdLst/>
            <a:ahLst/>
            <a:cxnLst/>
            <a:rect l="l" t="t" r="r" b="b"/>
            <a:pathLst>
              <a:path w="4618990" h="1263650">
                <a:moveTo>
                  <a:pt x="0" y="1263205"/>
                </a:moveTo>
                <a:lnTo>
                  <a:pt x="4618482" y="1263205"/>
                </a:lnTo>
                <a:lnTo>
                  <a:pt x="4618482" y="0"/>
                </a:lnTo>
                <a:lnTo>
                  <a:pt x="0" y="0"/>
                </a:lnTo>
                <a:lnTo>
                  <a:pt x="0" y="1263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650" y="2979555"/>
            <a:ext cx="874078" cy="525780"/>
          </a:xfrm>
          <a:custGeom>
            <a:avLst/>
            <a:gdLst/>
            <a:ahLst/>
            <a:cxnLst/>
            <a:rect l="l" t="t" r="r" b="b"/>
            <a:pathLst>
              <a:path w="1748155" h="788670">
                <a:moveTo>
                  <a:pt x="0" y="788593"/>
                </a:moveTo>
                <a:lnTo>
                  <a:pt x="1747647" y="788593"/>
                </a:lnTo>
                <a:lnTo>
                  <a:pt x="1747647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2473" y="2979555"/>
            <a:ext cx="4703763" cy="525780"/>
          </a:xfrm>
          <a:custGeom>
            <a:avLst/>
            <a:gdLst/>
            <a:ahLst/>
            <a:cxnLst/>
            <a:rect l="l" t="t" r="r" b="b"/>
            <a:pathLst>
              <a:path w="9407525" h="788670">
                <a:moveTo>
                  <a:pt x="0" y="788593"/>
                </a:moveTo>
                <a:lnTo>
                  <a:pt x="9407271" y="788593"/>
                </a:lnTo>
                <a:lnTo>
                  <a:pt x="9407271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6109" y="2979555"/>
            <a:ext cx="2309495" cy="525780"/>
          </a:xfrm>
          <a:custGeom>
            <a:avLst/>
            <a:gdLst/>
            <a:ahLst/>
            <a:cxnLst/>
            <a:rect l="l" t="t" r="r" b="b"/>
            <a:pathLst>
              <a:path w="4618990" h="788670">
                <a:moveTo>
                  <a:pt x="0" y="788593"/>
                </a:moveTo>
                <a:lnTo>
                  <a:pt x="4618482" y="788593"/>
                </a:lnTo>
                <a:lnTo>
                  <a:pt x="4618482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50" y="3505251"/>
            <a:ext cx="874078" cy="629073"/>
          </a:xfrm>
          <a:custGeom>
            <a:avLst/>
            <a:gdLst/>
            <a:ahLst/>
            <a:cxnLst/>
            <a:rect l="l" t="t" r="r" b="b"/>
            <a:pathLst>
              <a:path w="1748155" h="943610">
                <a:moveTo>
                  <a:pt x="0" y="943025"/>
                </a:moveTo>
                <a:lnTo>
                  <a:pt x="1747647" y="943025"/>
                </a:lnTo>
                <a:lnTo>
                  <a:pt x="1747647" y="0"/>
                </a:lnTo>
                <a:lnTo>
                  <a:pt x="0" y="0"/>
                </a:lnTo>
                <a:lnTo>
                  <a:pt x="0" y="94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2473" y="3505251"/>
            <a:ext cx="4703763" cy="629073"/>
          </a:xfrm>
          <a:custGeom>
            <a:avLst/>
            <a:gdLst/>
            <a:ahLst/>
            <a:cxnLst/>
            <a:rect l="l" t="t" r="r" b="b"/>
            <a:pathLst>
              <a:path w="9407525" h="943610">
                <a:moveTo>
                  <a:pt x="0" y="943025"/>
                </a:moveTo>
                <a:lnTo>
                  <a:pt x="9407271" y="943025"/>
                </a:lnTo>
                <a:lnTo>
                  <a:pt x="9407271" y="0"/>
                </a:lnTo>
                <a:lnTo>
                  <a:pt x="0" y="0"/>
                </a:lnTo>
                <a:lnTo>
                  <a:pt x="0" y="94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6109" y="3505251"/>
            <a:ext cx="2309495" cy="629073"/>
          </a:xfrm>
          <a:custGeom>
            <a:avLst/>
            <a:gdLst/>
            <a:ahLst/>
            <a:cxnLst/>
            <a:rect l="l" t="t" r="r" b="b"/>
            <a:pathLst>
              <a:path w="4618990" h="943610">
                <a:moveTo>
                  <a:pt x="0" y="943025"/>
                </a:moveTo>
                <a:lnTo>
                  <a:pt x="4618482" y="943025"/>
                </a:lnTo>
                <a:lnTo>
                  <a:pt x="4618482" y="0"/>
                </a:lnTo>
                <a:lnTo>
                  <a:pt x="0" y="0"/>
                </a:lnTo>
                <a:lnTo>
                  <a:pt x="0" y="94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650" y="4133985"/>
            <a:ext cx="874078" cy="525780"/>
          </a:xfrm>
          <a:custGeom>
            <a:avLst/>
            <a:gdLst/>
            <a:ahLst/>
            <a:cxnLst/>
            <a:rect l="l" t="t" r="r" b="b"/>
            <a:pathLst>
              <a:path w="1748155" h="788670">
                <a:moveTo>
                  <a:pt x="0" y="788593"/>
                </a:moveTo>
                <a:lnTo>
                  <a:pt x="1747647" y="788593"/>
                </a:lnTo>
                <a:lnTo>
                  <a:pt x="1747647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2473" y="4133985"/>
            <a:ext cx="4703763" cy="525780"/>
          </a:xfrm>
          <a:custGeom>
            <a:avLst/>
            <a:gdLst/>
            <a:ahLst/>
            <a:cxnLst/>
            <a:rect l="l" t="t" r="r" b="b"/>
            <a:pathLst>
              <a:path w="9407525" h="788670">
                <a:moveTo>
                  <a:pt x="0" y="788593"/>
                </a:moveTo>
                <a:lnTo>
                  <a:pt x="9407271" y="788593"/>
                </a:lnTo>
                <a:lnTo>
                  <a:pt x="9407271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06109" y="4133985"/>
            <a:ext cx="2309495" cy="525780"/>
          </a:xfrm>
          <a:custGeom>
            <a:avLst/>
            <a:gdLst/>
            <a:ahLst/>
            <a:cxnLst/>
            <a:rect l="l" t="t" r="r" b="b"/>
            <a:pathLst>
              <a:path w="4618990" h="788670">
                <a:moveTo>
                  <a:pt x="0" y="788593"/>
                </a:moveTo>
                <a:lnTo>
                  <a:pt x="4618482" y="788593"/>
                </a:lnTo>
                <a:lnTo>
                  <a:pt x="4618482" y="0"/>
                </a:lnTo>
                <a:lnTo>
                  <a:pt x="0" y="0"/>
                </a:lnTo>
                <a:lnTo>
                  <a:pt x="0" y="7885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40409"/>
              </p:ext>
            </p:extLst>
          </p:nvPr>
        </p:nvGraphicFramePr>
        <p:xfrm>
          <a:off x="467544" y="1611715"/>
          <a:ext cx="8044632" cy="3761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2128"/>
                <a:gridCol w="4824536"/>
                <a:gridCol w="2067968"/>
              </a:tblGrid>
              <a:tr h="671618"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19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b="1" spc="-7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КП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63520" algn="l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Про</a:t>
                      </a:r>
                      <a:r>
                        <a:rPr sz="1900" b="1" spc="-1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есійна</a:t>
                      </a:r>
                      <a:r>
                        <a:rPr sz="19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19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роб</a:t>
                      </a:r>
                      <a:r>
                        <a:rPr sz="1900" b="1" spc="-3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ти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Calibri"/>
                          <a:cs typeface="Calibri"/>
                        </a:rPr>
                        <a:t>Пос</a:t>
                      </a:r>
                      <a:r>
                        <a:rPr sz="1900" b="1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b="1" dirty="0">
                          <a:latin typeface="Calibri"/>
                          <a:cs typeface="Calibri"/>
                        </a:rPr>
                        <a:t>да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17589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2213.1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68960">
                        <a:lnSpc>
                          <a:spcPct val="100699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овий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співроб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тник</a:t>
                      </a:r>
                      <a:r>
                        <a:rPr sz="1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грон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мія,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хнія, лісівни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тво, п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ир</a:t>
                      </a:r>
                      <a:r>
                        <a:rPr sz="1900" spc="-7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9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повідна</a:t>
                      </a:r>
                      <a:r>
                        <a:rPr sz="19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справ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овий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співроб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тник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1618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2142.1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овий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співроб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тник</a:t>
                      </a:r>
                      <a:r>
                        <a:rPr sz="1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2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900" spc="-114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дівни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тво)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овий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співроб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тник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9059"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4121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службо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ець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а)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службо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ець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1618"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4141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службо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ець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900" spc="-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оп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юва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ня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ок</a:t>
                      </a:r>
                      <a:r>
                        <a:rPr sz="1900" spc="-2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ме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900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в)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900" spc="-15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ий</a:t>
                      </a:r>
                      <a:r>
                        <a:rPr sz="19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службо</a:t>
                      </a:r>
                      <a:r>
                        <a:rPr sz="19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900" dirty="0">
                          <a:latin typeface="Calibri"/>
                          <a:cs typeface="Calibri"/>
                        </a:rPr>
                        <a:t>ець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705" y="768181"/>
            <a:ext cx="583264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287628" algn="l"/>
                <a:tab pos="2773680" algn="l"/>
              </a:tabLst>
            </a:pPr>
            <a:r>
              <a:rPr sz="2700" b="1" spc="-50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УЖКИ:	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ИНЯ</a:t>
            </a:r>
            <a:r>
              <a:rPr sz="2700" b="1" spc="-62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ОК	ІЗ</a:t>
            </a:r>
            <a:r>
              <a:rPr sz="2700" b="1" spc="-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700" b="1" spc="-146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АВИЛ</a:t>
            </a:r>
            <a:r>
              <a:rPr sz="2700" b="1" spc="-114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?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274" y="1160271"/>
            <a:ext cx="8565261" cy="1766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136" y="1292928"/>
            <a:ext cx="923607" cy="364490"/>
          </a:xfrm>
          <a:custGeom>
            <a:avLst/>
            <a:gdLst/>
            <a:ahLst/>
            <a:cxnLst/>
            <a:rect l="l" t="t" r="r" b="b"/>
            <a:pathLst>
              <a:path w="1847214" h="546735">
                <a:moveTo>
                  <a:pt x="0" y="546506"/>
                </a:moveTo>
                <a:lnTo>
                  <a:pt x="1846707" y="546506"/>
                </a:lnTo>
                <a:lnTo>
                  <a:pt x="1846707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547" y="1292928"/>
            <a:ext cx="3247073" cy="364490"/>
          </a:xfrm>
          <a:custGeom>
            <a:avLst/>
            <a:gdLst/>
            <a:ahLst/>
            <a:cxnLst/>
            <a:rect l="l" t="t" r="r" b="b"/>
            <a:pathLst>
              <a:path w="6494145" h="546735">
                <a:moveTo>
                  <a:pt x="0" y="546506"/>
                </a:moveTo>
                <a:lnTo>
                  <a:pt x="6493636" y="546506"/>
                </a:lnTo>
                <a:lnTo>
                  <a:pt x="6493636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5302" y="1292928"/>
            <a:ext cx="4163695" cy="364490"/>
          </a:xfrm>
          <a:custGeom>
            <a:avLst/>
            <a:gdLst/>
            <a:ahLst/>
            <a:cxnLst/>
            <a:rect l="l" t="t" r="r" b="b"/>
            <a:pathLst>
              <a:path w="8327390" h="546735">
                <a:moveTo>
                  <a:pt x="0" y="546506"/>
                </a:moveTo>
                <a:lnTo>
                  <a:pt x="8327009" y="546506"/>
                </a:lnTo>
                <a:lnTo>
                  <a:pt x="8327009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6" y="1657333"/>
            <a:ext cx="923607" cy="364490"/>
          </a:xfrm>
          <a:custGeom>
            <a:avLst/>
            <a:gdLst/>
            <a:ahLst/>
            <a:cxnLst/>
            <a:rect l="l" t="t" r="r" b="b"/>
            <a:pathLst>
              <a:path w="1847214" h="546735">
                <a:moveTo>
                  <a:pt x="0" y="546506"/>
                </a:moveTo>
                <a:lnTo>
                  <a:pt x="1846707" y="546506"/>
                </a:lnTo>
                <a:lnTo>
                  <a:pt x="1846707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8547" y="1657333"/>
            <a:ext cx="3247073" cy="364490"/>
          </a:xfrm>
          <a:custGeom>
            <a:avLst/>
            <a:gdLst/>
            <a:ahLst/>
            <a:cxnLst/>
            <a:rect l="l" t="t" r="r" b="b"/>
            <a:pathLst>
              <a:path w="6494145" h="546735">
                <a:moveTo>
                  <a:pt x="0" y="546506"/>
                </a:moveTo>
                <a:lnTo>
                  <a:pt x="6493636" y="546506"/>
                </a:lnTo>
                <a:lnTo>
                  <a:pt x="6493636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302" y="1657333"/>
            <a:ext cx="4163695" cy="364490"/>
          </a:xfrm>
          <a:custGeom>
            <a:avLst/>
            <a:gdLst/>
            <a:ahLst/>
            <a:cxnLst/>
            <a:rect l="l" t="t" r="r" b="b"/>
            <a:pathLst>
              <a:path w="8327390" h="546735">
                <a:moveTo>
                  <a:pt x="0" y="546506"/>
                </a:moveTo>
                <a:lnTo>
                  <a:pt x="8327009" y="546506"/>
                </a:lnTo>
                <a:lnTo>
                  <a:pt x="8327009" y="0"/>
                </a:lnTo>
                <a:lnTo>
                  <a:pt x="0" y="0"/>
                </a:lnTo>
                <a:lnTo>
                  <a:pt x="0" y="546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136" y="2021637"/>
            <a:ext cx="923607" cy="728980"/>
          </a:xfrm>
          <a:custGeom>
            <a:avLst/>
            <a:gdLst/>
            <a:ahLst/>
            <a:cxnLst/>
            <a:rect l="l" t="t" r="r" b="b"/>
            <a:pathLst>
              <a:path w="1847214" h="1093470">
                <a:moveTo>
                  <a:pt x="0" y="1093012"/>
                </a:moveTo>
                <a:lnTo>
                  <a:pt x="1846707" y="1093012"/>
                </a:lnTo>
                <a:lnTo>
                  <a:pt x="1846707" y="0"/>
                </a:lnTo>
                <a:lnTo>
                  <a:pt x="0" y="0"/>
                </a:lnTo>
                <a:lnTo>
                  <a:pt x="0" y="1093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8547" y="2021637"/>
            <a:ext cx="3247073" cy="728980"/>
          </a:xfrm>
          <a:custGeom>
            <a:avLst/>
            <a:gdLst/>
            <a:ahLst/>
            <a:cxnLst/>
            <a:rect l="l" t="t" r="r" b="b"/>
            <a:pathLst>
              <a:path w="6494145" h="1093470">
                <a:moveTo>
                  <a:pt x="0" y="1093012"/>
                </a:moveTo>
                <a:lnTo>
                  <a:pt x="6493636" y="1093012"/>
                </a:lnTo>
                <a:lnTo>
                  <a:pt x="6493636" y="0"/>
                </a:lnTo>
                <a:lnTo>
                  <a:pt x="0" y="0"/>
                </a:lnTo>
                <a:lnTo>
                  <a:pt x="0" y="1093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5302" y="2021637"/>
            <a:ext cx="4163695" cy="728980"/>
          </a:xfrm>
          <a:custGeom>
            <a:avLst/>
            <a:gdLst/>
            <a:ahLst/>
            <a:cxnLst/>
            <a:rect l="l" t="t" r="r" b="b"/>
            <a:pathLst>
              <a:path w="8327390" h="1093470">
                <a:moveTo>
                  <a:pt x="0" y="1093012"/>
                </a:moveTo>
                <a:lnTo>
                  <a:pt x="8327009" y="1093012"/>
                </a:lnTo>
                <a:lnTo>
                  <a:pt x="8327009" y="0"/>
                </a:lnTo>
                <a:lnTo>
                  <a:pt x="0" y="0"/>
                </a:lnTo>
                <a:lnTo>
                  <a:pt x="0" y="10930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602" y="2976457"/>
            <a:ext cx="7805103" cy="250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2845"/>
            <a:r>
              <a:rPr dirty="0">
                <a:latin typeface="Calibri"/>
                <a:cs typeface="Calibri"/>
              </a:rPr>
              <a:t>Посада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ера (з диплом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фахівця) і </a:t>
            </a:r>
            <a:r>
              <a:rPr spc="-14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ера роз</a:t>
            </a:r>
            <a:r>
              <a:rPr spc="3" dirty="0">
                <a:latin typeface="Calibri"/>
                <a:cs typeface="Calibri"/>
              </a:rPr>
              <a:t>ш</a:t>
            </a:r>
            <a:r>
              <a:rPr dirty="0">
                <a:latin typeface="Calibri"/>
                <a:cs typeface="Calibri"/>
              </a:rPr>
              <a:t>ирена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за рівн</a:t>
            </a:r>
            <a:r>
              <a:rPr spc="-17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м кваліфі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ації</a:t>
            </a:r>
            <a:r>
              <a:rPr spc="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та ст</a:t>
            </a:r>
            <a:r>
              <a:rPr spc="-8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жу роб</a:t>
            </a:r>
            <a:r>
              <a:rPr spc="-17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ти.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13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ак, кваліфі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аційними вимо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ами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кваліфі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аційних </a:t>
            </a:r>
            <a:r>
              <a:rPr dirty="0" err="1">
                <a:latin typeface="Calibri"/>
                <a:cs typeface="Calibri"/>
              </a:rPr>
              <a:t>хара</a:t>
            </a:r>
            <a:r>
              <a:rPr spc="3" dirty="0" err="1">
                <a:latin typeface="Calibri"/>
                <a:cs typeface="Calibri"/>
              </a:rPr>
              <a:t>к</a:t>
            </a:r>
            <a:r>
              <a:rPr spc="-17" dirty="0" err="1">
                <a:latin typeface="Calibri"/>
                <a:cs typeface="Calibri"/>
              </a:rPr>
              <a:t>т</a:t>
            </a:r>
            <a:r>
              <a:rPr dirty="0" err="1">
                <a:latin typeface="Calibri"/>
                <a:cs typeface="Calibri"/>
              </a:rPr>
              <a:t>ерис</a:t>
            </a:r>
            <a:r>
              <a:rPr spc="-6" dirty="0" err="1">
                <a:latin typeface="Calibri"/>
                <a:cs typeface="Calibri"/>
              </a:rPr>
              <a:t>т</a:t>
            </a:r>
            <a:r>
              <a:rPr dirty="0" err="1">
                <a:latin typeface="Calibri"/>
                <a:cs typeface="Calibri"/>
              </a:rPr>
              <a:t>ик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посад</a:t>
            </a:r>
            <a:r>
              <a:rPr lang="uk-UA" dirty="0" smtClean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«</a:t>
            </a:r>
            <a:r>
              <a:rPr spc="-17" dirty="0" err="1" smtClean="0">
                <a:latin typeface="Calibri"/>
                <a:cs typeface="Calibri"/>
              </a:rPr>
              <a:t>б</a:t>
            </a:r>
            <a:r>
              <a:rPr dirty="0" err="1" smtClean="0">
                <a:latin typeface="Calibri"/>
                <a:cs typeface="Calibri"/>
              </a:rPr>
              <a:t>ух</a:t>
            </a:r>
            <a:r>
              <a:rPr spc="-8" dirty="0" err="1" smtClean="0">
                <a:latin typeface="Calibri"/>
                <a:cs typeface="Calibri"/>
              </a:rPr>
              <a:t>г</a:t>
            </a:r>
            <a:r>
              <a:rPr dirty="0" err="1" smtClean="0">
                <a:latin typeface="Calibri"/>
                <a:cs typeface="Calibri"/>
              </a:rPr>
              <a:t>ал</a:t>
            </a:r>
            <a:r>
              <a:rPr spc="-17" dirty="0" err="1" smtClean="0">
                <a:latin typeface="Calibri"/>
                <a:cs typeface="Calibri"/>
              </a:rPr>
              <a:t>т</a:t>
            </a:r>
            <a:r>
              <a:rPr dirty="0" err="1" smtClean="0">
                <a:latin typeface="Calibri"/>
                <a:cs typeface="Calibri"/>
              </a:rPr>
              <a:t>ер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(з </a:t>
            </a:r>
            <a:r>
              <a:rPr dirty="0">
                <a:latin typeface="Calibri"/>
                <a:cs typeface="Calibri"/>
              </a:rPr>
              <a:t>д</a:t>
            </a:r>
            <a:r>
              <a:rPr spc="-8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плом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спеціаліс</a:t>
            </a:r>
            <a:r>
              <a:rPr spc="-6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а)» і «</a:t>
            </a:r>
            <a:r>
              <a:rPr spc="-11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ер»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пер</a:t>
            </a:r>
            <a:r>
              <a:rPr spc="-31" dirty="0">
                <a:latin typeface="Calibri"/>
                <a:cs typeface="Calibri"/>
              </a:rPr>
              <a:t>е</a:t>
            </a:r>
            <a:r>
              <a:rPr spc="-14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бачені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сім поса</a:t>
            </a:r>
            <a:r>
              <a:rPr spc="73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,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 err="1" smtClean="0">
                <a:latin typeface="Calibri"/>
                <a:cs typeface="Calibri"/>
              </a:rPr>
              <a:t>зокр</a:t>
            </a:r>
            <a:r>
              <a:rPr spc="-11" dirty="0" err="1" smtClean="0">
                <a:latin typeface="Calibri"/>
                <a:cs typeface="Calibri"/>
              </a:rPr>
              <a:t>е</a:t>
            </a:r>
            <a:r>
              <a:rPr dirty="0" err="1" smtClean="0">
                <a:latin typeface="Calibri"/>
                <a:cs typeface="Calibri"/>
              </a:rPr>
              <a:t>ма</a:t>
            </a:r>
            <a:r>
              <a:rPr lang="uk-UA" dirty="0" smtClean="0">
                <a:latin typeface="Calibri"/>
                <a:cs typeface="Calibri"/>
              </a:rPr>
              <a:t> </a:t>
            </a:r>
            <a:r>
              <a:rPr dirty="0" smtClean="0">
                <a:latin typeface="Calibri"/>
                <a:cs typeface="Calibri"/>
              </a:rPr>
              <a:t>«</a:t>
            </a:r>
            <a:r>
              <a:rPr dirty="0" err="1" smtClean="0">
                <a:latin typeface="Calibri"/>
                <a:cs typeface="Calibri"/>
              </a:rPr>
              <a:t>провідн</a:t>
            </a:r>
            <a:r>
              <a:rPr spc="-8" dirty="0" err="1" smtClean="0">
                <a:latin typeface="Calibri"/>
                <a:cs typeface="Calibri"/>
              </a:rPr>
              <a:t>и</a:t>
            </a:r>
            <a:r>
              <a:rPr dirty="0" err="1" smtClean="0">
                <a:latin typeface="Calibri"/>
                <a:cs typeface="Calibri"/>
              </a:rPr>
              <a:t>й</a:t>
            </a:r>
            <a:r>
              <a:rPr spc="-14" dirty="0" smtClean="0">
                <a:latin typeface="Calibri"/>
                <a:cs typeface="Calibri"/>
              </a:rPr>
              <a:t> 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(з ди</a:t>
            </a:r>
            <a:r>
              <a:rPr spc="-8" dirty="0">
                <a:latin typeface="Calibri"/>
                <a:cs typeface="Calibri"/>
              </a:rPr>
              <a:t>п</a:t>
            </a:r>
            <a:r>
              <a:rPr dirty="0">
                <a:latin typeface="Calibri"/>
                <a:cs typeface="Calibri"/>
              </a:rPr>
              <a:t>ломом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спеціа</a:t>
            </a:r>
            <a:r>
              <a:rPr spc="-6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іс</a:t>
            </a:r>
            <a:r>
              <a:rPr spc="-6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а)»,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«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(з ди</a:t>
            </a:r>
            <a:r>
              <a:rPr spc="-8" dirty="0">
                <a:latin typeface="Calibri"/>
                <a:cs typeface="Calibri"/>
              </a:rPr>
              <a:t>п</a:t>
            </a:r>
            <a:r>
              <a:rPr dirty="0">
                <a:latin typeface="Calibri"/>
                <a:cs typeface="Calibri"/>
              </a:rPr>
              <a:t>ломом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спеціа</a:t>
            </a:r>
            <a:r>
              <a:rPr spc="-6" dirty="0">
                <a:latin typeface="Calibri"/>
                <a:cs typeface="Calibri"/>
              </a:rPr>
              <a:t>л</a:t>
            </a:r>
            <a:r>
              <a:rPr dirty="0">
                <a:latin typeface="Calibri"/>
                <a:cs typeface="Calibri"/>
              </a:rPr>
              <a:t>іс</a:t>
            </a:r>
            <a:r>
              <a:rPr spc="-6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а) I 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25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орії», «</a:t>
            </a:r>
            <a:r>
              <a:rPr spc="-11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(з д</a:t>
            </a:r>
            <a:r>
              <a:rPr spc="-8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плом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м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спеціаліс</a:t>
            </a:r>
            <a:r>
              <a:rPr spc="-6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а) II</a:t>
            </a:r>
            <a:r>
              <a:rPr spc="6" dirty="0">
                <a:latin typeface="Calibri"/>
                <a:cs typeface="Calibri"/>
              </a:rPr>
              <a:t> 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25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орії», «</a:t>
            </a:r>
            <a:r>
              <a:rPr spc="-11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(з д</a:t>
            </a:r>
            <a:r>
              <a:rPr spc="-8" dirty="0">
                <a:latin typeface="Calibri"/>
                <a:cs typeface="Calibri"/>
              </a:rPr>
              <a:t>и</a:t>
            </a:r>
            <a:r>
              <a:rPr dirty="0">
                <a:latin typeface="Calibri"/>
                <a:cs typeface="Calibri"/>
              </a:rPr>
              <a:t>плом</a:t>
            </a:r>
            <a:r>
              <a:rPr spc="3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м спеціаліс</a:t>
            </a:r>
            <a:r>
              <a:rPr spc="-6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а)», «</a:t>
            </a:r>
            <a:r>
              <a:rPr spc="-20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I</a:t>
            </a:r>
            <a:r>
              <a:rPr spc="3" dirty="0">
                <a:latin typeface="Calibri"/>
                <a:cs typeface="Calibri"/>
              </a:rPr>
              <a:t> 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25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орії», «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 II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</a:t>
            </a:r>
            <a:r>
              <a:rPr spc="-25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орії» і «</a:t>
            </a:r>
            <a:r>
              <a:rPr spc="-11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</a:t>
            </a:r>
            <a:r>
              <a:rPr dirty="0">
                <a:latin typeface="Calibri"/>
                <a:cs typeface="Calibri"/>
              </a:rPr>
              <a:t>».</a:t>
            </a:r>
          </a:p>
          <a:p>
            <a:pPr>
              <a:spcBef>
                <a:spcPts val="21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2754478"/>
            <a:r>
              <a:rPr sz="1600" i="1" spc="-11" dirty="0">
                <a:latin typeface="Calibri"/>
                <a:cs typeface="Calibri"/>
              </a:rPr>
              <a:t>Лист</a:t>
            </a:r>
            <a:r>
              <a:rPr sz="1600" i="1" spc="3" dirty="0">
                <a:latin typeface="Calibri"/>
                <a:cs typeface="Calibri"/>
              </a:rPr>
              <a:t> </a:t>
            </a:r>
            <a:r>
              <a:rPr sz="1600" i="1" spc="-14" dirty="0">
                <a:latin typeface="Calibri"/>
                <a:cs typeface="Calibri"/>
              </a:rPr>
              <a:t>М</a:t>
            </a:r>
            <a:r>
              <a:rPr sz="1600" i="1" spc="-11" dirty="0">
                <a:latin typeface="Calibri"/>
                <a:cs typeface="Calibri"/>
              </a:rPr>
              <a:t>і</a:t>
            </a:r>
            <a:r>
              <a:rPr sz="1600" i="1" spc="-8" dirty="0">
                <a:latin typeface="Calibri"/>
                <a:cs typeface="Calibri"/>
              </a:rPr>
              <a:t>нпраці</a:t>
            </a:r>
            <a:r>
              <a:rPr sz="1600" i="1" spc="11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від</a:t>
            </a:r>
            <a:r>
              <a:rPr sz="1600" i="1" spc="-3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29.09.20</a:t>
            </a:r>
            <a:r>
              <a:rPr sz="1600" i="1" spc="-3" dirty="0">
                <a:latin typeface="Calibri"/>
                <a:cs typeface="Calibri"/>
              </a:rPr>
              <a:t>1</a:t>
            </a:r>
            <a:r>
              <a:rPr sz="1600" i="1" spc="-8" dirty="0">
                <a:latin typeface="Calibri"/>
                <a:cs typeface="Calibri"/>
              </a:rPr>
              <a:t>0</a:t>
            </a:r>
            <a:r>
              <a:rPr sz="1600" i="1" spc="31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р.</a:t>
            </a:r>
            <a:r>
              <a:rPr sz="1600" i="1" spc="3" dirty="0">
                <a:latin typeface="Calibri"/>
                <a:cs typeface="Calibri"/>
              </a:rPr>
              <a:t> </a:t>
            </a:r>
            <a:r>
              <a:rPr sz="1600" i="1" spc="-17" dirty="0">
                <a:latin typeface="Calibri"/>
                <a:cs typeface="Calibri"/>
              </a:rPr>
              <a:t>№</a:t>
            </a:r>
            <a:r>
              <a:rPr sz="1600" i="1" spc="6" dirty="0">
                <a:latin typeface="Calibri"/>
                <a:cs typeface="Calibri"/>
              </a:rPr>
              <a:t> </a:t>
            </a:r>
            <a:r>
              <a:rPr sz="1600" i="1" spc="-8" dirty="0">
                <a:latin typeface="Calibri"/>
                <a:cs typeface="Calibri"/>
              </a:rPr>
              <a:t>299</a:t>
            </a:r>
            <a:r>
              <a:rPr sz="1600" i="1" spc="-14" dirty="0">
                <a:latin typeface="Calibri"/>
                <a:cs typeface="Calibri"/>
              </a:rPr>
              <a:t>/</a:t>
            </a:r>
            <a:r>
              <a:rPr sz="1600" i="1" spc="-8" dirty="0">
                <a:latin typeface="Calibri"/>
                <a:cs typeface="Calibri"/>
              </a:rPr>
              <a:t>13/</a:t>
            </a:r>
            <a:r>
              <a:rPr sz="1600" i="1" spc="-3" dirty="0">
                <a:latin typeface="Calibri"/>
                <a:cs typeface="Calibri"/>
              </a:rPr>
              <a:t>1</a:t>
            </a:r>
            <a:r>
              <a:rPr sz="1600" i="1" spc="-8" dirty="0">
                <a:latin typeface="Calibri"/>
                <a:cs typeface="Calibri"/>
              </a:rPr>
              <a:t>1</a:t>
            </a:r>
            <a:r>
              <a:rPr sz="1600" i="1" spc="-6" dirty="0">
                <a:latin typeface="Calibri"/>
                <a:cs typeface="Calibri"/>
              </a:rPr>
              <a:t>6</a:t>
            </a:r>
            <a:r>
              <a:rPr sz="1600" i="1" spc="-8" dirty="0">
                <a:latin typeface="Calibri"/>
                <a:cs typeface="Calibri"/>
              </a:rPr>
              <a:t>/10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33465"/>
              </p:ext>
            </p:extLst>
          </p:nvPr>
        </p:nvGraphicFramePr>
        <p:xfrm>
          <a:off x="401961" y="1292945"/>
          <a:ext cx="8333734" cy="1475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719"/>
                <a:gridCol w="2736304"/>
                <a:gridCol w="4307711"/>
              </a:tblGrid>
              <a:tr h="409285"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 КП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6047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Проф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сійна</a:t>
                      </a:r>
                      <a:r>
                        <a:rPr sz="14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наз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роб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Поса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49516"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3433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ер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ер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98870"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2411.2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(з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дипло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ом магістра)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2413635">
                        <a:lnSpc>
                          <a:spcPct val="1006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з</a:t>
                      </a:r>
                      <a:r>
                        <a:rPr lang="uk-UA" sz="1400" spc="5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uk-UA" sz="1400" spc="5" dirty="0" smtClean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 err="1" smtClean="0">
                          <a:latin typeface="Calibri"/>
                          <a:cs typeface="Calibri"/>
                        </a:rPr>
                        <a:t>ипло</a:t>
                      </a:r>
                      <a:r>
                        <a:rPr sz="1400" spc="5" dirty="0" err="1" smtClean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 err="1" smtClean="0">
                          <a:latin typeface="Calibri"/>
                          <a:cs typeface="Calibri"/>
                        </a:rPr>
                        <a:t>ом</a:t>
                      </a:r>
                      <a:r>
                        <a:rPr sz="14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істра)? АБО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ух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ер?</a:t>
                      </a: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6106" y="958172"/>
            <a:ext cx="507621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287983" algn="l"/>
              </a:tabLst>
            </a:pPr>
            <a:r>
              <a:rPr sz="2700" b="1" spc="-48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УЖКИ:	ІНШО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М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ОВНИЙ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СІНОНІМ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1513840"/>
            <a:ext cx="8800719" cy="2838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255" y="1645929"/>
            <a:ext cx="1610360" cy="505883"/>
          </a:xfrm>
          <a:custGeom>
            <a:avLst/>
            <a:gdLst/>
            <a:ahLst/>
            <a:cxnLst/>
            <a:rect l="l" t="t" r="r" b="b"/>
            <a:pathLst>
              <a:path w="3220720" h="758825">
                <a:moveTo>
                  <a:pt x="0" y="758812"/>
                </a:moveTo>
                <a:lnTo>
                  <a:pt x="3220593" y="758812"/>
                </a:lnTo>
                <a:lnTo>
                  <a:pt x="3220593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7570" y="1645929"/>
            <a:ext cx="3375660" cy="505883"/>
          </a:xfrm>
          <a:custGeom>
            <a:avLst/>
            <a:gdLst/>
            <a:ahLst/>
            <a:cxnLst/>
            <a:rect l="l" t="t" r="r" b="b"/>
            <a:pathLst>
              <a:path w="6751320" h="758825">
                <a:moveTo>
                  <a:pt x="0" y="758812"/>
                </a:moveTo>
                <a:lnTo>
                  <a:pt x="6750811" y="758812"/>
                </a:lnTo>
                <a:lnTo>
                  <a:pt x="6750811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2913" y="1645929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55" y="2151803"/>
            <a:ext cx="1610360" cy="1011767"/>
          </a:xfrm>
          <a:custGeom>
            <a:avLst/>
            <a:gdLst/>
            <a:ahLst/>
            <a:cxnLst/>
            <a:rect l="l" t="t" r="r" b="b"/>
            <a:pathLst>
              <a:path w="3220720" h="1517650">
                <a:moveTo>
                  <a:pt x="0" y="1517650"/>
                </a:moveTo>
                <a:lnTo>
                  <a:pt x="3220593" y="1517650"/>
                </a:lnTo>
                <a:lnTo>
                  <a:pt x="3220593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7570" y="2151803"/>
            <a:ext cx="3375660" cy="1011767"/>
          </a:xfrm>
          <a:custGeom>
            <a:avLst/>
            <a:gdLst/>
            <a:ahLst/>
            <a:cxnLst/>
            <a:rect l="l" t="t" r="r" b="b"/>
            <a:pathLst>
              <a:path w="6751320" h="1517650">
                <a:moveTo>
                  <a:pt x="0" y="1517650"/>
                </a:moveTo>
                <a:lnTo>
                  <a:pt x="6750811" y="1517650"/>
                </a:lnTo>
                <a:lnTo>
                  <a:pt x="6750811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2913" y="2151812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2913" y="2657695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255" y="3163569"/>
            <a:ext cx="1610360" cy="1011767"/>
          </a:xfrm>
          <a:custGeom>
            <a:avLst/>
            <a:gdLst/>
            <a:ahLst/>
            <a:cxnLst/>
            <a:rect l="l" t="t" r="r" b="b"/>
            <a:pathLst>
              <a:path w="3220720" h="1517650">
                <a:moveTo>
                  <a:pt x="0" y="1517650"/>
                </a:moveTo>
                <a:lnTo>
                  <a:pt x="3220593" y="1517650"/>
                </a:lnTo>
                <a:lnTo>
                  <a:pt x="3220593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570" y="3163569"/>
            <a:ext cx="3375660" cy="1011767"/>
          </a:xfrm>
          <a:custGeom>
            <a:avLst/>
            <a:gdLst/>
            <a:ahLst/>
            <a:cxnLst/>
            <a:rect l="l" t="t" r="r" b="b"/>
            <a:pathLst>
              <a:path w="6751320" h="1517650">
                <a:moveTo>
                  <a:pt x="0" y="1517650"/>
                </a:moveTo>
                <a:lnTo>
                  <a:pt x="6750811" y="1517650"/>
                </a:lnTo>
                <a:lnTo>
                  <a:pt x="6750811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2913" y="3163579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2913" y="3669462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84080" y="1641772"/>
          <a:ext cx="8569471" cy="2529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316"/>
                <a:gridCol w="3375342"/>
                <a:gridCol w="3583813"/>
              </a:tblGrid>
              <a:tr h="505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71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офе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 на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Посада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58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1477.1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прави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ль)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 пер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оналу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персоналу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5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9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прави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ль з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персоналу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58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2419.2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marR="949325">
                        <a:lnSpc>
                          <a:spcPct val="1004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хівець з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дів розширення ринку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уту (мар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хівець з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дів розширення ринку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уту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5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3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0000"/>
                </a:solidFill>
              </a:rPr>
              <a:t>СЛОВНИК ТЕРМІНІВ ДО ТЕМИ: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/>
              <a:t>Людські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етносу</a:t>
            </a:r>
            <a:r>
              <a:rPr lang="ru-RU" dirty="0"/>
              <a:t>, </a:t>
            </a:r>
            <a:r>
              <a:rPr lang="ru-RU" dirty="0" err="1"/>
              <a:t>регіону</a:t>
            </a:r>
            <a:r>
              <a:rPr lang="ru-RU" dirty="0"/>
              <a:t>,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uk-UA" dirty="0" smtClean="0"/>
              <a:t>чи </a:t>
            </a:r>
            <a:r>
              <a:rPr lang="uk-UA" dirty="0"/>
              <a:t>населеного пункту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/>
              <a:t>Трудові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працездатного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яке </a:t>
            </a:r>
            <a:r>
              <a:rPr lang="ru-RU" dirty="0" smtClean="0"/>
              <a:t>за </a:t>
            </a:r>
            <a:r>
              <a:rPr lang="uk-UA" dirty="0" smtClean="0"/>
              <a:t>своїми </a:t>
            </a:r>
            <a:r>
              <a:rPr lang="uk-UA" dirty="0"/>
              <a:t>віковими, фізичними, освітніми даними відповідає тій </a:t>
            </a:r>
            <a:r>
              <a:rPr lang="uk-UA" dirty="0" smtClean="0"/>
              <a:t>чи іншій </a:t>
            </a:r>
            <a:r>
              <a:rPr lang="uk-UA" dirty="0"/>
              <a:t>сфері діяльності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/>
              <a:t>Робоча</a:t>
            </a:r>
            <a:r>
              <a:rPr lang="ru-RU" b="1" i="1" dirty="0"/>
              <a:t> сила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люди, </a:t>
            </a:r>
            <a:r>
              <a:rPr lang="ru-RU" dirty="0" err="1" smtClean="0"/>
              <a:t>які</a:t>
            </a:r>
            <a:r>
              <a:rPr lang="ru-RU" dirty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/>
              <a:t>зайняті</a:t>
            </a:r>
            <a:r>
              <a:rPr lang="ru-RU" dirty="0"/>
              <a:t> на ринку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i="1" dirty="0" err="1"/>
              <a:t>Ринок</a:t>
            </a:r>
            <a:r>
              <a:rPr lang="ru-RU" sz="3100" b="1" i="1" dirty="0"/>
              <a:t> </a:t>
            </a:r>
            <a:r>
              <a:rPr lang="ru-RU" sz="3100" b="1" i="1" dirty="0" err="1"/>
              <a:t>праці</a:t>
            </a:r>
            <a:r>
              <a:rPr lang="ru-RU" sz="3100" b="1" i="1" dirty="0"/>
              <a:t> </a:t>
            </a:r>
            <a:r>
              <a:rPr lang="ru-RU" b="1" dirty="0"/>
              <a:t>—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: </a:t>
            </a:r>
            <a:r>
              <a:rPr lang="ru-RU" dirty="0" err="1" smtClean="0"/>
              <a:t>соціальних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/>
              <a:t>, </a:t>
            </a:r>
            <a:r>
              <a:rPr lang="ru-RU" dirty="0" err="1"/>
              <a:t>юридичних</a:t>
            </a:r>
            <a:r>
              <a:rPr lang="ru-RU" dirty="0"/>
              <a:t> норм та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нормальне</a:t>
            </a:r>
            <a:r>
              <a:rPr lang="ru-RU" dirty="0" smtClean="0"/>
              <a:t> </a:t>
            </a:r>
            <a:r>
              <a:rPr lang="ru-RU" dirty="0" err="1"/>
              <a:t>відтворення</a:t>
            </a:r>
            <a:r>
              <a:rPr lang="ru-RU" dirty="0"/>
              <a:t> та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і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винагородження</a:t>
            </a:r>
            <a:r>
              <a:rPr lang="ru-RU" dirty="0"/>
              <a:t>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Персонал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за </a:t>
            </a:r>
            <a:r>
              <a:rPr lang="ru-RU" dirty="0" err="1"/>
              <a:t>трудовим</a:t>
            </a:r>
            <a:r>
              <a:rPr lang="ru-RU" dirty="0"/>
              <a:t> договором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трудо</a:t>
            </a:r>
            <a:r>
              <a:rPr lang="uk-UA" dirty="0" err="1" smtClean="0"/>
              <a:t>вою</a:t>
            </a:r>
            <a:r>
              <a:rPr lang="uk-UA" dirty="0" smtClean="0"/>
              <a:t> </a:t>
            </a:r>
            <a:r>
              <a:rPr lang="uk-UA" dirty="0"/>
              <a:t>угодою</a:t>
            </a:r>
            <a:r>
              <a:rPr lang="uk-UA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/>
              <a:t>Кадри </a:t>
            </a:r>
            <a:r>
              <a:rPr lang="uk-UA" i="1" dirty="0"/>
              <a:t>(від </a:t>
            </a:r>
            <a:r>
              <a:rPr lang="uk-UA" i="1" dirty="0" err="1"/>
              <a:t>фр</a:t>
            </a:r>
            <a:r>
              <a:rPr lang="uk-UA" i="1" dirty="0"/>
              <a:t>. — </a:t>
            </a:r>
            <a:r>
              <a:rPr lang="uk-UA" i="1" dirty="0" err="1"/>
              <a:t>са</a:t>
            </a:r>
            <a:r>
              <a:rPr lang="en-US" i="1" dirty="0" err="1"/>
              <a:t>dres</a:t>
            </a:r>
            <a:r>
              <a:rPr lang="en-US" i="1" dirty="0"/>
              <a:t>) </a:t>
            </a:r>
            <a:r>
              <a:rPr lang="en-US" dirty="0"/>
              <a:t>— </a:t>
            </a:r>
            <a:r>
              <a:rPr lang="uk-UA" dirty="0"/>
              <a:t>це постійний штат </a:t>
            </a:r>
            <a:r>
              <a:rPr lang="uk-UA" dirty="0" smtClean="0"/>
              <a:t>кваліфікованих </a:t>
            </a:r>
            <a:r>
              <a:rPr lang="ru-RU" dirty="0" err="1" smtClean="0"/>
              <a:t>працівників</a:t>
            </a:r>
            <a:r>
              <a:rPr lang="ru-RU" dirty="0" smtClean="0"/>
              <a:t> </a:t>
            </a:r>
            <a:r>
              <a:rPr lang="ru-RU" dirty="0"/>
              <a:t>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smtClean="0"/>
              <a:t>установи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штатним</a:t>
            </a:r>
            <a:r>
              <a:rPr lang="ru-RU" dirty="0"/>
              <a:t> </a:t>
            </a:r>
            <a:r>
              <a:rPr lang="ru-RU" dirty="0" err="1"/>
              <a:t>розкладом</a:t>
            </a:r>
            <a:r>
              <a:rPr lang="ru-RU" dirty="0"/>
              <a:t>. До </a:t>
            </a:r>
            <a:r>
              <a:rPr lang="ru-RU" dirty="0" err="1"/>
              <a:t>кадрів</a:t>
            </a:r>
            <a:r>
              <a:rPr lang="ru-RU" dirty="0"/>
              <a:t> не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 smtClean="0"/>
              <a:t>працівників</a:t>
            </a:r>
            <a:r>
              <a:rPr lang="ru-RU" dirty="0"/>
              <a:t>, посади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передбачені</a:t>
            </a:r>
            <a:r>
              <a:rPr lang="ru-RU" dirty="0"/>
              <a:t> в штатному </a:t>
            </a:r>
            <a:r>
              <a:rPr lang="ru-RU" dirty="0" err="1"/>
              <a:t>розписі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/>
              <a:t>Управління</a:t>
            </a:r>
            <a:r>
              <a:rPr lang="ru-RU" b="1" i="1" dirty="0"/>
              <a:t> персоналом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i="1" dirty="0" err="1"/>
              <a:t>кадровий</a:t>
            </a:r>
            <a:r>
              <a:rPr lang="ru-RU" b="1" i="1" dirty="0"/>
              <a:t> менеджмент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цілеспрямований</a:t>
            </a:r>
            <a:r>
              <a:rPr lang="ru-RU" dirty="0" smtClean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/>
              <a:t>людей з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цілевизначення</a:t>
            </a:r>
            <a:r>
              <a:rPr lang="ru-RU" dirty="0"/>
              <a:t>,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</a:t>
            </a:r>
            <a:r>
              <a:rPr lang="uk-UA" dirty="0" smtClean="0"/>
              <a:t>мотивацію</a:t>
            </a:r>
            <a:r>
              <a:rPr lang="uk-UA" dirty="0"/>
              <a:t>, координацію та контроль.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576" y="958172"/>
            <a:ext cx="756084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287628" algn="l"/>
                <a:tab pos="5507177" algn="l"/>
              </a:tabLst>
            </a:pPr>
            <a:r>
              <a:rPr sz="2700" b="1" spc="-50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УЖКИ:	СПОРІДНЕНА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(</a:t>
            </a:r>
            <a:r>
              <a:rPr sz="2700" b="1" spc="-70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ДН</a:t>
            </a:r>
            <a:r>
              <a:rPr sz="2700" b="1" spc="-56" dirty="0">
                <a:solidFill>
                  <a:srgbClr val="CC0066"/>
                </a:solidFill>
                <a:latin typeface="Calibri"/>
                <a:cs typeface="Calibri"/>
              </a:rPr>
              <a:t>О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ТИПНА)	ПРОФН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З</a:t>
            </a:r>
            <a:r>
              <a:rPr sz="2700" b="1" spc="-36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1513840"/>
            <a:ext cx="8800719" cy="2838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255" y="1645929"/>
            <a:ext cx="1610360" cy="505883"/>
          </a:xfrm>
          <a:custGeom>
            <a:avLst/>
            <a:gdLst/>
            <a:ahLst/>
            <a:cxnLst/>
            <a:rect l="l" t="t" r="r" b="b"/>
            <a:pathLst>
              <a:path w="3220720" h="758825">
                <a:moveTo>
                  <a:pt x="0" y="758812"/>
                </a:moveTo>
                <a:lnTo>
                  <a:pt x="3220593" y="758812"/>
                </a:lnTo>
                <a:lnTo>
                  <a:pt x="3220593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7570" y="1645929"/>
            <a:ext cx="3375660" cy="505883"/>
          </a:xfrm>
          <a:custGeom>
            <a:avLst/>
            <a:gdLst/>
            <a:ahLst/>
            <a:cxnLst/>
            <a:rect l="l" t="t" r="r" b="b"/>
            <a:pathLst>
              <a:path w="6751320" h="758825">
                <a:moveTo>
                  <a:pt x="0" y="758812"/>
                </a:moveTo>
                <a:lnTo>
                  <a:pt x="6750811" y="758812"/>
                </a:lnTo>
                <a:lnTo>
                  <a:pt x="6750811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72913" y="1645929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55" y="2151803"/>
            <a:ext cx="1610360" cy="1011767"/>
          </a:xfrm>
          <a:custGeom>
            <a:avLst/>
            <a:gdLst/>
            <a:ahLst/>
            <a:cxnLst/>
            <a:rect l="l" t="t" r="r" b="b"/>
            <a:pathLst>
              <a:path w="3220720" h="1517650">
                <a:moveTo>
                  <a:pt x="0" y="1517650"/>
                </a:moveTo>
                <a:lnTo>
                  <a:pt x="3220593" y="1517650"/>
                </a:lnTo>
                <a:lnTo>
                  <a:pt x="3220593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7570" y="2151803"/>
            <a:ext cx="3375660" cy="1011767"/>
          </a:xfrm>
          <a:custGeom>
            <a:avLst/>
            <a:gdLst/>
            <a:ahLst/>
            <a:cxnLst/>
            <a:rect l="l" t="t" r="r" b="b"/>
            <a:pathLst>
              <a:path w="6751320" h="1517650">
                <a:moveTo>
                  <a:pt x="0" y="1517650"/>
                </a:moveTo>
                <a:lnTo>
                  <a:pt x="6750811" y="1517650"/>
                </a:lnTo>
                <a:lnTo>
                  <a:pt x="6750811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2913" y="2151812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2913" y="2657695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255" y="3163569"/>
            <a:ext cx="1610360" cy="1011767"/>
          </a:xfrm>
          <a:custGeom>
            <a:avLst/>
            <a:gdLst/>
            <a:ahLst/>
            <a:cxnLst/>
            <a:rect l="l" t="t" r="r" b="b"/>
            <a:pathLst>
              <a:path w="3220720" h="1517650">
                <a:moveTo>
                  <a:pt x="0" y="1517650"/>
                </a:moveTo>
                <a:lnTo>
                  <a:pt x="3220593" y="1517650"/>
                </a:lnTo>
                <a:lnTo>
                  <a:pt x="3220593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7570" y="3163569"/>
            <a:ext cx="3375660" cy="1011767"/>
          </a:xfrm>
          <a:custGeom>
            <a:avLst/>
            <a:gdLst/>
            <a:ahLst/>
            <a:cxnLst/>
            <a:rect l="l" t="t" r="r" b="b"/>
            <a:pathLst>
              <a:path w="6751320" h="1517650">
                <a:moveTo>
                  <a:pt x="0" y="1517650"/>
                </a:moveTo>
                <a:lnTo>
                  <a:pt x="6750811" y="1517650"/>
                </a:lnTo>
                <a:lnTo>
                  <a:pt x="6750811" y="0"/>
                </a:lnTo>
                <a:lnTo>
                  <a:pt x="0" y="0"/>
                </a:lnTo>
                <a:lnTo>
                  <a:pt x="0" y="151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2913" y="3163579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72913" y="3669462"/>
            <a:ext cx="3583940" cy="505883"/>
          </a:xfrm>
          <a:custGeom>
            <a:avLst/>
            <a:gdLst/>
            <a:ahLst/>
            <a:cxnLst/>
            <a:rect l="l" t="t" r="r" b="b"/>
            <a:pathLst>
              <a:path w="7167880" h="758825">
                <a:moveTo>
                  <a:pt x="0" y="758812"/>
                </a:moveTo>
                <a:lnTo>
                  <a:pt x="7167626" y="758812"/>
                </a:lnTo>
                <a:lnTo>
                  <a:pt x="7167626" y="0"/>
                </a:lnTo>
                <a:lnTo>
                  <a:pt x="0" y="0"/>
                </a:lnTo>
                <a:lnTo>
                  <a:pt x="0" y="758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9738" y="2657686"/>
            <a:ext cx="3590290" cy="0"/>
          </a:xfrm>
          <a:custGeom>
            <a:avLst/>
            <a:gdLst/>
            <a:ahLst/>
            <a:cxnLst/>
            <a:rect l="l" t="t" r="r" b="b"/>
            <a:pathLst>
              <a:path w="7180580">
                <a:moveTo>
                  <a:pt x="0" y="0"/>
                </a:moveTo>
                <a:lnTo>
                  <a:pt x="718032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9738" y="3669453"/>
            <a:ext cx="3590290" cy="0"/>
          </a:xfrm>
          <a:custGeom>
            <a:avLst/>
            <a:gdLst/>
            <a:ahLst/>
            <a:cxnLst/>
            <a:rect l="l" t="t" r="r" b="b"/>
            <a:pathLst>
              <a:path w="7180580">
                <a:moveTo>
                  <a:pt x="0" y="0"/>
                </a:moveTo>
                <a:lnTo>
                  <a:pt x="718032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284080" y="1646005"/>
          <a:ext cx="8569471" cy="2529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0316"/>
                <a:gridCol w="3375342"/>
                <a:gridCol w="3583813"/>
              </a:tblGrid>
              <a:tr h="505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3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7195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офе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 на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ва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Посада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3131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Кіноо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ор)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бор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овий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Кіноо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овий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366013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овий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59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8340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(машиніст)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365844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Машиніст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0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3507" y="1250374"/>
            <a:ext cx="410676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ОБ’Є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Д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НА</a:t>
            </a:r>
            <a:r>
              <a:rPr sz="2700" b="1" spc="-11" dirty="0">
                <a:solidFill>
                  <a:srgbClr val="CC0066"/>
                </a:solidFill>
                <a:latin typeface="Calibri"/>
                <a:cs typeface="Calibri"/>
              </a:rPr>
              <a:t>Н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НЯ</a:t>
            </a:r>
            <a:r>
              <a:rPr sz="2700" b="1" spc="6" dirty="0">
                <a:solidFill>
                  <a:srgbClr val="CC0066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ПРОФН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ЗВ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185" y="2124286"/>
            <a:ext cx="7199947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218338"/>
            <a:r>
              <a:rPr spc="-11" dirty="0">
                <a:latin typeface="Calibri"/>
                <a:cs typeface="Calibri"/>
              </a:rPr>
              <a:t>Щ</a:t>
            </a:r>
            <a:r>
              <a:rPr dirty="0">
                <a:latin typeface="Calibri"/>
                <a:cs typeface="Calibri"/>
              </a:rPr>
              <a:t>о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ос</a:t>
            </a:r>
            <a:r>
              <a:rPr spc="-20" dirty="0">
                <a:latin typeface="Calibri"/>
                <a:cs typeface="Calibri"/>
              </a:rPr>
              <a:t>у</a:t>
            </a:r>
            <a:r>
              <a:rPr dirty="0">
                <a:latin typeface="Calibri"/>
                <a:cs typeface="Calibri"/>
              </a:rPr>
              <a:t>ється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професії «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17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ер-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асир»,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 відповідно 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 норм Класифі</a:t>
            </a:r>
            <a:r>
              <a:rPr spc="-28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ора не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22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опус</a:t>
            </a:r>
            <a:r>
              <a:rPr spc="-31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ається</a:t>
            </a:r>
            <a:r>
              <a:rPr spc="-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створення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розширених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назв професій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через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spc="-14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ефіс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або з прив</a:t>
            </a:r>
            <a:r>
              <a:rPr spc="-31" dirty="0">
                <a:latin typeface="Calibri"/>
                <a:cs typeface="Calibri"/>
              </a:rPr>
              <a:t>е</a:t>
            </a:r>
            <a:r>
              <a:rPr spc="-14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енням у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очнень</a:t>
            </a:r>
            <a:r>
              <a:rPr spc="-3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в </a:t>
            </a:r>
            <a:r>
              <a:rPr spc="-11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уж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dirty="0">
                <a:latin typeface="Calibri"/>
                <a:cs typeface="Calibri"/>
              </a:rPr>
              <a:t>х, кр</a:t>
            </a:r>
            <a:r>
              <a:rPr spc="-8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м пер</a:t>
            </a:r>
            <a:r>
              <a:rPr spc="-28" dirty="0">
                <a:latin typeface="Calibri"/>
                <a:cs typeface="Calibri"/>
              </a:rPr>
              <a:t>е</a:t>
            </a:r>
            <a:r>
              <a:rPr spc="-14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бачених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у Класифі</a:t>
            </a:r>
            <a:r>
              <a:rPr spc="-25" dirty="0">
                <a:latin typeface="Calibri"/>
                <a:cs typeface="Calibri"/>
              </a:rPr>
              <a:t>к</a:t>
            </a:r>
            <a:r>
              <a:rPr spc="-6" dirty="0">
                <a:latin typeface="Calibri"/>
                <a:cs typeface="Calibri"/>
              </a:rPr>
              <a:t>а</a:t>
            </a:r>
            <a:r>
              <a:rPr spc="-22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орі</a:t>
            </a:r>
            <a:r>
              <a:rPr dirty="0">
                <a:latin typeface="Calibri"/>
                <a:cs typeface="Calibri"/>
              </a:rPr>
              <a:t>.</a:t>
            </a:r>
          </a:p>
          <a:p>
            <a:pPr marL="7112"/>
            <a:r>
              <a:rPr dirty="0">
                <a:latin typeface="Calibri"/>
                <a:cs typeface="Calibri"/>
              </a:rPr>
              <a:t>&lt;…&gt;</a:t>
            </a:r>
          </a:p>
          <a:p>
            <a:pPr marL="7112"/>
            <a:r>
              <a:rPr dirty="0">
                <a:latin typeface="Calibri"/>
                <a:cs typeface="Calibri"/>
              </a:rPr>
              <a:t>От</a:t>
            </a:r>
            <a:r>
              <a:rPr spc="-25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е,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об’єднання</a:t>
            </a:r>
            <a:r>
              <a:rPr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дв</a:t>
            </a:r>
            <a:r>
              <a:rPr b="1" spc="-3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х</a:t>
            </a:r>
            <a:r>
              <a:rPr b="1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назв</a:t>
            </a:r>
            <a:r>
              <a:rPr b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професій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spc="3" dirty="0">
                <a:latin typeface="Calibri"/>
                <a:cs typeface="Calibri"/>
              </a:rPr>
              <a:t>«</a:t>
            </a:r>
            <a:r>
              <a:rPr spc="-14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ух</a:t>
            </a:r>
            <a:r>
              <a:rPr spc="-8" dirty="0">
                <a:latin typeface="Calibri"/>
                <a:cs typeface="Calibri"/>
              </a:rPr>
              <a:t>г</a:t>
            </a:r>
            <a:r>
              <a:rPr dirty="0">
                <a:latin typeface="Calibri"/>
                <a:cs typeface="Calibri"/>
              </a:rPr>
              <a:t>ал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ер» і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3" dirty="0">
                <a:latin typeface="Calibri"/>
                <a:cs typeface="Calibri"/>
              </a:rPr>
              <a:t>«</a:t>
            </a:r>
            <a:r>
              <a:rPr spc="-8" dirty="0">
                <a:latin typeface="Calibri"/>
                <a:cs typeface="Calibri"/>
              </a:rPr>
              <a:t>К</a:t>
            </a:r>
            <a:r>
              <a:rPr dirty="0">
                <a:latin typeface="Calibri"/>
                <a:cs typeface="Calibri"/>
              </a:rPr>
              <a:t>аси</a:t>
            </a:r>
            <a:r>
              <a:rPr spc="-6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»</a:t>
            </a:r>
            <a:r>
              <a:rPr spc="-6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є помил</a:t>
            </a:r>
            <a:r>
              <a:rPr b="1" spc="-42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ою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>
              <a:spcBef>
                <a:spcPts val="26"/>
              </a:spcBef>
            </a:pPr>
            <a:endParaRPr dirty="0">
              <a:latin typeface="Times New Roman"/>
              <a:cs typeface="Times New Roman"/>
            </a:endParaRPr>
          </a:p>
          <a:p>
            <a:pPr marL="2463241"/>
            <a:r>
              <a:rPr i="1" dirty="0">
                <a:latin typeface="Calibri"/>
                <a:cs typeface="Calibri"/>
              </a:rPr>
              <a:t>Лист Мінсоцп</a:t>
            </a:r>
            <a:r>
              <a:rPr i="1" spc="-25" dirty="0">
                <a:latin typeface="Calibri"/>
                <a:cs typeface="Calibri"/>
              </a:rPr>
              <a:t>о</a:t>
            </a:r>
            <a:r>
              <a:rPr i="1" dirty="0">
                <a:latin typeface="Calibri"/>
                <a:cs typeface="Calibri"/>
              </a:rPr>
              <a:t>літ</a:t>
            </a:r>
            <a:r>
              <a:rPr i="1" spc="-8" dirty="0">
                <a:latin typeface="Calibri"/>
                <a:cs typeface="Calibri"/>
              </a:rPr>
              <a:t>и</a:t>
            </a:r>
            <a:r>
              <a:rPr i="1" dirty="0">
                <a:latin typeface="Calibri"/>
                <a:cs typeface="Calibri"/>
              </a:rPr>
              <a:t>ки</a:t>
            </a:r>
            <a:r>
              <a:rPr i="1" spc="11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від 2</a:t>
            </a:r>
            <a:r>
              <a:rPr i="1" spc="-6" dirty="0">
                <a:latin typeface="Calibri"/>
                <a:cs typeface="Calibri"/>
              </a:rPr>
              <a:t>5</a:t>
            </a:r>
            <a:r>
              <a:rPr i="1" dirty="0">
                <a:latin typeface="Calibri"/>
                <a:cs typeface="Calibri"/>
              </a:rPr>
              <a:t>.0</a:t>
            </a:r>
            <a:r>
              <a:rPr i="1" spc="-8" dirty="0">
                <a:latin typeface="Calibri"/>
                <a:cs typeface="Calibri"/>
              </a:rPr>
              <a:t>4</a:t>
            </a:r>
            <a:r>
              <a:rPr i="1" dirty="0">
                <a:latin typeface="Calibri"/>
                <a:cs typeface="Calibri"/>
              </a:rPr>
              <a:t>.2</a:t>
            </a:r>
            <a:r>
              <a:rPr i="1" spc="-8" dirty="0">
                <a:latin typeface="Calibri"/>
                <a:cs typeface="Calibri"/>
              </a:rPr>
              <a:t>0</a:t>
            </a:r>
            <a:r>
              <a:rPr i="1" dirty="0">
                <a:latin typeface="Calibri"/>
                <a:cs typeface="Calibri"/>
              </a:rPr>
              <a:t>13</a:t>
            </a:r>
            <a:r>
              <a:rPr i="1" spc="2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р.</a:t>
            </a:r>
            <a:r>
              <a:rPr i="1" spc="6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№ 3</a:t>
            </a:r>
            <a:r>
              <a:rPr i="1" spc="-8" dirty="0">
                <a:latin typeface="Calibri"/>
                <a:cs typeface="Calibri"/>
              </a:rPr>
              <a:t>3</a:t>
            </a:r>
            <a:r>
              <a:rPr i="1" dirty="0">
                <a:latin typeface="Calibri"/>
                <a:cs typeface="Calibri"/>
              </a:rPr>
              <a:t>6/13/1</a:t>
            </a:r>
            <a:r>
              <a:rPr i="1" spc="-8" dirty="0">
                <a:latin typeface="Calibri"/>
                <a:cs typeface="Calibri"/>
              </a:rPr>
              <a:t>5</a:t>
            </a:r>
            <a:r>
              <a:rPr i="1" spc="3" dirty="0">
                <a:latin typeface="Calibri"/>
                <a:cs typeface="Calibri"/>
              </a:rPr>
              <a:t>5</a:t>
            </a:r>
            <a:r>
              <a:rPr i="1" dirty="0">
                <a:latin typeface="Calibri"/>
                <a:cs typeface="Calibri"/>
              </a:rPr>
              <a:t>-</a:t>
            </a:r>
            <a:r>
              <a:rPr i="1" spc="-3" dirty="0">
                <a:latin typeface="Calibri"/>
                <a:cs typeface="Calibri"/>
              </a:rPr>
              <a:t>13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076046" algn="l"/>
                <a:tab pos="1606245" algn="l"/>
                <a:tab pos="2184806" algn="l"/>
                <a:tab pos="3716375" algn="l"/>
              </a:tabLst>
            </a:pPr>
            <a:r>
              <a:rPr dirty="0">
                <a:solidFill>
                  <a:srgbClr val="FF0000"/>
                </a:solidFill>
              </a:rPr>
              <a:t>ЗМІНИ	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spc="-62" dirty="0" smtClean="0">
                <a:solidFill>
                  <a:srgbClr val="FF0000"/>
                </a:solidFill>
              </a:rPr>
              <a:t>Д</a:t>
            </a:r>
            <a:r>
              <a:rPr dirty="0" smtClean="0">
                <a:solidFill>
                  <a:srgbClr val="FF0000"/>
                </a:solidFill>
              </a:rPr>
              <a:t>О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КП: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СИ</a:t>
            </a:r>
            <a:r>
              <a:rPr spc="28" dirty="0" smtClean="0">
                <a:solidFill>
                  <a:srgbClr val="FF0000"/>
                </a:solidFill>
              </a:rPr>
              <a:t>Т</a:t>
            </a:r>
            <a:r>
              <a:rPr spc="-213" dirty="0" smtClean="0">
                <a:solidFill>
                  <a:srgbClr val="FF0000"/>
                </a:solidFill>
              </a:rPr>
              <a:t>У</a:t>
            </a:r>
            <a:r>
              <a:rPr dirty="0" smtClean="0">
                <a:solidFill>
                  <a:srgbClr val="FF0000"/>
                </a:solidFill>
              </a:rPr>
              <a:t>АЦІЯ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dirty="0" smtClean="0">
                <a:solidFill>
                  <a:srgbClr val="FF0000"/>
                </a:solidFill>
              </a:rPr>
              <a:t>1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954" y="4548547"/>
            <a:ext cx="499649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500" dirty="0">
                <a:latin typeface="Calibri"/>
                <a:cs typeface="Calibri"/>
              </a:rPr>
              <a:t>Спорі</a:t>
            </a:r>
            <a:r>
              <a:rPr sz="1500" spc="3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не</a:t>
            </a:r>
            <a:r>
              <a:rPr sz="1500" spc="-8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ПНР</a:t>
            </a:r>
            <a:r>
              <a:rPr sz="1500" spc="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(наявна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у КП)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о с</a:t>
            </a:r>
            <a:r>
              <a:rPr sz="1500" spc="-20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асо</a:t>
            </a:r>
            <a:r>
              <a:rPr sz="1500" spc="3" dirty="0">
                <a:latin typeface="Calibri"/>
                <a:cs typeface="Calibri"/>
              </a:rPr>
              <a:t>в</a:t>
            </a:r>
            <a:r>
              <a:rPr sz="1500" dirty="0">
                <a:latin typeface="Calibri"/>
                <a:cs typeface="Calibri"/>
              </a:rPr>
              <a:t>ан</a:t>
            </a:r>
            <a:r>
              <a:rPr sz="1500" spc="-6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ї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ПРН</a:t>
            </a:r>
            <a:r>
              <a:rPr sz="1500" spc="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—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1239</a:t>
            </a:r>
            <a:r>
              <a:rPr sz="1500" spc="-17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«Зав</a:t>
            </a:r>
            <a:r>
              <a:rPr sz="1500" spc="3" dirty="0">
                <a:latin typeface="Calibri"/>
                <a:cs typeface="Calibri"/>
              </a:rPr>
              <a:t>і</a:t>
            </a:r>
            <a:r>
              <a:rPr sz="1500" spc="-11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увач</a:t>
            </a:r>
            <a:endParaRPr sz="1500">
              <a:latin typeface="Calibri"/>
              <a:cs typeface="Calibri"/>
            </a:endParaRPr>
          </a:p>
          <a:p>
            <a:pPr marL="7112"/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опіювально-</a:t>
            </a:r>
            <a:r>
              <a:rPr sz="1500" spc="-8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озмн</a:t>
            </a:r>
            <a:r>
              <a:rPr sz="1500" spc="-17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жуваль</a:t>
            </a:r>
            <a:r>
              <a:rPr sz="1500" spc="-6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17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17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бюро»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123" y="1578609"/>
            <a:ext cx="27720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8" dirty="0">
                <a:latin typeface="Calibri"/>
                <a:cs typeface="Calibri"/>
              </a:rPr>
              <a:t>Директива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8" dirty="0">
                <a:latin typeface="Calibri"/>
                <a:cs typeface="Calibri"/>
              </a:rPr>
              <a:t>«</a:t>
            </a:r>
            <a:r>
              <a:rPr sz="1600" b="1" spc="-17" dirty="0">
                <a:latin typeface="Calibri"/>
                <a:cs typeface="Calibri"/>
              </a:rPr>
              <a:t>С</a:t>
            </a:r>
            <a:r>
              <a:rPr sz="1600" b="1" spc="-11" dirty="0">
                <a:latin typeface="Calibri"/>
                <a:cs typeface="Calibri"/>
              </a:rPr>
              <a:t>К</a:t>
            </a:r>
            <a:r>
              <a:rPr sz="1600" b="1" spc="-62" dirty="0">
                <a:latin typeface="Calibri"/>
                <a:cs typeface="Calibri"/>
              </a:rPr>
              <a:t>А</a:t>
            </a:r>
            <a:r>
              <a:rPr sz="1600" b="1" spc="-8" dirty="0">
                <a:latin typeface="Calibri"/>
                <a:cs typeface="Calibri"/>
              </a:rPr>
              <a:t>СУ</a:t>
            </a:r>
            <a:r>
              <a:rPr sz="1600" b="1" spc="-22" dirty="0">
                <a:latin typeface="Calibri"/>
                <a:cs typeface="Calibri"/>
              </a:rPr>
              <a:t>В</a:t>
            </a:r>
            <a:r>
              <a:rPr sz="1600" b="1" spc="-123" dirty="0">
                <a:latin typeface="Calibri"/>
                <a:cs typeface="Calibri"/>
              </a:rPr>
              <a:t>А</a:t>
            </a:r>
            <a:r>
              <a:rPr sz="1600" b="1" spc="-8" dirty="0">
                <a:latin typeface="Calibri"/>
                <a:cs typeface="Calibri"/>
              </a:rPr>
              <a:t>ТИ»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752" y="2266697"/>
            <a:ext cx="8535543" cy="1987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957" y="2399453"/>
            <a:ext cx="1146493" cy="1089237"/>
          </a:xfrm>
          <a:custGeom>
            <a:avLst/>
            <a:gdLst/>
            <a:ahLst/>
            <a:cxnLst/>
            <a:rect l="l" t="t" r="r" b="b"/>
            <a:pathLst>
              <a:path w="2292985" h="1633854">
                <a:moveTo>
                  <a:pt x="0" y="1633855"/>
                </a:moveTo>
                <a:lnTo>
                  <a:pt x="2292731" y="1633855"/>
                </a:lnTo>
                <a:lnTo>
                  <a:pt x="2292731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291" y="2399453"/>
            <a:ext cx="782003" cy="1089237"/>
          </a:xfrm>
          <a:custGeom>
            <a:avLst/>
            <a:gdLst/>
            <a:ahLst/>
            <a:cxnLst/>
            <a:rect l="l" t="t" r="r" b="b"/>
            <a:pathLst>
              <a:path w="1564004" h="1633854">
                <a:moveTo>
                  <a:pt x="0" y="1633855"/>
                </a:moveTo>
                <a:lnTo>
                  <a:pt x="1563496" y="1633855"/>
                </a:lnTo>
                <a:lnTo>
                  <a:pt x="1563496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8103" y="2399453"/>
            <a:ext cx="1036003" cy="1089237"/>
          </a:xfrm>
          <a:custGeom>
            <a:avLst/>
            <a:gdLst/>
            <a:ahLst/>
            <a:cxnLst/>
            <a:rect l="l" t="t" r="r" b="b"/>
            <a:pathLst>
              <a:path w="2072004" h="1633854">
                <a:moveTo>
                  <a:pt x="0" y="1633855"/>
                </a:moveTo>
                <a:lnTo>
                  <a:pt x="2071877" y="1633855"/>
                </a:lnTo>
                <a:lnTo>
                  <a:pt x="2071877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4042" y="2399453"/>
            <a:ext cx="1115060" cy="1089237"/>
          </a:xfrm>
          <a:custGeom>
            <a:avLst/>
            <a:gdLst/>
            <a:ahLst/>
            <a:cxnLst/>
            <a:rect l="l" t="t" r="r" b="b"/>
            <a:pathLst>
              <a:path w="2230120" h="1633854">
                <a:moveTo>
                  <a:pt x="0" y="1633855"/>
                </a:moveTo>
                <a:lnTo>
                  <a:pt x="2229612" y="1633855"/>
                </a:lnTo>
                <a:lnTo>
                  <a:pt x="2229612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8848" y="2399453"/>
            <a:ext cx="1115060" cy="1089237"/>
          </a:xfrm>
          <a:custGeom>
            <a:avLst/>
            <a:gdLst/>
            <a:ahLst/>
            <a:cxnLst/>
            <a:rect l="l" t="t" r="r" b="b"/>
            <a:pathLst>
              <a:path w="2230120" h="1633854">
                <a:moveTo>
                  <a:pt x="0" y="1633855"/>
                </a:moveTo>
                <a:lnTo>
                  <a:pt x="2229611" y="1633855"/>
                </a:lnTo>
                <a:lnTo>
                  <a:pt x="2229611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3654" y="2399453"/>
            <a:ext cx="3110548" cy="1089237"/>
          </a:xfrm>
          <a:custGeom>
            <a:avLst/>
            <a:gdLst/>
            <a:ahLst/>
            <a:cxnLst/>
            <a:rect l="l" t="t" r="r" b="b"/>
            <a:pathLst>
              <a:path w="6221094" h="1633854">
                <a:moveTo>
                  <a:pt x="0" y="1633855"/>
                </a:moveTo>
                <a:lnTo>
                  <a:pt x="6220840" y="1633855"/>
                </a:lnTo>
                <a:lnTo>
                  <a:pt x="6220840" y="0"/>
                </a:lnTo>
                <a:lnTo>
                  <a:pt x="0" y="0"/>
                </a:lnTo>
                <a:lnTo>
                  <a:pt x="0" y="1633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957" y="3488690"/>
            <a:ext cx="1146493" cy="589279"/>
          </a:xfrm>
          <a:custGeom>
            <a:avLst/>
            <a:gdLst/>
            <a:ahLst/>
            <a:cxnLst/>
            <a:rect l="l" t="t" r="r" b="b"/>
            <a:pathLst>
              <a:path w="2292985" h="883920">
                <a:moveTo>
                  <a:pt x="0" y="883920"/>
                </a:moveTo>
                <a:lnTo>
                  <a:pt x="2292731" y="883920"/>
                </a:lnTo>
                <a:lnTo>
                  <a:pt x="2292731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6291" y="3488690"/>
            <a:ext cx="782003" cy="589279"/>
          </a:xfrm>
          <a:custGeom>
            <a:avLst/>
            <a:gdLst/>
            <a:ahLst/>
            <a:cxnLst/>
            <a:rect l="l" t="t" r="r" b="b"/>
            <a:pathLst>
              <a:path w="1564004" h="883920">
                <a:moveTo>
                  <a:pt x="0" y="883920"/>
                </a:moveTo>
                <a:lnTo>
                  <a:pt x="1563496" y="883920"/>
                </a:lnTo>
                <a:lnTo>
                  <a:pt x="1563496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8103" y="3488690"/>
            <a:ext cx="1036003" cy="589279"/>
          </a:xfrm>
          <a:custGeom>
            <a:avLst/>
            <a:gdLst/>
            <a:ahLst/>
            <a:cxnLst/>
            <a:rect l="l" t="t" r="r" b="b"/>
            <a:pathLst>
              <a:path w="2072004" h="883920">
                <a:moveTo>
                  <a:pt x="0" y="883920"/>
                </a:moveTo>
                <a:lnTo>
                  <a:pt x="2071877" y="883920"/>
                </a:lnTo>
                <a:lnTo>
                  <a:pt x="2071877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4042" y="3488690"/>
            <a:ext cx="1115060" cy="589279"/>
          </a:xfrm>
          <a:custGeom>
            <a:avLst/>
            <a:gdLst/>
            <a:ahLst/>
            <a:cxnLst/>
            <a:rect l="l" t="t" r="r" b="b"/>
            <a:pathLst>
              <a:path w="2230120" h="883920">
                <a:moveTo>
                  <a:pt x="0" y="883920"/>
                </a:moveTo>
                <a:lnTo>
                  <a:pt x="2229612" y="883920"/>
                </a:lnTo>
                <a:lnTo>
                  <a:pt x="2229612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8848" y="3488690"/>
            <a:ext cx="1115060" cy="589279"/>
          </a:xfrm>
          <a:custGeom>
            <a:avLst/>
            <a:gdLst/>
            <a:ahLst/>
            <a:cxnLst/>
            <a:rect l="l" t="t" r="r" b="b"/>
            <a:pathLst>
              <a:path w="2230120" h="883920">
                <a:moveTo>
                  <a:pt x="0" y="883920"/>
                </a:moveTo>
                <a:lnTo>
                  <a:pt x="2229611" y="883920"/>
                </a:lnTo>
                <a:lnTo>
                  <a:pt x="2229611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3654" y="3488690"/>
            <a:ext cx="3110548" cy="589279"/>
          </a:xfrm>
          <a:custGeom>
            <a:avLst/>
            <a:gdLst/>
            <a:ahLst/>
            <a:cxnLst/>
            <a:rect l="l" t="t" r="r" b="b"/>
            <a:pathLst>
              <a:path w="6221094" h="883920">
                <a:moveTo>
                  <a:pt x="0" y="883920"/>
                </a:moveTo>
                <a:lnTo>
                  <a:pt x="6220840" y="883920"/>
                </a:lnTo>
                <a:lnTo>
                  <a:pt x="6220840" y="0"/>
                </a:lnTo>
                <a:lnTo>
                  <a:pt x="0" y="0"/>
                </a:lnTo>
                <a:lnTo>
                  <a:pt x="0" y="883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35096"/>
              </p:ext>
            </p:extLst>
          </p:nvPr>
        </p:nvGraphicFramePr>
        <p:xfrm>
          <a:off x="416782" y="2399453"/>
          <a:ext cx="8304054" cy="1678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8874"/>
                <a:gridCol w="936104"/>
                <a:gridCol w="1080120"/>
                <a:gridCol w="1003793"/>
                <a:gridCol w="1114806"/>
                <a:gridCol w="3110357"/>
              </a:tblGrid>
              <a:tr h="1089237"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Директива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ЗКППТР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 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89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21803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Заві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увач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машин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сно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 бюро</a:t>
                      </a: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1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076046" algn="l"/>
                <a:tab pos="1606245" algn="l"/>
                <a:tab pos="2184806" algn="l"/>
                <a:tab pos="3716375" algn="l"/>
              </a:tabLst>
            </a:pPr>
            <a:r>
              <a:rPr b="1" dirty="0" smtClean="0">
                <a:solidFill>
                  <a:srgbClr val="FF0000"/>
                </a:solidFill>
              </a:rPr>
              <a:t>ЗМІНИ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spc="-62" dirty="0" smtClean="0">
                <a:solidFill>
                  <a:srgbClr val="FF0000"/>
                </a:solidFill>
              </a:rPr>
              <a:t>Д</a:t>
            </a:r>
            <a:r>
              <a:rPr b="1" dirty="0" smtClean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КП</a:t>
            </a:r>
            <a:r>
              <a:rPr b="1" dirty="0">
                <a:solidFill>
                  <a:srgbClr val="FF0000"/>
                </a:solidFill>
              </a:rPr>
              <a:t>:	СИ</a:t>
            </a:r>
            <a:r>
              <a:rPr b="1" spc="28" dirty="0">
                <a:solidFill>
                  <a:srgbClr val="FF0000"/>
                </a:solidFill>
              </a:rPr>
              <a:t>Т</a:t>
            </a:r>
            <a:r>
              <a:rPr b="1" spc="-213" dirty="0">
                <a:solidFill>
                  <a:srgbClr val="FF0000"/>
                </a:solidFill>
              </a:rPr>
              <a:t>У</a:t>
            </a:r>
            <a:r>
              <a:rPr b="1" dirty="0">
                <a:solidFill>
                  <a:srgbClr val="FF0000"/>
                </a:solidFill>
              </a:rPr>
              <a:t>АЦІЯ	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384" y="1500225"/>
            <a:ext cx="25284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11" dirty="0">
                <a:latin typeface="Calibri"/>
                <a:cs typeface="Calibri"/>
              </a:rPr>
              <a:t>Дире</a:t>
            </a:r>
            <a:r>
              <a:rPr sz="1600" b="1" spc="-14" dirty="0">
                <a:latin typeface="Calibri"/>
                <a:cs typeface="Calibri"/>
              </a:rPr>
              <a:t>к</a:t>
            </a:r>
            <a:r>
              <a:rPr sz="1600" b="1" spc="-8" dirty="0">
                <a:latin typeface="Calibri"/>
                <a:cs typeface="Calibri"/>
              </a:rPr>
              <a:t>тива</a:t>
            </a:r>
            <a:r>
              <a:rPr sz="1600" b="1" spc="17" dirty="0">
                <a:latin typeface="Calibri"/>
                <a:cs typeface="Calibri"/>
              </a:rPr>
              <a:t> </a:t>
            </a:r>
            <a:r>
              <a:rPr sz="1600" b="1" spc="-8" dirty="0">
                <a:latin typeface="Calibri"/>
                <a:cs typeface="Calibri"/>
              </a:rPr>
              <a:t>«</a:t>
            </a:r>
            <a:r>
              <a:rPr sz="1600" b="1" spc="-17" dirty="0">
                <a:latin typeface="Calibri"/>
                <a:cs typeface="Calibri"/>
              </a:rPr>
              <a:t>С</a:t>
            </a:r>
            <a:r>
              <a:rPr sz="1600" b="1" spc="-11" dirty="0">
                <a:latin typeface="Calibri"/>
                <a:cs typeface="Calibri"/>
              </a:rPr>
              <a:t>К</a:t>
            </a:r>
            <a:r>
              <a:rPr sz="1600" b="1" spc="-64" dirty="0">
                <a:latin typeface="Calibri"/>
                <a:cs typeface="Calibri"/>
              </a:rPr>
              <a:t>А</a:t>
            </a:r>
            <a:r>
              <a:rPr sz="1600" b="1" spc="-8" dirty="0">
                <a:latin typeface="Calibri"/>
                <a:cs typeface="Calibri"/>
              </a:rPr>
              <a:t>СУ</a:t>
            </a:r>
            <a:r>
              <a:rPr sz="1600" b="1" spc="-22" dirty="0">
                <a:latin typeface="Calibri"/>
                <a:cs typeface="Calibri"/>
              </a:rPr>
              <a:t>В</a:t>
            </a:r>
            <a:r>
              <a:rPr sz="1600" b="1" spc="-123" dirty="0">
                <a:latin typeface="Calibri"/>
                <a:cs typeface="Calibri"/>
              </a:rPr>
              <a:t>А</a:t>
            </a:r>
            <a:r>
              <a:rPr sz="1600" b="1" spc="-11" dirty="0">
                <a:latin typeface="Calibri"/>
                <a:cs typeface="Calibri"/>
              </a:rPr>
              <a:t>ТИ»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52" y="1776984"/>
            <a:ext cx="8535543" cy="1347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957" y="1909699"/>
            <a:ext cx="1146493" cy="661670"/>
          </a:xfrm>
          <a:custGeom>
            <a:avLst/>
            <a:gdLst/>
            <a:ahLst/>
            <a:cxnLst/>
            <a:rect l="l" t="t" r="r" b="b"/>
            <a:pathLst>
              <a:path w="2292985" h="992504">
                <a:moveTo>
                  <a:pt x="0" y="992441"/>
                </a:moveTo>
                <a:lnTo>
                  <a:pt x="2292731" y="992441"/>
                </a:lnTo>
                <a:lnTo>
                  <a:pt x="229273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291" y="1909699"/>
            <a:ext cx="782003" cy="661670"/>
          </a:xfrm>
          <a:custGeom>
            <a:avLst/>
            <a:gdLst/>
            <a:ahLst/>
            <a:cxnLst/>
            <a:rect l="l" t="t" r="r" b="b"/>
            <a:pathLst>
              <a:path w="1564004" h="992504">
                <a:moveTo>
                  <a:pt x="0" y="992441"/>
                </a:moveTo>
                <a:lnTo>
                  <a:pt x="1563496" y="992441"/>
                </a:lnTo>
                <a:lnTo>
                  <a:pt x="1563496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8103" y="1909699"/>
            <a:ext cx="1036003" cy="661670"/>
          </a:xfrm>
          <a:custGeom>
            <a:avLst/>
            <a:gdLst/>
            <a:ahLst/>
            <a:cxnLst/>
            <a:rect l="l" t="t" r="r" b="b"/>
            <a:pathLst>
              <a:path w="2072004" h="992504">
                <a:moveTo>
                  <a:pt x="0" y="992441"/>
                </a:moveTo>
                <a:lnTo>
                  <a:pt x="2071877" y="992441"/>
                </a:lnTo>
                <a:lnTo>
                  <a:pt x="2071877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4042" y="1909699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2" y="992441"/>
                </a:lnTo>
                <a:lnTo>
                  <a:pt x="2229612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8848" y="1909699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1" y="992441"/>
                </a:lnTo>
                <a:lnTo>
                  <a:pt x="222961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3654" y="1909699"/>
            <a:ext cx="3110548" cy="661670"/>
          </a:xfrm>
          <a:custGeom>
            <a:avLst/>
            <a:gdLst/>
            <a:ahLst/>
            <a:cxnLst/>
            <a:rect l="l" t="t" r="r" b="b"/>
            <a:pathLst>
              <a:path w="6221094" h="992504">
                <a:moveTo>
                  <a:pt x="0" y="992441"/>
                </a:moveTo>
                <a:lnTo>
                  <a:pt x="6220840" y="992441"/>
                </a:lnTo>
                <a:lnTo>
                  <a:pt x="6220840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957" y="2571309"/>
            <a:ext cx="1146493" cy="376767"/>
          </a:xfrm>
          <a:custGeom>
            <a:avLst/>
            <a:gdLst/>
            <a:ahLst/>
            <a:cxnLst/>
            <a:rect l="l" t="t" r="r" b="b"/>
            <a:pathLst>
              <a:path w="2292985" h="565150">
                <a:moveTo>
                  <a:pt x="0" y="564667"/>
                </a:moveTo>
                <a:lnTo>
                  <a:pt x="2292731" y="564667"/>
                </a:lnTo>
                <a:lnTo>
                  <a:pt x="229273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6291" y="2571309"/>
            <a:ext cx="782003" cy="376767"/>
          </a:xfrm>
          <a:custGeom>
            <a:avLst/>
            <a:gdLst/>
            <a:ahLst/>
            <a:cxnLst/>
            <a:rect l="l" t="t" r="r" b="b"/>
            <a:pathLst>
              <a:path w="1564004" h="565150">
                <a:moveTo>
                  <a:pt x="0" y="564667"/>
                </a:moveTo>
                <a:lnTo>
                  <a:pt x="1563496" y="564667"/>
                </a:lnTo>
                <a:lnTo>
                  <a:pt x="1563496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8103" y="2571309"/>
            <a:ext cx="1036003" cy="376767"/>
          </a:xfrm>
          <a:custGeom>
            <a:avLst/>
            <a:gdLst/>
            <a:ahLst/>
            <a:cxnLst/>
            <a:rect l="l" t="t" r="r" b="b"/>
            <a:pathLst>
              <a:path w="2072004" h="565150">
                <a:moveTo>
                  <a:pt x="0" y="564667"/>
                </a:moveTo>
                <a:lnTo>
                  <a:pt x="2071877" y="564667"/>
                </a:lnTo>
                <a:lnTo>
                  <a:pt x="2071877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4042" y="2571309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2" y="564667"/>
                </a:lnTo>
                <a:lnTo>
                  <a:pt x="2229612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8848" y="2571309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1" y="564667"/>
                </a:lnTo>
                <a:lnTo>
                  <a:pt x="222961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3654" y="2571309"/>
            <a:ext cx="3110548" cy="376767"/>
          </a:xfrm>
          <a:custGeom>
            <a:avLst/>
            <a:gdLst/>
            <a:ahLst/>
            <a:cxnLst/>
            <a:rect l="l" t="t" r="r" b="b"/>
            <a:pathLst>
              <a:path w="6221094" h="565150">
                <a:moveTo>
                  <a:pt x="0" y="564667"/>
                </a:moveTo>
                <a:lnTo>
                  <a:pt x="6220840" y="564667"/>
                </a:lnTo>
                <a:lnTo>
                  <a:pt x="6220840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9384" y="3355763"/>
            <a:ext cx="202438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8" dirty="0">
                <a:latin typeface="Calibri"/>
                <a:cs typeface="Calibri"/>
              </a:rPr>
              <a:t>Директива</a:t>
            </a:r>
            <a:r>
              <a:rPr sz="1600" b="1" spc="17" dirty="0">
                <a:latin typeface="Calibri"/>
                <a:cs typeface="Calibri"/>
              </a:rPr>
              <a:t> </a:t>
            </a:r>
            <a:r>
              <a:rPr sz="1600" b="1" spc="-11" dirty="0">
                <a:latin typeface="Calibri"/>
                <a:cs typeface="Calibri"/>
              </a:rPr>
              <a:t>«УН</a:t>
            </a:r>
            <a:r>
              <a:rPr sz="1600" b="1" spc="-42" dirty="0">
                <a:latin typeface="Calibri"/>
                <a:cs typeface="Calibri"/>
              </a:rPr>
              <a:t>Е</a:t>
            </a:r>
            <a:r>
              <a:rPr sz="1600" b="1" spc="-11" dirty="0">
                <a:latin typeface="Calibri"/>
                <a:cs typeface="Calibri"/>
              </a:rPr>
              <a:t>СТИ»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1752" y="3652519"/>
            <a:ext cx="8535543" cy="1346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57" y="3784473"/>
            <a:ext cx="1146493" cy="661670"/>
          </a:xfrm>
          <a:custGeom>
            <a:avLst/>
            <a:gdLst/>
            <a:ahLst/>
            <a:cxnLst/>
            <a:rect l="l" t="t" r="r" b="b"/>
            <a:pathLst>
              <a:path w="2292985" h="992504">
                <a:moveTo>
                  <a:pt x="0" y="992441"/>
                </a:moveTo>
                <a:lnTo>
                  <a:pt x="2292731" y="992441"/>
                </a:lnTo>
                <a:lnTo>
                  <a:pt x="229273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6291" y="3784473"/>
            <a:ext cx="782003" cy="661670"/>
          </a:xfrm>
          <a:custGeom>
            <a:avLst/>
            <a:gdLst/>
            <a:ahLst/>
            <a:cxnLst/>
            <a:rect l="l" t="t" r="r" b="b"/>
            <a:pathLst>
              <a:path w="1564004" h="992504">
                <a:moveTo>
                  <a:pt x="0" y="992441"/>
                </a:moveTo>
                <a:lnTo>
                  <a:pt x="1563496" y="992441"/>
                </a:lnTo>
                <a:lnTo>
                  <a:pt x="1563496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8103" y="3784473"/>
            <a:ext cx="1036003" cy="661670"/>
          </a:xfrm>
          <a:custGeom>
            <a:avLst/>
            <a:gdLst/>
            <a:ahLst/>
            <a:cxnLst/>
            <a:rect l="l" t="t" r="r" b="b"/>
            <a:pathLst>
              <a:path w="2072004" h="992504">
                <a:moveTo>
                  <a:pt x="0" y="992441"/>
                </a:moveTo>
                <a:lnTo>
                  <a:pt x="2071877" y="992441"/>
                </a:lnTo>
                <a:lnTo>
                  <a:pt x="2071877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4042" y="3784473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2" y="992441"/>
                </a:lnTo>
                <a:lnTo>
                  <a:pt x="2229612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8848" y="3784473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1" y="992441"/>
                </a:lnTo>
                <a:lnTo>
                  <a:pt x="222961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13654" y="3784473"/>
            <a:ext cx="3110548" cy="661670"/>
          </a:xfrm>
          <a:custGeom>
            <a:avLst/>
            <a:gdLst/>
            <a:ahLst/>
            <a:cxnLst/>
            <a:rect l="l" t="t" r="r" b="b"/>
            <a:pathLst>
              <a:path w="6221094" h="992504">
                <a:moveTo>
                  <a:pt x="0" y="992441"/>
                </a:moveTo>
                <a:lnTo>
                  <a:pt x="6220840" y="992441"/>
                </a:lnTo>
                <a:lnTo>
                  <a:pt x="6220840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957" y="4446083"/>
            <a:ext cx="1146493" cy="376767"/>
          </a:xfrm>
          <a:custGeom>
            <a:avLst/>
            <a:gdLst/>
            <a:ahLst/>
            <a:cxnLst/>
            <a:rect l="l" t="t" r="r" b="b"/>
            <a:pathLst>
              <a:path w="2292985" h="565150">
                <a:moveTo>
                  <a:pt x="0" y="564667"/>
                </a:moveTo>
                <a:lnTo>
                  <a:pt x="2292731" y="564667"/>
                </a:lnTo>
                <a:lnTo>
                  <a:pt x="229273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6291" y="4446083"/>
            <a:ext cx="782003" cy="376767"/>
          </a:xfrm>
          <a:custGeom>
            <a:avLst/>
            <a:gdLst/>
            <a:ahLst/>
            <a:cxnLst/>
            <a:rect l="l" t="t" r="r" b="b"/>
            <a:pathLst>
              <a:path w="1564004" h="565150">
                <a:moveTo>
                  <a:pt x="0" y="564667"/>
                </a:moveTo>
                <a:lnTo>
                  <a:pt x="1563496" y="564667"/>
                </a:lnTo>
                <a:lnTo>
                  <a:pt x="1563496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8103" y="4446083"/>
            <a:ext cx="1036003" cy="376767"/>
          </a:xfrm>
          <a:custGeom>
            <a:avLst/>
            <a:gdLst/>
            <a:ahLst/>
            <a:cxnLst/>
            <a:rect l="l" t="t" r="r" b="b"/>
            <a:pathLst>
              <a:path w="2072004" h="565150">
                <a:moveTo>
                  <a:pt x="0" y="564667"/>
                </a:moveTo>
                <a:lnTo>
                  <a:pt x="2071877" y="564667"/>
                </a:lnTo>
                <a:lnTo>
                  <a:pt x="2071877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4042" y="4446083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2" y="564667"/>
                </a:lnTo>
                <a:lnTo>
                  <a:pt x="2229612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8848" y="4446083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1" y="564667"/>
                </a:lnTo>
                <a:lnTo>
                  <a:pt x="222961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3654" y="4446083"/>
            <a:ext cx="3110548" cy="376767"/>
          </a:xfrm>
          <a:custGeom>
            <a:avLst/>
            <a:gdLst/>
            <a:ahLst/>
            <a:cxnLst/>
            <a:rect l="l" t="t" r="r" b="b"/>
            <a:pathLst>
              <a:path w="6221094" h="565150">
                <a:moveTo>
                  <a:pt x="0" y="564667"/>
                </a:moveTo>
                <a:lnTo>
                  <a:pt x="6220840" y="564667"/>
                </a:lnTo>
                <a:lnTo>
                  <a:pt x="6220840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16782" y="1909741"/>
          <a:ext cx="8304054" cy="114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334"/>
                <a:gridCol w="781812"/>
                <a:gridCol w="1035939"/>
                <a:gridCol w="1114806"/>
                <a:gridCol w="1114806"/>
                <a:gridCol w="3110357"/>
              </a:tblGrid>
              <a:tr h="661585"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Директива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ЗКППТР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 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600" spc="-26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ловний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хівець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(пені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енціарна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сис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16782" y="3784515"/>
          <a:ext cx="8304054" cy="114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334"/>
                <a:gridCol w="781812"/>
                <a:gridCol w="1035939"/>
                <a:gridCol w="1114806"/>
                <a:gridCol w="1114806"/>
                <a:gridCol w="3110357"/>
              </a:tblGrid>
              <a:tr h="661585"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ектива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ЗКППТР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 РО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1229.7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</a:pPr>
                      <a:r>
                        <a:rPr sz="1600" spc="-26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ловний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хівець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(пені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енціарна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сис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2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076046" algn="l"/>
                <a:tab pos="1606245" algn="l"/>
                <a:tab pos="2184806" algn="l"/>
                <a:tab pos="3716375" algn="l"/>
              </a:tabLst>
            </a:pPr>
            <a:r>
              <a:rPr b="1" dirty="0" smtClean="0">
                <a:solidFill>
                  <a:srgbClr val="FF0000"/>
                </a:solidFill>
              </a:rPr>
              <a:t>ЗМІНИ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spc="-62" dirty="0" smtClean="0">
                <a:solidFill>
                  <a:srgbClr val="FF0000"/>
                </a:solidFill>
              </a:rPr>
              <a:t>Д</a:t>
            </a:r>
            <a:r>
              <a:rPr b="1" dirty="0" smtClean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КП: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СИ</a:t>
            </a:r>
            <a:r>
              <a:rPr b="1" spc="28" dirty="0" smtClean="0">
                <a:solidFill>
                  <a:srgbClr val="FF0000"/>
                </a:solidFill>
              </a:rPr>
              <a:t>Т</a:t>
            </a:r>
            <a:r>
              <a:rPr b="1" spc="-213" dirty="0" smtClean="0">
                <a:solidFill>
                  <a:srgbClr val="FF0000"/>
                </a:solidFill>
              </a:rPr>
              <a:t>У</a:t>
            </a:r>
            <a:r>
              <a:rPr b="1" dirty="0" smtClean="0">
                <a:solidFill>
                  <a:srgbClr val="FF0000"/>
                </a:solidFill>
              </a:rPr>
              <a:t>АЦІЯ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3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384" y="1500225"/>
            <a:ext cx="28164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11" dirty="0">
                <a:latin typeface="Calibri"/>
                <a:cs typeface="Calibri"/>
              </a:rPr>
              <a:t>Дире</a:t>
            </a:r>
            <a:r>
              <a:rPr sz="1600" b="1" spc="-14" dirty="0">
                <a:latin typeface="Calibri"/>
                <a:cs typeface="Calibri"/>
              </a:rPr>
              <a:t>к</a:t>
            </a:r>
            <a:r>
              <a:rPr sz="1600" b="1" spc="-8" dirty="0">
                <a:latin typeface="Calibri"/>
                <a:cs typeface="Calibri"/>
              </a:rPr>
              <a:t>тива</a:t>
            </a:r>
            <a:r>
              <a:rPr sz="1600" b="1" spc="17" dirty="0">
                <a:latin typeface="Calibri"/>
                <a:cs typeface="Calibri"/>
              </a:rPr>
              <a:t> </a:t>
            </a:r>
            <a:r>
              <a:rPr sz="1600" b="1" spc="-8" dirty="0">
                <a:latin typeface="Calibri"/>
                <a:cs typeface="Calibri"/>
              </a:rPr>
              <a:t>«</a:t>
            </a:r>
            <a:r>
              <a:rPr sz="1600" b="1" spc="-17" dirty="0">
                <a:latin typeface="Calibri"/>
                <a:cs typeface="Calibri"/>
              </a:rPr>
              <a:t>С</a:t>
            </a:r>
            <a:r>
              <a:rPr sz="1600" b="1" spc="-11" dirty="0">
                <a:latin typeface="Calibri"/>
                <a:cs typeface="Calibri"/>
              </a:rPr>
              <a:t>К</a:t>
            </a:r>
            <a:r>
              <a:rPr sz="1600" b="1" spc="-64" dirty="0">
                <a:latin typeface="Calibri"/>
                <a:cs typeface="Calibri"/>
              </a:rPr>
              <a:t>А</a:t>
            </a:r>
            <a:r>
              <a:rPr sz="1600" b="1" spc="-8" dirty="0">
                <a:latin typeface="Calibri"/>
                <a:cs typeface="Calibri"/>
              </a:rPr>
              <a:t>СУ</a:t>
            </a:r>
            <a:r>
              <a:rPr sz="1600" b="1" spc="-22" dirty="0">
                <a:latin typeface="Calibri"/>
                <a:cs typeface="Calibri"/>
              </a:rPr>
              <a:t>В</a:t>
            </a:r>
            <a:r>
              <a:rPr sz="1600" b="1" spc="-123" dirty="0">
                <a:latin typeface="Calibri"/>
                <a:cs typeface="Calibri"/>
              </a:rPr>
              <a:t>А</a:t>
            </a:r>
            <a:r>
              <a:rPr sz="1600" b="1" spc="-11" dirty="0">
                <a:latin typeface="Calibri"/>
                <a:cs typeface="Calibri"/>
              </a:rPr>
              <a:t>ТИ»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752" y="1776984"/>
            <a:ext cx="8535543" cy="1347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957" y="1909699"/>
            <a:ext cx="1146493" cy="661670"/>
          </a:xfrm>
          <a:custGeom>
            <a:avLst/>
            <a:gdLst/>
            <a:ahLst/>
            <a:cxnLst/>
            <a:rect l="l" t="t" r="r" b="b"/>
            <a:pathLst>
              <a:path w="2292985" h="992504">
                <a:moveTo>
                  <a:pt x="0" y="992441"/>
                </a:moveTo>
                <a:lnTo>
                  <a:pt x="2292731" y="992441"/>
                </a:lnTo>
                <a:lnTo>
                  <a:pt x="229273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291" y="1909699"/>
            <a:ext cx="782003" cy="661670"/>
          </a:xfrm>
          <a:custGeom>
            <a:avLst/>
            <a:gdLst/>
            <a:ahLst/>
            <a:cxnLst/>
            <a:rect l="l" t="t" r="r" b="b"/>
            <a:pathLst>
              <a:path w="1564004" h="992504">
                <a:moveTo>
                  <a:pt x="0" y="992441"/>
                </a:moveTo>
                <a:lnTo>
                  <a:pt x="1563496" y="992441"/>
                </a:lnTo>
                <a:lnTo>
                  <a:pt x="1563496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8103" y="1909699"/>
            <a:ext cx="1036003" cy="661670"/>
          </a:xfrm>
          <a:custGeom>
            <a:avLst/>
            <a:gdLst/>
            <a:ahLst/>
            <a:cxnLst/>
            <a:rect l="l" t="t" r="r" b="b"/>
            <a:pathLst>
              <a:path w="2072004" h="992504">
                <a:moveTo>
                  <a:pt x="0" y="992441"/>
                </a:moveTo>
                <a:lnTo>
                  <a:pt x="2071877" y="992441"/>
                </a:lnTo>
                <a:lnTo>
                  <a:pt x="2071877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4042" y="1909699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2" y="992441"/>
                </a:lnTo>
                <a:lnTo>
                  <a:pt x="2229612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8848" y="1909699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1" y="992441"/>
                </a:lnTo>
                <a:lnTo>
                  <a:pt x="222961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3654" y="1909699"/>
            <a:ext cx="3110548" cy="661670"/>
          </a:xfrm>
          <a:custGeom>
            <a:avLst/>
            <a:gdLst/>
            <a:ahLst/>
            <a:cxnLst/>
            <a:rect l="l" t="t" r="r" b="b"/>
            <a:pathLst>
              <a:path w="6221094" h="992504">
                <a:moveTo>
                  <a:pt x="0" y="992441"/>
                </a:moveTo>
                <a:lnTo>
                  <a:pt x="6220840" y="992441"/>
                </a:lnTo>
                <a:lnTo>
                  <a:pt x="6220840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957" y="2571309"/>
            <a:ext cx="1146493" cy="376767"/>
          </a:xfrm>
          <a:custGeom>
            <a:avLst/>
            <a:gdLst/>
            <a:ahLst/>
            <a:cxnLst/>
            <a:rect l="l" t="t" r="r" b="b"/>
            <a:pathLst>
              <a:path w="2292985" h="565150">
                <a:moveTo>
                  <a:pt x="0" y="564667"/>
                </a:moveTo>
                <a:lnTo>
                  <a:pt x="2292731" y="564667"/>
                </a:lnTo>
                <a:lnTo>
                  <a:pt x="229273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6291" y="2571309"/>
            <a:ext cx="782003" cy="376767"/>
          </a:xfrm>
          <a:custGeom>
            <a:avLst/>
            <a:gdLst/>
            <a:ahLst/>
            <a:cxnLst/>
            <a:rect l="l" t="t" r="r" b="b"/>
            <a:pathLst>
              <a:path w="1564004" h="565150">
                <a:moveTo>
                  <a:pt x="0" y="564667"/>
                </a:moveTo>
                <a:lnTo>
                  <a:pt x="1563496" y="564667"/>
                </a:lnTo>
                <a:lnTo>
                  <a:pt x="1563496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8103" y="2571309"/>
            <a:ext cx="1036003" cy="376767"/>
          </a:xfrm>
          <a:custGeom>
            <a:avLst/>
            <a:gdLst/>
            <a:ahLst/>
            <a:cxnLst/>
            <a:rect l="l" t="t" r="r" b="b"/>
            <a:pathLst>
              <a:path w="2072004" h="565150">
                <a:moveTo>
                  <a:pt x="0" y="564667"/>
                </a:moveTo>
                <a:lnTo>
                  <a:pt x="2071877" y="564667"/>
                </a:lnTo>
                <a:lnTo>
                  <a:pt x="2071877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4042" y="2571309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2" y="564667"/>
                </a:lnTo>
                <a:lnTo>
                  <a:pt x="2229612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8848" y="2571309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1" y="564667"/>
                </a:lnTo>
                <a:lnTo>
                  <a:pt x="222961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3654" y="2571309"/>
            <a:ext cx="3110548" cy="376767"/>
          </a:xfrm>
          <a:custGeom>
            <a:avLst/>
            <a:gdLst/>
            <a:ahLst/>
            <a:cxnLst/>
            <a:rect l="l" t="t" r="r" b="b"/>
            <a:pathLst>
              <a:path w="6221094" h="565150">
                <a:moveTo>
                  <a:pt x="0" y="564667"/>
                </a:moveTo>
                <a:lnTo>
                  <a:pt x="6220840" y="564667"/>
                </a:lnTo>
                <a:lnTo>
                  <a:pt x="6220840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9384" y="3355763"/>
            <a:ext cx="24067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8" dirty="0">
                <a:latin typeface="Calibri"/>
                <a:cs typeface="Calibri"/>
              </a:rPr>
              <a:t>Директива</a:t>
            </a:r>
            <a:r>
              <a:rPr sz="1600" b="1" spc="17" dirty="0">
                <a:latin typeface="Calibri"/>
                <a:cs typeface="Calibri"/>
              </a:rPr>
              <a:t> </a:t>
            </a:r>
            <a:r>
              <a:rPr sz="1600" b="1" spc="-11" dirty="0">
                <a:latin typeface="Calibri"/>
                <a:cs typeface="Calibri"/>
              </a:rPr>
              <a:t>«УН</a:t>
            </a:r>
            <a:r>
              <a:rPr sz="1600" b="1" spc="-42" dirty="0">
                <a:latin typeface="Calibri"/>
                <a:cs typeface="Calibri"/>
              </a:rPr>
              <a:t>Е</a:t>
            </a:r>
            <a:r>
              <a:rPr sz="1600" b="1" spc="-11" dirty="0">
                <a:latin typeface="Calibri"/>
                <a:cs typeface="Calibri"/>
              </a:rPr>
              <a:t>СТИ»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1752" y="3652519"/>
            <a:ext cx="8535543" cy="1346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957" y="3784473"/>
            <a:ext cx="1146493" cy="661670"/>
          </a:xfrm>
          <a:custGeom>
            <a:avLst/>
            <a:gdLst/>
            <a:ahLst/>
            <a:cxnLst/>
            <a:rect l="l" t="t" r="r" b="b"/>
            <a:pathLst>
              <a:path w="2292985" h="992504">
                <a:moveTo>
                  <a:pt x="0" y="992441"/>
                </a:moveTo>
                <a:lnTo>
                  <a:pt x="2292731" y="992441"/>
                </a:lnTo>
                <a:lnTo>
                  <a:pt x="229273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6291" y="3784473"/>
            <a:ext cx="782003" cy="661670"/>
          </a:xfrm>
          <a:custGeom>
            <a:avLst/>
            <a:gdLst/>
            <a:ahLst/>
            <a:cxnLst/>
            <a:rect l="l" t="t" r="r" b="b"/>
            <a:pathLst>
              <a:path w="1564004" h="992504">
                <a:moveTo>
                  <a:pt x="0" y="992441"/>
                </a:moveTo>
                <a:lnTo>
                  <a:pt x="1563496" y="992441"/>
                </a:lnTo>
                <a:lnTo>
                  <a:pt x="1563496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8103" y="3784473"/>
            <a:ext cx="1036003" cy="661670"/>
          </a:xfrm>
          <a:custGeom>
            <a:avLst/>
            <a:gdLst/>
            <a:ahLst/>
            <a:cxnLst/>
            <a:rect l="l" t="t" r="r" b="b"/>
            <a:pathLst>
              <a:path w="2072004" h="992504">
                <a:moveTo>
                  <a:pt x="0" y="992441"/>
                </a:moveTo>
                <a:lnTo>
                  <a:pt x="2071877" y="992441"/>
                </a:lnTo>
                <a:lnTo>
                  <a:pt x="2071877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84042" y="3784473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2" y="992441"/>
                </a:lnTo>
                <a:lnTo>
                  <a:pt x="2229612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8848" y="3784473"/>
            <a:ext cx="1115060" cy="661670"/>
          </a:xfrm>
          <a:custGeom>
            <a:avLst/>
            <a:gdLst/>
            <a:ahLst/>
            <a:cxnLst/>
            <a:rect l="l" t="t" r="r" b="b"/>
            <a:pathLst>
              <a:path w="2230120" h="992504">
                <a:moveTo>
                  <a:pt x="0" y="992441"/>
                </a:moveTo>
                <a:lnTo>
                  <a:pt x="2229611" y="992441"/>
                </a:lnTo>
                <a:lnTo>
                  <a:pt x="2229611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13654" y="3784473"/>
            <a:ext cx="3110548" cy="661670"/>
          </a:xfrm>
          <a:custGeom>
            <a:avLst/>
            <a:gdLst/>
            <a:ahLst/>
            <a:cxnLst/>
            <a:rect l="l" t="t" r="r" b="b"/>
            <a:pathLst>
              <a:path w="6221094" h="992504">
                <a:moveTo>
                  <a:pt x="0" y="992441"/>
                </a:moveTo>
                <a:lnTo>
                  <a:pt x="6220840" y="992441"/>
                </a:lnTo>
                <a:lnTo>
                  <a:pt x="6220840" y="0"/>
                </a:lnTo>
                <a:lnTo>
                  <a:pt x="0" y="0"/>
                </a:lnTo>
                <a:lnTo>
                  <a:pt x="0" y="99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957" y="4446083"/>
            <a:ext cx="1146493" cy="376767"/>
          </a:xfrm>
          <a:custGeom>
            <a:avLst/>
            <a:gdLst/>
            <a:ahLst/>
            <a:cxnLst/>
            <a:rect l="l" t="t" r="r" b="b"/>
            <a:pathLst>
              <a:path w="2292985" h="565150">
                <a:moveTo>
                  <a:pt x="0" y="564667"/>
                </a:moveTo>
                <a:lnTo>
                  <a:pt x="2292731" y="564667"/>
                </a:lnTo>
                <a:lnTo>
                  <a:pt x="229273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6291" y="4446083"/>
            <a:ext cx="782003" cy="376767"/>
          </a:xfrm>
          <a:custGeom>
            <a:avLst/>
            <a:gdLst/>
            <a:ahLst/>
            <a:cxnLst/>
            <a:rect l="l" t="t" r="r" b="b"/>
            <a:pathLst>
              <a:path w="1564004" h="565150">
                <a:moveTo>
                  <a:pt x="0" y="564667"/>
                </a:moveTo>
                <a:lnTo>
                  <a:pt x="1563496" y="564667"/>
                </a:lnTo>
                <a:lnTo>
                  <a:pt x="1563496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8103" y="4446083"/>
            <a:ext cx="1036003" cy="376767"/>
          </a:xfrm>
          <a:custGeom>
            <a:avLst/>
            <a:gdLst/>
            <a:ahLst/>
            <a:cxnLst/>
            <a:rect l="l" t="t" r="r" b="b"/>
            <a:pathLst>
              <a:path w="2072004" h="565150">
                <a:moveTo>
                  <a:pt x="0" y="564667"/>
                </a:moveTo>
                <a:lnTo>
                  <a:pt x="2071877" y="564667"/>
                </a:lnTo>
                <a:lnTo>
                  <a:pt x="2071877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4042" y="4446083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2" y="564667"/>
                </a:lnTo>
                <a:lnTo>
                  <a:pt x="2229612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8848" y="4446083"/>
            <a:ext cx="1115060" cy="376767"/>
          </a:xfrm>
          <a:custGeom>
            <a:avLst/>
            <a:gdLst/>
            <a:ahLst/>
            <a:cxnLst/>
            <a:rect l="l" t="t" r="r" b="b"/>
            <a:pathLst>
              <a:path w="2230120" h="565150">
                <a:moveTo>
                  <a:pt x="0" y="564667"/>
                </a:moveTo>
                <a:lnTo>
                  <a:pt x="2229611" y="564667"/>
                </a:lnTo>
                <a:lnTo>
                  <a:pt x="2229611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13654" y="4446083"/>
            <a:ext cx="3110548" cy="376767"/>
          </a:xfrm>
          <a:custGeom>
            <a:avLst/>
            <a:gdLst/>
            <a:ahLst/>
            <a:cxnLst/>
            <a:rect l="l" t="t" r="r" b="b"/>
            <a:pathLst>
              <a:path w="6221094" h="565150">
                <a:moveTo>
                  <a:pt x="0" y="564667"/>
                </a:moveTo>
                <a:lnTo>
                  <a:pt x="6220840" y="564667"/>
                </a:lnTo>
                <a:lnTo>
                  <a:pt x="6220840" y="0"/>
                </a:lnTo>
                <a:lnTo>
                  <a:pt x="0" y="0"/>
                </a:lnTo>
                <a:lnTo>
                  <a:pt x="0" y="564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16782" y="1909741"/>
          <a:ext cx="8304054" cy="114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334"/>
                <a:gridCol w="781812"/>
                <a:gridCol w="1035939"/>
                <a:gridCol w="1114806"/>
                <a:gridCol w="1114806"/>
                <a:gridCol w="3110357"/>
              </a:tblGrid>
              <a:tr h="661585"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Директива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ЗКППТР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 Р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3449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22523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Інспек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авний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416782" y="3784515"/>
          <a:ext cx="8304054" cy="1149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334"/>
                <a:gridCol w="781812"/>
                <a:gridCol w="1035939"/>
                <a:gridCol w="1114806"/>
                <a:gridCol w="1114806"/>
                <a:gridCol w="3110357"/>
              </a:tblGrid>
              <a:tr h="661585"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Ди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ектива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ЗКППТР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ОФ</a:t>
                      </a:r>
                      <a:r>
                        <a:rPr sz="1600" b="1" spc="-5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 РО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2419.3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81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Інспек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авний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07584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076046" algn="l"/>
                <a:tab pos="1606245" algn="l"/>
                <a:tab pos="2184806" algn="l"/>
                <a:tab pos="3716375" algn="l"/>
              </a:tabLst>
            </a:pPr>
            <a:r>
              <a:rPr b="1" dirty="0" smtClean="0">
                <a:solidFill>
                  <a:srgbClr val="FF0000"/>
                </a:solidFill>
              </a:rPr>
              <a:t>ЗМІНИ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spc="-62" dirty="0" smtClean="0">
                <a:solidFill>
                  <a:srgbClr val="FF0000"/>
                </a:solidFill>
              </a:rPr>
              <a:t>Д</a:t>
            </a:r>
            <a:r>
              <a:rPr b="1" dirty="0" smtClean="0">
                <a:solidFill>
                  <a:srgbClr val="FF0000"/>
                </a:solidFill>
              </a:rPr>
              <a:t>О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КП: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СИ</a:t>
            </a:r>
            <a:r>
              <a:rPr b="1" spc="28" dirty="0" smtClean="0">
                <a:solidFill>
                  <a:srgbClr val="FF0000"/>
                </a:solidFill>
              </a:rPr>
              <a:t>Т</a:t>
            </a:r>
            <a:r>
              <a:rPr b="1" spc="-213" dirty="0" smtClean="0">
                <a:solidFill>
                  <a:srgbClr val="FF0000"/>
                </a:solidFill>
              </a:rPr>
              <a:t>У</a:t>
            </a:r>
            <a:r>
              <a:rPr b="1" dirty="0" smtClean="0">
                <a:solidFill>
                  <a:srgbClr val="FF0000"/>
                </a:solidFill>
              </a:rPr>
              <a:t>АЦІЯ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b="1" dirty="0" smtClean="0">
                <a:solidFill>
                  <a:srgbClr val="FF0000"/>
                </a:solidFill>
              </a:rPr>
              <a:t>4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408" y="1769871"/>
            <a:ext cx="8706231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32" y="1911079"/>
            <a:ext cx="968375" cy="760307"/>
          </a:xfrm>
          <a:custGeom>
            <a:avLst/>
            <a:gdLst/>
            <a:ahLst/>
            <a:cxnLst/>
            <a:rect l="l" t="t" r="r" b="b"/>
            <a:pathLst>
              <a:path w="1936750" h="1140460">
                <a:moveTo>
                  <a:pt x="0" y="1139977"/>
                </a:moveTo>
                <a:lnTo>
                  <a:pt x="1936750" y="1139977"/>
                </a:lnTo>
                <a:lnTo>
                  <a:pt x="1936750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9688" y="1911079"/>
            <a:ext cx="957580" cy="760307"/>
          </a:xfrm>
          <a:custGeom>
            <a:avLst/>
            <a:gdLst/>
            <a:ahLst/>
            <a:cxnLst/>
            <a:rect l="l" t="t" r="r" b="b"/>
            <a:pathLst>
              <a:path w="1915160" h="1140460">
                <a:moveTo>
                  <a:pt x="0" y="1139977"/>
                </a:moveTo>
                <a:lnTo>
                  <a:pt x="1915032" y="1139977"/>
                </a:lnTo>
                <a:lnTo>
                  <a:pt x="1915032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7204" y="1911079"/>
            <a:ext cx="876935" cy="760307"/>
          </a:xfrm>
          <a:custGeom>
            <a:avLst/>
            <a:gdLst/>
            <a:ahLst/>
            <a:cxnLst/>
            <a:rect l="l" t="t" r="r" b="b"/>
            <a:pathLst>
              <a:path w="1753870" h="1140460">
                <a:moveTo>
                  <a:pt x="0" y="1139977"/>
                </a:moveTo>
                <a:lnTo>
                  <a:pt x="1753615" y="1139977"/>
                </a:lnTo>
                <a:lnTo>
                  <a:pt x="1753615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4012" y="1911079"/>
            <a:ext cx="845503" cy="760307"/>
          </a:xfrm>
          <a:custGeom>
            <a:avLst/>
            <a:gdLst/>
            <a:ahLst/>
            <a:cxnLst/>
            <a:rect l="l" t="t" r="r" b="b"/>
            <a:pathLst>
              <a:path w="1691004" h="1140460">
                <a:moveTo>
                  <a:pt x="0" y="1139977"/>
                </a:moveTo>
                <a:lnTo>
                  <a:pt x="1691004" y="1139977"/>
                </a:lnTo>
                <a:lnTo>
                  <a:pt x="1691004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9515" y="1911079"/>
            <a:ext cx="1152525" cy="760307"/>
          </a:xfrm>
          <a:custGeom>
            <a:avLst/>
            <a:gdLst/>
            <a:ahLst/>
            <a:cxnLst/>
            <a:rect l="l" t="t" r="r" b="b"/>
            <a:pathLst>
              <a:path w="2305050" h="1140460">
                <a:moveTo>
                  <a:pt x="0" y="1139977"/>
                </a:moveTo>
                <a:lnTo>
                  <a:pt x="2304796" y="1139977"/>
                </a:lnTo>
                <a:lnTo>
                  <a:pt x="2304796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1912" y="1911079"/>
            <a:ext cx="1446848" cy="760307"/>
          </a:xfrm>
          <a:custGeom>
            <a:avLst/>
            <a:gdLst/>
            <a:ahLst/>
            <a:cxnLst/>
            <a:rect l="l" t="t" r="r" b="b"/>
            <a:pathLst>
              <a:path w="2893694" h="1140460">
                <a:moveTo>
                  <a:pt x="0" y="1139977"/>
                </a:moveTo>
                <a:lnTo>
                  <a:pt x="2893567" y="1139977"/>
                </a:lnTo>
                <a:lnTo>
                  <a:pt x="2893567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8696" y="1911079"/>
            <a:ext cx="2214245" cy="760307"/>
          </a:xfrm>
          <a:custGeom>
            <a:avLst/>
            <a:gdLst/>
            <a:ahLst/>
            <a:cxnLst/>
            <a:rect l="l" t="t" r="r" b="b"/>
            <a:pathLst>
              <a:path w="4428490" h="1140460">
                <a:moveTo>
                  <a:pt x="0" y="1139977"/>
                </a:moveTo>
                <a:lnTo>
                  <a:pt x="4427982" y="1139977"/>
                </a:lnTo>
                <a:lnTo>
                  <a:pt x="4427982" y="0"/>
                </a:lnTo>
                <a:lnTo>
                  <a:pt x="0" y="0"/>
                </a:lnTo>
                <a:lnTo>
                  <a:pt x="0" y="1139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332" y="2671065"/>
            <a:ext cx="968375" cy="1313603"/>
          </a:xfrm>
          <a:custGeom>
            <a:avLst/>
            <a:gdLst/>
            <a:ahLst/>
            <a:cxnLst/>
            <a:rect l="l" t="t" r="r" b="b"/>
            <a:pathLst>
              <a:path w="1936750" h="1970404">
                <a:moveTo>
                  <a:pt x="0" y="1970151"/>
                </a:moveTo>
                <a:lnTo>
                  <a:pt x="1936750" y="1970151"/>
                </a:lnTo>
                <a:lnTo>
                  <a:pt x="1936750" y="0"/>
                </a:lnTo>
                <a:lnTo>
                  <a:pt x="0" y="0"/>
                </a:lnTo>
                <a:lnTo>
                  <a:pt x="0" y="1970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9688" y="2671064"/>
            <a:ext cx="957580" cy="782320"/>
          </a:xfrm>
          <a:custGeom>
            <a:avLst/>
            <a:gdLst/>
            <a:ahLst/>
            <a:cxnLst/>
            <a:rect l="l" t="t" r="r" b="b"/>
            <a:pathLst>
              <a:path w="1915160" h="1173479">
                <a:moveTo>
                  <a:pt x="0" y="1173479"/>
                </a:moveTo>
                <a:lnTo>
                  <a:pt x="1915032" y="1173479"/>
                </a:lnTo>
                <a:lnTo>
                  <a:pt x="1915032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7204" y="2671064"/>
            <a:ext cx="876935" cy="782320"/>
          </a:xfrm>
          <a:custGeom>
            <a:avLst/>
            <a:gdLst/>
            <a:ahLst/>
            <a:cxnLst/>
            <a:rect l="l" t="t" r="r" b="b"/>
            <a:pathLst>
              <a:path w="1753870" h="1173479">
                <a:moveTo>
                  <a:pt x="0" y="1173479"/>
                </a:moveTo>
                <a:lnTo>
                  <a:pt x="1753615" y="1173479"/>
                </a:lnTo>
                <a:lnTo>
                  <a:pt x="1753615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44012" y="2671064"/>
            <a:ext cx="845503" cy="782320"/>
          </a:xfrm>
          <a:custGeom>
            <a:avLst/>
            <a:gdLst/>
            <a:ahLst/>
            <a:cxnLst/>
            <a:rect l="l" t="t" r="r" b="b"/>
            <a:pathLst>
              <a:path w="1691004" h="1173479">
                <a:moveTo>
                  <a:pt x="0" y="1173479"/>
                </a:moveTo>
                <a:lnTo>
                  <a:pt x="1691004" y="1173479"/>
                </a:lnTo>
                <a:lnTo>
                  <a:pt x="1691004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9515" y="2671064"/>
            <a:ext cx="1152525" cy="782320"/>
          </a:xfrm>
          <a:custGeom>
            <a:avLst/>
            <a:gdLst/>
            <a:ahLst/>
            <a:cxnLst/>
            <a:rect l="l" t="t" r="r" b="b"/>
            <a:pathLst>
              <a:path w="2305050" h="1173479">
                <a:moveTo>
                  <a:pt x="0" y="1173479"/>
                </a:moveTo>
                <a:lnTo>
                  <a:pt x="2304796" y="1173479"/>
                </a:lnTo>
                <a:lnTo>
                  <a:pt x="2304796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1912" y="2671064"/>
            <a:ext cx="1446848" cy="782320"/>
          </a:xfrm>
          <a:custGeom>
            <a:avLst/>
            <a:gdLst/>
            <a:ahLst/>
            <a:cxnLst/>
            <a:rect l="l" t="t" r="r" b="b"/>
            <a:pathLst>
              <a:path w="2893694" h="1173479">
                <a:moveTo>
                  <a:pt x="0" y="1173479"/>
                </a:moveTo>
                <a:lnTo>
                  <a:pt x="2893567" y="1173479"/>
                </a:lnTo>
                <a:lnTo>
                  <a:pt x="2893567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8696" y="2671064"/>
            <a:ext cx="2214245" cy="782320"/>
          </a:xfrm>
          <a:custGeom>
            <a:avLst/>
            <a:gdLst/>
            <a:ahLst/>
            <a:cxnLst/>
            <a:rect l="l" t="t" r="r" b="b"/>
            <a:pathLst>
              <a:path w="4428490" h="1173479">
                <a:moveTo>
                  <a:pt x="0" y="1173479"/>
                </a:moveTo>
                <a:lnTo>
                  <a:pt x="4427982" y="1173479"/>
                </a:lnTo>
                <a:lnTo>
                  <a:pt x="4427982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688" y="3453427"/>
            <a:ext cx="957580" cy="531283"/>
          </a:xfrm>
          <a:custGeom>
            <a:avLst/>
            <a:gdLst/>
            <a:ahLst/>
            <a:cxnLst/>
            <a:rect l="l" t="t" r="r" b="b"/>
            <a:pathLst>
              <a:path w="1915160" h="796925">
                <a:moveTo>
                  <a:pt x="0" y="796607"/>
                </a:moveTo>
                <a:lnTo>
                  <a:pt x="1915032" y="796607"/>
                </a:lnTo>
                <a:lnTo>
                  <a:pt x="1915032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7204" y="3453427"/>
            <a:ext cx="876935" cy="531283"/>
          </a:xfrm>
          <a:custGeom>
            <a:avLst/>
            <a:gdLst/>
            <a:ahLst/>
            <a:cxnLst/>
            <a:rect l="l" t="t" r="r" b="b"/>
            <a:pathLst>
              <a:path w="1753870" h="796925">
                <a:moveTo>
                  <a:pt x="0" y="796607"/>
                </a:moveTo>
                <a:lnTo>
                  <a:pt x="1753615" y="796607"/>
                </a:lnTo>
                <a:lnTo>
                  <a:pt x="1753615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44012" y="3453427"/>
            <a:ext cx="845503" cy="531283"/>
          </a:xfrm>
          <a:custGeom>
            <a:avLst/>
            <a:gdLst/>
            <a:ahLst/>
            <a:cxnLst/>
            <a:rect l="l" t="t" r="r" b="b"/>
            <a:pathLst>
              <a:path w="1691004" h="796925">
                <a:moveTo>
                  <a:pt x="0" y="796607"/>
                </a:moveTo>
                <a:lnTo>
                  <a:pt x="1691004" y="796607"/>
                </a:lnTo>
                <a:lnTo>
                  <a:pt x="1691004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89515" y="3453427"/>
            <a:ext cx="1152525" cy="531283"/>
          </a:xfrm>
          <a:custGeom>
            <a:avLst/>
            <a:gdLst/>
            <a:ahLst/>
            <a:cxnLst/>
            <a:rect l="l" t="t" r="r" b="b"/>
            <a:pathLst>
              <a:path w="2305050" h="796925">
                <a:moveTo>
                  <a:pt x="0" y="796607"/>
                </a:moveTo>
                <a:lnTo>
                  <a:pt x="2304796" y="796607"/>
                </a:lnTo>
                <a:lnTo>
                  <a:pt x="2304796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1912" y="3453427"/>
            <a:ext cx="1446848" cy="531283"/>
          </a:xfrm>
          <a:custGeom>
            <a:avLst/>
            <a:gdLst/>
            <a:ahLst/>
            <a:cxnLst/>
            <a:rect l="l" t="t" r="r" b="b"/>
            <a:pathLst>
              <a:path w="2893694" h="796925">
                <a:moveTo>
                  <a:pt x="0" y="796607"/>
                </a:moveTo>
                <a:lnTo>
                  <a:pt x="2893567" y="796607"/>
                </a:lnTo>
                <a:lnTo>
                  <a:pt x="2893567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8696" y="3453427"/>
            <a:ext cx="2214245" cy="531283"/>
          </a:xfrm>
          <a:custGeom>
            <a:avLst/>
            <a:gdLst/>
            <a:ahLst/>
            <a:cxnLst/>
            <a:rect l="l" t="t" r="r" b="b"/>
            <a:pathLst>
              <a:path w="4428490" h="796925">
                <a:moveTo>
                  <a:pt x="0" y="796607"/>
                </a:moveTo>
                <a:lnTo>
                  <a:pt x="4427982" y="796607"/>
                </a:lnTo>
                <a:lnTo>
                  <a:pt x="4427982" y="0"/>
                </a:lnTo>
                <a:lnTo>
                  <a:pt x="0" y="0"/>
                </a:lnTo>
                <a:lnTo>
                  <a:pt x="0" y="796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0744" y="1487509"/>
            <a:ext cx="246306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1600" b="1" spc="-8" dirty="0">
                <a:latin typeface="Calibri"/>
                <a:cs typeface="Calibri"/>
              </a:rPr>
              <a:t>Директива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1" dirty="0">
                <a:latin typeface="Calibri"/>
                <a:cs typeface="Calibri"/>
              </a:rPr>
              <a:t>«ЗМІНИТИ»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83069"/>
              </p:ext>
            </p:extLst>
          </p:nvPr>
        </p:nvGraphicFramePr>
        <p:xfrm>
          <a:off x="338157" y="1769870"/>
          <a:ext cx="8461357" cy="259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499"/>
                <a:gridCol w="788374"/>
                <a:gridCol w="876808"/>
                <a:gridCol w="1215138"/>
                <a:gridCol w="782763"/>
                <a:gridCol w="1233461"/>
                <a:gridCol w="2427314"/>
              </a:tblGrid>
              <a:tr h="795034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Директива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Є/Має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ути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14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КП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835" marR="323215" indent="223520">
                        <a:lnSpc>
                          <a:spcPct val="100400"/>
                        </a:lnSpc>
                      </a:pPr>
                      <a:r>
                        <a:rPr sz="1400" b="1" spc="-6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Д ЗКППТР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СК ЄТКД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СК ДКХП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СІ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 Р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Є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3439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22672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1360" marR="712470" algn="ctr">
                        <a:lnSpc>
                          <a:spcPct val="1002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Інспек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ліку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та бронювання війсь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зобов’язаних</a:t>
                      </a: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03372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має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бути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3439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Інспек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ор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війсь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ов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ліку</a:t>
                      </a: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910" y="680296"/>
            <a:ext cx="437537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354125" algn="l"/>
                <a:tab pos="1813204" algn="l"/>
                <a:tab pos="3742690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ПОСАДА	НЕ	ВІДПОВІД</a:t>
            </a:r>
            <a:r>
              <a:rPr sz="2700" b="1" spc="-73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Є	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52" y="1321562"/>
            <a:ext cx="8208912" cy="5193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389685" algn="l"/>
                <a:tab pos="2467508" algn="l"/>
                <a:tab pos="3432962" algn="l"/>
                <a:tab pos="3725621" algn="l"/>
                <a:tab pos="5196027" algn="l"/>
                <a:tab pos="5630570" algn="l"/>
                <a:tab pos="6085738" algn="l"/>
                <a:tab pos="7502449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Прив</a:t>
            </a:r>
            <a:r>
              <a:rPr sz="2000" b="1" spc="-31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4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8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ння	ш</a:t>
            </a:r>
            <a:r>
              <a:rPr sz="2000" b="1" spc="-8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тно</a:t>
            </a:r>
            <a:r>
              <a:rPr sz="2000" b="1" spc="-22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	розпи</a:t>
            </a:r>
            <a:r>
              <a:rPr sz="2000" b="1" spc="-1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у	у	відп</a:t>
            </a:r>
            <a:r>
              <a:rPr sz="2000" b="1" spc="3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відні</a:t>
            </a:r>
            <a:r>
              <a:rPr sz="2000" b="1" spc="-1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ть	</a:t>
            </a:r>
            <a:r>
              <a:rPr sz="2000" b="1" spc="-22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КП</a:t>
            </a:r>
            <a:r>
              <a:rPr lang="uk-UA" sz="20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ві</a:t>
            </a:r>
            <a:r>
              <a:rPr sz="2000" b="1" spc="-17" dirty="0" err="1" smtClean="0">
                <a:solidFill>
                  <a:srgbClr val="FF0000"/>
                </a:solidFill>
                <a:latin typeface="Calibri"/>
                <a:cs typeface="Calibri"/>
              </a:rPr>
              <a:t>дб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уваєть</a:t>
            </a:r>
            <a:r>
              <a:rPr sz="2000" b="1" spc="-8" dirty="0" err="1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lang="uk-UA"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lang="uk-UA" sz="2000" b="1" dirty="0" smtClean="0">
                <a:solidFill>
                  <a:srgbClr val="FF0000"/>
                </a:solidFill>
                <a:latin typeface="Calibri"/>
                <a:cs typeface="Calibri"/>
              </a:rPr>
              <a:t> та</a:t>
            </a:r>
            <a:r>
              <a:rPr lang="uk-UA" sz="2000" b="1" spc="-28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lang="uk-UA" sz="2000" b="1" dirty="0" smtClean="0">
                <a:solidFill>
                  <a:srgbClr val="FF0000"/>
                </a:solidFill>
                <a:latin typeface="Calibri"/>
                <a:cs typeface="Calibri"/>
              </a:rPr>
              <a:t>ою 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про</a:t>
            </a:r>
            <a:r>
              <a:rPr sz="2000" b="1" spc="-17" dirty="0" err="1" smtClean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000" b="1" spc="-28" dirty="0" err="1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7" dirty="0" err="1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dirty="0" err="1" smtClean="0">
                <a:solidFill>
                  <a:srgbClr val="FF0000"/>
                </a:solidFill>
                <a:latin typeface="Calibri"/>
                <a:cs typeface="Calibri"/>
              </a:rPr>
              <a:t>урою</a:t>
            </a:r>
            <a:r>
              <a:rPr sz="2000" b="1" spc="-1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ди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. л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ст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і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нсо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сп</a:t>
            </a:r>
            <a:r>
              <a:rPr sz="2000" b="1" spc="-36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лі</a:t>
            </a:r>
            <a:r>
              <a:rPr sz="2000" b="1" spc="-8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ики</a:t>
            </a:r>
            <a:r>
              <a:rPr sz="2000" b="1" spc="-17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від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6" dirty="0">
                <a:solidFill>
                  <a:srgbClr val="FF0000"/>
                </a:solidFill>
                <a:latin typeface="Calibri"/>
                <a:cs typeface="Calibri"/>
              </a:rPr>
              <a:t>02.10.201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2000" b="1" spc="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3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№</a:t>
            </a:r>
            <a:r>
              <a:rPr lang="uk-UA" sz="2000" b="1" spc="-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sz="2000" b="1" spc="-3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6" dirty="0" smtClean="0">
                <a:solidFill>
                  <a:srgbClr val="FF0000"/>
                </a:solidFill>
                <a:latin typeface="Calibri"/>
                <a:cs typeface="Calibri"/>
              </a:rPr>
              <a:t>8921</a:t>
            </a:r>
            <a:r>
              <a:rPr sz="2000" b="1" spc="-3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000" b="1" spc="-6" dirty="0" smtClean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000" b="1" spc="-3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000" b="1" spc="-6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b="1" spc="-6" dirty="0" smtClean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sz="2000" b="1" spc="-3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000" b="1" spc="-6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3" dirty="0" smtClean="0">
                <a:solidFill>
                  <a:srgbClr val="FF0000"/>
                </a:solidFill>
                <a:latin typeface="Calibri"/>
                <a:cs typeface="Calibri"/>
              </a:rPr>
              <a:t>8)</a:t>
            </a:r>
            <a:r>
              <a:rPr sz="2000" b="1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uk-UA" sz="20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7112">
              <a:tabLst>
                <a:tab pos="1389685" algn="l"/>
                <a:tab pos="2467508" algn="l"/>
                <a:tab pos="3432962" algn="l"/>
                <a:tab pos="3725621" algn="l"/>
                <a:tab pos="5196027" algn="l"/>
                <a:tab pos="5630570" algn="l"/>
                <a:tab pos="6085738" algn="l"/>
                <a:tab pos="7502449" algn="l"/>
              </a:tabLst>
            </a:pP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63144" indent="-256032">
              <a:buFont typeface="Arial"/>
              <a:buChar char="•"/>
              <a:tabLst>
                <a:tab pos="263144" algn="l"/>
              </a:tabLst>
            </a:pPr>
            <a:r>
              <a:rPr sz="2000" b="1" dirty="0">
                <a:latin typeface="Arial"/>
                <a:cs typeface="Arial"/>
              </a:rPr>
              <a:t>проводиться аналіз назв посад </a:t>
            </a:r>
            <a:r>
              <a:rPr sz="2000" dirty="0">
                <a:latin typeface="Arial"/>
                <a:cs typeface="Arial"/>
              </a:rPr>
              <a:t>(професій) на відповідність КП</a:t>
            </a:r>
            <a:r>
              <a:rPr sz="2000" dirty="0">
                <a:latin typeface="Arial"/>
                <a:cs typeface="Arial"/>
              </a:rPr>
              <a:t>;</a:t>
            </a:r>
            <a:endParaRPr lang="uk-UA" sz="2000" dirty="0">
              <a:latin typeface="Arial"/>
              <a:cs typeface="Arial"/>
            </a:endParaRPr>
          </a:p>
          <a:p>
            <a:pPr marL="263144" indent="-256032">
              <a:buFont typeface="Arial"/>
              <a:buChar char="•"/>
              <a:tabLst>
                <a:tab pos="263144" algn="l"/>
              </a:tabLst>
            </a:pPr>
            <a:r>
              <a:rPr lang="uk-UA" sz="2000" b="1" dirty="0" smtClean="0">
                <a:latin typeface="Arial"/>
                <a:cs typeface="Arial"/>
              </a:rPr>
              <a:t>аналізуються фактично виконувані працівниками завдання та обов'язки</a:t>
            </a:r>
            <a:r>
              <a:rPr lang="uk-UA" sz="2000" dirty="0" smtClean="0">
                <a:latin typeface="Arial"/>
                <a:cs typeface="Arial"/>
              </a:rPr>
              <a:t> на відповідність назвам посад (професій) з урахуванням кваліфікаційних </a:t>
            </a:r>
            <a:r>
              <a:rPr lang="ru-RU" sz="2000" dirty="0">
                <a:latin typeface="Arial"/>
                <a:cs typeface="Arial"/>
              </a:rPr>
              <a:t>характеристик і </a:t>
            </a:r>
            <a:r>
              <a:rPr lang="ru-RU" sz="2000" dirty="0" err="1">
                <a:latin typeface="Arial"/>
                <a:cs typeface="Arial"/>
              </a:rPr>
              <a:t>кваліфікаційних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вимог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установлених</a:t>
            </a:r>
            <a:r>
              <a:rPr lang="ru-RU" sz="2000" dirty="0">
                <a:latin typeface="Arial"/>
                <a:cs typeface="Arial"/>
              </a:rPr>
              <a:t> для </a:t>
            </a:r>
            <a:r>
              <a:rPr lang="ru-RU" sz="2000" dirty="0" err="1">
                <a:latin typeface="Arial"/>
                <a:cs typeface="Arial"/>
              </a:rPr>
              <a:t>відповідних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професій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 marL="263144" indent="-256032">
              <a:buFont typeface="Arial"/>
              <a:buChar char="•"/>
              <a:tabLst>
                <a:tab pos="263144" algn="l"/>
              </a:tabLst>
            </a:pPr>
            <a:r>
              <a:rPr lang="ru-RU" sz="2000" dirty="0" err="1">
                <a:latin typeface="Arial"/>
                <a:cs typeface="Arial"/>
              </a:rPr>
              <a:t>оформляються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результати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аналізу</a:t>
            </a:r>
            <a:r>
              <a:rPr lang="ru-RU" sz="2000" dirty="0">
                <a:latin typeface="Arial"/>
                <a:cs typeface="Arial"/>
              </a:rPr>
              <a:t> штатного </a:t>
            </a:r>
            <a:r>
              <a:rPr lang="ru-RU" sz="2000" dirty="0" err="1">
                <a:latin typeface="Arial"/>
                <a:cs typeface="Arial"/>
              </a:rPr>
              <a:t>розпису</a:t>
            </a:r>
            <a:r>
              <a:rPr lang="ru-RU" sz="2000" dirty="0">
                <a:latin typeface="Arial"/>
                <a:cs typeface="Arial"/>
              </a:rPr>
              <a:t> та </a:t>
            </a:r>
            <a:r>
              <a:rPr lang="ru-RU" sz="2000" b="1" dirty="0" err="1">
                <a:latin typeface="Arial"/>
                <a:cs typeface="Arial"/>
              </a:rPr>
              <a:t>готується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err="1">
                <a:latin typeface="Arial"/>
                <a:cs typeface="Arial"/>
              </a:rPr>
              <a:t>доповідна</a:t>
            </a:r>
            <a:r>
              <a:rPr lang="ru-RU" sz="2000" b="1" dirty="0">
                <a:latin typeface="Arial"/>
                <a:cs typeface="Arial"/>
              </a:rPr>
              <a:t> </a:t>
            </a:r>
            <a:r>
              <a:rPr lang="ru-RU" sz="2000" b="1" dirty="0" smtClean="0">
                <a:latin typeface="Arial"/>
                <a:cs typeface="Arial"/>
              </a:rPr>
              <a:t>записка </a:t>
            </a:r>
            <a:r>
              <a:rPr lang="ru-RU" sz="2000" dirty="0" smtClean="0">
                <a:latin typeface="Arial"/>
                <a:cs typeface="Arial"/>
              </a:rPr>
              <a:t>про </a:t>
            </a:r>
            <a:r>
              <a:rPr lang="ru-RU" sz="2000" dirty="0" err="1">
                <a:latin typeface="Arial"/>
                <a:cs typeface="Arial"/>
              </a:rPr>
              <a:t>необхідність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внесення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змін</a:t>
            </a:r>
            <a:r>
              <a:rPr lang="ru-RU" sz="2000" dirty="0">
                <a:latin typeface="Arial"/>
                <a:cs typeface="Arial"/>
              </a:rPr>
              <a:t> до штатного </a:t>
            </a:r>
            <a:r>
              <a:rPr lang="ru-RU" sz="2000" dirty="0" err="1">
                <a:latin typeface="Arial"/>
                <a:cs typeface="Arial"/>
              </a:rPr>
              <a:t>розпису</a:t>
            </a:r>
            <a:r>
              <a:rPr lang="ru-RU" sz="2000" dirty="0">
                <a:latin typeface="Arial"/>
                <a:cs typeface="Arial"/>
              </a:rPr>
              <a:t>;</a:t>
            </a:r>
          </a:p>
          <a:p>
            <a:pPr marL="263144" marR="3200" indent="-256032" algn="just">
              <a:buFont typeface="Arial"/>
              <a:buChar char="•"/>
              <a:tabLst>
                <a:tab pos="263144" algn="l"/>
              </a:tabLst>
            </a:pPr>
            <a:r>
              <a:rPr lang="ru-RU" sz="2000" b="1" dirty="0" err="1">
                <a:latin typeface="Arial"/>
                <a:cs typeface="Arial"/>
              </a:rPr>
              <a:t>видаються</a:t>
            </a:r>
            <a:r>
              <a:rPr lang="ru-RU" sz="2000" b="1" dirty="0">
                <a:latin typeface="Arial"/>
                <a:cs typeface="Arial"/>
              </a:rPr>
              <a:t>  наказ  з  </a:t>
            </a:r>
            <a:r>
              <a:rPr lang="ru-RU" sz="2000" b="1" dirty="0" err="1">
                <a:latin typeface="Arial"/>
                <a:cs typeface="Arial"/>
              </a:rPr>
              <a:t>основної</a:t>
            </a:r>
            <a:r>
              <a:rPr lang="ru-RU" sz="2000" b="1" dirty="0">
                <a:latin typeface="Arial"/>
                <a:cs typeface="Arial"/>
              </a:rPr>
              <a:t>  </a:t>
            </a:r>
            <a:r>
              <a:rPr lang="ru-RU" sz="2000" b="1" dirty="0" err="1">
                <a:latin typeface="Arial"/>
                <a:cs typeface="Arial"/>
              </a:rPr>
              <a:t>діяльності</a:t>
            </a:r>
            <a:r>
              <a:rPr lang="ru-RU" sz="2000" dirty="0">
                <a:latin typeface="Arial"/>
                <a:cs typeface="Arial"/>
              </a:rPr>
              <a:t>  про  </a:t>
            </a:r>
            <a:r>
              <a:rPr lang="ru-RU" sz="2000" dirty="0" err="1">
                <a:latin typeface="Arial"/>
                <a:cs typeface="Arial"/>
              </a:rPr>
              <a:t>внесення</a:t>
            </a:r>
            <a:r>
              <a:rPr lang="ru-RU" sz="2000" dirty="0">
                <a:latin typeface="Arial"/>
                <a:cs typeface="Arial"/>
              </a:rPr>
              <a:t>  </a:t>
            </a:r>
            <a:r>
              <a:rPr lang="ru-RU" sz="2000" dirty="0" err="1">
                <a:latin typeface="Arial"/>
                <a:cs typeface="Arial"/>
              </a:rPr>
              <a:t>змін</a:t>
            </a:r>
            <a:r>
              <a:rPr lang="ru-RU" sz="2000" dirty="0">
                <a:latin typeface="Arial"/>
                <a:cs typeface="Arial"/>
              </a:rPr>
              <a:t>  до  штатного  </a:t>
            </a:r>
            <a:r>
              <a:rPr lang="ru-RU" sz="2000" dirty="0" err="1">
                <a:latin typeface="Arial"/>
                <a:cs typeface="Arial"/>
              </a:rPr>
              <a:t>розпису</a:t>
            </a:r>
            <a:r>
              <a:rPr lang="ru-RU" sz="2000" dirty="0">
                <a:latin typeface="Arial"/>
                <a:cs typeface="Arial"/>
              </a:rPr>
              <a:t>  і </a:t>
            </a:r>
            <a:r>
              <a:rPr lang="ru-RU" sz="2000" b="1" dirty="0">
                <a:latin typeface="Arial"/>
                <a:cs typeface="Arial"/>
              </a:rPr>
              <a:t>наказ  з  </a:t>
            </a:r>
            <a:r>
              <a:rPr lang="ru-RU" sz="2000" b="1" dirty="0" err="1">
                <a:latin typeface="Arial"/>
                <a:cs typeface="Arial"/>
              </a:rPr>
              <a:t>особового</a:t>
            </a:r>
            <a:r>
              <a:rPr lang="ru-RU" sz="2000" b="1" dirty="0">
                <a:latin typeface="Arial"/>
                <a:cs typeface="Arial"/>
              </a:rPr>
              <a:t>  складу  </a:t>
            </a:r>
            <a:r>
              <a:rPr lang="ru-RU" sz="2000" dirty="0">
                <a:latin typeface="Arial"/>
                <a:cs typeface="Arial"/>
              </a:rPr>
              <a:t>про  </a:t>
            </a:r>
            <a:r>
              <a:rPr lang="ru-RU" sz="2000" dirty="0" err="1">
                <a:latin typeface="Arial"/>
                <a:cs typeface="Arial"/>
              </a:rPr>
              <a:t>внесення</a:t>
            </a:r>
            <a:r>
              <a:rPr lang="ru-RU" sz="2000" dirty="0">
                <a:latin typeface="Arial"/>
                <a:cs typeface="Arial"/>
              </a:rPr>
              <a:t>  </a:t>
            </a:r>
            <a:r>
              <a:rPr lang="ru-RU" sz="2000" dirty="0" err="1">
                <a:latin typeface="Arial"/>
                <a:cs typeface="Arial"/>
              </a:rPr>
              <a:t>змін</a:t>
            </a:r>
            <a:r>
              <a:rPr lang="ru-RU" sz="2000" dirty="0">
                <a:latin typeface="Arial"/>
                <a:cs typeface="Arial"/>
              </a:rPr>
              <a:t>  до  </a:t>
            </a:r>
            <a:r>
              <a:rPr lang="ru-RU" sz="2000" dirty="0" err="1">
                <a:latin typeface="Arial"/>
                <a:cs typeface="Arial"/>
              </a:rPr>
              <a:t>трудової</a:t>
            </a:r>
            <a:r>
              <a:rPr lang="ru-RU" sz="2000" dirty="0">
                <a:latin typeface="Arial"/>
                <a:cs typeface="Arial"/>
              </a:rPr>
              <a:t>  книжки  </a:t>
            </a:r>
            <a:r>
              <a:rPr lang="ru-RU" sz="2000" dirty="0" err="1">
                <a:latin typeface="Arial"/>
                <a:cs typeface="Arial"/>
              </a:rPr>
              <a:t>працівників</a:t>
            </a:r>
            <a:r>
              <a:rPr lang="ru-RU" sz="2000" dirty="0">
                <a:latin typeface="Arial"/>
                <a:cs typeface="Arial"/>
              </a:rPr>
              <a:t>  та </a:t>
            </a:r>
            <a:r>
              <a:rPr lang="ru-RU" sz="2000" dirty="0" err="1">
                <a:latin typeface="Arial"/>
                <a:cs typeface="Arial"/>
              </a:rPr>
              <a:t>інших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кадрових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документів</a:t>
            </a:r>
            <a:r>
              <a:rPr lang="ru-RU" sz="2000" dirty="0">
                <a:latin typeface="Arial"/>
                <a:cs typeface="Arial"/>
              </a:rPr>
              <a:t> (</a:t>
            </a:r>
            <a:r>
              <a:rPr lang="ru-RU" sz="2000" dirty="0" err="1">
                <a:latin typeface="Arial"/>
                <a:cs typeface="Arial"/>
              </a:rPr>
              <a:t>особова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картка</a:t>
            </a:r>
            <a:r>
              <a:rPr lang="ru-RU" sz="2000" dirty="0">
                <a:latin typeface="Arial"/>
                <a:cs typeface="Arial"/>
              </a:rPr>
              <a:t>, </a:t>
            </a:r>
            <a:r>
              <a:rPr lang="ru-RU" sz="2000" dirty="0" err="1">
                <a:latin typeface="Arial"/>
                <a:cs typeface="Arial"/>
              </a:rPr>
              <a:t>посадова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інструкція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тощо</a:t>
            </a:r>
            <a:r>
              <a:rPr lang="ru-RU" sz="2000" dirty="0">
                <a:latin typeface="Arial"/>
                <a:cs typeface="Arial"/>
              </a:rPr>
              <a:t>).</a:t>
            </a:r>
          </a:p>
          <a:p>
            <a:pPr marL="7112">
              <a:lnSpc>
                <a:spcPts val="2134"/>
              </a:lnSpc>
            </a:pP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3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910" y="680296"/>
            <a:ext cx="437537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354125" algn="l"/>
                <a:tab pos="1813204" algn="l"/>
                <a:tab pos="3742690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ПОСАДА	НЕ	ВІДПОВІД</a:t>
            </a:r>
            <a:r>
              <a:rPr sz="2700" b="1" spc="-73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Є	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959" y="1320122"/>
            <a:ext cx="795337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2845" algn="just"/>
            <a:r>
              <a:rPr dirty="0">
                <a:latin typeface="Calibri"/>
                <a:cs typeface="Calibri"/>
              </a:rPr>
              <a:t>&lt;</a:t>
            </a:r>
            <a:r>
              <a:rPr spc="-3" dirty="0">
                <a:latin typeface="Calibri"/>
                <a:cs typeface="Calibri"/>
              </a:rPr>
              <a:t>…</a:t>
            </a:r>
            <a:r>
              <a:rPr dirty="0">
                <a:latin typeface="Calibri"/>
                <a:cs typeface="Calibri"/>
              </a:rPr>
              <a:t>&gt;</a:t>
            </a:r>
            <a:r>
              <a:rPr spc="17" dirty="0"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випра</a:t>
            </a:r>
            <a:r>
              <a:rPr b="1" spc="-14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лення</a:t>
            </a:r>
            <a:r>
              <a:rPr b="1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6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b="1" spc="-17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х</a:t>
            </a:r>
            <a:r>
              <a:rPr b="1" spc="6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іч</a:t>
            </a:r>
            <a:r>
              <a:rPr b="1" spc="3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их</a:t>
            </a:r>
            <a:r>
              <a:rPr b="1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помилок</a:t>
            </a:r>
            <a:r>
              <a:rPr b="1" spc="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або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зміна</a:t>
            </a:r>
            <a:r>
              <a:rPr spc="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назв</a:t>
            </a:r>
            <a:r>
              <a:rPr spc="1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профес</a:t>
            </a:r>
            <a:r>
              <a:rPr spc="-6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й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б</a:t>
            </a:r>
            <a:r>
              <a:rPr spc="-11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з</a:t>
            </a:r>
            <a:r>
              <a:rPr spc="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зміни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spc="-34" dirty="0">
                <a:latin typeface="Calibri"/>
                <a:cs typeface="Calibri"/>
              </a:rPr>
              <a:t>к</a:t>
            </a:r>
            <a:r>
              <a:rPr spc="-45" dirty="0">
                <a:latin typeface="Calibri"/>
                <a:cs typeface="Calibri"/>
              </a:rPr>
              <a:t>о</a:t>
            </a:r>
            <a:r>
              <a:rPr dirty="0">
                <a:latin typeface="Calibri"/>
                <a:cs typeface="Calibri"/>
              </a:rPr>
              <a:t>дів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(наприкла</a:t>
            </a:r>
            <a:r>
              <a:rPr spc="76" dirty="0">
                <a:latin typeface="Calibri"/>
                <a:cs typeface="Calibri"/>
              </a:rPr>
              <a:t>д</a:t>
            </a:r>
            <a:r>
              <a:rPr dirty="0">
                <a:latin typeface="Calibri"/>
                <a:cs typeface="Calibri"/>
              </a:rPr>
              <a:t>, зміню</a:t>
            </a:r>
            <a:r>
              <a:rPr spc="-17" dirty="0">
                <a:latin typeface="Calibri"/>
                <a:cs typeface="Calibri"/>
              </a:rPr>
              <a:t>ю</a:t>
            </a:r>
            <a:r>
              <a:rPr spc="-11" dirty="0">
                <a:latin typeface="Calibri"/>
                <a:cs typeface="Calibri"/>
              </a:rPr>
              <a:t>т</a:t>
            </a:r>
            <a:r>
              <a:rPr dirty="0">
                <a:latin typeface="Calibri"/>
                <a:cs typeface="Calibri"/>
              </a:rPr>
              <a:t>ься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«</a:t>
            </a:r>
            <a:r>
              <a:rPr spc="-8" dirty="0">
                <a:latin typeface="Calibri"/>
                <a:cs typeface="Calibri"/>
              </a:rPr>
              <a:t>Ме</a:t>
            </a:r>
            <a:r>
              <a:rPr dirty="0">
                <a:latin typeface="Calibri"/>
                <a:cs typeface="Calibri"/>
              </a:rPr>
              <a:t>н</a:t>
            </a:r>
            <a:r>
              <a:rPr spc="-25" dirty="0">
                <a:latin typeface="Calibri"/>
                <a:cs typeface="Calibri"/>
              </a:rPr>
              <a:t>е</a:t>
            </a:r>
            <a:r>
              <a:rPr spc="-8" dirty="0">
                <a:latin typeface="Calibri"/>
                <a:cs typeface="Calibri"/>
              </a:rPr>
              <a:t>д</a:t>
            </a:r>
            <a:r>
              <a:rPr spc="-22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ер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(управи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spc="-28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ль)</a:t>
            </a:r>
            <a:r>
              <a:rPr spc="162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зі</a:t>
            </a:r>
            <a:r>
              <a:rPr spc="162" dirty="0">
                <a:latin typeface="Calibri"/>
                <a:cs typeface="Calibri"/>
              </a:rPr>
              <a:t> </a:t>
            </a:r>
            <a:r>
              <a:rPr spc="3" dirty="0">
                <a:latin typeface="Calibri"/>
                <a:cs typeface="Calibri"/>
              </a:rPr>
              <a:t>з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уту»</a:t>
            </a:r>
            <a:r>
              <a:rPr spc="16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на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«Мен</a:t>
            </a:r>
            <a:r>
              <a:rPr spc="-25" dirty="0">
                <a:latin typeface="Calibri"/>
                <a:cs typeface="Calibri"/>
              </a:rPr>
              <a:t>е</a:t>
            </a:r>
            <a:r>
              <a:rPr spc="-8" dirty="0">
                <a:latin typeface="Calibri"/>
                <a:cs typeface="Calibri"/>
              </a:rPr>
              <a:t>д</a:t>
            </a:r>
            <a:r>
              <a:rPr spc="-28" dirty="0">
                <a:latin typeface="Calibri"/>
                <a:cs typeface="Calibri"/>
              </a:rPr>
              <a:t>ж</a:t>
            </a:r>
            <a:r>
              <a:rPr dirty="0">
                <a:latin typeface="Calibri"/>
                <a:cs typeface="Calibri"/>
              </a:rPr>
              <a:t>ер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(уп</a:t>
            </a:r>
            <a:r>
              <a:rPr spc="3" dirty="0">
                <a:latin typeface="Calibri"/>
                <a:cs typeface="Calibri"/>
              </a:rPr>
              <a:t>р</a:t>
            </a:r>
            <a:r>
              <a:rPr dirty="0">
                <a:latin typeface="Calibri"/>
                <a:cs typeface="Calibri"/>
              </a:rPr>
              <a:t>ави</a:t>
            </a:r>
            <a:r>
              <a:rPr spc="-20" dirty="0">
                <a:latin typeface="Calibri"/>
                <a:cs typeface="Calibri"/>
              </a:rPr>
              <a:t>т</a:t>
            </a:r>
            <a:r>
              <a:rPr spc="-28" dirty="0">
                <a:latin typeface="Calibri"/>
                <a:cs typeface="Calibri"/>
              </a:rPr>
              <a:t>е</a:t>
            </a:r>
            <a:r>
              <a:rPr dirty="0">
                <a:latin typeface="Calibri"/>
                <a:cs typeface="Calibri"/>
              </a:rPr>
              <a:t>ль)</a:t>
            </a:r>
            <a:r>
              <a:rPr spc="157" dirty="0">
                <a:latin typeface="Calibri"/>
                <a:cs typeface="Calibri"/>
              </a:rPr>
              <a:t> </a:t>
            </a:r>
            <a:r>
              <a:rPr spc="-3" dirty="0">
                <a:latin typeface="Calibri"/>
                <a:cs typeface="Calibri"/>
              </a:rPr>
              <a:t>і</a:t>
            </a:r>
            <a:r>
              <a:rPr dirty="0">
                <a:latin typeface="Calibri"/>
                <a:cs typeface="Calibri"/>
              </a:rPr>
              <a:t>з</a:t>
            </a:r>
            <a:r>
              <a:rPr spc="1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з</a:t>
            </a:r>
            <a:r>
              <a:rPr spc="-17" dirty="0">
                <a:latin typeface="Calibri"/>
                <a:cs typeface="Calibri"/>
              </a:rPr>
              <a:t>б</a:t>
            </a:r>
            <a:r>
              <a:rPr dirty="0">
                <a:latin typeface="Calibri"/>
                <a:cs typeface="Calibri"/>
              </a:rPr>
              <a:t>уту</a:t>
            </a:r>
            <a:r>
              <a:rPr dirty="0">
                <a:latin typeface="Calibri"/>
                <a:cs typeface="Calibri"/>
              </a:rPr>
              <a:t>»</a:t>
            </a:r>
            <a:r>
              <a:rPr spc="17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</a:t>
            </a:r>
            <a:r>
              <a:rPr spc="-25" dirty="0" err="1" smtClean="0">
                <a:latin typeface="Calibri"/>
                <a:cs typeface="Calibri"/>
              </a:rPr>
              <a:t>к</a:t>
            </a:r>
            <a:r>
              <a:rPr spc="-45" dirty="0" err="1" smtClean="0">
                <a:latin typeface="Calibri"/>
                <a:cs typeface="Calibri"/>
              </a:rPr>
              <a:t>о</a:t>
            </a:r>
            <a:r>
              <a:rPr dirty="0" err="1" smtClean="0">
                <a:latin typeface="Calibri"/>
                <a:cs typeface="Calibri"/>
              </a:rPr>
              <a:t>д</a:t>
            </a:r>
            <a:r>
              <a:rPr lang="uk-UA" dirty="0" smtClean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147</a:t>
            </a:r>
            <a:r>
              <a:rPr lang="ru-RU" spc="-6" dirty="0">
                <a:latin typeface="Calibri"/>
                <a:cs typeface="Calibri"/>
              </a:rPr>
              <a:t>5</a:t>
            </a:r>
            <a:r>
              <a:rPr lang="ru-RU" spc="3" dirty="0">
                <a:latin typeface="Calibri"/>
                <a:cs typeface="Calibri"/>
              </a:rPr>
              <a:t>.</a:t>
            </a:r>
            <a:r>
              <a:rPr lang="ru-RU" spc="-3" dirty="0">
                <a:latin typeface="Calibri"/>
                <a:cs typeface="Calibri"/>
              </a:rPr>
              <a:t>4</a:t>
            </a:r>
            <a:r>
              <a:rPr lang="ru-RU" dirty="0" smtClean="0">
                <a:latin typeface="Calibri"/>
                <a:cs typeface="Calibri"/>
              </a:rPr>
              <a:t>), 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не </a:t>
            </a:r>
            <a:r>
              <a:rPr lang="ru-RU" b="1" dirty="0" err="1" smtClean="0">
                <a:solidFill>
                  <a:srgbClr val="FF0000"/>
                </a:solidFill>
                <a:latin typeface="Calibri"/>
                <a:cs typeface="Calibri"/>
              </a:rPr>
              <a:t>потребують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/>
                <a:cs typeface="Calibri"/>
              </a:rPr>
              <a:t>попередньої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libri"/>
                <a:cs typeface="Calibri"/>
              </a:rPr>
              <a:t>згоди</a:t>
            </a:r>
            <a:r>
              <a:rPr lang="ru-RU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пра</a:t>
            </a:r>
            <a:r>
              <a:rPr lang="uk-UA" b="1" spc="-6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івникі</a:t>
            </a:r>
            <a:r>
              <a:rPr lang="uk-UA" b="1" spc="-3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lang="uk-UA" spc="-6" dirty="0">
                <a:latin typeface="Calibri"/>
                <a:cs typeface="Calibri"/>
              </a:rPr>
              <a:t>,</a:t>
            </a:r>
            <a:r>
              <a:rPr lang="uk-UA" dirty="0">
                <a:latin typeface="Calibri"/>
                <a:cs typeface="Calibri"/>
              </a:rPr>
              <a:t> </a:t>
            </a:r>
            <a:r>
              <a:rPr lang="uk-UA" spc="165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які </a:t>
            </a:r>
            <a:r>
              <a:rPr lang="uk-UA" spc="165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обі</a:t>
            </a:r>
            <a:r>
              <a:rPr lang="uk-UA" spc="-6" dirty="0">
                <a:latin typeface="Calibri"/>
                <a:cs typeface="Calibri"/>
              </a:rPr>
              <a:t>й</a:t>
            </a:r>
            <a:r>
              <a:rPr lang="uk-UA" dirty="0">
                <a:latin typeface="Calibri"/>
                <a:cs typeface="Calibri"/>
              </a:rPr>
              <a:t>ма</a:t>
            </a:r>
            <a:r>
              <a:rPr lang="uk-UA" spc="-8" dirty="0">
                <a:latin typeface="Calibri"/>
                <a:cs typeface="Calibri"/>
              </a:rPr>
              <a:t>ю</a:t>
            </a:r>
            <a:r>
              <a:rPr lang="uk-UA" dirty="0">
                <a:latin typeface="Calibri"/>
                <a:cs typeface="Calibri"/>
              </a:rPr>
              <a:t>ть </a:t>
            </a:r>
            <a:r>
              <a:rPr lang="uk-UA" spc="15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відп</a:t>
            </a:r>
            <a:r>
              <a:rPr lang="uk-UA" spc="3" dirty="0">
                <a:latin typeface="Calibri"/>
                <a:cs typeface="Calibri"/>
              </a:rPr>
              <a:t>о</a:t>
            </a:r>
            <a:r>
              <a:rPr lang="uk-UA" dirty="0">
                <a:latin typeface="Calibri"/>
                <a:cs typeface="Calibri"/>
              </a:rPr>
              <a:t>відні </a:t>
            </a:r>
            <a:r>
              <a:rPr lang="uk-UA" spc="171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посади </a:t>
            </a:r>
            <a:r>
              <a:rPr lang="uk-UA" spc="15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(профес</a:t>
            </a:r>
            <a:r>
              <a:rPr lang="uk-UA" spc="-6" dirty="0">
                <a:latin typeface="Calibri"/>
                <a:cs typeface="Calibri"/>
              </a:rPr>
              <a:t>і</a:t>
            </a:r>
            <a:r>
              <a:rPr lang="uk-UA" dirty="0">
                <a:latin typeface="Calibri"/>
                <a:cs typeface="Calibri"/>
              </a:rPr>
              <a:t>ї), </a:t>
            </a:r>
            <a:r>
              <a:rPr lang="uk-UA" spc="162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ос</a:t>
            </a:r>
            <a:r>
              <a:rPr lang="uk-UA" spc="3" dirty="0">
                <a:latin typeface="Calibri"/>
                <a:cs typeface="Calibri"/>
              </a:rPr>
              <a:t>к</a:t>
            </a:r>
            <a:r>
              <a:rPr lang="uk-UA" dirty="0">
                <a:latin typeface="Calibri"/>
                <a:cs typeface="Calibri"/>
              </a:rPr>
              <a:t>ільки </a:t>
            </a:r>
            <a:r>
              <a:rPr lang="uk-UA" spc="160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зазначені </a:t>
            </a:r>
            <a:r>
              <a:rPr lang="uk-UA" spc="162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</a:t>
            </a:r>
            <a:r>
              <a:rPr lang="uk-UA" spc="3" dirty="0">
                <a:latin typeface="Calibri"/>
                <a:cs typeface="Calibri"/>
              </a:rPr>
              <a:t>м</a:t>
            </a:r>
            <a:r>
              <a:rPr lang="uk-UA" dirty="0">
                <a:latin typeface="Calibri"/>
                <a:cs typeface="Calibri"/>
              </a:rPr>
              <a:t>іни </a:t>
            </a:r>
            <a:r>
              <a:rPr lang="uk-UA" spc="15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не пов’</a:t>
            </a:r>
            <a:r>
              <a:rPr lang="uk-UA" spc="-8" dirty="0">
                <a:latin typeface="Calibri"/>
                <a:cs typeface="Calibri"/>
              </a:rPr>
              <a:t>я</a:t>
            </a:r>
            <a:r>
              <a:rPr lang="uk-UA" dirty="0">
                <a:latin typeface="Calibri"/>
                <a:cs typeface="Calibri"/>
              </a:rPr>
              <a:t>зані</a:t>
            </a:r>
            <a:r>
              <a:rPr lang="uk-UA" spc="11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зі</a:t>
            </a:r>
            <a:r>
              <a:rPr lang="uk-UA" spc="14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зміною</a:t>
            </a:r>
            <a:r>
              <a:rPr lang="uk-UA" spc="22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за</a:t>
            </a:r>
            <a:r>
              <a:rPr lang="uk-UA" spc="-11" dirty="0">
                <a:latin typeface="Calibri"/>
                <a:cs typeface="Calibri"/>
              </a:rPr>
              <a:t>в</a:t>
            </a:r>
            <a:r>
              <a:rPr lang="uk-UA" dirty="0">
                <a:latin typeface="Calibri"/>
                <a:cs typeface="Calibri"/>
              </a:rPr>
              <a:t>дань</a:t>
            </a:r>
            <a:r>
              <a:rPr lang="uk-UA" spc="14" dirty="0">
                <a:latin typeface="Calibri"/>
                <a:cs typeface="Calibri"/>
              </a:rPr>
              <a:t> </a:t>
            </a:r>
            <a:r>
              <a:rPr lang="uk-UA" spc="-3" dirty="0">
                <a:latin typeface="Calibri"/>
                <a:cs typeface="Calibri"/>
              </a:rPr>
              <a:t>т</a:t>
            </a:r>
            <a:r>
              <a:rPr lang="uk-UA" dirty="0">
                <a:latin typeface="Calibri"/>
                <a:cs typeface="Calibri"/>
              </a:rPr>
              <a:t>а</a:t>
            </a:r>
            <a:r>
              <a:rPr lang="uk-UA" spc="1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обов’язків</a:t>
            </a:r>
            <a:r>
              <a:rPr lang="uk-UA" spc="20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за</a:t>
            </a:r>
            <a:r>
              <a:rPr lang="uk-UA" spc="1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посадами</a:t>
            </a:r>
            <a:r>
              <a:rPr lang="uk-UA" spc="14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(пр</a:t>
            </a:r>
            <a:r>
              <a:rPr lang="uk-UA" spc="-6" dirty="0">
                <a:latin typeface="Calibri"/>
                <a:cs typeface="Calibri"/>
              </a:rPr>
              <a:t>о</a:t>
            </a:r>
            <a:r>
              <a:rPr lang="uk-UA" dirty="0">
                <a:latin typeface="Calibri"/>
                <a:cs typeface="Calibri"/>
              </a:rPr>
              <a:t>фес</a:t>
            </a:r>
            <a:r>
              <a:rPr lang="uk-UA" spc="-6" dirty="0">
                <a:latin typeface="Calibri"/>
                <a:cs typeface="Calibri"/>
              </a:rPr>
              <a:t>і</a:t>
            </a:r>
            <a:r>
              <a:rPr lang="uk-UA" dirty="0">
                <a:latin typeface="Calibri"/>
                <a:cs typeface="Calibri"/>
              </a:rPr>
              <a:t>ями</a:t>
            </a:r>
            <a:r>
              <a:rPr lang="uk-UA" spc="-11" dirty="0">
                <a:latin typeface="Calibri"/>
                <a:cs typeface="Calibri"/>
              </a:rPr>
              <a:t>)</a:t>
            </a:r>
            <a:r>
              <a:rPr lang="uk-UA" dirty="0">
                <a:latin typeface="Calibri"/>
                <a:cs typeface="Calibri"/>
              </a:rPr>
              <a:t>,</a:t>
            </a:r>
            <a:r>
              <a:rPr lang="uk-UA" spc="17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кваліфі</a:t>
            </a:r>
            <a:r>
              <a:rPr lang="uk-UA" spc="-22" dirty="0">
                <a:latin typeface="Calibri"/>
                <a:cs typeface="Calibri"/>
              </a:rPr>
              <a:t>к</a:t>
            </a:r>
            <a:r>
              <a:rPr lang="uk-UA" dirty="0">
                <a:latin typeface="Calibri"/>
                <a:cs typeface="Calibri"/>
              </a:rPr>
              <a:t>аційних</a:t>
            </a:r>
            <a:r>
              <a:rPr lang="uk-UA" spc="8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вимог </a:t>
            </a:r>
            <a:r>
              <a:rPr lang="uk-UA" spc="-22" dirty="0">
                <a:latin typeface="Calibri"/>
                <a:cs typeface="Calibri"/>
              </a:rPr>
              <a:t>д</a:t>
            </a:r>
            <a:r>
              <a:rPr lang="uk-UA" dirty="0">
                <a:latin typeface="Calibri"/>
                <a:cs typeface="Calibri"/>
              </a:rPr>
              <a:t>о працівни</a:t>
            </a:r>
            <a:r>
              <a:rPr lang="uk-UA" spc="-31" dirty="0">
                <a:latin typeface="Calibri"/>
                <a:cs typeface="Calibri"/>
              </a:rPr>
              <a:t>к</a:t>
            </a:r>
            <a:r>
              <a:rPr lang="uk-UA" dirty="0">
                <a:latin typeface="Calibri"/>
                <a:cs typeface="Calibri"/>
              </a:rPr>
              <a:t>а,</a:t>
            </a:r>
            <a:r>
              <a:rPr lang="uk-UA" spc="6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опл</a:t>
            </a:r>
            <a:r>
              <a:rPr lang="uk-UA" spc="-6" dirty="0">
                <a:latin typeface="Calibri"/>
                <a:cs typeface="Calibri"/>
              </a:rPr>
              <a:t>а</a:t>
            </a:r>
            <a:r>
              <a:rPr lang="uk-UA" dirty="0">
                <a:latin typeface="Calibri"/>
                <a:cs typeface="Calibri"/>
              </a:rPr>
              <a:t>ти</a:t>
            </a:r>
            <a:r>
              <a:rPr lang="uk-UA" spc="-8" dirty="0">
                <a:latin typeface="Calibri"/>
                <a:cs typeface="Calibri"/>
              </a:rPr>
              <a:t> </a:t>
            </a:r>
            <a:r>
              <a:rPr lang="uk-UA" dirty="0">
                <a:latin typeface="Calibri"/>
                <a:cs typeface="Calibri"/>
              </a:rPr>
              <a:t>праці</a:t>
            </a:r>
            <a:r>
              <a:rPr lang="uk-UA" spc="3" dirty="0">
                <a:latin typeface="Calibri"/>
                <a:cs typeface="Calibri"/>
              </a:rPr>
              <a:t> </a:t>
            </a:r>
            <a:r>
              <a:rPr lang="uk-UA" spc="-22" dirty="0">
                <a:latin typeface="Calibri"/>
                <a:cs typeface="Calibri"/>
              </a:rPr>
              <a:t>т</a:t>
            </a:r>
            <a:r>
              <a:rPr lang="uk-UA" dirty="0">
                <a:latin typeface="Calibri"/>
                <a:cs typeface="Calibri"/>
              </a:rPr>
              <a:t>о</a:t>
            </a:r>
            <a:r>
              <a:rPr lang="uk-UA" spc="-20" dirty="0">
                <a:latin typeface="Calibri"/>
                <a:cs typeface="Calibri"/>
              </a:rPr>
              <a:t>щ</a:t>
            </a:r>
            <a:r>
              <a:rPr lang="uk-UA" dirty="0">
                <a:latin typeface="Calibri"/>
                <a:cs typeface="Calibri"/>
              </a:rPr>
              <a:t>о.</a:t>
            </a:r>
          </a:p>
          <a:p>
            <a:pPr marL="7112" marR="2845" algn="just"/>
            <a:endParaRPr lang="uk-UA" dirty="0" smtClean="0">
              <a:latin typeface="Calibri"/>
              <a:cs typeface="Calibri"/>
            </a:endParaRPr>
          </a:p>
          <a:p>
            <a:pPr marL="7112" marR="2845" algn="just"/>
            <a:r>
              <a:rPr lang="uk-UA" b="1" dirty="0" smtClean="0">
                <a:solidFill>
                  <a:srgbClr val="FF0000"/>
                </a:solidFill>
                <a:latin typeface="Calibri"/>
                <a:cs typeface="Calibri"/>
              </a:rPr>
              <a:t>Як</a:t>
            </a:r>
            <a:r>
              <a:rPr lang="uk-UA" b="1" spc="-22" dirty="0" smtClean="0">
                <a:solidFill>
                  <a:srgbClr val="FF0000"/>
                </a:solidFill>
                <a:latin typeface="Calibri"/>
                <a:cs typeface="Calibri"/>
              </a:rPr>
              <a:t>щ</a:t>
            </a:r>
            <a:r>
              <a:rPr lang="uk-UA" b="1" dirty="0" smtClean="0">
                <a:solidFill>
                  <a:srgbClr val="FF0000"/>
                </a:solidFill>
                <a:latin typeface="Calibri"/>
                <a:cs typeface="Calibri"/>
              </a:rPr>
              <a:t>о </a:t>
            </a:r>
            <a:r>
              <a:rPr lang="uk-UA" b="1" spc="17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зміна 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назви </a:t>
            </a:r>
            <a:r>
              <a:rPr lang="uk-UA" b="1" spc="1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lang="uk-UA" b="1" spc="-6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ади </a:t>
            </a:r>
            <a:r>
              <a:rPr lang="uk-UA" b="1" spc="1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(п</a:t>
            </a:r>
            <a:r>
              <a:rPr lang="uk-UA" b="1" spc="3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офесі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ї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з</a:t>
            </a:r>
            <a:r>
              <a:rPr lang="uk-UA" b="1" spc="-17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lang="uk-UA" b="1" spc="3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-1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лює </a:t>
            </a:r>
            <a:r>
              <a:rPr lang="uk-UA" b="1" spc="16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зміну </a:t>
            </a:r>
            <a:r>
              <a:rPr lang="uk-UA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поса</a:t>
            </a:r>
            <a:r>
              <a:rPr lang="uk-UA" b="1" spc="-2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ов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х 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(робочих) </a:t>
            </a:r>
            <a:r>
              <a:rPr lang="uk-UA" b="1" spc="1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ов’язк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і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в, розря</a:t>
            </a:r>
            <a:r>
              <a:rPr lang="uk-UA" b="1" spc="-17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lang="uk-UA" b="1" spc="-48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uk-UA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розмі</a:t>
            </a:r>
            <a:r>
              <a:rPr lang="uk-UA" b="1" spc="-17" dirty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lang="uk-UA" b="1" spc="17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опл</a:t>
            </a:r>
            <a:r>
              <a:rPr lang="uk-UA" b="1" spc="-11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ти</a:t>
            </a:r>
            <a:r>
              <a:rPr lang="uk-UA" b="1" spc="17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праці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spc="-25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-22" dirty="0">
                <a:solidFill>
                  <a:srgbClr val="FF0000"/>
                </a:solidFill>
                <a:latin typeface="Calibri"/>
                <a:cs typeface="Calibri"/>
              </a:rPr>
              <a:t>щ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працівни</a:t>
            </a:r>
            <a:r>
              <a:rPr lang="uk-UA" b="1" spc="-3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має</a:t>
            </a:r>
            <a:r>
              <a:rPr lang="uk-UA" b="1" spc="17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spc="-17" dirty="0">
                <a:solidFill>
                  <a:srgbClr val="FF0000"/>
                </a:solidFill>
                <a:latin typeface="Calibri"/>
                <a:cs typeface="Calibri"/>
              </a:rPr>
              <a:t>б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ути</a:t>
            </a:r>
            <a:r>
              <a:rPr lang="uk-UA" b="1" spc="1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пові</a:t>
            </a:r>
            <a:r>
              <a:rPr lang="uk-UA" b="1" spc="-25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омлено</a:t>
            </a:r>
            <a:r>
              <a:rPr lang="uk-UA" b="1" spc="1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spc="-3" dirty="0">
                <a:solidFill>
                  <a:srgbClr val="FF0000"/>
                </a:solidFill>
                <a:latin typeface="Calibri"/>
                <a:cs typeface="Calibri"/>
              </a:rPr>
              <a:t>пр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spc="-14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lang="uk-UA" b="1" spc="1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lang="uk-UA" b="1" spc="17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пізн</a:t>
            </a:r>
            <a:r>
              <a:rPr lang="uk-UA" b="1" spc="-8" dirty="0">
                <a:solidFill>
                  <a:srgbClr val="FF0000"/>
                </a:solidFill>
                <a:latin typeface="Calibri"/>
                <a:cs typeface="Calibri"/>
              </a:rPr>
              <a:t>і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ше ніж</a:t>
            </a:r>
            <a:r>
              <a:rPr lang="uk-UA" b="1" spc="-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lang="uk-UA" b="1" spc="-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два</a:t>
            </a:r>
            <a:r>
              <a:rPr lang="uk-UA" b="1" spc="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міся</a:t>
            </a:r>
            <a:r>
              <a:rPr lang="uk-UA" b="1" spc="3" dirty="0">
                <a:solidFill>
                  <a:srgbClr val="FF0000"/>
                </a:solidFill>
                <a:latin typeface="Calibri"/>
                <a:cs typeface="Calibri"/>
              </a:rPr>
              <a:t>ц</a:t>
            </a:r>
            <a:r>
              <a:rPr lang="uk-UA" b="1" spc="-3" dirty="0">
                <a:solidFill>
                  <a:srgbClr val="FF0000"/>
                </a:solidFill>
                <a:latin typeface="Calibri"/>
                <a:cs typeface="Calibri"/>
              </a:rPr>
              <a:t>і</a:t>
            </a:r>
            <a:r>
              <a:rPr lang="uk-UA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</a:p>
          <a:p>
            <a:pPr marL="3009443"/>
            <a:endParaRPr lang="uk-UA" i="1" dirty="0" smtClean="0">
              <a:latin typeface="Calibri"/>
              <a:cs typeface="Calibri"/>
            </a:endParaRPr>
          </a:p>
          <a:p>
            <a:pPr marL="3009443"/>
            <a:r>
              <a:rPr lang="uk-UA" i="1" dirty="0" smtClean="0">
                <a:latin typeface="Calibri"/>
                <a:cs typeface="Calibri"/>
              </a:rPr>
              <a:t>Лист </a:t>
            </a:r>
            <a:r>
              <a:rPr lang="uk-UA" i="1" dirty="0" err="1">
                <a:latin typeface="Calibri"/>
                <a:cs typeface="Calibri"/>
              </a:rPr>
              <a:t>Мінсо</a:t>
            </a:r>
            <a:r>
              <a:rPr lang="uk-UA" i="1" spc="-11" dirty="0" err="1">
                <a:latin typeface="Calibri"/>
                <a:cs typeface="Calibri"/>
              </a:rPr>
              <a:t>ц</a:t>
            </a:r>
            <a:r>
              <a:rPr lang="uk-UA" i="1" dirty="0" err="1">
                <a:latin typeface="Calibri"/>
                <a:cs typeface="Calibri"/>
              </a:rPr>
              <a:t>сп</a:t>
            </a:r>
            <a:r>
              <a:rPr lang="uk-UA" i="1" spc="-22" dirty="0" err="1">
                <a:latin typeface="Calibri"/>
                <a:cs typeface="Calibri"/>
              </a:rPr>
              <a:t>о</a:t>
            </a:r>
            <a:r>
              <a:rPr lang="uk-UA" i="1" dirty="0" err="1">
                <a:latin typeface="Calibri"/>
                <a:cs typeface="Calibri"/>
              </a:rPr>
              <a:t>літ</a:t>
            </a:r>
            <a:r>
              <a:rPr lang="uk-UA" i="1" spc="-8" dirty="0" err="1">
                <a:latin typeface="Calibri"/>
                <a:cs typeface="Calibri"/>
              </a:rPr>
              <a:t>и</a:t>
            </a:r>
            <a:r>
              <a:rPr lang="uk-UA" i="1" dirty="0" err="1">
                <a:latin typeface="Calibri"/>
                <a:cs typeface="Calibri"/>
              </a:rPr>
              <a:t>ки</a:t>
            </a:r>
            <a:r>
              <a:rPr lang="uk-UA" i="1" spc="11" dirty="0">
                <a:latin typeface="Calibri"/>
                <a:cs typeface="Calibri"/>
              </a:rPr>
              <a:t> </a:t>
            </a:r>
            <a:r>
              <a:rPr lang="uk-UA" i="1" dirty="0">
                <a:latin typeface="Calibri"/>
                <a:cs typeface="Calibri"/>
              </a:rPr>
              <a:t>від 0</a:t>
            </a:r>
            <a:r>
              <a:rPr lang="uk-UA" i="1" spc="-6" dirty="0">
                <a:latin typeface="Calibri"/>
                <a:cs typeface="Calibri"/>
              </a:rPr>
              <a:t>2</a:t>
            </a:r>
            <a:r>
              <a:rPr lang="uk-UA" i="1" dirty="0">
                <a:latin typeface="Calibri"/>
                <a:cs typeface="Calibri"/>
              </a:rPr>
              <a:t>.1</a:t>
            </a:r>
            <a:r>
              <a:rPr lang="uk-UA" i="1" spc="-8" dirty="0">
                <a:latin typeface="Calibri"/>
                <a:cs typeface="Calibri"/>
              </a:rPr>
              <a:t>0</a:t>
            </a:r>
            <a:r>
              <a:rPr lang="uk-UA" i="1" dirty="0">
                <a:latin typeface="Calibri"/>
                <a:cs typeface="Calibri"/>
              </a:rPr>
              <a:t>.2</a:t>
            </a:r>
            <a:r>
              <a:rPr lang="uk-UA" i="1" spc="-8" dirty="0">
                <a:latin typeface="Calibri"/>
                <a:cs typeface="Calibri"/>
              </a:rPr>
              <a:t>0</a:t>
            </a:r>
            <a:r>
              <a:rPr lang="uk-UA" i="1" dirty="0">
                <a:latin typeface="Calibri"/>
                <a:cs typeface="Calibri"/>
              </a:rPr>
              <a:t>18</a:t>
            </a:r>
            <a:r>
              <a:rPr lang="uk-UA" i="1" spc="31" dirty="0">
                <a:latin typeface="Calibri"/>
                <a:cs typeface="Calibri"/>
              </a:rPr>
              <a:t> </a:t>
            </a:r>
            <a:r>
              <a:rPr lang="uk-UA" i="1" dirty="0">
                <a:latin typeface="Calibri"/>
                <a:cs typeface="Calibri"/>
              </a:rPr>
              <a:t>р. № 1</a:t>
            </a:r>
            <a:r>
              <a:rPr lang="uk-UA" i="1" spc="-6" dirty="0">
                <a:latin typeface="Calibri"/>
                <a:cs typeface="Calibri"/>
              </a:rPr>
              <a:t>8</a:t>
            </a:r>
            <a:r>
              <a:rPr lang="uk-UA" i="1" dirty="0">
                <a:latin typeface="Calibri"/>
                <a:cs typeface="Calibri"/>
              </a:rPr>
              <a:t>92</a:t>
            </a:r>
            <a:r>
              <a:rPr lang="uk-UA" i="1" spc="-8" dirty="0">
                <a:latin typeface="Calibri"/>
                <a:cs typeface="Calibri"/>
              </a:rPr>
              <a:t>1</a:t>
            </a:r>
            <a:r>
              <a:rPr lang="uk-UA" i="1" dirty="0">
                <a:latin typeface="Calibri"/>
                <a:cs typeface="Calibri"/>
              </a:rPr>
              <a:t>/0/</a:t>
            </a:r>
            <a:r>
              <a:rPr lang="uk-UA" i="1" spc="3" dirty="0">
                <a:latin typeface="Calibri"/>
                <a:cs typeface="Calibri"/>
              </a:rPr>
              <a:t>2</a:t>
            </a:r>
            <a:r>
              <a:rPr lang="uk-UA" i="1" dirty="0">
                <a:latin typeface="Calibri"/>
                <a:cs typeface="Calibri"/>
              </a:rPr>
              <a:t>-18/28</a:t>
            </a:r>
            <a:endParaRPr lang="uk-UA" dirty="0">
              <a:latin typeface="Calibri"/>
              <a:cs typeface="Calibri"/>
            </a:endParaRPr>
          </a:p>
          <a:p>
            <a:pPr marL="7112" marR="2845"/>
            <a:r>
              <a:rPr lang="ru-RU" dirty="0">
                <a:latin typeface="Calibri"/>
                <a:cs typeface="Calibri"/>
              </a:rPr>
              <a:t>	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3768" y="1147911"/>
            <a:ext cx="410445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1509166" algn="l"/>
                <a:tab pos="2822397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СИС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Т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ЕМА	ОПЛ</a:t>
            </a:r>
            <a:r>
              <a:rPr sz="2700" b="1" spc="-185" dirty="0">
                <a:solidFill>
                  <a:srgbClr val="CC0066"/>
                </a:solidFill>
                <a:latin typeface="Calibri"/>
                <a:cs typeface="Calibri"/>
              </a:rPr>
              <a:t>А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ТИ	</a:t>
            </a:r>
            <a:r>
              <a:rPr sz="2700" b="1" spc="3" dirty="0">
                <a:solidFill>
                  <a:srgbClr val="CC0066"/>
                </a:solidFill>
                <a:latin typeface="Calibri"/>
                <a:cs typeface="Calibri"/>
              </a:rPr>
              <a:t>П</a:t>
            </a:r>
            <a:r>
              <a:rPr sz="2700" b="1" spc="-148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АЦІ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272" y="2020079"/>
            <a:ext cx="7316153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2400" dirty="0">
                <a:latin typeface="Calibri"/>
                <a:cs typeface="Calibri"/>
              </a:rPr>
              <a:t>С</a:t>
            </a:r>
            <a:r>
              <a:rPr sz="2400" spc="-8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7" dirty="0">
                <a:latin typeface="Calibri"/>
                <a:cs typeface="Calibri"/>
              </a:rPr>
              <a:t>те</a:t>
            </a:r>
            <a:r>
              <a:rPr sz="2400" dirty="0">
                <a:latin typeface="Calibri"/>
                <a:cs typeface="Calibri"/>
              </a:rPr>
              <a:t>мами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опл</a:t>
            </a:r>
            <a:r>
              <a:rPr sz="2400" spc="-11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ти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-6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аці є</a:t>
            </a:r>
            <a:r>
              <a:rPr sz="2400" spc="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тар</a:t>
            </a:r>
            <a:r>
              <a:rPr sz="2400" spc="-11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фна та інші сис</a:t>
            </a:r>
            <a:r>
              <a:rPr sz="2400" spc="-22" dirty="0">
                <a:latin typeface="Calibri"/>
                <a:cs typeface="Calibri"/>
              </a:rPr>
              <a:t>т</a:t>
            </a:r>
            <a:r>
              <a:rPr sz="2400" spc="-17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ми,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фор</a:t>
            </a:r>
            <a:r>
              <a:rPr sz="2400" spc="-11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-14" dirty="0">
                <a:latin typeface="Calibri"/>
                <a:cs typeface="Calibri"/>
              </a:rPr>
              <a:t>ю</a:t>
            </a:r>
            <a:r>
              <a:rPr sz="2400" dirty="0">
                <a:latin typeface="Calibri"/>
                <a:cs typeface="Calibri"/>
              </a:rPr>
              <a:t>т</a:t>
            </a:r>
            <a:r>
              <a:rPr sz="2400" spc="-8" dirty="0">
                <a:latin typeface="Calibri"/>
                <a:cs typeface="Calibri"/>
              </a:rPr>
              <a:t>ь</a:t>
            </a:r>
            <a:r>
              <a:rPr sz="2400" dirty="0">
                <a:latin typeface="Calibri"/>
                <a:cs typeface="Calibri"/>
              </a:rPr>
              <a:t>ся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на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оцін</a:t>
            </a:r>
            <a:r>
              <a:rPr sz="2400" spc="-31" dirty="0" err="1" smtClean="0">
                <a:latin typeface="Calibri"/>
                <a:cs typeface="Calibri"/>
              </a:rPr>
              <a:t>к</a:t>
            </a:r>
            <a:r>
              <a:rPr sz="2400" spc="-8" dirty="0" err="1" smtClean="0">
                <a:latin typeface="Calibri"/>
                <a:cs typeface="Calibri"/>
              </a:rPr>
              <a:t>а</a:t>
            </a:r>
            <a:r>
              <a:rPr sz="2400" dirty="0" err="1" smtClean="0">
                <a:latin typeface="Calibri"/>
                <a:cs typeface="Calibri"/>
              </a:rPr>
              <a:t>х</a:t>
            </a:r>
            <a:r>
              <a:rPr lang="uk-UA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складності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ви</a:t>
            </a:r>
            <a:r>
              <a:rPr sz="2400" spc="-34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онува</a:t>
            </a:r>
            <a:r>
              <a:rPr sz="2400" spc="3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их</a:t>
            </a:r>
            <a:r>
              <a:rPr sz="2400" spc="-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робіт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і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кваліфі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ації</a:t>
            </a:r>
            <a:r>
              <a:rPr sz="2400" spc="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працівників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7112"/>
            <a:r>
              <a:rPr sz="2400" dirty="0">
                <a:latin typeface="Calibri"/>
                <a:cs typeface="Calibri"/>
              </a:rPr>
              <a:t>&lt;…&gt;</a:t>
            </a:r>
          </a:p>
          <a:p>
            <a:pPr marL="7112" marR="251409"/>
            <a:r>
              <a:rPr sz="2400" spc="-128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арифна сі</a:t>
            </a:r>
            <a:r>
              <a:rPr sz="2400" spc="-6" dirty="0">
                <a:latin typeface="Calibri"/>
                <a:cs typeface="Calibri"/>
              </a:rPr>
              <a:t>т</a:t>
            </a:r>
            <a:r>
              <a:rPr sz="2400" spc="-28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3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25" dirty="0">
                <a:latin typeface="Calibri"/>
                <a:cs typeface="Calibri"/>
              </a:rPr>
              <a:t>х</a:t>
            </a:r>
            <a:r>
              <a:rPr sz="2400" spc="-14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ма </a:t>
            </a:r>
            <a:r>
              <a:rPr sz="2400" spc="-6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оса</a:t>
            </a:r>
            <a:r>
              <a:rPr sz="2400" spc="-17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ових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окладів)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фор</a:t>
            </a:r>
            <a:r>
              <a:rPr sz="2400" spc="-8" dirty="0">
                <a:latin typeface="Calibri"/>
                <a:cs typeface="Calibri"/>
              </a:rPr>
              <a:t>м</a:t>
            </a:r>
            <a:r>
              <a:rPr sz="2400" spc="-22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ється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осно</a:t>
            </a:r>
            <a:r>
              <a:rPr sz="2400" spc="3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і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тар</a:t>
            </a:r>
            <a:r>
              <a:rPr sz="2400" spc="-6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фн</a:t>
            </a:r>
            <a:r>
              <a:rPr sz="2400" spc="3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ї ставки робі</a:t>
            </a:r>
            <a:r>
              <a:rPr sz="2400" spc="-6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ни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 пер</a:t>
            </a:r>
            <a:r>
              <a:rPr sz="2400" spc="3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22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розря</a:t>
            </a:r>
            <a:r>
              <a:rPr sz="2400" spc="-11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у та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міжкваліфі</a:t>
            </a:r>
            <a:r>
              <a:rPr sz="2400" spc="-28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аційних (міжпоса</a:t>
            </a:r>
            <a:r>
              <a:rPr sz="2400" spc="-22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ових)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співвідношень розмір</a:t>
            </a:r>
            <a:r>
              <a:rPr sz="2400" spc="-8" dirty="0">
                <a:latin typeface="Calibri"/>
                <a:cs typeface="Calibri"/>
              </a:rPr>
              <a:t>і</a:t>
            </a:r>
            <a:r>
              <a:rPr sz="2400" dirty="0">
                <a:latin typeface="Calibri"/>
                <a:cs typeface="Calibri"/>
              </a:rPr>
              <a:t>в тарифн</a:t>
            </a:r>
            <a:r>
              <a:rPr sz="2400" spc="-6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х ставок (</a:t>
            </a:r>
            <a:r>
              <a:rPr sz="2400" spc="-6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оса</a:t>
            </a:r>
            <a:r>
              <a:rPr sz="2400" spc="-22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ових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окладів</a:t>
            </a:r>
            <a:r>
              <a:rPr sz="2400" dirty="0">
                <a:latin typeface="Calibri"/>
                <a:cs typeface="Calibri"/>
              </a:rPr>
              <a:t>).</a:t>
            </a:r>
          </a:p>
          <a:p>
            <a:pPr>
              <a:spcBef>
                <a:spcPts val="27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R="2845" algn="r"/>
            <a:r>
              <a:rPr sz="2400" i="1" dirty="0">
                <a:latin typeface="Calibri"/>
                <a:cs typeface="Calibri"/>
              </a:rPr>
              <a:t>Ст.</a:t>
            </a:r>
            <a:r>
              <a:rPr sz="2400" i="1" spc="3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96 КЗпП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5456" y="1037759"/>
            <a:ext cx="309674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>
              <a:tabLst>
                <a:tab pos="2224989" algn="l"/>
                <a:tab pos="2488844" algn="l"/>
              </a:tabLst>
            </a:pP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К</a:t>
            </a:r>
            <a:r>
              <a:rPr sz="2700" b="1" spc="-39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АЛІФІКАЦІЯ	У	КП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536" y="1630105"/>
            <a:ext cx="8352928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 marR="19914"/>
            <a:r>
              <a:rPr sz="2400" dirty="0">
                <a:latin typeface="Calibri"/>
                <a:cs typeface="Calibri"/>
              </a:rPr>
              <a:t>Кваліф</a:t>
            </a:r>
            <a:r>
              <a:rPr sz="2400" spc="-8" dirty="0">
                <a:latin typeface="Calibri"/>
                <a:cs typeface="Calibri"/>
              </a:rPr>
              <a:t>і</a:t>
            </a:r>
            <a:r>
              <a:rPr sz="2400" spc="-28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</a:t>
            </a:r>
            <a:r>
              <a:rPr sz="2400" spc="-6" dirty="0">
                <a:latin typeface="Calibri"/>
                <a:cs typeface="Calibri"/>
              </a:rPr>
              <a:t>й</a:t>
            </a:r>
            <a:r>
              <a:rPr sz="2400" dirty="0">
                <a:latin typeface="Calibri"/>
                <a:cs typeface="Calibri"/>
              </a:rPr>
              <a:t>ний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рівень роб</a:t>
            </a:r>
            <a:r>
              <a:rPr sz="2400" spc="-8" dirty="0">
                <a:latin typeface="Calibri"/>
                <a:cs typeface="Calibri"/>
              </a:rPr>
              <a:t>і</a:t>
            </a:r>
            <a:r>
              <a:rPr sz="2400" spc="-78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2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о ви</a:t>
            </a:r>
            <a:r>
              <a:rPr sz="2400" spc="-34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ону</a:t>
            </a:r>
            <a:r>
              <a:rPr sz="2400" spc="-11" dirty="0">
                <a:latin typeface="Calibri"/>
                <a:cs typeface="Calibri"/>
              </a:rPr>
              <a:t>ю</a:t>
            </a:r>
            <a:r>
              <a:rPr sz="2400" dirty="0">
                <a:latin typeface="Calibri"/>
                <a:cs typeface="Calibri"/>
              </a:rPr>
              <a:t>т</a:t>
            </a:r>
            <a:r>
              <a:rPr sz="2400" spc="-8" dirty="0">
                <a:latin typeface="Calibri"/>
                <a:cs typeface="Calibri"/>
              </a:rPr>
              <a:t>ь</a:t>
            </a:r>
            <a:r>
              <a:rPr sz="2400" dirty="0">
                <a:latin typeface="Calibri"/>
                <a:cs typeface="Calibri"/>
              </a:rPr>
              <a:t>ся,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визна</a:t>
            </a:r>
            <a:r>
              <a:rPr sz="2400" spc="-6" dirty="0">
                <a:latin typeface="Calibri"/>
                <a:cs typeface="Calibri"/>
              </a:rPr>
              <a:t>ч</a:t>
            </a:r>
            <a:r>
              <a:rPr sz="2400" dirty="0">
                <a:latin typeface="Calibri"/>
                <a:cs typeface="Calibri"/>
              </a:rPr>
              <a:t>ається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зал</a:t>
            </a:r>
            <a:r>
              <a:rPr sz="2400" spc="-31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жно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від вимог </a:t>
            </a:r>
            <a:r>
              <a:rPr sz="2400" spc="-2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 освіти,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професійно</a:t>
            </a:r>
            <a:r>
              <a:rPr sz="2400" spc="-22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навчання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 практично</a:t>
            </a:r>
            <a:r>
              <a:rPr sz="2400" spc="-2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22" dirty="0" err="1">
                <a:latin typeface="Calibri"/>
                <a:cs typeface="Calibri"/>
              </a:rPr>
              <a:t>д</a:t>
            </a:r>
            <a:r>
              <a:rPr sz="2400" dirty="0" err="1">
                <a:latin typeface="Calibri"/>
                <a:cs typeface="Calibri"/>
              </a:rPr>
              <a:t>осві</a:t>
            </a:r>
            <a:r>
              <a:rPr sz="2400" spc="-14" dirty="0" err="1">
                <a:latin typeface="Calibri"/>
                <a:cs typeface="Calibri"/>
              </a:rPr>
              <a:t>д</a:t>
            </a:r>
            <a:r>
              <a:rPr sz="2400" dirty="0" err="1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працівник</a:t>
            </a:r>
            <a:r>
              <a:rPr sz="2400" spc="-8" dirty="0" err="1" smtClean="0">
                <a:latin typeface="Calibri"/>
                <a:cs typeface="Calibri"/>
              </a:rPr>
              <a:t>і</a:t>
            </a:r>
            <a:r>
              <a:rPr sz="2400" dirty="0" err="1" smtClean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6" dirty="0">
                <a:latin typeface="Calibri"/>
                <a:cs typeface="Calibri"/>
              </a:rPr>
              <a:t> </a:t>
            </a:r>
            <a:r>
              <a:rPr sz="2400" spc="-14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6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тних ви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онувати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відповідні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</a:t>
            </a:r>
            <a:r>
              <a:rPr sz="2400" spc="3" dirty="0">
                <a:latin typeface="Calibri"/>
                <a:cs typeface="Calibri"/>
              </a:rPr>
              <a:t>а</a:t>
            </a:r>
            <a:r>
              <a:rPr sz="2400" spc="-14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дання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та обо</a:t>
            </a:r>
            <a:r>
              <a:rPr sz="2400" spc="3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’яз</a:t>
            </a:r>
            <a:r>
              <a:rPr sz="2400" spc="3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7112"/>
            <a:r>
              <a:rPr sz="2400" dirty="0">
                <a:latin typeface="Calibri"/>
                <a:cs typeface="Calibri"/>
              </a:rPr>
              <a:t>&lt;…&gt;</a:t>
            </a:r>
          </a:p>
          <a:p>
            <a:pPr marL="7112"/>
            <a:r>
              <a:rPr sz="2400" b="1" dirty="0">
                <a:latin typeface="Calibri"/>
                <a:cs typeface="Calibri"/>
              </a:rPr>
              <a:t>Ознаки класифі</a:t>
            </a:r>
            <a:r>
              <a:rPr sz="2400" b="1" spc="-31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ації розташ</a:t>
            </a:r>
            <a:r>
              <a:rPr sz="2400" b="1" spc="3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вано в такій</a:t>
            </a:r>
            <a:r>
              <a:rPr sz="2400" b="1" spc="-6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3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слі</a:t>
            </a:r>
            <a:r>
              <a:rPr sz="2400" b="1" spc="-2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овн</a:t>
            </a:r>
            <a:r>
              <a:rPr sz="2400" b="1" spc="3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сті</a:t>
            </a:r>
            <a:r>
              <a:rPr sz="2400" b="1" dirty="0">
                <a:latin typeface="Calibri"/>
                <a:cs typeface="Calibri"/>
              </a:rPr>
              <a:t>:</a:t>
            </a:r>
          </a:p>
          <a:p>
            <a:pPr marL="7112">
              <a:buFont typeface="Calibri"/>
              <a:buChar char="–"/>
              <a:tabLst>
                <a:tab pos="172822" algn="l"/>
              </a:tabLst>
            </a:pPr>
            <a:r>
              <a:rPr lang="uk-UA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FF0000"/>
                </a:solidFill>
                <a:latin typeface="Calibri"/>
                <a:cs typeface="Calibri"/>
              </a:rPr>
              <a:t>рівень</a:t>
            </a:r>
            <a:r>
              <a:rPr sz="2400" spc="-8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осві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(перш</a:t>
            </a:r>
            <a:r>
              <a:rPr sz="2400" spc="-6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й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рівень</a:t>
            </a:r>
            <a:r>
              <a:rPr sz="2400" spc="-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</a:t>
            </a:r>
            <a:r>
              <a:rPr sz="2400" spc="-11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фі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ації</a:t>
            </a:r>
            <a:r>
              <a:rPr sz="2400" spc="1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ро</a:t>
            </a:r>
            <a:r>
              <a:rPr sz="2400" spc="-17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ді</a:t>
            </a:r>
            <a:r>
              <a:rPr sz="2400" spc="-6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и професі</a:t>
            </a:r>
            <a:r>
              <a:rPr sz="2400" spc="-8" dirty="0">
                <a:latin typeface="Calibri"/>
                <a:cs typeface="Calibri"/>
              </a:rPr>
              <a:t>й</a:t>
            </a:r>
            <a:r>
              <a:rPr sz="2400" dirty="0">
                <a:latin typeface="Calibri"/>
                <a:cs typeface="Calibri"/>
              </a:rPr>
              <a:t>);</a:t>
            </a:r>
          </a:p>
          <a:p>
            <a:pPr marL="7112" marR="60808">
              <a:buFont typeface="Calibri"/>
              <a:buChar char="–"/>
              <a:tabLst>
                <a:tab pos="172822" algn="l"/>
              </a:tabLst>
            </a:pPr>
            <a:r>
              <a:rPr lang="uk-UA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FF0000"/>
                </a:solidFill>
                <a:latin typeface="Calibri"/>
                <a:cs typeface="Calibri"/>
              </a:rPr>
              <a:t>спеціалізація</a:t>
            </a:r>
            <a:r>
              <a:rPr sz="2400" spc="-11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17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уги</a:t>
            </a:r>
            <a:r>
              <a:rPr sz="2400" spc="-11" dirty="0">
                <a:latin typeface="Calibri"/>
                <a:cs typeface="Calibri"/>
              </a:rPr>
              <a:t>й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</a:t>
            </a:r>
            <a:r>
              <a:rPr sz="2400" spc="-11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ті</a:t>
            </a:r>
            <a:r>
              <a:rPr sz="2400" spc="-8" dirty="0">
                <a:latin typeface="Calibri"/>
                <a:cs typeface="Calibri"/>
              </a:rPr>
              <a:t>й</a:t>
            </a:r>
            <a:r>
              <a:rPr sz="2400" dirty="0">
                <a:latin typeface="Calibri"/>
                <a:cs typeface="Calibri"/>
              </a:rPr>
              <a:t>, ч</a:t>
            </a:r>
            <a:r>
              <a:rPr sz="2400" spc="-11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тверт</a:t>
            </a:r>
            <a:r>
              <a:rPr sz="2400" spc="-8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й –</a:t>
            </a:r>
            <a:r>
              <a:rPr sz="2400" spc="-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рівні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класифі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ації, підро</a:t>
            </a:r>
            <a:r>
              <a:rPr sz="2400" spc="-14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діл</a:t>
            </a:r>
            <a:r>
              <a:rPr sz="2400" spc="-8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, класи </a:t>
            </a:r>
            <a:r>
              <a:rPr sz="2400" spc="-8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 підкласи</a:t>
            </a:r>
            <a:r>
              <a:rPr sz="2400" spc="-6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професій</a:t>
            </a:r>
            <a:r>
              <a:rPr sz="2400" dirty="0">
                <a:latin typeface="Calibri"/>
                <a:cs typeface="Calibri"/>
              </a:rPr>
              <a:t>);</a:t>
            </a:r>
          </a:p>
          <a:p>
            <a:pPr marL="172466" indent="-165354">
              <a:buFont typeface="Calibri"/>
              <a:buChar char="–"/>
              <a:tabLst>
                <a:tab pos="172822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кваліфі</a:t>
            </a:r>
            <a:r>
              <a:rPr sz="2400" spc="-3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аційний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рівень роб</a:t>
            </a:r>
            <a:r>
              <a:rPr sz="2400" spc="-8" dirty="0">
                <a:solidFill>
                  <a:srgbClr val="FF0000"/>
                </a:solidFill>
                <a:latin typeface="Calibri"/>
                <a:cs typeface="Calibri"/>
              </a:rPr>
              <a:t>і</a:t>
            </a:r>
            <a:r>
              <a:rPr sz="2400" spc="-76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spc="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2" dirty="0">
                <a:solidFill>
                  <a:srgbClr val="FF0000"/>
                </a:solidFill>
                <a:latin typeface="Calibri"/>
                <a:cs typeface="Calibri"/>
              </a:rPr>
              <a:t>щ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 ви</a:t>
            </a:r>
            <a:r>
              <a:rPr sz="2400" spc="-3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ону</a:t>
            </a:r>
            <a:r>
              <a:rPr sz="2400" spc="-11" dirty="0">
                <a:solidFill>
                  <a:srgbClr val="FF0000"/>
                </a:solidFill>
                <a:latin typeface="Calibri"/>
                <a:cs typeface="Calibri"/>
              </a:rPr>
              <a:t>ю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400" spc="-6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ся</a:t>
            </a:r>
            <a:r>
              <a:rPr sz="2400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(п’ятий</a:t>
            </a:r>
            <a:r>
              <a:rPr sz="2400" spc="-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рівень класифі</a:t>
            </a:r>
            <a:r>
              <a:rPr sz="2400" spc="-31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ації</a:t>
            </a:r>
            <a:r>
              <a:rPr sz="2400" spc="8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3" dirty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г</a:t>
            </a:r>
            <a:r>
              <a:rPr sz="2400" spc="-20" dirty="0" err="1" smtClean="0">
                <a:latin typeface="Calibri"/>
                <a:cs typeface="Calibri"/>
              </a:rPr>
              <a:t>р</a:t>
            </a:r>
            <a:r>
              <a:rPr sz="2400" dirty="0" err="1" smtClean="0">
                <a:latin typeface="Calibri"/>
                <a:cs typeface="Calibri"/>
              </a:rPr>
              <a:t>упи</a:t>
            </a:r>
            <a:r>
              <a:rPr lang="uk-UA" sz="2400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професі</a:t>
            </a:r>
            <a:r>
              <a:rPr sz="2400" spc="-8" dirty="0" err="1" smtClean="0">
                <a:latin typeface="Calibri"/>
                <a:cs typeface="Calibri"/>
              </a:rPr>
              <a:t>й</a:t>
            </a:r>
            <a:r>
              <a:rPr sz="2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0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200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656" y="850324"/>
            <a:ext cx="619268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"/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МЕН</a:t>
            </a:r>
            <a:r>
              <a:rPr sz="2700" b="1" spc="-20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ДЖЕ</a:t>
            </a:r>
            <a:r>
              <a:rPr sz="2700" b="1" spc="-249" dirty="0">
                <a:solidFill>
                  <a:srgbClr val="CC0066"/>
                </a:solidFill>
                <a:latin typeface="Calibri"/>
                <a:cs typeface="Calibri"/>
              </a:rPr>
              <a:t>Р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, ПРОФ</a:t>
            </a:r>
            <a:r>
              <a:rPr sz="2700" b="1" spc="-70" dirty="0">
                <a:solidFill>
                  <a:srgbClr val="CC0066"/>
                </a:solidFill>
                <a:latin typeface="Calibri"/>
                <a:cs typeface="Calibri"/>
              </a:rPr>
              <a:t>Е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СІОНАЛ, </a:t>
            </a:r>
            <a:r>
              <a:rPr sz="2700" b="1" spc="-132" dirty="0">
                <a:solidFill>
                  <a:srgbClr val="CC0066"/>
                </a:solidFill>
                <a:latin typeface="Calibri"/>
                <a:cs typeface="Calibri"/>
              </a:rPr>
              <a:t>Ф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АХІ</a:t>
            </a:r>
            <a:r>
              <a:rPr sz="2700" b="1" spc="-8" dirty="0">
                <a:solidFill>
                  <a:srgbClr val="CC0066"/>
                </a:solidFill>
                <a:latin typeface="Calibri"/>
                <a:cs typeface="Calibri"/>
              </a:rPr>
              <a:t>В</a:t>
            </a:r>
            <a:r>
              <a:rPr sz="2700" b="1" dirty="0">
                <a:solidFill>
                  <a:srgbClr val="CC0066"/>
                </a:solidFill>
                <a:latin typeface="Calibri"/>
                <a:cs typeface="Calibri"/>
              </a:rPr>
              <a:t>ЕЦЬ?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702" y="1336040"/>
            <a:ext cx="8668131" cy="341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831" y="1468679"/>
            <a:ext cx="4096703" cy="669290"/>
          </a:xfrm>
          <a:custGeom>
            <a:avLst/>
            <a:gdLst/>
            <a:ahLst/>
            <a:cxnLst/>
            <a:rect l="l" t="t" r="r" b="b"/>
            <a:pathLst>
              <a:path w="8193405" h="1003935">
                <a:moveTo>
                  <a:pt x="0" y="1003477"/>
                </a:moveTo>
                <a:lnTo>
                  <a:pt x="8193278" y="1003477"/>
                </a:lnTo>
                <a:lnTo>
                  <a:pt x="8193278" y="0"/>
                </a:lnTo>
                <a:lnTo>
                  <a:pt x="0" y="0"/>
                </a:lnTo>
                <a:lnTo>
                  <a:pt x="0" y="1003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7515" y="1468738"/>
            <a:ext cx="4339908" cy="334856"/>
          </a:xfrm>
          <a:custGeom>
            <a:avLst/>
            <a:gdLst/>
            <a:ahLst/>
            <a:cxnLst/>
            <a:rect l="l" t="t" r="r" b="b"/>
            <a:pathLst>
              <a:path w="8679815" h="502285">
                <a:moveTo>
                  <a:pt x="0" y="501738"/>
                </a:moveTo>
                <a:lnTo>
                  <a:pt x="8679306" y="501738"/>
                </a:lnTo>
                <a:lnTo>
                  <a:pt x="8679306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7515" y="1803171"/>
            <a:ext cx="2364105" cy="334856"/>
          </a:xfrm>
          <a:custGeom>
            <a:avLst/>
            <a:gdLst/>
            <a:ahLst/>
            <a:cxnLst/>
            <a:rect l="l" t="t" r="r" b="b"/>
            <a:pathLst>
              <a:path w="4728209" h="502285">
                <a:moveTo>
                  <a:pt x="0" y="501738"/>
                </a:moveTo>
                <a:lnTo>
                  <a:pt x="4727702" y="501738"/>
                </a:lnTo>
                <a:lnTo>
                  <a:pt x="4727702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1366" y="1803171"/>
            <a:ext cx="1975802" cy="334856"/>
          </a:xfrm>
          <a:custGeom>
            <a:avLst/>
            <a:gdLst/>
            <a:ahLst/>
            <a:cxnLst/>
            <a:rect l="l" t="t" r="r" b="b"/>
            <a:pathLst>
              <a:path w="3951605" h="502285">
                <a:moveTo>
                  <a:pt x="0" y="501738"/>
                </a:moveTo>
                <a:lnTo>
                  <a:pt x="3951604" y="501738"/>
                </a:lnTo>
                <a:lnTo>
                  <a:pt x="3951604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31" y="2137689"/>
            <a:ext cx="8436293" cy="334856"/>
          </a:xfrm>
          <a:custGeom>
            <a:avLst/>
            <a:gdLst/>
            <a:ahLst/>
            <a:cxnLst/>
            <a:rect l="l" t="t" r="r" b="b"/>
            <a:pathLst>
              <a:path w="16872585" h="502285">
                <a:moveTo>
                  <a:pt x="0" y="501738"/>
                </a:moveTo>
                <a:lnTo>
                  <a:pt x="16872585" y="501738"/>
                </a:lnTo>
                <a:lnTo>
                  <a:pt x="16872585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31" y="2472224"/>
            <a:ext cx="4096703" cy="497417"/>
          </a:xfrm>
          <a:custGeom>
            <a:avLst/>
            <a:gdLst/>
            <a:ahLst/>
            <a:cxnLst/>
            <a:rect l="l" t="t" r="r" b="b"/>
            <a:pathLst>
              <a:path w="8193405" h="746125">
                <a:moveTo>
                  <a:pt x="0" y="745553"/>
                </a:moveTo>
                <a:lnTo>
                  <a:pt x="8193278" y="745553"/>
                </a:lnTo>
                <a:lnTo>
                  <a:pt x="8193278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7515" y="2472224"/>
            <a:ext cx="2364105" cy="497417"/>
          </a:xfrm>
          <a:custGeom>
            <a:avLst/>
            <a:gdLst/>
            <a:ahLst/>
            <a:cxnLst/>
            <a:rect l="l" t="t" r="r" b="b"/>
            <a:pathLst>
              <a:path w="4728209" h="746125">
                <a:moveTo>
                  <a:pt x="0" y="745553"/>
                </a:moveTo>
                <a:lnTo>
                  <a:pt x="4727702" y="745553"/>
                </a:lnTo>
                <a:lnTo>
                  <a:pt x="4727702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1366" y="2472224"/>
            <a:ext cx="1975802" cy="497417"/>
          </a:xfrm>
          <a:custGeom>
            <a:avLst/>
            <a:gdLst/>
            <a:ahLst/>
            <a:cxnLst/>
            <a:rect l="l" t="t" r="r" b="b"/>
            <a:pathLst>
              <a:path w="3951605" h="746125">
                <a:moveTo>
                  <a:pt x="0" y="745553"/>
                </a:moveTo>
                <a:lnTo>
                  <a:pt x="3951604" y="745553"/>
                </a:lnTo>
                <a:lnTo>
                  <a:pt x="3951604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831" y="2969218"/>
            <a:ext cx="4096703" cy="497417"/>
          </a:xfrm>
          <a:custGeom>
            <a:avLst/>
            <a:gdLst/>
            <a:ahLst/>
            <a:cxnLst/>
            <a:rect l="l" t="t" r="r" b="b"/>
            <a:pathLst>
              <a:path w="8193405" h="746125">
                <a:moveTo>
                  <a:pt x="0" y="745553"/>
                </a:moveTo>
                <a:lnTo>
                  <a:pt x="8193278" y="745553"/>
                </a:lnTo>
                <a:lnTo>
                  <a:pt x="8193278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7515" y="2969218"/>
            <a:ext cx="2364105" cy="497417"/>
          </a:xfrm>
          <a:custGeom>
            <a:avLst/>
            <a:gdLst/>
            <a:ahLst/>
            <a:cxnLst/>
            <a:rect l="l" t="t" r="r" b="b"/>
            <a:pathLst>
              <a:path w="4728209" h="746125">
                <a:moveTo>
                  <a:pt x="0" y="745553"/>
                </a:moveTo>
                <a:lnTo>
                  <a:pt x="4727702" y="745553"/>
                </a:lnTo>
                <a:lnTo>
                  <a:pt x="4727702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1366" y="2969218"/>
            <a:ext cx="1975802" cy="497417"/>
          </a:xfrm>
          <a:custGeom>
            <a:avLst/>
            <a:gdLst/>
            <a:ahLst/>
            <a:cxnLst/>
            <a:rect l="l" t="t" r="r" b="b"/>
            <a:pathLst>
              <a:path w="3951605" h="746125">
                <a:moveTo>
                  <a:pt x="0" y="745553"/>
                </a:moveTo>
                <a:lnTo>
                  <a:pt x="3951604" y="745553"/>
                </a:lnTo>
                <a:lnTo>
                  <a:pt x="3951604" y="0"/>
                </a:lnTo>
                <a:lnTo>
                  <a:pt x="0" y="0"/>
                </a:lnTo>
                <a:lnTo>
                  <a:pt x="0" y="745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831" y="3466227"/>
            <a:ext cx="4096703" cy="440267"/>
          </a:xfrm>
          <a:custGeom>
            <a:avLst/>
            <a:gdLst/>
            <a:ahLst/>
            <a:cxnLst/>
            <a:rect l="l" t="t" r="r" b="b"/>
            <a:pathLst>
              <a:path w="8193405" h="660400">
                <a:moveTo>
                  <a:pt x="0" y="660057"/>
                </a:moveTo>
                <a:lnTo>
                  <a:pt x="8193278" y="660057"/>
                </a:lnTo>
                <a:lnTo>
                  <a:pt x="8193278" y="0"/>
                </a:lnTo>
                <a:lnTo>
                  <a:pt x="0" y="0"/>
                </a:lnTo>
                <a:lnTo>
                  <a:pt x="0" y="660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7515" y="3466227"/>
            <a:ext cx="2364105" cy="440267"/>
          </a:xfrm>
          <a:custGeom>
            <a:avLst/>
            <a:gdLst/>
            <a:ahLst/>
            <a:cxnLst/>
            <a:rect l="l" t="t" r="r" b="b"/>
            <a:pathLst>
              <a:path w="4728209" h="660400">
                <a:moveTo>
                  <a:pt x="0" y="660057"/>
                </a:moveTo>
                <a:lnTo>
                  <a:pt x="4727702" y="660057"/>
                </a:lnTo>
                <a:lnTo>
                  <a:pt x="4727702" y="0"/>
                </a:lnTo>
                <a:lnTo>
                  <a:pt x="0" y="0"/>
                </a:lnTo>
                <a:lnTo>
                  <a:pt x="0" y="660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1366" y="3466227"/>
            <a:ext cx="1975802" cy="440267"/>
          </a:xfrm>
          <a:custGeom>
            <a:avLst/>
            <a:gdLst/>
            <a:ahLst/>
            <a:cxnLst/>
            <a:rect l="l" t="t" r="r" b="b"/>
            <a:pathLst>
              <a:path w="3951605" h="660400">
                <a:moveTo>
                  <a:pt x="0" y="660057"/>
                </a:moveTo>
                <a:lnTo>
                  <a:pt x="3951604" y="660057"/>
                </a:lnTo>
                <a:lnTo>
                  <a:pt x="3951604" y="0"/>
                </a:lnTo>
                <a:lnTo>
                  <a:pt x="0" y="0"/>
                </a:lnTo>
                <a:lnTo>
                  <a:pt x="0" y="660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831" y="3906291"/>
            <a:ext cx="4096703" cy="334856"/>
          </a:xfrm>
          <a:custGeom>
            <a:avLst/>
            <a:gdLst/>
            <a:ahLst/>
            <a:cxnLst/>
            <a:rect l="l" t="t" r="r" b="b"/>
            <a:pathLst>
              <a:path w="8193405" h="502285">
                <a:moveTo>
                  <a:pt x="0" y="501738"/>
                </a:moveTo>
                <a:lnTo>
                  <a:pt x="8193278" y="501738"/>
                </a:lnTo>
                <a:lnTo>
                  <a:pt x="8193278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7515" y="3906291"/>
            <a:ext cx="2364105" cy="334856"/>
          </a:xfrm>
          <a:custGeom>
            <a:avLst/>
            <a:gdLst/>
            <a:ahLst/>
            <a:cxnLst/>
            <a:rect l="l" t="t" r="r" b="b"/>
            <a:pathLst>
              <a:path w="4728209" h="502285">
                <a:moveTo>
                  <a:pt x="0" y="501738"/>
                </a:moveTo>
                <a:lnTo>
                  <a:pt x="4727702" y="501738"/>
                </a:lnTo>
                <a:lnTo>
                  <a:pt x="4727702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61366" y="3906291"/>
            <a:ext cx="1975802" cy="334856"/>
          </a:xfrm>
          <a:custGeom>
            <a:avLst/>
            <a:gdLst/>
            <a:ahLst/>
            <a:cxnLst/>
            <a:rect l="l" t="t" r="r" b="b"/>
            <a:pathLst>
              <a:path w="3951605" h="502285">
                <a:moveTo>
                  <a:pt x="0" y="501738"/>
                </a:moveTo>
                <a:lnTo>
                  <a:pt x="3951604" y="501738"/>
                </a:lnTo>
                <a:lnTo>
                  <a:pt x="3951604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831" y="4240809"/>
            <a:ext cx="4096703" cy="334856"/>
          </a:xfrm>
          <a:custGeom>
            <a:avLst/>
            <a:gdLst/>
            <a:ahLst/>
            <a:cxnLst/>
            <a:rect l="l" t="t" r="r" b="b"/>
            <a:pathLst>
              <a:path w="8193405" h="502284">
                <a:moveTo>
                  <a:pt x="0" y="501738"/>
                </a:moveTo>
                <a:lnTo>
                  <a:pt x="8193278" y="501738"/>
                </a:lnTo>
                <a:lnTo>
                  <a:pt x="8193278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7515" y="4240809"/>
            <a:ext cx="2364105" cy="334856"/>
          </a:xfrm>
          <a:custGeom>
            <a:avLst/>
            <a:gdLst/>
            <a:ahLst/>
            <a:cxnLst/>
            <a:rect l="l" t="t" r="r" b="b"/>
            <a:pathLst>
              <a:path w="4728209" h="502284">
                <a:moveTo>
                  <a:pt x="0" y="501738"/>
                </a:moveTo>
                <a:lnTo>
                  <a:pt x="4727702" y="501738"/>
                </a:lnTo>
                <a:lnTo>
                  <a:pt x="4727702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61366" y="4240809"/>
            <a:ext cx="1975802" cy="334856"/>
          </a:xfrm>
          <a:custGeom>
            <a:avLst/>
            <a:gdLst/>
            <a:ahLst/>
            <a:cxnLst/>
            <a:rect l="l" t="t" r="r" b="b"/>
            <a:pathLst>
              <a:path w="3951605" h="502284">
                <a:moveTo>
                  <a:pt x="0" y="501738"/>
                </a:moveTo>
                <a:lnTo>
                  <a:pt x="3951604" y="501738"/>
                </a:lnTo>
                <a:lnTo>
                  <a:pt x="3951604" y="0"/>
                </a:lnTo>
                <a:lnTo>
                  <a:pt x="0" y="0"/>
                </a:lnTo>
                <a:lnTo>
                  <a:pt x="0" y="501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4340" y="1803230"/>
            <a:ext cx="434594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880" y="0"/>
                </a:lnTo>
              </a:path>
            </a:pathLst>
          </a:custGeom>
          <a:ln w="127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97656" y="1468713"/>
          <a:ext cx="8436273" cy="4215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6683"/>
                <a:gridCol w="2363851"/>
                <a:gridCol w="1975739"/>
              </a:tblGrid>
              <a:tr h="432503">
                <a:tc>
                  <a:txBody>
                    <a:bodyPr/>
                    <a:lstStyle/>
                    <a:p>
                      <a:pPr marL="1460500">
                        <a:lnSpc>
                          <a:spcPts val="279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Не в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дпові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ає професійній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класи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ац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ї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01189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пові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ає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професійній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класифі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ації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840"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варіант 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варіант 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451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Начальник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ві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ділу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707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1475.4)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9699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1475.4)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001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Пр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ставник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реклами 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451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хівець з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дизайну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лог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451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Мен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мар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ингу (КП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онстр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ор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оварів 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ент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рекламний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Теми доповідей, презентацій: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Розкрийте засади ієрархічної структури кадрових документів.</a:t>
            </a:r>
          </a:p>
          <a:p>
            <a:r>
              <a:rPr lang="uk-UA" dirty="0"/>
              <a:t>2. Визначте ознаки конвенцій МОП.</a:t>
            </a:r>
          </a:p>
          <a:p>
            <a:r>
              <a:rPr lang="uk-UA" dirty="0"/>
              <a:t>3. Окресліть тенденції кодифікації трудового законодавства та її значення.</a:t>
            </a:r>
          </a:p>
          <a:p>
            <a:r>
              <a:rPr lang="uk-UA" dirty="0"/>
              <a:t>4. Визначте особливості рішень Європейського суду з прав людини </a:t>
            </a:r>
            <a:r>
              <a:rPr lang="uk-UA" dirty="0" smtClean="0"/>
              <a:t>у системі </a:t>
            </a:r>
            <a:r>
              <a:rPr lang="uk-UA" dirty="0"/>
              <a:t>трудових правовідносин.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8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Дякую за увагу!</a:t>
            </a:r>
            <a:endParaRPr lang="uk-UA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Характер виконуваних функцій та найменування посад і про</a:t>
            </a:r>
            <a:r>
              <a:rPr lang="uk-UA" sz="2400" b="1" smtClean="0">
                <a:solidFill>
                  <a:srgbClr val="FF0000"/>
                </a:solidFill>
              </a:rPr>
              <a:t>фесій за категоріями персоналу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2600"/>
            <a:ext cx="8229600" cy="18335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>
                <a:solidFill>
                  <a:srgbClr val="FF0000"/>
                </a:solidFill>
              </a:rPr>
              <a:t>Кваліфікація</a:t>
            </a:r>
            <a:r>
              <a:rPr lang="ru-RU" b="1" i="1" dirty="0"/>
              <a:t> </a:t>
            </a:r>
            <a:r>
              <a:rPr lang="ru-RU" dirty="0"/>
              <a:t>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, </a:t>
            </a:r>
            <a:r>
              <a:rPr lang="ru-RU" dirty="0" err="1" smtClean="0"/>
              <a:t>базується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можливостях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Характер виконуваних функцій та найменування посад і про</a:t>
            </a:r>
            <a:r>
              <a:rPr lang="uk-UA" sz="2400" b="1" smtClean="0">
                <a:solidFill>
                  <a:srgbClr val="FF0000"/>
                </a:solidFill>
              </a:rPr>
              <a:t>фесій за категоріями персоналу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0000"/>
                </a:solidFill>
              </a:rPr>
              <a:t>Напрями управління персоналом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8785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1052513"/>
            <a:ext cx="9074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pPr algn="just" eaLnBrk="1" hangingPunct="1"/>
            <a:r>
              <a:rPr lang="ru-RU" sz="3200" b="1" i="1" smtClean="0">
                <a:solidFill>
                  <a:srgbClr val="FF0000"/>
                </a:solidFill>
              </a:rPr>
              <a:t>Кадрова політика </a:t>
            </a:r>
            <a:r>
              <a:rPr lang="ru-RU" sz="3200" smtClean="0"/>
              <a:t>— це генералізуючий напрям розвитку орга</a:t>
            </a:r>
            <a:r>
              <a:rPr lang="uk-UA" sz="3200" smtClean="0"/>
              <a:t>нізації, що визначається сукупністю найбільш важливих поло</a:t>
            </a:r>
            <a:r>
              <a:rPr lang="ru-RU" sz="3200" smtClean="0"/>
              <a:t>жень щодо роботи з персоналом, виражених у стратегічних рі</a:t>
            </a:r>
            <a:r>
              <a:rPr lang="uk-UA" sz="3200" smtClean="0"/>
              <a:t>шеннях.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Кадрова служба </a:t>
            </a:r>
            <a:r>
              <a:rPr lang="ru-RU" smtClean="0"/>
              <a:t>— сукупність спеціалізованих структур та підрозділів разом із зайнятими в них посадовими особами, що мають керувати персоналом в рамках кадрової політики.</a:t>
            </a: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2246</Words>
  <Application>Microsoft Office PowerPoint</Application>
  <PresentationFormat>Экран (4:3)</PresentationFormat>
  <Paragraphs>332</Paragraphs>
  <Slides>46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ОРГАНІЗАЦІЯ КАДРОВОЇ РОБОТИ </vt:lpstr>
      <vt:lpstr>ПЛАН:</vt:lpstr>
      <vt:lpstr>СЛОВНИК ТЕРМІНІВ ДО ТЕМИ:</vt:lpstr>
      <vt:lpstr>Презентация PowerPoint</vt:lpstr>
      <vt:lpstr>Характер виконуваних функцій та найменування посад і професій за категоріями персоналу</vt:lpstr>
      <vt:lpstr>Характер виконуваних функцій та найменування посад і професій за категоріями персоналу</vt:lpstr>
      <vt:lpstr>Презентация PowerPoint</vt:lpstr>
      <vt:lpstr>Напрями управління персоналом</vt:lpstr>
      <vt:lpstr>Кадрова політика — це генералізуючий напрям розвитку організації, що визначається сукупністю найбільш важливих положень щодо роботи з персоналом, виражених у стратегічних рішеннях.</vt:lpstr>
      <vt:lpstr>На практиці управління існують такі види кадрових служб: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КЛАСИФІКАТОР ПРОФЕСІЙ:  ЯК З НИМ ПРАЦЮВАТИ КАДРОВИКУ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ЗМІНИ  ДО КП: СИТУАЦІЯ 1</vt:lpstr>
      <vt:lpstr>ЗМІНИ ДО КП: СИТУАЦІЯ 2</vt:lpstr>
      <vt:lpstr>ЗМІНИ ДО КП: СИТУАЦІЯ 3</vt:lpstr>
      <vt:lpstr>ЗМІНИ ДО КП: СИТУАЦІЯ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Теми доповідей, презентацій: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17</cp:revision>
  <dcterms:created xsi:type="dcterms:W3CDTF">2019-09-04T18:29:38Z</dcterms:created>
  <dcterms:modified xsi:type="dcterms:W3CDTF">2020-09-13T12:57:14Z</dcterms:modified>
</cp:coreProperties>
</file>