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7">
  <p:sldMasterIdLst>
    <p:sldMasterId id="2147483648" r:id="rId1"/>
  </p:sldMasterIdLst>
  <p:notesMasterIdLst>
    <p:notesMasterId r:id="rId13"/>
  </p:notesMasterIdLst>
  <p:sldIdLst>
    <p:sldId id="270" r:id="rId2"/>
    <p:sldId id="331" r:id="rId3"/>
    <p:sldId id="335" r:id="rId4"/>
    <p:sldId id="332" r:id="rId5"/>
    <p:sldId id="333" r:id="rId6"/>
    <p:sldId id="339" r:id="rId7"/>
    <p:sldId id="334" r:id="rId8"/>
    <p:sldId id="336" r:id="rId9"/>
    <p:sldId id="337" r:id="rId10"/>
    <p:sldId id="338" r:id="rId11"/>
    <p:sldId id="340" r:id="rId12"/>
  </p:sldIdLst>
  <p:sldSz cx="9144000" cy="6858000" type="screen4x3"/>
  <p:notesSz cx="6858000" cy="9144000"/>
  <p:defaultTextStyle>
    <a:defPPr>
      <a:defRPr lang="uk-UA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0066FF"/>
    <a:srgbClr val="DCB6FC"/>
    <a:srgbClr val="A9FBA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93" autoAdjust="0"/>
    <p:restoredTop sz="97239" autoAdjust="0"/>
  </p:normalViewPr>
  <p:slideViewPr>
    <p:cSldViewPr snapToObjects="1">
      <p:cViewPr varScale="1">
        <p:scale>
          <a:sx n="110" d="100"/>
          <a:sy n="110" d="100"/>
        </p:scale>
        <p:origin x="-888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868100" cy="3686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71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04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04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679023F5-8060-47A6-A77E-5C6FD7833C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4372E3-E8C2-4604-9A30-AFD79381EFA2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062038-52F9-4AED-8920-CF21380AECFD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0F0D64-37C4-4F0A-A63B-9F6FF72A76B7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uk-UA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392BA8-9551-4CA6-83B5-54D9B8386A3C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41F084-171C-4A18-9F23-B2BBA031C0D6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A6122E-D1A9-43C5-8DF0-566D577A7455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C1116C-E8F6-4513-B6FB-22E31F2A69FE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D6D6BF-3C46-4261-A26F-68A1AE1B73F8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E35DC3-C9B4-4E6D-93AF-6C02AC9958CC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72E47F-85D8-432E-AAA5-472B430E5E06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A04F95-5A85-4BDA-B981-1B661F5EC02D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uk-UA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F9B652-CF4F-4BDA-B58F-D1CAAC0224C0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uk-UA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uk-UA" smtClean="0"/>
              <a:t>Click to edit Master text styles</a:t>
            </a:r>
          </a:p>
          <a:p>
            <a:pPr lvl="1"/>
            <a:r>
              <a:rPr lang="uk-UA" smtClean="0"/>
              <a:t>Second level</a:t>
            </a:r>
          </a:p>
          <a:p>
            <a:pPr lvl="2"/>
            <a:r>
              <a:rPr lang="uk-UA" smtClean="0"/>
              <a:t>Third level</a:t>
            </a:r>
          </a:p>
          <a:p>
            <a:pPr lvl="3"/>
            <a:r>
              <a:rPr lang="uk-UA" smtClean="0"/>
              <a:t>Fourth level</a:t>
            </a:r>
          </a:p>
          <a:p>
            <a:pPr lvl="4"/>
            <a:r>
              <a:rPr lang="uk-UA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C6DCD037-59F3-405C-8100-B08A4352A32D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orensics-intl.com/" TargetMode="Externa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accessdata.com/products-services/forensic-toolkit-ftk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ncase.com/" TargetMode="External"/><Relationship Id="rId2" Type="http://schemas.openxmlformats.org/officeDocument/2006/relationships/hyperlink" Target="https://security.opentext.com/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en.wikipedia.org/wiki/Solaris_(operating_system)" TargetMode="External"/><Relationship Id="rId3" Type="http://schemas.openxmlformats.org/officeDocument/2006/relationships/hyperlink" Target="https://en.wikipedia.org/wiki/Computer_security" TargetMode="External"/><Relationship Id="rId7" Type="http://schemas.openxmlformats.org/officeDocument/2006/relationships/hyperlink" Target="https://en.wikipedia.org/wiki/SunOS" TargetMode="External"/><Relationship Id="rId2" Type="http://schemas.openxmlformats.org/officeDocument/2006/relationships/hyperlink" Target="https://en.wikipedia.org/wiki/Free_software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en.wikipedia.org/wiki/BSD/OS" TargetMode="External"/><Relationship Id="rId5" Type="http://schemas.openxmlformats.org/officeDocument/2006/relationships/hyperlink" Target="https://en.wikipedia.org/wiki/OpenBSD" TargetMode="External"/><Relationship Id="rId4" Type="http://schemas.openxmlformats.org/officeDocument/2006/relationships/hyperlink" Target="https://en.wikipedia.org/wiki/FreeBSD" TargetMode="External"/><Relationship Id="rId9" Type="http://schemas.openxmlformats.org/officeDocument/2006/relationships/hyperlink" Target="https://en.wikipedia.org/wiki/Linux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paraben.com/computer-forensic-tools/" TargetMode="External"/><Relationship Id="rId2" Type="http://schemas.openxmlformats.org/officeDocument/2006/relationships/hyperlink" Target="https://paraben.com/" TargetMode="Externa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175"/>
            <a:ext cx="9158288" cy="269875"/>
          </a:xfrm>
          <a:gradFill rotWithShape="1">
            <a:gsLst>
              <a:gs pos="0">
                <a:srgbClr val="DCB6FC"/>
              </a:gs>
              <a:gs pos="100000">
                <a:srgbClr val="9A7FB0"/>
              </a:gs>
            </a:gsLst>
            <a:path path="shape">
              <a:fillToRect l="50000" t="50000" r="50000" b="50000"/>
            </a:path>
          </a:gradFill>
        </p:spPr>
        <p:txBody>
          <a:bodyPr lIns="0" tIns="0" rIns="0" bIns="0"/>
          <a:lstStyle/>
          <a:p>
            <a:pPr algn="r" eaLnBrk="1" hangingPunct="1"/>
            <a:r>
              <a:rPr lang="uk-UA" sz="1600" b="1" i="1" dirty="0" smtClean="0">
                <a:latin typeface="Book Antiqua" pitchFamily="18" charset="0"/>
              </a:rPr>
              <a:t>                                                     </a:t>
            </a:r>
            <a:endParaRPr lang="uk-UA" sz="1600" b="1" i="1" dirty="0" smtClean="0">
              <a:solidFill>
                <a:schemeClr val="accent2"/>
              </a:solidFill>
              <a:latin typeface="Book Antiqua" pitchFamily="18" charset="0"/>
            </a:endParaRPr>
          </a:p>
        </p:txBody>
      </p:sp>
      <p:sp>
        <p:nvSpPr>
          <p:cNvPr id="2051" name="Line 3"/>
          <p:cNvSpPr>
            <a:spLocks noChangeShapeType="1"/>
          </p:cNvSpPr>
          <p:nvPr/>
        </p:nvSpPr>
        <p:spPr bwMode="auto">
          <a:xfrm>
            <a:off x="196850" y="290513"/>
            <a:ext cx="8997950" cy="0"/>
          </a:xfrm>
          <a:prstGeom prst="line">
            <a:avLst/>
          </a:prstGeom>
          <a:noFill/>
          <a:ln w="57150" cmpd="thickThin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6583363"/>
            <a:ext cx="9158288" cy="269875"/>
          </a:xfrm>
          <a:prstGeom prst="rect">
            <a:avLst/>
          </a:prstGeom>
          <a:gradFill rotWithShape="1">
            <a:gsLst>
              <a:gs pos="0">
                <a:srgbClr val="DCB6FC"/>
              </a:gs>
              <a:gs pos="100000">
                <a:srgbClr val="9A7FB0"/>
              </a:gs>
            </a:gsLst>
            <a:path path="shape">
              <a:fillToRect l="50000" t="50000" r="50000" b="50000"/>
            </a:path>
          </a:gradFill>
          <a:ln w="25400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r>
              <a:rPr lang="uk-UA" sz="1600" b="1" i="1" dirty="0">
                <a:solidFill>
                  <a:schemeClr val="tx2"/>
                </a:solidFill>
                <a:latin typeface="Book Antiqua" pitchFamily="18" charset="0"/>
              </a:rPr>
              <a:t>     </a:t>
            </a:r>
            <a:r>
              <a:rPr lang="uk-UA" sz="1600" b="1" i="1" dirty="0">
                <a:solidFill>
                  <a:schemeClr val="accent2"/>
                </a:solidFill>
                <a:latin typeface="Book Antiqua" pitchFamily="18" charset="0"/>
              </a:rPr>
              <a:t>Л е к ц і я   </a:t>
            </a:r>
            <a:r>
              <a:rPr lang="uk-UA" sz="1600" b="1" i="1" dirty="0" smtClean="0">
                <a:solidFill>
                  <a:schemeClr val="accent2"/>
                </a:solidFill>
                <a:latin typeface="Book Antiqua" pitchFamily="18" charset="0"/>
              </a:rPr>
              <a:t>15</a:t>
            </a:r>
            <a:endParaRPr lang="uk-UA" sz="1600" b="1" i="1" dirty="0">
              <a:solidFill>
                <a:schemeClr val="tx2"/>
              </a:solidFill>
              <a:latin typeface="Book Antiqua" pitchFamily="18" charset="0"/>
            </a:endParaRPr>
          </a:p>
        </p:txBody>
      </p:sp>
      <p:sp>
        <p:nvSpPr>
          <p:cNvPr id="2053" name="Line 5"/>
          <p:cNvSpPr>
            <a:spLocks noChangeShapeType="1"/>
          </p:cNvSpPr>
          <p:nvPr/>
        </p:nvSpPr>
        <p:spPr bwMode="auto">
          <a:xfrm>
            <a:off x="6453188" y="6573838"/>
            <a:ext cx="2698750" cy="0"/>
          </a:xfrm>
          <a:prstGeom prst="line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250825" y="476250"/>
            <a:ext cx="691522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uk-UA" b="1" i="1" dirty="0">
                <a:solidFill>
                  <a:schemeClr val="accent2"/>
                </a:solidFill>
              </a:rPr>
              <a:t>Л е к ц і я   </a:t>
            </a:r>
            <a:r>
              <a:rPr lang="uk-UA" b="1" i="1" dirty="0" smtClean="0">
                <a:solidFill>
                  <a:schemeClr val="accent2"/>
                </a:solidFill>
              </a:rPr>
              <a:t>15</a:t>
            </a:r>
            <a:r>
              <a:rPr lang="en-US" b="1" i="1" dirty="0" smtClean="0">
                <a:solidFill>
                  <a:schemeClr val="accent2"/>
                </a:solidFill>
              </a:rPr>
              <a:t>.</a:t>
            </a:r>
            <a:r>
              <a:rPr lang="uk-UA" b="1" i="1" dirty="0">
                <a:solidFill>
                  <a:schemeClr val="tx2"/>
                </a:solidFill>
              </a:rPr>
              <a:t>	</a:t>
            </a:r>
            <a:r>
              <a:rPr lang="ru-RU" b="1" i="1" dirty="0"/>
              <a:t> </a:t>
            </a:r>
            <a:r>
              <a:rPr lang="en-US" b="1" i="1" dirty="0" err="1" smtClean="0"/>
              <a:t>Інструменти</a:t>
            </a:r>
            <a:r>
              <a:rPr lang="en-US" b="1" i="1" dirty="0" smtClean="0"/>
              <a:t> </a:t>
            </a:r>
            <a:r>
              <a:rPr lang="uk-UA" b="1" i="1" dirty="0" smtClean="0"/>
              <a:t>криміналістичного</a:t>
            </a:r>
            <a:r>
              <a:rPr lang="en-US" b="1" i="1" dirty="0" smtClean="0"/>
              <a:t> </a:t>
            </a:r>
            <a:r>
              <a:rPr lang="en-US" b="1" i="1" dirty="0" err="1" smtClean="0"/>
              <a:t>аналізу</a:t>
            </a:r>
            <a:endParaRPr lang="uk-UA" b="1" i="1" dirty="0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3129540" y="2637885"/>
            <a:ext cx="26340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b="1" i="1" dirty="0" smtClean="0"/>
              <a:t>Forensic toolkit (FTK</a:t>
            </a:r>
            <a:r>
              <a:rPr lang="en-US" i="1" dirty="0" smtClean="0"/>
              <a:t>)</a:t>
            </a:r>
            <a:endParaRPr lang="uk-UA" b="1" i="1" dirty="0"/>
          </a:p>
        </p:txBody>
      </p:sp>
      <p:sp>
        <p:nvSpPr>
          <p:cNvPr id="16" name="Rectangle 8"/>
          <p:cNvSpPr>
            <a:spLocks noChangeArrowheads="1"/>
          </p:cNvSpPr>
          <p:nvPr/>
        </p:nvSpPr>
        <p:spPr bwMode="auto">
          <a:xfrm>
            <a:off x="3129540" y="3562881"/>
            <a:ext cx="26340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b="1" i="1" dirty="0" err="1" smtClean="0"/>
              <a:t>EnCase</a:t>
            </a:r>
            <a:endParaRPr lang="uk-UA" b="1" i="1" dirty="0"/>
          </a:p>
        </p:txBody>
      </p:sp>
      <p:sp>
        <p:nvSpPr>
          <p:cNvPr id="17" name="Rectangle 8"/>
          <p:cNvSpPr>
            <a:spLocks noChangeArrowheads="1"/>
          </p:cNvSpPr>
          <p:nvPr/>
        </p:nvSpPr>
        <p:spPr bwMode="auto">
          <a:xfrm>
            <a:off x="3129540" y="4487877"/>
            <a:ext cx="369828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b="1" i="1" dirty="0" smtClean="0"/>
              <a:t>The Coroner's Toolkit  (TCT)</a:t>
            </a:r>
            <a:endParaRPr lang="uk-UA" b="1" i="1" dirty="0"/>
          </a:p>
        </p:txBody>
      </p:sp>
      <p:sp>
        <p:nvSpPr>
          <p:cNvPr id="12" name="Rectangle 8"/>
          <p:cNvSpPr>
            <a:spLocks noChangeArrowheads="1"/>
          </p:cNvSpPr>
          <p:nvPr/>
        </p:nvSpPr>
        <p:spPr bwMode="auto">
          <a:xfrm>
            <a:off x="3129540" y="1712889"/>
            <a:ext cx="491119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uk-UA" b="1" i="1" dirty="0" smtClean="0"/>
              <a:t>Дублювання для кримінальних справ.</a:t>
            </a:r>
            <a:endParaRPr lang="uk-UA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175"/>
            <a:ext cx="9158288" cy="269875"/>
          </a:xfrm>
          <a:gradFill rotWithShape="1">
            <a:gsLst>
              <a:gs pos="0">
                <a:srgbClr val="DCB6FC"/>
              </a:gs>
              <a:gs pos="100000">
                <a:srgbClr val="9A7FB0"/>
              </a:gs>
            </a:gsLst>
            <a:path path="shape">
              <a:fillToRect l="50000" t="50000" r="50000" b="50000"/>
            </a:path>
          </a:gradFill>
        </p:spPr>
        <p:txBody>
          <a:bodyPr lIns="0" tIns="0" rIns="0" bIns="0"/>
          <a:lstStyle/>
          <a:p>
            <a:pPr algn="r" eaLnBrk="1" hangingPunct="1"/>
            <a:r>
              <a:rPr lang="uk-UA" sz="1600" b="1" i="1" dirty="0" smtClean="0">
                <a:latin typeface="Book Antiqua" pitchFamily="18" charset="0"/>
              </a:rPr>
              <a:t>                                                     </a:t>
            </a:r>
            <a:endParaRPr lang="uk-UA" sz="1600" b="1" i="1" dirty="0" smtClean="0">
              <a:solidFill>
                <a:schemeClr val="accent2"/>
              </a:solidFill>
              <a:latin typeface="Book Antiqua" pitchFamily="18" charset="0"/>
            </a:endParaRPr>
          </a:p>
        </p:txBody>
      </p:sp>
      <p:sp>
        <p:nvSpPr>
          <p:cNvPr id="3075" name="Line 3"/>
          <p:cNvSpPr>
            <a:spLocks noChangeShapeType="1"/>
          </p:cNvSpPr>
          <p:nvPr/>
        </p:nvSpPr>
        <p:spPr bwMode="auto">
          <a:xfrm>
            <a:off x="196850" y="290513"/>
            <a:ext cx="8997950" cy="0"/>
          </a:xfrm>
          <a:prstGeom prst="line">
            <a:avLst/>
          </a:prstGeom>
          <a:noFill/>
          <a:ln w="57150" cmpd="thickThin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6583363"/>
            <a:ext cx="9158288" cy="269875"/>
          </a:xfrm>
          <a:prstGeom prst="rect">
            <a:avLst/>
          </a:prstGeom>
          <a:gradFill rotWithShape="1">
            <a:gsLst>
              <a:gs pos="0">
                <a:srgbClr val="DCB6FC"/>
              </a:gs>
              <a:gs pos="100000">
                <a:srgbClr val="9A7FB0"/>
              </a:gs>
            </a:gsLst>
            <a:path path="shape">
              <a:fillToRect l="50000" t="50000" r="50000" b="50000"/>
            </a:path>
          </a:gradFill>
          <a:ln w="25400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r>
              <a:rPr lang="uk-UA" sz="1600" b="1" i="1" dirty="0">
                <a:solidFill>
                  <a:schemeClr val="tx2"/>
                </a:solidFill>
                <a:latin typeface="Book Antiqua" pitchFamily="18" charset="0"/>
              </a:rPr>
              <a:t>     </a:t>
            </a:r>
            <a:r>
              <a:rPr lang="uk-UA" sz="1600" b="1" i="1" dirty="0">
                <a:solidFill>
                  <a:schemeClr val="accent2"/>
                </a:solidFill>
                <a:latin typeface="Book Antiqua" pitchFamily="18" charset="0"/>
              </a:rPr>
              <a:t>Л е к ц і я   </a:t>
            </a:r>
            <a:r>
              <a:rPr lang="uk-UA" sz="1600" b="1" i="1" dirty="0" smtClean="0">
                <a:solidFill>
                  <a:schemeClr val="accent2"/>
                </a:solidFill>
                <a:latin typeface="Book Antiqua" pitchFamily="18" charset="0"/>
              </a:rPr>
              <a:t>15								-   10   -</a:t>
            </a:r>
            <a:endParaRPr lang="uk-UA" sz="1600" b="1" i="1" dirty="0">
              <a:solidFill>
                <a:schemeClr val="tx2"/>
              </a:solidFill>
              <a:latin typeface="Book Antiqua" pitchFamily="18" charset="0"/>
            </a:endParaRPr>
          </a:p>
        </p:txBody>
      </p:sp>
      <p:sp>
        <p:nvSpPr>
          <p:cNvPr id="3077" name="Line 5"/>
          <p:cNvSpPr>
            <a:spLocks noChangeShapeType="1"/>
          </p:cNvSpPr>
          <p:nvPr/>
        </p:nvSpPr>
        <p:spPr bwMode="auto">
          <a:xfrm>
            <a:off x="6453188" y="6573838"/>
            <a:ext cx="2698750" cy="0"/>
          </a:xfrm>
          <a:prstGeom prst="line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8" name="Прямоугольник 7"/>
          <p:cNvSpPr/>
          <p:nvPr/>
        </p:nvSpPr>
        <p:spPr>
          <a:xfrm>
            <a:off x="196850" y="434934"/>
            <a:ext cx="689454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dirty="0" smtClean="0"/>
              <a:t>Утиліта </a:t>
            </a:r>
            <a:r>
              <a:rPr lang="uk-UA" b="1" dirty="0" err="1" smtClean="0"/>
              <a:t>клонування</a:t>
            </a:r>
            <a:r>
              <a:rPr lang="uk-UA" b="1" dirty="0" smtClean="0"/>
              <a:t> та аналізу SIM карт "SIM Card Seizure"</a:t>
            </a:r>
            <a:endParaRPr lang="uk-UA" b="1" dirty="0"/>
          </a:p>
        </p:txBody>
      </p:sp>
      <p:sp>
        <p:nvSpPr>
          <p:cNvPr id="61441" name="Rectangle 1"/>
          <p:cNvSpPr>
            <a:spLocks noChangeArrowheads="1"/>
          </p:cNvSpPr>
          <p:nvPr/>
        </p:nvSpPr>
        <p:spPr bwMode="auto">
          <a:xfrm>
            <a:off x="373005" y="1053838"/>
            <a:ext cx="8464606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Paraben</a:t>
            </a: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 взяла компоненти клонування та аналізу SIM карт з програми Cell Seizure і випустила спеціалізовану утиліту - SIM Card Seizure. SIM </a:t>
            </a:r>
            <a:r>
              <a:rPr kumimoji="0" lang="uk-UA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Card</a:t>
            </a: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 </a:t>
            </a:r>
            <a:r>
              <a:rPr kumimoji="0" lang="uk-UA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Seizure</a:t>
            </a: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 включає в себе саму програму, а також картрідер Forensic SIM Card Reader. </a:t>
            </a: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Програма </a:t>
            </a: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призначена тільки для клонування даних SIM карт без вивчення всіх даних, що містяться в стільниковому </a:t>
            </a: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телефоні.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SIM </a:t>
            </a:r>
            <a:r>
              <a:rPr kumimoji="0" lang="uk-UA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Card</a:t>
            </a: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 </a:t>
            </a:r>
            <a:r>
              <a:rPr kumimoji="0" lang="uk-UA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Seizure</a:t>
            </a: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 має вбудовану підтримку Unicode для читання даних на різних мовах (арабська, китайська і Російський). Вона зводить всі збережені на SIM карті дані в наступний список, який, можливо, містить цінні факти (див. Міжнародний Реєстр Цифрових Доказів / International Journal of Digital Evidence / http://www.ijde.org/docs/03_spring_art1.pdf)</a:t>
            </a:r>
            <a:endParaRPr kumimoji="0" lang="uk-U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• Ідентифікатор фази (Phase Phase ID)</a:t>
            </a:r>
            <a:endParaRPr kumimoji="0" lang="uk-U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• Сервісна таблиця SIM- карти (SST SIM Service table)</a:t>
            </a:r>
            <a:endParaRPr kumimoji="0" lang="uk-U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• Серійний номер ICCID</a:t>
            </a:r>
            <a:endParaRPr kumimoji="0" lang="uk-U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• </a:t>
            </a: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Ім'я </a:t>
            </a:r>
            <a:r>
              <a:rPr kumimoji="0" lang="uk-UA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сервіс-провайдера</a:t>
            </a: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 (SPN </a:t>
            </a:r>
            <a:r>
              <a:rPr kumimoji="0" lang="uk-UA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Service</a:t>
            </a: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 </a:t>
            </a:r>
            <a:r>
              <a:rPr kumimoji="0" lang="uk-UA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Provider</a:t>
            </a: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 </a:t>
            </a:r>
            <a:r>
              <a:rPr kumimoji="0" lang="uk-UA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name</a:t>
            </a: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)</a:t>
            </a:r>
            <a:endParaRPr kumimoji="0" lang="uk-U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• Телефонні номери передплатника (MSISDN Subscriber phone number)</a:t>
            </a:r>
            <a:endParaRPr kumimoji="0" lang="uk-U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• Короткий номер набору (AND Short Dial Number)</a:t>
            </a:r>
            <a:endParaRPr kumimoji="0" lang="uk-U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• Фіксовані номери (FDN Fixed Numbers)</a:t>
            </a:r>
            <a:endParaRPr kumimoji="0" lang="uk-U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• Останній набраний номер (LND Last Dialed numbers)</a:t>
            </a:r>
            <a:endParaRPr kumimoji="0" lang="uk-U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• Розширення набору 1 (EXT1 Dialing Extension)</a:t>
            </a:r>
            <a:endParaRPr kumimoji="0" lang="uk-U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• Розширення набору 2 (EXT2 Dialing Extension)</a:t>
            </a:r>
            <a:endParaRPr kumimoji="0" lang="uk-U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• Ідентифікатор груп 1 (GID1 Groups)</a:t>
            </a:r>
            <a:endParaRPr kumimoji="0" lang="uk-U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• Ідентифікатор груп 2 (GID2 Groups</a:t>
            </a: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)</a:t>
            </a:r>
            <a:endParaRPr kumimoji="0" lang="uk-U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175"/>
            <a:ext cx="9158288" cy="269875"/>
          </a:xfrm>
          <a:gradFill rotWithShape="1">
            <a:gsLst>
              <a:gs pos="0">
                <a:srgbClr val="DCB6FC"/>
              </a:gs>
              <a:gs pos="100000">
                <a:srgbClr val="9A7FB0"/>
              </a:gs>
            </a:gsLst>
            <a:path path="shape">
              <a:fillToRect l="50000" t="50000" r="50000" b="50000"/>
            </a:path>
          </a:gradFill>
        </p:spPr>
        <p:txBody>
          <a:bodyPr lIns="0" tIns="0" rIns="0" bIns="0"/>
          <a:lstStyle/>
          <a:p>
            <a:pPr algn="r" eaLnBrk="1" hangingPunct="1"/>
            <a:r>
              <a:rPr lang="uk-UA" sz="1600" b="1" i="1" dirty="0" smtClean="0">
                <a:latin typeface="Book Antiqua" pitchFamily="18" charset="0"/>
              </a:rPr>
              <a:t>                                                     </a:t>
            </a:r>
            <a:endParaRPr lang="uk-UA" sz="1600" b="1" i="1" dirty="0" smtClean="0">
              <a:solidFill>
                <a:schemeClr val="accent2"/>
              </a:solidFill>
              <a:latin typeface="Book Antiqua" pitchFamily="18" charset="0"/>
            </a:endParaRPr>
          </a:p>
        </p:txBody>
      </p:sp>
      <p:sp>
        <p:nvSpPr>
          <p:cNvPr id="3075" name="Line 3"/>
          <p:cNvSpPr>
            <a:spLocks noChangeShapeType="1"/>
          </p:cNvSpPr>
          <p:nvPr/>
        </p:nvSpPr>
        <p:spPr bwMode="auto">
          <a:xfrm>
            <a:off x="196850" y="290513"/>
            <a:ext cx="8997950" cy="0"/>
          </a:xfrm>
          <a:prstGeom prst="line">
            <a:avLst/>
          </a:prstGeom>
          <a:noFill/>
          <a:ln w="57150" cmpd="thickThin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6583363"/>
            <a:ext cx="9158288" cy="269875"/>
          </a:xfrm>
          <a:prstGeom prst="rect">
            <a:avLst/>
          </a:prstGeom>
          <a:gradFill rotWithShape="1">
            <a:gsLst>
              <a:gs pos="0">
                <a:srgbClr val="DCB6FC"/>
              </a:gs>
              <a:gs pos="100000">
                <a:srgbClr val="9A7FB0"/>
              </a:gs>
            </a:gsLst>
            <a:path path="shape">
              <a:fillToRect l="50000" t="50000" r="50000" b="50000"/>
            </a:path>
          </a:gradFill>
          <a:ln w="25400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r>
              <a:rPr lang="uk-UA" sz="1600" b="1" i="1" dirty="0">
                <a:solidFill>
                  <a:schemeClr val="tx2"/>
                </a:solidFill>
                <a:latin typeface="Book Antiqua" pitchFamily="18" charset="0"/>
              </a:rPr>
              <a:t>     </a:t>
            </a:r>
            <a:r>
              <a:rPr lang="uk-UA" sz="1600" b="1" i="1" dirty="0">
                <a:solidFill>
                  <a:schemeClr val="accent2"/>
                </a:solidFill>
                <a:latin typeface="Book Antiqua" pitchFamily="18" charset="0"/>
              </a:rPr>
              <a:t>Л е к ц і я   </a:t>
            </a:r>
            <a:r>
              <a:rPr lang="uk-UA" sz="1600" b="1" i="1" dirty="0" smtClean="0">
                <a:solidFill>
                  <a:schemeClr val="accent2"/>
                </a:solidFill>
                <a:latin typeface="Book Antiqua" pitchFamily="18" charset="0"/>
              </a:rPr>
              <a:t>15								-   11   -</a:t>
            </a:r>
            <a:endParaRPr lang="uk-UA" sz="1600" b="1" i="1" dirty="0">
              <a:solidFill>
                <a:schemeClr val="tx2"/>
              </a:solidFill>
              <a:latin typeface="Book Antiqua" pitchFamily="18" charset="0"/>
            </a:endParaRPr>
          </a:p>
        </p:txBody>
      </p:sp>
      <p:sp>
        <p:nvSpPr>
          <p:cNvPr id="3077" name="Line 5"/>
          <p:cNvSpPr>
            <a:spLocks noChangeShapeType="1"/>
          </p:cNvSpPr>
          <p:nvPr/>
        </p:nvSpPr>
        <p:spPr bwMode="auto">
          <a:xfrm>
            <a:off x="6453188" y="6573838"/>
            <a:ext cx="2698750" cy="0"/>
          </a:xfrm>
          <a:prstGeom prst="line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61441" name="Rectangle 1"/>
          <p:cNvSpPr>
            <a:spLocks noChangeArrowheads="1"/>
          </p:cNvSpPr>
          <p:nvPr/>
        </p:nvSpPr>
        <p:spPr bwMode="auto">
          <a:xfrm>
            <a:off x="196850" y="263556"/>
            <a:ext cx="8464606" cy="58939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• </a:t>
            </a: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Тестові SMS - повідомлення (SMS Text Messages)</a:t>
            </a:r>
            <a:endParaRPr kumimoji="0" lang="uk-U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• Параметри текстового повідомлення (SMSP Text Message parameters)</a:t>
            </a:r>
            <a:endParaRPr kumimoji="0" lang="uk-U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• Статус текстового повідомлення (SMSS Text message status)</a:t>
            </a:r>
            <a:endParaRPr kumimoji="0" lang="uk-U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• Повідомлення мережі уподобання (CBMI Preferred network messages)</a:t>
            </a:r>
            <a:endParaRPr kumimoji="0" lang="uk-U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• Заряди на модуль (PUCT Charges per unit)</a:t>
            </a:r>
            <a:endParaRPr kumimoji="0" lang="uk-U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• Лічильник заряду (ACM Charge counter)</a:t>
            </a:r>
            <a:endParaRPr kumimoji="0" lang="uk-U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• Обмеження заряду (ACMmax Charge limit)</a:t>
            </a:r>
            <a:endParaRPr kumimoji="0" lang="uk-U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• Період пошуку (HPLMNSP HPLMN search period)</a:t>
            </a:r>
            <a:endParaRPr kumimoji="0" lang="uk-U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• Селектор PLMN (PLMNsel PLMN selector)</a:t>
            </a:r>
            <a:endParaRPr kumimoji="0" lang="uk-U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• Заборони PLMN (FPLMN Forbidden PLMNs)</a:t>
            </a:r>
            <a:endParaRPr kumimoji="0" lang="uk-U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• Параметр </a:t>
            </a:r>
            <a:r>
              <a:rPr kumimoji="0" lang="uk-UA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конфигурационной</a:t>
            </a: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 ємності (CCP Capability configuration parameter)</a:t>
            </a:r>
            <a:endParaRPr kumimoji="0" lang="uk-U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• Клас контролю доступу (ACC Access control class)</a:t>
            </a:r>
            <a:endParaRPr kumimoji="0" lang="uk-U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• Міжнародний ідентифікатор абонента мобільного зв'язку (IMSI)</a:t>
            </a:r>
            <a:endParaRPr kumimoji="0" lang="uk-U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• Інформація розташування (LOCI Location information)</a:t>
            </a:r>
            <a:endParaRPr kumimoji="0" lang="uk-U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• Канали </a:t>
            </a:r>
            <a:r>
              <a:rPr kumimoji="0" lang="uk-UA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широковещательного</a:t>
            </a: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 контролю (BCCH Broadcast control channels)</a:t>
            </a:r>
            <a:endParaRPr kumimoji="0" lang="uk-U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• </a:t>
            </a:r>
            <a:r>
              <a:rPr kumimoji="0" lang="uk-UA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Криптоключ</a:t>
            </a: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 (</a:t>
            </a:r>
            <a:r>
              <a:rPr kumimoji="0" lang="uk-UA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Kc</a:t>
            </a: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 </a:t>
            </a:r>
            <a:r>
              <a:rPr kumimoji="0" lang="uk-UA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Ciphering</a:t>
            </a: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 </a:t>
            </a:r>
            <a:r>
              <a:rPr kumimoji="0" lang="uk-UA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key</a:t>
            </a: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)</a:t>
            </a:r>
            <a:endParaRPr kumimoji="0" lang="uk-U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Andale Sans UI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SIM </a:t>
            </a:r>
            <a:r>
              <a:rPr kumimoji="0" lang="uk-UA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Card</a:t>
            </a: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 </a:t>
            </a:r>
            <a:r>
              <a:rPr kumimoji="0" lang="uk-UA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Seizure</a:t>
            </a: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 також </a:t>
            </a:r>
            <a:r>
              <a:rPr kumimoji="0" lang="uk-UA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клонує</a:t>
            </a: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 всю файлову систему карти з поданням даних в </a:t>
            </a: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древоподібному </a:t>
            </a: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вигляді. </a:t>
            </a:r>
            <a:r>
              <a:rPr kumimoji="0" lang="uk-UA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Надодачу</a:t>
            </a: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 </a:t>
            </a: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Ви можете відновити деякі віддалені SMS-повідомлення, аналізуючи вільну / звільнену пам'ять. Найближчим часом планується вбудувати підтримку UMTS SIM - карт.</a:t>
            </a:r>
            <a:endParaRPr kumimoji="0" lang="uk-U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При всебічному порівнянні SIM Card Seizure з іншими судовими програмами для аналізу SIM - карт можна виділити багато явних переваг</a:t>
            </a: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.</a:t>
            </a:r>
            <a:endParaRPr kumimoji="0" lang="uk-U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175"/>
            <a:ext cx="9158288" cy="269875"/>
          </a:xfrm>
          <a:gradFill rotWithShape="1">
            <a:gsLst>
              <a:gs pos="0">
                <a:srgbClr val="DCB6FC"/>
              </a:gs>
              <a:gs pos="100000">
                <a:srgbClr val="9A7FB0"/>
              </a:gs>
            </a:gsLst>
            <a:path path="shape">
              <a:fillToRect l="50000" t="50000" r="50000" b="50000"/>
            </a:path>
          </a:gradFill>
        </p:spPr>
        <p:txBody>
          <a:bodyPr lIns="0" tIns="0" rIns="0" bIns="0"/>
          <a:lstStyle/>
          <a:p>
            <a:pPr algn="r" eaLnBrk="1" hangingPunct="1"/>
            <a:r>
              <a:rPr lang="uk-UA" sz="1600" b="1" i="1" dirty="0" smtClean="0">
                <a:latin typeface="Book Antiqua" pitchFamily="18" charset="0"/>
              </a:rPr>
              <a:t>                                                     </a:t>
            </a:r>
            <a:endParaRPr lang="uk-UA" sz="1600" b="1" i="1" dirty="0" smtClean="0">
              <a:solidFill>
                <a:schemeClr val="accent2"/>
              </a:solidFill>
              <a:latin typeface="Book Antiqua" pitchFamily="18" charset="0"/>
            </a:endParaRPr>
          </a:p>
        </p:txBody>
      </p:sp>
      <p:sp>
        <p:nvSpPr>
          <p:cNvPr id="3075" name="Line 3"/>
          <p:cNvSpPr>
            <a:spLocks noChangeShapeType="1"/>
          </p:cNvSpPr>
          <p:nvPr/>
        </p:nvSpPr>
        <p:spPr bwMode="auto">
          <a:xfrm>
            <a:off x="196850" y="290513"/>
            <a:ext cx="8997950" cy="0"/>
          </a:xfrm>
          <a:prstGeom prst="line">
            <a:avLst/>
          </a:prstGeom>
          <a:noFill/>
          <a:ln w="57150" cmpd="thickThin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6583363"/>
            <a:ext cx="9158288" cy="269875"/>
          </a:xfrm>
          <a:prstGeom prst="rect">
            <a:avLst/>
          </a:prstGeom>
          <a:gradFill rotWithShape="1">
            <a:gsLst>
              <a:gs pos="0">
                <a:srgbClr val="DCB6FC"/>
              </a:gs>
              <a:gs pos="100000">
                <a:srgbClr val="9A7FB0"/>
              </a:gs>
            </a:gsLst>
            <a:path path="shape">
              <a:fillToRect l="50000" t="50000" r="50000" b="50000"/>
            </a:path>
          </a:gradFill>
          <a:ln w="25400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r>
              <a:rPr lang="uk-UA" sz="1600" b="1" i="1" dirty="0">
                <a:solidFill>
                  <a:schemeClr val="tx2"/>
                </a:solidFill>
                <a:latin typeface="Book Antiqua" pitchFamily="18" charset="0"/>
              </a:rPr>
              <a:t>     </a:t>
            </a:r>
            <a:r>
              <a:rPr lang="uk-UA" sz="1600" b="1" i="1" dirty="0">
                <a:solidFill>
                  <a:schemeClr val="accent2"/>
                </a:solidFill>
                <a:latin typeface="Book Antiqua" pitchFamily="18" charset="0"/>
              </a:rPr>
              <a:t>Л е к ц і я   </a:t>
            </a:r>
            <a:r>
              <a:rPr lang="uk-UA" sz="1600" b="1" i="1" dirty="0" smtClean="0">
                <a:solidFill>
                  <a:schemeClr val="accent2"/>
                </a:solidFill>
                <a:latin typeface="Book Antiqua" pitchFamily="18" charset="0"/>
              </a:rPr>
              <a:t>15								-   2   -</a:t>
            </a:r>
            <a:endParaRPr lang="uk-UA" sz="1600" b="1" i="1" dirty="0">
              <a:solidFill>
                <a:schemeClr val="tx2"/>
              </a:solidFill>
              <a:latin typeface="Book Antiqua" pitchFamily="18" charset="0"/>
            </a:endParaRPr>
          </a:p>
        </p:txBody>
      </p:sp>
      <p:sp>
        <p:nvSpPr>
          <p:cNvPr id="3077" name="Line 5"/>
          <p:cNvSpPr>
            <a:spLocks noChangeShapeType="1"/>
          </p:cNvSpPr>
          <p:nvPr/>
        </p:nvSpPr>
        <p:spPr bwMode="auto">
          <a:xfrm>
            <a:off x="6453188" y="6573838"/>
            <a:ext cx="2698750" cy="0"/>
          </a:xfrm>
          <a:prstGeom prst="line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38913" name="Rectangle 1"/>
          <p:cNvSpPr>
            <a:spLocks noChangeArrowheads="1"/>
          </p:cNvSpPr>
          <p:nvPr/>
        </p:nvSpPr>
        <p:spPr bwMode="auto">
          <a:xfrm>
            <a:off x="957213" y="367704"/>
            <a:ext cx="7405729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Створення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образу РС,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задіяних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у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зламі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Створення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надійного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загрузочного диска – 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Format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uk-UA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Блокування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запису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на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ваші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диски – 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PDBLOCK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uk-UA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Комерційні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набори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інструментів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для судового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дублювання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</a:t>
            </a:r>
            <a:endParaRPr kumimoji="0" lang="uk-UA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72000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EnCase</a:t>
            </a:r>
            <a:endParaRPr kumimoji="0" lang="uk-UA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720000" lvl="0" eaLnBrk="0" hangingPunct="0"/>
            <a:r>
              <a:rPr kumimoji="0" lang="en-US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Safeback</a:t>
            </a:r>
            <a:r>
              <a:rPr kumimoji="0" lang="uk-UA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			</a:t>
            </a:r>
            <a:r>
              <a:rPr lang="uk-UA" sz="1400" u="sng" dirty="0" smtClean="0">
                <a:hlinkClick r:id="rId2"/>
              </a:rPr>
              <a:t>http://www.forensics-intl.com</a:t>
            </a:r>
            <a:endParaRPr lang="uk-UA" sz="1400" u="sng" dirty="0" smtClean="0"/>
          </a:p>
          <a:p>
            <a:pPr marL="1080000" lvl="0" eaLnBrk="0" hangingPunct="0"/>
            <a:r>
              <a:rPr lang="uk-UA" sz="1400" dirty="0" err="1" smtClean="0">
                <a:latin typeface="Arial" pitchFamily="34" charset="0"/>
                <a:cs typeface="Arial" pitchFamily="34" charset="0"/>
              </a:rPr>
              <a:t>Ф-кції</a:t>
            </a:r>
            <a:r>
              <a:rPr lang="uk-UA" sz="14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Backup</a:t>
            </a:r>
            <a:r>
              <a:rPr lang="uk-UA" sz="1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Restore, Copy, Verify</a:t>
            </a:r>
            <a:endParaRPr kumimoji="0" lang="uk-UA" sz="1400" b="0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72000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SnapBack</a:t>
            </a: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DatArrest</a:t>
            </a:r>
            <a:endParaRPr kumimoji="0" lang="uk-UA" sz="9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72000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Ghost</a:t>
            </a:r>
            <a:endParaRPr kumimoji="0" lang="uk-UA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Некомерційн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набори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інструментів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для судового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дублювання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uk-UA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72000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Dd</a:t>
            </a:r>
            <a:endParaRPr kumimoji="0" lang="uk-UA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108000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Точне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двійкове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дублювання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жорстких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дисків</a:t>
            </a:r>
            <a:endParaRPr kumimoji="0" lang="uk-UA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108000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Створення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локального файлу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доказів</a:t>
            </a:r>
            <a:endParaRPr kumimoji="0" lang="uk-UA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108000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Створення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файлу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доказів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на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віддаленій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системі</a:t>
            </a:r>
            <a:endParaRPr kumimoji="0" lang="uk-UA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108000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dd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як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засіб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очищення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диску</a:t>
            </a:r>
            <a:endParaRPr kumimoji="0" lang="uk-UA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72000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Losetup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–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перетворення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файлу в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пристрій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Linux</a:t>
            </a:r>
            <a:endParaRPr kumimoji="0" lang="uk-UA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72000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Vnode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–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перетворення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файлу в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пристрій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на 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FreeBSD</a:t>
            </a:r>
            <a:endParaRPr kumimoji="0" lang="uk-UA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72000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72000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md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5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sum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і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md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5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ратифікація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зібраних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доказів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175"/>
            <a:ext cx="9158288" cy="269875"/>
          </a:xfrm>
          <a:gradFill rotWithShape="1">
            <a:gsLst>
              <a:gs pos="0">
                <a:srgbClr val="DCB6FC"/>
              </a:gs>
              <a:gs pos="100000">
                <a:srgbClr val="9A7FB0"/>
              </a:gs>
            </a:gsLst>
            <a:path path="shape">
              <a:fillToRect l="50000" t="50000" r="50000" b="50000"/>
            </a:path>
          </a:gradFill>
        </p:spPr>
        <p:txBody>
          <a:bodyPr lIns="0" tIns="0" rIns="0" bIns="0"/>
          <a:lstStyle/>
          <a:p>
            <a:pPr algn="r" eaLnBrk="1" hangingPunct="1"/>
            <a:r>
              <a:rPr lang="uk-UA" sz="1600" b="1" i="1" dirty="0" smtClean="0">
                <a:latin typeface="Book Antiqua" pitchFamily="18" charset="0"/>
              </a:rPr>
              <a:t>                                                     </a:t>
            </a:r>
            <a:endParaRPr lang="uk-UA" sz="1600" b="1" i="1" dirty="0" smtClean="0">
              <a:solidFill>
                <a:schemeClr val="accent2"/>
              </a:solidFill>
              <a:latin typeface="Book Antiqua" pitchFamily="18" charset="0"/>
            </a:endParaRPr>
          </a:p>
        </p:txBody>
      </p:sp>
      <p:sp>
        <p:nvSpPr>
          <p:cNvPr id="3075" name="Line 3"/>
          <p:cNvSpPr>
            <a:spLocks noChangeShapeType="1"/>
          </p:cNvSpPr>
          <p:nvPr/>
        </p:nvSpPr>
        <p:spPr bwMode="auto">
          <a:xfrm>
            <a:off x="196850" y="290513"/>
            <a:ext cx="8997950" cy="0"/>
          </a:xfrm>
          <a:prstGeom prst="line">
            <a:avLst/>
          </a:prstGeom>
          <a:noFill/>
          <a:ln w="57150" cmpd="thickThin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6583363"/>
            <a:ext cx="9158288" cy="269875"/>
          </a:xfrm>
          <a:prstGeom prst="rect">
            <a:avLst/>
          </a:prstGeom>
          <a:gradFill rotWithShape="1">
            <a:gsLst>
              <a:gs pos="0">
                <a:srgbClr val="DCB6FC"/>
              </a:gs>
              <a:gs pos="100000">
                <a:srgbClr val="9A7FB0"/>
              </a:gs>
            </a:gsLst>
            <a:path path="shape">
              <a:fillToRect l="50000" t="50000" r="50000" b="50000"/>
            </a:path>
          </a:gradFill>
          <a:ln w="25400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r>
              <a:rPr lang="uk-UA" sz="1600" b="1" i="1" dirty="0">
                <a:solidFill>
                  <a:schemeClr val="tx2"/>
                </a:solidFill>
                <a:latin typeface="Book Antiqua" pitchFamily="18" charset="0"/>
              </a:rPr>
              <a:t>     </a:t>
            </a:r>
            <a:r>
              <a:rPr lang="uk-UA" sz="1600" b="1" i="1" dirty="0">
                <a:solidFill>
                  <a:schemeClr val="accent2"/>
                </a:solidFill>
                <a:latin typeface="Book Antiqua" pitchFamily="18" charset="0"/>
              </a:rPr>
              <a:t>Л е к ц і я   </a:t>
            </a:r>
            <a:r>
              <a:rPr lang="uk-UA" sz="1600" b="1" i="1" dirty="0" smtClean="0">
                <a:solidFill>
                  <a:schemeClr val="accent2"/>
                </a:solidFill>
                <a:latin typeface="Book Antiqua" pitchFamily="18" charset="0"/>
              </a:rPr>
              <a:t>15								-   3   -</a:t>
            </a:r>
            <a:endParaRPr lang="uk-UA" sz="1600" b="1" i="1" dirty="0">
              <a:solidFill>
                <a:schemeClr val="tx2"/>
              </a:solidFill>
              <a:latin typeface="Book Antiqua" pitchFamily="18" charset="0"/>
            </a:endParaRPr>
          </a:p>
        </p:txBody>
      </p:sp>
      <p:sp>
        <p:nvSpPr>
          <p:cNvPr id="3077" name="Line 5"/>
          <p:cNvSpPr>
            <a:spLocks noChangeShapeType="1"/>
          </p:cNvSpPr>
          <p:nvPr/>
        </p:nvSpPr>
        <p:spPr bwMode="auto">
          <a:xfrm>
            <a:off x="6453188" y="6573838"/>
            <a:ext cx="2698750" cy="0"/>
          </a:xfrm>
          <a:prstGeom prst="line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6" name="Прямоугольник 5"/>
          <p:cNvSpPr/>
          <p:nvPr/>
        </p:nvSpPr>
        <p:spPr>
          <a:xfrm>
            <a:off x="196850" y="434934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uk-UA" b="1" dirty="0" smtClean="0"/>
              <a:t>Комплект технічних засобів для копіювання даних "ImageMASSter Solo-3 Forensic Kit"</a:t>
            </a:r>
            <a:endParaRPr lang="uk-UA" b="1" dirty="0"/>
          </a:p>
        </p:txBody>
      </p:sp>
      <p:pic>
        <p:nvPicPr>
          <p:cNvPr id="7" name="Рисунок 6" descr="Комплект технических средств для копирования данных &quot;ImageMASSter Solo-3 Forensic Kit&quot;"/>
          <p:cNvPicPr/>
          <p:nvPr/>
        </p:nvPicPr>
        <p:blipFill>
          <a:blip r:embed="rId2" cstate="print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6319899" y="1995516"/>
            <a:ext cx="2743200" cy="3514725"/>
          </a:xfrm>
          <a:prstGeom prst="rect">
            <a:avLst/>
          </a:prstGeom>
          <a:noFill/>
          <a:ln>
            <a:noFill/>
          </a:ln>
        </p:spPr>
      </p:pic>
      <p:sp>
        <p:nvSpPr>
          <p:cNvPr id="55297" name="Rectangle 1"/>
          <p:cNvSpPr>
            <a:spLocks noChangeArrowheads="1"/>
          </p:cNvSpPr>
          <p:nvPr/>
        </p:nvSpPr>
        <p:spPr bwMode="auto">
          <a:xfrm>
            <a:off x="117414" y="1319711"/>
            <a:ext cx="6091259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Дані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з</a:t>
            </a: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досліджуваного</a:t>
            </a:r>
            <a:r>
              <a:rPr kumimoji="0" lang="uk-UA" sz="1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 </a:t>
            </a:r>
            <a:r>
              <a:rPr kumimoji="0" lang="en-US" sz="1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HDD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можуть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копіюватися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як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 </a:t>
            </a: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б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езпосередньо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на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 </a:t>
            </a: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диск,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так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 і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за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допомогою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підключення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до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досліджуваного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ноутбука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або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 PC</a:t>
            </a: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. </a:t>
            </a:r>
            <a:endParaRPr kumimoji="0" lang="uk-U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За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допомогою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вбудованого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пристрою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DriveLock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вихідний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 </a:t>
            </a: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носій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завжди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апаратно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захищений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від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запису</a:t>
            </a: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.</a:t>
            </a:r>
            <a:endParaRPr kumimoji="0" lang="uk-U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Andale Sans UI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Пристрій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підтримує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різні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носії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даних</a:t>
            </a: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,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сумісні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флеш</a:t>
            </a: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-накопичувачі.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Andale Sans UI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Сенсорний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екран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 з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ефективним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інтерфейсом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забезпечує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комфортну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роботу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користувачеві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пристрою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.</a:t>
            </a:r>
            <a:endParaRPr kumimoji="0" lang="uk-U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Andale Sans UI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Пристрій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дозволяє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отримати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одночасно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дві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копії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вихідного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 HDD.</a:t>
            </a:r>
            <a:endParaRPr kumimoji="0" lang="uk-U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Пристрій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дозволяє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зберігати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 в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спеціальному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файлі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інформацію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про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хід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копіювання</a:t>
            </a: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, 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у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тому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числі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дату</a:t>
            </a: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,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час</a:t>
            </a: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,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параметри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вихідного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 </a:t>
            </a:r>
            <a:r>
              <a:rPr lang="uk-UA" sz="1600" dirty="0" smtClean="0">
                <a:latin typeface="Times New Roman" pitchFamily="18" charset="0"/>
                <a:ea typeface="Andale Sans UI"/>
                <a:cs typeface="Times New Roman" pitchFamily="18" charset="0"/>
              </a:rPr>
              <a:t>диску</a:t>
            </a:r>
            <a:r>
              <a:rPr lang="en-US" sz="1600" dirty="0" smtClean="0">
                <a:latin typeface="Times New Roman" pitchFamily="18" charset="0"/>
                <a:ea typeface="Andale Sans UI"/>
                <a:cs typeface="Times New Roman" pitchFamily="18" charset="0"/>
              </a:rPr>
              <a:t>...</a:t>
            </a:r>
            <a:endParaRPr kumimoji="0" lang="uk-U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Andale Sans UI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Andale Sans UI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Додаткова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опція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WipeOut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дозволяє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швидко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очистити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 </a:t>
            </a: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носій, підключений до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порту</a:t>
            </a: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,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призначеному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для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 HDD</a:t>
            </a: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,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на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який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копіюються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дані</a:t>
            </a: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.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Це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дозволяє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повністю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знищити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на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ньому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 </a:t>
            </a: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в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сі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попередні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дані</a:t>
            </a: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Andale Sans UI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Можлива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установка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біометричної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опції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для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доступу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оператора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до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пристрою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за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відбитком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пальця</a:t>
            </a: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.</a:t>
            </a:r>
            <a:endParaRPr kumimoji="0" lang="uk-U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175"/>
            <a:ext cx="9158288" cy="269875"/>
          </a:xfrm>
          <a:gradFill rotWithShape="1">
            <a:gsLst>
              <a:gs pos="0">
                <a:srgbClr val="DCB6FC"/>
              </a:gs>
              <a:gs pos="100000">
                <a:srgbClr val="9A7FB0"/>
              </a:gs>
            </a:gsLst>
            <a:path path="shape">
              <a:fillToRect l="50000" t="50000" r="50000" b="50000"/>
            </a:path>
          </a:gradFill>
        </p:spPr>
        <p:txBody>
          <a:bodyPr lIns="0" tIns="0" rIns="0" bIns="0"/>
          <a:lstStyle/>
          <a:p>
            <a:pPr algn="r" eaLnBrk="1" hangingPunct="1"/>
            <a:r>
              <a:rPr lang="uk-UA" sz="1600" b="1" i="1" dirty="0" smtClean="0">
                <a:latin typeface="Book Antiqua" pitchFamily="18" charset="0"/>
              </a:rPr>
              <a:t>                                                     </a:t>
            </a:r>
            <a:endParaRPr lang="uk-UA" sz="1600" b="1" i="1" dirty="0" smtClean="0">
              <a:solidFill>
                <a:schemeClr val="accent2"/>
              </a:solidFill>
              <a:latin typeface="Book Antiqua" pitchFamily="18" charset="0"/>
            </a:endParaRPr>
          </a:p>
        </p:txBody>
      </p:sp>
      <p:sp>
        <p:nvSpPr>
          <p:cNvPr id="3075" name="Line 3"/>
          <p:cNvSpPr>
            <a:spLocks noChangeShapeType="1"/>
          </p:cNvSpPr>
          <p:nvPr/>
        </p:nvSpPr>
        <p:spPr bwMode="auto">
          <a:xfrm>
            <a:off x="196850" y="290513"/>
            <a:ext cx="8997950" cy="0"/>
          </a:xfrm>
          <a:prstGeom prst="line">
            <a:avLst/>
          </a:prstGeom>
          <a:noFill/>
          <a:ln w="57150" cmpd="thickThin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6583363"/>
            <a:ext cx="9158288" cy="269875"/>
          </a:xfrm>
          <a:prstGeom prst="rect">
            <a:avLst/>
          </a:prstGeom>
          <a:gradFill rotWithShape="1">
            <a:gsLst>
              <a:gs pos="0">
                <a:srgbClr val="DCB6FC"/>
              </a:gs>
              <a:gs pos="100000">
                <a:srgbClr val="9A7FB0"/>
              </a:gs>
            </a:gsLst>
            <a:path path="shape">
              <a:fillToRect l="50000" t="50000" r="50000" b="50000"/>
            </a:path>
          </a:gradFill>
          <a:ln w="25400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r>
              <a:rPr lang="uk-UA" sz="1600" b="1" i="1" dirty="0">
                <a:solidFill>
                  <a:schemeClr val="tx2"/>
                </a:solidFill>
                <a:latin typeface="Book Antiqua" pitchFamily="18" charset="0"/>
              </a:rPr>
              <a:t>     </a:t>
            </a:r>
            <a:r>
              <a:rPr lang="uk-UA" sz="1600" b="1" i="1" dirty="0">
                <a:solidFill>
                  <a:schemeClr val="accent2"/>
                </a:solidFill>
                <a:latin typeface="Book Antiqua" pitchFamily="18" charset="0"/>
              </a:rPr>
              <a:t>Л е к ц і я   </a:t>
            </a:r>
            <a:r>
              <a:rPr lang="uk-UA" sz="1600" b="1" i="1" dirty="0" smtClean="0">
                <a:solidFill>
                  <a:schemeClr val="accent2"/>
                </a:solidFill>
                <a:latin typeface="Book Antiqua" pitchFamily="18" charset="0"/>
              </a:rPr>
              <a:t>15								-   </a:t>
            </a:r>
            <a:r>
              <a:rPr lang="en-US" sz="1600" b="1" i="1" dirty="0" smtClean="0">
                <a:solidFill>
                  <a:schemeClr val="accent2"/>
                </a:solidFill>
                <a:latin typeface="Book Antiqua" pitchFamily="18" charset="0"/>
              </a:rPr>
              <a:t>4</a:t>
            </a:r>
            <a:r>
              <a:rPr lang="uk-UA" sz="1600" b="1" i="1" dirty="0" smtClean="0">
                <a:solidFill>
                  <a:schemeClr val="accent2"/>
                </a:solidFill>
                <a:latin typeface="Book Antiqua" pitchFamily="18" charset="0"/>
              </a:rPr>
              <a:t>   -</a:t>
            </a:r>
            <a:endParaRPr lang="uk-UA" sz="1600" b="1" i="1" dirty="0">
              <a:solidFill>
                <a:schemeClr val="tx2"/>
              </a:solidFill>
              <a:latin typeface="Book Antiqua" pitchFamily="18" charset="0"/>
            </a:endParaRPr>
          </a:p>
        </p:txBody>
      </p:sp>
      <p:sp>
        <p:nvSpPr>
          <p:cNvPr id="3077" name="Line 5"/>
          <p:cNvSpPr>
            <a:spLocks noChangeShapeType="1"/>
          </p:cNvSpPr>
          <p:nvPr/>
        </p:nvSpPr>
        <p:spPr bwMode="auto">
          <a:xfrm>
            <a:off x="6453188" y="6573838"/>
            <a:ext cx="2698750" cy="0"/>
          </a:xfrm>
          <a:prstGeom prst="line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196850" y="438629"/>
            <a:ext cx="8756710" cy="594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uk-UA" sz="2000" b="1" i="1" dirty="0" err="1" smtClean="0"/>
              <a:t>Forensic</a:t>
            </a:r>
            <a:r>
              <a:rPr lang="uk-UA" sz="2000" b="1" i="1" dirty="0" smtClean="0"/>
              <a:t> </a:t>
            </a:r>
            <a:r>
              <a:rPr lang="uk-UA" sz="2000" b="1" i="1" dirty="0" err="1" smtClean="0"/>
              <a:t>toolkit</a:t>
            </a:r>
            <a:r>
              <a:rPr lang="uk-UA" sz="2000" b="1" i="1" dirty="0" smtClean="0"/>
              <a:t> </a:t>
            </a:r>
            <a:r>
              <a:rPr lang="uk-UA" sz="2000" b="1" dirty="0" smtClean="0"/>
              <a:t>(FTK)</a:t>
            </a:r>
            <a:r>
              <a:rPr lang="uk-UA" sz="2000" b="1" i="1" dirty="0" smtClean="0"/>
              <a:t>–</a:t>
            </a:r>
            <a:r>
              <a:rPr lang="uk-UA" sz="2000" dirty="0" smtClean="0"/>
              <a:t> комерційний продукт</a:t>
            </a:r>
            <a:r>
              <a:rPr lang="uk-UA" sz="2000" b="1" i="1" dirty="0" smtClean="0"/>
              <a:t> AccessData</a:t>
            </a:r>
          </a:p>
          <a:p>
            <a:pPr algn="r"/>
            <a:r>
              <a:rPr lang="en-CA" sz="2000" i="1" dirty="0" smtClean="0">
                <a:hlinkClick r:id="rId2"/>
              </a:rPr>
              <a:t>https://accessdata.com/products-services/forensic-toolkit-ftk</a:t>
            </a:r>
            <a:endParaRPr lang="uk-UA" sz="2000" i="1" dirty="0" smtClean="0"/>
          </a:p>
          <a:p>
            <a:r>
              <a:rPr lang="uk-UA" sz="2000" b="1" dirty="0" smtClean="0"/>
              <a:t>FTK</a:t>
            </a:r>
            <a:r>
              <a:rPr lang="uk-UA" sz="2000" dirty="0" smtClean="0"/>
              <a:t> </a:t>
            </a:r>
            <a:r>
              <a:rPr lang="uk-UA" sz="2000" dirty="0" smtClean="0"/>
              <a:t>забезпечує можливість аналізувати реєстри журналу подій, може </a:t>
            </a:r>
            <a:r>
              <a:rPr lang="uk-UA" sz="2000" dirty="0" smtClean="0"/>
              <a:t>автоматично витягувати документи Microsoft Office, електронної пошти, відслідковувати діяльність в </a:t>
            </a:r>
            <a:r>
              <a:rPr lang="uk-UA" sz="2000" dirty="0" smtClean="0"/>
              <a:t>Інтернеті..</a:t>
            </a:r>
            <a:endParaRPr lang="uk-UA" sz="2000" dirty="0" smtClean="0"/>
          </a:p>
          <a:p>
            <a:r>
              <a:rPr lang="uk-UA" sz="2000" dirty="0" smtClean="0"/>
              <a:t>Інструмент FTK повністю індексує дані.	опція</a:t>
            </a:r>
            <a:r>
              <a:rPr lang="uk-UA" sz="2000" b="1" dirty="0" smtClean="0"/>
              <a:t> Full Text Index</a:t>
            </a:r>
            <a:endParaRPr lang="uk-UA" sz="2000" dirty="0" smtClean="0"/>
          </a:p>
          <a:p>
            <a:r>
              <a:rPr lang="uk-UA" sz="2000" dirty="0" smtClean="0"/>
              <a:t>Інструмент FTK аналізує тільки файлові системи Windows.</a:t>
            </a:r>
          </a:p>
          <a:p>
            <a:r>
              <a:rPr lang="uk-UA" sz="2000" dirty="0" smtClean="0"/>
              <a:t>Має графічний інтерфейс</a:t>
            </a:r>
          </a:p>
          <a:p>
            <a:r>
              <a:rPr lang="uk-UA" sz="2000" dirty="0" smtClean="0"/>
              <a:t>Вкладка </a:t>
            </a:r>
            <a:r>
              <a:rPr lang="uk-UA" sz="2000" b="1" dirty="0" err="1" smtClean="0"/>
              <a:t>Overview</a:t>
            </a:r>
            <a:r>
              <a:rPr lang="uk-UA" sz="2000" b="1" dirty="0" smtClean="0"/>
              <a:t> (</a:t>
            </a:r>
            <a:r>
              <a:rPr lang="uk-UA" sz="2000" b="1" dirty="0" smtClean="0"/>
              <a:t>Огляд)</a:t>
            </a:r>
            <a:r>
              <a:rPr lang="uk-UA" sz="2000" dirty="0" smtClean="0"/>
              <a:t> </a:t>
            </a:r>
            <a:r>
              <a:rPr lang="uk-UA" sz="2000" dirty="0" smtClean="0"/>
              <a:t>дає точний і короткий огляд інформації, знайденої в доказах.</a:t>
            </a:r>
          </a:p>
          <a:p>
            <a:r>
              <a:rPr lang="uk-UA" sz="2000" b="1" dirty="0" err="1" smtClean="0"/>
              <a:t>File</a:t>
            </a:r>
            <a:r>
              <a:rPr lang="uk-UA" sz="2000" b="1" dirty="0" smtClean="0"/>
              <a:t> </a:t>
            </a:r>
            <a:r>
              <a:rPr lang="uk-UA" sz="2000" b="1" dirty="0" err="1" smtClean="0"/>
              <a:t>Items</a:t>
            </a:r>
            <a:r>
              <a:rPr lang="uk-UA" sz="2000" dirty="0" smtClean="0"/>
              <a:t> (Елементи файлу), </a:t>
            </a:r>
            <a:r>
              <a:rPr lang="uk-UA" sz="2000" b="1" dirty="0" smtClean="0"/>
              <a:t>File Status</a:t>
            </a:r>
            <a:r>
              <a:rPr lang="uk-UA" sz="2000" dirty="0" smtClean="0"/>
              <a:t> (Статус файлу) і </a:t>
            </a:r>
            <a:r>
              <a:rPr lang="uk-UA" sz="2000" b="1" dirty="0" smtClean="0"/>
              <a:t>File Category </a:t>
            </a:r>
            <a:r>
              <a:rPr lang="uk-UA" sz="2000" dirty="0" smtClean="0"/>
              <a:t>(Категорія файлу)</a:t>
            </a:r>
          </a:p>
          <a:p>
            <a:r>
              <a:rPr lang="uk-UA" sz="2000" b="1" u="sng" dirty="0" smtClean="0"/>
              <a:t>Виділення електронної пошти</a:t>
            </a:r>
            <a:r>
              <a:rPr lang="uk-UA" sz="2000" dirty="0" smtClean="0"/>
              <a:t> - </a:t>
            </a:r>
            <a:r>
              <a:rPr lang="uk-UA" sz="2000" b="1" dirty="0" smtClean="0"/>
              <a:t>From E-mail</a:t>
            </a:r>
            <a:r>
              <a:rPr lang="uk-UA" sz="2000" dirty="0" smtClean="0"/>
              <a:t> (вихідна пошта)</a:t>
            </a:r>
          </a:p>
          <a:p>
            <a:r>
              <a:rPr lang="uk-UA" sz="2000" b="1" dirty="0" err="1" smtClean="0"/>
              <a:t>Deleted</a:t>
            </a:r>
            <a:r>
              <a:rPr lang="uk-UA" sz="2000" b="1" dirty="0" smtClean="0"/>
              <a:t> </a:t>
            </a:r>
            <a:r>
              <a:rPr lang="uk-UA" sz="2000" b="1" dirty="0" err="1" smtClean="0"/>
              <a:t>Files</a:t>
            </a:r>
            <a:r>
              <a:rPr lang="uk-UA" sz="2000" dirty="0" smtClean="0"/>
              <a:t> (видалені файли) – список.</a:t>
            </a:r>
          </a:p>
          <a:p>
            <a:r>
              <a:rPr lang="uk-UA" sz="2000" b="1" dirty="0" smtClean="0"/>
              <a:t>Slack/Free Space</a:t>
            </a:r>
            <a:r>
              <a:rPr lang="uk-UA" sz="2000" dirty="0" smtClean="0"/>
              <a:t> (Резервний простір на диску) список всього нерозподіленого і резервного простору.</a:t>
            </a:r>
          </a:p>
          <a:p>
            <a:r>
              <a:rPr lang="uk-UA" sz="2000" b="1" dirty="0" err="1" smtClean="0"/>
              <a:t>Documents</a:t>
            </a:r>
            <a:r>
              <a:rPr lang="uk-UA" sz="2000" b="1" dirty="0" smtClean="0"/>
              <a:t> </a:t>
            </a:r>
            <a:r>
              <a:rPr lang="uk-UA" sz="2000" dirty="0" smtClean="0"/>
              <a:t>(Документи) демонструє всі документи - файли Office, текстові і HTML.</a:t>
            </a:r>
          </a:p>
          <a:p>
            <a:r>
              <a:rPr lang="uk-UA" sz="2000" b="1" dirty="0" err="1" smtClean="0"/>
              <a:t>Search</a:t>
            </a:r>
            <a:r>
              <a:rPr lang="uk-UA" sz="2000" dirty="0" smtClean="0"/>
              <a:t> (Пошук)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175"/>
            <a:ext cx="9158288" cy="269875"/>
          </a:xfrm>
          <a:gradFill rotWithShape="1">
            <a:gsLst>
              <a:gs pos="0">
                <a:srgbClr val="DCB6FC"/>
              </a:gs>
              <a:gs pos="100000">
                <a:srgbClr val="9A7FB0"/>
              </a:gs>
            </a:gsLst>
            <a:path path="shape">
              <a:fillToRect l="50000" t="50000" r="50000" b="50000"/>
            </a:path>
          </a:gradFill>
        </p:spPr>
        <p:txBody>
          <a:bodyPr lIns="0" tIns="0" rIns="0" bIns="0"/>
          <a:lstStyle/>
          <a:p>
            <a:pPr algn="r" eaLnBrk="1" hangingPunct="1"/>
            <a:r>
              <a:rPr lang="uk-UA" sz="1600" b="1" i="1" dirty="0" smtClean="0">
                <a:latin typeface="Book Antiqua" pitchFamily="18" charset="0"/>
              </a:rPr>
              <a:t>                                                     </a:t>
            </a:r>
            <a:endParaRPr lang="uk-UA" sz="1600" b="1" i="1" dirty="0" smtClean="0">
              <a:solidFill>
                <a:schemeClr val="accent2"/>
              </a:solidFill>
              <a:latin typeface="Book Antiqua" pitchFamily="18" charset="0"/>
            </a:endParaRPr>
          </a:p>
        </p:txBody>
      </p:sp>
      <p:sp>
        <p:nvSpPr>
          <p:cNvPr id="3075" name="Line 3"/>
          <p:cNvSpPr>
            <a:spLocks noChangeShapeType="1"/>
          </p:cNvSpPr>
          <p:nvPr/>
        </p:nvSpPr>
        <p:spPr bwMode="auto">
          <a:xfrm>
            <a:off x="196850" y="290513"/>
            <a:ext cx="8997950" cy="0"/>
          </a:xfrm>
          <a:prstGeom prst="line">
            <a:avLst/>
          </a:prstGeom>
          <a:noFill/>
          <a:ln w="57150" cmpd="thickThin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6583363"/>
            <a:ext cx="9158288" cy="269875"/>
          </a:xfrm>
          <a:prstGeom prst="rect">
            <a:avLst/>
          </a:prstGeom>
          <a:gradFill rotWithShape="1">
            <a:gsLst>
              <a:gs pos="0">
                <a:srgbClr val="DCB6FC"/>
              </a:gs>
              <a:gs pos="100000">
                <a:srgbClr val="9A7FB0"/>
              </a:gs>
            </a:gsLst>
            <a:path path="shape">
              <a:fillToRect l="50000" t="50000" r="50000" b="50000"/>
            </a:path>
          </a:gradFill>
          <a:ln w="25400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r>
              <a:rPr lang="uk-UA" sz="1600" b="1" i="1" dirty="0">
                <a:solidFill>
                  <a:schemeClr val="tx2"/>
                </a:solidFill>
                <a:latin typeface="Book Antiqua" pitchFamily="18" charset="0"/>
              </a:rPr>
              <a:t>     </a:t>
            </a:r>
            <a:r>
              <a:rPr lang="uk-UA" sz="1600" b="1" i="1" dirty="0">
                <a:solidFill>
                  <a:schemeClr val="accent2"/>
                </a:solidFill>
                <a:latin typeface="Book Antiqua" pitchFamily="18" charset="0"/>
              </a:rPr>
              <a:t>Л е к ц і я   </a:t>
            </a:r>
            <a:r>
              <a:rPr lang="uk-UA" sz="1600" b="1" i="1" dirty="0" smtClean="0">
                <a:solidFill>
                  <a:schemeClr val="accent2"/>
                </a:solidFill>
                <a:latin typeface="Book Antiqua" pitchFamily="18" charset="0"/>
              </a:rPr>
              <a:t>15								-   5   -</a:t>
            </a:r>
            <a:endParaRPr lang="uk-UA" sz="1600" b="1" i="1" dirty="0">
              <a:solidFill>
                <a:schemeClr val="tx2"/>
              </a:solidFill>
              <a:latin typeface="Book Antiqua" pitchFamily="18" charset="0"/>
            </a:endParaRPr>
          </a:p>
        </p:txBody>
      </p:sp>
      <p:sp>
        <p:nvSpPr>
          <p:cNvPr id="3077" name="Line 5"/>
          <p:cNvSpPr>
            <a:spLocks noChangeShapeType="1"/>
          </p:cNvSpPr>
          <p:nvPr/>
        </p:nvSpPr>
        <p:spPr bwMode="auto">
          <a:xfrm>
            <a:off x="6453188" y="6573838"/>
            <a:ext cx="2698750" cy="0"/>
          </a:xfrm>
          <a:prstGeom prst="line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196850" y="374366"/>
            <a:ext cx="8756710" cy="5987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14000"/>
              </a:lnSpc>
            </a:pPr>
            <a:r>
              <a:rPr lang="uk-UA" sz="1600" b="1" i="1" dirty="0" err="1" smtClean="0"/>
              <a:t>EnCase</a:t>
            </a:r>
            <a:r>
              <a:rPr lang="uk-UA" sz="1600" b="1" i="1" dirty="0" smtClean="0"/>
              <a:t> – </a:t>
            </a:r>
            <a:r>
              <a:rPr lang="uk-UA" sz="1600" dirty="0" smtClean="0"/>
              <a:t>комерційний продукт</a:t>
            </a:r>
            <a:r>
              <a:rPr lang="uk-UA" sz="1600" b="1" i="1" dirty="0" smtClean="0"/>
              <a:t> Guidance Software	</a:t>
            </a:r>
            <a:r>
              <a:rPr lang="en-CA" sz="1600" i="1" dirty="0" smtClean="0">
                <a:hlinkClick r:id="rId2"/>
              </a:rPr>
              <a:t>https://security.opentext.com/</a:t>
            </a:r>
            <a:endParaRPr lang="uk-UA" sz="1600" i="1" dirty="0" smtClean="0"/>
          </a:p>
          <a:p>
            <a:pPr>
              <a:lnSpc>
                <a:spcPct val="114000"/>
              </a:lnSpc>
            </a:pPr>
            <a:r>
              <a:rPr lang="uk-UA" sz="1600" b="1" dirty="0" smtClean="0"/>
              <a:t>						</a:t>
            </a:r>
            <a:r>
              <a:rPr lang="uk-UA" sz="1600" i="1" dirty="0" smtClean="0">
                <a:hlinkClick r:id="rId3"/>
              </a:rPr>
              <a:t>http://www.encase.com</a:t>
            </a:r>
            <a:endParaRPr lang="en-US" sz="1600" i="1" dirty="0" smtClean="0">
              <a:hlinkClick r:id="rId2"/>
            </a:endParaRPr>
          </a:p>
          <a:p>
            <a:pPr>
              <a:lnSpc>
                <a:spcPct val="114000"/>
              </a:lnSpc>
            </a:pPr>
            <a:r>
              <a:rPr lang="uk-UA" sz="1600" b="1" dirty="0" err="1" smtClean="0"/>
              <a:t>EnCase</a:t>
            </a:r>
            <a:r>
              <a:rPr lang="uk-UA" sz="1600" dirty="0" smtClean="0"/>
              <a:t> набір інструментів судового аналізу і у фінансовій сфері, </a:t>
            </a:r>
            <a:r>
              <a:rPr lang="uk-UA" sz="1600" dirty="0" smtClean="0"/>
              <a:t>пристосований</a:t>
            </a:r>
            <a:br>
              <a:rPr lang="uk-UA" sz="1600" dirty="0" smtClean="0"/>
            </a:br>
            <a:r>
              <a:rPr lang="uk-UA" sz="1600" dirty="0" smtClean="0"/>
              <a:t>(</a:t>
            </a:r>
            <a:r>
              <a:rPr lang="uk-UA" sz="1600" dirty="0" smtClean="0"/>
              <a:t>як і FTK) для аналітиків, які не розбираються в деталях розміщення даних на HDD і структурах ОС...</a:t>
            </a:r>
          </a:p>
          <a:p>
            <a:pPr>
              <a:lnSpc>
                <a:spcPct val="114000"/>
              </a:lnSpc>
            </a:pPr>
            <a:endParaRPr lang="uk-UA" sz="1600" dirty="0" smtClean="0"/>
          </a:p>
          <a:p>
            <a:pPr>
              <a:lnSpc>
                <a:spcPct val="114000"/>
              </a:lnSpc>
            </a:pPr>
            <a:r>
              <a:rPr lang="uk-UA" sz="1600" dirty="0" err="1" smtClean="0"/>
              <a:t>EnCase</a:t>
            </a:r>
            <a:r>
              <a:rPr lang="uk-UA" sz="1600" dirty="0" smtClean="0"/>
              <a:t> включає інструментальні засоби отримання даних і їх аналізу.</a:t>
            </a:r>
          </a:p>
          <a:p>
            <a:pPr>
              <a:lnSpc>
                <a:spcPct val="114000"/>
              </a:lnSpc>
            </a:pPr>
            <a:r>
              <a:rPr lang="uk-UA" sz="1600" dirty="0" smtClean="0"/>
              <a:t>може аналізувати майже всі популярні файлові системи – NTFS, </a:t>
            </a:r>
            <a:r>
              <a:rPr lang="uk-UA" sz="1600" dirty="0" smtClean="0"/>
              <a:t>FAT32, EXT2…</a:t>
            </a:r>
            <a:endParaRPr lang="uk-UA" sz="1600" dirty="0" smtClean="0"/>
          </a:p>
          <a:p>
            <a:pPr>
              <a:lnSpc>
                <a:spcPct val="114000"/>
              </a:lnSpc>
            </a:pPr>
            <a:r>
              <a:rPr lang="uk-UA" sz="1600" dirty="0" smtClean="0"/>
              <a:t>Має графічний інтерфейс</a:t>
            </a:r>
          </a:p>
          <a:p>
            <a:pPr>
              <a:lnSpc>
                <a:spcPct val="114000"/>
              </a:lnSpc>
            </a:pPr>
            <a:endParaRPr lang="en-US" sz="1600" b="1" u="sng" dirty="0" smtClean="0"/>
          </a:p>
          <a:p>
            <a:pPr>
              <a:lnSpc>
                <a:spcPct val="114000"/>
              </a:lnSpc>
            </a:pPr>
            <a:r>
              <a:rPr lang="uk-UA" sz="1600" b="1" u="sng" dirty="0" smtClean="0"/>
              <a:t>Опці</a:t>
            </a:r>
            <a:r>
              <a:rPr lang="uk-UA" sz="1600" b="1" dirty="0" smtClean="0"/>
              <a:t>ї</a:t>
            </a:r>
            <a:r>
              <a:rPr lang="en-US" sz="1600" b="1" dirty="0" smtClean="0"/>
              <a:t>:</a:t>
            </a:r>
          </a:p>
          <a:p>
            <a:pPr marL="612000">
              <a:lnSpc>
                <a:spcPct val="114000"/>
              </a:lnSpc>
              <a:buFont typeface="Wingdings" pitchFamily="2" charset="2"/>
              <a:buChar char="Ø"/>
            </a:pPr>
            <a:r>
              <a:rPr lang="uk-UA" sz="1600" b="1" dirty="0" err="1" smtClean="0"/>
              <a:t>The</a:t>
            </a:r>
            <a:r>
              <a:rPr lang="uk-UA" sz="1600" b="1" dirty="0" smtClean="0"/>
              <a:t> Entire Case</a:t>
            </a:r>
            <a:r>
              <a:rPr lang="uk-UA" sz="1600" dirty="0" smtClean="0"/>
              <a:t> (Уся справа),</a:t>
            </a:r>
            <a:endParaRPr lang="en-US" sz="1600" dirty="0" smtClean="0"/>
          </a:p>
          <a:p>
            <a:pPr marL="612000">
              <a:lnSpc>
                <a:spcPct val="114000"/>
              </a:lnSpc>
              <a:buFont typeface="Wingdings" pitchFamily="2" charset="2"/>
              <a:buChar char="Ø"/>
            </a:pPr>
            <a:r>
              <a:rPr lang="uk-UA" sz="1600" b="1" dirty="0" err="1" smtClean="0"/>
              <a:t>Verify</a:t>
            </a:r>
            <a:r>
              <a:rPr lang="uk-UA" sz="1600" b="1" dirty="0" smtClean="0"/>
              <a:t> File Signatures</a:t>
            </a:r>
            <a:r>
              <a:rPr lang="uk-UA" sz="1600" dirty="0" smtClean="0"/>
              <a:t> (Перевірка сигнатур файлів) і</a:t>
            </a:r>
            <a:endParaRPr lang="en-US" sz="1600" dirty="0" smtClean="0"/>
          </a:p>
          <a:p>
            <a:pPr marL="612000">
              <a:lnSpc>
                <a:spcPct val="114000"/>
              </a:lnSpc>
              <a:buFont typeface="Wingdings" pitchFamily="2" charset="2"/>
              <a:buChar char="Ø"/>
            </a:pPr>
            <a:r>
              <a:rPr lang="uk-UA" sz="1600" b="1" dirty="0" err="1" smtClean="0"/>
              <a:t>Compute</a:t>
            </a:r>
            <a:r>
              <a:rPr lang="uk-UA" sz="1600" b="1" dirty="0" smtClean="0"/>
              <a:t> Hash Value</a:t>
            </a:r>
            <a:r>
              <a:rPr lang="uk-UA" sz="1600" dirty="0" smtClean="0"/>
              <a:t> (обчислення хеш-значень).</a:t>
            </a:r>
          </a:p>
          <a:p>
            <a:pPr marL="612000">
              <a:lnSpc>
                <a:spcPct val="114000"/>
              </a:lnSpc>
              <a:buFont typeface="Wingdings" pitchFamily="2" charset="2"/>
              <a:buChar char="Ø"/>
            </a:pPr>
            <a:r>
              <a:rPr lang="uk-UA" sz="1600" b="1" dirty="0" err="1" smtClean="0"/>
              <a:t>Recover</a:t>
            </a:r>
            <a:r>
              <a:rPr lang="uk-UA" sz="1600" b="1" dirty="0" smtClean="0"/>
              <a:t> </a:t>
            </a:r>
            <a:r>
              <a:rPr lang="uk-UA" sz="1600" b="1" dirty="0" err="1" smtClean="0"/>
              <a:t>Folders</a:t>
            </a:r>
            <a:r>
              <a:rPr lang="uk-UA" sz="1600" dirty="0" smtClean="0"/>
              <a:t> (Відновлення стертих папок)</a:t>
            </a:r>
          </a:p>
          <a:p>
            <a:pPr>
              <a:lnSpc>
                <a:spcPct val="114000"/>
              </a:lnSpc>
            </a:pPr>
            <a:endParaRPr lang="en-US" sz="1600" b="1" u="sng" dirty="0" smtClean="0"/>
          </a:p>
          <a:p>
            <a:pPr>
              <a:lnSpc>
                <a:spcPct val="114000"/>
              </a:lnSpc>
            </a:pPr>
            <a:r>
              <a:rPr lang="uk-UA" sz="1600" b="1" u="sng" dirty="0" smtClean="0"/>
              <a:t>Створення сценаріїв</a:t>
            </a:r>
            <a:endParaRPr lang="uk-UA" sz="1600" dirty="0" smtClean="0"/>
          </a:p>
          <a:p>
            <a:pPr marL="612000">
              <a:lnSpc>
                <a:spcPct val="114000"/>
              </a:lnSpc>
              <a:buFont typeface="Wingdings" pitchFamily="2" charset="2"/>
              <a:buChar char="Ø"/>
            </a:pPr>
            <a:r>
              <a:rPr lang="uk-UA" sz="1600" b="1" dirty="0" err="1" smtClean="0"/>
              <a:t>сценар</a:t>
            </a:r>
            <a:r>
              <a:rPr lang="ru-RU" sz="1600" b="1" dirty="0" err="1" smtClean="0"/>
              <a:t>і</a:t>
            </a:r>
            <a:r>
              <a:rPr lang="uk-UA" sz="1600" b="1" dirty="0" smtClean="0"/>
              <a:t>й </a:t>
            </a:r>
            <a:r>
              <a:rPr lang="uk-UA" sz="1600" b="1" dirty="0" err="1" smtClean="0"/>
              <a:t>Internet</a:t>
            </a:r>
            <a:r>
              <a:rPr lang="uk-UA" sz="1600" b="1" dirty="0" smtClean="0"/>
              <a:t> </a:t>
            </a:r>
            <a:r>
              <a:rPr lang="uk-UA" sz="1600" b="1" dirty="0" err="1" smtClean="0"/>
              <a:t>History</a:t>
            </a:r>
            <a:r>
              <a:rPr lang="uk-UA" sz="1600" dirty="0" smtClean="0"/>
              <a:t> (Історія пошуку в Інтернеті).</a:t>
            </a:r>
          </a:p>
          <a:p>
            <a:pPr marL="612000">
              <a:lnSpc>
                <a:spcPct val="114000"/>
              </a:lnSpc>
              <a:buFont typeface="Wingdings" pitchFamily="2" charset="2"/>
              <a:buChar char="Ø"/>
            </a:pPr>
            <a:r>
              <a:rPr lang="uk-UA" sz="1600" dirty="0" smtClean="0"/>
              <a:t>сценарії </a:t>
            </a:r>
            <a:r>
              <a:rPr lang="uk-UA" sz="1600" b="1" u="sng" dirty="0" smtClean="0"/>
              <a:t>відновлення </a:t>
            </a:r>
            <a:r>
              <a:rPr lang="uk-UA" sz="1600" b="1" u="sng" dirty="0" smtClean="0"/>
              <a:t>записів </a:t>
            </a:r>
            <a:r>
              <a:rPr lang="uk-UA" sz="1600" b="1" u="sng" dirty="0" smtClean="0"/>
              <a:t>і графічні файли</a:t>
            </a:r>
            <a:r>
              <a:rPr lang="uk-UA" sz="1600" dirty="0" smtClean="0"/>
              <a:t>,</a:t>
            </a:r>
          </a:p>
          <a:p>
            <a:pPr marL="612000">
              <a:lnSpc>
                <a:spcPct val="114000"/>
              </a:lnSpc>
              <a:buFont typeface="Wingdings" pitchFamily="2" charset="2"/>
              <a:buChar char="Ø"/>
            </a:pPr>
            <a:r>
              <a:rPr lang="uk-UA" sz="1600" b="1" dirty="0" err="1" smtClean="0"/>
              <a:t>Recovered</a:t>
            </a:r>
            <a:r>
              <a:rPr lang="uk-UA" sz="1600" b="1" dirty="0" smtClean="0"/>
              <a:t> </a:t>
            </a:r>
            <a:r>
              <a:rPr lang="uk-UA" sz="1600" b="1" dirty="0" err="1" smtClean="0"/>
              <a:t>Recycle</a:t>
            </a:r>
            <a:r>
              <a:rPr lang="uk-UA" sz="1600" b="1" dirty="0" smtClean="0"/>
              <a:t> </a:t>
            </a:r>
            <a:r>
              <a:rPr lang="uk-UA" sz="1600" b="1" dirty="0" err="1" smtClean="0"/>
              <a:t>Bin</a:t>
            </a:r>
            <a:r>
              <a:rPr lang="uk-UA" sz="1600" b="1" dirty="0" smtClean="0"/>
              <a:t> </a:t>
            </a:r>
            <a:r>
              <a:rPr lang="uk-UA" sz="1600" b="1" dirty="0" err="1" smtClean="0"/>
              <a:t>Records</a:t>
            </a:r>
            <a:r>
              <a:rPr lang="uk-UA" sz="1600" dirty="0" smtClean="0"/>
              <a:t> (відновлення “смітника”)</a:t>
            </a:r>
          </a:p>
          <a:p>
            <a:pPr marL="612000">
              <a:lnSpc>
                <a:spcPct val="114000"/>
              </a:lnSpc>
              <a:buFont typeface="Wingdings" pitchFamily="2" charset="2"/>
              <a:buChar char="Ø"/>
            </a:pPr>
            <a:r>
              <a:rPr lang="uk-UA" sz="1600" b="1" dirty="0" err="1" smtClean="0"/>
              <a:t>Recovered</a:t>
            </a:r>
            <a:r>
              <a:rPr lang="uk-UA" sz="1600" b="1" dirty="0" smtClean="0"/>
              <a:t> </a:t>
            </a:r>
            <a:r>
              <a:rPr lang="uk-UA" sz="1600" b="1" dirty="0" err="1" smtClean="0"/>
              <a:t>Graphics</a:t>
            </a:r>
            <a:r>
              <a:rPr lang="uk-UA" sz="1600" b="1" dirty="0" smtClean="0"/>
              <a:t> </a:t>
            </a:r>
            <a:r>
              <a:rPr lang="uk-UA" sz="1600" b="1" dirty="0" err="1" smtClean="0"/>
              <a:t>Files</a:t>
            </a:r>
            <a:r>
              <a:rPr lang="uk-UA" sz="1600" dirty="0" smtClean="0"/>
              <a:t> (відновлення графічний файлів).</a:t>
            </a:r>
            <a:endParaRPr lang="uk-UA" sz="1600" b="1" u="sng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175"/>
            <a:ext cx="9158288" cy="269875"/>
          </a:xfrm>
          <a:gradFill rotWithShape="1">
            <a:gsLst>
              <a:gs pos="0">
                <a:srgbClr val="DCB6FC"/>
              </a:gs>
              <a:gs pos="100000">
                <a:srgbClr val="9A7FB0"/>
              </a:gs>
            </a:gsLst>
            <a:path path="shape">
              <a:fillToRect l="50000" t="50000" r="50000" b="50000"/>
            </a:path>
          </a:gradFill>
        </p:spPr>
        <p:txBody>
          <a:bodyPr lIns="0" tIns="0" rIns="0" bIns="0"/>
          <a:lstStyle/>
          <a:p>
            <a:pPr algn="r" eaLnBrk="1" hangingPunct="1"/>
            <a:r>
              <a:rPr lang="uk-UA" sz="1600" b="1" i="1" dirty="0" smtClean="0">
                <a:latin typeface="Book Antiqua" pitchFamily="18" charset="0"/>
              </a:rPr>
              <a:t>                                                     </a:t>
            </a:r>
            <a:endParaRPr lang="uk-UA" sz="1600" b="1" i="1" dirty="0" smtClean="0">
              <a:solidFill>
                <a:schemeClr val="accent2"/>
              </a:solidFill>
              <a:latin typeface="Book Antiqua" pitchFamily="18" charset="0"/>
            </a:endParaRPr>
          </a:p>
        </p:txBody>
      </p:sp>
      <p:sp>
        <p:nvSpPr>
          <p:cNvPr id="3075" name="Line 3"/>
          <p:cNvSpPr>
            <a:spLocks noChangeShapeType="1"/>
          </p:cNvSpPr>
          <p:nvPr/>
        </p:nvSpPr>
        <p:spPr bwMode="auto">
          <a:xfrm>
            <a:off x="196850" y="290513"/>
            <a:ext cx="8997950" cy="0"/>
          </a:xfrm>
          <a:prstGeom prst="line">
            <a:avLst/>
          </a:prstGeom>
          <a:noFill/>
          <a:ln w="57150" cmpd="thickThin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6583363"/>
            <a:ext cx="9158288" cy="269875"/>
          </a:xfrm>
          <a:prstGeom prst="rect">
            <a:avLst/>
          </a:prstGeom>
          <a:gradFill rotWithShape="1">
            <a:gsLst>
              <a:gs pos="0">
                <a:srgbClr val="DCB6FC"/>
              </a:gs>
              <a:gs pos="100000">
                <a:srgbClr val="9A7FB0"/>
              </a:gs>
            </a:gsLst>
            <a:path path="shape">
              <a:fillToRect l="50000" t="50000" r="50000" b="50000"/>
            </a:path>
          </a:gradFill>
          <a:ln w="25400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r>
              <a:rPr lang="uk-UA" sz="1600" b="1" i="1" dirty="0">
                <a:solidFill>
                  <a:schemeClr val="tx2"/>
                </a:solidFill>
                <a:latin typeface="Book Antiqua" pitchFamily="18" charset="0"/>
              </a:rPr>
              <a:t>     </a:t>
            </a:r>
            <a:r>
              <a:rPr lang="uk-UA" sz="1600" b="1" i="1" dirty="0">
                <a:solidFill>
                  <a:schemeClr val="accent2"/>
                </a:solidFill>
                <a:latin typeface="Book Antiqua" pitchFamily="18" charset="0"/>
              </a:rPr>
              <a:t>Л е к ц і я   </a:t>
            </a:r>
            <a:r>
              <a:rPr lang="uk-UA" sz="1600" b="1" i="1" dirty="0" smtClean="0">
                <a:solidFill>
                  <a:schemeClr val="accent2"/>
                </a:solidFill>
                <a:latin typeface="Book Antiqua" pitchFamily="18" charset="0"/>
              </a:rPr>
              <a:t>15								-   6   -</a:t>
            </a:r>
            <a:endParaRPr lang="uk-UA" sz="1600" b="1" i="1" dirty="0">
              <a:solidFill>
                <a:schemeClr val="tx2"/>
              </a:solidFill>
              <a:latin typeface="Book Antiqua" pitchFamily="18" charset="0"/>
            </a:endParaRPr>
          </a:p>
        </p:txBody>
      </p:sp>
      <p:sp>
        <p:nvSpPr>
          <p:cNvPr id="3077" name="Line 5"/>
          <p:cNvSpPr>
            <a:spLocks noChangeShapeType="1"/>
          </p:cNvSpPr>
          <p:nvPr/>
        </p:nvSpPr>
        <p:spPr bwMode="auto">
          <a:xfrm>
            <a:off x="6453188" y="6573838"/>
            <a:ext cx="2698750" cy="0"/>
          </a:xfrm>
          <a:prstGeom prst="line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196850" y="529778"/>
            <a:ext cx="8756710" cy="56376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uk-UA" sz="1600" b="1" u="sng" dirty="0" smtClean="0"/>
              <a:t>режими перегляду</a:t>
            </a:r>
            <a:endParaRPr lang="uk-UA" sz="1600" dirty="0" smtClean="0"/>
          </a:p>
          <a:p>
            <a:endParaRPr lang="uk-UA" sz="1600" b="1" dirty="0" smtClean="0"/>
          </a:p>
          <a:p>
            <a:pPr marL="612000">
              <a:lnSpc>
                <a:spcPct val="114000"/>
              </a:lnSpc>
              <a:buFont typeface="Wingdings" pitchFamily="2" charset="2"/>
              <a:buChar char="Ø"/>
            </a:pPr>
            <a:r>
              <a:rPr lang="uk-UA" sz="1600" b="1" dirty="0" err="1" smtClean="0"/>
              <a:t>Gallery</a:t>
            </a:r>
            <a:r>
              <a:rPr lang="uk-UA" sz="1600" b="1" dirty="0" smtClean="0"/>
              <a:t> </a:t>
            </a:r>
            <a:r>
              <a:rPr lang="uk-UA" sz="1600" dirty="0" smtClean="0"/>
              <a:t>(Колекція) відображує усі графічні файли.</a:t>
            </a:r>
          </a:p>
          <a:p>
            <a:pPr marL="612000">
              <a:lnSpc>
                <a:spcPct val="114000"/>
              </a:lnSpc>
              <a:buFont typeface="Wingdings" pitchFamily="2" charset="2"/>
              <a:buChar char="Ø"/>
            </a:pPr>
            <a:endParaRPr lang="uk-UA" sz="1600" dirty="0" smtClean="0"/>
          </a:p>
          <a:p>
            <a:pPr marL="612000">
              <a:lnSpc>
                <a:spcPct val="114000"/>
              </a:lnSpc>
              <a:buFont typeface="Wingdings" pitchFamily="2" charset="2"/>
              <a:buChar char="Ø"/>
            </a:pPr>
            <a:r>
              <a:rPr lang="uk-UA" sz="1600" b="1" dirty="0" err="1" smtClean="0"/>
              <a:t>Table</a:t>
            </a:r>
            <a:r>
              <a:rPr lang="uk-UA" sz="1600" b="1" dirty="0" smtClean="0"/>
              <a:t> </a:t>
            </a:r>
            <a:r>
              <a:rPr lang="uk-UA" sz="1600" dirty="0" smtClean="0"/>
              <a:t>(Таблиця) надає список файлів з усіма можливими атрибутами - мітки дат і часу, розмір файлу і …</a:t>
            </a:r>
          </a:p>
          <a:p>
            <a:pPr marL="612000">
              <a:lnSpc>
                <a:spcPct val="114000"/>
              </a:lnSpc>
              <a:buFont typeface="Wingdings" pitchFamily="2" charset="2"/>
              <a:buChar char="Ø"/>
            </a:pPr>
            <a:endParaRPr lang="uk-UA" sz="1600" dirty="0" smtClean="0"/>
          </a:p>
          <a:p>
            <a:pPr marL="612000">
              <a:lnSpc>
                <a:spcPct val="114000"/>
              </a:lnSpc>
              <a:buFont typeface="Wingdings" pitchFamily="2" charset="2"/>
              <a:buChar char="Ø"/>
            </a:pPr>
            <a:r>
              <a:rPr lang="uk-UA" sz="1600" b="1" dirty="0" err="1" smtClean="0"/>
              <a:t>Timeline</a:t>
            </a:r>
            <a:r>
              <a:rPr lang="uk-UA" sz="1600" b="1" dirty="0" smtClean="0"/>
              <a:t> </a:t>
            </a:r>
            <a:r>
              <a:rPr lang="uk-UA" sz="1600" dirty="0" smtClean="0"/>
              <a:t>(Часовий графік) показує діаграму часових міток створення, зміни і доступу для вибраних файлів.</a:t>
            </a:r>
          </a:p>
          <a:p>
            <a:pPr marL="612000">
              <a:lnSpc>
                <a:spcPct val="114000"/>
              </a:lnSpc>
              <a:buFont typeface="Wingdings" pitchFamily="2" charset="2"/>
              <a:buChar char="Ø"/>
            </a:pPr>
            <a:endParaRPr lang="uk-UA" sz="1600" dirty="0" smtClean="0"/>
          </a:p>
          <a:p>
            <a:pPr marL="612000">
              <a:lnSpc>
                <a:spcPct val="114000"/>
              </a:lnSpc>
              <a:buFont typeface="Wingdings" pitchFamily="2" charset="2"/>
              <a:buChar char="Ø"/>
            </a:pPr>
            <a:r>
              <a:rPr lang="uk-UA" sz="1600" b="1" dirty="0" err="1" smtClean="0"/>
              <a:t>Report</a:t>
            </a:r>
            <a:r>
              <a:rPr lang="uk-UA" sz="1600" b="1" dirty="0" smtClean="0"/>
              <a:t> </a:t>
            </a:r>
            <a:r>
              <a:rPr lang="uk-UA" sz="1600" dirty="0" smtClean="0"/>
              <a:t>(Звіт) перегляд деталі </a:t>
            </a:r>
            <a:r>
              <a:rPr lang="uk-UA" sz="1600" dirty="0" smtClean="0"/>
              <a:t>файлу </a:t>
            </a:r>
            <a:r>
              <a:rPr lang="uk-UA" sz="1600" dirty="0" smtClean="0"/>
              <a:t>доказів</a:t>
            </a:r>
          </a:p>
          <a:p>
            <a:pPr marL="612000">
              <a:lnSpc>
                <a:spcPct val="114000"/>
              </a:lnSpc>
              <a:buFont typeface="Wingdings" pitchFamily="2" charset="2"/>
              <a:buChar char="Ø"/>
            </a:pPr>
            <a:endParaRPr lang="uk-UA" sz="1600" dirty="0" smtClean="0"/>
          </a:p>
          <a:p>
            <a:pPr marL="612000">
              <a:lnSpc>
                <a:spcPct val="114000"/>
              </a:lnSpc>
              <a:buFont typeface="Wingdings" pitchFamily="2" charset="2"/>
              <a:buChar char="Ø"/>
            </a:pPr>
            <a:r>
              <a:rPr lang="uk-UA" sz="1600" b="1" u="sng" dirty="0" smtClean="0"/>
              <a:t>Функція швидкого перегляду</a:t>
            </a:r>
          </a:p>
          <a:p>
            <a:pPr marL="612000">
              <a:lnSpc>
                <a:spcPct val="114000"/>
              </a:lnSpc>
              <a:buFont typeface="Wingdings" pitchFamily="2" charset="2"/>
              <a:buChar char="Ø"/>
            </a:pPr>
            <a:endParaRPr lang="uk-UA" sz="1600" dirty="0" smtClean="0"/>
          </a:p>
          <a:p>
            <a:pPr marL="612000">
              <a:lnSpc>
                <a:spcPct val="114000"/>
              </a:lnSpc>
              <a:buFont typeface="Wingdings" pitchFamily="2" charset="2"/>
              <a:buChar char="Ø"/>
            </a:pPr>
            <a:r>
              <a:rPr lang="uk-UA" sz="1600" b="1" u="sng" dirty="0" smtClean="0"/>
              <a:t>Використання хеш-таблиці</a:t>
            </a:r>
          </a:p>
          <a:p>
            <a:pPr marL="612000">
              <a:lnSpc>
                <a:spcPct val="114000"/>
              </a:lnSpc>
              <a:buFont typeface="Wingdings" pitchFamily="2" charset="2"/>
              <a:buChar char="Ø"/>
            </a:pPr>
            <a:endParaRPr lang="uk-UA" sz="1600" dirty="0" smtClean="0"/>
          </a:p>
          <a:p>
            <a:pPr marL="612000">
              <a:lnSpc>
                <a:spcPct val="114000"/>
              </a:lnSpc>
              <a:buFont typeface="Wingdings" pitchFamily="2" charset="2"/>
              <a:buChar char="Ø"/>
            </a:pPr>
            <a:r>
              <a:rPr lang="uk-UA" sz="1600" b="1" u="sng" dirty="0" smtClean="0"/>
              <a:t>Перегляд файлів</a:t>
            </a:r>
            <a:r>
              <a:rPr lang="uk-UA" sz="1600" dirty="0" smtClean="0"/>
              <a:t>, які можуть містити більш детальну інформацію про систему. </a:t>
            </a:r>
            <a:r>
              <a:rPr lang="uk-UA" sz="1600" dirty="0" err="1" smtClean="0"/>
              <a:t>Напр</a:t>
            </a:r>
            <a:r>
              <a:rPr lang="uk-UA" sz="1600" dirty="0" smtClean="0"/>
              <a:t>, файли системного реєстру Windows</a:t>
            </a:r>
          </a:p>
          <a:p>
            <a:pPr marL="612000">
              <a:lnSpc>
                <a:spcPct val="114000"/>
              </a:lnSpc>
              <a:buFont typeface="Wingdings" pitchFamily="2" charset="2"/>
              <a:buChar char="Ø"/>
            </a:pPr>
            <a:endParaRPr lang="uk-UA" sz="1600" dirty="0" smtClean="0"/>
          </a:p>
          <a:p>
            <a:pPr marL="612000">
              <a:lnSpc>
                <a:spcPct val="114000"/>
              </a:lnSpc>
              <a:buFont typeface="Wingdings" pitchFamily="2" charset="2"/>
              <a:buChar char="Ø"/>
            </a:pPr>
            <a:r>
              <a:rPr lang="uk-UA" sz="1600" b="1" dirty="0" err="1" smtClean="0"/>
              <a:t>View</a:t>
            </a:r>
            <a:r>
              <a:rPr lang="uk-UA" sz="1600" b="1" dirty="0" smtClean="0"/>
              <a:t> </a:t>
            </a:r>
            <a:r>
              <a:rPr lang="uk-UA" sz="1600" b="1" dirty="0" err="1" smtClean="0"/>
              <a:t>File</a:t>
            </a:r>
            <a:r>
              <a:rPr lang="uk-UA" sz="1600" b="1" dirty="0" smtClean="0"/>
              <a:t> </a:t>
            </a:r>
            <a:r>
              <a:rPr lang="uk-UA" sz="1600" b="1" dirty="0" err="1" smtClean="0"/>
              <a:t>Structure</a:t>
            </a:r>
            <a:r>
              <a:rPr lang="uk-UA" sz="1600" dirty="0" smtClean="0"/>
              <a:t> (Перегляд файлової структури)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175"/>
            <a:ext cx="9158288" cy="269875"/>
          </a:xfrm>
          <a:gradFill rotWithShape="1">
            <a:gsLst>
              <a:gs pos="0">
                <a:srgbClr val="DCB6FC"/>
              </a:gs>
              <a:gs pos="100000">
                <a:srgbClr val="9A7FB0"/>
              </a:gs>
            </a:gsLst>
            <a:path path="shape">
              <a:fillToRect l="50000" t="50000" r="50000" b="50000"/>
            </a:path>
          </a:gradFill>
        </p:spPr>
        <p:txBody>
          <a:bodyPr lIns="0" tIns="0" rIns="0" bIns="0"/>
          <a:lstStyle/>
          <a:p>
            <a:pPr algn="r" eaLnBrk="1" hangingPunct="1"/>
            <a:r>
              <a:rPr lang="uk-UA" sz="1600" b="1" i="1" dirty="0" smtClean="0">
                <a:latin typeface="Book Antiqua" pitchFamily="18" charset="0"/>
              </a:rPr>
              <a:t>                                                     </a:t>
            </a:r>
            <a:endParaRPr lang="uk-UA" sz="1600" b="1" i="1" dirty="0" smtClean="0">
              <a:solidFill>
                <a:schemeClr val="accent2"/>
              </a:solidFill>
              <a:latin typeface="Book Antiqua" pitchFamily="18" charset="0"/>
            </a:endParaRPr>
          </a:p>
        </p:txBody>
      </p:sp>
      <p:sp>
        <p:nvSpPr>
          <p:cNvPr id="3075" name="Line 3"/>
          <p:cNvSpPr>
            <a:spLocks noChangeShapeType="1"/>
          </p:cNvSpPr>
          <p:nvPr/>
        </p:nvSpPr>
        <p:spPr bwMode="auto">
          <a:xfrm>
            <a:off x="196850" y="290513"/>
            <a:ext cx="8997950" cy="0"/>
          </a:xfrm>
          <a:prstGeom prst="line">
            <a:avLst/>
          </a:prstGeom>
          <a:noFill/>
          <a:ln w="57150" cmpd="thickThin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6583363"/>
            <a:ext cx="9158288" cy="269875"/>
          </a:xfrm>
          <a:prstGeom prst="rect">
            <a:avLst/>
          </a:prstGeom>
          <a:gradFill rotWithShape="1">
            <a:gsLst>
              <a:gs pos="0">
                <a:srgbClr val="DCB6FC"/>
              </a:gs>
              <a:gs pos="100000">
                <a:srgbClr val="9A7FB0"/>
              </a:gs>
            </a:gsLst>
            <a:path path="shape">
              <a:fillToRect l="50000" t="50000" r="50000" b="50000"/>
            </a:path>
          </a:gradFill>
          <a:ln w="25400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r>
              <a:rPr lang="uk-UA" sz="1600" b="1" i="1" dirty="0">
                <a:solidFill>
                  <a:schemeClr val="tx2"/>
                </a:solidFill>
                <a:latin typeface="Book Antiqua" pitchFamily="18" charset="0"/>
              </a:rPr>
              <a:t>     </a:t>
            </a:r>
            <a:r>
              <a:rPr lang="uk-UA" sz="1600" b="1" i="1" dirty="0">
                <a:solidFill>
                  <a:schemeClr val="accent2"/>
                </a:solidFill>
                <a:latin typeface="Book Antiqua" pitchFamily="18" charset="0"/>
              </a:rPr>
              <a:t>Л е к ц і я   </a:t>
            </a:r>
            <a:r>
              <a:rPr lang="uk-UA" sz="1600" b="1" i="1" dirty="0" smtClean="0">
                <a:solidFill>
                  <a:schemeClr val="accent2"/>
                </a:solidFill>
                <a:latin typeface="Book Antiqua" pitchFamily="18" charset="0"/>
              </a:rPr>
              <a:t>15								-   7   -</a:t>
            </a:r>
            <a:endParaRPr lang="uk-UA" sz="1600" b="1" i="1" dirty="0">
              <a:solidFill>
                <a:schemeClr val="tx2"/>
              </a:solidFill>
              <a:latin typeface="Book Antiqua" pitchFamily="18" charset="0"/>
            </a:endParaRPr>
          </a:p>
        </p:txBody>
      </p:sp>
      <p:sp>
        <p:nvSpPr>
          <p:cNvPr id="3077" name="Line 5"/>
          <p:cNvSpPr>
            <a:spLocks noChangeShapeType="1"/>
          </p:cNvSpPr>
          <p:nvPr/>
        </p:nvSpPr>
        <p:spPr bwMode="auto">
          <a:xfrm>
            <a:off x="6453188" y="6573838"/>
            <a:ext cx="2698750" cy="0"/>
          </a:xfrm>
          <a:prstGeom prst="line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96850" y="544473"/>
            <a:ext cx="8756710" cy="5755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uk-UA" sz="1600" b="1" i="1" dirty="0" err="1" smtClean="0"/>
              <a:t>The</a:t>
            </a:r>
            <a:r>
              <a:rPr lang="uk-UA" sz="1600" b="1" i="1" dirty="0" smtClean="0"/>
              <a:t> </a:t>
            </a:r>
            <a:r>
              <a:rPr lang="uk-UA" sz="1600" b="1" i="1" dirty="0" err="1" smtClean="0"/>
              <a:t>Coroner's</a:t>
            </a:r>
            <a:r>
              <a:rPr lang="uk-UA" sz="1600" b="1" i="1" dirty="0" smtClean="0"/>
              <a:t> </a:t>
            </a:r>
            <a:r>
              <a:rPr lang="uk-UA" sz="1600" b="1" i="1" dirty="0" err="1" smtClean="0"/>
              <a:t>Toolkit</a:t>
            </a:r>
            <a:r>
              <a:rPr lang="uk-UA" sz="1600" b="1" i="1" dirty="0" smtClean="0"/>
              <a:t>  </a:t>
            </a:r>
            <a:r>
              <a:rPr lang="uk-UA" sz="1600" b="1" dirty="0" smtClean="0"/>
              <a:t>(T</a:t>
            </a:r>
            <a:r>
              <a:rPr lang="en-US" sz="1600" b="1" dirty="0" smtClean="0"/>
              <a:t>CT</a:t>
            </a:r>
            <a:r>
              <a:rPr lang="uk-UA" sz="1600" b="1" dirty="0" smtClean="0"/>
              <a:t>)		</a:t>
            </a:r>
            <a:r>
              <a:rPr lang="en-US" sz="1600" dirty="0" smtClean="0"/>
              <a:t> suite of </a:t>
            </a:r>
            <a:r>
              <a:rPr lang="en-US" sz="1600" dirty="0" smtClean="0">
                <a:hlinkClick r:id="rId2" tooltip="Free software"/>
              </a:rPr>
              <a:t>free</a:t>
            </a:r>
            <a:r>
              <a:rPr lang="en-US" sz="1600" dirty="0" smtClean="0"/>
              <a:t> </a:t>
            </a:r>
            <a:r>
              <a:rPr lang="en-US" sz="1600" dirty="0" smtClean="0">
                <a:hlinkClick r:id="rId3"/>
              </a:rPr>
              <a:t>computer security</a:t>
            </a:r>
            <a:endParaRPr lang="uk-UA" sz="1600" b="1" i="1" dirty="0" smtClean="0"/>
          </a:p>
          <a:p>
            <a:r>
              <a:rPr lang="uk-UA" sz="1600" dirty="0" smtClean="0"/>
              <a:t>TCT відрізняється від FTK і EnCase тим, що автоматизує аналіз файлових систем </a:t>
            </a:r>
            <a:r>
              <a:rPr lang="uk-UA" sz="1600" dirty="0" smtClean="0"/>
              <a:t>Unix, </a:t>
            </a:r>
            <a:r>
              <a:rPr lang="pt-BR" sz="1600" dirty="0" smtClean="0"/>
              <a:t> </a:t>
            </a:r>
            <a:r>
              <a:rPr lang="en-CA" sz="1600" dirty="0" smtClean="0"/>
              <a:t> </a:t>
            </a:r>
            <a:r>
              <a:rPr lang="en-CA" sz="1600" dirty="0" err="1" smtClean="0"/>
              <a:t>RedHat</a:t>
            </a:r>
            <a:r>
              <a:rPr lang="en-CA" sz="1600" dirty="0" smtClean="0"/>
              <a:t> </a:t>
            </a:r>
            <a:r>
              <a:rPr lang="uk-UA" sz="1600" dirty="0" smtClean="0"/>
              <a:t>, </a:t>
            </a:r>
            <a:r>
              <a:rPr lang="pt-BR" sz="1600" dirty="0" smtClean="0">
                <a:hlinkClick r:id="rId4" tooltip="FreeBSD"/>
              </a:rPr>
              <a:t>FreeBSD</a:t>
            </a:r>
            <a:r>
              <a:rPr lang="pt-BR" sz="1600" dirty="0" smtClean="0"/>
              <a:t>, </a:t>
            </a:r>
            <a:r>
              <a:rPr lang="pt-BR" sz="1600" dirty="0" smtClean="0">
                <a:hlinkClick r:id="rId5" tooltip="OpenBSD"/>
              </a:rPr>
              <a:t>OpenBSD</a:t>
            </a:r>
            <a:r>
              <a:rPr lang="pt-BR" sz="1600" dirty="0" smtClean="0"/>
              <a:t>, </a:t>
            </a:r>
            <a:r>
              <a:rPr lang="pt-BR" sz="1600" dirty="0" smtClean="0">
                <a:hlinkClick r:id="rId6" tooltip="BSD/OS"/>
              </a:rPr>
              <a:t>BSD/OS</a:t>
            </a:r>
            <a:r>
              <a:rPr lang="pt-BR" sz="1600" dirty="0" smtClean="0"/>
              <a:t>, </a:t>
            </a:r>
            <a:r>
              <a:rPr lang="pt-BR" sz="1600" dirty="0" smtClean="0">
                <a:hlinkClick r:id="rId7" tooltip="SunOS"/>
              </a:rPr>
              <a:t>SunOS</a:t>
            </a:r>
            <a:r>
              <a:rPr lang="pt-BR" sz="1600" dirty="0" smtClean="0"/>
              <a:t>/</a:t>
            </a:r>
            <a:r>
              <a:rPr lang="pt-BR" sz="1600" dirty="0" smtClean="0">
                <a:hlinkClick r:id="rId8" tooltip="Solaris (operating system)"/>
              </a:rPr>
              <a:t>Solaris</a:t>
            </a:r>
            <a:r>
              <a:rPr lang="pt-BR" sz="1600" dirty="0" smtClean="0"/>
              <a:t>, </a:t>
            </a:r>
            <a:r>
              <a:rPr lang="pt-BR" sz="1600" dirty="0" smtClean="0">
                <a:hlinkClick r:id="rId9" tooltip="Linux"/>
              </a:rPr>
              <a:t>Linux</a:t>
            </a:r>
            <a:r>
              <a:rPr lang="uk-UA" sz="1600" dirty="0" smtClean="0"/>
              <a:t> </a:t>
            </a:r>
            <a:r>
              <a:rPr lang="uk-UA" sz="1600" dirty="0" smtClean="0"/>
              <a:t>(UFS, FFS, EXT2 </a:t>
            </a:r>
            <a:r>
              <a:rPr lang="uk-UA" sz="1600" dirty="0" smtClean="0"/>
              <a:t>...).</a:t>
            </a:r>
            <a:endParaRPr lang="uk-UA" sz="1600" dirty="0" smtClean="0"/>
          </a:p>
          <a:p>
            <a:pPr lvl="0"/>
            <a:endParaRPr lang="uk-UA" sz="1600" b="1" dirty="0" smtClean="0"/>
          </a:p>
          <a:p>
            <a:pPr lvl="0"/>
            <a:r>
              <a:rPr lang="uk-UA" sz="1600" b="1" dirty="0" err="1" smtClean="0"/>
              <a:t>Graverobber</a:t>
            </a:r>
            <a:r>
              <a:rPr lang="uk-UA" sz="1600" dirty="0" smtClean="0"/>
              <a:t> – автоматизує більшість команд інструментів "живої відповіді" для </a:t>
            </a:r>
            <a:r>
              <a:rPr lang="uk-UA" sz="1600" dirty="0" smtClean="0"/>
              <a:t>*</a:t>
            </a:r>
            <a:r>
              <a:rPr lang="en-US" sz="1600" dirty="0" smtClean="0"/>
              <a:t>nix</a:t>
            </a:r>
            <a:r>
              <a:rPr lang="uk-UA" sz="1600" dirty="0" smtClean="0"/>
              <a:t>".</a:t>
            </a:r>
          </a:p>
          <a:p>
            <a:r>
              <a:rPr lang="uk-UA" sz="1600" dirty="0" smtClean="0"/>
              <a:t>Виконується в «живому» режимі – збирає всю інформацію про стан процесів, мережних підключень і їх параметри.</a:t>
            </a:r>
          </a:p>
          <a:p>
            <a:r>
              <a:rPr lang="uk-UA" sz="1600" dirty="0" smtClean="0"/>
              <a:t>Може виконувати автономний аналіз – образу жорсткого диску створеного з допомогою dd</a:t>
            </a:r>
          </a:p>
          <a:p>
            <a:r>
              <a:rPr lang="uk-UA" sz="1600" dirty="0" smtClean="0"/>
              <a:t>Керується з командної стрічки ключами.</a:t>
            </a:r>
          </a:p>
          <a:p>
            <a:pPr lvl="0"/>
            <a:endParaRPr lang="uk-UA" sz="1600" b="1" dirty="0" smtClean="0"/>
          </a:p>
          <a:p>
            <a:pPr lvl="0"/>
            <a:r>
              <a:rPr lang="uk-UA" sz="1600" b="1" dirty="0" err="1" smtClean="0"/>
              <a:t>Mactime</a:t>
            </a:r>
            <a:r>
              <a:rPr lang="uk-UA" sz="1600" dirty="0" smtClean="0"/>
              <a:t> – отримує час останнього звернення до файлової системи і її модификації, а також час </a:t>
            </a:r>
            <a:r>
              <a:rPr lang="en-US" sz="1600" dirty="0" err="1" smtClean="0"/>
              <a:t>ctimes</a:t>
            </a:r>
            <a:r>
              <a:rPr lang="en-US" sz="1600" dirty="0" smtClean="0"/>
              <a:t> </a:t>
            </a:r>
            <a:r>
              <a:rPr lang="uk-UA" sz="1600" dirty="0" smtClean="0"/>
              <a:t>– останньої модифікації файлової структури такого типу, як права доступу до файлу).</a:t>
            </a:r>
          </a:p>
          <a:p>
            <a:r>
              <a:rPr lang="uk-UA" sz="1600" dirty="0" smtClean="0"/>
              <a:t>можна запускати як самостійно так і як частину аналізу утиліти </a:t>
            </a:r>
            <a:r>
              <a:rPr lang="en-US" sz="1600" dirty="0" err="1" smtClean="0"/>
              <a:t>graverobber</a:t>
            </a:r>
            <a:r>
              <a:rPr lang="ru-RU" sz="1600" dirty="0" smtClean="0"/>
              <a:t>. </a:t>
            </a:r>
            <a:endParaRPr lang="uk-UA" sz="1600" dirty="0" smtClean="0"/>
          </a:p>
          <a:p>
            <a:pPr lvl="0"/>
            <a:endParaRPr lang="uk-UA" sz="1600" b="1" dirty="0" smtClean="0"/>
          </a:p>
          <a:p>
            <a:pPr lvl="0"/>
            <a:r>
              <a:rPr lang="uk-UA" sz="1600" b="1" dirty="0" err="1" smtClean="0"/>
              <a:t>Unrm</a:t>
            </a:r>
            <a:r>
              <a:rPr lang="uk-UA" sz="1600" b="1" dirty="0" smtClean="0"/>
              <a:t> </a:t>
            </a:r>
            <a:r>
              <a:rPr lang="ru-RU" sz="1600" dirty="0" smtClean="0"/>
              <a:t>– </a:t>
            </a:r>
            <a:r>
              <a:rPr lang="uk-UA" sz="1600" dirty="0" err="1" smtClean="0"/>
              <a:t>вигружає</a:t>
            </a:r>
            <a:r>
              <a:rPr lang="uk-UA" sz="1600" dirty="0" smtClean="0"/>
              <a:t> нерозподілений простір з образу, створеного інструментом dd. По замовчуванні дані відсилаються на екран, але їх можна переслати в файл, використовуючи оператор </a:t>
            </a:r>
            <a:r>
              <a:rPr lang="ru-RU" sz="1600" dirty="0" smtClean="0"/>
              <a:t>"&gt;". </a:t>
            </a:r>
            <a:endParaRPr lang="uk-UA" sz="1600" dirty="0" smtClean="0"/>
          </a:p>
          <a:p>
            <a:pPr lvl="0"/>
            <a:endParaRPr lang="uk-UA" sz="1600" b="1" dirty="0" smtClean="0"/>
          </a:p>
          <a:p>
            <a:pPr lvl="0"/>
            <a:r>
              <a:rPr lang="uk-UA" sz="1600" b="1" dirty="0" err="1" smtClean="0"/>
              <a:t>Lazarus</a:t>
            </a:r>
            <a:r>
              <a:rPr lang="uk-UA" sz="1600" dirty="0" smtClean="0"/>
              <a:t> </a:t>
            </a:r>
            <a:r>
              <a:rPr lang="ru-RU" sz="1600" dirty="0" smtClean="0"/>
              <a:t>– </a:t>
            </a:r>
            <a:r>
              <a:rPr lang="uk-UA" sz="1600" dirty="0" smtClean="0"/>
              <a:t>збирає деталі розслідування судової копії. Містить інструменти за допомогою яких можна спробувати реконструювати видалені файли. </a:t>
            </a:r>
            <a:r>
              <a:rPr lang="en-US" sz="1600" dirty="0" err="1" smtClean="0"/>
              <a:t>lazarus</a:t>
            </a:r>
            <a:r>
              <a:rPr lang="en-US" sz="1600" dirty="0" smtClean="0"/>
              <a:t> </a:t>
            </a:r>
            <a:r>
              <a:rPr lang="uk-UA" sz="1600" dirty="0" smtClean="0"/>
              <a:t>запускається для обробки набору даних, створених утилітою </a:t>
            </a:r>
            <a:r>
              <a:rPr lang="en-US" sz="1600" dirty="0" err="1" smtClean="0"/>
              <a:t>unrm</a:t>
            </a:r>
            <a:r>
              <a:rPr lang="uk-UA" sz="1600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175"/>
            <a:ext cx="9158288" cy="269875"/>
          </a:xfrm>
          <a:gradFill rotWithShape="1">
            <a:gsLst>
              <a:gs pos="0">
                <a:srgbClr val="DCB6FC"/>
              </a:gs>
              <a:gs pos="100000">
                <a:srgbClr val="9A7FB0"/>
              </a:gs>
            </a:gsLst>
            <a:path path="shape">
              <a:fillToRect l="50000" t="50000" r="50000" b="50000"/>
            </a:path>
          </a:gradFill>
        </p:spPr>
        <p:txBody>
          <a:bodyPr lIns="0" tIns="0" rIns="0" bIns="0"/>
          <a:lstStyle/>
          <a:p>
            <a:pPr algn="r" eaLnBrk="1" hangingPunct="1"/>
            <a:r>
              <a:rPr lang="uk-UA" sz="1600" b="1" i="1" dirty="0" smtClean="0">
                <a:latin typeface="Book Antiqua" pitchFamily="18" charset="0"/>
              </a:rPr>
              <a:t>                                                     </a:t>
            </a:r>
            <a:endParaRPr lang="uk-UA" sz="1600" b="1" i="1" dirty="0" smtClean="0">
              <a:solidFill>
                <a:schemeClr val="accent2"/>
              </a:solidFill>
              <a:latin typeface="Book Antiqua" pitchFamily="18" charset="0"/>
            </a:endParaRPr>
          </a:p>
        </p:txBody>
      </p:sp>
      <p:sp>
        <p:nvSpPr>
          <p:cNvPr id="3075" name="Line 3"/>
          <p:cNvSpPr>
            <a:spLocks noChangeShapeType="1"/>
          </p:cNvSpPr>
          <p:nvPr/>
        </p:nvSpPr>
        <p:spPr bwMode="auto">
          <a:xfrm>
            <a:off x="196850" y="290513"/>
            <a:ext cx="8997950" cy="0"/>
          </a:xfrm>
          <a:prstGeom prst="line">
            <a:avLst/>
          </a:prstGeom>
          <a:noFill/>
          <a:ln w="57150" cmpd="thickThin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6583363"/>
            <a:ext cx="9158288" cy="269875"/>
          </a:xfrm>
          <a:prstGeom prst="rect">
            <a:avLst/>
          </a:prstGeom>
          <a:gradFill rotWithShape="1">
            <a:gsLst>
              <a:gs pos="0">
                <a:srgbClr val="DCB6FC"/>
              </a:gs>
              <a:gs pos="100000">
                <a:srgbClr val="9A7FB0"/>
              </a:gs>
            </a:gsLst>
            <a:path path="shape">
              <a:fillToRect l="50000" t="50000" r="50000" b="50000"/>
            </a:path>
          </a:gradFill>
          <a:ln w="25400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r>
              <a:rPr lang="uk-UA" sz="1600" b="1" i="1" dirty="0">
                <a:solidFill>
                  <a:schemeClr val="tx2"/>
                </a:solidFill>
                <a:latin typeface="Book Antiqua" pitchFamily="18" charset="0"/>
              </a:rPr>
              <a:t>     </a:t>
            </a:r>
            <a:r>
              <a:rPr lang="uk-UA" sz="1600" b="1" i="1" dirty="0">
                <a:solidFill>
                  <a:schemeClr val="accent2"/>
                </a:solidFill>
                <a:latin typeface="Book Antiqua" pitchFamily="18" charset="0"/>
              </a:rPr>
              <a:t>Л е к ц і я   </a:t>
            </a:r>
            <a:r>
              <a:rPr lang="uk-UA" sz="1600" b="1" i="1" dirty="0" smtClean="0">
                <a:solidFill>
                  <a:schemeClr val="accent2"/>
                </a:solidFill>
                <a:latin typeface="Book Antiqua" pitchFamily="18" charset="0"/>
              </a:rPr>
              <a:t>15								-   8   -</a:t>
            </a:r>
            <a:endParaRPr lang="uk-UA" sz="1600" b="1" i="1" dirty="0">
              <a:solidFill>
                <a:schemeClr val="tx2"/>
              </a:solidFill>
              <a:latin typeface="Book Antiqua" pitchFamily="18" charset="0"/>
            </a:endParaRPr>
          </a:p>
        </p:txBody>
      </p:sp>
      <p:sp>
        <p:nvSpPr>
          <p:cNvPr id="3077" name="Line 5"/>
          <p:cNvSpPr>
            <a:spLocks noChangeShapeType="1"/>
          </p:cNvSpPr>
          <p:nvPr/>
        </p:nvSpPr>
        <p:spPr bwMode="auto">
          <a:xfrm>
            <a:off x="6453188" y="6573838"/>
            <a:ext cx="2698750" cy="0"/>
          </a:xfrm>
          <a:prstGeom prst="line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59394" name="Rectangle 2"/>
          <p:cNvSpPr>
            <a:spLocks noChangeArrowheads="1"/>
          </p:cNvSpPr>
          <p:nvPr/>
        </p:nvSpPr>
        <p:spPr bwMode="auto">
          <a:xfrm>
            <a:off x="196850" y="437433"/>
            <a:ext cx="8797907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kumimoji="0" lang="uk-UA" sz="1400" b="1" i="0" u="none" strike="noStrike" cap="none" normalizeH="0" baseline="0" dirty="0" smtClean="0" bmk="_Toc40529755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Програма "</a:t>
            </a:r>
            <a:r>
              <a:rPr kumimoji="0" lang="uk-UA" sz="1400" b="1" i="0" u="none" strike="noStrike" cap="none" normalizeH="0" baseline="0" dirty="0" err="1" smtClean="0" bmk="_Toc40529755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Paraben</a:t>
            </a:r>
            <a:r>
              <a:rPr kumimoji="0" lang="uk-UA" sz="1400" b="1" i="0" u="none" strike="noStrike" cap="none" normalizeH="0" baseline="0" dirty="0" smtClean="0" bmk="_Toc40529755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P2 </a:t>
            </a:r>
            <a:r>
              <a:rPr kumimoji="0" lang="uk-UA" sz="1400" b="1" i="0" u="none" strike="noStrike" cap="none" normalizeH="0" baseline="0" dirty="0" err="1" smtClean="0" bmk="_Toc40529755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eXplorer</a:t>
            </a:r>
            <a:r>
              <a:rPr kumimoji="0" lang="uk-UA" sz="1400" b="1" i="0" u="none" strike="noStrike" cap="none" normalizeH="0" baseline="0" dirty="0" smtClean="0" bmk="_Toc40529755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“				</a:t>
            </a:r>
            <a:r>
              <a:rPr lang="en-CA" sz="1400" b="1" dirty="0" smtClean="0" bmk="_Toc405297550"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CA" sz="1400" dirty="0" smtClean="0" bmk="_Toc405297550">
                <a:latin typeface="Arial" pitchFamily="34" charset="0"/>
                <a:ea typeface="Times New Roman" pitchFamily="18" charset="0"/>
                <a:cs typeface="Times New Roman" pitchFamily="18" charset="0"/>
                <a:hlinkClick r:id="rId2"/>
              </a:rPr>
              <a:t>https://paraben.com</a:t>
            </a:r>
            <a:r>
              <a:rPr lang="en-CA" sz="1400" dirty="0" smtClean="0" bmk="_Toc405297550">
                <a:latin typeface="Arial" pitchFamily="34" charset="0"/>
                <a:ea typeface="Times New Roman" pitchFamily="18" charset="0"/>
                <a:cs typeface="Times New Roman" pitchFamily="18" charset="0"/>
                <a:hlinkClick r:id="rId2"/>
              </a:rPr>
              <a:t>/</a:t>
            </a:r>
            <a:endParaRPr lang="uk-UA" sz="1400" dirty="0" smtClean="0" bmk="_Toc405297550"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Програма </a:t>
            </a: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P2 eXplorer фірми Paraben дозволяє вам монтувати досліджуваний образ і аналізувати його так, ніби це один з накопичувачів, встановлений у Вашому комп'ютері. Монтування відновлює образ, зберігаючи звільнені області, частково пошкоджені і видалені дані. P2X простий у використанні і, що дуже важливо, безкоштовний для зареєстрованих користувачів будь-якої </a:t>
            </a: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з їх </a:t>
            </a: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програм колекції P2 Forensic Collection</a:t>
            </a: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.</a:t>
            </a:r>
          </a:p>
          <a:p>
            <a:pPr lvl="0" eaLnBrk="0" hangingPunct="0"/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				</a:t>
            </a:r>
            <a:r>
              <a:rPr lang="en-CA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sz="1400" dirty="0" smtClean="0">
                <a:latin typeface="Times New Roman" pitchFamily="18" charset="0"/>
                <a:cs typeface="Times New Roman" pitchFamily="18" charset="0"/>
                <a:hlinkClick r:id="rId3"/>
              </a:rPr>
              <a:t>https</a:t>
            </a:r>
            <a:r>
              <a:rPr lang="en-CA" sz="1400" dirty="0" smtClean="0">
                <a:latin typeface="Times New Roman" pitchFamily="18" charset="0"/>
                <a:cs typeface="Times New Roman" pitchFamily="18" charset="0"/>
                <a:hlinkClick r:id="rId3"/>
              </a:rPr>
              <a:t>://paraben.com/computer-forensic-tools</a:t>
            </a:r>
            <a:r>
              <a:rPr lang="en-CA" sz="1400" dirty="0" smtClean="0">
                <a:latin typeface="Times New Roman" pitchFamily="18" charset="0"/>
                <a:cs typeface="Times New Roman" pitchFamily="18" charset="0"/>
                <a:hlinkClick r:id="rId3"/>
              </a:rPr>
              <a:t>/</a:t>
            </a: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9393" name="Рисунок 5" descr="Программа &quot;Paraben P2 eXplorer&quot;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70607" y="2516175"/>
            <a:ext cx="2724150" cy="2428875"/>
          </a:xfrm>
          <a:prstGeom prst="rect">
            <a:avLst/>
          </a:prstGeom>
          <a:noFill/>
        </p:spPr>
      </p:pic>
      <p:sp>
        <p:nvSpPr>
          <p:cNvPr id="59395" name="Rectangle 3"/>
          <p:cNvSpPr>
            <a:spLocks noChangeArrowheads="1"/>
          </p:cNvSpPr>
          <p:nvPr/>
        </p:nvSpPr>
        <p:spPr bwMode="auto">
          <a:xfrm>
            <a:off x="196850" y="2043658"/>
            <a:ext cx="8947150" cy="4031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0" i="0" u="none" strike="noStrike" cap="none" normalizeH="0" baseline="0" dirty="0" smtClean="0" bmk="_Toc40529755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Особливості: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• Монтування образів створених Paraben Forensic Replicator (PFR)</a:t>
            </a:r>
            <a:endParaRPr kumimoji="0" lang="uk-UA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• Монтування стислих і шифрованих PFR образів</a:t>
            </a:r>
            <a:endParaRPr kumimoji="0" lang="uk-UA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• Монтування образів створених EnCase</a:t>
            </a:r>
            <a:endParaRPr kumimoji="0" lang="uk-UA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• Монтування образів створених SafeBack 1 і 2</a:t>
            </a:r>
            <a:endParaRPr kumimoji="0" lang="uk-UA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• Монтування </a:t>
            </a: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незтиснених </a:t>
            </a: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образів створених WinImage</a:t>
            </a:r>
            <a:endParaRPr kumimoji="0" lang="uk-UA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• Монтування образів формату RAW створених програмою DD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  в середовищі ОС та інших утиліт, що створюють образи в </a:t>
            </a: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цьому ж </a:t>
            </a: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форматі</a:t>
            </a:r>
            <a:endParaRPr kumimoji="0" lang="uk-UA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• Підтримка образів динамічних накопичувачів</a:t>
            </a:r>
            <a:endParaRPr kumimoji="0" lang="uk-UA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• Автоматичне визначення формату образу</a:t>
            </a:r>
            <a:endParaRPr kumimoji="0" lang="uk-UA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• Підтримка логічних і фізичних типів образів</a:t>
            </a:r>
            <a:endParaRPr kumimoji="0" lang="uk-UA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• </a:t>
            </a: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Підтримка </a:t>
            </a: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командної </a:t>
            </a: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оболонки для простого монтування / демонтування</a:t>
            </a:r>
            <a:endParaRPr kumimoji="0" lang="uk-UA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• Захист від запису для оберігання досліджуваних даних від зміни</a:t>
            </a:r>
            <a:endParaRPr kumimoji="0" lang="uk-UA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• Перевірка контрольної суми MD5</a:t>
            </a:r>
            <a:endParaRPr kumimoji="0" lang="uk-UA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• Підтримка монтування в мережі</a:t>
            </a:r>
            <a:endParaRPr kumimoji="0" lang="uk-UA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• Монтування декількох накопичувачів за раз</a:t>
            </a:r>
            <a:endParaRPr kumimoji="0" lang="uk-UA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• Включена 60 денна підписка на отримання оновлень програми</a:t>
            </a:r>
            <a:endParaRPr kumimoji="0" lang="uk-UA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175"/>
            <a:ext cx="9158288" cy="269875"/>
          </a:xfrm>
          <a:gradFill rotWithShape="1">
            <a:gsLst>
              <a:gs pos="0">
                <a:srgbClr val="DCB6FC"/>
              </a:gs>
              <a:gs pos="100000">
                <a:srgbClr val="9A7FB0"/>
              </a:gs>
            </a:gsLst>
            <a:path path="shape">
              <a:fillToRect l="50000" t="50000" r="50000" b="50000"/>
            </a:path>
          </a:gradFill>
        </p:spPr>
        <p:txBody>
          <a:bodyPr lIns="0" tIns="0" rIns="0" bIns="0"/>
          <a:lstStyle/>
          <a:p>
            <a:pPr algn="r" eaLnBrk="1" hangingPunct="1"/>
            <a:r>
              <a:rPr lang="uk-UA" sz="1600" b="1" i="1" dirty="0" smtClean="0">
                <a:latin typeface="Book Antiqua" pitchFamily="18" charset="0"/>
              </a:rPr>
              <a:t>                                                     </a:t>
            </a:r>
            <a:endParaRPr lang="uk-UA" sz="1600" b="1" i="1" dirty="0" smtClean="0">
              <a:solidFill>
                <a:schemeClr val="accent2"/>
              </a:solidFill>
              <a:latin typeface="Book Antiqua" pitchFamily="18" charset="0"/>
            </a:endParaRPr>
          </a:p>
        </p:txBody>
      </p:sp>
      <p:sp>
        <p:nvSpPr>
          <p:cNvPr id="3075" name="Line 3"/>
          <p:cNvSpPr>
            <a:spLocks noChangeShapeType="1"/>
          </p:cNvSpPr>
          <p:nvPr/>
        </p:nvSpPr>
        <p:spPr bwMode="auto">
          <a:xfrm>
            <a:off x="196850" y="290513"/>
            <a:ext cx="8997950" cy="0"/>
          </a:xfrm>
          <a:prstGeom prst="line">
            <a:avLst/>
          </a:prstGeom>
          <a:noFill/>
          <a:ln w="57150" cmpd="thickThin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6583363"/>
            <a:ext cx="9158288" cy="269875"/>
          </a:xfrm>
          <a:prstGeom prst="rect">
            <a:avLst/>
          </a:prstGeom>
          <a:gradFill rotWithShape="1">
            <a:gsLst>
              <a:gs pos="0">
                <a:srgbClr val="DCB6FC"/>
              </a:gs>
              <a:gs pos="100000">
                <a:srgbClr val="9A7FB0"/>
              </a:gs>
            </a:gsLst>
            <a:path path="shape">
              <a:fillToRect l="50000" t="50000" r="50000" b="50000"/>
            </a:path>
          </a:gradFill>
          <a:ln w="25400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r>
              <a:rPr lang="uk-UA" sz="1600" b="1" i="1" dirty="0">
                <a:solidFill>
                  <a:schemeClr val="tx2"/>
                </a:solidFill>
                <a:latin typeface="Book Antiqua" pitchFamily="18" charset="0"/>
              </a:rPr>
              <a:t>     </a:t>
            </a:r>
            <a:r>
              <a:rPr lang="uk-UA" sz="1600" b="1" i="1" dirty="0">
                <a:solidFill>
                  <a:schemeClr val="accent2"/>
                </a:solidFill>
                <a:latin typeface="Book Antiqua" pitchFamily="18" charset="0"/>
              </a:rPr>
              <a:t>Л е к ц і я   </a:t>
            </a:r>
            <a:r>
              <a:rPr lang="uk-UA" sz="1600" b="1" i="1" dirty="0" smtClean="0">
                <a:solidFill>
                  <a:schemeClr val="accent2"/>
                </a:solidFill>
                <a:latin typeface="Book Antiqua" pitchFamily="18" charset="0"/>
              </a:rPr>
              <a:t>15								-   9   -</a:t>
            </a:r>
            <a:endParaRPr lang="uk-UA" sz="1600" b="1" i="1" dirty="0">
              <a:solidFill>
                <a:schemeClr val="tx2"/>
              </a:solidFill>
              <a:latin typeface="Book Antiqua" pitchFamily="18" charset="0"/>
            </a:endParaRPr>
          </a:p>
        </p:txBody>
      </p:sp>
      <p:sp>
        <p:nvSpPr>
          <p:cNvPr id="3077" name="Line 5"/>
          <p:cNvSpPr>
            <a:spLocks noChangeShapeType="1"/>
          </p:cNvSpPr>
          <p:nvPr/>
        </p:nvSpPr>
        <p:spPr bwMode="auto">
          <a:xfrm>
            <a:off x="6453188" y="6573838"/>
            <a:ext cx="2698750" cy="0"/>
          </a:xfrm>
          <a:prstGeom prst="line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9" name="Прямоугольник 8"/>
          <p:cNvSpPr/>
          <p:nvPr/>
        </p:nvSpPr>
        <p:spPr>
          <a:xfrm>
            <a:off x="196850" y="617499"/>
            <a:ext cx="38031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b="1" dirty="0" smtClean="0"/>
              <a:t>Утиліта "</a:t>
            </a:r>
            <a:r>
              <a:rPr lang="uk-UA" b="1" dirty="0" err="1" smtClean="0"/>
              <a:t>Paraben</a:t>
            </a:r>
            <a:r>
              <a:rPr lang="uk-UA" b="1" dirty="0" smtClean="0"/>
              <a:t> </a:t>
            </a:r>
            <a:r>
              <a:rPr lang="uk-UA" b="1" dirty="0" err="1" smtClean="0"/>
              <a:t>Text</a:t>
            </a:r>
            <a:r>
              <a:rPr lang="uk-UA" b="1" dirty="0" smtClean="0"/>
              <a:t> </a:t>
            </a:r>
            <a:r>
              <a:rPr lang="uk-UA" b="1" dirty="0" err="1" smtClean="0"/>
              <a:t>Searcher</a:t>
            </a:r>
            <a:r>
              <a:rPr lang="uk-UA" b="1" dirty="0" smtClean="0"/>
              <a:t>"</a:t>
            </a:r>
            <a:endParaRPr lang="uk-UA" b="1" dirty="0"/>
          </a:p>
        </p:txBody>
      </p:sp>
      <p:sp>
        <p:nvSpPr>
          <p:cNvPr id="60417" name="Rectangle 1"/>
          <p:cNvSpPr>
            <a:spLocks noChangeArrowheads="1"/>
          </p:cNvSpPr>
          <p:nvPr/>
        </p:nvSpPr>
        <p:spPr bwMode="auto">
          <a:xfrm>
            <a:off x="196850" y="883045"/>
            <a:ext cx="8589895" cy="5403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1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Text</a:t>
            </a: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 </a:t>
            </a:r>
            <a:r>
              <a:rPr kumimoji="0" lang="uk-UA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Searcher</a:t>
            </a: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 фірми </a:t>
            </a:r>
            <a:r>
              <a:rPr kumimoji="0" lang="uk-UA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Paraben</a:t>
            </a: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 швидка, потужна і багатофункціональна утиліта пошуку тексту, яка зробить будь-який аналіз ефективно і якісно. Ця програма входить в лінійку парадигм фірми Paraben, згідно з якою кожен дослідник повинен використовувати найкращі засоби для отримання достовірних результатів</a:t>
            </a: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.</a:t>
            </a:r>
          </a:p>
          <a:p>
            <a:pPr marL="0" marR="0" lvl="0" indent="0" algn="just" defTabSz="914400" rtl="0" eaLnBrk="1" fontAlgn="base" latinLnBrk="0" hangingPunct="1">
              <a:lnSpc>
                <a:spcPct val="11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1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0" i="0" u="none" strike="noStrike" cap="none" normalizeH="0" baseline="0" dirty="0" smtClean="0" bmk="_Toc405297553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Особливості: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1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• Новий майстер </a:t>
            </a: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індексації</a:t>
            </a:r>
            <a:endParaRPr kumimoji="0" lang="uk-U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1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• </a:t>
            </a: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Оновлення файлів бібліотек</a:t>
            </a:r>
            <a:endParaRPr kumimoji="0" lang="uk-U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1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• Сумарний </a:t>
            </a: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індекс</a:t>
            </a:r>
            <a:endParaRPr kumimoji="0" lang="uk-U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1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• Підтримка декількох мов з можливістю легкої настройки</a:t>
            </a:r>
            <a:endParaRPr kumimoji="0" lang="uk-U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1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• Можливість повного пошуку для певних типів файлів, а також пошук у вільних областях логічних розділів досліджуваного накопичувача або </a:t>
            </a: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у нерозділених </a:t>
            </a: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областях досліджуваного накопичувача</a:t>
            </a:r>
            <a:endParaRPr kumimoji="0" lang="uk-U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1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• Простий у використанні інтерфейс і генерація звіту.</a:t>
            </a:r>
            <a:endParaRPr kumimoji="0" lang="uk-U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1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• Пошук </a:t>
            </a: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у типах </a:t>
            </a: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фалів, таких як PDF, Outlook PST і інших</a:t>
            </a:r>
            <a:endParaRPr kumimoji="0" lang="uk-U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1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• Стиснення індексів на 30-60% щодо початкових даних</a:t>
            </a:r>
            <a:endParaRPr kumimoji="0" lang="uk-U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1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• Підтримка понад 200 типів файлів</a:t>
            </a:r>
            <a:endParaRPr kumimoji="0" lang="uk-U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1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• Підтримка складних пошукових запитів</a:t>
            </a:r>
            <a:endParaRPr kumimoji="0" lang="uk-U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1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• Підтримка списку пошуку для завантаження списку </a:t>
            </a: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ndale Sans UI" charset="0"/>
                <a:cs typeface="Times New Roman" pitchFamily="18" charset="0"/>
              </a:rPr>
              <a:t>запитів</a:t>
            </a:r>
            <a:endParaRPr kumimoji="0" lang="uk-U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2597</TotalTime>
  <Words>1153</Words>
  <Application>Microsoft Office PowerPoint</Application>
  <PresentationFormat>Экран (4:3)</PresentationFormat>
  <Paragraphs>197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Default Design</vt:lpstr>
      <vt:lpstr>                                                     </vt:lpstr>
      <vt:lpstr>                                                     </vt:lpstr>
      <vt:lpstr>                                                     </vt:lpstr>
      <vt:lpstr>                                                     </vt:lpstr>
      <vt:lpstr>                                                     </vt:lpstr>
      <vt:lpstr>                                                     </vt:lpstr>
      <vt:lpstr>                                                     </vt:lpstr>
      <vt:lpstr>                                                     </vt:lpstr>
      <vt:lpstr>                                                     </vt:lpstr>
      <vt:lpstr>                                                     </vt:lpstr>
      <vt:lpstr>                                                     </vt:lpstr>
    </vt:vector>
  </TitlesOfParts>
  <Company>IAPMM NAS 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 а х и с т   і н ф о р м а ц і ї   в   к о м п ‘ ю т е р н и х   м е р е ж а х .</dc:title>
  <dc:creator>CH3_srv</dc:creator>
  <cp:lastModifiedBy>User</cp:lastModifiedBy>
  <cp:revision>141</cp:revision>
  <dcterms:created xsi:type="dcterms:W3CDTF">2009-04-07T12:04:39Z</dcterms:created>
  <dcterms:modified xsi:type="dcterms:W3CDTF">2021-03-28T16:15:20Z</dcterms:modified>
</cp:coreProperties>
</file>