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57" r:id="rId3"/>
    <p:sldId id="272" r:id="rId4"/>
    <p:sldId id="256" r:id="rId5"/>
    <p:sldId id="259" r:id="rId6"/>
    <p:sldId id="292" r:id="rId7"/>
    <p:sldId id="293" r:id="rId8"/>
    <p:sldId id="273" r:id="rId9"/>
    <p:sldId id="261" r:id="rId10"/>
    <p:sldId id="280" r:id="rId11"/>
    <p:sldId id="274" r:id="rId12"/>
    <p:sldId id="275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CB6FC"/>
    <a:srgbClr val="A9F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8" autoAdjust="0"/>
    <p:restoredTop sz="97239" autoAdjust="0"/>
  </p:normalViewPr>
  <p:slideViewPr>
    <p:cSldViewPr snapToObjects="1">
      <p:cViewPr varScale="1">
        <p:scale>
          <a:sx n="109" d="100"/>
          <a:sy n="109" d="100"/>
        </p:scale>
        <p:origin x="-3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54CF86-9435-4F77-AF5D-DF3554FD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8B10-511E-403F-AB92-CB7A7B8B40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3F84B-5EB4-4C71-B140-3597450275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2DB3-426C-4360-895A-4564451A6B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4341-6080-4143-919C-CD1115C4FF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D52F-7261-4EDA-A640-2FF13EB1BA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BB0D-3263-4E80-AD10-EC3001CFB3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DA68-6E0B-4F6C-BBAD-7EFA73B098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B05B-7550-47DB-A975-16ACF17F7B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845B3-E119-4F8A-956C-EEEF48B26E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1F7D-9A40-474A-BF70-B171377690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0DC9-612D-41B7-9F5C-A851A1E1ED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DA91-9E01-435E-AFAE-FDEF4951F4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text styles</a:t>
            </a:r>
          </a:p>
          <a:p>
            <a:pPr lvl="1"/>
            <a:r>
              <a:rPr lang="uk-UA" smtClean="0"/>
              <a:t>Second level</a:t>
            </a:r>
          </a:p>
          <a:p>
            <a:pPr lvl="2"/>
            <a:r>
              <a:rPr lang="uk-UA" smtClean="0"/>
              <a:t>Third level</a:t>
            </a:r>
          </a:p>
          <a:p>
            <a:pPr lvl="3"/>
            <a:r>
              <a:rPr lang="uk-UA" smtClean="0"/>
              <a:t>Fourth level</a:t>
            </a:r>
          </a:p>
          <a:p>
            <a:pPr lvl="4"/>
            <a:r>
              <a:rPr lang="uk-U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EE7C91-A370-47B3-A691-1219BA30F7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                                                    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7325" y="314325"/>
            <a:ext cx="839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chemeClr val="accent2"/>
                </a:solidFill>
              </a:rPr>
              <a:t>Л е к ц і я   1</a:t>
            </a:r>
            <a:r>
              <a:rPr lang="en-US" b="1" i="1">
                <a:solidFill>
                  <a:schemeClr val="accent2"/>
                </a:solidFill>
              </a:rPr>
              <a:t>.</a:t>
            </a:r>
            <a:r>
              <a:rPr lang="uk-UA" b="1" i="1">
                <a:solidFill>
                  <a:schemeClr val="tx2"/>
                </a:solidFill>
              </a:rPr>
              <a:t>	</a:t>
            </a:r>
            <a:r>
              <a:rPr lang="uk-UA" b="1" i="1"/>
              <a:t>Класифікація firewall-ів і визначення політики firewall-у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14488" y="1250950"/>
            <a:ext cx="648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1.</a:t>
            </a:r>
            <a:r>
              <a:rPr lang="uk-UA" b="1" i="1" dirty="0">
                <a:solidFill>
                  <a:schemeClr val="accent2"/>
                </a:solidFill>
              </a:rPr>
              <a:t>2</a:t>
            </a:r>
            <a:r>
              <a:rPr lang="en-US" b="1" i="1" dirty="0">
                <a:solidFill>
                  <a:schemeClr val="accent2"/>
                </a:solidFill>
              </a:rPr>
              <a:t>. </a:t>
            </a:r>
            <a:r>
              <a:rPr lang="ru-RU" b="1" i="1" dirty="0" err="1"/>
              <a:t>Особливості</a:t>
            </a:r>
            <a:r>
              <a:rPr lang="ru-RU" b="1" i="1" dirty="0"/>
              <a:t> </a:t>
            </a:r>
            <a:r>
              <a:rPr lang="ru-RU" b="1" i="1" dirty="0" err="1"/>
              <a:t>протоколів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використовуються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       в </a:t>
            </a:r>
            <a:r>
              <a:rPr lang="ru-RU" b="1" i="1" dirty="0" err="1"/>
              <a:t>локальних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глобальних</a:t>
            </a:r>
            <a:r>
              <a:rPr lang="ru-RU" b="1" i="1" dirty="0"/>
              <a:t> мережах</a:t>
            </a:r>
            <a:r>
              <a:rPr lang="uk-UA" b="1" i="1" dirty="0"/>
              <a:t>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614488" y="798513"/>
            <a:ext cx="202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1.1. </a:t>
            </a:r>
            <a:r>
              <a:rPr lang="ru-RU" b="1" i="1"/>
              <a:t>Модель </a:t>
            </a:r>
            <a:r>
              <a:rPr lang="en-US" b="1" i="1"/>
              <a:t>OSI</a:t>
            </a:r>
            <a:r>
              <a:rPr lang="uk-UA" b="1" i="1"/>
              <a:t>.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614488" y="1978025"/>
            <a:ext cx="353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1.</a:t>
            </a:r>
            <a:r>
              <a:rPr lang="uk-UA" b="1" i="1">
                <a:solidFill>
                  <a:schemeClr val="accent2"/>
                </a:solidFill>
              </a:rPr>
              <a:t>3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ru-RU" b="1" i="1"/>
              <a:t>Класифікація фільтрів</a:t>
            </a:r>
            <a:r>
              <a:rPr lang="uk-UA" b="1" i="1"/>
              <a:t>.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1614488" y="2433638"/>
            <a:ext cx="482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1.</a:t>
            </a:r>
            <a:r>
              <a:rPr lang="uk-UA" b="1" i="1">
                <a:solidFill>
                  <a:schemeClr val="accent2"/>
                </a:solidFill>
              </a:rPr>
              <a:t>4.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ru-RU" b="1" i="1"/>
              <a:t>Трансляція мережних адресів (</a:t>
            </a:r>
            <a:r>
              <a:rPr lang="en-US" b="1" i="1"/>
              <a:t>NAT</a:t>
            </a:r>
            <a:r>
              <a:rPr lang="ru-RU" b="1" i="1"/>
              <a:t>)</a:t>
            </a:r>
            <a:r>
              <a:rPr lang="uk-UA" b="1" i="1"/>
              <a:t>.</a:t>
            </a: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1614488" y="3795713"/>
            <a:ext cx="2122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2.</a:t>
            </a:r>
            <a:r>
              <a:rPr lang="uk-UA" b="1" i="1">
                <a:solidFill>
                  <a:schemeClr val="accent2"/>
                </a:solidFill>
              </a:rPr>
              <a:t>2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uk-UA" b="1" i="1"/>
              <a:t>DMZ-мережі</a:t>
            </a:r>
            <a:r>
              <a:rPr lang="en-US"/>
              <a:t> </a:t>
            </a:r>
            <a:r>
              <a:rPr lang="uk-UA" b="1" i="1"/>
              <a:t>.</a:t>
            </a: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1614488" y="3343275"/>
            <a:ext cx="688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2.1. </a:t>
            </a:r>
            <a:r>
              <a:rPr lang="uk-UA" b="1" i="1"/>
              <a:t>Принципи побудови оточуючого firewall середовища.</a:t>
            </a: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1614488" y="4248150"/>
            <a:ext cx="475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2.</a:t>
            </a:r>
            <a:r>
              <a:rPr lang="uk-UA" b="1" i="1">
                <a:solidFill>
                  <a:schemeClr val="accent2"/>
                </a:solidFill>
              </a:rPr>
              <a:t>3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uk-UA" b="1" i="1"/>
              <a:t>Віртуальні приватні мережі </a:t>
            </a:r>
            <a:r>
              <a:rPr lang="ru-RU" b="1" i="1"/>
              <a:t>(</a:t>
            </a:r>
            <a:r>
              <a:rPr lang="en-US" b="1" i="1"/>
              <a:t>VPN</a:t>
            </a:r>
            <a:r>
              <a:rPr lang="ru-RU" b="1" i="1"/>
              <a:t>)</a:t>
            </a:r>
            <a:r>
              <a:rPr lang="en-US"/>
              <a:t> </a:t>
            </a:r>
            <a:r>
              <a:rPr lang="uk-UA" b="1" i="1"/>
              <a:t>.</a:t>
            </a: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1614488" y="4699000"/>
            <a:ext cx="359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chemeClr val="accent2"/>
                </a:solidFill>
              </a:rPr>
              <a:t>2</a:t>
            </a:r>
            <a:r>
              <a:rPr lang="en-US" b="1" i="1">
                <a:solidFill>
                  <a:schemeClr val="accent2"/>
                </a:solidFill>
              </a:rPr>
              <a:t>.</a:t>
            </a:r>
            <a:r>
              <a:rPr lang="uk-UA" b="1" i="1">
                <a:solidFill>
                  <a:schemeClr val="accent2"/>
                </a:solidFill>
              </a:rPr>
              <a:t>4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uk-UA" b="1" i="1"/>
              <a:t>Інтранет та екстранет.</a:t>
            </a: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1614488" y="5151438"/>
            <a:ext cx="497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chemeClr val="accent2"/>
                </a:solidFill>
              </a:rPr>
              <a:t>2</a:t>
            </a:r>
            <a:r>
              <a:rPr lang="en-US" b="1" i="1">
                <a:solidFill>
                  <a:schemeClr val="accent2"/>
                </a:solidFill>
              </a:rPr>
              <a:t>.</a:t>
            </a:r>
            <a:r>
              <a:rPr lang="uk-UA" b="1" i="1">
                <a:solidFill>
                  <a:schemeClr val="accent2"/>
                </a:solidFill>
              </a:rPr>
              <a:t>5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uk-UA" b="1" i="1"/>
              <a:t>Розміщення серверів в DMZ-мережах.</a:t>
            </a:r>
          </a:p>
        </p:txBody>
      </p:sp>
      <p:sp>
        <p:nvSpPr>
          <p:cNvPr id="21520" name="Rectangle 13"/>
          <p:cNvSpPr>
            <a:spLocks noChangeArrowheads="1"/>
          </p:cNvSpPr>
          <p:nvPr/>
        </p:nvSpPr>
        <p:spPr bwMode="auto">
          <a:xfrm>
            <a:off x="1614488" y="5603875"/>
            <a:ext cx="381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chemeClr val="accent2"/>
                </a:solidFill>
              </a:rPr>
              <a:t>2</a:t>
            </a:r>
            <a:r>
              <a:rPr lang="en-US" b="1" i="1">
                <a:solidFill>
                  <a:schemeClr val="accent2"/>
                </a:solidFill>
              </a:rPr>
              <a:t>.</a:t>
            </a:r>
            <a:r>
              <a:rPr lang="uk-UA" b="1" i="1">
                <a:solidFill>
                  <a:schemeClr val="accent2"/>
                </a:solidFill>
              </a:rPr>
              <a:t>6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uk-UA" b="1" i="1"/>
              <a:t>Політика безпеки firewall-у.</a:t>
            </a:r>
          </a:p>
        </p:txBody>
      </p:sp>
      <p:sp>
        <p:nvSpPr>
          <p:cNvPr id="21521" name="Rectangle 14"/>
          <p:cNvSpPr>
            <a:spLocks noChangeArrowheads="1"/>
          </p:cNvSpPr>
          <p:nvPr/>
        </p:nvSpPr>
        <p:spPr bwMode="auto">
          <a:xfrm>
            <a:off x="1614488" y="6056313"/>
            <a:ext cx="376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chemeClr val="accent2"/>
                </a:solidFill>
              </a:rPr>
              <a:t>2</a:t>
            </a:r>
            <a:r>
              <a:rPr lang="en-US" b="1" i="1">
                <a:solidFill>
                  <a:schemeClr val="accent2"/>
                </a:solidFill>
              </a:rPr>
              <a:t>.</a:t>
            </a:r>
            <a:r>
              <a:rPr lang="uk-UA" b="1" i="1">
                <a:solidFill>
                  <a:schemeClr val="accent2"/>
                </a:solidFill>
              </a:rPr>
              <a:t>7</a:t>
            </a:r>
            <a:r>
              <a:rPr lang="en-US" b="1" i="1">
                <a:solidFill>
                  <a:schemeClr val="accent2"/>
                </a:solidFill>
              </a:rPr>
              <a:t>. </a:t>
            </a:r>
            <a:r>
              <a:rPr lang="uk-UA" b="1" i="1"/>
              <a:t>Адміністрування firewall-у.</a:t>
            </a:r>
          </a:p>
        </p:txBody>
      </p:sp>
      <p:sp>
        <p:nvSpPr>
          <p:cNvPr id="21522" name="Rectangle 6"/>
          <p:cNvSpPr>
            <a:spLocks noChangeArrowheads="1"/>
          </p:cNvSpPr>
          <p:nvPr/>
        </p:nvSpPr>
        <p:spPr bwMode="auto">
          <a:xfrm>
            <a:off x="1614488" y="2887663"/>
            <a:ext cx="518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2.</a:t>
            </a:r>
            <a:r>
              <a:rPr lang="uk-UA" b="1" i="1">
                <a:solidFill>
                  <a:schemeClr val="accent2"/>
                </a:solidFill>
              </a:rPr>
              <a:t> </a:t>
            </a:r>
            <a:r>
              <a:rPr lang="uk-UA" b="1" i="1"/>
              <a:t>Різні типи середовищ навколо firewall-у</a:t>
            </a:r>
            <a:r>
              <a:rPr lang="en-US"/>
              <a:t> 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800" b="1" i="1" smtClean="0">
                <a:latin typeface="Book Antiqua" pitchFamily="18" charset="0"/>
              </a:rPr>
              <a:t> </a:t>
            </a:r>
            <a:r>
              <a:rPr lang="uk-UA" sz="18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8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62892" name="Group 428"/>
          <p:cNvGraphicFramePr>
            <a:graphicFrameLocks noGrp="1"/>
          </p:cNvGraphicFramePr>
          <p:nvPr>
            <p:ph idx="1"/>
          </p:nvPr>
        </p:nvGraphicFramePr>
        <p:xfrm>
          <a:off x="503238" y="765175"/>
          <a:ext cx="8255318" cy="5270500"/>
        </p:xfrm>
        <a:graphic>
          <a:graphicData uri="http://schemas.openxmlformats.org/drawingml/2006/table">
            <a:tbl>
              <a:tblPr/>
              <a:tblGrid>
                <a:gridCol w="208280"/>
                <a:gridCol w="1090613"/>
                <a:gridCol w="609600"/>
                <a:gridCol w="1071562"/>
                <a:gridCol w="639763"/>
                <a:gridCol w="387350"/>
                <a:gridCol w="4248150"/>
              </a:tblGrid>
              <a:tr h="447675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Сукупність правил пакетного фільтра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відправника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 відправника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призначення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 призначення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(робоча станція)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&gt;1023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Allow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Правило дозволяє повертати ТСР-з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єднання у внутрішню мережу, тобто користувачі внутрішньої мережі можуть виходити в Інтернет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192.168.1.1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пакетний фільтр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Захищає сам </a:t>
                      </a:r>
                      <a:r>
                        <a:rPr kumimoji="0" 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пакетний фільтр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від безпосереднього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єднання з будь-ким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192.168.1.1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Запобігає безпосередні йдоступ усіх коритсувачів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пакетного фільтра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Allow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Внутрішні користувачі можуть мати доступ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зовнішніх серверів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192.168.1.2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(SMTP-сервер)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SMTP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Allow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Дозволяє усім (і зовнішнім і внутрішнім) користувачам надсилати e-mail для внутрішніх коритсувачі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192.168.1.3</a:t>
                      </a:r>
                      <a:b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(НТТР-сервер)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НТТР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Allow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Дозволяє зовнішнім користувачам доступ до WWW-сервера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Deny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"Заборонити все": правило – все, що не дозволено, то заборонено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09" name="Line 400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800" b="1" i="1" smtClean="0">
                <a:latin typeface="Book Antiqua" pitchFamily="18" charset="0"/>
              </a:rPr>
              <a:t> </a:t>
            </a:r>
            <a:r>
              <a:rPr lang="uk-UA" sz="18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9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92163" y="2097088"/>
          <a:ext cx="7807325" cy="2778125"/>
        </p:xfrm>
        <a:graphic>
          <a:graphicData uri="http://schemas.openxmlformats.org/presentationml/2006/ole">
            <p:oleObj spid="_x0000_s7170" name="Visio" r:id="rId3" imgW="7823440" imgH="278844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800" b="1" i="1" smtClean="0">
                <a:latin typeface="Book Antiqua" pitchFamily="18" charset="0"/>
              </a:rPr>
              <a:t> </a:t>
            </a:r>
            <a:r>
              <a:rPr lang="uk-UA" sz="18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1 0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542925" y="512763"/>
          <a:ext cx="8385175" cy="7069137"/>
        </p:xfrm>
        <a:graphic>
          <a:graphicData uri="http://schemas.openxmlformats.org/presentationml/2006/ole">
            <p:oleObj spid="_x0000_s8194" name="Visio" r:id="rId3" imgW="9335176" imgH="788235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7338" y="1090613"/>
          <a:ext cx="8601075" cy="3994150"/>
        </p:xfrm>
        <a:graphic>
          <a:graphicData uri="http://schemas.openxmlformats.org/presentationml/2006/ole">
            <p:oleObj spid="_x0000_s9218" name="Visio" r:id="rId3" imgW="10135953" imgH="4714240" progId="Visio.Drawing.11">
              <p:embed/>
            </p:oleObj>
          </a:graphicData>
        </a:graphic>
      </p:graphicFrame>
      <p:sp>
        <p:nvSpPr>
          <p:cNvPr id="922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2163" y="6527800"/>
            <a:ext cx="519112" cy="325438"/>
          </a:xfrm>
          <a:noFill/>
        </p:spPr>
        <p:txBody>
          <a:bodyPr/>
          <a:lstStyle/>
          <a:p>
            <a:fld id="{C8473298-F9ED-4D22-A067-513DB2D4006D}" type="slidenum">
              <a:rPr lang="uk-UA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uk-UA" sz="1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1 2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295400" y="1150938"/>
          <a:ext cx="6311900" cy="4654550"/>
        </p:xfrm>
        <a:graphic>
          <a:graphicData uri="http://schemas.openxmlformats.org/presentationml/2006/ole">
            <p:oleObj spid="_x0000_s10242" name="Visio" r:id="rId3" imgW="6325051" imgH="4670168" progId="Visio.Drawing.11">
              <p:embed/>
            </p:oleObj>
          </a:graphicData>
        </a:graphic>
      </p:graphicFrame>
      <p:sp>
        <p:nvSpPr>
          <p:cNvPr id="10247" name="Rectangle 12" descr="Blue tissue paper"/>
          <p:cNvSpPr>
            <a:spLocks noChangeArrowheads="1"/>
          </p:cNvSpPr>
          <p:nvPr/>
        </p:nvSpPr>
        <p:spPr bwMode="auto">
          <a:xfrm>
            <a:off x="0" y="6086475"/>
            <a:ext cx="9151938" cy="3667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Приклад мережі з firewall-ом і однією DMZ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1268" name="Line 27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69" name="Rectangle 28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 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1 3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1270" name="Line 29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338388" y="476250"/>
          <a:ext cx="4573587" cy="5438775"/>
        </p:xfrm>
        <a:graphic>
          <a:graphicData uri="http://schemas.openxmlformats.org/presentationml/2006/ole">
            <p:oleObj spid="_x0000_s11266" name="Visio" r:id="rId3" imgW="4574160" imgH="5438880" progId="Visio.Drawing.11">
              <p:embed/>
            </p:oleObj>
          </a:graphicData>
        </a:graphic>
      </p:graphicFrame>
      <p:sp>
        <p:nvSpPr>
          <p:cNvPr id="11271" name="Rectangle 165" descr="Blue tissue paper"/>
          <p:cNvSpPr>
            <a:spLocks noChangeArrowheads="1"/>
          </p:cNvSpPr>
          <p:nvPr/>
        </p:nvSpPr>
        <p:spPr bwMode="auto">
          <a:xfrm>
            <a:off x="0" y="6086475"/>
            <a:ext cx="9144000" cy="3667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Конфігурація Service Leg DMZ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                                                            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1 4   –</a:t>
            </a: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5" name="Rectangle 10" descr="Blue tissue paper"/>
          <p:cNvSpPr>
            <a:spLocks noChangeArrowheads="1"/>
          </p:cNvSpPr>
          <p:nvPr/>
        </p:nvSpPr>
        <p:spPr bwMode="auto">
          <a:xfrm>
            <a:off x="7938" y="6092825"/>
            <a:ext cx="9136062" cy="3667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Конфігурація з двома DMZ-мережами</a:t>
            </a:r>
            <a:r>
              <a:rPr lang="en-US"/>
              <a:t>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95400" y="387350"/>
          <a:ext cx="7115175" cy="5705475"/>
        </p:xfrm>
        <a:graphic>
          <a:graphicData uri="http://schemas.openxmlformats.org/presentationml/2006/ole">
            <p:oleObj spid="_x0000_s12290" name="Visio" r:id="rId4" imgW="8387952" imgH="673504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763"/>
            <a:ext cx="9144000" cy="269876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                                                             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1 5   –</a:t>
            </a:r>
          </a:p>
        </p:txBody>
      </p:sp>
      <p:sp>
        <p:nvSpPr>
          <p:cNvPr id="13317" name="Line 632"/>
          <p:cNvSpPr>
            <a:spLocks noChangeShapeType="1"/>
          </p:cNvSpPr>
          <p:nvPr/>
        </p:nvSpPr>
        <p:spPr bwMode="auto">
          <a:xfrm>
            <a:off x="196850" y="282575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051050" y="835025"/>
          <a:ext cx="4832350" cy="5006975"/>
        </p:xfrm>
        <a:graphic>
          <a:graphicData uri="http://schemas.openxmlformats.org/presentationml/2006/ole">
            <p:oleObj spid="_x0000_s13314" name="Visio" r:id="rId3" imgW="4841090" imgH="5025271" progId="Visio.Drawing.11">
              <p:embed/>
            </p:oleObj>
          </a:graphicData>
        </a:graphic>
      </p:graphicFrame>
      <p:sp>
        <p:nvSpPr>
          <p:cNvPr id="13318" name="Rectangle 652"/>
          <p:cNvSpPr>
            <a:spLocks noChangeArrowheads="1"/>
          </p:cNvSpPr>
          <p:nvPr/>
        </p:nvSpPr>
        <p:spPr bwMode="auto">
          <a:xfrm>
            <a:off x="0" y="6057900"/>
            <a:ext cx="9158288" cy="3667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Приклад суміщення firewall-а і VPN</a:t>
            </a:r>
          </a:p>
        </p:txBody>
      </p:sp>
      <p:sp>
        <p:nvSpPr>
          <p:cNvPr id="13319" name="Line 653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9AA5A-0C27-4C42-9AB3-A924EFBC3358}" type="slidenum">
              <a:rPr lang="uk-UA" smtClean="0"/>
              <a:pPr/>
              <a:t>17</a:t>
            </a:fld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l"/>
            <a:r>
              <a:rPr lang="uk-UA" sz="1600" b="1" i="1" smtClean="0">
                <a:latin typeface="Book Antiqua" pitchFamily="18" charset="0"/>
              </a:rPr>
              <a:t>                                                     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З а х и с т   і н ф о р м а ц і ї   в   к о м п ‘ ю т е р н и х   м е р е ж а х .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                                                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 	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1 6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95525" y="509588"/>
          <a:ext cx="4976813" cy="5548312"/>
        </p:xfrm>
        <a:graphic>
          <a:graphicData uri="http://schemas.openxmlformats.org/presentationml/2006/ole">
            <p:oleObj spid="_x0000_s14338" name="Visio" r:id="rId3" imgW="5867671" imgH="6551890" progId="Visio.Drawing.11">
              <p:embed/>
            </p:oleObj>
          </a:graphicData>
        </a:graphic>
      </p:graphicFrame>
      <p:sp>
        <p:nvSpPr>
          <p:cNvPr id="14343" name="Rectangle 40" descr="Blue tissue paper"/>
          <p:cNvSpPr>
            <a:spLocks noChangeArrowheads="1"/>
          </p:cNvSpPr>
          <p:nvPr/>
        </p:nvSpPr>
        <p:spPr bwMode="auto">
          <a:xfrm>
            <a:off x="0" y="6057900"/>
            <a:ext cx="9151938" cy="3667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VPN</a:t>
            </a:r>
            <a:r>
              <a:rPr lang="ru-RU"/>
              <a:t> і екстранет, що з</a:t>
            </a:r>
            <a:r>
              <a:rPr lang="en-US"/>
              <a:t>’</a:t>
            </a:r>
            <a:r>
              <a:rPr lang="ru-RU"/>
              <a:t>єднують дві інтранет мережі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l"/>
            <a:r>
              <a:rPr lang="uk-UA" sz="1600" b="1" i="1" smtClean="0">
                <a:latin typeface="Book Antiqua" pitchFamily="18" charset="0"/>
              </a:rPr>
              <a:t>                                                     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З а х и с т   і н ф о р м а ц і ї   в   к о м п ‘ ю т е р н и х   м е р е ж а х 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					 	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 1 7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466850" y="260350"/>
          <a:ext cx="6200775" cy="5876925"/>
        </p:xfrm>
        <a:graphic>
          <a:graphicData uri="http://schemas.openxmlformats.org/presentationml/2006/ole">
            <p:oleObj spid="_x0000_s15362" name="Visio" r:id="rId3" imgW="7307986" imgH="6935532" progId="Visio.Drawing.11">
              <p:embed/>
            </p:oleObj>
          </a:graphicData>
        </a:graphic>
      </p:graphicFrame>
      <p:sp>
        <p:nvSpPr>
          <p:cNvPr id="15366" name="Rectangle 23" descr="Blue tissue paper"/>
          <p:cNvSpPr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/>
              <a:t>Приклад топології мережі з двома DNS-серверами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uk-UA" sz="1600" b="1" i="1">
                <a:latin typeface="Book Antiqua" pitchFamily="18" charset="0"/>
              </a:rPr>
              <a:t>В с т у п н і   п о л о ж е н н я 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2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788988" y="4932363"/>
          <a:ext cx="7562850" cy="2457450"/>
        </p:xfrm>
        <a:graphic>
          <a:graphicData uri="http://schemas.openxmlformats.org/presentationml/2006/ole">
            <p:oleObj spid="_x0000_s1026" name="Visio" r:id="rId3" imgW="8974827" imgH="2974848" progId="Visio.Drawing.11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793750" y="441325"/>
          <a:ext cx="7558088" cy="1520825"/>
        </p:xfrm>
        <a:graphic>
          <a:graphicData uri="http://schemas.openxmlformats.org/presentationml/2006/ole">
            <p:oleObj spid="_x0000_s1027" name="Visio" r:id="rId4" imgW="9001880" imgH="1810918" progId="Visio.Drawing.11">
              <p:embed/>
            </p:oleObj>
          </a:graphicData>
        </a:graphic>
      </p:graphicFrame>
      <p:graphicFrame>
        <p:nvGraphicFramePr>
          <p:cNvPr id="1028" name="Object 32"/>
          <p:cNvGraphicFramePr>
            <a:graphicFrameLocks noChangeAspect="1"/>
          </p:cNvGraphicFramePr>
          <p:nvPr/>
        </p:nvGraphicFramePr>
        <p:xfrm>
          <a:off x="2441575" y="2133600"/>
          <a:ext cx="4019550" cy="2474913"/>
        </p:xfrm>
        <a:graphic>
          <a:graphicData uri="http://schemas.openxmlformats.org/presentationml/2006/ole">
            <p:oleObj spid="_x0000_s1028" name="Visio" r:id="rId5" imgW="6701400" imgH="41274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l"/>
            <a:r>
              <a:rPr lang="uk-UA" sz="1600" b="1" i="1" smtClean="0">
                <a:latin typeface="Book Antiqua" pitchFamily="18" charset="0"/>
              </a:rPr>
              <a:t>                                                     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З а х и с т   і н ф о р м а ц і ї   в   к о м п ‘ ю т е р н и х   м е р е ж а х .</a:t>
            </a: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 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                                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1 8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376488" y="390525"/>
          <a:ext cx="4641850" cy="5702300"/>
        </p:xfrm>
        <a:graphic>
          <a:graphicData uri="http://schemas.openxmlformats.org/presentationml/2006/ole">
            <p:oleObj spid="_x0000_s16386" name="Visio" r:id="rId3" imgW="5475218" imgH="6735041" progId="Visio.Drawing.11">
              <p:embed/>
            </p:oleObj>
          </a:graphicData>
        </a:graphic>
      </p:graphicFrame>
      <p:sp>
        <p:nvSpPr>
          <p:cNvPr id="16391" name="Rectangle 24" descr="Blue tissue paper"/>
          <p:cNvSpPr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Приклад топології мережі з </a:t>
            </a:r>
            <a:r>
              <a:rPr lang="uk-UA"/>
              <a:t>двома DMZ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l"/>
            <a:r>
              <a:rPr lang="uk-UA" sz="1600" b="1" i="1" smtClean="0">
                <a:latin typeface="Book Antiqua" pitchFamily="18" charset="0"/>
              </a:rPr>
              <a:t>                                                     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З а х и с т   і н ф о р м а ц і ї   в   к о м п ‘ ю т е р н и х   м е р е ж а х .</a:t>
            </a: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1 9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223963" y="873125"/>
          <a:ext cx="6678612" cy="5057775"/>
        </p:xfrm>
        <a:graphic>
          <a:graphicData uri="http://schemas.openxmlformats.org/presentationml/2006/ole">
            <p:oleObj spid="_x0000_s17410" name="Visio" r:id="rId3" imgW="6691532" imgH="50751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2 0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438" name="Line 27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7950" y="414338"/>
          <a:ext cx="9004300" cy="6002337"/>
        </p:xfrm>
        <a:graphic>
          <a:graphicData uri="http://schemas.openxmlformats.org/presentationml/2006/ole">
            <p:oleObj spid="_x0000_s18434" name="Visio" r:id="rId3" imgW="10613514" imgH="708797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/>
            <a:r>
              <a:rPr lang="uk-UA" sz="1800" b="1" i="1" smtClean="0">
                <a:latin typeface="Book Antiqua" pitchFamily="18" charset="0"/>
              </a:rPr>
              <a:t> </a:t>
            </a:r>
            <a:r>
              <a:rPr lang="uk-UA" sz="18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uk-UA" sz="1600" b="1" i="1">
                <a:latin typeface="Book Antiqua" pitchFamily="18" charset="0"/>
              </a:rPr>
              <a:t>			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2 1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19138" y="1089025"/>
          <a:ext cx="7896225" cy="4783138"/>
        </p:xfrm>
        <a:graphic>
          <a:graphicData uri="http://schemas.openxmlformats.org/presentationml/2006/ole">
            <p:oleObj spid="_x0000_s19458" name="Visio" r:id="rId3" imgW="7911583" imgH="479979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2053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uk-UA" sz="1600" b="1" i="1">
                <a:latin typeface="Book Antiqua" pitchFamily="18" charset="0"/>
              </a:rPr>
              <a:t>В с т у п н і   п о л о ж е н н я 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3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31800" y="3706813"/>
          <a:ext cx="7586663" cy="2566987"/>
        </p:xfrm>
        <a:graphic>
          <a:graphicData uri="http://schemas.openxmlformats.org/presentationml/2006/ole">
            <p:oleObj spid="_x0000_s2050" name="Visio" r:id="rId3" imgW="9497857" imgH="3217966" progId="Visio.Drawing.11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1309688" y="481013"/>
          <a:ext cx="6323012" cy="3092450"/>
        </p:xfrm>
        <a:graphic>
          <a:graphicData uri="http://schemas.openxmlformats.org/presentationml/2006/ole">
            <p:oleObj spid="_x0000_s2051" name="Visio" r:id="rId4" imgW="7913979" imgH="387579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3077" name="Line 27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8" name="Rectangle 28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 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uk-UA" sz="1600" b="1" i="1">
                <a:latin typeface="Book Antiqua" pitchFamily="18" charset="0"/>
              </a:rPr>
              <a:t>В с т у п</a:t>
            </a:r>
            <a:r>
              <a:rPr lang="en-US" sz="1600" b="1" i="1">
                <a:latin typeface="Book Antiqua" pitchFamily="18" charset="0"/>
              </a:rPr>
              <a:t> </a:t>
            </a:r>
            <a:r>
              <a:rPr lang="uk-UA" sz="1600" b="1" i="1">
                <a:latin typeface="Book Antiqua" pitchFamily="18" charset="0"/>
              </a:rPr>
              <a:t>н і   п о л о ж е н н я 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4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3079" name="Line 29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3074" name="Object 162"/>
          <p:cNvGraphicFramePr>
            <a:graphicFrameLocks noChangeAspect="1"/>
          </p:cNvGraphicFramePr>
          <p:nvPr/>
        </p:nvGraphicFramePr>
        <p:xfrm>
          <a:off x="1011238" y="476250"/>
          <a:ext cx="7232650" cy="2055813"/>
        </p:xfrm>
        <a:graphic>
          <a:graphicData uri="http://schemas.openxmlformats.org/presentationml/2006/ole">
            <p:oleObj spid="_x0000_s3074" name="Visio" r:id="rId3" imgW="7247026" imgH="2062706" progId="Visio.Drawing.11">
              <p:embed/>
            </p:oleObj>
          </a:graphicData>
        </a:graphic>
      </p:graphicFrame>
      <p:graphicFrame>
        <p:nvGraphicFramePr>
          <p:cNvPr id="3075" name="Object 163"/>
          <p:cNvGraphicFramePr>
            <a:graphicFrameLocks noChangeAspect="1"/>
          </p:cNvGraphicFramePr>
          <p:nvPr/>
        </p:nvGraphicFramePr>
        <p:xfrm>
          <a:off x="1008063" y="2716213"/>
          <a:ext cx="7159625" cy="3700462"/>
        </p:xfrm>
        <a:graphic>
          <a:graphicData uri="http://schemas.openxmlformats.org/presentationml/2006/ole">
            <p:oleObj spid="_x0000_s3075" name="Visio" r:id="rId4" imgW="7174884" imgH="371287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</a:t>
            </a:r>
            <a:r>
              <a:rPr lang="en-US" sz="1600" b="1" i="1">
                <a:solidFill>
                  <a:schemeClr val="tx2"/>
                </a:solidFill>
                <a:latin typeface="Book Antiqua" pitchFamily="18" charset="0"/>
              </a:rPr>
              <a:t>                                                             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5   –</a:t>
            </a: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1528763" y="409575"/>
          <a:ext cx="6211887" cy="6080125"/>
        </p:xfrm>
        <a:graphic>
          <a:graphicData uri="http://schemas.openxmlformats.org/presentationml/2006/ole">
            <p:oleObj spid="_x0000_s4098" name="Visio" r:id="rId3" imgW="10367889" imgH="1016361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Л е к ц і я   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1.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</a:t>
            </a:r>
            <a:fld id="{D3211C7F-3D24-4DD8-89C8-956F9D06EF37}" type="slidenum"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pPr/>
              <a:t>6</a:t>
            </a:fld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706438" y="387350"/>
          <a:ext cx="7737475" cy="6081713"/>
        </p:xfrm>
        <a:graphic>
          <a:graphicData uri="http://schemas.openxmlformats.org/presentationml/2006/ole">
            <p:oleObj spid="_x0000_s36866" name="Visio" r:id="rId3" imgW="10337305" imgH="813574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Л е к ц і я   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1.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</a:t>
            </a:r>
            <a:fld id="{0C212B8B-ACE5-4729-9D70-EA79CF382965}" type="slidenum"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pPr/>
              <a:t>7</a:t>
            </a:fld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107950" y="333375"/>
          <a:ext cx="6448425" cy="1587500"/>
        </p:xfrm>
        <a:graphic>
          <a:graphicData uri="http://schemas.openxmlformats.org/presentationml/2006/ole">
            <p:oleObj spid="_x0000_s37890" name="Visio" r:id="rId3" imgW="7595832" imgH="1871969" progId="Visio.Drawing.11">
              <p:embed/>
            </p:oleObj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125413" y="2058988"/>
          <a:ext cx="6859587" cy="4070350"/>
        </p:xfrm>
        <a:graphic>
          <a:graphicData uri="http://schemas.openxmlformats.org/presentationml/2006/ole">
            <p:oleObj spid="_x0000_s37891" name="Visio" r:id="rId4" imgW="8088923" imgH="4805996" progId="Visio.Drawing.11">
              <p:embed/>
            </p:oleObj>
          </a:graphicData>
        </a:graphic>
      </p:graphicFrame>
      <p:sp>
        <p:nvSpPr>
          <p:cNvPr id="12297" name="Rectangle 10" descr="Blue tissue paper"/>
          <p:cNvSpPr>
            <a:spLocks noChangeArrowheads="1"/>
          </p:cNvSpPr>
          <p:nvPr/>
        </p:nvSpPr>
        <p:spPr bwMode="auto">
          <a:xfrm>
            <a:off x="7938" y="6157913"/>
            <a:ext cx="9136062" cy="36671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Співвідношення рівнів стеку протоколів Інтернету і адресів</a:t>
            </a:r>
            <a:endParaRPr lang="en-US"/>
          </a:p>
        </p:txBody>
      </p:sp>
      <p:graphicFrame>
        <p:nvGraphicFramePr>
          <p:cNvPr id="12292" name="Object 11"/>
          <p:cNvGraphicFramePr>
            <a:graphicFrameLocks noChangeAspect="1"/>
          </p:cNvGraphicFramePr>
          <p:nvPr/>
        </p:nvGraphicFramePr>
        <p:xfrm>
          <a:off x="6556375" y="1557338"/>
          <a:ext cx="2374900" cy="1490662"/>
        </p:xfrm>
        <a:graphic>
          <a:graphicData uri="http://schemas.openxmlformats.org/presentationml/2006/ole">
            <p:oleObj spid="_x0000_s37892" name="Visio" r:id="rId6" imgW="4751994" imgH="298785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800" b="1" i="1" smtClean="0">
                <a:latin typeface="Book Antiqua" pitchFamily="18" charset="0"/>
              </a:rPr>
              <a:t> </a:t>
            </a:r>
            <a:r>
              <a:rPr lang="uk-UA" sz="18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6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647700" y="1901825"/>
          <a:ext cx="8118475" cy="2705100"/>
        </p:xfrm>
        <a:graphic>
          <a:graphicData uri="http://schemas.openxmlformats.org/presentationml/2006/ole">
            <p:oleObj spid="_x0000_s5122" name="Visio" r:id="rId3" imgW="8134653" imgH="2713716" progId="Visio.Drawing.11">
              <p:embed/>
            </p:oleObj>
          </a:graphicData>
        </a:graphic>
      </p:graphicFrame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58288" cy="269875"/>
          </a:xfr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</p:spPr>
        <p:txBody>
          <a:bodyPr lIns="0" tIns="0" rIns="0" bIns="0"/>
          <a:lstStyle/>
          <a:p>
            <a:pPr algn="r" eaLnBrk="1" hangingPunct="1"/>
            <a:r>
              <a:rPr lang="uk-UA" sz="1600" b="1" i="1" smtClean="0">
                <a:latin typeface="Book Antiqua" pitchFamily="18" charset="0"/>
              </a:rPr>
              <a:t> </a:t>
            </a:r>
            <a:r>
              <a:rPr lang="uk-UA" sz="1600" b="1" i="1" smtClean="0">
                <a:solidFill>
                  <a:schemeClr val="accent2"/>
                </a:solidFill>
                <a:latin typeface="Book Antiqua" pitchFamily="18" charset="0"/>
              </a:rPr>
              <a:t>М е т о д и   т а   з а с о б и   з а х и с т у   і н ф о р м а ц і ї.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583363"/>
            <a:ext cx="9158288" cy="269875"/>
          </a:xfrm>
          <a:prstGeom prst="rect">
            <a:avLst/>
          </a:prstGeom>
          <a:gradFill rotWithShape="1">
            <a:gsLst>
              <a:gs pos="0">
                <a:srgbClr val="DCB6FC"/>
              </a:gs>
              <a:gs pos="100000">
                <a:srgbClr val="9A7FB0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Л е к ц і я   1</a:t>
            </a:r>
            <a:r>
              <a:rPr lang="en-US" sz="1600" b="1" i="1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								  </a:t>
            </a:r>
            <a:r>
              <a:rPr lang="uk-UA" sz="1600" b="1" i="1">
                <a:solidFill>
                  <a:schemeClr val="accent2"/>
                </a:solidFill>
                <a:latin typeface="Book Antiqua" pitchFamily="18" charset="0"/>
              </a:rPr>
              <a:t>–   7   –</a:t>
            </a:r>
            <a:r>
              <a:rPr lang="uk-UA" sz="16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453188" y="6573838"/>
            <a:ext cx="26987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6146" name="Object 26"/>
          <p:cNvGraphicFramePr>
            <a:graphicFrameLocks noChangeAspect="1"/>
          </p:cNvGraphicFramePr>
          <p:nvPr/>
        </p:nvGraphicFramePr>
        <p:xfrm>
          <a:off x="1655763" y="563563"/>
          <a:ext cx="6078537" cy="6681787"/>
        </p:xfrm>
        <a:graphic>
          <a:graphicData uri="http://schemas.openxmlformats.org/presentationml/2006/ole">
            <p:oleObj spid="_x0000_s6146" name="Visio" r:id="rId3" imgW="6765117" imgH="7446693" progId="Visio.Drawing.11">
              <p:embed/>
            </p:oleObj>
          </a:graphicData>
        </a:graphic>
      </p:graphicFrame>
      <p:sp>
        <p:nvSpPr>
          <p:cNvPr id="6150" name="Line 27"/>
          <p:cNvSpPr>
            <a:spLocks noChangeShapeType="1"/>
          </p:cNvSpPr>
          <p:nvPr/>
        </p:nvSpPr>
        <p:spPr bwMode="auto">
          <a:xfrm>
            <a:off x="196850" y="290513"/>
            <a:ext cx="89979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1257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Default Design</vt:lpstr>
      <vt:lpstr>Visio</vt:lpstr>
      <vt:lpstr>Microsoft Visio Drawing</vt:lpstr>
      <vt:lpstr>                                                     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М е т о д и   т а   з а с о б и   з а х и с т у   і н ф о р м а ц і ї.</vt:lpstr>
      <vt:lpstr>                                                      З а х и с т   і н ф о р м а ц і ї   в   к о м п ‘ ю т е р н и х   м е р е ж а х .</vt:lpstr>
      <vt:lpstr>                                                      З а х и с т   і н ф о р м а ц і ї   в   к о м п ‘ ю т е р н и х   м е р е ж а х .</vt:lpstr>
      <vt:lpstr>                                                      З а х и с т   і н ф о р м а ц і ї   в   к о м п ‘ ю т е р н и х   м е р е ж а х .</vt:lpstr>
      <vt:lpstr>                                                      З а х и с т   і н ф о р м а ц і ї   в   к о м п ‘ ю т е р н и х   м е р е ж а х .</vt:lpstr>
      <vt:lpstr> М е т о д и   т а   з а с о б и   з а х и с т у   і н ф о р м а ц і ї.</vt:lpstr>
      <vt:lpstr> М е т о д и   т а   з а с о б и   з а х и с т у   і н ф о р м а ц і ї.</vt:lpstr>
    </vt:vector>
  </TitlesOfParts>
  <Company>IAPMM NAS 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а х и с т   і н ф о р м а ц і ї   в   к о м п ‘ ю т е р н и х   м е р е ж а х .</dc:title>
  <dc:creator>CH3_srv</dc:creator>
  <cp:lastModifiedBy>User</cp:lastModifiedBy>
  <cp:revision>78</cp:revision>
  <dcterms:created xsi:type="dcterms:W3CDTF">2009-04-07T12:04:39Z</dcterms:created>
  <dcterms:modified xsi:type="dcterms:W3CDTF">2021-09-19T13:40:37Z</dcterms:modified>
</cp:coreProperties>
</file>