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7" r:id="rId1"/>
  </p:sldMasterIdLst>
  <p:notesMasterIdLst>
    <p:notesMasterId r:id="rId23"/>
  </p:notesMasterIdLst>
  <p:sldIdLst>
    <p:sldId id="256" r:id="rId2"/>
    <p:sldId id="261" r:id="rId3"/>
    <p:sldId id="284" r:id="rId4"/>
    <p:sldId id="263" r:id="rId5"/>
    <p:sldId id="441" r:id="rId6"/>
    <p:sldId id="472" r:id="rId7"/>
    <p:sldId id="446" r:id="rId8"/>
    <p:sldId id="415" r:id="rId9"/>
    <p:sldId id="466" r:id="rId10"/>
    <p:sldId id="467" r:id="rId11"/>
    <p:sldId id="473" r:id="rId12"/>
    <p:sldId id="468" r:id="rId13"/>
    <p:sldId id="469" r:id="rId14"/>
    <p:sldId id="470" r:id="rId15"/>
    <p:sldId id="417" r:id="rId16"/>
    <p:sldId id="442" r:id="rId17"/>
    <p:sldId id="471" r:id="rId18"/>
    <p:sldId id="443" r:id="rId19"/>
    <p:sldId id="474" r:id="rId20"/>
    <p:sldId id="475" r:id="rId21"/>
    <p:sldId id="34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>
      <p:cViewPr varScale="1">
        <p:scale>
          <a:sx n="109" d="100"/>
          <a:sy n="109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6743-AD38-4BA7-BA2B-29380937CB91}" type="datetimeFigureOut">
              <a:rPr lang="uk-UA" smtClean="0"/>
              <a:t>17.04.2018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F6893-8A94-4AB3-85EA-9AF789F66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62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F6893-8A94-4AB3-85EA-9AF789F66FCA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2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ru-RU" alt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CA3A6B-EDB4-4717-A23F-85DD6E3148C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D68F-9733-4C48-A710-332AE099BB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56E-D236-4F46-ACDE-E2425CB6B8E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D9D-47DA-48E0-9E15-5DAE782656A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9E80-61BE-4175-92E6-778C4150EB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FC17-6231-4C6D-90FF-68B2A2A9BD5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B713-8A80-4C1B-A326-C250AB055C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DBC-ABD2-4DFC-BA36-8ED467F8878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FBEB-32C9-471E-8570-D84670E8E31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8800-B62E-483B-9F39-1CD33061136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42A1-4346-4D7E-AA6E-F4B3EC27524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AF6DD60-75CA-423E-955E-138C9CE319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564904"/>
            <a:ext cx="4536504" cy="1512168"/>
          </a:xfrm>
        </p:spPr>
        <p:txBody>
          <a:bodyPr>
            <a:normAutofit fontScale="90000"/>
          </a:bodyPr>
          <a:lstStyle/>
          <a:p>
            <a:r>
              <a:rPr lang="uk-UA" alt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ОСНОВИ ПРОГРАМУВАННЯ ТА АЛГОРИТМІЗАЦІЯ</a:t>
            </a:r>
            <a:endParaRPr lang="ru-RU" alt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3717032"/>
            <a:ext cx="3528391" cy="126062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Лекція </a:t>
            </a:r>
            <a:r>
              <a:rPr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5.3. 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Піраміди</a:t>
            </a:r>
            <a:endParaRPr lang="uk-UA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4008" y="917104"/>
            <a:ext cx="3528391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altLang="ru-RU" sz="2400" b="1" dirty="0" smtClean="0">
                <a:solidFill>
                  <a:schemeClr val="bg1"/>
                </a:solidFill>
              </a:rPr>
              <a:t>Тема 5. </a:t>
            </a:r>
            <a:r>
              <a:rPr lang="uk-UA" sz="2400" b="1" dirty="0" smtClean="0">
                <a:solidFill>
                  <a:schemeClr val="bg1"/>
                </a:solidFill>
              </a:rPr>
              <a:t>Структури даних</a:t>
            </a:r>
            <a:endParaRPr lang="uk-UA" alt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293" y="-81795"/>
            <a:ext cx="3312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Час роботи процедури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відновлення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568" y="1052736"/>
            <a:ext cx="790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+mj-lt"/>
              </a:rPr>
              <a:t>Час роботи процедури відновлення визначається висотою знаходження елементу </a:t>
            </a:r>
            <a:r>
              <a:rPr lang="uk-UA" b="1" i="1" dirty="0" smtClean="0">
                <a:latin typeface="+mj-lt"/>
              </a:rPr>
              <a:t>х</a:t>
            </a:r>
            <a:endParaRPr lang="uk-UA" b="1" dirty="0">
              <a:latin typeface="+mj-lt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339752" y="2125712"/>
            <a:ext cx="2160240" cy="230425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/>
          <p:cNvSpPr/>
          <p:nvPr/>
        </p:nvSpPr>
        <p:spPr>
          <a:xfrm>
            <a:off x="3347864" y="3277840"/>
            <a:ext cx="279451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х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3487589" y="3565872"/>
            <a:ext cx="0" cy="8640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3504729" y="3643937"/>
            <a:ext cx="88645" cy="216024"/>
          </a:xfrm>
          <a:custGeom>
            <a:avLst/>
            <a:gdLst>
              <a:gd name="connsiteX0" fmla="*/ 0 w 193584"/>
              <a:gd name="connsiteY0" fmla="*/ 0 h 246184"/>
              <a:gd name="connsiteX1" fmla="*/ 193431 w 193584"/>
              <a:gd name="connsiteY1" fmla="*/ 140677 h 246184"/>
              <a:gd name="connsiteX2" fmla="*/ 35169 w 193584"/>
              <a:gd name="connsiteY2" fmla="*/ 246184 h 246184"/>
              <a:gd name="connsiteX3" fmla="*/ 35169 w 193584"/>
              <a:gd name="connsiteY3" fmla="*/ 246184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84" h="246184">
                <a:moveTo>
                  <a:pt x="0" y="0"/>
                </a:moveTo>
                <a:cubicBezTo>
                  <a:pt x="93785" y="49823"/>
                  <a:pt x="187570" y="99646"/>
                  <a:pt x="193431" y="140677"/>
                </a:cubicBezTo>
                <a:cubicBezTo>
                  <a:pt x="199292" y="181708"/>
                  <a:pt x="35169" y="246184"/>
                  <a:pt x="35169" y="246184"/>
                </a:cubicBezTo>
                <a:lnTo>
                  <a:pt x="35169" y="246184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олилиния 32"/>
          <p:cNvSpPr/>
          <p:nvPr/>
        </p:nvSpPr>
        <p:spPr>
          <a:xfrm>
            <a:off x="3530056" y="3865040"/>
            <a:ext cx="88645" cy="216024"/>
          </a:xfrm>
          <a:custGeom>
            <a:avLst/>
            <a:gdLst>
              <a:gd name="connsiteX0" fmla="*/ 0 w 193584"/>
              <a:gd name="connsiteY0" fmla="*/ 0 h 246184"/>
              <a:gd name="connsiteX1" fmla="*/ 193431 w 193584"/>
              <a:gd name="connsiteY1" fmla="*/ 140677 h 246184"/>
              <a:gd name="connsiteX2" fmla="*/ 35169 w 193584"/>
              <a:gd name="connsiteY2" fmla="*/ 246184 h 246184"/>
              <a:gd name="connsiteX3" fmla="*/ 35169 w 193584"/>
              <a:gd name="connsiteY3" fmla="*/ 246184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84" h="246184">
                <a:moveTo>
                  <a:pt x="0" y="0"/>
                </a:moveTo>
                <a:cubicBezTo>
                  <a:pt x="93785" y="49823"/>
                  <a:pt x="187570" y="99646"/>
                  <a:pt x="193431" y="140677"/>
                </a:cubicBezTo>
                <a:cubicBezTo>
                  <a:pt x="199292" y="181708"/>
                  <a:pt x="35169" y="246184"/>
                  <a:pt x="35169" y="246184"/>
                </a:cubicBezTo>
                <a:lnTo>
                  <a:pt x="35169" y="246184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олилиния 33"/>
          <p:cNvSpPr/>
          <p:nvPr/>
        </p:nvSpPr>
        <p:spPr>
          <a:xfrm>
            <a:off x="3530548" y="4086144"/>
            <a:ext cx="88645" cy="216024"/>
          </a:xfrm>
          <a:custGeom>
            <a:avLst/>
            <a:gdLst>
              <a:gd name="connsiteX0" fmla="*/ 0 w 193584"/>
              <a:gd name="connsiteY0" fmla="*/ 0 h 246184"/>
              <a:gd name="connsiteX1" fmla="*/ 193431 w 193584"/>
              <a:gd name="connsiteY1" fmla="*/ 140677 h 246184"/>
              <a:gd name="connsiteX2" fmla="*/ 35169 w 193584"/>
              <a:gd name="connsiteY2" fmla="*/ 246184 h 246184"/>
              <a:gd name="connsiteX3" fmla="*/ 35169 w 193584"/>
              <a:gd name="connsiteY3" fmla="*/ 246184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84" h="246184">
                <a:moveTo>
                  <a:pt x="0" y="0"/>
                </a:moveTo>
                <a:cubicBezTo>
                  <a:pt x="93785" y="49823"/>
                  <a:pt x="187570" y="99646"/>
                  <a:pt x="193431" y="140677"/>
                </a:cubicBezTo>
                <a:cubicBezTo>
                  <a:pt x="199292" y="181708"/>
                  <a:pt x="35169" y="246184"/>
                  <a:pt x="35169" y="246184"/>
                </a:cubicBezTo>
                <a:lnTo>
                  <a:pt x="35169" y="246184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6" name="Прямая соединительная линия 35"/>
          <p:cNvCxnSpPr>
            <a:stCxn id="27" idx="4"/>
          </p:cNvCxnSpPr>
          <p:nvPr/>
        </p:nvCxnSpPr>
        <p:spPr>
          <a:xfrm>
            <a:off x="3487590" y="3565872"/>
            <a:ext cx="1444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4" idx="4"/>
          </p:cNvCxnSpPr>
          <p:nvPr/>
        </p:nvCxnSpPr>
        <p:spPr>
          <a:xfrm>
            <a:off x="4499992" y="4429968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788024" y="3565872"/>
            <a:ext cx="0" cy="8640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88024" y="3824824"/>
            <a:ext cx="60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h(</a:t>
            </a:r>
            <a:r>
              <a:rPr lang="uk-UA" i="1" dirty="0" smtClean="0">
                <a:latin typeface="+mj-lt"/>
              </a:rPr>
              <a:t>х</a:t>
            </a:r>
            <a:r>
              <a:rPr lang="en-US" i="1" dirty="0" smtClean="0">
                <a:latin typeface="+mj-lt"/>
              </a:rPr>
              <a:t>)</a:t>
            </a:r>
            <a:endParaRPr lang="uk-UA" dirty="0">
              <a:latin typeface="+mj-lt"/>
            </a:endParaRPr>
          </a:p>
        </p:txBody>
      </p:sp>
      <p:cxnSp>
        <p:nvCxnSpPr>
          <p:cNvPr id="44" name="Прямая соединительная линия 43"/>
          <p:cNvCxnSpPr>
            <a:stCxn id="14" idx="0"/>
          </p:cNvCxnSpPr>
          <p:nvPr/>
        </p:nvCxnSpPr>
        <p:spPr>
          <a:xfrm>
            <a:off x="3419872" y="2125712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868144" y="2125712"/>
            <a:ext cx="0" cy="230425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79740" y="3067218"/>
            <a:ext cx="193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H –</a:t>
            </a:r>
            <a:r>
              <a:rPr lang="uk-UA" i="1" dirty="0" smtClean="0">
                <a:latin typeface="+mj-lt"/>
              </a:rPr>
              <a:t> найгірший випадок</a:t>
            </a:r>
            <a:endParaRPr lang="uk-UA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40221" y="4961721"/>
            <a:ext cx="58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  <a:latin typeface="+mj-lt"/>
              </a:rPr>
              <a:t>Висота піраміди Н </a:t>
            </a:r>
            <a:r>
              <a:rPr lang="uk-UA" dirty="0" smtClean="0">
                <a:latin typeface="+mj-lt"/>
              </a:rPr>
              <a:t>– висота її кореня </a:t>
            </a:r>
            <a:r>
              <a:rPr lang="en-US" b="1" i="1" dirty="0" smtClean="0">
                <a:latin typeface="+mj-lt"/>
              </a:rPr>
              <a:t>H = </a:t>
            </a:r>
            <a:r>
              <a:rPr lang="el-GR" b="1" i="1" dirty="0" smtClean="0">
                <a:latin typeface="+mj-lt"/>
              </a:rPr>
              <a:t>Θ</a:t>
            </a:r>
            <a:r>
              <a:rPr lang="en-US" b="1" i="1" dirty="0" smtClean="0">
                <a:latin typeface="+mj-lt"/>
              </a:rPr>
              <a:t> (</a:t>
            </a:r>
            <a:r>
              <a:rPr lang="en-US" b="1" i="1" dirty="0" err="1" smtClean="0">
                <a:latin typeface="+mj-lt"/>
              </a:rPr>
              <a:t>lg</a:t>
            </a:r>
            <a:r>
              <a:rPr lang="en-US" b="1" i="1" dirty="0" smtClean="0">
                <a:latin typeface="+mj-lt"/>
              </a:rPr>
              <a:t> n)</a:t>
            </a:r>
            <a:endParaRPr lang="uk-UA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74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79059" y="2636912"/>
            <a:ext cx="6777317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3.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Створення (побудова) піраміди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19660" y="-81795"/>
            <a:ext cx="3137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Створення (побудова)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піраміди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98072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+mj-lt"/>
              </a:rPr>
              <a:t>Вхід: </a:t>
            </a:r>
            <a:r>
              <a:rPr lang="uk-UA" dirty="0" smtClean="0">
                <a:latin typeface="+mj-lt"/>
              </a:rPr>
              <a:t>масив А = </a:t>
            </a:r>
            <a:r>
              <a:rPr lang="en-US" dirty="0" smtClean="0">
                <a:latin typeface="+mj-lt"/>
              </a:rPr>
              <a:t>[1…n]</a:t>
            </a:r>
            <a:r>
              <a:rPr lang="uk-UA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algn="just"/>
            <a:r>
              <a:rPr lang="uk-UA" b="1" dirty="0" smtClean="0">
                <a:latin typeface="+mj-lt"/>
              </a:rPr>
              <a:t>Вихід: </a:t>
            </a:r>
            <a:r>
              <a:rPr lang="uk-UA" dirty="0" smtClean="0">
                <a:latin typeface="+mj-lt"/>
              </a:rPr>
              <a:t>незростаюча піраміда</a:t>
            </a:r>
          </a:p>
          <a:p>
            <a:pPr algn="just"/>
            <a:r>
              <a:rPr lang="uk-UA" b="1" dirty="0" smtClean="0">
                <a:latin typeface="+mj-lt"/>
              </a:rPr>
              <a:t>Що потрібно зробити:</a:t>
            </a:r>
            <a:r>
              <a:rPr lang="uk-UA" dirty="0" smtClean="0">
                <a:latin typeface="+mj-lt"/>
              </a:rPr>
              <a:t> в масиві А елементи переставити так, щоб це задовольняло умову незростаючої піраміди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56004" y="269472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39133" y="269472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22261" y="269472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3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05390" y="269472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2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71647" y="269472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54775" y="269472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8518" y="269472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31515" y="269472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2661681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08253" y="2694719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84993" y="2694718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441921" y="2601287"/>
            <a:ext cx="378069" cy="85991"/>
          </a:xfrm>
          <a:custGeom>
            <a:avLst/>
            <a:gdLst>
              <a:gd name="connsiteX0" fmla="*/ 0 w 378069"/>
              <a:gd name="connsiteY0" fmla="*/ 140677 h 140677"/>
              <a:gd name="connsiteX1" fmla="*/ 193430 w 378069"/>
              <a:gd name="connsiteY1" fmla="*/ 0 h 140677"/>
              <a:gd name="connsiteX2" fmla="*/ 378069 w 378069"/>
              <a:gd name="connsiteY2" fmla="*/ 140677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069" h="140677">
                <a:moveTo>
                  <a:pt x="0" y="140677"/>
                </a:moveTo>
                <a:cubicBezTo>
                  <a:pt x="65209" y="70338"/>
                  <a:pt x="130419" y="0"/>
                  <a:pt x="193430" y="0"/>
                </a:cubicBezTo>
                <a:cubicBezTo>
                  <a:pt x="256441" y="0"/>
                  <a:pt x="317255" y="70338"/>
                  <a:pt x="378069" y="14067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илиния 38"/>
          <p:cNvSpPr/>
          <p:nvPr/>
        </p:nvSpPr>
        <p:spPr>
          <a:xfrm>
            <a:off x="2433128" y="2492896"/>
            <a:ext cx="773723" cy="203174"/>
          </a:xfrm>
          <a:custGeom>
            <a:avLst/>
            <a:gdLst>
              <a:gd name="connsiteX0" fmla="*/ 0 w 773723"/>
              <a:gd name="connsiteY0" fmla="*/ 203174 h 203174"/>
              <a:gd name="connsiteX1" fmla="*/ 149470 w 773723"/>
              <a:gd name="connsiteY1" fmla="*/ 27328 h 203174"/>
              <a:gd name="connsiteX2" fmla="*/ 633046 w 773723"/>
              <a:gd name="connsiteY2" fmla="*/ 18535 h 203174"/>
              <a:gd name="connsiteX3" fmla="*/ 773723 w 773723"/>
              <a:gd name="connsiteY3" fmla="*/ 203174 h 20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723" h="203174">
                <a:moveTo>
                  <a:pt x="0" y="203174"/>
                </a:moveTo>
                <a:cubicBezTo>
                  <a:pt x="21981" y="130637"/>
                  <a:pt x="43962" y="58101"/>
                  <a:pt x="149470" y="27328"/>
                </a:cubicBezTo>
                <a:cubicBezTo>
                  <a:pt x="254978" y="-3445"/>
                  <a:pt x="529004" y="-10773"/>
                  <a:pt x="633046" y="18535"/>
                </a:cubicBezTo>
                <a:cubicBezTo>
                  <a:pt x="737088" y="47843"/>
                  <a:pt x="755405" y="125508"/>
                  <a:pt x="773723" y="2031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олилиния 41"/>
          <p:cNvSpPr/>
          <p:nvPr/>
        </p:nvSpPr>
        <p:spPr>
          <a:xfrm>
            <a:off x="2824386" y="3003068"/>
            <a:ext cx="776288" cy="75144"/>
          </a:xfrm>
          <a:custGeom>
            <a:avLst/>
            <a:gdLst>
              <a:gd name="connsiteX0" fmla="*/ 0 w 776288"/>
              <a:gd name="connsiteY0" fmla="*/ 4763 h 57167"/>
              <a:gd name="connsiteX1" fmla="*/ 385763 w 776288"/>
              <a:gd name="connsiteY1" fmla="*/ 57150 h 57167"/>
              <a:gd name="connsiteX2" fmla="*/ 776288 w 776288"/>
              <a:gd name="connsiteY2" fmla="*/ 0 h 5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288" h="57167">
                <a:moveTo>
                  <a:pt x="0" y="4763"/>
                </a:moveTo>
                <a:cubicBezTo>
                  <a:pt x="128191" y="31353"/>
                  <a:pt x="256382" y="57944"/>
                  <a:pt x="385763" y="57150"/>
                </a:cubicBezTo>
                <a:cubicBezTo>
                  <a:pt x="515144" y="56356"/>
                  <a:pt x="645716" y="28178"/>
                  <a:pt x="776288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Полилиния 42"/>
          <p:cNvSpPr/>
          <p:nvPr/>
        </p:nvSpPr>
        <p:spPr>
          <a:xfrm>
            <a:off x="2829149" y="3003068"/>
            <a:ext cx="1152525" cy="164910"/>
          </a:xfrm>
          <a:custGeom>
            <a:avLst/>
            <a:gdLst>
              <a:gd name="connsiteX0" fmla="*/ 0 w 1152525"/>
              <a:gd name="connsiteY0" fmla="*/ 9525 h 164910"/>
              <a:gd name="connsiteX1" fmla="*/ 142875 w 1152525"/>
              <a:gd name="connsiteY1" fmla="*/ 147638 h 164910"/>
              <a:gd name="connsiteX2" fmla="*/ 571500 w 1152525"/>
              <a:gd name="connsiteY2" fmla="*/ 161925 h 164910"/>
              <a:gd name="connsiteX3" fmla="*/ 1042987 w 1152525"/>
              <a:gd name="connsiteY3" fmla="*/ 147638 h 164910"/>
              <a:gd name="connsiteX4" fmla="*/ 1152525 w 1152525"/>
              <a:gd name="connsiteY4" fmla="*/ 0 h 16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525" h="164910">
                <a:moveTo>
                  <a:pt x="0" y="9525"/>
                </a:moveTo>
                <a:cubicBezTo>
                  <a:pt x="23812" y="65881"/>
                  <a:pt x="47625" y="122238"/>
                  <a:pt x="142875" y="147638"/>
                </a:cubicBezTo>
                <a:cubicBezTo>
                  <a:pt x="238125" y="173038"/>
                  <a:pt x="421481" y="161925"/>
                  <a:pt x="571500" y="161925"/>
                </a:cubicBezTo>
                <a:cubicBezTo>
                  <a:pt x="721519" y="161925"/>
                  <a:pt x="946150" y="174626"/>
                  <a:pt x="1042987" y="147638"/>
                </a:cubicBezTo>
                <a:cubicBezTo>
                  <a:pt x="1139825" y="120651"/>
                  <a:pt x="1146175" y="60325"/>
                  <a:pt x="1152525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Полилиния 45"/>
          <p:cNvSpPr/>
          <p:nvPr/>
        </p:nvSpPr>
        <p:spPr>
          <a:xfrm>
            <a:off x="3205386" y="2579206"/>
            <a:ext cx="1143000" cy="119062"/>
          </a:xfrm>
          <a:custGeom>
            <a:avLst/>
            <a:gdLst>
              <a:gd name="connsiteX0" fmla="*/ 0 w 1143000"/>
              <a:gd name="connsiteY0" fmla="*/ 119062 h 119062"/>
              <a:gd name="connsiteX1" fmla="*/ 585788 w 1143000"/>
              <a:gd name="connsiteY1" fmla="*/ 0 h 119062"/>
              <a:gd name="connsiteX2" fmla="*/ 1143000 w 1143000"/>
              <a:gd name="connsiteY2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19062">
                <a:moveTo>
                  <a:pt x="0" y="119062"/>
                </a:moveTo>
                <a:cubicBezTo>
                  <a:pt x="197644" y="59531"/>
                  <a:pt x="395288" y="0"/>
                  <a:pt x="585788" y="0"/>
                </a:cubicBezTo>
                <a:cubicBezTo>
                  <a:pt x="776288" y="0"/>
                  <a:pt x="959644" y="59531"/>
                  <a:pt x="1143000" y="11906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олилиния 46"/>
          <p:cNvSpPr/>
          <p:nvPr/>
        </p:nvSpPr>
        <p:spPr>
          <a:xfrm>
            <a:off x="3210149" y="2512531"/>
            <a:ext cx="1528762" cy="195262"/>
          </a:xfrm>
          <a:custGeom>
            <a:avLst/>
            <a:gdLst>
              <a:gd name="connsiteX0" fmla="*/ 0 w 1528762"/>
              <a:gd name="connsiteY0" fmla="*/ 195262 h 195262"/>
              <a:gd name="connsiteX1" fmla="*/ 123825 w 1528762"/>
              <a:gd name="connsiteY1" fmla="*/ 38100 h 195262"/>
              <a:gd name="connsiteX2" fmla="*/ 557212 w 1528762"/>
              <a:gd name="connsiteY2" fmla="*/ 0 h 195262"/>
              <a:gd name="connsiteX3" fmla="*/ 1300162 w 1528762"/>
              <a:gd name="connsiteY3" fmla="*/ 19050 h 195262"/>
              <a:gd name="connsiteX4" fmla="*/ 1528762 w 1528762"/>
              <a:gd name="connsiteY4" fmla="*/ 171450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762" h="195262">
                <a:moveTo>
                  <a:pt x="0" y="195262"/>
                </a:moveTo>
                <a:cubicBezTo>
                  <a:pt x="15478" y="132953"/>
                  <a:pt x="30956" y="70644"/>
                  <a:pt x="123825" y="38100"/>
                </a:cubicBezTo>
                <a:cubicBezTo>
                  <a:pt x="216694" y="5556"/>
                  <a:pt x="557212" y="0"/>
                  <a:pt x="557212" y="0"/>
                </a:cubicBezTo>
                <a:lnTo>
                  <a:pt x="1300162" y="19050"/>
                </a:lnTo>
                <a:cubicBezTo>
                  <a:pt x="1462087" y="47625"/>
                  <a:pt x="1495424" y="109537"/>
                  <a:pt x="1528762" y="17145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Полилиния 49"/>
          <p:cNvSpPr/>
          <p:nvPr/>
        </p:nvSpPr>
        <p:spPr>
          <a:xfrm>
            <a:off x="3648299" y="3003068"/>
            <a:ext cx="1504950" cy="241199"/>
          </a:xfrm>
          <a:custGeom>
            <a:avLst/>
            <a:gdLst>
              <a:gd name="connsiteX0" fmla="*/ 0 w 1504950"/>
              <a:gd name="connsiteY0" fmla="*/ 0 h 241199"/>
              <a:gd name="connsiteX1" fmla="*/ 90487 w 1504950"/>
              <a:gd name="connsiteY1" fmla="*/ 200025 h 241199"/>
              <a:gd name="connsiteX2" fmla="*/ 342900 w 1504950"/>
              <a:gd name="connsiteY2" fmla="*/ 228600 h 241199"/>
              <a:gd name="connsiteX3" fmla="*/ 1100137 w 1504950"/>
              <a:gd name="connsiteY3" fmla="*/ 228600 h 241199"/>
              <a:gd name="connsiteX4" fmla="*/ 1423987 w 1504950"/>
              <a:gd name="connsiteY4" fmla="*/ 223838 h 241199"/>
              <a:gd name="connsiteX5" fmla="*/ 1504950 w 1504950"/>
              <a:gd name="connsiteY5" fmla="*/ 9525 h 241199"/>
              <a:gd name="connsiteX6" fmla="*/ 1504950 w 1504950"/>
              <a:gd name="connsiteY6" fmla="*/ 9525 h 24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4950" h="241199">
                <a:moveTo>
                  <a:pt x="0" y="0"/>
                </a:moveTo>
                <a:cubicBezTo>
                  <a:pt x="16668" y="80962"/>
                  <a:pt x="33337" y="161925"/>
                  <a:pt x="90487" y="200025"/>
                </a:cubicBezTo>
                <a:cubicBezTo>
                  <a:pt x="147637" y="238125"/>
                  <a:pt x="174625" y="223838"/>
                  <a:pt x="342900" y="228600"/>
                </a:cubicBezTo>
                <a:cubicBezTo>
                  <a:pt x="511175" y="233363"/>
                  <a:pt x="919956" y="229394"/>
                  <a:pt x="1100137" y="228600"/>
                </a:cubicBezTo>
                <a:cubicBezTo>
                  <a:pt x="1280318" y="227806"/>
                  <a:pt x="1356518" y="260350"/>
                  <a:pt x="1423987" y="223838"/>
                </a:cubicBezTo>
                <a:cubicBezTo>
                  <a:pt x="1491456" y="187326"/>
                  <a:pt x="1504950" y="9525"/>
                  <a:pt x="1504950" y="9525"/>
                </a:cubicBezTo>
                <a:lnTo>
                  <a:pt x="1504950" y="9525"/>
                </a:ln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илиния 50"/>
          <p:cNvSpPr/>
          <p:nvPr/>
        </p:nvSpPr>
        <p:spPr>
          <a:xfrm>
            <a:off x="3624486" y="2998306"/>
            <a:ext cx="1852613" cy="333375"/>
          </a:xfrm>
          <a:custGeom>
            <a:avLst/>
            <a:gdLst>
              <a:gd name="connsiteX0" fmla="*/ 0 w 1852613"/>
              <a:gd name="connsiteY0" fmla="*/ 0 h 333375"/>
              <a:gd name="connsiteX1" fmla="*/ 38100 w 1852613"/>
              <a:gd name="connsiteY1" fmla="*/ 204787 h 333375"/>
              <a:gd name="connsiteX2" fmla="*/ 166688 w 1852613"/>
              <a:gd name="connsiteY2" fmla="*/ 304800 h 333375"/>
              <a:gd name="connsiteX3" fmla="*/ 581025 w 1852613"/>
              <a:gd name="connsiteY3" fmla="*/ 333375 h 333375"/>
              <a:gd name="connsiteX4" fmla="*/ 1081088 w 1852613"/>
              <a:gd name="connsiteY4" fmla="*/ 323850 h 333375"/>
              <a:gd name="connsiteX5" fmla="*/ 1452563 w 1852613"/>
              <a:gd name="connsiteY5" fmla="*/ 314325 h 333375"/>
              <a:gd name="connsiteX6" fmla="*/ 1728788 w 1852613"/>
              <a:gd name="connsiteY6" fmla="*/ 309562 h 333375"/>
              <a:gd name="connsiteX7" fmla="*/ 1800225 w 1852613"/>
              <a:gd name="connsiteY7" fmla="*/ 200025 h 333375"/>
              <a:gd name="connsiteX8" fmla="*/ 1852613 w 1852613"/>
              <a:gd name="connsiteY8" fmla="*/ 4762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613" h="333375">
                <a:moveTo>
                  <a:pt x="0" y="0"/>
                </a:moveTo>
                <a:cubicBezTo>
                  <a:pt x="5159" y="76993"/>
                  <a:pt x="10319" y="153987"/>
                  <a:pt x="38100" y="204787"/>
                </a:cubicBezTo>
                <a:cubicBezTo>
                  <a:pt x="65881" y="255587"/>
                  <a:pt x="76201" y="283369"/>
                  <a:pt x="166688" y="304800"/>
                </a:cubicBezTo>
                <a:cubicBezTo>
                  <a:pt x="257175" y="326231"/>
                  <a:pt x="581025" y="333375"/>
                  <a:pt x="581025" y="333375"/>
                </a:cubicBezTo>
                <a:lnTo>
                  <a:pt x="1081088" y="323850"/>
                </a:lnTo>
                <a:lnTo>
                  <a:pt x="1452563" y="314325"/>
                </a:lnTo>
                <a:cubicBezTo>
                  <a:pt x="1560513" y="311944"/>
                  <a:pt x="1670844" y="328612"/>
                  <a:pt x="1728788" y="309562"/>
                </a:cubicBezTo>
                <a:cubicBezTo>
                  <a:pt x="1786732" y="290512"/>
                  <a:pt x="1779588" y="250825"/>
                  <a:pt x="1800225" y="200025"/>
                </a:cubicBezTo>
                <a:cubicBezTo>
                  <a:pt x="1820862" y="149225"/>
                  <a:pt x="1836737" y="76993"/>
                  <a:pt x="1852613" y="476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илиния 51"/>
          <p:cNvSpPr/>
          <p:nvPr/>
        </p:nvSpPr>
        <p:spPr>
          <a:xfrm>
            <a:off x="4000724" y="3003068"/>
            <a:ext cx="1881187" cy="147126"/>
          </a:xfrm>
          <a:custGeom>
            <a:avLst/>
            <a:gdLst>
              <a:gd name="connsiteX0" fmla="*/ 0 w 1881187"/>
              <a:gd name="connsiteY0" fmla="*/ 0 h 147126"/>
              <a:gd name="connsiteX1" fmla="*/ 95250 w 1881187"/>
              <a:gd name="connsiteY1" fmla="*/ 133350 h 147126"/>
              <a:gd name="connsiteX2" fmla="*/ 285750 w 1881187"/>
              <a:gd name="connsiteY2" fmla="*/ 142875 h 147126"/>
              <a:gd name="connsiteX3" fmla="*/ 1090612 w 1881187"/>
              <a:gd name="connsiteY3" fmla="*/ 142875 h 147126"/>
              <a:gd name="connsiteX4" fmla="*/ 1628775 w 1881187"/>
              <a:gd name="connsiteY4" fmla="*/ 142875 h 147126"/>
              <a:gd name="connsiteX5" fmla="*/ 1809750 w 1881187"/>
              <a:gd name="connsiteY5" fmla="*/ 123825 h 147126"/>
              <a:gd name="connsiteX6" fmla="*/ 1881187 w 1881187"/>
              <a:gd name="connsiteY6" fmla="*/ 0 h 14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187" h="147126">
                <a:moveTo>
                  <a:pt x="0" y="0"/>
                </a:moveTo>
                <a:cubicBezTo>
                  <a:pt x="23812" y="54769"/>
                  <a:pt x="47625" y="109538"/>
                  <a:pt x="95250" y="133350"/>
                </a:cubicBezTo>
                <a:cubicBezTo>
                  <a:pt x="142875" y="157163"/>
                  <a:pt x="285750" y="142875"/>
                  <a:pt x="285750" y="142875"/>
                </a:cubicBezTo>
                <a:lnTo>
                  <a:pt x="1090612" y="142875"/>
                </a:lnTo>
                <a:lnTo>
                  <a:pt x="1628775" y="142875"/>
                </a:lnTo>
                <a:cubicBezTo>
                  <a:pt x="1748631" y="139700"/>
                  <a:pt x="1767681" y="147637"/>
                  <a:pt x="1809750" y="123825"/>
                </a:cubicBezTo>
                <a:cubicBezTo>
                  <a:pt x="1851819" y="100013"/>
                  <a:pt x="1866503" y="50006"/>
                  <a:pt x="188118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TextBox 52"/>
          <p:cNvSpPr txBox="1"/>
          <p:nvPr/>
        </p:nvSpPr>
        <p:spPr>
          <a:xfrm>
            <a:off x="6320582" y="26504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j-lt"/>
              </a:rPr>
              <a:t>n</a:t>
            </a:r>
            <a:r>
              <a:rPr lang="uk-UA" dirty="0" smtClean="0">
                <a:latin typeface="+mj-lt"/>
              </a:rPr>
              <a:t> = 10</a:t>
            </a:r>
          </a:p>
        </p:txBody>
      </p:sp>
      <p:sp>
        <p:nvSpPr>
          <p:cNvPr id="54" name="Овал 53"/>
          <p:cNvSpPr/>
          <p:nvPr/>
        </p:nvSpPr>
        <p:spPr>
          <a:xfrm>
            <a:off x="4115901" y="3585322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55" name="Овал 54"/>
          <p:cNvSpPr/>
          <p:nvPr/>
        </p:nvSpPr>
        <p:spPr>
          <a:xfrm>
            <a:off x="3160513" y="408027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56" name="Овал 55"/>
          <p:cNvSpPr/>
          <p:nvPr/>
        </p:nvSpPr>
        <p:spPr>
          <a:xfrm>
            <a:off x="5141175" y="408027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3</a:t>
            </a:r>
            <a:endParaRPr lang="uk-UA" sz="1200" dirty="0"/>
          </a:p>
        </p:txBody>
      </p:sp>
      <p:sp>
        <p:nvSpPr>
          <p:cNvPr id="57" name="Овал 56"/>
          <p:cNvSpPr/>
          <p:nvPr/>
        </p:nvSpPr>
        <p:spPr>
          <a:xfrm>
            <a:off x="2659523" y="4776122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2</a:t>
            </a:r>
            <a:endParaRPr lang="uk-UA" sz="1200" dirty="0"/>
          </a:p>
        </p:txBody>
      </p:sp>
      <p:sp>
        <p:nvSpPr>
          <p:cNvPr id="58" name="Овал 57"/>
          <p:cNvSpPr/>
          <p:nvPr/>
        </p:nvSpPr>
        <p:spPr>
          <a:xfrm>
            <a:off x="3638207" y="4776122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uk-UA" sz="1200" dirty="0"/>
          </a:p>
        </p:txBody>
      </p:sp>
      <p:sp>
        <p:nvSpPr>
          <p:cNvPr id="59" name="Овал 58"/>
          <p:cNvSpPr/>
          <p:nvPr/>
        </p:nvSpPr>
        <p:spPr>
          <a:xfrm>
            <a:off x="4675971" y="4776122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uk-UA" sz="1200" dirty="0"/>
          </a:p>
        </p:txBody>
      </p:sp>
      <p:sp>
        <p:nvSpPr>
          <p:cNvPr id="60" name="Овал 59"/>
          <p:cNvSpPr/>
          <p:nvPr/>
        </p:nvSpPr>
        <p:spPr>
          <a:xfrm>
            <a:off x="5631416" y="4776122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10</a:t>
            </a:r>
            <a:endParaRPr lang="uk-UA" sz="1200" dirty="0"/>
          </a:p>
        </p:txBody>
      </p:sp>
      <p:cxnSp>
        <p:nvCxnSpPr>
          <p:cNvPr id="61" name="Прямая со стрелкой 60"/>
          <p:cNvCxnSpPr>
            <a:stCxn id="54" idx="3"/>
          </p:cNvCxnSpPr>
          <p:nvPr/>
        </p:nvCxnSpPr>
        <p:spPr>
          <a:xfrm flipH="1">
            <a:off x="3638207" y="4007794"/>
            <a:ext cx="551062" cy="2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4" idx="5"/>
          </p:cNvCxnSpPr>
          <p:nvPr/>
        </p:nvCxnSpPr>
        <p:spPr>
          <a:xfrm>
            <a:off x="4543522" y="4007794"/>
            <a:ext cx="597653" cy="2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57" idx="0"/>
          </p:cNvCxnSpPr>
          <p:nvPr/>
        </p:nvCxnSpPr>
        <p:spPr>
          <a:xfrm flipH="1">
            <a:off x="2910018" y="4504528"/>
            <a:ext cx="334554" cy="27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55" idx="5"/>
            <a:endCxn id="58" idx="0"/>
          </p:cNvCxnSpPr>
          <p:nvPr/>
        </p:nvCxnSpPr>
        <p:spPr>
          <a:xfrm>
            <a:off x="3588134" y="4502751"/>
            <a:ext cx="30056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56" idx="3"/>
          </p:cNvCxnSpPr>
          <p:nvPr/>
        </p:nvCxnSpPr>
        <p:spPr>
          <a:xfrm flipH="1">
            <a:off x="4926466" y="4502751"/>
            <a:ext cx="28807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60" idx="0"/>
          </p:cNvCxnSpPr>
          <p:nvPr/>
        </p:nvCxnSpPr>
        <p:spPr>
          <a:xfrm>
            <a:off x="5547357" y="4502751"/>
            <a:ext cx="334554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2494186" y="5457405"/>
            <a:ext cx="275589" cy="2722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14</a:t>
            </a:r>
            <a:endParaRPr lang="uk-UA" sz="1200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037051" y="5235400"/>
            <a:ext cx="69841" cy="25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3025348" y="5457405"/>
            <a:ext cx="275589" cy="2722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uk-UA" sz="1200" dirty="0"/>
          </a:p>
        </p:txBody>
      </p:sp>
      <p:sp>
        <p:nvSpPr>
          <p:cNvPr id="70" name="Овал 69"/>
          <p:cNvSpPr/>
          <p:nvPr/>
        </p:nvSpPr>
        <p:spPr>
          <a:xfrm>
            <a:off x="3443472" y="5442675"/>
            <a:ext cx="275589" cy="2722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uk-UA" sz="1200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3650647" y="5207249"/>
            <a:ext cx="69841" cy="25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2698237" y="5233850"/>
            <a:ext cx="69841" cy="25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515559" y="4260285"/>
            <a:ext cx="1785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  <a:latin typeface="+mj-lt"/>
              </a:rPr>
              <a:t>Застосувати </a:t>
            </a:r>
            <a:endParaRPr lang="en-US" b="1" i="1" dirty="0" smtClean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b="1" i="1" dirty="0" err="1" smtClean="0">
                <a:latin typeface="+mj-lt"/>
              </a:rPr>
              <a:t>MaxHeapify</a:t>
            </a:r>
            <a:r>
              <a:rPr lang="uk-UA" b="1" i="1" dirty="0" smtClean="0">
                <a:latin typeface="+mj-lt"/>
              </a:rPr>
              <a:t>?</a:t>
            </a:r>
          </a:p>
          <a:p>
            <a:pPr algn="ctr"/>
            <a:endParaRPr lang="uk-UA" b="1" i="1" dirty="0">
              <a:latin typeface="+mj-lt"/>
            </a:endParaRPr>
          </a:p>
          <a:p>
            <a:pPr algn="ctr"/>
            <a:r>
              <a:rPr lang="uk-UA" b="1" i="1" dirty="0" smtClean="0">
                <a:latin typeface="+mj-lt"/>
              </a:rPr>
              <a:t>Потрібно, окрім листків!</a:t>
            </a:r>
            <a:endParaRPr lang="uk-UA" b="1" i="1" dirty="0">
              <a:latin typeface="+mj-lt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2658745" y="477654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uk-UA" sz="1200" dirty="0"/>
          </a:p>
        </p:txBody>
      </p:sp>
      <p:sp>
        <p:nvSpPr>
          <p:cNvPr id="80" name="Овал 79"/>
          <p:cNvSpPr/>
          <p:nvPr/>
        </p:nvSpPr>
        <p:spPr>
          <a:xfrm>
            <a:off x="2493160" y="5456978"/>
            <a:ext cx="275589" cy="2722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uk-UA" sz="1200" dirty="0"/>
          </a:p>
        </p:txBody>
      </p:sp>
      <p:sp>
        <p:nvSpPr>
          <p:cNvPr id="81" name="Овал 80"/>
          <p:cNvSpPr/>
          <p:nvPr/>
        </p:nvSpPr>
        <p:spPr>
          <a:xfrm>
            <a:off x="5631416" y="4776121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uk-UA" sz="1200" dirty="0"/>
          </a:p>
        </p:txBody>
      </p:sp>
      <p:sp>
        <p:nvSpPr>
          <p:cNvPr id="82" name="Овал 81"/>
          <p:cNvSpPr/>
          <p:nvPr/>
        </p:nvSpPr>
        <p:spPr>
          <a:xfrm>
            <a:off x="5141175" y="4080278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5204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0" grpId="0"/>
      <p:bldP spid="31" grpId="0" animBg="1"/>
      <p:bldP spid="35" grpId="0" animBg="1"/>
      <p:bldP spid="37" grpId="0" animBg="1"/>
      <p:bldP spid="39" grpId="0" animBg="1"/>
      <p:bldP spid="42" grpId="0" animBg="1"/>
      <p:bldP spid="43" grpId="0" animBg="1"/>
      <p:bldP spid="46" grpId="0" animBg="1"/>
      <p:bldP spid="47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8" grpId="0" animBg="1"/>
      <p:bldP spid="69" grpId="0" animBg="1"/>
      <p:bldP spid="70" grpId="0" animBg="1"/>
      <p:bldP spid="78" grpId="0"/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19660" y="-81795"/>
            <a:ext cx="3137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Створення (побудова)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піраміди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931" t="50399" r="52357" b="42171"/>
          <a:stretch/>
        </p:blipFill>
        <p:spPr>
          <a:xfrm>
            <a:off x="899592" y="2153533"/>
            <a:ext cx="3704044" cy="504056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915817" y="212080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// приймаємо на вхід масив А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2"/>
          <a:srcRect l="16931" t="58891" r="52357" b="35601"/>
          <a:stretch/>
        </p:blipFill>
        <p:spPr>
          <a:xfrm>
            <a:off x="899592" y="2939779"/>
            <a:ext cx="3704044" cy="373691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3995936" y="237846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// визначаємо довжину піраміди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03636" y="2822506"/>
            <a:ext cx="3928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// відкидаємо листки шляхом поділу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23928" y="3080167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кількості елементів на 2 та запускаємо циклу від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27584" y="333782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найнижчого кореня (а/2) до найвищого (1). На кожному циклі запускаємо процедуру </a:t>
            </a:r>
            <a:r>
              <a:rPr lang="en-US" sz="1400" i="1" dirty="0" err="1" smtClean="0">
                <a:solidFill>
                  <a:srgbClr val="00B050"/>
                </a:solidFill>
                <a:latin typeface="+mj-lt"/>
              </a:rPr>
              <a:t>maxHeapify</a:t>
            </a:r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для відновлення властивості піраміди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8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7" grpId="0"/>
      <p:bldP spid="83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79059" y="2636912"/>
            <a:ext cx="6777317" cy="122413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Використання пірамід для задач сортування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8580" indent="0" algn="ctr">
              <a:buNone/>
            </a:pP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52290" y="-99392"/>
            <a:ext cx="3544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Практичне застосування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Пірамід (1приклад)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3568" y="476672"/>
            <a:ext cx="7632848" cy="12618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uk-UA" sz="2000" b="1" i="1" dirty="0" smtClean="0">
                <a:latin typeface="+mj-lt"/>
              </a:rPr>
              <a:t>Вхід: </a:t>
            </a:r>
            <a:r>
              <a:rPr lang="en-US" sz="2000" dirty="0">
                <a:latin typeface="+mj-lt"/>
              </a:rPr>
              <a:t>&lt;a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, a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…, a</a:t>
            </a:r>
            <a:r>
              <a:rPr lang="en-US" sz="2000" baseline="-25000" dirty="0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&gt;</a:t>
            </a:r>
            <a:endParaRPr lang="uk-UA" sz="2000" dirty="0" smtClean="0">
              <a:latin typeface="+mj-lt"/>
            </a:endParaRPr>
          </a:p>
          <a:p>
            <a:pPr algn="just"/>
            <a:r>
              <a:rPr lang="uk-UA" sz="2000" b="1" i="1" dirty="0" smtClean="0">
                <a:latin typeface="+mj-lt"/>
              </a:rPr>
              <a:t>Вихід:</a:t>
            </a:r>
            <a:r>
              <a:rPr lang="uk-UA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&lt;a’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, a’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…, </a:t>
            </a:r>
            <a:r>
              <a:rPr lang="en-US" sz="2000" dirty="0" err="1">
                <a:latin typeface="+mj-lt"/>
              </a:rPr>
              <a:t>a’</a:t>
            </a:r>
            <a:r>
              <a:rPr lang="en-US" sz="2000" baseline="-25000" dirty="0" err="1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&gt;</a:t>
            </a:r>
            <a:r>
              <a:rPr lang="uk-UA" sz="2000" dirty="0" smtClean="0">
                <a:latin typeface="+mj-lt"/>
              </a:rPr>
              <a:t> за умови </a:t>
            </a:r>
            <a:r>
              <a:rPr lang="en-US" sz="2000" dirty="0">
                <a:latin typeface="+mj-lt"/>
              </a:rPr>
              <a:t>a’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≤ a’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≤…≤ </a:t>
            </a:r>
            <a:r>
              <a:rPr lang="en-US" sz="2000" dirty="0" err="1" smtClean="0">
                <a:latin typeface="+mj-lt"/>
              </a:rPr>
              <a:t>a’</a:t>
            </a:r>
            <a:r>
              <a:rPr lang="en-US" sz="2000" baseline="-25000" dirty="0" err="1" smtClean="0">
                <a:latin typeface="+mj-lt"/>
              </a:rPr>
              <a:t>n</a:t>
            </a:r>
            <a:endParaRPr lang="uk-UA" sz="2000" dirty="0">
              <a:latin typeface="+mj-lt"/>
            </a:endParaRPr>
          </a:p>
          <a:p>
            <a:pPr algn="just"/>
            <a:r>
              <a:rPr lang="uk-UA" sz="2000" b="1" i="1" dirty="0" smtClean="0">
                <a:latin typeface="+mj-lt"/>
              </a:rPr>
              <a:t>Що нам відомо? </a:t>
            </a:r>
            <a:r>
              <a:rPr lang="en-US" sz="2000" dirty="0" smtClean="0">
                <a:latin typeface="+mj-lt"/>
              </a:rPr>
              <a:t>A[Parent(a)] ≥ A [a] – </a:t>
            </a:r>
            <a:r>
              <a:rPr lang="uk-UA" sz="1600" i="1" dirty="0" smtClean="0">
                <a:latin typeface="+mj-lt"/>
              </a:rPr>
              <a:t>найбільший елемент </a:t>
            </a:r>
            <a:r>
              <a:rPr lang="uk-UA" sz="1600" i="1" dirty="0" err="1" smtClean="0">
                <a:latin typeface="+mj-lt"/>
              </a:rPr>
              <a:t>незростаючої</a:t>
            </a:r>
            <a:r>
              <a:rPr lang="uk-UA" sz="1600" i="1" dirty="0" smtClean="0">
                <a:latin typeface="+mj-lt"/>
              </a:rPr>
              <a:t> піраміди знаходиться в корені</a:t>
            </a:r>
            <a:endParaRPr lang="uk-UA" sz="2000" i="1" dirty="0" smtClean="0">
              <a:latin typeface="+mj-lt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356748" y="1958840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16</a:t>
            </a:r>
            <a:endParaRPr lang="uk-UA" sz="1200" dirty="0"/>
          </a:p>
        </p:txBody>
      </p:sp>
      <p:sp>
        <p:nvSpPr>
          <p:cNvPr id="34" name="Овал 33"/>
          <p:cNvSpPr/>
          <p:nvPr/>
        </p:nvSpPr>
        <p:spPr>
          <a:xfrm>
            <a:off x="1527020" y="2453798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14</a:t>
            </a:r>
            <a:endParaRPr lang="uk-UA" sz="1200" dirty="0"/>
          </a:p>
        </p:txBody>
      </p:sp>
      <p:sp>
        <p:nvSpPr>
          <p:cNvPr id="35" name="Овал 34"/>
          <p:cNvSpPr/>
          <p:nvPr/>
        </p:nvSpPr>
        <p:spPr>
          <a:xfrm>
            <a:off x="3297445" y="2453797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3</a:t>
            </a:r>
            <a:endParaRPr lang="uk-UA" sz="1200" dirty="0"/>
          </a:p>
        </p:txBody>
      </p:sp>
      <p:sp>
        <p:nvSpPr>
          <p:cNvPr id="36" name="Овал 35"/>
          <p:cNvSpPr/>
          <p:nvPr/>
        </p:nvSpPr>
        <p:spPr>
          <a:xfrm>
            <a:off x="1026030" y="3149641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2</a:t>
            </a:r>
            <a:endParaRPr lang="uk-UA" sz="1200" dirty="0"/>
          </a:p>
        </p:txBody>
      </p:sp>
      <p:sp>
        <p:nvSpPr>
          <p:cNvPr id="37" name="Овал 36"/>
          <p:cNvSpPr/>
          <p:nvPr/>
        </p:nvSpPr>
        <p:spPr>
          <a:xfrm>
            <a:off x="2004714" y="3149641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7</a:t>
            </a:r>
            <a:endParaRPr lang="uk-UA" sz="1200" dirty="0"/>
          </a:p>
        </p:txBody>
      </p:sp>
      <p:sp>
        <p:nvSpPr>
          <p:cNvPr id="38" name="Овал 37"/>
          <p:cNvSpPr/>
          <p:nvPr/>
        </p:nvSpPr>
        <p:spPr>
          <a:xfrm>
            <a:off x="2832241" y="3149640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9</a:t>
            </a:r>
            <a:endParaRPr lang="uk-UA" sz="12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2004714" y="2412187"/>
            <a:ext cx="352034" cy="218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832241" y="2412187"/>
            <a:ext cx="465204" cy="218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6" idx="0"/>
          </p:cNvCxnSpPr>
          <p:nvPr/>
        </p:nvCxnSpPr>
        <p:spPr>
          <a:xfrm flipH="1">
            <a:off x="1276525" y="2878046"/>
            <a:ext cx="334554" cy="27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4" idx="5"/>
            <a:endCxn id="37" idx="0"/>
          </p:cNvCxnSpPr>
          <p:nvPr/>
        </p:nvCxnSpPr>
        <p:spPr>
          <a:xfrm>
            <a:off x="1954641" y="2876269"/>
            <a:ext cx="300568" cy="27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5" idx="3"/>
          </p:cNvCxnSpPr>
          <p:nvPr/>
        </p:nvCxnSpPr>
        <p:spPr>
          <a:xfrm flipH="1">
            <a:off x="3082736" y="2876269"/>
            <a:ext cx="28807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1025252" y="3150068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8</a:t>
            </a:r>
            <a:endParaRPr lang="uk-UA" sz="1200" dirty="0"/>
          </a:p>
        </p:txBody>
      </p:sp>
      <p:sp>
        <p:nvSpPr>
          <p:cNvPr id="55" name="Овал 54"/>
          <p:cNvSpPr/>
          <p:nvPr/>
        </p:nvSpPr>
        <p:spPr>
          <a:xfrm>
            <a:off x="3297445" y="2453796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10</a:t>
            </a:r>
            <a:endParaRPr lang="uk-UA" sz="1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439859" y="244523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822988" y="244523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206116" y="244523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89245" y="2445229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55502" y="244523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72373" y="244523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65631" y="2412187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932040" y="1773407"/>
            <a:ext cx="369547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uk-UA" dirty="0" err="1" smtClean="0">
                <a:solidFill>
                  <a:srgbClr val="FF0000"/>
                </a:solidFill>
                <a:latin typeface="+mj-lt"/>
              </a:rPr>
              <a:t>Незростаюча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 піраміда у </a:t>
            </a:r>
            <a:r>
              <a:rPr lang="uk-UA" dirty="0">
                <a:solidFill>
                  <a:srgbClr val="FF0000"/>
                </a:solidFill>
                <a:latin typeface="+mj-lt"/>
              </a:rPr>
              <a:t>вигляді масиву 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не завжди </a:t>
            </a:r>
            <a:r>
              <a:rPr lang="uk-UA" dirty="0">
                <a:solidFill>
                  <a:srgbClr val="FF0000"/>
                </a:solidFill>
                <a:latin typeface="+mj-lt"/>
              </a:rPr>
              <a:t>є 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відсортованою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876550" y="2200075"/>
            <a:ext cx="1129130" cy="1257500"/>
          </a:xfrm>
          <a:custGeom>
            <a:avLst/>
            <a:gdLst>
              <a:gd name="connsiteX0" fmla="*/ 0 w 1129130"/>
              <a:gd name="connsiteY0" fmla="*/ 200 h 1257500"/>
              <a:gd name="connsiteX1" fmla="*/ 657225 w 1129130"/>
              <a:gd name="connsiteY1" fmla="*/ 47825 h 1257500"/>
              <a:gd name="connsiteX2" fmla="*/ 1047750 w 1129130"/>
              <a:gd name="connsiteY2" fmla="*/ 295475 h 1257500"/>
              <a:gd name="connsiteX3" fmla="*/ 1114425 w 1129130"/>
              <a:gd name="connsiteY3" fmla="*/ 790775 h 1257500"/>
              <a:gd name="connsiteX4" fmla="*/ 847725 w 1129130"/>
              <a:gd name="connsiteY4" fmla="*/ 1162250 h 1257500"/>
              <a:gd name="connsiteX5" fmla="*/ 476250 w 1129130"/>
              <a:gd name="connsiteY5" fmla="*/ 1257500 h 12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130" h="1257500">
                <a:moveTo>
                  <a:pt x="0" y="200"/>
                </a:moveTo>
                <a:cubicBezTo>
                  <a:pt x="241300" y="-594"/>
                  <a:pt x="482600" y="-1388"/>
                  <a:pt x="657225" y="47825"/>
                </a:cubicBezTo>
                <a:cubicBezTo>
                  <a:pt x="831850" y="97038"/>
                  <a:pt x="971550" y="171650"/>
                  <a:pt x="1047750" y="295475"/>
                </a:cubicBezTo>
                <a:cubicBezTo>
                  <a:pt x="1123950" y="419300"/>
                  <a:pt x="1147763" y="646313"/>
                  <a:pt x="1114425" y="790775"/>
                </a:cubicBezTo>
                <a:cubicBezTo>
                  <a:pt x="1081088" y="935238"/>
                  <a:pt x="954088" y="1084463"/>
                  <a:pt x="847725" y="1162250"/>
                </a:cubicBezTo>
                <a:cubicBezTo>
                  <a:pt x="741363" y="1240038"/>
                  <a:pt x="608806" y="1248769"/>
                  <a:pt x="476250" y="1257500"/>
                </a:cubicBezTo>
              </a:path>
            </a:pathLst>
          </a:custGeom>
          <a:ln>
            <a:solidFill>
              <a:srgbClr val="FF373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Овал 73"/>
          <p:cNvSpPr/>
          <p:nvPr/>
        </p:nvSpPr>
        <p:spPr>
          <a:xfrm>
            <a:off x="2840084" y="314963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16</a:t>
            </a:r>
            <a:endParaRPr lang="uk-UA" sz="1200" dirty="0"/>
          </a:p>
        </p:txBody>
      </p:sp>
      <p:sp>
        <p:nvSpPr>
          <p:cNvPr id="75" name="Овал 74"/>
          <p:cNvSpPr/>
          <p:nvPr/>
        </p:nvSpPr>
        <p:spPr>
          <a:xfrm>
            <a:off x="2356747" y="1958841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9</a:t>
            </a:r>
            <a:endParaRPr lang="uk-UA" sz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4617720" y="2743200"/>
            <a:ext cx="1905000" cy="152481"/>
          </a:xfrm>
          <a:custGeom>
            <a:avLst/>
            <a:gdLst>
              <a:gd name="connsiteX0" fmla="*/ 0 w 1905000"/>
              <a:gd name="connsiteY0" fmla="*/ 0 h 152481"/>
              <a:gd name="connsiteX1" fmla="*/ 182880 w 1905000"/>
              <a:gd name="connsiteY1" fmla="*/ 129540 h 152481"/>
              <a:gd name="connsiteX2" fmla="*/ 586740 w 1905000"/>
              <a:gd name="connsiteY2" fmla="*/ 152400 h 152481"/>
              <a:gd name="connsiteX3" fmla="*/ 1356360 w 1905000"/>
              <a:gd name="connsiteY3" fmla="*/ 137160 h 152481"/>
              <a:gd name="connsiteX4" fmla="*/ 1737360 w 1905000"/>
              <a:gd name="connsiteY4" fmla="*/ 137160 h 152481"/>
              <a:gd name="connsiteX5" fmla="*/ 1905000 w 1905000"/>
              <a:gd name="connsiteY5" fmla="*/ 7620 h 15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0" h="152481">
                <a:moveTo>
                  <a:pt x="0" y="0"/>
                </a:moveTo>
                <a:cubicBezTo>
                  <a:pt x="42545" y="52070"/>
                  <a:pt x="85090" y="104140"/>
                  <a:pt x="182880" y="129540"/>
                </a:cubicBezTo>
                <a:cubicBezTo>
                  <a:pt x="280670" y="154940"/>
                  <a:pt x="391160" y="151130"/>
                  <a:pt x="586740" y="152400"/>
                </a:cubicBezTo>
                <a:cubicBezTo>
                  <a:pt x="782320" y="153670"/>
                  <a:pt x="1164590" y="139700"/>
                  <a:pt x="1356360" y="137160"/>
                </a:cubicBezTo>
                <a:cubicBezTo>
                  <a:pt x="1548130" y="134620"/>
                  <a:pt x="1645920" y="158750"/>
                  <a:pt x="1737360" y="137160"/>
                </a:cubicBezTo>
                <a:cubicBezTo>
                  <a:pt x="1828800" y="115570"/>
                  <a:pt x="1866900" y="61595"/>
                  <a:pt x="1905000" y="7620"/>
                </a:cubicBezTo>
              </a:path>
            </a:pathLst>
          </a:custGeom>
          <a:ln>
            <a:solidFill>
              <a:srgbClr val="FF373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Прямоугольник 75"/>
          <p:cNvSpPr/>
          <p:nvPr/>
        </p:nvSpPr>
        <p:spPr>
          <a:xfrm>
            <a:off x="4439859" y="2957987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22988" y="2957987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206116" y="2957987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589245" y="2957986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355502" y="2957987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972373" y="2957987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965631" y="2924944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V="1">
            <a:off x="6341851" y="2924945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494112" y="3356992"/>
            <a:ext cx="413340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uk-UA" sz="1400" dirty="0" smtClean="0">
                <a:latin typeface="+mj-lt"/>
              </a:rPr>
              <a:t>Видаляємо останній елемент в піраміді – застосувавши в масиві процедуру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heap_size</a:t>
            </a:r>
            <a:r>
              <a:rPr lang="en-US" sz="1400" dirty="0" smtClean="0">
                <a:latin typeface="+mj-lt"/>
              </a:rPr>
              <a:t> = </a:t>
            </a:r>
            <a:r>
              <a:rPr lang="en-US" sz="1400" dirty="0" err="1" smtClean="0">
                <a:latin typeface="+mj-lt"/>
              </a:rPr>
              <a:t>heap_size</a:t>
            </a:r>
            <a:r>
              <a:rPr lang="en-US" sz="1400" dirty="0" smtClean="0">
                <a:latin typeface="+mj-lt"/>
              </a:rPr>
              <a:t>(A)-1</a:t>
            </a:r>
            <a:endParaRPr lang="uk-UA" sz="1400" dirty="0" smtClean="0">
              <a:latin typeface="+mj-lt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flipH="1">
            <a:off x="2058500" y="2353591"/>
            <a:ext cx="187348" cy="11719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2204668" y="2507516"/>
            <a:ext cx="178826" cy="1239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>
          <a:xfrm>
            <a:off x="2357553" y="1958842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14</a:t>
            </a:r>
            <a:endParaRPr lang="uk-UA" sz="1200" dirty="0"/>
          </a:p>
        </p:txBody>
      </p:sp>
      <p:sp>
        <p:nvSpPr>
          <p:cNvPr id="93" name="Овал 92"/>
          <p:cNvSpPr/>
          <p:nvPr/>
        </p:nvSpPr>
        <p:spPr>
          <a:xfrm>
            <a:off x="1526241" y="2453798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9</a:t>
            </a:r>
            <a:endParaRPr lang="uk-UA" sz="1200" dirty="0"/>
          </a:p>
        </p:txBody>
      </p:sp>
      <p:sp>
        <p:nvSpPr>
          <p:cNvPr id="97" name="Полилиния 96"/>
          <p:cNvSpPr/>
          <p:nvPr/>
        </p:nvSpPr>
        <p:spPr>
          <a:xfrm>
            <a:off x="2522220" y="2468880"/>
            <a:ext cx="107120" cy="922020"/>
          </a:xfrm>
          <a:custGeom>
            <a:avLst/>
            <a:gdLst>
              <a:gd name="connsiteX0" fmla="*/ 91440 w 107120"/>
              <a:gd name="connsiteY0" fmla="*/ 0 h 922020"/>
              <a:gd name="connsiteX1" fmla="*/ 106680 w 107120"/>
              <a:gd name="connsiteY1" fmla="*/ 594360 h 922020"/>
              <a:gd name="connsiteX2" fmla="*/ 76200 w 107120"/>
              <a:gd name="connsiteY2" fmla="*/ 861060 h 922020"/>
              <a:gd name="connsiteX3" fmla="*/ 0 w 107120"/>
              <a:gd name="connsiteY3" fmla="*/ 922020 h 92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20" h="922020">
                <a:moveTo>
                  <a:pt x="91440" y="0"/>
                </a:moveTo>
                <a:cubicBezTo>
                  <a:pt x="100330" y="225425"/>
                  <a:pt x="109220" y="450850"/>
                  <a:pt x="106680" y="594360"/>
                </a:cubicBezTo>
                <a:cubicBezTo>
                  <a:pt x="104140" y="737870"/>
                  <a:pt x="93980" y="806450"/>
                  <a:pt x="76200" y="861060"/>
                </a:cubicBezTo>
                <a:cubicBezTo>
                  <a:pt x="58420" y="915670"/>
                  <a:pt x="0" y="922020"/>
                  <a:pt x="0" y="922020"/>
                </a:cubicBezTo>
              </a:path>
            </a:pathLst>
          </a:custGeom>
          <a:ln>
            <a:solidFill>
              <a:srgbClr val="FF373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Прямоугольник 97"/>
          <p:cNvSpPr/>
          <p:nvPr/>
        </p:nvSpPr>
        <p:spPr>
          <a:xfrm>
            <a:off x="3736911" y="3944033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120040" y="3944033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03168" y="3944033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886297" y="394403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652554" y="3944033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269425" y="3944033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262683" y="391099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V="1">
            <a:off x="5638903" y="3910991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олилиния 106"/>
          <p:cNvSpPr/>
          <p:nvPr/>
        </p:nvSpPr>
        <p:spPr>
          <a:xfrm>
            <a:off x="3913843" y="4247279"/>
            <a:ext cx="1543951" cy="152481"/>
          </a:xfrm>
          <a:custGeom>
            <a:avLst/>
            <a:gdLst>
              <a:gd name="connsiteX0" fmla="*/ 0 w 1905000"/>
              <a:gd name="connsiteY0" fmla="*/ 0 h 152481"/>
              <a:gd name="connsiteX1" fmla="*/ 182880 w 1905000"/>
              <a:gd name="connsiteY1" fmla="*/ 129540 h 152481"/>
              <a:gd name="connsiteX2" fmla="*/ 586740 w 1905000"/>
              <a:gd name="connsiteY2" fmla="*/ 152400 h 152481"/>
              <a:gd name="connsiteX3" fmla="*/ 1356360 w 1905000"/>
              <a:gd name="connsiteY3" fmla="*/ 137160 h 152481"/>
              <a:gd name="connsiteX4" fmla="*/ 1737360 w 1905000"/>
              <a:gd name="connsiteY4" fmla="*/ 137160 h 152481"/>
              <a:gd name="connsiteX5" fmla="*/ 1905000 w 1905000"/>
              <a:gd name="connsiteY5" fmla="*/ 7620 h 15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0" h="152481">
                <a:moveTo>
                  <a:pt x="0" y="0"/>
                </a:moveTo>
                <a:cubicBezTo>
                  <a:pt x="42545" y="52070"/>
                  <a:pt x="85090" y="104140"/>
                  <a:pt x="182880" y="129540"/>
                </a:cubicBezTo>
                <a:cubicBezTo>
                  <a:pt x="280670" y="154940"/>
                  <a:pt x="391160" y="151130"/>
                  <a:pt x="586740" y="152400"/>
                </a:cubicBezTo>
                <a:cubicBezTo>
                  <a:pt x="782320" y="153670"/>
                  <a:pt x="1164590" y="139700"/>
                  <a:pt x="1356360" y="137160"/>
                </a:cubicBezTo>
                <a:cubicBezTo>
                  <a:pt x="1548130" y="134620"/>
                  <a:pt x="1645920" y="158750"/>
                  <a:pt x="1737360" y="137160"/>
                </a:cubicBezTo>
                <a:cubicBezTo>
                  <a:pt x="1828800" y="115570"/>
                  <a:pt x="1866900" y="61595"/>
                  <a:pt x="1905000" y="7620"/>
                </a:cubicBezTo>
              </a:path>
            </a:pathLst>
          </a:custGeom>
          <a:ln>
            <a:solidFill>
              <a:srgbClr val="FF373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8" name="Овал 107"/>
          <p:cNvSpPr/>
          <p:nvPr/>
        </p:nvSpPr>
        <p:spPr>
          <a:xfrm>
            <a:off x="2356746" y="1958842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7</a:t>
            </a:r>
            <a:endParaRPr lang="uk-UA" sz="1200" dirty="0"/>
          </a:p>
        </p:txBody>
      </p:sp>
      <p:sp>
        <p:nvSpPr>
          <p:cNvPr id="109" name="Овал 108"/>
          <p:cNvSpPr/>
          <p:nvPr/>
        </p:nvSpPr>
        <p:spPr>
          <a:xfrm>
            <a:off x="2012032" y="3149639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14</a:t>
            </a:r>
            <a:endParaRPr lang="uk-UA" sz="12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69764" y="4542163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252893" y="4542163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636021" y="4542163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019150" y="454216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785407" y="4542163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402278" y="4542163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79284" y="450912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flipV="1">
            <a:off x="2771756" y="4509121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2395888" y="4499829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118"/>
          <p:cNvSpPr/>
          <p:nvPr/>
        </p:nvSpPr>
        <p:spPr>
          <a:xfrm>
            <a:off x="2357553" y="1963398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10</a:t>
            </a:r>
            <a:endParaRPr lang="uk-UA" sz="1200" dirty="0"/>
          </a:p>
        </p:txBody>
      </p:sp>
      <p:sp>
        <p:nvSpPr>
          <p:cNvPr id="120" name="Овал 119"/>
          <p:cNvSpPr/>
          <p:nvPr/>
        </p:nvSpPr>
        <p:spPr>
          <a:xfrm>
            <a:off x="3297444" y="2459556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7</a:t>
            </a:r>
            <a:endParaRPr lang="uk-UA" sz="1200" dirty="0"/>
          </a:p>
        </p:txBody>
      </p:sp>
      <p:cxnSp>
        <p:nvCxnSpPr>
          <p:cNvPr id="121" name="Прямая со стрелкой 120"/>
          <p:cNvCxnSpPr/>
          <p:nvPr/>
        </p:nvCxnSpPr>
        <p:spPr>
          <a:xfrm>
            <a:off x="2939694" y="2550015"/>
            <a:ext cx="205167" cy="9367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H="1" flipV="1">
            <a:off x="2998895" y="2383785"/>
            <a:ext cx="197840" cy="894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3606068" y="453287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989197" y="453287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372325" y="453287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755454" y="453287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521711" y="453287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138582" y="453287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3215588" y="4499828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5132192" y="4490537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лилиния 133"/>
          <p:cNvSpPr/>
          <p:nvPr/>
        </p:nvSpPr>
        <p:spPr>
          <a:xfrm>
            <a:off x="1227148" y="2169311"/>
            <a:ext cx="1116002" cy="983464"/>
          </a:xfrm>
          <a:custGeom>
            <a:avLst/>
            <a:gdLst>
              <a:gd name="connsiteX0" fmla="*/ 1116002 w 1116002"/>
              <a:gd name="connsiteY0" fmla="*/ 11914 h 983464"/>
              <a:gd name="connsiteX1" fmla="*/ 677852 w 1116002"/>
              <a:gd name="connsiteY1" fmla="*/ 11914 h 983464"/>
              <a:gd name="connsiteX2" fmla="*/ 268277 w 1116002"/>
              <a:gd name="connsiteY2" fmla="*/ 135739 h 983464"/>
              <a:gd name="connsiteX3" fmla="*/ 30152 w 1116002"/>
              <a:gd name="connsiteY3" fmla="*/ 650089 h 983464"/>
              <a:gd name="connsiteX4" fmla="*/ 11102 w 1116002"/>
              <a:gd name="connsiteY4" fmla="*/ 983464 h 98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002" h="983464">
                <a:moveTo>
                  <a:pt x="1116002" y="11914"/>
                </a:moveTo>
                <a:cubicBezTo>
                  <a:pt x="967570" y="1595"/>
                  <a:pt x="819139" y="-8723"/>
                  <a:pt x="677852" y="11914"/>
                </a:cubicBezTo>
                <a:cubicBezTo>
                  <a:pt x="536565" y="32551"/>
                  <a:pt x="376227" y="29377"/>
                  <a:pt x="268277" y="135739"/>
                </a:cubicBezTo>
                <a:cubicBezTo>
                  <a:pt x="160327" y="242101"/>
                  <a:pt x="73014" y="508802"/>
                  <a:pt x="30152" y="650089"/>
                </a:cubicBezTo>
                <a:cubicBezTo>
                  <a:pt x="-12710" y="791376"/>
                  <a:pt x="-804" y="887420"/>
                  <a:pt x="11102" y="983464"/>
                </a:cubicBezTo>
              </a:path>
            </a:pathLst>
          </a:custGeom>
          <a:ln>
            <a:solidFill>
              <a:srgbClr val="FF373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5" name="Полилиния 134"/>
          <p:cNvSpPr/>
          <p:nvPr/>
        </p:nvSpPr>
        <p:spPr>
          <a:xfrm>
            <a:off x="3783000" y="4836116"/>
            <a:ext cx="1193539" cy="152481"/>
          </a:xfrm>
          <a:custGeom>
            <a:avLst/>
            <a:gdLst>
              <a:gd name="connsiteX0" fmla="*/ 0 w 1905000"/>
              <a:gd name="connsiteY0" fmla="*/ 0 h 152481"/>
              <a:gd name="connsiteX1" fmla="*/ 182880 w 1905000"/>
              <a:gd name="connsiteY1" fmla="*/ 129540 h 152481"/>
              <a:gd name="connsiteX2" fmla="*/ 586740 w 1905000"/>
              <a:gd name="connsiteY2" fmla="*/ 152400 h 152481"/>
              <a:gd name="connsiteX3" fmla="*/ 1356360 w 1905000"/>
              <a:gd name="connsiteY3" fmla="*/ 137160 h 152481"/>
              <a:gd name="connsiteX4" fmla="*/ 1737360 w 1905000"/>
              <a:gd name="connsiteY4" fmla="*/ 137160 h 152481"/>
              <a:gd name="connsiteX5" fmla="*/ 1905000 w 1905000"/>
              <a:gd name="connsiteY5" fmla="*/ 7620 h 15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0" h="152481">
                <a:moveTo>
                  <a:pt x="0" y="0"/>
                </a:moveTo>
                <a:cubicBezTo>
                  <a:pt x="42545" y="52070"/>
                  <a:pt x="85090" y="104140"/>
                  <a:pt x="182880" y="129540"/>
                </a:cubicBezTo>
                <a:cubicBezTo>
                  <a:pt x="280670" y="154940"/>
                  <a:pt x="391160" y="151130"/>
                  <a:pt x="586740" y="152400"/>
                </a:cubicBezTo>
                <a:cubicBezTo>
                  <a:pt x="782320" y="153670"/>
                  <a:pt x="1164590" y="139700"/>
                  <a:pt x="1356360" y="137160"/>
                </a:cubicBezTo>
                <a:cubicBezTo>
                  <a:pt x="1548130" y="134620"/>
                  <a:pt x="1645920" y="158750"/>
                  <a:pt x="1737360" y="137160"/>
                </a:cubicBezTo>
                <a:cubicBezTo>
                  <a:pt x="1828800" y="115570"/>
                  <a:pt x="1866900" y="61595"/>
                  <a:pt x="1905000" y="7620"/>
                </a:cubicBezTo>
              </a:path>
            </a:pathLst>
          </a:custGeom>
          <a:ln>
            <a:solidFill>
              <a:srgbClr val="FF373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6" name="Овал 135"/>
          <p:cNvSpPr/>
          <p:nvPr/>
        </p:nvSpPr>
        <p:spPr>
          <a:xfrm>
            <a:off x="2356745" y="1958842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8</a:t>
            </a:r>
            <a:endParaRPr lang="uk-UA" sz="1200" dirty="0"/>
          </a:p>
        </p:txBody>
      </p:sp>
      <p:sp>
        <p:nvSpPr>
          <p:cNvPr id="137" name="Овал 136"/>
          <p:cNvSpPr/>
          <p:nvPr/>
        </p:nvSpPr>
        <p:spPr>
          <a:xfrm>
            <a:off x="1025250" y="3149638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10</a:t>
            </a:r>
            <a:endParaRPr lang="uk-UA" sz="1200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6342372" y="452358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725501" y="452358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7108629" y="452358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7491758" y="4523579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258015" y="452358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874886" y="452358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5951892" y="4490537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 flipV="1">
            <a:off x="7868496" y="4481246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V="1">
            <a:off x="7485367" y="4499829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Овал 147"/>
          <p:cNvSpPr/>
          <p:nvPr/>
        </p:nvSpPr>
        <p:spPr>
          <a:xfrm>
            <a:off x="2358595" y="1958321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9</a:t>
            </a:r>
            <a:endParaRPr lang="uk-UA" sz="1200" dirty="0"/>
          </a:p>
        </p:txBody>
      </p:sp>
      <p:sp>
        <p:nvSpPr>
          <p:cNvPr id="149" name="Овал 148"/>
          <p:cNvSpPr/>
          <p:nvPr/>
        </p:nvSpPr>
        <p:spPr>
          <a:xfrm>
            <a:off x="1527215" y="2458355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8</a:t>
            </a:r>
            <a:endParaRPr lang="uk-UA" sz="1200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859983" y="505551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1243112" y="505551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626240" y="505551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2009369" y="5055509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2775626" y="505551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2392497" y="505551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69503" y="5022467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 flipV="1">
            <a:off x="2002978" y="5031759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Полилиния 166"/>
          <p:cNvSpPr/>
          <p:nvPr/>
        </p:nvSpPr>
        <p:spPr>
          <a:xfrm>
            <a:off x="2876550" y="2209800"/>
            <a:ext cx="628650" cy="238125"/>
          </a:xfrm>
          <a:custGeom>
            <a:avLst/>
            <a:gdLst>
              <a:gd name="connsiteX0" fmla="*/ 0 w 628650"/>
              <a:gd name="connsiteY0" fmla="*/ 0 h 238125"/>
              <a:gd name="connsiteX1" fmla="*/ 485775 w 628650"/>
              <a:gd name="connsiteY1" fmla="*/ 95250 h 238125"/>
              <a:gd name="connsiteX2" fmla="*/ 628650 w 628650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238125">
                <a:moveTo>
                  <a:pt x="0" y="0"/>
                </a:moveTo>
                <a:cubicBezTo>
                  <a:pt x="190500" y="27781"/>
                  <a:pt x="381000" y="55563"/>
                  <a:pt x="485775" y="95250"/>
                </a:cubicBezTo>
                <a:cubicBezTo>
                  <a:pt x="590550" y="134937"/>
                  <a:pt x="628650" y="238125"/>
                  <a:pt x="628650" y="238125"/>
                </a:cubicBezTo>
              </a:path>
            </a:pathLst>
          </a:custGeom>
          <a:ln>
            <a:solidFill>
              <a:srgbClr val="FF373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Полилиния 167"/>
          <p:cNvSpPr/>
          <p:nvPr/>
        </p:nvSpPr>
        <p:spPr>
          <a:xfrm>
            <a:off x="1000202" y="5358756"/>
            <a:ext cx="814407" cy="152481"/>
          </a:xfrm>
          <a:custGeom>
            <a:avLst/>
            <a:gdLst>
              <a:gd name="connsiteX0" fmla="*/ 0 w 1905000"/>
              <a:gd name="connsiteY0" fmla="*/ 0 h 152481"/>
              <a:gd name="connsiteX1" fmla="*/ 182880 w 1905000"/>
              <a:gd name="connsiteY1" fmla="*/ 129540 h 152481"/>
              <a:gd name="connsiteX2" fmla="*/ 586740 w 1905000"/>
              <a:gd name="connsiteY2" fmla="*/ 152400 h 152481"/>
              <a:gd name="connsiteX3" fmla="*/ 1356360 w 1905000"/>
              <a:gd name="connsiteY3" fmla="*/ 137160 h 152481"/>
              <a:gd name="connsiteX4" fmla="*/ 1737360 w 1905000"/>
              <a:gd name="connsiteY4" fmla="*/ 137160 h 152481"/>
              <a:gd name="connsiteX5" fmla="*/ 1905000 w 1905000"/>
              <a:gd name="connsiteY5" fmla="*/ 7620 h 15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0" h="152481">
                <a:moveTo>
                  <a:pt x="0" y="0"/>
                </a:moveTo>
                <a:cubicBezTo>
                  <a:pt x="42545" y="52070"/>
                  <a:pt x="85090" y="104140"/>
                  <a:pt x="182880" y="129540"/>
                </a:cubicBezTo>
                <a:cubicBezTo>
                  <a:pt x="280670" y="154940"/>
                  <a:pt x="391160" y="151130"/>
                  <a:pt x="586740" y="152400"/>
                </a:cubicBezTo>
                <a:cubicBezTo>
                  <a:pt x="782320" y="153670"/>
                  <a:pt x="1164590" y="139700"/>
                  <a:pt x="1356360" y="137160"/>
                </a:cubicBezTo>
                <a:cubicBezTo>
                  <a:pt x="1548130" y="134620"/>
                  <a:pt x="1645920" y="158750"/>
                  <a:pt x="1737360" y="137160"/>
                </a:cubicBezTo>
                <a:cubicBezTo>
                  <a:pt x="1828800" y="115570"/>
                  <a:pt x="1866900" y="61595"/>
                  <a:pt x="1905000" y="7620"/>
                </a:cubicBezTo>
              </a:path>
            </a:pathLst>
          </a:custGeom>
          <a:ln>
            <a:solidFill>
              <a:srgbClr val="FF373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9" name="Овал 168"/>
          <p:cNvSpPr/>
          <p:nvPr/>
        </p:nvSpPr>
        <p:spPr>
          <a:xfrm>
            <a:off x="2361749" y="1952969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7</a:t>
            </a:r>
            <a:endParaRPr lang="uk-UA" sz="1200" dirty="0"/>
          </a:p>
        </p:txBody>
      </p:sp>
      <p:sp>
        <p:nvSpPr>
          <p:cNvPr id="170" name="Овал 169"/>
          <p:cNvSpPr/>
          <p:nvPr/>
        </p:nvSpPr>
        <p:spPr>
          <a:xfrm>
            <a:off x="3302614" y="2461338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9</a:t>
            </a:r>
            <a:endParaRPr lang="uk-UA" sz="12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3612459" y="506480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3995588" y="506480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4378716" y="506480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761845" y="5064800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5528102" y="506480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5144973" y="506480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221979" y="5031758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 flipV="1">
            <a:off x="4755454" y="5041050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V="1">
            <a:off x="4385939" y="5031757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Овал 180"/>
          <p:cNvSpPr/>
          <p:nvPr/>
        </p:nvSpPr>
        <p:spPr>
          <a:xfrm>
            <a:off x="2358594" y="1946101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8</a:t>
            </a:r>
            <a:endParaRPr lang="uk-UA" sz="1200" dirty="0"/>
          </a:p>
        </p:txBody>
      </p:sp>
      <p:sp>
        <p:nvSpPr>
          <p:cNvPr id="182" name="Овал 181"/>
          <p:cNvSpPr/>
          <p:nvPr/>
        </p:nvSpPr>
        <p:spPr>
          <a:xfrm>
            <a:off x="1526239" y="2446816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7</a:t>
            </a:r>
            <a:endParaRPr lang="uk-UA" sz="1200" dirty="0"/>
          </a:p>
        </p:txBody>
      </p:sp>
      <p:sp>
        <p:nvSpPr>
          <p:cNvPr id="183" name="Прямоугольник 182"/>
          <p:cNvSpPr/>
          <p:nvPr/>
        </p:nvSpPr>
        <p:spPr>
          <a:xfrm>
            <a:off x="6336339" y="507409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6719468" y="507409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7102596" y="507409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7485725" y="5074091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251982" y="507409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7868853" y="5074092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5945859" y="5041049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cxnSp>
        <p:nvCxnSpPr>
          <p:cNvPr id="191" name="Прямая соединительная линия 190"/>
          <p:cNvCxnSpPr/>
          <p:nvPr/>
        </p:nvCxnSpPr>
        <p:spPr>
          <a:xfrm flipV="1">
            <a:off x="7109819" y="5041048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Полилиния 191"/>
          <p:cNvSpPr/>
          <p:nvPr/>
        </p:nvSpPr>
        <p:spPr>
          <a:xfrm>
            <a:off x="1692809" y="2228850"/>
            <a:ext cx="659866" cy="209550"/>
          </a:xfrm>
          <a:custGeom>
            <a:avLst/>
            <a:gdLst>
              <a:gd name="connsiteX0" fmla="*/ 659866 w 659866"/>
              <a:gd name="connsiteY0" fmla="*/ 0 h 209550"/>
              <a:gd name="connsiteX1" fmla="*/ 345541 w 659866"/>
              <a:gd name="connsiteY1" fmla="*/ 38100 h 209550"/>
              <a:gd name="connsiteX2" fmla="*/ 50266 w 659866"/>
              <a:gd name="connsiteY2" fmla="*/ 123825 h 209550"/>
              <a:gd name="connsiteX3" fmla="*/ 2641 w 659866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866" h="209550">
                <a:moveTo>
                  <a:pt x="659866" y="0"/>
                </a:moveTo>
                <a:cubicBezTo>
                  <a:pt x="553503" y="8731"/>
                  <a:pt x="447141" y="17462"/>
                  <a:pt x="345541" y="38100"/>
                </a:cubicBezTo>
                <a:cubicBezTo>
                  <a:pt x="243941" y="58738"/>
                  <a:pt x="107416" y="95250"/>
                  <a:pt x="50266" y="123825"/>
                </a:cubicBezTo>
                <a:cubicBezTo>
                  <a:pt x="-6884" y="152400"/>
                  <a:pt x="-2122" y="180975"/>
                  <a:pt x="2641" y="209550"/>
                </a:cubicBezTo>
              </a:path>
            </a:pathLst>
          </a:custGeom>
          <a:ln>
            <a:solidFill>
              <a:srgbClr val="FF373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3" name="Полилиния 192"/>
          <p:cNvSpPr/>
          <p:nvPr/>
        </p:nvSpPr>
        <p:spPr>
          <a:xfrm>
            <a:off x="6514044" y="5377338"/>
            <a:ext cx="422913" cy="152481"/>
          </a:xfrm>
          <a:custGeom>
            <a:avLst/>
            <a:gdLst>
              <a:gd name="connsiteX0" fmla="*/ 0 w 1905000"/>
              <a:gd name="connsiteY0" fmla="*/ 0 h 152481"/>
              <a:gd name="connsiteX1" fmla="*/ 182880 w 1905000"/>
              <a:gd name="connsiteY1" fmla="*/ 129540 h 152481"/>
              <a:gd name="connsiteX2" fmla="*/ 586740 w 1905000"/>
              <a:gd name="connsiteY2" fmla="*/ 152400 h 152481"/>
              <a:gd name="connsiteX3" fmla="*/ 1356360 w 1905000"/>
              <a:gd name="connsiteY3" fmla="*/ 137160 h 152481"/>
              <a:gd name="connsiteX4" fmla="*/ 1737360 w 1905000"/>
              <a:gd name="connsiteY4" fmla="*/ 137160 h 152481"/>
              <a:gd name="connsiteX5" fmla="*/ 1905000 w 1905000"/>
              <a:gd name="connsiteY5" fmla="*/ 7620 h 15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0" h="152481">
                <a:moveTo>
                  <a:pt x="0" y="0"/>
                </a:moveTo>
                <a:cubicBezTo>
                  <a:pt x="42545" y="52070"/>
                  <a:pt x="85090" y="104140"/>
                  <a:pt x="182880" y="129540"/>
                </a:cubicBezTo>
                <a:cubicBezTo>
                  <a:pt x="280670" y="154940"/>
                  <a:pt x="391160" y="151130"/>
                  <a:pt x="586740" y="152400"/>
                </a:cubicBezTo>
                <a:cubicBezTo>
                  <a:pt x="782320" y="153670"/>
                  <a:pt x="1164590" y="139700"/>
                  <a:pt x="1356360" y="137160"/>
                </a:cubicBezTo>
                <a:cubicBezTo>
                  <a:pt x="1548130" y="134620"/>
                  <a:pt x="1645920" y="158750"/>
                  <a:pt x="1737360" y="137160"/>
                </a:cubicBezTo>
                <a:cubicBezTo>
                  <a:pt x="1828800" y="115570"/>
                  <a:pt x="1866900" y="61595"/>
                  <a:pt x="1905000" y="7620"/>
                </a:cubicBezTo>
              </a:path>
            </a:pathLst>
          </a:custGeom>
          <a:ln>
            <a:solidFill>
              <a:srgbClr val="FF373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4" name="Прямоугольник 193"/>
          <p:cNvSpPr/>
          <p:nvPr/>
        </p:nvSpPr>
        <p:spPr>
          <a:xfrm>
            <a:off x="3618850" y="5615724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4001979" y="5615724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4385107" y="5615724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4768236" y="5615723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5534493" y="5615724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5151364" y="5615724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3228370" y="5582681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 flipV="1">
            <a:off x="4392330" y="5582680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V="1">
            <a:off x="3995936" y="5579949"/>
            <a:ext cx="0" cy="369331"/>
          </a:xfrm>
          <a:prstGeom prst="line">
            <a:avLst/>
          </a:prstGeom>
          <a:ln w="28575">
            <a:solidFill>
              <a:srgbClr val="FF37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Овал 203"/>
          <p:cNvSpPr/>
          <p:nvPr/>
        </p:nvSpPr>
        <p:spPr>
          <a:xfrm>
            <a:off x="1521753" y="2444656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8</a:t>
            </a:r>
            <a:endParaRPr lang="uk-UA" sz="1200" dirty="0"/>
          </a:p>
        </p:txBody>
      </p:sp>
      <p:sp>
        <p:nvSpPr>
          <p:cNvPr id="205" name="Овал 204"/>
          <p:cNvSpPr/>
          <p:nvPr/>
        </p:nvSpPr>
        <p:spPr>
          <a:xfrm>
            <a:off x="2361749" y="1951860"/>
            <a:ext cx="500989" cy="494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7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9098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0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500"/>
                            </p:stCondLst>
                            <p:childTnLst>
                              <p:par>
                                <p:cTn id="4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000"/>
                            </p:stCondLst>
                            <p:childTnLst>
                              <p:par>
                                <p:cTn id="4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72" grpId="0"/>
      <p:bldP spid="73" grpId="0"/>
      <p:bldP spid="6" grpId="0" animBg="1"/>
      <p:bldP spid="6" grpId="1" animBg="1"/>
      <p:bldP spid="74" grpId="0" animBg="1"/>
      <p:bldP spid="75" grpId="0" animBg="1"/>
      <p:bldP spid="1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9" grpId="0"/>
      <p:bldP spid="92" grpId="0" animBg="1"/>
      <p:bldP spid="93" grpId="0" animBg="1"/>
      <p:bldP spid="97" grpId="0" animBg="1"/>
      <p:bldP spid="97" grpId="1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9" grpId="0" animBg="1"/>
      <p:bldP spid="120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/>
      <p:bldP spid="134" grpId="0" animBg="1"/>
      <p:bldP spid="134" grpId="1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/>
      <p:bldP spid="148" grpId="0" animBg="1"/>
      <p:bldP spid="149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/>
      <p:bldP spid="167" grpId="0" animBg="1"/>
      <p:bldP spid="167" grpId="1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/>
      <p:bldP spid="192" grpId="0" animBg="1"/>
      <p:bldP spid="192" grpId="1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/>
      <p:bldP spid="204" grpId="0" animBg="1"/>
      <p:bldP spid="2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2626" y="-99392"/>
            <a:ext cx="3773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Псевдокод пірамідального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сортування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29514" r="44655" b="60416"/>
          <a:stretch/>
        </p:blipFill>
        <p:spPr bwMode="auto">
          <a:xfrm>
            <a:off x="1403648" y="1772816"/>
            <a:ext cx="50292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491880" y="1969094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// побудова з масиву А </a:t>
            </a:r>
            <a:r>
              <a:rPr lang="uk-UA" sz="1400" i="1" dirty="0" err="1" smtClean="0">
                <a:solidFill>
                  <a:srgbClr val="00B050"/>
                </a:solidFill>
                <a:latin typeface="+mj-lt"/>
              </a:rPr>
              <a:t>незростаючу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 піраміду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39584" r="44655" b="56938"/>
          <a:stretch/>
        </p:blipFill>
        <p:spPr bwMode="auto">
          <a:xfrm>
            <a:off x="1412454" y="2724859"/>
            <a:ext cx="5029200" cy="25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932040" y="2201639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// проходимо циклом з останнього до 2 елементу масиву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6056" y="2689756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// на кожній ітерації міняємо місцями кореневий елемент з елементом під індексом «і»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43298" r="44655" b="50191"/>
          <a:stretch/>
        </p:blipFill>
        <p:spPr bwMode="auto">
          <a:xfrm>
            <a:off x="1425427" y="3428420"/>
            <a:ext cx="502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454627" y="3369905"/>
            <a:ext cx="229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// зменшуємо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9926" y="3611975"/>
            <a:ext cx="421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розмір піраміди на 1 і відновлюємо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580" y="3841303"/>
            <a:ext cx="421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властивість </a:t>
            </a:r>
            <a:r>
              <a:rPr lang="uk-UA" sz="1400" i="1" dirty="0" err="1" smtClean="0">
                <a:solidFill>
                  <a:srgbClr val="00B050"/>
                </a:solidFill>
                <a:latin typeface="+mj-lt"/>
              </a:rPr>
              <a:t>незростаючої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 піраміди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0810" y="1938316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>
                <a:solidFill>
                  <a:srgbClr val="FF0000"/>
                </a:solidFill>
                <a:latin typeface="+mj-lt"/>
              </a:rPr>
              <a:t>О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(n</a:t>
            </a:r>
            <a:r>
              <a:rPr lang="uk-UA" sz="1600" dirty="0" smtClean="0">
                <a:solidFill>
                  <a:srgbClr val="FF0000"/>
                </a:solidFill>
                <a:latin typeface="+mj-lt"/>
              </a:rPr>
              <a:t>) </a:t>
            </a:r>
            <a:endParaRPr lang="uk-UA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0810" y="22016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>
                <a:solidFill>
                  <a:srgbClr val="FF0000"/>
                </a:solidFill>
                <a:latin typeface="+mj-lt"/>
              </a:rPr>
              <a:t>О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(n</a:t>
            </a:r>
            <a:r>
              <a:rPr lang="uk-UA" sz="1600" dirty="0" smtClean="0">
                <a:solidFill>
                  <a:srgbClr val="FF0000"/>
                </a:solidFill>
                <a:latin typeface="+mj-lt"/>
              </a:rPr>
              <a:t>) </a:t>
            </a:r>
            <a:endParaRPr lang="uk-UA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5605" y="3581198"/>
            <a:ext cx="93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>
                <a:solidFill>
                  <a:srgbClr val="FF0000"/>
                </a:solidFill>
                <a:latin typeface="+mj-lt"/>
              </a:rPr>
              <a:t>О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lg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n</a:t>
            </a:r>
            <a:r>
              <a:rPr lang="uk-UA" sz="1600" dirty="0" smtClean="0">
                <a:solidFill>
                  <a:srgbClr val="FF0000"/>
                </a:solidFill>
                <a:latin typeface="+mj-lt"/>
              </a:rPr>
              <a:t>) </a:t>
            </a:r>
            <a:endParaRPr lang="uk-UA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09922" y="4581128"/>
            <a:ext cx="48654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0000"/>
                </a:solidFill>
                <a:latin typeface="+mj-lt"/>
              </a:rPr>
              <a:t>T(n) = </a:t>
            </a:r>
            <a:r>
              <a:rPr lang="uk-UA" b="1" dirty="0" smtClean="0">
                <a:solidFill>
                  <a:srgbClr val="FF0000"/>
                </a:solidFill>
                <a:latin typeface="+mj-lt"/>
              </a:rPr>
              <a:t>Θ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(n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lg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(n)</a:t>
            </a:r>
            <a:r>
              <a:rPr lang="uk-UA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b="1" dirty="0" smtClean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uk-UA" i="1" dirty="0" err="1" smtClean="0">
                <a:solidFill>
                  <a:srgbClr val="FF0000"/>
                </a:solidFill>
                <a:latin typeface="+mj-lt"/>
              </a:rPr>
              <a:t>Асимптотично</a:t>
            </a:r>
            <a:r>
              <a:rPr lang="uk-UA" i="1" dirty="0" smtClean="0">
                <a:solidFill>
                  <a:srgbClr val="FF0000"/>
                </a:solidFill>
                <a:latin typeface="+mj-lt"/>
              </a:rPr>
              <a:t> він значно повільніше за </a:t>
            </a:r>
          </a:p>
          <a:p>
            <a:pPr algn="ctr" eaLnBrk="0" hangingPunct="0"/>
            <a:r>
              <a:rPr lang="uk-UA" i="1" dirty="0" smtClean="0">
                <a:solidFill>
                  <a:srgbClr val="FF0000"/>
                </a:solidFill>
                <a:latin typeface="+mj-lt"/>
              </a:rPr>
              <a:t>алгоритм швидкого сортування </a:t>
            </a:r>
            <a:endParaRPr lang="uk-UA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77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79059" y="2636912"/>
            <a:ext cx="6777317" cy="122413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5.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Використання пірамід в якості черг з пріоритетами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8580" indent="0" algn="ctr">
              <a:buNone/>
            </a:pP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52290" y="-99392"/>
            <a:ext cx="3544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Практичне застосування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пірамід (2 приклад)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90872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+mj-lt"/>
              </a:rPr>
              <a:t>Черга з пріоритетом </a:t>
            </a:r>
            <a:r>
              <a:rPr lang="uk-UA" i="1" dirty="0" smtClean="0">
                <a:solidFill>
                  <a:srgbClr val="002060"/>
                </a:solidFill>
                <a:latin typeface="+mj-lt"/>
              </a:rPr>
              <a:t>– це множина </a:t>
            </a:r>
            <a:r>
              <a:rPr lang="en-US" b="1" i="1" dirty="0" smtClean="0">
                <a:solidFill>
                  <a:srgbClr val="002060"/>
                </a:solidFill>
                <a:latin typeface="+mj-lt"/>
              </a:rPr>
              <a:t>S</a:t>
            </a:r>
            <a:r>
              <a:rPr lang="uk-UA" i="1" dirty="0" smtClean="0">
                <a:solidFill>
                  <a:srgbClr val="002060"/>
                </a:solidFill>
                <a:latin typeface="+mj-lt"/>
              </a:rPr>
              <a:t>, в якій кожен елемент </a:t>
            </a:r>
            <a:r>
              <a:rPr lang="uk-UA" b="1" i="1" dirty="0" smtClean="0">
                <a:solidFill>
                  <a:srgbClr val="002060"/>
                </a:solidFill>
                <a:latin typeface="+mj-lt"/>
              </a:rPr>
              <a:t>х</a:t>
            </a:r>
            <a:r>
              <a:rPr lang="uk-UA" i="1" dirty="0" smtClean="0">
                <a:solidFill>
                  <a:srgbClr val="002060"/>
                </a:solidFill>
                <a:latin typeface="+mj-lt"/>
              </a:rPr>
              <a:t> має ключ у вигляді числа (для можливості порівняння чисел між собою)</a:t>
            </a:r>
            <a:endParaRPr lang="uk-UA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1880377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  <a:latin typeface="+mj-lt"/>
              </a:rPr>
              <a:t>Приклад незростаючої черги (на основі незростаючої піраміди)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  <a:latin typeface="+mj-lt"/>
              </a:rPr>
              <a:t>Задачі (процеси) у ОС виконуються паралельно. Ці задачі ОС впорядковує за спаданням пріоритетів. ОС обирає найбільш пріоритетну задачу, виконує її, видаляє з черги та переходить до наступної задачі.</a:t>
            </a:r>
            <a:endParaRPr lang="uk-UA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5906" y="3680870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  <a:latin typeface="+mj-lt"/>
              </a:rPr>
              <a:t>Приклад неспадної черги (на основі неспадної піраміди)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  <a:latin typeface="+mj-lt"/>
              </a:rPr>
              <a:t>Моделюється процес виконання певних послідовностей задачі. Всі події впорядковуються за зростанням часу виконання. Виконується певна подія, видаляється з черги після чого переходимо до виконання наступної події.</a:t>
            </a:r>
            <a:endParaRPr lang="uk-UA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4603862" y="1986994"/>
            <a:ext cx="152299" cy="6840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1223627" y="549421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+mj-lt"/>
              </a:rPr>
              <a:t>Черги з пріоритетами можуть бути реалізовані на основі </a:t>
            </a:r>
            <a:r>
              <a:rPr lang="uk-UA" b="1" i="1" dirty="0" smtClean="0">
                <a:solidFill>
                  <a:srgbClr val="002060"/>
                </a:solidFill>
                <a:latin typeface="+mj-lt"/>
              </a:rPr>
              <a:t>ПІРАМІД</a:t>
            </a:r>
            <a:endParaRPr lang="uk-UA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54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701972" y="-99392"/>
            <a:ext cx="3406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Перетворення пірамід в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черги з пріоритетами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76470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+mj-lt"/>
              </a:rPr>
              <a:t>ДЛЯ того щоб перетворити піраміди в черги з пріоритетами вводяться додаткові операції:</a:t>
            </a:r>
            <a:endParaRPr lang="uk-UA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588" y="263865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+mj-lt"/>
              </a:rPr>
              <a:t>Вставка елементу (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Insert)</a:t>
            </a:r>
            <a:r>
              <a:rPr lang="uk-UA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uk-UA" dirty="0" smtClean="0">
                <a:solidFill>
                  <a:srgbClr val="002060"/>
                </a:solidFill>
                <a:latin typeface="+mj-lt"/>
              </a:rPr>
              <a:t>додавання елементу до кінця черги </a:t>
            </a:r>
            <a:endParaRPr lang="uk-UA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588" y="350274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+mj-lt"/>
              </a:rPr>
              <a:t>Визначення максимального/мінімального елемента в черзі (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Maximum)</a:t>
            </a:r>
            <a:r>
              <a:rPr lang="uk-UA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uk-UA" dirty="0" smtClean="0">
                <a:solidFill>
                  <a:srgbClr val="002060"/>
                </a:solidFill>
                <a:latin typeface="+mj-lt"/>
              </a:rPr>
              <a:t>повертає значення найбільшого елемента черги</a:t>
            </a:r>
            <a:endParaRPr lang="uk-UA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588" y="4366845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+mj-lt"/>
              </a:rPr>
              <a:t>Видалення максимального/мінімального елемента з черги (</a:t>
            </a:r>
            <a:r>
              <a:rPr lang="en-US" dirty="0" err="1" smtClean="0">
                <a:solidFill>
                  <a:srgbClr val="002060"/>
                </a:solidFill>
                <a:latin typeface="+mj-lt"/>
              </a:rPr>
              <a:t>ExtractMax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)</a:t>
            </a:r>
            <a:r>
              <a:rPr lang="uk-UA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uk-UA" dirty="0" smtClean="0">
                <a:solidFill>
                  <a:srgbClr val="002060"/>
                </a:solidFill>
                <a:latin typeface="+mj-lt"/>
              </a:rPr>
              <a:t>видаляє та повертає найбільший елемент з черги</a:t>
            </a:r>
            <a:endParaRPr lang="uk-UA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944" y="544696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+mj-lt"/>
              </a:rPr>
              <a:t>Збільшення ключа елементу(</a:t>
            </a:r>
            <a:r>
              <a:rPr lang="en-US" dirty="0" err="1" smtClean="0">
                <a:solidFill>
                  <a:srgbClr val="002060"/>
                </a:solidFill>
                <a:latin typeface="+mj-lt"/>
              </a:rPr>
              <a:t>IncreaseKey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)</a:t>
            </a:r>
            <a:r>
              <a:rPr lang="uk-UA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uk-UA" dirty="0" smtClean="0">
                <a:solidFill>
                  <a:srgbClr val="002060"/>
                </a:solidFill>
                <a:latin typeface="+mj-lt"/>
              </a:rPr>
              <a:t>збільшує значення ключа для заданого елементу черги</a:t>
            </a:r>
            <a:endParaRPr lang="uk-UA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567" y="141277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+mj-lt"/>
              </a:rPr>
              <a:t>Черги з пріоритетами можна побудувати і на основі масивів. Порівняємо….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1989229"/>
            <a:ext cx="220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+mj-lt"/>
              </a:rPr>
              <a:t>Масив як черга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168" y="1993823"/>
            <a:ext cx="241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+mj-lt"/>
              </a:rPr>
              <a:t>Піраміда як черга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9953" y="2924797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+mj-lt"/>
              </a:rPr>
              <a:t>Θ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779" y="5696561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+mj-lt"/>
              </a:rPr>
              <a:t>Θ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600" y="4057381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+mj-lt"/>
              </a:rPr>
              <a:t>Θ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9059" y="4952835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+mj-lt"/>
              </a:rPr>
              <a:t>Θ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76779" y="2896828"/>
            <a:ext cx="103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+mj-lt"/>
              </a:rPr>
              <a:t>Θ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lg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n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3498" y="4036422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+mj-lt"/>
              </a:rPr>
              <a:t>Θ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92280" y="4942275"/>
            <a:ext cx="103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+mj-lt"/>
              </a:rPr>
              <a:t>Θ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lg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n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3701" y="5696561"/>
            <a:ext cx="103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+mj-lt"/>
              </a:rPr>
              <a:t>Θ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lg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n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8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800" b="1" dirty="0">
                <a:solidFill>
                  <a:schemeClr val="bg2">
                    <a:lumMod val="50000"/>
                  </a:schemeClr>
                </a:solidFill>
              </a:rPr>
              <a:t>ПЛАН ЛЕКЦІЇ</a:t>
            </a:r>
            <a:r>
              <a:rPr lang="ru-RU" altLang="ru-RU" sz="3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altLang="ru-RU" sz="3800" dirty="0">
                <a:solidFill>
                  <a:schemeClr val="bg2">
                    <a:lumMod val="50000"/>
                  </a:schemeClr>
                </a:solidFill>
              </a:rPr>
            </a:br>
            <a:endParaRPr lang="ru-RU" altLang="ru-RU" sz="3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88841"/>
            <a:ext cx="7941320" cy="2448272"/>
          </a:xfrm>
        </p:spPr>
        <p:txBody>
          <a:bodyPr/>
          <a:lstStyle/>
          <a:p>
            <a:pPr indent="-342900">
              <a:buAutoNum type="arabicPeriod"/>
            </a:pPr>
            <a:r>
              <a:rPr lang="uk-UA" sz="1800" dirty="0" smtClean="0"/>
              <a:t>Означення піраміди</a:t>
            </a:r>
          </a:p>
          <a:p>
            <a:pPr indent="-342900">
              <a:buAutoNum type="arabicPeriod"/>
            </a:pPr>
            <a:r>
              <a:rPr lang="uk-UA" sz="1800" dirty="0" smtClean="0"/>
              <a:t>Підтримка </a:t>
            </a:r>
            <a:r>
              <a:rPr lang="uk-UA" sz="1800" dirty="0"/>
              <a:t>властивості </a:t>
            </a:r>
            <a:r>
              <a:rPr lang="uk-UA" sz="1800" dirty="0" smtClean="0"/>
              <a:t>піраміди</a:t>
            </a:r>
          </a:p>
          <a:p>
            <a:pPr indent="-342900">
              <a:buAutoNum type="arabicPeriod"/>
            </a:pPr>
            <a:r>
              <a:rPr lang="uk-UA" sz="1800" dirty="0" smtClean="0"/>
              <a:t>Створення (побудова) </a:t>
            </a:r>
            <a:r>
              <a:rPr lang="uk-UA" sz="1800" dirty="0"/>
              <a:t>пірамід </a:t>
            </a:r>
            <a:endParaRPr lang="uk-UA" sz="1800" dirty="0" smtClean="0"/>
          </a:p>
          <a:p>
            <a:pPr indent="-342900">
              <a:buAutoNum type="arabicPeriod"/>
            </a:pPr>
            <a:r>
              <a:rPr lang="uk-UA" sz="1800" dirty="0" smtClean="0"/>
              <a:t>Використання пірамід для задач сортування</a:t>
            </a:r>
          </a:p>
          <a:p>
            <a:pPr indent="-342900">
              <a:buAutoNum type="arabicPeriod"/>
            </a:pPr>
            <a:r>
              <a:rPr lang="uk-UA" sz="1800" dirty="0" smtClean="0"/>
              <a:t>Використання пірамід в якості черг з пріоритетами</a:t>
            </a:r>
            <a:endParaRPr lang="uk-UA" sz="1800" dirty="0"/>
          </a:p>
          <a:p>
            <a:pPr marL="68580" indent="0">
              <a:buNone/>
            </a:pP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52290" y="-99392"/>
            <a:ext cx="3544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Практичне застосування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пірамід (2 приклад)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8367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+mj-lt"/>
              </a:rPr>
              <a:t>Використаємо незростаючу піраміду для побудови незростаючої черги</a:t>
            </a:r>
            <a:endParaRPr lang="uk-UA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931" t="55299" r="67713" b="37701"/>
          <a:stretch/>
        </p:blipFill>
        <p:spPr>
          <a:xfrm>
            <a:off x="1043608" y="1700808"/>
            <a:ext cx="2007490" cy="514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531" t="48600" r="50788" b="24801"/>
          <a:stretch/>
        </p:blipFill>
        <p:spPr>
          <a:xfrm>
            <a:off x="1023667" y="2492896"/>
            <a:ext cx="3764357" cy="1723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6926" t="44400" r="40156" b="32500"/>
          <a:stretch/>
        </p:blipFill>
        <p:spPr>
          <a:xfrm>
            <a:off x="1075485" y="4560682"/>
            <a:ext cx="4864667" cy="1472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6931" t="41999" r="46451" b="43301"/>
          <a:stretch/>
        </p:blipFill>
        <p:spPr>
          <a:xfrm>
            <a:off x="4026224" y="1723872"/>
            <a:ext cx="4248472" cy="9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19974"/>
            <a:ext cx="79839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+mj-lt"/>
              </a:rPr>
              <a:t>Завдання на самопідготовку:</a:t>
            </a:r>
            <a:endParaRPr lang="uk-UA" dirty="0">
              <a:latin typeface="+mj-lt"/>
            </a:endParaRPr>
          </a:p>
          <a:p>
            <a:r>
              <a:rPr lang="uk-UA" dirty="0">
                <a:latin typeface="+mj-lt"/>
              </a:rPr>
              <a:t> </a:t>
            </a:r>
          </a:p>
          <a:p>
            <a:pPr lvl="0" indent="355600" algn="just"/>
            <a:r>
              <a:rPr lang="uk-UA" dirty="0" smtClean="0">
                <a:latin typeface="+mj-lt"/>
              </a:rPr>
              <a:t>1. Опрацювати </a:t>
            </a:r>
            <a:r>
              <a:rPr lang="uk-UA" dirty="0">
                <a:latin typeface="+mj-lt"/>
              </a:rPr>
              <a:t>конспект </a:t>
            </a:r>
            <a:r>
              <a:rPr lang="uk-UA" dirty="0" smtClean="0">
                <a:latin typeface="+mj-lt"/>
              </a:rPr>
              <a:t>лекції.</a:t>
            </a:r>
            <a:endParaRPr lang="uk-UA" dirty="0">
              <a:latin typeface="+mj-lt"/>
            </a:endParaRPr>
          </a:p>
          <a:p>
            <a:pPr indent="361950" algn="just"/>
            <a:r>
              <a:rPr lang="uk-UA" dirty="0" smtClean="0">
                <a:latin typeface="+mj-lt"/>
              </a:rPr>
              <a:t>2. </a:t>
            </a:r>
            <a:r>
              <a:rPr lang="uk-UA" dirty="0" err="1">
                <a:latin typeface="+mj-lt"/>
              </a:rPr>
              <a:t>Prometheus</a:t>
            </a:r>
            <a:r>
              <a:rPr lang="uk-UA" dirty="0">
                <a:latin typeface="+mj-lt"/>
              </a:rPr>
              <a:t>. Курс </a:t>
            </a:r>
            <a:r>
              <a:rPr lang="uk-UA" dirty="0" smtClean="0">
                <a:latin typeface="+mj-lt"/>
              </a:rPr>
              <a:t>«Розробка та аналіз алгоритмів» (Тиждень </a:t>
            </a:r>
            <a:r>
              <a:rPr lang="en-US" dirty="0" smtClean="0">
                <a:latin typeface="+mj-lt"/>
              </a:rPr>
              <a:t>5</a:t>
            </a:r>
            <a:r>
              <a:rPr lang="uk-UA" dirty="0" smtClean="0">
                <a:latin typeface="+mj-lt"/>
              </a:rPr>
              <a:t>: Лекція </a:t>
            </a:r>
            <a:r>
              <a:rPr lang="uk-UA" dirty="0" smtClean="0">
                <a:latin typeface="+mj-lt"/>
              </a:rPr>
              <a:t>9.1. та 9.2. </a:t>
            </a:r>
            <a:r>
              <a:rPr lang="uk-UA" dirty="0">
                <a:latin typeface="+mj-lt"/>
              </a:rPr>
              <a:t>[Електронний ресурс]. – Доступний з </a:t>
            </a:r>
            <a:r>
              <a:rPr lang="en-US" dirty="0">
                <a:latin typeface="+mj-lt"/>
              </a:rPr>
              <a:t>https://edx.prometheus.org.ua/courses/KPI/Algorithms101/2015_Spring/courseware/8b0d2a95b54e47b38664aed188c0d25f/676f35fdd2ba40e89a7ab2ef6bb60a84</a:t>
            </a:r>
            <a:r>
              <a:rPr lang="en-US" dirty="0" smtClean="0">
                <a:latin typeface="+mj-lt"/>
              </a:rPr>
              <a:t>/</a:t>
            </a:r>
          </a:p>
          <a:p>
            <a:pPr indent="361950" algn="just"/>
            <a:r>
              <a:rPr lang="uk-UA" dirty="0">
                <a:latin typeface="+mj-lt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85268" y="107340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lt1"/>
                </a:solidFill>
                <a:latin typeface="+mn-lt"/>
              </a:rPr>
              <a:t>Завдання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3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79059" y="2636912"/>
            <a:ext cx="6777317" cy="122413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Означення піраміди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8580" indent="0" algn="ctr">
              <a:buNone/>
            </a:pP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0091" y="7656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Піраміда (купа)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76470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Структура </a:t>
            </a:r>
            <a:r>
              <a:rPr lang="uk-UA" b="1" i="1" dirty="0" smtClean="0">
                <a:solidFill>
                  <a:srgbClr val="0070C0"/>
                </a:solidFill>
                <a:latin typeface="+mj-lt"/>
              </a:rPr>
              <a:t>бінарного дерева </a:t>
            </a:r>
            <a:r>
              <a:rPr lang="uk-UA" dirty="0" smtClean="0">
                <a:latin typeface="+mj-lt"/>
              </a:rPr>
              <a:t>є наближена до </a:t>
            </a:r>
            <a:r>
              <a:rPr lang="uk-UA" b="1" i="1" dirty="0" smtClean="0">
                <a:solidFill>
                  <a:srgbClr val="0070C0"/>
                </a:solidFill>
                <a:latin typeface="+mj-lt"/>
              </a:rPr>
              <a:t>структури піраміди</a:t>
            </a:r>
          </a:p>
          <a:p>
            <a:endParaRPr lang="uk-UA" dirty="0">
              <a:latin typeface="+mj-lt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+mj-lt"/>
              </a:rPr>
              <a:t>Відмінність: </a:t>
            </a:r>
            <a:r>
              <a:rPr lang="uk-UA" dirty="0" smtClean="0">
                <a:latin typeface="+mj-lt"/>
              </a:rPr>
              <a:t>останній рівень може </a:t>
            </a:r>
            <a:r>
              <a:rPr lang="uk-UA" dirty="0">
                <a:latin typeface="+mj-lt"/>
              </a:rPr>
              <a:t>бути не </a:t>
            </a:r>
            <a:r>
              <a:rPr lang="uk-UA" dirty="0" smtClean="0">
                <a:latin typeface="+mj-lt"/>
              </a:rPr>
              <a:t>повністю заповнений</a:t>
            </a:r>
            <a:endParaRPr lang="uk-UA" dirty="0">
              <a:latin typeface="+mj-lt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427754" y="1788703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</a:t>
            </a:r>
            <a:endParaRPr lang="uk-UA" sz="1200" dirty="0"/>
          </a:p>
        </p:txBody>
      </p:sp>
      <p:sp>
        <p:nvSpPr>
          <p:cNvPr id="30" name="Овал 29"/>
          <p:cNvSpPr/>
          <p:nvPr/>
        </p:nvSpPr>
        <p:spPr>
          <a:xfrm>
            <a:off x="1472366" y="2283660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2</a:t>
            </a:r>
            <a:endParaRPr lang="uk-UA" sz="1200" dirty="0"/>
          </a:p>
        </p:txBody>
      </p:sp>
      <p:sp>
        <p:nvSpPr>
          <p:cNvPr id="31" name="Овал 30"/>
          <p:cNvSpPr/>
          <p:nvPr/>
        </p:nvSpPr>
        <p:spPr>
          <a:xfrm>
            <a:off x="3453028" y="2283660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3</a:t>
            </a:r>
            <a:endParaRPr lang="uk-UA" sz="1200" dirty="0"/>
          </a:p>
        </p:txBody>
      </p:sp>
      <p:sp>
        <p:nvSpPr>
          <p:cNvPr id="32" name="Овал 31"/>
          <p:cNvSpPr/>
          <p:nvPr/>
        </p:nvSpPr>
        <p:spPr>
          <a:xfrm>
            <a:off x="971376" y="2979503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4</a:t>
            </a:r>
            <a:endParaRPr lang="uk-UA" sz="1200" dirty="0"/>
          </a:p>
        </p:txBody>
      </p:sp>
      <p:sp>
        <p:nvSpPr>
          <p:cNvPr id="33" name="Овал 32"/>
          <p:cNvSpPr/>
          <p:nvPr/>
        </p:nvSpPr>
        <p:spPr>
          <a:xfrm>
            <a:off x="1950060" y="2979503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5</a:t>
            </a:r>
            <a:endParaRPr lang="uk-UA" sz="1200" dirty="0"/>
          </a:p>
        </p:txBody>
      </p:sp>
      <p:sp>
        <p:nvSpPr>
          <p:cNvPr id="34" name="Овал 33"/>
          <p:cNvSpPr/>
          <p:nvPr/>
        </p:nvSpPr>
        <p:spPr>
          <a:xfrm>
            <a:off x="2987824" y="2979503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6</a:t>
            </a:r>
            <a:endParaRPr lang="uk-UA" sz="1200" dirty="0"/>
          </a:p>
        </p:txBody>
      </p:sp>
      <p:sp>
        <p:nvSpPr>
          <p:cNvPr id="35" name="Овал 34"/>
          <p:cNvSpPr/>
          <p:nvPr/>
        </p:nvSpPr>
        <p:spPr>
          <a:xfrm>
            <a:off x="3943269" y="2979503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7</a:t>
            </a:r>
            <a:endParaRPr lang="uk-UA" sz="1200" dirty="0"/>
          </a:p>
        </p:txBody>
      </p:sp>
      <p:cxnSp>
        <p:nvCxnSpPr>
          <p:cNvPr id="36" name="Прямая со стрелкой 35"/>
          <p:cNvCxnSpPr>
            <a:stCxn id="29" idx="3"/>
          </p:cNvCxnSpPr>
          <p:nvPr/>
        </p:nvCxnSpPr>
        <p:spPr>
          <a:xfrm flipH="1">
            <a:off x="1950060" y="2211175"/>
            <a:ext cx="551062" cy="2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9" idx="5"/>
          </p:cNvCxnSpPr>
          <p:nvPr/>
        </p:nvCxnSpPr>
        <p:spPr>
          <a:xfrm>
            <a:off x="2855375" y="2211175"/>
            <a:ext cx="597653" cy="2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32" idx="0"/>
          </p:cNvCxnSpPr>
          <p:nvPr/>
        </p:nvCxnSpPr>
        <p:spPr>
          <a:xfrm flipH="1">
            <a:off x="1221871" y="2707909"/>
            <a:ext cx="334554" cy="27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0" idx="5"/>
            <a:endCxn id="33" idx="0"/>
          </p:cNvCxnSpPr>
          <p:nvPr/>
        </p:nvCxnSpPr>
        <p:spPr>
          <a:xfrm>
            <a:off x="1899987" y="2706132"/>
            <a:ext cx="30056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1" idx="3"/>
          </p:cNvCxnSpPr>
          <p:nvPr/>
        </p:nvCxnSpPr>
        <p:spPr>
          <a:xfrm flipH="1">
            <a:off x="3238319" y="2706132"/>
            <a:ext cx="28807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5" idx="0"/>
          </p:cNvCxnSpPr>
          <p:nvPr/>
        </p:nvCxnSpPr>
        <p:spPr>
          <a:xfrm>
            <a:off x="3859210" y="2706132"/>
            <a:ext cx="334554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348904" y="3438781"/>
            <a:ext cx="69841" cy="25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806039" y="3660786"/>
            <a:ext cx="275589" cy="2722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8</a:t>
            </a:r>
            <a:endParaRPr lang="uk-UA" sz="1200" dirty="0"/>
          </a:p>
        </p:txBody>
      </p:sp>
      <p:sp>
        <p:nvSpPr>
          <p:cNvPr id="51" name="Овал 50"/>
          <p:cNvSpPr/>
          <p:nvPr/>
        </p:nvSpPr>
        <p:spPr>
          <a:xfrm>
            <a:off x="1366531" y="3650158"/>
            <a:ext cx="275589" cy="2722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9</a:t>
            </a:r>
            <a:endParaRPr lang="uk-UA" sz="1200" dirty="0"/>
          </a:p>
        </p:txBody>
      </p:sp>
      <p:sp>
        <p:nvSpPr>
          <p:cNvPr id="53" name="Овал 52"/>
          <p:cNvSpPr/>
          <p:nvPr/>
        </p:nvSpPr>
        <p:spPr>
          <a:xfrm>
            <a:off x="1755325" y="3646056"/>
            <a:ext cx="275589" cy="2722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10</a:t>
            </a:r>
            <a:endParaRPr lang="uk-UA" sz="1200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flipH="1">
            <a:off x="1962500" y="3410630"/>
            <a:ext cx="69841" cy="25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1010090" y="3437231"/>
            <a:ext cx="69841" cy="25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775469" y="1772816"/>
            <a:ext cx="3791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+mj-lt"/>
              </a:rPr>
              <a:t>Якщо відомо, що бінарне дерево є пірамідою (останній рівень не заповнено повністю), його можливо представити у вигляді </a:t>
            </a:r>
            <a:r>
              <a:rPr lang="uk-UA" sz="1600" b="1" i="1" dirty="0" smtClean="0">
                <a:solidFill>
                  <a:srgbClr val="FF0000"/>
                </a:solidFill>
                <a:latin typeface="+mj-lt"/>
              </a:rPr>
              <a:t>ПРОСТОГО МАСИВУ</a:t>
            </a:r>
            <a:endParaRPr lang="uk-UA" sz="1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22008" y="3212976"/>
            <a:ext cx="5544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 smtClean="0">
                <a:latin typeface="+mj-lt"/>
              </a:rPr>
              <a:t>Для переходу елементами дерева </a:t>
            </a:r>
          </a:p>
          <a:p>
            <a:pPr algn="r"/>
            <a:r>
              <a:rPr lang="uk-UA" sz="1600" dirty="0" smtClean="0">
                <a:latin typeface="+mj-lt"/>
              </a:rPr>
              <a:t>потрібно знати для кожного вузла </a:t>
            </a:r>
            <a:r>
              <a:rPr lang="uk-UA" sz="1600" b="1" i="1" dirty="0" smtClean="0">
                <a:solidFill>
                  <a:srgbClr val="FF0000"/>
                </a:solidFill>
                <a:latin typeface="+mj-lt"/>
              </a:rPr>
              <a:t>х </a:t>
            </a:r>
            <a:r>
              <a:rPr lang="uk-UA" sz="1600" dirty="0" smtClean="0">
                <a:latin typeface="+mj-lt"/>
              </a:rPr>
              <a:t>його батьківський та дочірні вузли (вміти їх визначати)</a:t>
            </a:r>
            <a:endParaRPr lang="uk-UA" sz="1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32268" y="4254129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+mj-lt"/>
              </a:rPr>
              <a:t>1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15397" y="4254129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2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398525" y="4254129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3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781654" y="4254128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4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547911" y="4254129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6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931039" y="4254128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7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164782" y="4254129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307779" y="4254127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8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11960" y="4221088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А</a:t>
            </a:r>
            <a:r>
              <a:rPr lang="en-US" dirty="0" smtClean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684517" y="4254126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9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61257" y="4254125"/>
            <a:ext cx="376738" cy="30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chemeClr val="tx1"/>
                </a:solidFill>
                <a:latin typeface="+mj-lt"/>
              </a:rPr>
              <a:t>10</a:t>
            </a:r>
            <a:endParaRPr lang="uk-UA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91530" y="4331440"/>
            <a:ext cx="205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002060"/>
                </a:solidFill>
                <a:latin typeface="+mj-lt"/>
              </a:rPr>
              <a:t>Parent (x)</a:t>
            </a:r>
          </a:p>
          <a:p>
            <a:pPr algn="just"/>
            <a:r>
              <a:rPr lang="en-US" i="1" dirty="0" smtClean="0">
                <a:solidFill>
                  <a:srgbClr val="002060"/>
                </a:solidFill>
                <a:latin typeface="+mj-lt"/>
              </a:rPr>
              <a:t>     return └ x/2 ┘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45121" y="4870689"/>
            <a:ext cx="388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0070C0"/>
                </a:solidFill>
                <a:latin typeface="+mj-lt"/>
              </a:rPr>
              <a:t>x = 5	</a:t>
            </a:r>
            <a:r>
              <a:rPr lang="en-US" i="1" dirty="0" err="1" smtClean="0">
                <a:solidFill>
                  <a:srgbClr val="0070C0"/>
                </a:solidFill>
                <a:latin typeface="+mj-lt"/>
              </a:rPr>
              <a:t>Perent</a:t>
            </a:r>
            <a:r>
              <a:rPr lang="en-US" i="1" dirty="0" smtClean="0">
                <a:solidFill>
                  <a:srgbClr val="0070C0"/>
                </a:solidFill>
                <a:latin typeface="+mj-lt"/>
              </a:rPr>
              <a:t> (5) = </a:t>
            </a:r>
            <a:r>
              <a:rPr lang="en-US" i="1" dirty="0">
                <a:solidFill>
                  <a:srgbClr val="0070C0"/>
                </a:solidFill>
                <a:latin typeface="+mj-lt"/>
              </a:rPr>
              <a:t>└ </a:t>
            </a:r>
            <a:r>
              <a:rPr lang="en-US" i="1" dirty="0" smtClean="0">
                <a:solidFill>
                  <a:srgbClr val="0070C0"/>
                </a:solidFill>
                <a:latin typeface="+mj-lt"/>
              </a:rPr>
              <a:t>5/2 ┘= 2</a:t>
            </a:r>
            <a:endParaRPr lang="en-US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54752" y="5170793"/>
            <a:ext cx="388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FF0000"/>
                </a:solidFill>
                <a:latin typeface="+mj-lt"/>
              </a:rPr>
              <a:t>x = 4	</a:t>
            </a:r>
            <a:r>
              <a:rPr lang="en-US" i="1" dirty="0" err="1" smtClean="0">
                <a:solidFill>
                  <a:srgbClr val="FF0000"/>
                </a:solidFill>
                <a:latin typeface="+mj-lt"/>
              </a:rPr>
              <a:t>Perent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 (4) =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└ 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4/2 ┘= 2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79757" y="2909002"/>
            <a:ext cx="641596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5348" y="2912309"/>
            <a:ext cx="6415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24530" y="4992360"/>
            <a:ext cx="205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002060"/>
                </a:solidFill>
                <a:latin typeface="+mj-lt"/>
              </a:rPr>
              <a:t>Left (x)</a:t>
            </a:r>
          </a:p>
          <a:p>
            <a:pPr algn="just"/>
            <a:r>
              <a:rPr lang="en-US" i="1" dirty="0" smtClean="0">
                <a:solidFill>
                  <a:srgbClr val="002060"/>
                </a:solidFill>
                <a:latin typeface="+mj-lt"/>
              </a:rPr>
              <a:t>     return 2x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54752" y="5473091"/>
            <a:ext cx="388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0070C0"/>
                </a:solidFill>
                <a:latin typeface="+mj-lt"/>
              </a:rPr>
              <a:t>x = 5	Left (5) = 10</a:t>
            </a:r>
            <a:endParaRPr lang="en-US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685325" y="3588606"/>
            <a:ext cx="429324" cy="3985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58427" y="5781706"/>
            <a:ext cx="388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FF0000"/>
                </a:solidFill>
                <a:latin typeface="+mj-lt"/>
              </a:rPr>
              <a:t>x = 4	Left (4) = 8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24530" y="5624272"/>
            <a:ext cx="205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002060"/>
                </a:solidFill>
                <a:latin typeface="+mj-lt"/>
              </a:rPr>
              <a:t>Right (x)</a:t>
            </a:r>
          </a:p>
          <a:p>
            <a:pPr algn="just"/>
            <a:r>
              <a:rPr lang="en-US" i="1" dirty="0" smtClean="0">
                <a:solidFill>
                  <a:srgbClr val="002060"/>
                </a:solidFill>
                <a:latin typeface="+mj-lt"/>
              </a:rPr>
              <a:t>     return 2x+1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7571" y="6084004"/>
            <a:ext cx="388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0070C0"/>
                </a:solidFill>
                <a:latin typeface="+mj-lt"/>
              </a:rPr>
              <a:t>x = 3	Left (5) = 3*6+1 = 7</a:t>
            </a:r>
            <a:endParaRPr lang="en-US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29171" y="3589448"/>
            <a:ext cx="429324" cy="398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872010" y="2912309"/>
            <a:ext cx="641596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4818185" y="4160694"/>
            <a:ext cx="378069" cy="85991"/>
          </a:xfrm>
          <a:custGeom>
            <a:avLst/>
            <a:gdLst>
              <a:gd name="connsiteX0" fmla="*/ 0 w 378069"/>
              <a:gd name="connsiteY0" fmla="*/ 140677 h 140677"/>
              <a:gd name="connsiteX1" fmla="*/ 193430 w 378069"/>
              <a:gd name="connsiteY1" fmla="*/ 0 h 140677"/>
              <a:gd name="connsiteX2" fmla="*/ 378069 w 378069"/>
              <a:gd name="connsiteY2" fmla="*/ 140677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069" h="140677">
                <a:moveTo>
                  <a:pt x="0" y="140677"/>
                </a:moveTo>
                <a:cubicBezTo>
                  <a:pt x="65209" y="70338"/>
                  <a:pt x="130419" y="0"/>
                  <a:pt x="193430" y="0"/>
                </a:cubicBezTo>
                <a:cubicBezTo>
                  <a:pt x="256441" y="0"/>
                  <a:pt x="317255" y="70338"/>
                  <a:pt x="378069" y="14067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олилиния 2"/>
          <p:cNvSpPr/>
          <p:nvPr/>
        </p:nvSpPr>
        <p:spPr>
          <a:xfrm>
            <a:off x="4809392" y="4052303"/>
            <a:ext cx="773723" cy="203174"/>
          </a:xfrm>
          <a:custGeom>
            <a:avLst/>
            <a:gdLst>
              <a:gd name="connsiteX0" fmla="*/ 0 w 773723"/>
              <a:gd name="connsiteY0" fmla="*/ 203174 h 203174"/>
              <a:gd name="connsiteX1" fmla="*/ 149470 w 773723"/>
              <a:gd name="connsiteY1" fmla="*/ 27328 h 203174"/>
              <a:gd name="connsiteX2" fmla="*/ 633046 w 773723"/>
              <a:gd name="connsiteY2" fmla="*/ 18535 h 203174"/>
              <a:gd name="connsiteX3" fmla="*/ 773723 w 773723"/>
              <a:gd name="connsiteY3" fmla="*/ 203174 h 20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723" h="203174">
                <a:moveTo>
                  <a:pt x="0" y="203174"/>
                </a:moveTo>
                <a:cubicBezTo>
                  <a:pt x="21981" y="130637"/>
                  <a:pt x="43962" y="58101"/>
                  <a:pt x="149470" y="27328"/>
                </a:cubicBezTo>
                <a:cubicBezTo>
                  <a:pt x="254978" y="-3445"/>
                  <a:pt x="529004" y="-10773"/>
                  <a:pt x="633046" y="18535"/>
                </a:cubicBezTo>
                <a:cubicBezTo>
                  <a:pt x="737088" y="47843"/>
                  <a:pt x="755405" y="125508"/>
                  <a:pt x="773723" y="2031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олилиния 5"/>
          <p:cNvSpPr/>
          <p:nvPr/>
        </p:nvSpPr>
        <p:spPr>
          <a:xfrm>
            <a:off x="5200650" y="4562475"/>
            <a:ext cx="776288" cy="75144"/>
          </a:xfrm>
          <a:custGeom>
            <a:avLst/>
            <a:gdLst>
              <a:gd name="connsiteX0" fmla="*/ 0 w 776288"/>
              <a:gd name="connsiteY0" fmla="*/ 4763 h 57167"/>
              <a:gd name="connsiteX1" fmla="*/ 385763 w 776288"/>
              <a:gd name="connsiteY1" fmla="*/ 57150 h 57167"/>
              <a:gd name="connsiteX2" fmla="*/ 776288 w 776288"/>
              <a:gd name="connsiteY2" fmla="*/ 0 h 5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288" h="57167">
                <a:moveTo>
                  <a:pt x="0" y="4763"/>
                </a:moveTo>
                <a:cubicBezTo>
                  <a:pt x="128191" y="31353"/>
                  <a:pt x="256382" y="57944"/>
                  <a:pt x="385763" y="57150"/>
                </a:cubicBezTo>
                <a:cubicBezTo>
                  <a:pt x="515144" y="56356"/>
                  <a:pt x="645716" y="28178"/>
                  <a:pt x="776288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олилиния 8"/>
          <p:cNvSpPr/>
          <p:nvPr/>
        </p:nvSpPr>
        <p:spPr>
          <a:xfrm>
            <a:off x="5205413" y="4562475"/>
            <a:ext cx="1152525" cy="164910"/>
          </a:xfrm>
          <a:custGeom>
            <a:avLst/>
            <a:gdLst>
              <a:gd name="connsiteX0" fmla="*/ 0 w 1152525"/>
              <a:gd name="connsiteY0" fmla="*/ 9525 h 164910"/>
              <a:gd name="connsiteX1" fmla="*/ 142875 w 1152525"/>
              <a:gd name="connsiteY1" fmla="*/ 147638 h 164910"/>
              <a:gd name="connsiteX2" fmla="*/ 571500 w 1152525"/>
              <a:gd name="connsiteY2" fmla="*/ 161925 h 164910"/>
              <a:gd name="connsiteX3" fmla="*/ 1042987 w 1152525"/>
              <a:gd name="connsiteY3" fmla="*/ 147638 h 164910"/>
              <a:gd name="connsiteX4" fmla="*/ 1152525 w 1152525"/>
              <a:gd name="connsiteY4" fmla="*/ 0 h 16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525" h="164910">
                <a:moveTo>
                  <a:pt x="0" y="9525"/>
                </a:moveTo>
                <a:cubicBezTo>
                  <a:pt x="23812" y="65881"/>
                  <a:pt x="47625" y="122238"/>
                  <a:pt x="142875" y="147638"/>
                </a:cubicBezTo>
                <a:cubicBezTo>
                  <a:pt x="238125" y="173038"/>
                  <a:pt x="421481" y="161925"/>
                  <a:pt x="571500" y="161925"/>
                </a:cubicBezTo>
                <a:cubicBezTo>
                  <a:pt x="721519" y="161925"/>
                  <a:pt x="946150" y="174626"/>
                  <a:pt x="1042987" y="147638"/>
                </a:cubicBezTo>
                <a:cubicBezTo>
                  <a:pt x="1139825" y="120651"/>
                  <a:pt x="1146175" y="60325"/>
                  <a:pt x="1152525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олилиния 9"/>
          <p:cNvSpPr/>
          <p:nvPr/>
        </p:nvSpPr>
        <p:spPr>
          <a:xfrm>
            <a:off x="5581650" y="4138613"/>
            <a:ext cx="1143000" cy="119062"/>
          </a:xfrm>
          <a:custGeom>
            <a:avLst/>
            <a:gdLst>
              <a:gd name="connsiteX0" fmla="*/ 0 w 1143000"/>
              <a:gd name="connsiteY0" fmla="*/ 119062 h 119062"/>
              <a:gd name="connsiteX1" fmla="*/ 585788 w 1143000"/>
              <a:gd name="connsiteY1" fmla="*/ 0 h 119062"/>
              <a:gd name="connsiteX2" fmla="*/ 1143000 w 1143000"/>
              <a:gd name="connsiteY2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19062">
                <a:moveTo>
                  <a:pt x="0" y="119062"/>
                </a:moveTo>
                <a:cubicBezTo>
                  <a:pt x="197644" y="59531"/>
                  <a:pt x="395288" y="0"/>
                  <a:pt x="585788" y="0"/>
                </a:cubicBezTo>
                <a:cubicBezTo>
                  <a:pt x="776288" y="0"/>
                  <a:pt x="959644" y="59531"/>
                  <a:pt x="1143000" y="11906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олилиния 10"/>
          <p:cNvSpPr/>
          <p:nvPr/>
        </p:nvSpPr>
        <p:spPr>
          <a:xfrm>
            <a:off x="5586413" y="4071938"/>
            <a:ext cx="1528762" cy="195262"/>
          </a:xfrm>
          <a:custGeom>
            <a:avLst/>
            <a:gdLst>
              <a:gd name="connsiteX0" fmla="*/ 0 w 1528762"/>
              <a:gd name="connsiteY0" fmla="*/ 195262 h 195262"/>
              <a:gd name="connsiteX1" fmla="*/ 123825 w 1528762"/>
              <a:gd name="connsiteY1" fmla="*/ 38100 h 195262"/>
              <a:gd name="connsiteX2" fmla="*/ 557212 w 1528762"/>
              <a:gd name="connsiteY2" fmla="*/ 0 h 195262"/>
              <a:gd name="connsiteX3" fmla="*/ 1300162 w 1528762"/>
              <a:gd name="connsiteY3" fmla="*/ 19050 h 195262"/>
              <a:gd name="connsiteX4" fmla="*/ 1528762 w 1528762"/>
              <a:gd name="connsiteY4" fmla="*/ 171450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762" h="195262">
                <a:moveTo>
                  <a:pt x="0" y="195262"/>
                </a:moveTo>
                <a:cubicBezTo>
                  <a:pt x="15478" y="132953"/>
                  <a:pt x="30956" y="70644"/>
                  <a:pt x="123825" y="38100"/>
                </a:cubicBezTo>
                <a:cubicBezTo>
                  <a:pt x="216694" y="5556"/>
                  <a:pt x="557212" y="0"/>
                  <a:pt x="557212" y="0"/>
                </a:cubicBezTo>
                <a:lnTo>
                  <a:pt x="1300162" y="19050"/>
                </a:lnTo>
                <a:cubicBezTo>
                  <a:pt x="1462087" y="47625"/>
                  <a:pt x="1495424" y="109537"/>
                  <a:pt x="1528762" y="17145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олилиния 14"/>
          <p:cNvSpPr/>
          <p:nvPr/>
        </p:nvSpPr>
        <p:spPr>
          <a:xfrm>
            <a:off x="6024563" y="4562475"/>
            <a:ext cx="1504950" cy="241199"/>
          </a:xfrm>
          <a:custGeom>
            <a:avLst/>
            <a:gdLst>
              <a:gd name="connsiteX0" fmla="*/ 0 w 1504950"/>
              <a:gd name="connsiteY0" fmla="*/ 0 h 241199"/>
              <a:gd name="connsiteX1" fmla="*/ 90487 w 1504950"/>
              <a:gd name="connsiteY1" fmla="*/ 200025 h 241199"/>
              <a:gd name="connsiteX2" fmla="*/ 342900 w 1504950"/>
              <a:gd name="connsiteY2" fmla="*/ 228600 h 241199"/>
              <a:gd name="connsiteX3" fmla="*/ 1100137 w 1504950"/>
              <a:gd name="connsiteY3" fmla="*/ 228600 h 241199"/>
              <a:gd name="connsiteX4" fmla="*/ 1423987 w 1504950"/>
              <a:gd name="connsiteY4" fmla="*/ 223838 h 241199"/>
              <a:gd name="connsiteX5" fmla="*/ 1504950 w 1504950"/>
              <a:gd name="connsiteY5" fmla="*/ 9525 h 241199"/>
              <a:gd name="connsiteX6" fmla="*/ 1504950 w 1504950"/>
              <a:gd name="connsiteY6" fmla="*/ 9525 h 24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4950" h="241199">
                <a:moveTo>
                  <a:pt x="0" y="0"/>
                </a:moveTo>
                <a:cubicBezTo>
                  <a:pt x="16668" y="80962"/>
                  <a:pt x="33337" y="161925"/>
                  <a:pt x="90487" y="200025"/>
                </a:cubicBezTo>
                <a:cubicBezTo>
                  <a:pt x="147637" y="238125"/>
                  <a:pt x="174625" y="223838"/>
                  <a:pt x="342900" y="228600"/>
                </a:cubicBezTo>
                <a:cubicBezTo>
                  <a:pt x="511175" y="233363"/>
                  <a:pt x="919956" y="229394"/>
                  <a:pt x="1100137" y="228600"/>
                </a:cubicBezTo>
                <a:cubicBezTo>
                  <a:pt x="1280318" y="227806"/>
                  <a:pt x="1356518" y="260350"/>
                  <a:pt x="1423987" y="223838"/>
                </a:cubicBezTo>
                <a:cubicBezTo>
                  <a:pt x="1491456" y="187326"/>
                  <a:pt x="1504950" y="9525"/>
                  <a:pt x="1504950" y="9525"/>
                </a:cubicBezTo>
                <a:lnTo>
                  <a:pt x="1504950" y="9525"/>
                </a:ln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олилиния 16"/>
          <p:cNvSpPr/>
          <p:nvPr/>
        </p:nvSpPr>
        <p:spPr>
          <a:xfrm>
            <a:off x="6000750" y="4557713"/>
            <a:ext cx="1852613" cy="333375"/>
          </a:xfrm>
          <a:custGeom>
            <a:avLst/>
            <a:gdLst>
              <a:gd name="connsiteX0" fmla="*/ 0 w 1852613"/>
              <a:gd name="connsiteY0" fmla="*/ 0 h 333375"/>
              <a:gd name="connsiteX1" fmla="*/ 38100 w 1852613"/>
              <a:gd name="connsiteY1" fmla="*/ 204787 h 333375"/>
              <a:gd name="connsiteX2" fmla="*/ 166688 w 1852613"/>
              <a:gd name="connsiteY2" fmla="*/ 304800 h 333375"/>
              <a:gd name="connsiteX3" fmla="*/ 581025 w 1852613"/>
              <a:gd name="connsiteY3" fmla="*/ 333375 h 333375"/>
              <a:gd name="connsiteX4" fmla="*/ 1081088 w 1852613"/>
              <a:gd name="connsiteY4" fmla="*/ 323850 h 333375"/>
              <a:gd name="connsiteX5" fmla="*/ 1452563 w 1852613"/>
              <a:gd name="connsiteY5" fmla="*/ 314325 h 333375"/>
              <a:gd name="connsiteX6" fmla="*/ 1728788 w 1852613"/>
              <a:gd name="connsiteY6" fmla="*/ 309562 h 333375"/>
              <a:gd name="connsiteX7" fmla="*/ 1800225 w 1852613"/>
              <a:gd name="connsiteY7" fmla="*/ 200025 h 333375"/>
              <a:gd name="connsiteX8" fmla="*/ 1852613 w 1852613"/>
              <a:gd name="connsiteY8" fmla="*/ 4762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613" h="333375">
                <a:moveTo>
                  <a:pt x="0" y="0"/>
                </a:moveTo>
                <a:cubicBezTo>
                  <a:pt x="5159" y="76993"/>
                  <a:pt x="10319" y="153987"/>
                  <a:pt x="38100" y="204787"/>
                </a:cubicBezTo>
                <a:cubicBezTo>
                  <a:pt x="65881" y="255587"/>
                  <a:pt x="76201" y="283369"/>
                  <a:pt x="166688" y="304800"/>
                </a:cubicBezTo>
                <a:cubicBezTo>
                  <a:pt x="257175" y="326231"/>
                  <a:pt x="581025" y="333375"/>
                  <a:pt x="581025" y="333375"/>
                </a:cubicBezTo>
                <a:lnTo>
                  <a:pt x="1081088" y="323850"/>
                </a:lnTo>
                <a:lnTo>
                  <a:pt x="1452563" y="314325"/>
                </a:lnTo>
                <a:cubicBezTo>
                  <a:pt x="1560513" y="311944"/>
                  <a:pt x="1670844" y="328612"/>
                  <a:pt x="1728788" y="309562"/>
                </a:cubicBezTo>
                <a:cubicBezTo>
                  <a:pt x="1786732" y="290512"/>
                  <a:pt x="1779588" y="250825"/>
                  <a:pt x="1800225" y="200025"/>
                </a:cubicBezTo>
                <a:cubicBezTo>
                  <a:pt x="1820862" y="149225"/>
                  <a:pt x="1836737" y="76993"/>
                  <a:pt x="1852613" y="476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олилиния 17"/>
          <p:cNvSpPr/>
          <p:nvPr/>
        </p:nvSpPr>
        <p:spPr>
          <a:xfrm>
            <a:off x="6376988" y="4562475"/>
            <a:ext cx="1881187" cy="147126"/>
          </a:xfrm>
          <a:custGeom>
            <a:avLst/>
            <a:gdLst>
              <a:gd name="connsiteX0" fmla="*/ 0 w 1881187"/>
              <a:gd name="connsiteY0" fmla="*/ 0 h 147126"/>
              <a:gd name="connsiteX1" fmla="*/ 95250 w 1881187"/>
              <a:gd name="connsiteY1" fmla="*/ 133350 h 147126"/>
              <a:gd name="connsiteX2" fmla="*/ 285750 w 1881187"/>
              <a:gd name="connsiteY2" fmla="*/ 142875 h 147126"/>
              <a:gd name="connsiteX3" fmla="*/ 1090612 w 1881187"/>
              <a:gd name="connsiteY3" fmla="*/ 142875 h 147126"/>
              <a:gd name="connsiteX4" fmla="*/ 1628775 w 1881187"/>
              <a:gd name="connsiteY4" fmla="*/ 142875 h 147126"/>
              <a:gd name="connsiteX5" fmla="*/ 1809750 w 1881187"/>
              <a:gd name="connsiteY5" fmla="*/ 123825 h 147126"/>
              <a:gd name="connsiteX6" fmla="*/ 1881187 w 1881187"/>
              <a:gd name="connsiteY6" fmla="*/ 0 h 14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187" h="147126">
                <a:moveTo>
                  <a:pt x="0" y="0"/>
                </a:moveTo>
                <a:cubicBezTo>
                  <a:pt x="23812" y="54769"/>
                  <a:pt x="47625" y="109538"/>
                  <a:pt x="95250" y="133350"/>
                </a:cubicBezTo>
                <a:cubicBezTo>
                  <a:pt x="142875" y="157163"/>
                  <a:pt x="285750" y="142875"/>
                  <a:pt x="285750" y="142875"/>
                </a:cubicBezTo>
                <a:lnTo>
                  <a:pt x="1090612" y="142875"/>
                </a:lnTo>
                <a:lnTo>
                  <a:pt x="1628775" y="142875"/>
                </a:lnTo>
                <a:cubicBezTo>
                  <a:pt x="1748631" y="139700"/>
                  <a:pt x="1767681" y="147637"/>
                  <a:pt x="1809750" y="123825"/>
                </a:cubicBezTo>
                <a:cubicBezTo>
                  <a:pt x="1851819" y="100013"/>
                  <a:pt x="1866503" y="50006"/>
                  <a:pt x="188118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 animBg="1"/>
      <p:bldP spid="75" grpId="0" animBg="1"/>
      <p:bldP spid="76" grpId="0"/>
      <p:bldP spid="77" grpId="0"/>
      <p:bldP spid="78" grpId="0"/>
      <p:bldP spid="8" grpId="0" animBg="1"/>
      <p:bldP spid="79" grpId="0" animBg="1"/>
      <p:bldP spid="42" grpId="0"/>
      <p:bldP spid="44" grpId="0"/>
      <p:bldP spid="45" grpId="0" animBg="1"/>
      <p:bldP spid="46" grpId="0"/>
      <p:bldP spid="47" grpId="0"/>
      <p:bldP spid="48" grpId="0"/>
      <p:bldP spid="49" grpId="0" animBg="1"/>
      <p:bldP spid="52" grpId="0" animBg="1"/>
      <p:bldP spid="2" grpId="0" animBg="1"/>
      <p:bldP spid="3" grpId="0" animBg="1"/>
      <p:bldP spid="6" grpId="0" animBg="1"/>
      <p:bldP spid="9" grpId="0" animBg="1"/>
      <p:bldP spid="10" grpId="0" animBg="1"/>
      <p:bldP spid="11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4086" y="76562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Типи пірамід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948" y="90872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+mj-lt"/>
              </a:rPr>
              <a:t>н</a:t>
            </a:r>
            <a:r>
              <a:rPr lang="uk-UA" dirty="0" smtClean="0">
                <a:latin typeface="+mj-lt"/>
              </a:rPr>
              <a:t>езростаюча піраміда </a:t>
            </a:r>
            <a:endParaRPr lang="en-US" dirty="0" smtClean="0">
              <a:latin typeface="+mj-lt"/>
            </a:endParaRPr>
          </a:p>
          <a:p>
            <a:pPr algn="ctr"/>
            <a:r>
              <a:rPr lang="uk-UA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max heap)</a:t>
            </a:r>
            <a:endParaRPr lang="uk-UA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>
            <a:off x="941948" y="170080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+mj-lt"/>
              </a:rPr>
              <a:t>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9152" y="1793141"/>
            <a:ext cx="284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+mj-lt"/>
              </a:rPr>
              <a:t>і :  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A [Parent (</a:t>
            </a:r>
            <a:r>
              <a:rPr lang="en-US" dirty="0" err="1" smtClean="0">
                <a:solidFill>
                  <a:srgbClr val="002060"/>
                </a:solidFill>
                <a:latin typeface="+mj-lt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)] ≥ A [</a:t>
            </a:r>
            <a:r>
              <a:rPr lang="en-US" dirty="0" err="1" smtClean="0">
                <a:solidFill>
                  <a:srgbClr val="002060"/>
                </a:solidFill>
                <a:latin typeface="+mj-lt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]</a:t>
            </a:r>
            <a:endParaRPr lang="uk-UA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309820" y="229275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</a:t>
            </a:r>
            <a:endParaRPr lang="uk-UA" sz="1200" dirty="0"/>
          </a:p>
        </p:txBody>
      </p:sp>
      <p:sp>
        <p:nvSpPr>
          <p:cNvPr id="31" name="Овал 30"/>
          <p:cNvSpPr/>
          <p:nvPr/>
        </p:nvSpPr>
        <p:spPr>
          <a:xfrm>
            <a:off x="1354432" y="2787716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</a:t>
            </a:r>
            <a:endParaRPr lang="uk-UA" sz="1200" dirty="0"/>
          </a:p>
        </p:txBody>
      </p:sp>
      <p:sp>
        <p:nvSpPr>
          <p:cNvPr id="32" name="Овал 31"/>
          <p:cNvSpPr/>
          <p:nvPr/>
        </p:nvSpPr>
        <p:spPr>
          <a:xfrm>
            <a:off x="3335094" y="2787716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14</a:t>
            </a:r>
            <a:endParaRPr lang="uk-UA" sz="1200" dirty="0"/>
          </a:p>
        </p:txBody>
      </p:sp>
      <p:sp>
        <p:nvSpPr>
          <p:cNvPr id="33" name="Овал 32"/>
          <p:cNvSpPr/>
          <p:nvPr/>
        </p:nvSpPr>
        <p:spPr>
          <a:xfrm>
            <a:off x="853442" y="348355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10</a:t>
            </a:r>
            <a:endParaRPr lang="uk-UA" sz="1200" dirty="0"/>
          </a:p>
        </p:txBody>
      </p:sp>
      <p:sp>
        <p:nvSpPr>
          <p:cNvPr id="34" name="Овал 33"/>
          <p:cNvSpPr/>
          <p:nvPr/>
        </p:nvSpPr>
        <p:spPr>
          <a:xfrm>
            <a:off x="1832126" y="348355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9</a:t>
            </a:r>
            <a:endParaRPr lang="uk-UA" sz="1200" dirty="0"/>
          </a:p>
        </p:txBody>
      </p:sp>
      <p:sp>
        <p:nvSpPr>
          <p:cNvPr id="35" name="Овал 34"/>
          <p:cNvSpPr/>
          <p:nvPr/>
        </p:nvSpPr>
        <p:spPr>
          <a:xfrm>
            <a:off x="2869890" y="348355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8</a:t>
            </a:r>
            <a:endParaRPr lang="uk-UA" sz="1200" dirty="0"/>
          </a:p>
        </p:txBody>
      </p:sp>
      <p:sp>
        <p:nvSpPr>
          <p:cNvPr id="38" name="Овал 37"/>
          <p:cNvSpPr/>
          <p:nvPr/>
        </p:nvSpPr>
        <p:spPr>
          <a:xfrm>
            <a:off x="3825335" y="348355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7</a:t>
            </a:r>
            <a:endParaRPr lang="uk-UA" sz="1200" dirty="0"/>
          </a:p>
        </p:txBody>
      </p:sp>
      <p:cxnSp>
        <p:nvCxnSpPr>
          <p:cNvPr id="39" name="Прямая со стрелкой 38"/>
          <p:cNvCxnSpPr>
            <a:stCxn id="30" idx="3"/>
          </p:cNvCxnSpPr>
          <p:nvPr/>
        </p:nvCxnSpPr>
        <p:spPr>
          <a:xfrm flipH="1">
            <a:off x="1832126" y="2715231"/>
            <a:ext cx="551062" cy="2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0" idx="5"/>
          </p:cNvCxnSpPr>
          <p:nvPr/>
        </p:nvCxnSpPr>
        <p:spPr>
          <a:xfrm>
            <a:off x="2737441" y="2715231"/>
            <a:ext cx="597653" cy="2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33" idx="0"/>
          </p:cNvCxnSpPr>
          <p:nvPr/>
        </p:nvCxnSpPr>
        <p:spPr>
          <a:xfrm flipH="1">
            <a:off x="1103937" y="3211965"/>
            <a:ext cx="334554" cy="27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1" idx="5"/>
            <a:endCxn id="34" idx="0"/>
          </p:cNvCxnSpPr>
          <p:nvPr/>
        </p:nvCxnSpPr>
        <p:spPr>
          <a:xfrm>
            <a:off x="1782053" y="3210188"/>
            <a:ext cx="30056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32" idx="3"/>
          </p:cNvCxnSpPr>
          <p:nvPr/>
        </p:nvCxnSpPr>
        <p:spPr>
          <a:xfrm flipH="1">
            <a:off x="3120385" y="3210188"/>
            <a:ext cx="28807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38" idx="0"/>
          </p:cNvCxnSpPr>
          <p:nvPr/>
        </p:nvCxnSpPr>
        <p:spPr>
          <a:xfrm>
            <a:off x="3787751" y="3211965"/>
            <a:ext cx="288079" cy="27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230970" y="3942837"/>
            <a:ext cx="69841" cy="25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688105" y="4164842"/>
            <a:ext cx="275589" cy="2722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</a:t>
            </a:r>
            <a:endParaRPr lang="uk-UA" sz="1200" dirty="0"/>
          </a:p>
        </p:txBody>
      </p:sp>
      <p:sp>
        <p:nvSpPr>
          <p:cNvPr id="65" name="Овал 64"/>
          <p:cNvSpPr/>
          <p:nvPr/>
        </p:nvSpPr>
        <p:spPr>
          <a:xfrm>
            <a:off x="1248597" y="4154214"/>
            <a:ext cx="275589" cy="2722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</a:t>
            </a:r>
            <a:endParaRPr lang="uk-UA" sz="1200" dirty="0"/>
          </a:p>
        </p:txBody>
      </p:sp>
      <p:sp>
        <p:nvSpPr>
          <p:cNvPr id="66" name="Овал 65"/>
          <p:cNvSpPr/>
          <p:nvPr/>
        </p:nvSpPr>
        <p:spPr>
          <a:xfrm>
            <a:off x="1688563" y="4153399"/>
            <a:ext cx="275589" cy="2722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2</a:t>
            </a:r>
            <a:endParaRPr lang="uk-UA" sz="1200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1844566" y="3914686"/>
            <a:ext cx="69841" cy="25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892156" y="3941287"/>
            <a:ext cx="69841" cy="25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004048" y="90239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+mj-lt"/>
              </a:rPr>
              <a:t>неспадна піраміда </a:t>
            </a:r>
            <a:endParaRPr lang="en-US" dirty="0" smtClean="0">
              <a:latin typeface="+mj-lt"/>
            </a:endParaRPr>
          </a:p>
          <a:p>
            <a:pPr algn="ctr"/>
            <a:r>
              <a:rPr lang="uk-UA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min heap)</a:t>
            </a:r>
            <a:endParaRPr lang="uk-UA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 rot="10800000">
            <a:off x="5004048" y="169448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+mj-lt"/>
              </a:rPr>
              <a:t>А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81252" y="1786820"/>
            <a:ext cx="284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+mj-lt"/>
              </a:rPr>
              <a:t>і :  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A [Parent (</a:t>
            </a:r>
            <a:r>
              <a:rPr lang="en-US" dirty="0" err="1" smtClean="0">
                <a:solidFill>
                  <a:srgbClr val="002060"/>
                </a:solidFill>
                <a:latin typeface="+mj-lt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)] ≤ A [</a:t>
            </a:r>
            <a:r>
              <a:rPr lang="en-US" dirty="0" err="1" smtClean="0">
                <a:solidFill>
                  <a:srgbClr val="002060"/>
                </a:solidFill>
                <a:latin typeface="+mj-lt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]</a:t>
            </a:r>
            <a:endParaRPr lang="uk-UA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6371920" y="2286438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2</a:t>
            </a:r>
            <a:endParaRPr lang="uk-UA" sz="1200" dirty="0"/>
          </a:p>
        </p:txBody>
      </p:sp>
      <p:sp>
        <p:nvSpPr>
          <p:cNvPr id="78" name="Овал 77"/>
          <p:cNvSpPr/>
          <p:nvPr/>
        </p:nvSpPr>
        <p:spPr>
          <a:xfrm>
            <a:off x="5416532" y="2781395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5</a:t>
            </a:r>
            <a:endParaRPr lang="uk-UA" sz="1200" dirty="0"/>
          </a:p>
        </p:txBody>
      </p:sp>
      <p:sp>
        <p:nvSpPr>
          <p:cNvPr id="79" name="Овал 78"/>
          <p:cNvSpPr/>
          <p:nvPr/>
        </p:nvSpPr>
        <p:spPr>
          <a:xfrm>
            <a:off x="7397194" y="2781395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3</a:t>
            </a:r>
            <a:endParaRPr lang="uk-UA" sz="1200" dirty="0"/>
          </a:p>
        </p:txBody>
      </p:sp>
      <p:sp>
        <p:nvSpPr>
          <p:cNvPr id="80" name="Овал 79"/>
          <p:cNvSpPr/>
          <p:nvPr/>
        </p:nvSpPr>
        <p:spPr>
          <a:xfrm>
            <a:off x="4915542" y="3477238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6</a:t>
            </a:r>
            <a:endParaRPr lang="uk-UA" sz="1200" dirty="0"/>
          </a:p>
        </p:txBody>
      </p:sp>
      <p:sp>
        <p:nvSpPr>
          <p:cNvPr id="81" name="Овал 80"/>
          <p:cNvSpPr/>
          <p:nvPr/>
        </p:nvSpPr>
        <p:spPr>
          <a:xfrm>
            <a:off x="5894226" y="3477238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9</a:t>
            </a:r>
            <a:endParaRPr lang="uk-UA" sz="1200" dirty="0"/>
          </a:p>
        </p:txBody>
      </p:sp>
      <p:sp>
        <p:nvSpPr>
          <p:cNvPr id="82" name="Овал 81"/>
          <p:cNvSpPr/>
          <p:nvPr/>
        </p:nvSpPr>
        <p:spPr>
          <a:xfrm>
            <a:off x="6931990" y="3477238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10</a:t>
            </a:r>
            <a:endParaRPr lang="uk-UA" sz="1200" dirty="0"/>
          </a:p>
        </p:txBody>
      </p:sp>
      <p:sp>
        <p:nvSpPr>
          <p:cNvPr id="83" name="Овал 82"/>
          <p:cNvSpPr/>
          <p:nvPr/>
        </p:nvSpPr>
        <p:spPr>
          <a:xfrm>
            <a:off x="7887435" y="3477238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12</a:t>
            </a:r>
            <a:endParaRPr lang="uk-UA" sz="1200" dirty="0"/>
          </a:p>
        </p:txBody>
      </p:sp>
      <p:cxnSp>
        <p:nvCxnSpPr>
          <p:cNvPr id="84" name="Прямая со стрелкой 83"/>
          <p:cNvCxnSpPr>
            <a:stCxn id="77" idx="3"/>
          </p:cNvCxnSpPr>
          <p:nvPr/>
        </p:nvCxnSpPr>
        <p:spPr>
          <a:xfrm flipH="1">
            <a:off x="5894226" y="2708910"/>
            <a:ext cx="551062" cy="2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77" idx="5"/>
          </p:cNvCxnSpPr>
          <p:nvPr/>
        </p:nvCxnSpPr>
        <p:spPr>
          <a:xfrm>
            <a:off x="6799541" y="2708910"/>
            <a:ext cx="597653" cy="2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endCxn id="80" idx="0"/>
          </p:cNvCxnSpPr>
          <p:nvPr/>
        </p:nvCxnSpPr>
        <p:spPr>
          <a:xfrm flipH="1">
            <a:off x="5166037" y="3205644"/>
            <a:ext cx="334554" cy="27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78" idx="5"/>
            <a:endCxn id="81" idx="0"/>
          </p:cNvCxnSpPr>
          <p:nvPr/>
        </p:nvCxnSpPr>
        <p:spPr>
          <a:xfrm>
            <a:off x="5844153" y="3203867"/>
            <a:ext cx="30056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79" idx="3"/>
          </p:cNvCxnSpPr>
          <p:nvPr/>
        </p:nvCxnSpPr>
        <p:spPr>
          <a:xfrm flipH="1">
            <a:off x="7182485" y="3203867"/>
            <a:ext cx="28807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endCxn id="83" idx="0"/>
          </p:cNvCxnSpPr>
          <p:nvPr/>
        </p:nvCxnSpPr>
        <p:spPr>
          <a:xfrm>
            <a:off x="7803376" y="3203867"/>
            <a:ext cx="334554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5706358" y="4138832"/>
            <a:ext cx="275589" cy="2722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13</a:t>
            </a:r>
            <a:endParaRPr lang="uk-UA" sz="1200" dirty="0"/>
          </a:p>
        </p:txBody>
      </p:sp>
      <p:cxnSp>
        <p:nvCxnSpPr>
          <p:cNvPr id="94" name="Прямая со стрелкой 93"/>
          <p:cNvCxnSpPr/>
          <p:nvPr/>
        </p:nvCxnSpPr>
        <p:spPr>
          <a:xfrm flipH="1">
            <a:off x="5913534" y="3967236"/>
            <a:ext cx="118486" cy="186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H="1">
            <a:off x="537872" y="3356992"/>
            <a:ext cx="417908" cy="1139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950036" y="3358304"/>
            <a:ext cx="30963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57952" y="3355158"/>
            <a:ext cx="402240" cy="11427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7872" y="4496701"/>
            <a:ext cx="1122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8105" y="4005064"/>
            <a:ext cx="18002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488305" y="3645024"/>
            <a:ext cx="0" cy="3600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1782053" y="2636912"/>
            <a:ext cx="706252" cy="10081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691147" y="3645024"/>
            <a:ext cx="0" cy="3600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688105" y="2642245"/>
            <a:ext cx="706252" cy="10081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394357" y="2636912"/>
            <a:ext cx="3876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28722" y="4895926"/>
            <a:ext cx="790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  <a:latin typeface="+mj-lt"/>
              </a:rPr>
              <a:t>Висота вузла піраміди </a:t>
            </a:r>
            <a:r>
              <a:rPr lang="uk-UA" dirty="0" smtClean="0">
                <a:latin typeface="+mj-lt"/>
              </a:rPr>
              <a:t>– кількість ребер у найдовшому спадаючому шляху від цього вузла до листка дерева</a:t>
            </a:r>
            <a:endParaRPr lang="uk-UA" dirty="0">
              <a:latin typeface="+mj-lt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3921740" y="2996952"/>
            <a:ext cx="23974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085922" y="2822878"/>
            <a:ext cx="1062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x  h(x) = 1</a:t>
            </a:r>
            <a:endParaRPr lang="uk-UA" sz="14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 flipH="1">
            <a:off x="2877668" y="2528186"/>
            <a:ext cx="23974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041850" y="2354112"/>
            <a:ext cx="1284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x'  h(x') = 3</a:t>
            </a:r>
            <a:endParaRPr lang="uk-UA" sz="14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H="1">
            <a:off x="5972225" y="3066796"/>
            <a:ext cx="23974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136407" y="2892722"/>
            <a:ext cx="1284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x'' h(x'') = 2</a:t>
            </a:r>
            <a:endParaRPr lang="uk-UA" sz="1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9006" y="5565378"/>
            <a:ext cx="790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  <a:latin typeface="+mj-lt"/>
              </a:rPr>
              <a:t>Висота піраміди Н </a:t>
            </a:r>
            <a:r>
              <a:rPr lang="uk-UA" dirty="0" smtClean="0">
                <a:latin typeface="+mj-lt"/>
              </a:rPr>
              <a:t>– висота її кореня </a:t>
            </a:r>
            <a:r>
              <a:rPr lang="en-US" b="1" i="1" dirty="0" smtClean="0">
                <a:latin typeface="+mj-lt"/>
              </a:rPr>
              <a:t>H = </a:t>
            </a:r>
            <a:r>
              <a:rPr lang="el-GR" b="1" i="1" dirty="0" smtClean="0">
                <a:latin typeface="+mj-lt"/>
              </a:rPr>
              <a:t>Θ</a:t>
            </a:r>
            <a:r>
              <a:rPr lang="en-US" b="1" i="1" dirty="0" smtClean="0">
                <a:latin typeface="+mj-lt"/>
              </a:rPr>
              <a:t> (</a:t>
            </a:r>
            <a:r>
              <a:rPr lang="en-US" b="1" i="1" dirty="0" err="1" smtClean="0">
                <a:latin typeface="+mj-lt"/>
              </a:rPr>
              <a:t>lg</a:t>
            </a:r>
            <a:r>
              <a:rPr lang="en-US" b="1" i="1" dirty="0" smtClean="0">
                <a:latin typeface="+mj-lt"/>
              </a:rPr>
              <a:t> n)</a:t>
            </a:r>
            <a:endParaRPr lang="uk-UA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5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3" grpId="0" animBg="1"/>
      <p:bldP spid="96" grpId="0"/>
      <p:bldP spid="97" grpId="0"/>
      <p:bldP spid="99" grpId="0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79059" y="2636912"/>
            <a:ext cx="6777317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Підтримка властивості піраміди</a:t>
            </a:r>
          </a:p>
        </p:txBody>
      </p:sp>
    </p:spTree>
    <p:extLst>
      <p:ext uri="{BB962C8B-B14F-4D97-AF65-F5344CB8AC3E}">
        <p14:creationId xmlns:p14="http://schemas.microsoft.com/office/powerpoint/2010/main" val="36005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0032" y="-99392"/>
            <a:ext cx="3055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Основні операції над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пірамідами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191683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latin typeface="+mj-lt"/>
              </a:rPr>
              <a:t>Підтримка властивості піраміди </a:t>
            </a:r>
            <a:r>
              <a:rPr lang="uk-UA" dirty="0"/>
              <a:t>–</a:t>
            </a:r>
            <a:r>
              <a:rPr lang="uk-UA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O (</a:t>
            </a:r>
            <a:r>
              <a:rPr lang="en-US" dirty="0" err="1" smtClean="0">
                <a:latin typeface="+mj-lt"/>
              </a:rPr>
              <a:t>lg</a:t>
            </a:r>
            <a:r>
              <a:rPr lang="en-US" dirty="0" smtClean="0">
                <a:latin typeface="+mj-lt"/>
              </a:rPr>
              <a:t> 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latin typeface="+mj-lt"/>
              </a:rPr>
              <a:t>Створення пірамід – </a:t>
            </a:r>
            <a:r>
              <a:rPr lang="en-US" dirty="0" smtClean="0">
                <a:latin typeface="+mj-lt"/>
              </a:rPr>
              <a:t>O (n)</a:t>
            </a:r>
            <a:endParaRPr lang="uk-UA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latin typeface="+mj-lt"/>
              </a:rPr>
              <a:t>Пірамідальне сортування – </a:t>
            </a:r>
            <a:r>
              <a:rPr lang="en-US" dirty="0" smtClean="0">
                <a:latin typeface="+mj-lt"/>
              </a:rPr>
              <a:t>O (n </a:t>
            </a:r>
            <a:r>
              <a:rPr lang="en-US" dirty="0" err="1" smtClean="0">
                <a:latin typeface="+mj-lt"/>
              </a:rPr>
              <a:t>lg</a:t>
            </a:r>
            <a:r>
              <a:rPr lang="en-US" dirty="0" smtClean="0">
                <a:latin typeface="+mj-lt"/>
              </a:rPr>
              <a:t> 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latin typeface="+mj-lt"/>
              </a:rPr>
              <a:t>Використання піраміди в якості черги з пріоритетами – </a:t>
            </a:r>
            <a:r>
              <a:rPr lang="en-US" dirty="0" smtClean="0">
                <a:latin typeface="+mj-lt"/>
              </a:rPr>
              <a:t>O (</a:t>
            </a:r>
            <a:r>
              <a:rPr lang="en-US" dirty="0" err="1" smtClean="0">
                <a:latin typeface="+mj-lt"/>
              </a:rPr>
              <a:t>lg</a:t>
            </a:r>
            <a:r>
              <a:rPr lang="en-US" dirty="0" smtClean="0">
                <a:latin typeface="+mj-lt"/>
              </a:rPr>
              <a:t> n)</a:t>
            </a:r>
            <a:endParaRPr lang="uk-UA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221088"/>
            <a:ext cx="790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  <a:latin typeface="+mj-lt"/>
              </a:rPr>
              <a:t>Огляд означених операцій будемо проводити на прикладі незростаючої піраміди</a:t>
            </a:r>
            <a:endParaRPr lang="uk-UA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11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54726" y="-81795"/>
            <a:ext cx="3267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Підтримка властивості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піраміди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41277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+mj-lt"/>
              </a:rPr>
              <a:t>Вхід: </a:t>
            </a:r>
            <a:r>
              <a:rPr lang="uk-UA" dirty="0" smtClean="0">
                <a:latin typeface="+mj-lt"/>
              </a:rPr>
              <a:t>піраміда </a:t>
            </a:r>
            <a:r>
              <a:rPr lang="uk-UA" b="1" dirty="0" smtClean="0">
                <a:latin typeface="+mj-lt"/>
              </a:rPr>
              <a:t>А</a:t>
            </a:r>
            <a:r>
              <a:rPr lang="uk-UA" dirty="0" smtClean="0">
                <a:latin typeface="+mj-lt"/>
              </a:rPr>
              <a:t>, в якій елемент </a:t>
            </a:r>
            <a:r>
              <a:rPr lang="uk-UA" b="1" dirty="0" smtClean="0">
                <a:latin typeface="+mj-lt"/>
              </a:rPr>
              <a:t>х</a:t>
            </a:r>
            <a:r>
              <a:rPr lang="uk-UA" dirty="0" smtClean="0">
                <a:latin typeface="+mj-lt"/>
              </a:rPr>
              <a:t> змінив своє значення</a:t>
            </a:r>
          </a:p>
          <a:p>
            <a:pPr algn="just"/>
            <a:r>
              <a:rPr lang="uk-UA" b="1" dirty="0" smtClean="0">
                <a:latin typeface="+mj-lt"/>
              </a:rPr>
              <a:t>Вихід: </a:t>
            </a:r>
            <a:r>
              <a:rPr lang="uk-UA" dirty="0" smtClean="0">
                <a:latin typeface="+mj-lt"/>
              </a:rPr>
              <a:t>піраміда </a:t>
            </a:r>
            <a:r>
              <a:rPr lang="uk-UA" b="1" dirty="0" smtClean="0">
                <a:latin typeface="+mj-lt"/>
              </a:rPr>
              <a:t>А</a:t>
            </a:r>
            <a:r>
              <a:rPr lang="uk-UA" dirty="0" smtClean="0">
                <a:latin typeface="+mj-lt"/>
              </a:rPr>
              <a:t> з відновленою властивістю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568" y="61989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+mj-lt"/>
              </a:rPr>
              <a:t>Приклад із використанням незростаючої піраміди</a:t>
            </a:r>
            <a:endParaRPr lang="uk-UA" dirty="0">
              <a:latin typeface="+mj-lt"/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4355976" y="2708920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</a:t>
            </a:r>
            <a:endParaRPr lang="uk-UA" sz="1200" dirty="0"/>
          </a:p>
        </p:txBody>
      </p:sp>
      <p:sp>
        <p:nvSpPr>
          <p:cNvPr id="136" name="Овал 135"/>
          <p:cNvSpPr/>
          <p:nvPr/>
        </p:nvSpPr>
        <p:spPr>
          <a:xfrm>
            <a:off x="3400588" y="3203877"/>
            <a:ext cx="500989" cy="49495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4</a:t>
            </a:r>
            <a:endParaRPr lang="uk-UA" sz="1200" dirty="0"/>
          </a:p>
        </p:txBody>
      </p:sp>
      <p:sp>
        <p:nvSpPr>
          <p:cNvPr id="137" name="Овал 136"/>
          <p:cNvSpPr/>
          <p:nvPr/>
        </p:nvSpPr>
        <p:spPr>
          <a:xfrm>
            <a:off x="5381250" y="3203877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10</a:t>
            </a:r>
            <a:endParaRPr lang="uk-UA" sz="1200" dirty="0"/>
          </a:p>
        </p:txBody>
      </p:sp>
      <p:sp>
        <p:nvSpPr>
          <p:cNvPr id="138" name="Овал 137"/>
          <p:cNvSpPr/>
          <p:nvPr/>
        </p:nvSpPr>
        <p:spPr>
          <a:xfrm>
            <a:off x="2899598" y="3899720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14</a:t>
            </a:r>
            <a:endParaRPr lang="uk-UA" sz="1200" dirty="0"/>
          </a:p>
        </p:txBody>
      </p:sp>
      <p:sp>
        <p:nvSpPr>
          <p:cNvPr id="139" name="Овал 138"/>
          <p:cNvSpPr/>
          <p:nvPr/>
        </p:nvSpPr>
        <p:spPr>
          <a:xfrm>
            <a:off x="3878282" y="3899720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7</a:t>
            </a:r>
            <a:endParaRPr lang="uk-UA" sz="1200" dirty="0"/>
          </a:p>
        </p:txBody>
      </p:sp>
      <p:sp>
        <p:nvSpPr>
          <p:cNvPr id="140" name="Овал 139"/>
          <p:cNvSpPr/>
          <p:nvPr/>
        </p:nvSpPr>
        <p:spPr>
          <a:xfrm>
            <a:off x="4916046" y="3899720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9</a:t>
            </a:r>
            <a:endParaRPr lang="uk-UA" sz="1200" dirty="0"/>
          </a:p>
        </p:txBody>
      </p:sp>
      <p:sp>
        <p:nvSpPr>
          <p:cNvPr id="141" name="Овал 140"/>
          <p:cNvSpPr/>
          <p:nvPr/>
        </p:nvSpPr>
        <p:spPr>
          <a:xfrm>
            <a:off x="5871491" y="3899720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3</a:t>
            </a:r>
            <a:endParaRPr lang="uk-UA" sz="1200" dirty="0"/>
          </a:p>
        </p:txBody>
      </p:sp>
      <p:cxnSp>
        <p:nvCxnSpPr>
          <p:cNvPr id="142" name="Прямая со стрелкой 141"/>
          <p:cNvCxnSpPr>
            <a:stCxn id="135" idx="3"/>
          </p:cNvCxnSpPr>
          <p:nvPr/>
        </p:nvCxnSpPr>
        <p:spPr>
          <a:xfrm flipH="1">
            <a:off x="3878282" y="3131392"/>
            <a:ext cx="551062" cy="2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35" idx="5"/>
          </p:cNvCxnSpPr>
          <p:nvPr/>
        </p:nvCxnSpPr>
        <p:spPr>
          <a:xfrm>
            <a:off x="4783597" y="3131392"/>
            <a:ext cx="597653" cy="2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endCxn id="138" idx="0"/>
          </p:cNvCxnSpPr>
          <p:nvPr/>
        </p:nvCxnSpPr>
        <p:spPr>
          <a:xfrm flipH="1">
            <a:off x="3150093" y="3628126"/>
            <a:ext cx="334554" cy="27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36" idx="5"/>
            <a:endCxn id="139" idx="0"/>
          </p:cNvCxnSpPr>
          <p:nvPr/>
        </p:nvCxnSpPr>
        <p:spPr>
          <a:xfrm>
            <a:off x="3828209" y="3626349"/>
            <a:ext cx="30056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>
            <a:stCxn id="137" idx="3"/>
          </p:cNvCxnSpPr>
          <p:nvPr/>
        </p:nvCxnSpPr>
        <p:spPr>
          <a:xfrm flipH="1">
            <a:off x="5166541" y="3626349"/>
            <a:ext cx="28807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endCxn id="141" idx="0"/>
          </p:cNvCxnSpPr>
          <p:nvPr/>
        </p:nvCxnSpPr>
        <p:spPr>
          <a:xfrm>
            <a:off x="5833907" y="3628126"/>
            <a:ext cx="288079" cy="27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Овал 154"/>
          <p:cNvSpPr/>
          <p:nvPr/>
        </p:nvSpPr>
        <p:spPr>
          <a:xfrm>
            <a:off x="2372117" y="460513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2</a:t>
            </a:r>
            <a:endParaRPr lang="uk-UA" sz="1200" dirty="0"/>
          </a:p>
        </p:txBody>
      </p:sp>
      <p:sp>
        <p:nvSpPr>
          <p:cNvPr id="156" name="Овал 155"/>
          <p:cNvSpPr/>
          <p:nvPr/>
        </p:nvSpPr>
        <p:spPr>
          <a:xfrm>
            <a:off x="3390089" y="460513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8</a:t>
            </a:r>
            <a:endParaRPr lang="uk-UA" sz="1200" dirty="0"/>
          </a:p>
        </p:txBody>
      </p:sp>
      <p:cxnSp>
        <p:nvCxnSpPr>
          <p:cNvPr id="157" name="Прямая со стрелкой 156"/>
          <p:cNvCxnSpPr/>
          <p:nvPr/>
        </p:nvCxnSpPr>
        <p:spPr>
          <a:xfrm flipH="1">
            <a:off x="2639662" y="4333544"/>
            <a:ext cx="334554" cy="27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3312800" y="4338014"/>
            <a:ext cx="30056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Овал 158"/>
          <p:cNvSpPr/>
          <p:nvPr/>
        </p:nvSpPr>
        <p:spPr>
          <a:xfrm>
            <a:off x="4363070" y="4605139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1</a:t>
            </a:r>
            <a:endParaRPr lang="uk-UA" sz="1200" dirty="0"/>
          </a:p>
        </p:txBody>
      </p:sp>
      <p:cxnSp>
        <p:nvCxnSpPr>
          <p:cNvPr id="160" name="Прямая со стрелкой 159"/>
          <p:cNvCxnSpPr/>
          <p:nvPr/>
        </p:nvCxnSpPr>
        <p:spPr>
          <a:xfrm>
            <a:off x="4285781" y="4338014"/>
            <a:ext cx="300568" cy="27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лилиния 2"/>
          <p:cNvSpPr/>
          <p:nvPr/>
        </p:nvSpPr>
        <p:spPr>
          <a:xfrm>
            <a:off x="2975967" y="2512439"/>
            <a:ext cx="3215630" cy="1327936"/>
          </a:xfrm>
          <a:custGeom>
            <a:avLst/>
            <a:gdLst>
              <a:gd name="connsiteX0" fmla="*/ 62508 w 3215630"/>
              <a:gd name="connsiteY0" fmla="*/ 1126111 h 1327936"/>
              <a:gd name="connsiteX1" fmla="*/ 62508 w 3215630"/>
              <a:gd name="connsiteY1" fmla="*/ 802261 h 1327936"/>
              <a:gd name="connsiteX2" fmla="*/ 376833 w 3215630"/>
              <a:gd name="connsiteY2" fmla="*/ 545086 h 1327936"/>
              <a:gd name="connsiteX3" fmla="*/ 1357908 w 3215630"/>
              <a:gd name="connsiteY3" fmla="*/ 78361 h 1327936"/>
              <a:gd name="connsiteX4" fmla="*/ 1748433 w 3215630"/>
              <a:gd name="connsiteY4" fmla="*/ 2161 h 1327936"/>
              <a:gd name="connsiteX5" fmla="*/ 2062758 w 3215630"/>
              <a:gd name="connsiteY5" fmla="*/ 97411 h 1327936"/>
              <a:gd name="connsiteX6" fmla="*/ 2948583 w 3215630"/>
              <a:gd name="connsiteY6" fmla="*/ 573661 h 1327936"/>
              <a:gd name="connsiteX7" fmla="*/ 3205758 w 3215630"/>
              <a:gd name="connsiteY7" fmla="*/ 821311 h 1327936"/>
              <a:gd name="connsiteX8" fmla="*/ 3120033 w 3215630"/>
              <a:gd name="connsiteY8" fmla="*/ 1173736 h 1327936"/>
              <a:gd name="connsiteX9" fmla="*/ 2729508 w 3215630"/>
              <a:gd name="connsiteY9" fmla="*/ 1316611 h 1327936"/>
              <a:gd name="connsiteX10" fmla="*/ 1672233 w 3215630"/>
              <a:gd name="connsiteY10" fmla="*/ 1316611 h 1327936"/>
              <a:gd name="connsiteX11" fmla="*/ 719733 w 3215630"/>
              <a:gd name="connsiteY11" fmla="*/ 1297561 h 1327936"/>
              <a:gd name="connsiteX12" fmla="*/ 62508 w 3215630"/>
              <a:gd name="connsiteY12" fmla="*/ 1126111 h 132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5630" h="1327936">
                <a:moveTo>
                  <a:pt x="62508" y="1126111"/>
                </a:moveTo>
                <a:cubicBezTo>
                  <a:pt x="-47029" y="1043561"/>
                  <a:pt x="10121" y="899098"/>
                  <a:pt x="62508" y="802261"/>
                </a:cubicBezTo>
                <a:cubicBezTo>
                  <a:pt x="114895" y="705424"/>
                  <a:pt x="160933" y="665736"/>
                  <a:pt x="376833" y="545086"/>
                </a:cubicBezTo>
                <a:cubicBezTo>
                  <a:pt x="592733" y="424436"/>
                  <a:pt x="1129308" y="168848"/>
                  <a:pt x="1357908" y="78361"/>
                </a:cubicBezTo>
                <a:cubicBezTo>
                  <a:pt x="1586508" y="-12127"/>
                  <a:pt x="1630958" y="-1014"/>
                  <a:pt x="1748433" y="2161"/>
                </a:cubicBezTo>
                <a:cubicBezTo>
                  <a:pt x="1865908" y="5336"/>
                  <a:pt x="1862733" y="2161"/>
                  <a:pt x="2062758" y="97411"/>
                </a:cubicBezTo>
                <a:cubicBezTo>
                  <a:pt x="2262783" y="192661"/>
                  <a:pt x="2758083" y="453011"/>
                  <a:pt x="2948583" y="573661"/>
                </a:cubicBezTo>
                <a:cubicBezTo>
                  <a:pt x="3139083" y="694311"/>
                  <a:pt x="3177183" y="721299"/>
                  <a:pt x="3205758" y="821311"/>
                </a:cubicBezTo>
                <a:cubicBezTo>
                  <a:pt x="3234333" y="921323"/>
                  <a:pt x="3199408" y="1091186"/>
                  <a:pt x="3120033" y="1173736"/>
                </a:cubicBezTo>
                <a:cubicBezTo>
                  <a:pt x="3040658" y="1256286"/>
                  <a:pt x="2970808" y="1292799"/>
                  <a:pt x="2729508" y="1316611"/>
                </a:cubicBezTo>
                <a:cubicBezTo>
                  <a:pt x="2488208" y="1340424"/>
                  <a:pt x="2007195" y="1319786"/>
                  <a:pt x="1672233" y="1316611"/>
                </a:cubicBezTo>
                <a:cubicBezTo>
                  <a:pt x="1337271" y="1313436"/>
                  <a:pt x="988020" y="1324548"/>
                  <a:pt x="719733" y="1297561"/>
                </a:cubicBezTo>
                <a:cubicBezTo>
                  <a:pt x="451446" y="1270574"/>
                  <a:pt x="172045" y="1208661"/>
                  <a:pt x="62508" y="112611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олилиния 8"/>
          <p:cNvSpPr/>
          <p:nvPr/>
        </p:nvSpPr>
        <p:spPr>
          <a:xfrm>
            <a:off x="2695852" y="3036690"/>
            <a:ext cx="1912373" cy="1532643"/>
          </a:xfrm>
          <a:custGeom>
            <a:avLst/>
            <a:gdLst>
              <a:gd name="connsiteX0" fmla="*/ 909361 w 1912373"/>
              <a:gd name="connsiteY0" fmla="*/ 30360 h 1532643"/>
              <a:gd name="connsiteX1" fmla="*/ 1176061 w 1912373"/>
              <a:gd name="connsiteY1" fmla="*/ 73223 h 1532643"/>
              <a:gd name="connsiteX2" fmla="*/ 1699936 w 1912373"/>
              <a:gd name="connsiteY2" fmla="*/ 701873 h 1532643"/>
              <a:gd name="connsiteX3" fmla="*/ 1909486 w 1912373"/>
              <a:gd name="connsiteY3" fmla="*/ 1230510 h 1532643"/>
              <a:gd name="connsiteX4" fmla="*/ 1566586 w 1912373"/>
              <a:gd name="connsiteY4" fmla="*/ 1521023 h 1532643"/>
              <a:gd name="connsiteX5" fmla="*/ 937936 w 1912373"/>
              <a:gd name="connsiteY5" fmla="*/ 1478160 h 1532643"/>
              <a:gd name="connsiteX6" fmla="*/ 304523 w 1912373"/>
              <a:gd name="connsiteY6" fmla="*/ 1506735 h 1532643"/>
              <a:gd name="connsiteX7" fmla="*/ 14011 w 1912373"/>
              <a:gd name="connsiteY7" fmla="*/ 1311473 h 1532643"/>
              <a:gd name="connsiteX8" fmla="*/ 104498 w 1912373"/>
              <a:gd name="connsiteY8" fmla="*/ 849510 h 1532643"/>
              <a:gd name="connsiteX9" fmla="*/ 609323 w 1912373"/>
              <a:gd name="connsiteY9" fmla="*/ 230385 h 1532643"/>
              <a:gd name="connsiteX10" fmla="*/ 909361 w 1912373"/>
              <a:gd name="connsiteY10" fmla="*/ 30360 h 153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2373" h="1532643">
                <a:moveTo>
                  <a:pt x="909361" y="30360"/>
                </a:moveTo>
                <a:cubicBezTo>
                  <a:pt x="1003817" y="4166"/>
                  <a:pt x="1044299" y="-38696"/>
                  <a:pt x="1176061" y="73223"/>
                </a:cubicBezTo>
                <a:cubicBezTo>
                  <a:pt x="1307823" y="185142"/>
                  <a:pt x="1577699" y="508992"/>
                  <a:pt x="1699936" y="701873"/>
                </a:cubicBezTo>
                <a:cubicBezTo>
                  <a:pt x="1822173" y="894754"/>
                  <a:pt x="1931711" y="1093985"/>
                  <a:pt x="1909486" y="1230510"/>
                </a:cubicBezTo>
                <a:cubicBezTo>
                  <a:pt x="1887261" y="1367035"/>
                  <a:pt x="1728511" y="1479748"/>
                  <a:pt x="1566586" y="1521023"/>
                </a:cubicBezTo>
                <a:cubicBezTo>
                  <a:pt x="1404661" y="1562298"/>
                  <a:pt x="1148280" y="1480541"/>
                  <a:pt x="937936" y="1478160"/>
                </a:cubicBezTo>
                <a:cubicBezTo>
                  <a:pt x="727592" y="1475779"/>
                  <a:pt x="458510" y="1534516"/>
                  <a:pt x="304523" y="1506735"/>
                </a:cubicBezTo>
                <a:cubicBezTo>
                  <a:pt x="150536" y="1478954"/>
                  <a:pt x="47348" y="1421010"/>
                  <a:pt x="14011" y="1311473"/>
                </a:cubicBezTo>
                <a:cubicBezTo>
                  <a:pt x="-19326" y="1201936"/>
                  <a:pt x="5279" y="1029691"/>
                  <a:pt x="104498" y="849510"/>
                </a:cubicBezTo>
                <a:cubicBezTo>
                  <a:pt x="203717" y="669329"/>
                  <a:pt x="473592" y="366910"/>
                  <a:pt x="609323" y="230385"/>
                </a:cubicBezTo>
                <a:cubicBezTo>
                  <a:pt x="745054" y="93860"/>
                  <a:pt x="814905" y="56554"/>
                  <a:pt x="909361" y="3036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1" name="Прямая со стрелкой 160"/>
          <p:cNvCxnSpPr/>
          <p:nvPr/>
        </p:nvCxnSpPr>
        <p:spPr>
          <a:xfrm flipH="1">
            <a:off x="3160107" y="3619511"/>
            <a:ext cx="172932" cy="14319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rot="10800000" flipH="1">
            <a:off x="3347456" y="3752215"/>
            <a:ext cx="172932" cy="14319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Овал 162"/>
          <p:cNvSpPr/>
          <p:nvPr/>
        </p:nvSpPr>
        <p:spPr>
          <a:xfrm>
            <a:off x="3400587" y="3203876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14</a:t>
            </a:r>
            <a:endParaRPr lang="uk-UA" sz="1200" dirty="0"/>
          </a:p>
        </p:txBody>
      </p:sp>
      <p:sp>
        <p:nvSpPr>
          <p:cNvPr id="164" name="Овал 163"/>
          <p:cNvSpPr/>
          <p:nvPr/>
        </p:nvSpPr>
        <p:spPr>
          <a:xfrm>
            <a:off x="2903496" y="3899719"/>
            <a:ext cx="500989" cy="49495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4</a:t>
            </a:r>
            <a:endParaRPr lang="uk-UA" sz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2203008" y="3727163"/>
            <a:ext cx="1840613" cy="1497994"/>
          </a:xfrm>
          <a:custGeom>
            <a:avLst/>
            <a:gdLst>
              <a:gd name="connsiteX0" fmla="*/ 363980 w 1840613"/>
              <a:gd name="connsiteY0" fmla="*/ 1478250 h 1497994"/>
              <a:gd name="connsiteX1" fmla="*/ 1464117 w 1840613"/>
              <a:gd name="connsiteY1" fmla="*/ 1478250 h 1497994"/>
              <a:gd name="connsiteX2" fmla="*/ 1811780 w 1840613"/>
              <a:gd name="connsiteY2" fmla="*/ 1278225 h 1497994"/>
              <a:gd name="connsiteX3" fmla="*/ 1773680 w 1840613"/>
              <a:gd name="connsiteY3" fmla="*/ 878175 h 1497994"/>
              <a:gd name="connsiteX4" fmla="*/ 1397442 w 1840613"/>
              <a:gd name="connsiteY4" fmla="*/ 444787 h 1497994"/>
              <a:gd name="connsiteX5" fmla="*/ 1087880 w 1840613"/>
              <a:gd name="connsiteY5" fmla="*/ 59025 h 1497994"/>
              <a:gd name="connsiteX6" fmla="*/ 783080 w 1840613"/>
              <a:gd name="connsiteY6" fmla="*/ 44737 h 1497994"/>
              <a:gd name="connsiteX7" fmla="*/ 421130 w 1840613"/>
              <a:gd name="connsiteY7" fmla="*/ 478125 h 1497994"/>
              <a:gd name="connsiteX8" fmla="*/ 11555 w 1840613"/>
              <a:gd name="connsiteY8" fmla="*/ 1073437 h 1497994"/>
              <a:gd name="connsiteX9" fmla="*/ 135380 w 1840613"/>
              <a:gd name="connsiteY9" fmla="*/ 1368712 h 1497994"/>
              <a:gd name="connsiteX10" fmla="*/ 363980 w 1840613"/>
              <a:gd name="connsiteY10" fmla="*/ 1478250 h 149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0613" h="1497994">
                <a:moveTo>
                  <a:pt x="363980" y="1478250"/>
                </a:moveTo>
                <a:cubicBezTo>
                  <a:pt x="585436" y="1496506"/>
                  <a:pt x="1222817" y="1511588"/>
                  <a:pt x="1464117" y="1478250"/>
                </a:cubicBezTo>
                <a:cubicBezTo>
                  <a:pt x="1705417" y="1444912"/>
                  <a:pt x="1760186" y="1378238"/>
                  <a:pt x="1811780" y="1278225"/>
                </a:cubicBezTo>
                <a:cubicBezTo>
                  <a:pt x="1863374" y="1178212"/>
                  <a:pt x="1842736" y="1017081"/>
                  <a:pt x="1773680" y="878175"/>
                </a:cubicBezTo>
                <a:cubicBezTo>
                  <a:pt x="1704624" y="739269"/>
                  <a:pt x="1511742" y="581312"/>
                  <a:pt x="1397442" y="444787"/>
                </a:cubicBezTo>
                <a:cubicBezTo>
                  <a:pt x="1283142" y="308262"/>
                  <a:pt x="1190274" y="125700"/>
                  <a:pt x="1087880" y="59025"/>
                </a:cubicBezTo>
                <a:cubicBezTo>
                  <a:pt x="985486" y="-7650"/>
                  <a:pt x="894205" y="-25113"/>
                  <a:pt x="783080" y="44737"/>
                </a:cubicBezTo>
                <a:cubicBezTo>
                  <a:pt x="671955" y="114587"/>
                  <a:pt x="549718" y="306675"/>
                  <a:pt x="421130" y="478125"/>
                </a:cubicBezTo>
                <a:cubicBezTo>
                  <a:pt x="292542" y="649575"/>
                  <a:pt x="59180" y="925006"/>
                  <a:pt x="11555" y="1073437"/>
                </a:cubicBezTo>
                <a:cubicBezTo>
                  <a:pt x="-36070" y="1221868"/>
                  <a:pt x="75055" y="1301243"/>
                  <a:pt x="135380" y="1368712"/>
                </a:cubicBezTo>
                <a:cubicBezTo>
                  <a:pt x="195705" y="1436181"/>
                  <a:pt x="142524" y="1459994"/>
                  <a:pt x="363980" y="147825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5" name="Прямая со стрелкой 164"/>
          <p:cNvCxnSpPr/>
          <p:nvPr/>
        </p:nvCxnSpPr>
        <p:spPr>
          <a:xfrm>
            <a:off x="3290924" y="4442565"/>
            <a:ext cx="180778" cy="16257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 flipH="1" flipV="1">
            <a:off x="3456777" y="4333544"/>
            <a:ext cx="151454" cy="13579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Овал 166"/>
          <p:cNvSpPr/>
          <p:nvPr/>
        </p:nvSpPr>
        <p:spPr>
          <a:xfrm>
            <a:off x="2903496" y="3899718"/>
            <a:ext cx="500989" cy="49495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200" dirty="0" smtClean="0"/>
              <a:t>8</a:t>
            </a:r>
            <a:endParaRPr lang="uk-UA" sz="1200" dirty="0"/>
          </a:p>
        </p:txBody>
      </p:sp>
      <p:sp>
        <p:nvSpPr>
          <p:cNvPr id="168" name="Овал 167"/>
          <p:cNvSpPr/>
          <p:nvPr/>
        </p:nvSpPr>
        <p:spPr>
          <a:xfrm>
            <a:off x="3389033" y="4604667"/>
            <a:ext cx="500989" cy="49495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4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3551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63" grpId="0" animBg="1"/>
      <p:bldP spid="164" grpId="0" animBg="1"/>
      <p:bldP spid="11" grpId="0" animBg="1"/>
      <p:bldP spid="11" grpId="1" animBg="1"/>
      <p:bldP spid="167" grpId="0" animBg="1"/>
      <p:bldP spid="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22671" y="-81795"/>
            <a:ext cx="3331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Псевдокод відновлення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піраміди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262" t="13172" r="45356" b="71151"/>
          <a:stretch/>
        </p:blipFill>
        <p:spPr>
          <a:xfrm>
            <a:off x="683570" y="1006630"/>
            <a:ext cx="4817612" cy="936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262" t="72447" r="45356" b="24650"/>
          <a:stretch/>
        </p:blipFill>
        <p:spPr>
          <a:xfrm>
            <a:off x="683568" y="3425564"/>
            <a:ext cx="4817611" cy="173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222654"/>
            <a:ext cx="5065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// 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знаходимо індекс для лівого нащадку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1438678"/>
            <a:ext cx="5065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// 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знаходимо індекс для правого нащадку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693535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// 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порівнюємо індекс лівого нащадку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1179" y="3839797"/>
            <a:ext cx="3145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// 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повторюємо процедуру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9262" t="30054" r="45356" b="67070"/>
          <a:stretch/>
        </p:blipFill>
        <p:spPr>
          <a:xfrm>
            <a:off x="683568" y="2491104"/>
            <a:ext cx="4817612" cy="171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1880" y="2427626"/>
            <a:ext cx="518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// 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якщо «р» ≤ кінця піраміди + значення лівого нащадку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6981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>
                <a:solidFill>
                  <a:srgbClr val="00B050"/>
                </a:solidFill>
                <a:latin typeface="+mj-lt"/>
              </a:rPr>
              <a:t>з довжиною піраміди А + значення шуканого елементу 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«і» зі </a:t>
            </a:r>
            <a:r>
              <a:rPr lang="uk-UA" sz="1400" i="1" dirty="0">
                <a:solidFill>
                  <a:srgbClr val="00B050"/>
                </a:solidFill>
                <a:latin typeface="+mj-lt"/>
              </a:rPr>
              <a:t>значенням лівого 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нащадку (відповідає ситуації коли порушена умова зростаючих пірамід)</a:t>
            </a:r>
            <a:endParaRPr lang="uk-UA" sz="1400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7" y="2666976"/>
            <a:ext cx="7634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більше за значення елементу «і» то записуємо індекс лівого нащадку в тимчасову змінну </a:t>
            </a:r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largest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 (лівий нащадок стає кандидатом для того щоб помінятись з елементом «і»)</a:t>
            </a:r>
            <a:endParaRPr lang="uk-UA" sz="1400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9262" t="76182" r="45356" b="16583"/>
          <a:stretch/>
        </p:blipFill>
        <p:spPr>
          <a:xfrm>
            <a:off x="690493" y="3886951"/>
            <a:ext cx="4817611" cy="4320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60938" y="3354017"/>
            <a:ext cx="518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// 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в іншому випадку в змінну </a:t>
            </a:r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largest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 записуємо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7089" y="3613320"/>
            <a:ext cx="518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шуканий елемент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4064953"/>
            <a:ext cx="518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порівняння для правого нащадку (відмінність – значення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9262" t="84623" r="45356" b="8640"/>
          <a:stretch/>
        </p:blipFill>
        <p:spPr>
          <a:xfrm>
            <a:off x="720338" y="5016635"/>
            <a:ext cx="4817611" cy="4022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7088" y="4274975"/>
            <a:ext cx="7537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правого нащадку порівнюється з значенням змінної  </a:t>
            </a:r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largest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 – поки що найбільшого елементу). Якщо умова порівняння виконується то в змінну </a:t>
            </a:r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largest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 записуємо значення правого нащадку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9262" t="91859" r="45356" b="5355"/>
          <a:stretch/>
        </p:blipFill>
        <p:spPr>
          <a:xfrm>
            <a:off x="697478" y="5705853"/>
            <a:ext cx="4817611" cy="1663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28748" y="4922709"/>
            <a:ext cx="518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// якщо значення записане у змінну </a:t>
            </a:r>
            <a:r>
              <a:rPr lang="en-US" sz="1400" i="1" dirty="0" smtClean="0">
                <a:solidFill>
                  <a:srgbClr val="00B050"/>
                </a:solidFill>
                <a:latin typeface="+mj-lt"/>
              </a:rPr>
              <a:t>largest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 не дорівнює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9188" y="5135941"/>
            <a:ext cx="3456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значенню шуканого елементу – 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2563" y="5384723"/>
            <a:ext cx="6640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міняємо їх місцями (відновлюємо властивість пірамід) 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8949" y="563306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// запускаємо </a:t>
            </a:r>
            <a:r>
              <a:rPr lang="uk-UA" sz="1400" i="1" dirty="0" err="1" smtClean="0">
                <a:solidFill>
                  <a:srgbClr val="00B050"/>
                </a:solidFill>
                <a:latin typeface="+mj-lt"/>
              </a:rPr>
              <a:t>рекурсивно</a:t>
            </a:r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 функцію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2721" y="5877272"/>
            <a:ext cx="518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00B050"/>
                </a:solidFill>
                <a:latin typeface="+mj-lt"/>
              </a:rPr>
              <a:t>відновлення властивості піраміди для іншого рівня</a:t>
            </a:r>
            <a:endParaRPr lang="uk-UA" i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7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ін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сті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і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5187</TotalTime>
  <Words>1226</Words>
  <Application>Microsoft Office PowerPoint</Application>
  <PresentationFormat>Экран (4:3)</PresentationFormat>
  <Paragraphs>321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Tahoma</vt:lpstr>
      <vt:lpstr>Wingdings 2</vt:lpstr>
      <vt:lpstr>Остін</vt:lpstr>
      <vt:lpstr>ОСНОВИ ПРОГРАМУВАННЯ ТА АЛГОРИТМІЗАЦІЯ</vt:lpstr>
      <vt:lpstr>ПЛАН ЛЕКЦІЇ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Предмет: ІНФОРМАТИКА ТА КОМП’ЮТЕРНА ТЕХНІКА</dc:title>
  <dc:creator>Тарас</dc:creator>
  <cp:lastModifiedBy>парт</cp:lastModifiedBy>
  <cp:revision>482</cp:revision>
  <dcterms:created xsi:type="dcterms:W3CDTF">2004-09-01T17:24:47Z</dcterms:created>
  <dcterms:modified xsi:type="dcterms:W3CDTF">2018-04-17T13:15:19Z</dcterms:modified>
</cp:coreProperties>
</file>