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70" r:id="rId2"/>
    <p:sldId id="271" r:id="rId3"/>
    <p:sldId id="277" r:id="rId4"/>
    <p:sldId id="322" r:id="rId5"/>
    <p:sldId id="278" r:id="rId6"/>
    <p:sldId id="293" r:id="rId7"/>
    <p:sldId id="273" r:id="rId8"/>
    <p:sldId id="274" r:id="rId9"/>
    <p:sldId id="275" r:id="rId10"/>
    <p:sldId id="308" r:id="rId11"/>
    <p:sldId id="313" r:id="rId12"/>
    <p:sldId id="280" r:id="rId13"/>
    <p:sldId id="323" r:id="rId14"/>
    <p:sldId id="286" r:id="rId15"/>
    <p:sldId id="287" r:id="rId16"/>
    <p:sldId id="306" r:id="rId17"/>
    <p:sldId id="324" r:id="rId18"/>
    <p:sldId id="289" r:id="rId19"/>
    <p:sldId id="290" r:id="rId20"/>
    <p:sldId id="297" r:id="rId21"/>
    <p:sldId id="298" r:id="rId22"/>
    <p:sldId id="291" r:id="rId23"/>
    <p:sldId id="316" r:id="rId24"/>
    <p:sldId id="318" r:id="rId25"/>
    <p:sldId id="319" r:id="rId26"/>
  </p:sldIdLst>
  <p:sldSz cx="9144000" cy="6858000" type="screen4x3"/>
  <p:notesSz cx="6858000" cy="9144000"/>
  <p:defaultTextStyle>
    <a:defPPr>
      <a:defRPr lang="uk-UA"/>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DCB6FC"/>
    <a:srgbClr val="A9FBA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024" autoAdjust="0"/>
    <p:restoredTop sz="97239" autoAdjust="0"/>
  </p:normalViewPr>
  <p:slideViewPr>
    <p:cSldViewPr snapToObjects="1">
      <p:cViewPr varScale="1">
        <p:scale>
          <a:sx n="101" d="100"/>
          <a:sy n="101" d="100"/>
        </p:scale>
        <p:origin x="-1002"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36868100" cy="368681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6041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419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6042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042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6042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C45B4E29-BF5D-4648-A54F-56373D541D7B}"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a:p>
        </p:txBody>
      </p:sp>
      <p:sp>
        <p:nvSpPr>
          <p:cNvPr id="4" name="Номер слайда 3"/>
          <p:cNvSpPr>
            <a:spLocks noGrp="1"/>
          </p:cNvSpPr>
          <p:nvPr>
            <p:ph type="sldNum" sz="quarter" idx="10"/>
          </p:nvPr>
        </p:nvSpPr>
        <p:spPr/>
        <p:txBody>
          <a:bodyPr/>
          <a:lstStyle/>
          <a:p>
            <a:pPr>
              <a:defRPr/>
            </a:pPr>
            <a:fld id="{C45B4E29-BF5D-4648-A54F-56373D541D7B}" type="slidenum">
              <a:rPr lang="en-US" smtClean="0"/>
              <a:pPr>
                <a:defRPr/>
              </a:pPr>
              <a:t>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uk-UA"/>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uk-UA"/>
          </a:p>
        </p:txBody>
      </p:sp>
      <p:sp>
        <p:nvSpPr>
          <p:cNvPr id="4" name="Rectangle 4"/>
          <p:cNvSpPr>
            <a:spLocks noGrp="1" noChangeArrowheads="1"/>
          </p:cNvSpPr>
          <p:nvPr>
            <p:ph type="dt" sz="half" idx="10"/>
          </p:nvPr>
        </p:nvSpPr>
        <p:spPr>
          <a:ln/>
        </p:spPr>
        <p:txBody>
          <a:bodyPr/>
          <a:lstStyle>
            <a:lvl1pPr>
              <a:defRPr/>
            </a:lvl1pPr>
          </a:lstStyle>
          <a:p>
            <a:pPr>
              <a:defRPr/>
            </a:pPr>
            <a:endParaRPr lang="uk-UA"/>
          </a:p>
        </p:txBody>
      </p:sp>
      <p:sp>
        <p:nvSpPr>
          <p:cNvPr id="5" name="Rectangle 5"/>
          <p:cNvSpPr>
            <a:spLocks noGrp="1" noChangeArrowheads="1"/>
          </p:cNvSpPr>
          <p:nvPr>
            <p:ph type="ftr" sz="quarter" idx="11"/>
          </p:nvPr>
        </p:nvSpPr>
        <p:spPr>
          <a:ln/>
        </p:spPr>
        <p:txBody>
          <a:bodyPr/>
          <a:lstStyle>
            <a:lvl1pPr>
              <a:defRPr/>
            </a:lvl1pPr>
          </a:lstStyle>
          <a:p>
            <a:pPr>
              <a:defRPr/>
            </a:pPr>
            <a:endParaRPr lang="uk-UA"/>
          </a:p>
        </p:txBody>
      </p:sp>
      <p:sp>
        <p:nvSpPr>
          <p:cNvPr id="6" name="Rectangle 6"/>
          <p:cNvSpPr>
            <a:spLocks noGrp="1" noChangeArrowheads="1"/>
          </p:cNvSpPr>
          <p:nvPr>
            <p:ph type="sldNum" sz="quarter" idx="12"/>
          </p:nvPr>
        </p:nvSpPr>
        <p:spPr>
          <a:ln/>
        </p:spPr>
        <p:txBody>
          <a:bodyPr/>
          <a:lstStyle>
            <a:lvl1pPr>
              <a:defRPr/>
            </a:lvl1pPr>
          </a:lstStyle>
          <a:p>
            <a:pPr>
              <a:defRPr/>
            </a:pPr>
            <a:fld id="{F1713FDF-840C-4ABA-A659-F75FB81644B5}" type="slidenum">
              <a:rPr lang="uk-UA"/>
              <a:pPr>
                <a:defRPr/>
              </a:pPr>
              <a:t>‹#›</a:t>
            </a:fld>
            <a:endParaRPr lang="uk-U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Rectangle 4"/>
          <p:cNvSpPr>
            <a:spLocks noGrp="1" noChangeArrowheads="1"/>
          </p:cNvSpPr>
          <p:nvPr>
            <p:ph type="dt" sz="half" idx="10"/>
          </p:nvPr>
        </p:nvSpPr>
        <p:spPr>
          <a:ln/>
        </p:spPr>
        <p:txBody>
          <a:bodyPr/>
          <a:lstStyle>
            <a:lvl1pPr>
              <a:defRPr/>
            </a:lvl1pPr>
          </a:lstStyle>
          <a:p>
            <a:pPr>
              <a:defRPr/>
            </a:pPr>
            <a:endParaRPr lang="uk-UA"/>
          </a:p>
        </p:txBody>
      </p:sp>
      <p:sp>
        <p:nvSpPr>
          <p:cNvPr id="5" name="Rectangle 5"/>
          <p:cNvSpPr>
            <a:spLocks noGrp="1" noChangeArrowheads="1"/>
          </p:cNvSpPr>
          <p:nvPr>
            <p:ph type="ftr" sz="quarter" idx="11"/>
          </p:nvPr>
        </p:nvSpPr>
        <p:spPr>
          <a:ln/>
        </p:spPr>
        <p:txBody>
          <a:bodyPr/>
          <a:lstStyle>
            <a:lvl1pPr>
              <a:defRPr/>
            </a:lvl1pPr>
          </a:lstStyle>
          <a:p>
            <a:pPr>
              <a:defRPr/>
            </a:pPr>
            <a:endParaRPr lang="uk-UA"/>
          </a:p>
        </p:txBody>
      </p:sp>
      <p:sp>
        <p:nvSpPr>
          <p:cNvPr id="6" name="Rectangle 6"/>
          <p:cNvSpPr>
            <a:spLocks noGrp="1" noChangeArrowheads="1"/>
          </p:cNvSpPr>
          <p:nvPr>
            <p:ph type="sldNum" sz="quarter" idx="12"/>
          </p:nvPr>
        </p:nvSpPr>
        <p:spPr>
          <a:ln/>
        </p:spPr>
        <p:txBody>
          <a:bodyPr/>
          <a:lstStyle>
            <a:lvl1pPr>
              <a:defRPr/>
            </a:lvl1pPr>
          </a:lstStyle>
          <a:p>
            <a:pPr>
              <a:defRPr/>
            </a:pPr>
            <a:fld id="{CBB7BDB9-DA23-4404-B8BC-1E79B850C83E}" type="slidenum">
              <a:rPr lang="uk-UA"/>
              <a:pPr>
                <a:defRPr/>
              </a:pPr>
              <a:t>‹#›</a:t>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Rectangle 4"/>
          <p:cNvSpPr>
            <a:spLocks noGrp="1" noChangeArrowheads="1"/>
          </p:cNvSpPr>
          <p:nvPr>
            <p:ph type="dt" sz="half" idx="10"/>
          </p:nvPr>
        </p:nvSpPr>
        <p:spPr>
          <a:ln/>
        </p:spPr>
        <p:txBody>
          <a:bodyPr/>
          <a:lstStyle>
            <a:lvl1pPr>
              <a:defRPr/>
            </a:lvl1pPr>
          </a:lstStyle>
          <a:p>
            <a:pPr>
              <a:defRPr/>
            </a:pPr>
            <a:endParaRPr lang="uk-UA"/>
          </a:p>
        </p:txBody>
      </p:sp>
      <p:sp>
        <p:nvSpPr>
          <p:cNvPr id="5" name="Rectangle 5"/>
          <p:cNvSpPr>
            <a:spLocks noGrp="1" noChangeArrowheads="1"/>
          </p:cNvSpPr>
          <p:nvPr>
            <p:ph type="ftr" sz="quarter" idx="11"/>
          </p:nvPr>
        </p:nvSpPr>
        <p:spPr>
          <a:ln/>
        </p:spPr>
        <p:txBody>
          <a:bodyPr/>
          <a:lstStyle>
            <a:lvl1pPr>
              <a:defRPr/>
            </a:lvl1pPr>
          </a:lstStyle>
          <a:p>
            <a:pPr>
              <a:defRPr/>
            </a:pPr>
            <a:endParaRPr lang="uk-UA"/>
          </a:p>
        </p:txBody>
      </p:sp>
      <p:sp>
        <p:nvSpPr>
          <p:cNvPr id="6" name="Rectangle 6"/>
          <p:cNvSpPr>
            <a:spLocks noGrp="1" noChangeArrowheads="1"/>
          </p:cNvSpPr>
          <p:nvPr>
            <p:ph type="sldNum" sz="quarter" idx="12"/>
          </p:nvPr>
        </p:nvSpPr>
        <p:spPr>
          <a:ln/>
        </p:spPr>
        <p:txBody>
          <a:bodyPr/>
          <a:lstStyle>
            <a:lvl1pPr>
              <a:defRPr/>
            </a:lvl1pPr>
          </a:lstStyle>
          <a:p>
            <a:pPr>
              <a:defRPr/>
            </a:pPr>
            <a:fld id="{E7A02B24-2886-464F-870A-A4263CEC1937}" type="slidenum">
              <a:rPr lang="uk-UA"/>
              <a:pPr>
                <a:defRPr/>
              </a:pPr>
              <a:t>‹#›</a:t>
            </a:fld>
            <a:endParaRPr lang="uk-U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uk-UA"/>
          </a:p>
        </p:txBody>
      </p:sp>
      <p:sp>
        <p:nvSpPr>
          <p:cNvPr id="3" name="Таблица 2"/>
          <p:cNvSpPr>
            <a:spLocks noGrp="1"/>
          </p:cNvSpPr>
          <p:nvPr>
            <p:ph type="tbl" idx="1"/>
          </p:nvPr>
        </p:nvSpPr>
        <p:spPr>
          <a:xfrm>
            <a:off x="457200" y="1600200"/>
            <a:ext cx="8229600" cy="4525963"/>
          </a:xfrm>
        </p:spPr>
        <p:txBody>
          <a:bodyPr/>
          <a:lstStyle/>
          <a:p>
            <a:pPr lvl="0"/>
            <a:endParaRPr lang="uk-UA"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uk-UA"/>
          </a:p>
        </p:txBody>
      </p:sp>
      <p:sp>
        <p:nvSpPr>
          <p:cNvPr id="5" name="Rectangle 5"/>
          <p:cNvSpPr>
            <a:spLocks noGrp="1" noChangeArrowheads="1"/>
          </p:cNvSpPr>
          <p:nvPr>
            <p:ph type="ftr" sz="quarter" idx="11"/>
          </p:nvPr>
        </p:nvSpPr>
        <p:spPr>
          <a:ln/>
        </p:spPr>
        <p:txBody>
          <a:bodyPr/>
          <a:lstStyle>
            <a:lvl1pPr>
              <a:defRPr/>
            </a:lvl1pPr>
          </a:lstStyle>
          <a:p>
            <a:pPr>
              <a:defRPr/>
            </a:pPr>
            <a:endParaRPr lang="uk-UA"/>
          </a:p>
        </p:txBody>
      </p:sp>
      <p:sp>
        <p:nvSpPr>
          <p:cNvPr id="6" name="Rectangle 6"/>
          <p:cNvSpPr>
            <a:spLocks noGrp="1" noChangeArrowheads="1"/>
          </p:cNvSpPr>
          <p:nvPr>
            <p:ph type="sldNum" sz="quarter" idx="12"/>
          </p:nvPr>
        </p:nvSpPr>
        <p:spPr>
          <a:ln/>
        </p:spPr>
        <p:txBody>
          <a:bodyPr/>
          <a:lstStyle>
            <a:lvl1pPr>
              <a:defRPr/>
            </a:lvl1pPr>
          </a:lstStyle>
          <a:p>
            <a:pPr>
              <a:defRPr/>
            </a:pPr>
            <a:fld id="{E62780A7-3CA0-40B1-B063-58086887CB7A}" type="slidenum">
              <a:rPr lang="uk-UA"/>
              <a:pPr>
                <a:defRPr/>
              </a:pPr>
              <a:t>‹#›</a:t>
            </a:fld>
            <a:endParaRPr lang="uk-U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Rectangle 4"/>
          <p:cNvSpPr>
            <a:spLocks noGrp="1" noChangeArrowheads="1"/>
          </p:cNvSpPr>
          <p:nvPr>
            <p:ph type="dt" sz="half" idx="10"/>
          </p:nvPr>
        </p:nvSpPr>
        <p:spPr>
          <a:ln/>
        </p:spPr>
        <p:txBody>
          <a:bodyPr/>
          <a:lstStyle>
            <a:lvl1pPr>
              <a:defRPr/>
            </a:lvl1pPr>
          </a:lstStyle>
          <a:p>
            <a:pPr>
              <a:defRPr/>
            </a:pPr>
            <a:endParaRPr lang="uk-UA"/>
          </a:p>
        </p:txBody>
      </p:sp>
      <p:sp>
        <p:nvSpPr>
          <p:cNvPr id="5" name="Rectangle 5"/>
          <p:cNvSpPr>
            <a:spLocks noGrp="1" noChangeArrowheads="1"/>
          </p:cNvSpPr>
          <p:nvPr>
            <p:ph type="ftr" sz="quarter" idx="11"/>
          </p:nvPr>
        </p:nvSpPr>
        <p:spPr>
          <a:ln/>
        </p:spPr>
        <p:txBody>
          <a:bodyPr/>
          <a:lstStyle>
            <a:lvl1pPr>
              <a:defRPr/>
            </a:lvl1pPr>
          </a:lstStyle>
          <a:p>
            <a:pPr>
              <a:defRPr/>
            </a:pPr>
            <a:endParaRPr lang="uk-UA"/>
          </a:p>
        </p:txBody>
      </p:sp>
      <p:sp>
        <p:nvSpPr>
          <p:cNvPr id="6" name="Rectangle 6"/>
          <p:cNvSpPr>
            <a:spLocks noGrp="1" noChangeArrowheads="1"/>
          </p:cNvSpPr>
          <p:nvPr>
            <p:ph type="sldNum" sz="quarter" idx="12"/>
          </p:nvPr>
        </p:nvSpPr>
        <p:spPr>
          <a:ln/>
        </p:spPr>
        <p:txBody>
          <a:bodyPr/>
          <a:lstStyle>
            <a:lvl1pPr>
              <a:defRPr/>
            </a:lvl1pPr>
          </a:lstStyle>
          <a:p>
            <a:pPr>
              <a:defRPr/>
            </a:pPr>
            <a:fld id="{B257ED77-9E0C-4657-9421-462DD03FDA6D}" type="slidenum">
              <a:rPr lang="uk-UA"/>
              <a:pPr>
                <a:defRPr/>
              </a:pPr>
              <a:t>‹#›</a:t>
            </a:fld>
            <a:endParaRPr lang="uk-U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uk-UA"/>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uk-UA"/>
          </a:p>
        </p:txBody>
      </p:sp>
      <p:sp>
        <p:nvSpPr>
          <p:cNvPr id="5" name="Rectangle 5"/>
          <p:cNvSpPr>
            <a:spLocks noGrp="1" noChangeArrowheads="1"/>
          </p:cNvSpPr>
          <p:nvPr>
            <p:ph type="ftr" sz="quarter" idx="11"/>
          </p:nvPr>
        </p:nvSpPr>
        <p:spPr>
          <a:ln/>
        </p:spPr>
        <p:txBody>
          <a:bodyPr/>
          <a:lstStyle>
            <a:lvl1pPr>
              <a:defRPr/>
            </a:lvl1pPr>
          </a:lstStyle>
          <a:p>
            <a:pPr>
              <a:defRPr/>
            </a:pPr>
            <a:endParaRPr lang="uk-UA"/>
          </a:p>
        </p:txBody>
      </p:sp>
      <p:sp>
        <p:nvSpPr>
          <p:cNvPr id="6" name="Rectangle 6"/>
          <p:cNvSpPr>
            <a:spLocks noGrp="1" noChangeArrowheads="1"/>
          </p:cNvSpPr>
          <p:nvPr>
            <p:ph type="sldNum" sz="quarter" idx="12"/>
          </p:nvPr>
        </p:nvSpPr>
        <p:spPr>
          <a:ln/>
        </p:spPr>
        <p:txBody>
          <a:bodyPr/>
          <a:lstStyle>
            <a:lvl1pPr>
              <a:defRPr/>
            </a:lvl1pPr>
          </a:lstStyle>
          <a:p>
            <a:pPr>
              <a:defRPr/>
            </a:pPr>
            <a:fld id="{B5E4C36C-AE74-4D22-9300-EC9E812786CD}" type="slidenum">
              <a:rPr lang="uk-UA"/>
              <a:pPr>
                <a:defRPr/>
              </a:pPr>
              <a:t>‹#›</a:t>
            </a:fld>
            <a:endParaRPr lang="uk-U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Rectangle 4"/>
          <p:cNvSpPr>
            <a:spLocks noGrp="1" noChangeArrowheads="1"/>
          </p:cNvSpPr>
          <p:nvPr>
            <p:ph type="dt" sz="half" idx="10"/>
          </p:nvPr>
        </p:nvSpPr>
        <p:spPr>
          <a:ln/>
        </p:spPr>
        <p:txBody>
          <a:bodyPr/>
          <a:lstStyle>
            <a:lvl1pPr>
              <a:defRPr/>
            </a:lvl1pPr>
          </a:lstStyle>
          <a:p>
            <a:pPr>
              <a:defRPr/>
            </a:pPr>
            <a:endParaRPr lang="uk-UA"/>
          </a:p>
        </p:txBody>
      </p:sp>
      <p:sp>
        <p:nvSpPr>
          <p:cNvPr id="6" name="Rectangle 5"/>
          <p:cNvSpPr>
            <a:spLocks noGrp="1" noChangeArrowheads="1"/>
          </p:cNvSpPr>
          <p:nvPr>
            <p:ph type="ftr" sz="quarter" idx="11"/>
          </p:nvPr>
        </p:nvSpPr>
        <p:spPr>
          <a:ln/>
        </p:spPr>
        <p:txBody>
          <a:bodyPr/>
          <a:lstStyle>
            <a:lvl1pPr>
              <a:defRPr/>
            </a:lvl1pPr>
          </a:lstStyle>
          <a:p>
            <a:pPr>
              <a:defRPr/>
            </a:pPr>
            <a:endParaRPr lang="uk-UA"/>
          </a:p>
        </p:txBody>
      </p:sp>
      <p:sp>
        <p:nvSpPr>
          <p:cNvPr id="7" name="Rectangle 6"/>
          <p:cNvSpPr>
            <a:spLocks noGrp="1" noChangeArrowheads="1"/>
          </p:cNvSpPr>
          <p:nvPr>
            <p:ph type="sldNum" sz="quarter" idx="12"/>
          </p:nvPr>
        </p:nvSpPr>
        <p:spPr>
          <a:ln/>
        </p:spPr>
        <p:txBody>
          <a:bodyPr/>
          <a:lstStyle>
            <a:lvl1pPr>
              <a:defRPr/>
            </a:lvl1pPr>
          </a:lstStyle>
          <a:p>
            <a:pPr>
              <a:defRPr/>
            </a:pPr>
            <a:fld id="{23988256-B26D-4BE5-A017-FE19F91A4DE7}" type="slidenum">
              <a:rPr lang="uk-UA"/>
              <a:pPr>
                <a:defRPr/>
              </a:pPr>
              <a:t>‹#›</a:t>
            </a:fld>
            <a:endParaRPr lang="uk-U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uk-UA"/>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Rectangle 4"/>
          <p:cNvSpPr>
            <a:spLocks noGrp="1" noChangeArrowheads="1"/>
          </p:cNvSpPr>
          <p:nvPr>
            <p:ph type="dt" sz="half" idx="10"/>
          </p:nvPr>
        </p:nvSpPr>
        <p:spPr>
          <a:ln/>
        </p:spPr>
        <p:txBody>
          <a:bodyPr/>
          <a:lstStyle>
            <a:lvl1pPr>
              <a:defRPr/>
            </a:lvl1pPr>
          </a:lstStyle>
          <a:p>
            <a:pPr>
              <a:defRPr/>
            </a:pPr>
            <a:endParaRPr lang="uk-UA"/>
          </a:p>
        </p:txBody>
      </p:sp>
      <p:sp>
        <p:nvSpPr>
          <p:cNvPr id="8" name="Rectangle 5"/>
          <p:cNvSpPr>
            <a:spLocks noGrp="1" noChangeArrowheads="1"/>
          </p:cNvSpPr>
          <p:nvPr>
            <p:ph type="ftr" sz="quarter" idx="11"/>
          </p:nvPr>
        </p:nvSpPr>
        <p:spPr>
          <a:ln/>
        </p:spPr>
        <p:txBody>
          <a:bodyPr/>
          <a:lstStyle>
            <a:lvl1pPr>
              <a:defRPr/>
            </a:lvl1pPr>
          </a:lstStyle>
          <a:p>
            <a:pPr>
              <a:defRPr/>
            </a:pPr>
            <a:endParaRPr lang="uk-UA"/>
          </a:p>
        </p:txBody>
      </p:sp>
      <p:sp>
        <p:nvSpPr>
          <p:cNvPr id="9" name="Rectangle 6"/>
          <p:cNvSpPr>
            <a:spLocks noGrp="1" noChangeArrowheads="1"/>
          </p:cNvSpPr>
          <p:nvPr>
            <p:ph type="sldNum" sz="quarter" idx="12"/>
          </p:nvPr>
        </p:nvSpPr>
        <p:spPr>
          <a:ln/>
        </p:spPr>
        <p:txBody>
          <a:bodyPr/>
          <a:lstStyle>
            <a:lvl1pPr>
              <a:defRPr/>
            </a:lvl1pPr>
          </a:lstStyle>
          <a:p>
            <a:pPr>
              <a:defRPr/>
            </a:pPr>
            <a:fld id="{0C55B8DE-E950-4EC4-A250-7A932202A0D5}" type="slidenum">
              <a:rPr lang="uk-UA"/>
              <a:pPr>
                <a:defRPr/>
              </a:pPr>
              <a:t>‹#›</a:t>
            </a:fld>
            <a:endParaRPr lang="uk-U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Rectangle 4"/>
          <p:cNvSpPr>
            <a:spLocks noGrp="1" noChangeArrowheads="1"/>
          </p:cNvSpPr>
          <p:nvPr>
            <p:ph type="dt" sz="half" idx="10"/>
          </p:nvPr>
        </p:nvSpPr>
        <p:spPr>
          <a:ln/>
        </p:spPr>
        <p:txBody>
          <a:bodyPr/>
          <a:lstStyle>
            <a:lvl1pPr>
              <a:defRPr/>
            </a:lvl1pPr>
          </a:lstStyle>
          <a:p>
            <a:pPr>
              <a:defRPr/>
            </a:pPr>
            <a:endParaRPr lang="uk-UA"/>
          </a:p>
        </p:txBody>
      </p:sp>
      <p:sp>
        <p:nvSpPr>
          <p:cNvPr id="4" name="Rectangle 5"/>
          <p:cNvSpPr>
            <a:spLocks noGrp="1" noChangeArrowheads="1"/>
          </p:cNvSpPr>
          <p:nvPr>
            <p:ph type="ftr" sz="quarter" idx="11"/>
          </p:nvPr>
        </p:nvSpPr>
        <p:spPr>
          <a:ln/>
        </p:spPr>
        <p:txBody>
          <a:bodyPr/>
          <a:lstStyle>
            <a:lvl1pPr>
              <a:defRPr/>
            </a:lvl1pPr>
          </a:lstStyle>
          <a:p>
            <a:pPr>
              <a:defRPr/>
            </a:pPr>
            <a:endParaRPr lang="uk-UA"/>
          </a:p>
        </p:txBody>
      </p:sp>
      <p:sp>
        <p:nvSpPr>
          <p:cNvPr id="5" name="Rectangle 6"/>
          <p:cNvSpPr>
            <a:spLocks noGrp="1" noChangeArrowheads="1"/>
          </p:cNvSpPr>
          <p:nvPr>
            <p:ph type="sldNum" sz="quarter" idx="12"/>
          </p:nvPr>
        </p:nvSpPr>
        <p:spPr>
          <a:ln/>
        </p:spPr>
        <p:txBody>
          <a:bodyPr/>
          <a:lstStyle>
            <a:lvl1pPr>
              <a:defRPr/>
            </a:lvl1pPr>
          </a:lstStyle>
          <a:p>
            <a:pPr>
              <a:defRPr/>
            </a:pPr>
            <a:fld id="{F7116960-0F39-4BA9-988D-F4613B0DBBDC}" type="slidenum">
              <a:rPr lang="uk-UA"/>
              <a:pPr>
                <a:defRPr/>
              </a:pPr>
              <a:t>‹#›</a:t>
            </a:fld>
            <a:endParaRPr lang="uk-U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uk-UA"/>
          </a:p>
        </p:txBody>
      </p:sp>
      <p:sp>
        <p:nvSpPr>
          <p:cNvPr id="3" name="Rectangle 5"/>
          <p:cNvSpPr>
            <a:spLocks noGrp="1" noChangeArrowheads="1"/>
          </p:cNvSpPr>
          <p:nvPr>
            <p:ph type="ftr" sz="quarter" idx="11"/>
          </p:nvPr>
        </p:nvSpPr>
        <p:spPr>
          <a:ln/>
        </p:spPr>
        <p:txBody>
          <a:bodyPr/>
          <a:lstStyle>
            <a:lvl1pPr>
              <a:defRPr/>
            </a:lvl1pPr>
          </a:lstStyle>
          <a:p>
            <a:pPr>
              <a:defRPr/>
            </a:pPr>
            <a:endParaRPr lang="uk-UA"/>
          </a:p>
        </p:txBody>
      </p:sp>
      <p:sp>
        <p:nvSpPr>
          <p:cNvPr id="4" name="Rectangle 6"/>
          <p:cNvSpPr>
            <a:spLocks noGrp="1" noChangeArrowheads="1"/>
          </p:cNvSpPr>
          <p:nvPr>
            <p:ph type="sldNum" sz="quarter" idx="12"/>
          </p:nvPr>
        </p:nvSpPr>
        <p:spPr>
          <a:ln/>
        </p:spPr>
        <p:txBody>
          <a:bodyPr/>
          <a:lstStyle>
            <a:lvl1pPr>
              <a:defRPr/>
            </a:lvl1pPr>
          </a:lstStyle>
          <a:p>
            <a:pPr>
              <a:defRPr/>
            </a:pPr>
            <a:fld id="{0781FF0E-B494-4B4B-B752-AEE3685630C2}" type="slidenum">
              <a:rPr lang="uk-UA"/>
              <a:pPr>
                <a:defRPr/>
              </a:pPr>
              <a:t>‹#›</a:t>
            </a:fld>
            <a:endParaRPr 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uk-UA"/>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uk-UA"/>
          </a:p>
        </p:txBody>
      </p:sp>
      <p:sp>
        <p:nvSpPr>
          <p:cNvPr id="6" name="Rectangle 5"/>
          <p:cNvSpPr>
            <a:spLocks noGrp="1" noChangeArrowheads="1"/>
          </p:cNvSpPr>
          <p:nvPr>
            <p:ph type="ftr" sz="quarter" idx="11"/>
          </p:nvPr>
        </p:nvSpPr>
        <p:spPr>
          <a:ln/>
        </p:spPr>
        <p:txBody>
          <a:bodyPr/>
          <a:lstStyle>
            <a:lvl1pPr>
              <a:defRPr/>
            </a:lvl1pPr>
          </a:lstStyle>
          <a:p>
            <a:pPr>
              <a:defRPr/>
            </a:pPr>
            <a:endParaRPr lang="uk-UA"/>
          </a:p>
        </p:txBody>
      </p:sp>
      <p:sp>
        <p:nvSpPr>
          <p:cNvPr id="7" name="Rectangle 6"/>
          <p:cNvSpPr>
            <a:spLocks noGrp="1" noChangeArrowheads="1"/>
          </p:cNvSpPr>
          <p:nvPr>
            <p:ph type="sldNum" sz="quarter" idx="12"/>
          </p:nvPr>
        </p:nvSpPr>
        <p:spPr>
          <a:ln/>
        </p:spPr>
        <p:txBody>
          <a:bodyPr/>
          <a:lstStyle>
            <a:lvl1pPr>
              <a:defRPr/>
            </a:lvl1pPr>
          </a:lstStyle>
          <a:p>
            <a:pPr>
              <a:defRPr/>
            </a:pPr>
            <a:fld id="{11179C10-0B95-4862-A96B-8362425406AB}" type="slidenum">
              <a:rPr lang="uk-UA"/>
              <a:pPr>
                <a:defRPr/>
              </a:pPr>
              <a:t>‹#›</a:t>
            </a:fld>
            <a:endParaRPr lang="uk-U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uk-UA"/>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uk-UA"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uk-UA"/>
          </a:p>
        </p:txBody>
      </p:sp>
      <p:sp>
        <p:nvSpPr>
          <p:cNvPr id="6" name="Rectangle 5"/>
          <p:cNvSpPr>
            <a:spLocks noGrp="1" noChangeArrowheads="1"/>
          </p:cNvSpPr>
          <p:nvPr>
            <p:ph type="ftr" sz="quarter" idx="11"/>
          </p:nvPr>
        </p:nvSpPr>
        <p:spPr>
          <a:ln/>
        </p:spPr>
        <p:txBody>
          <a:bodyPr/>
          <a:lstStyle>
            <a:lvl1pPr>
              <a:defRPr/>
            </a:lvl1pPr>
          </a:lstStyle>
          <a:p>
            <a:pPr>
              <a:defRPr/>
            </a:pPr>
            <a:endParaRPr lang="uk-UA"/>
          </a:p>
        </p:txBody>
      </p:sp>
      <p:sp>
        <p:nvSpPr>
          <p:cNvPr id="7" name="Rectangle 6"/>
          <p:cNvSpPr>
            <a:spLocks noGrp="1" noChangeArrowheads="1"/>
          </p:cNvSpPr>
          <p:nvPr>
            <p:ph type="sldNum" sz="quarter" idx="12"/>
          </p:nvPr>
        </p:nvSpPr>
        <p:spPr>
          <a:ln/>
        </p:spPr>
        <p:txBody>
          <a:bodyPr/>
          <a:lstStyle>
            <a:lvl1pPr>
              <a:defRPr/>
            </a:lvl1pPr>
          </a:lstStyle>
          <a:p>
            <a:pPr>
              <a:defRPr/>
            </a:pPr>
            <a:fld id="{B9AAEA10-9716-4D11-A768-B22D0AE47548}" type="slidenum">
              <a:rPr lang="uk-UA"/>
              <a:pPr>
                <a:defRPr/>
              </a:pPr>
              <a:t>‹#›</a:t>
            </a:fld>
            <a:endParaRPr lang="uk-U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uk-UA"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uk-UA" smtClean="0"/>
              <a:t>Click to edit Master text styles</a:t>
            </a:r>
          </a:p>
          <a:p>
            <a:pPr lvl="1"/>
            <a:r>
              <a:rPr lang="uk-UA" smtClean="0"/>
              <a:t>Second level</a:t>
            </a:r>
          </a:p>
          <a:p>
            <a:pPr lvl="2"/>
            <a:r>
              <a:rPr lang="uk-UA" smtClean="0"/>
              <a:t>Third level</a:t>
            </a:r>
          </a:p>
          <a:p>
            <a:pPr lvl="3"/>
            <a:r>
              <a:rPr lang="uk-UA" smtClean="0"/>
              <a:t>Fourth level</a:t>
            </a:r>
          </a:p>
          <a:p>
            <a:pPr lvl="4"/>
            <a:r>
              <a:rPr lang="uk-UA"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uk-UA"/>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uk-UA"/>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B66F224B-6F9E-495A-9ABE-9C1EC4AF1183}" type="slidenum">
              <a:rPr lang="uk-UA"/>
              <a:pPr>
                <a:defRPr/>
              </a:pPr>
              <a:t>‹#›</a:t>
            </a:fld>
            <a:endParaRPr lang="uk-U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hyperlink" Target="https://www.netscantools.com/"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hyperlink" Target="http://superscan-4-0.soft-free-download.com/uk/" TargetMode="Externa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hyperlink" Target="http://www.com-about.com/list_internet.html" TargetMode="External"/><Relationship Id="rId2" Type="http://schemas.openxmlformats.org/officeDocument/2006/relationships/hyperlink" Target="http://www.com-about.com/" TargetMode="External"/><Relationship Id="rId1" Type="http://schemas.openxmlformats.org/officeDocument/2006/relationships/slideLayout" Target="../slideLayouts/slideLayout6.xml"/><Relationship Id="rId5" Type="http://schemas.openxmlformats.org/officeDocument/2006/relationships/hyperlink" Target="http://www.ipeye.com-about.com/" TargetMode="External"/><Relationship Id="rId4" Type="http://schemas.openxmlformats.org/officeDocument/2006/relationships/hyperlink" Target="http://www.com-about.com/subcat_network-utility.html"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0" y="3175"/>
            <a:ext cx="9158288" cy="269875"/>
          </a:xfrm>
          <a:gradFill rotWithShape="1">
            <a:gsLst>
              <a:gs pos="0">
                <a:srgbClr val="DCB6FC"/>
              </a:gs>
              <a:gs pos="100000">
                <a:srgbClr val="9A7FB0"/>
              </a:gs>
            </a:gsLst>
            <a:path path="shape">
              <a:fillToRect l="50000" t="50000" r="50000" b="50000"/>
            </a:path>
          </a:gradFill>
        </p:spPr>
        <p:txBody>
          <a:bodyPr lIns="0" tIns="0" rIns="0" bIns="0"/>
          <a:lstStyle/>
          <a:p>
            <a:pPr algn="r" eaLnBrk="1" hangingPunct="1"/>
            <a:r>
              <a:rPr lang="uk-UA" sz="1600" b="1" i="1" dirty="0" smtClean="0">
                <a:solidFill>
                  <a:schemeClr val="accent2"/>
                </a:solidFill>
                <a:latin typeface="Book Antiqua" pitchFamily="18" charset="0"/>
              </a:rPr>
              <a:t>І н с т р у м е н т и      к і б е р б е з п е к и . </a:t>
            </a:r>
          </a:p>
        </p:txBody>
      </p:sp>
      <p:sp>
        <p:nvSpPr>
          <p:cNvPr id="2051" name="Line 3"/>
          <p:cNvSpPr>
            <a:spLocks noChangeShapeType="1"/>
          </p:cNvSpPr>
          <p:nvPr/>
        </p:nvSpPr>
        <p:spPr bwMode="auto">
          <a:xfrm>
            <a:off x="196850" y="290513"/>
            <a:ext cx="8997950" cy="0"/>
          </a:xfrm>
          <a:prstGeom prst="line">
            <a:avLst/>
          </a:prstGeom>
          <a:noFill/>
          <a:ln w="57150" cmpd="thickThin">
            <a:solidFill>
              <a:schemeClr val="tx1"/>
            </a:solidFill>
            <a:round/>
            <a:headEnd/>
            <a:tailEnd/>
          </a:ln>
        </p:spPr>
        <p:txBody>
          <a:bodyPr/>
          <a:lstStyle/>
          <a:p>
            <a:endParaRPr lang="uk-UA"/>
          </a:p>
        </p:txBody>
      </p:sp>
      <p:sp>
        <p:nvSpPr>
          <p:cNvPr id="2052" name="Rectangle 4"/>
          <p:cNvSpPr>
            <a:spLocks noChangeArrowheads="1"/>
          </p:cNvSpPr>
          <p:nvPr/>
        </p:nvSpPr>
        <p:spPr bwMode="auto">
          <a:xfrm>
            <a:off x="0" y="6583363"/>
            <a:ext cx="9158288" cy="269875"/>
          </a:xfrm>
          <a:prstGeom prst="rect">
            <a:avLst/>
          </a:prstGeom>
          <a:gradFill rotWithShape="1">
            <a:gsLst>
              <a:gs pos="0">
                <a:srgbClr val="DCB6FC"/>
              </a:gs>
              <a:gs pos="100000">
                <a:srgbClr val="9A7FB0"/>
              </a:gs>
            </a:gsLst>
            <a:path path="shape">
              <a:fillToRect l="50000" t="50000" r="50000" b="50000"/>
            </a:path>
          </a:gradFill>
          <a:ln w="25400">
            <a:noFill/>
            <a:miter lim="800000"/>
            <a:headEnd/>
            <a:tailEnd/>
          </a:ln>
        </p:spPr>
        <p:txBody>
          <a:bodyPr lIns="0" tIns="0" rIns="0" bIns="0" anchor="ctr"/>
          <a:lstStyle/>
          <a:p>
            <a:r>
              <a:rPr lang="uk-UA" sz="1600" b="1" i="1" dirty="0">
                <a:solidFill>
                  <a:schemeClr val="tx2"/>
                </a:solidFill>
                <a:latin typeface="Book Antiqua" pitchFamily="18" charset="0"/>
              </a:rPr>
              <a:t>     </a:t>
            </a:r>
            <a:r>
              <a:rPr lang="uk-UA" sz="1600" b="1" i="1" dirty="0">
                <a:solidFill>
                  <a:schemeClr val="accent2"/>
                </a:solidFill>
                <a:latin typeface="Book Antiqua" pitchFamily="18" charset="0"/>
              </a:rPr>
              <a:t>Л е к ц і я   </a:t>
            </a:r>
            <a:r>
              <a:rPr lang="uk-UA" sz="1600" b="1" i="1" dirty="0" smtClean="0">
                <a:solidFill>
                  <a:schemeClr val="accent2"/>
                </a:solidFill>
                <a:latin typeface="Book Antiqua" pitchFamily="18" charset="0"/>
              </a:rPr>
              <a:t>7</a:t>
            </a:r>
            <a:r>
              <a:rPr lang="uk-UA" sz="1600" b="1" i="1" dirty="0">
                <a:solidFill>
                  <a:schemeClr val="tx2"/>
                </a:solidFill>
                <a:latin typeface="Book Antiqua" pitchFamily="18" charset="0"/>
              </a:rPr>
              <a:t>								</a:t>
            </a:r>
          </a:p>
        </p:txBody>
      </p:sp>
      <p:sp>
        <p:nvSpPr>
          <p:cNvPr id="2053" name="Line 5"/>
          <p:cNvSpPr>
            <a:spLocks noChangeShapeType="1"/>
          </p:cNvSpPr>
          <p:nvPr/>
        </p:nvSpPr>
        <p:spPr bwMode="auto">
          <a:xfrm>
            <a:off x="6453188" y="6573838"/>
            <a:ext cx="2698750" cy="0"/>
          </a:xfrm>
          <a:prstGeom prst="line">
            <a:avLst/>
          </a:prstGeom>
          <a:noFill/>
          <a:ln w="57150" cmpd="thinThick">
            <a:solidFill>
              <a:schemeClr val="tx1"/>
            </a:solidFill>
            <a:round/>
            <a:headEnd/>
            <a:tailEnd/>
          </a:ln>
        </p:spPr>
        <p:txBody>
          <a:bodyPr/>
          <a:lstStyle/>
          <a:p>
            <a:endParaRPr lang="uk-UA"/>
          </a:p>
        </p:txBody>
      </p:sp>
      <p:sp>
        <p:nvSpPr>
          <p:cNvPr id="2054" name="Rectangle 6"/>
          <p:cNvSpPr>
            <a:spLocks noChangeArrowheads="1"/>
          </p:cNvSpPr>
          <p:nvPr/>
        </p:nvSpPr>
        <p:spPr bwMode="auto">
          <a:xfrm>
            <a:off x="312738" y="434934"/>
            <a:ext cx="7342187" cy="461963"/>
          </a:xfrm>
          <a:prstGeom prst="rect">
            <a:avLst/>
          </a:prstGeom>
          <a:noFill/>
          <a:ln w="9525">
            <a:noFill/>
            <a:miter lim="800000"/>
            <a:headEnd/>
            <a:tailEnd/>
          </a:ln>
        </p:spPr>
        <p:txBody>
          <a:bodyPr wrap="none">
            <a:spAutoFit/>
          </a:bodyPr>
          <a:lstStyle/>
          <a:p>
            <a:r>
              <a:rPr lang="uk-UA" b="1" i="1" dirty="0">
                <a:solidFill>
                  <a:schemeClr val="accent2"/>
                </a:solidFill>
              </a:rPr>
              <a:t>Л е к ц і я   </a:t>
            </a:r>
            <a:r>
              <a:rPr lang="uk-UA" b="1" i="1" dirty="0" smtClean="0">
                <a:solidFill>
                  <a:schemeClr val="accent2"/>
                </a:solidFill>
              </a:rPr>
              <a:t>7</a:t>
            </a:r>
            <a:r>
              <a:rPr lang="en-US" b="1" i="1" dirty="0" smtClean="0">
                <a:solidFill>
                  <a:schemeClr val="accent2"/>
                </a:solidFill>
              </a:rPr>
              <a:t>.</a:t>
            </a:r>
            <a:r>
              <a:rPr lang="uk-UA" b="1" i="1" dirty="0">
                <a:solidFill>
                  <a:schemeClr val="tx2"/>
                </a:solidFill>
              </a:rPr>
              <a:t>	                          </a:t>
            </a:r>
            <a:r>
              <a:rPr lang="uk-UA" sz="2400" b="1" i="1" dirty="0"/>
              <a:t>С к а н е р и   п о р т і в</a:t>
            </a:r>
            <a:r>
              <a:rPr lang="uk-UA" b="1" i="1" dirty="0"/>
              <a:t> </a:t>
            </a:r>
          </a:p>
        </p:txBody>
      </p:sp>
      <p:sp>
        <p:nvSpPr>
          <p:cNvPr id="10247" name="Rectangle 7"/>
          <p:cNvSpPr>
            <a:spLocks noChangeArrowheads="1"/>
          </p:cNvSpPr>
          <p:nvPr/>
        </p:nvSpPr>
        <p:spPr bwMode="auto">
          <a:xfrm>
            <a:off x="2316097" y="2134195"/>
            <a:ext cx="2219390" cy="369332"/>
          </a:xfrm>
          <a:prstGeom prst="rect">
            <a:avLst/>
          </a:prstGeom>
          <a:noFill/>
          <a:ln w="9525">
            <a:noFill/>
            <a:miter lim="800000"/>
            <a:headEnd/>
            <a:tailEnd/>
          </a:ln>
        </p:spPr>
        <p:txBody>
          <a:bodyPr wrap="none">
            <a:spAutoFit/>
          </a:bodyPr>
          <a:lstStyle/>
          <a:p>
            <a:pPr>
              <a:defRPr/>
            </a:pPr>
            <a:r>
              <a:rPr lang="uk-UA" b="1" i="1" dirty="0" smtClean="0">
                <a:solidFill>
                  <a:schemeClr val="accent2"/>
                </a:solidFill>
              </a:rPr>
              <a:t>7</a:t>
            </a:r>
            <a:r>
              <a:rPr lang="en-US" b="1" i="1" dirty="0" smtClean="0">
                <a:solidFill>
                  <a:schemeClr val="accent2"/>
                </a:solidFill>
              </a:rPr>
              <a:t>.</a:t>
            </a:r>
            <a:r>
              <a:rPr lang="uk-UA" b="1" i="1" dirty="0">
                <a:solidFill>
                  <a:schemeClr val="accent2"/>
                </a:solidFill>
              </a:rPr>
              <a:t>2</a:t>
            </a:r>
            <a:r>
              <a:rPr lang="en-US" b="1" i="1" dirty="0">
                <a:solidFill>
                  <a:schemeClr val="accent2"/>
                </a:solidFill>
              </a:rPr>
              <a:t>. </a:t>
            </a:r>
            <a:r>
              <a:rPr lang="en-US" b="1" dirty="0">
                <a:latin typeface="+mj-lt"/>
              </a:rPr>
              <a:t>Ne</a:t>
            </a:r>
            <a:r>
              <a:rPr lang="uk-UA" b="1" dirty="0" err="1">
                <a:latin typeface="+mj-lt"/>
              </a:rPr>
              <a:t>tScanTools</a:t>
            </a:r>
            <a:r>
              <a:rPr lang="uk-UA" b="1" i="1" dirty="0"/>
              <a:t>.</a:t>
            </a:r>
          </a:p>
        </p:txBody>
      </p:sp>
      <p:sp>
        <p:nvSpPr>
          <p:cNvPr id="2056" name="Rectangle 8"/>
          <p:cNvSpPr>
            <a:spLocks noChangeArrowheads="1"/>
          </p:cNvSpPr>
          <p:nvPr/>
        </p:nvSpPr>
        <p:spPr bwMode="auto">
          <a:xfrm>
            <a:off x="1797012" y="1378545"/>
            <a:ext cx="1338828" cy="369332"/>
          </a:xfrm>
          <a:prstGeom prst="rect">
            <a:avLst/>
          </a:prstGeom>
          <a:noFill/>
          <a:ln w="9525">
            <a:noFill/>
            <a:miter lim="800000"/>
            <a:headEnd/>
            <a:tailEnd/>
          </a:ln>
        </p:spPr>
        <p:txBody>
          <a:bodyPr wrap="none">
            <a:spAutoFit/>
          </a:bodyPr>
          <a:lstStyle/>
          <a:p>
            <a:r>
              <a:rPr lang="uk-UA" b="1" i="1" dirty="0" smtClean="0">
                <a:solidFill>
                  <a:schemeClr val="accent2"/>
                </a:solidFill>
              </a:rPr>
              <a:t>7</a:t>
            </a:r>
            <a:r>
              <a:rPr lang="en-US" b="1" i="1" dirty="0" smtClean="0">
                <a:solidFill>
                  <a:schemeClr val="accent2"/>
                </a:solidFill>
              </a:rPr>
              <a:t>.1</a:t>
            </a:r>
            <a:r>
              <a:rPr lang="en-US" b="1" i="1" dirty="0">
                <a:solidFill>
                  <a:schemeClr val="accent2"/>
                </a:solidFill>
              </a:rPr>
              <a:t>. </a:t>
            </a:r>
            <a:r>
              <a:rPr lang="en-US" b="1" i="1" dirty="0" err="1"/>
              <a:t>Nmap</a:t>
            </a:r>
            <a:r>
              <a:rPr lang="uk-UA" b="1" i="1" dirty="0"/>
              <a:t>.</a:t>
            </a:r>
          </a:p>
        </p:txBody>
      </p:sp>
      <p:sp>
        <p:nvSpPr>
          <p:cNvPr id="2057" name="Rectangle 10"/>
          <p:cNvSpPr>
            <a:spLocks noChangeArrowheads="1"/>
          </p:cNvSpPr>
          <p:nvPr/>
        </p:nvSpPr>
        <p:spPr bwMode="auto">
          <a:xfrm>
            <a:off x="2819376" y="2888257"/>
            <a:ext cx="1903085" cy="369332"/>
          </a:xfrm>
          <a:prstGeom prst="rect">
            <a:avLst/>
          </a:prstGeom>
          <a:noFill/>
          <a:ln w="9525">
            <a:noFill/>
            <a:miter lim="800000"/>
            <a:headEnd/>
            <a:tailEnd/>
          </a:ln>
        </p:spPr>
        <p:txBody>
          <a:bodyPr wrap="none">
            <a:spAutoFit/>
          </a:bodyPr>
          <a:lstStyle/>
          <a:p>
            <a:r>
              <a:rPr lang="uk-UA" b="1" i="1" dirty="0" smtClean="0">
                <a:solidFill>
                  <a:schemeClr val="accent2"/>
                </a:solidFill>
              </a:rPr>
              <a:t>7</a:t>
            </a:r>
            <a:r>
              <a:rPr lang="en-US" b="1" i="1" dirty="0" smtClean="0">
                <a:solidFill>
                  <a:schemeClr val="accent2"/>
                </a:solidFill>
              </a:rPr>
              <a:t>.</a:t>
            </a:r>
            <a:r>
              <a:rPr lang="uk-UA" b="1" i="1" dirty="0">
                <a:solidFill>
                  <a:schemeClr val="accent2"/>
                </a:solidFill>
              </a:rPr>
              <a:t>3</a:t>
            </a:r>
            <a:r>
              <a:rPr lang="en-US" b="1" i="1" dirty="0">
                <a:solidFill>
                  <a:schemeClr val="accent2"/>
                </a:solidFill>
              </a:rPr>
              <a:t>. </a:t>
            </a:r>
            <a:r>
              <a:rPr lang="en-US" b="1" i="1" dirty="0" err="1"/>
              <a:t>SuperScan</a:t>
            </a:r>
            <a:r>
              <a:rPr lang="uk-UA" b="1" i="1" dirty="0"/>
              <a:t>.</a:t>
            </a:r>
          </a:p>
        </p:txBody>
      </p:sp>
      <p:sp>
        <p:nvSpPr>
          <p:cNvPr id="2058" name="Rectangle 11"/>
          <p:cNvSpPr>
            <a:spLocks noChangeArrowheads="1"/>
          </p:cNvSpPr>
          <p:nvPr/>
        </p:nvSpPr>
        <p:spPr bwMode="auto">
          <a:xfrm>
            <a:off x="3340752" y="3643907"/>
            <a:ext cx="1377300" cy="369332"/>
          </a:xfrm>
          <a:prstGeom prst="rect">
            <a:avLst/>
          </a:prstGeom>
          <a:noFill/>
          <a:ln w="9525">
            <a:noFill/>
            <a:miter lim="800000"/>
            <a:headEnd/>
            <a:tailEnd/>
          </a:ln>
        </p:spPr>
        <p:txBody>
          <a:bodyPr wrap="none">
            <a:spAutoFit/>
          </a:bodyPr>
          <a:lstStyle/>
          <a:p>
            <a:r>
              <a:rPr lang="uk-UA" b="1" i="1" dirty="0" smtClean="0">
                <a:solidFill>
                  <a:schemeClr val="accent2"/>
                </a:solidFill>
              </a:rPr>
              <a:t>7</a:t>
            </a:r>
            <a:r>
              <a:rPr lang="en-US" b="1" i="1" dirty="0" smtClean="0">
                <a:solidFill>
                  <a:schemeClr val="accent2"/>
                </a:solidFill>
              </a:rPr>
              <a:t>.</a:t>
            </a:r>
            <a:r>
              <a:rPr lang="uk-UA" b="1" i="1" dirty="0">
                <a:solidFill>
                  <a:schemeClr val="accent2"/>
                </a:solidFill>
              </a:rPr>
              <a:t>4.</a:t>
            </a:r>
            <a:r>
              <a:rPr lang="en-US" b="1" i="1" dirty="0">
                <a:solidFill>
                  <a:schemeClr val="accent2"/>
                </a:solidFill>
              </a:rPr>
              <a:t> </a:t>
            </a:r>
            <a:r>
              <a:rPr lang="en-US" b="1" i="1" dirty="0"/>
              <a:t>IPEYE</a:t>
            </a:r>
            <a:r>
              <a:rPr lang="uk-UA" b="1" i="1" dirty="0"/>
              <a:t>.</a:t>
            </a:r>
          </a:p>
        </p:txBody>
      </p:sp>
      <p:sp>
        <p:nvSpPr>
          <p:cNvPr id="2059" name="Rectangle 11"/>
          <p:cNvSpPr>
            <a:spLocks noChangeArrowheads="1"/>
          </p:cNvSpPr>
          <p:nvPr/>
        </p:nvSpPr>
        <p:spPr bwMode="auto">
          <a:xfrm>
            <a:off x="3918949" y="4397970"/>
            <a:ext cx="1492716" cy="369332"/>
          </a:xfrm>
          <a:prstGeom prst="rect">
            <a:avLst/>
          </a:prstGeom>
          <a:noFill/>
          <a:ln w="9525">
            <a:noFill/>
            <a:miter lim="800000"/>
            <a:headEnd/>
            <a:tailEnd/>
          </a:ln>
        </p:spPr>
        <p:txBody>
          <a:bodyPr wrap="none">
            <a:spAutoFit/>
          </a:bodyPr>
          <a:lstStyle/>
          <a:p>
            <a:r>
              <a:rPr lang="uk-UA" b="1" i="1" dirty="0" smtClean="0">
                <a:solidFill>
                  <a:schemeClr val="accent2"/>
                </a:solidFill>
              </a:rPr>
              <a:t>7</a:t>
            </a:r>
            <a:r>
              <a:rPr lang="en-US" b="1" i="1" dirty="0" smtClean="0">
                <a:solidFill>
                  <a:schemeClr val="accent2"/>
                </a:solidFill>
              </a:rPr>
              <a:t>.5</a:t>
            </a:r>
            <a:r>
              <a:rPr lang="uk-UA" b="1" i="1" dirty="0">
                <a:solidFill>
                  <a:schemeClr val="accent2"/>
                </a:solidFill>
              </a:rPr>
              <a:t>.</a:t>
            </a:r>
            <a:r>
              <a:rPr lang="en-US" b="1" i="1" dirty="0">
                <a:solidFill>
                  <a:schemeClr val="accent2"/>
                </a:solidFill>
              </a:rPr>
              <a:t> </a:t>
            </a:r>
            <a:r>
              <a:rPr lang="en-US" b="1" i="1" dirty="0"/>
              <a:t>FSCAN</a:t>
            </a:r>
            <a:r>
              <a:rPr lang="uk-UA" b="1" i="1" dirty="0"/>
              <a:t>.</a:t>
            </a:r>
          </a:p>
        </p:txBody>
      </p:sp>
      <p:sp>
        <p:nvSpPr>
          <p:cNvPr id="2060" name="Rectangle 11"/>
          <p:cNvSpPr>
            <a:spLocks noChangeArrowheads="1"/>
          </p:cNvSpPr>
          <p:nvPr/>
        </p:nvSpPr>
        <p:spPr bwMode="auto">
          <a:xfrm>
            <a:off x="4539670" y="5153620"/>
            <a:ext cx="1390124" cy="369332"/>
          </a:xfrm>
          <a:prstGeom prst="rect">
            <a:avLst/>
          </a:prstGeom>
          <a:noFill/>
          <a:ln w="9525">
            <a:noFill/>
            <a:miter lim="800000"/>
            <a:headEnd/>
            <a:tailEnd/>
          </a:ln>
        </p:spPr>
        <p:txBody>
          <a:bodyPr wrap="none">
            <a:spAutoFit/>
          </a:bodyPr>
          <a:lstStyle/>
          <a:p>
            <a:r>
              <a:rPr lang="uk-UA" b="1" i="1" dirty="0" smtClean="0">
                <a:solidFill>
                  <a:schemeClr val="accent2"/>
                </a:solidFill>
              </a:rPr>
              <a:t>7</a:t>
            </a:r>
            <a:r>
              <a:rPr lang="en-US" b="1" i="1" dirty="0" smtClean="0">
                <a:solidFill>
                  <a:schemeClr val="accent2"/>
                </a:solidFill>
              </a:rPr>
              <a:t>.6</a:t>
            </a:r>
            <a:r>
              <a:rPr lang="uk-UA" b="1" i="1" dirty="0">
                <a:solidFill>
                  <a:schemeClr val="accent2"/>
                </a:solidFill>
              </a:rPr>
              <a:t>.</a:t>
            </a:r>
            <a:r>
              <a:rPr lang="en-US" b="1" i="1" dirty="0">
                <a:solidFill>
                  <a:schemeClr val="accent2"/>
                </a:solidFill>
              </a:rPr>
              <a:t> </a:t>
            </a:r>
            <a:r>
              <a:rPr lang="en-US" b="1" i="1" dirty="0"/>
              <a:t>WUPS</a:t>
            </a:r>
            <a:r>
              <a:rPr lang="uk-UA" b="1" i="1" dirty="0"/>
              <a:t>.</a:t>
            </a:r>
          </a:p>
        </p:txBody>
      </p:sp>
      <p:sp>
        <p:nvSpPr>
          <p:cNvPr id="2061" name="Rectangle 11"/>
          <p:cNvSpPr>
            <a:spLocks noChangeArrowheads="1"/>
          </p:cNvSpPr>
          <p:nvPr/>
        </p:nvSpPr>
        <p:spPr bwMode="auto">
          <a:xfrm>
            <a:off x="5233417" y="5907682"/>
            <a:ext cx="1894493" cy="369332"/>
          </a:xfrm>
          <a:prstGeom prst="rect">
            <a:avLst/>
          </a:prstGeom>
          <a:noFill/>
          <a:ln w="9525">
            <a:noFill/>
            <a:miter lim="800000"/>
            <a:headEnd/>
            <a:tailEnd/>
          </a:ln>
        </p:spPr>
        <p:txBody>
          <a:bodyPr wrap="none">
            <a:spAutoFit/>
          </a:bodyPr>
          <a:lstStyle/>
          <a:p>
            <a:r>
              <a:rPr lang="uk-UA" b="1" i="1" dirty="0" smtClean="0">
                <a:solidFill>
                  <a:schemeClr val="accent2"/>
                </a:solidFill>
              </a:rPr>
              <a:t>7</a:t>
            </a:r>
            <a:r>
              <a:rPr lang="en-US" b="1" i="1" dirty="0" smtClean="0">
                <a:solidFill>
                  <a:schemeClr val="accent2"/>
                </a:solidFill>
              </a:rPr>
              <a:t>.7</a:t>
            </a:r>
            <a:r>
              <a:rPr lang="uk-UA" b="1" i="1" dirty="0">
                <a:solidFill>
                  <a:schemeClr val="accent2"/>
                </a:solidFill>
              </a:rPr>
              <a:t>.</a:t>
            </a:r>
            <a:r>
              <a:rPr lang="en-US" b="1" i="1" dirty="0">
                <a:solidFill>
                  <a:schemeClr val="accent2"/>
                </a:solidFill>
              </a:rPr>
              <a:t> </a:t>
            </a:r>
            <a:r>
              <a:rPr lang="en-US" b="1" i="1" dirty="0"/>
              <a:t>UDP SCAN</a:t>
            </a:r>
            <a:r>
              <a:rPr lang="uk-UA" b="1" i="1" dirty="0"/>
              <a: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290513"/>
            <a:ext cx="8229600" cy="711167"/>
          </a:xfrm>
        </p:spPr>
        <p:txBody>
          <a:bodyPr/>
          <a:lstStyle/>
          <a:p>
            <a:pPr algn="l"/>
            <a:r>
              <a:rPr lang="ru-RU" sz="4000" dirty="0" err="1" smtClean="0"/>
              <a:t>NetScanTools</a:t>
            </a:r>
            <a:endParaRPr lang="ru-RU" sz="4000" dirty="0"/>
          </a:p>
        </p:txBody>
      </p:sp>
      <p:sp>
        <p:nvSpPr>
          <p:cNvPr id="10243" name="Rectangle 3"/>
          <p:cNvSpPr>
            <a:spLocks noGrp="1" noChangeArrowheads="1"/>
          </p:cNvSpPr>
          <p:nvPr>
            <p:ph type="body" idx="1"/>
          </p:nvPr>
        </p:nvSpPr>
        <p:spPr>
          <a:xfrm>
            <a:off x="109539" y="782602"/>
            <a:ext cx="8953560" cy="5791236"/>
          </a:xfrm>
        </p:spPr>
        <p:txBody>
          <a:bodyPr/>
          <a:lstStyle/>
          <a:p>
            <a:pPr algn="just">
              <a:buFont typeface="Wingdings" pitchFamily="2" charset="2"/>
              <a:buNone/>
            </a:pPr>
            <a:r>
              <a:rPr lang="ru-RU" sz="2800" dirty="0"/>
              <a:t>	</a:t>
            </a:r>
            <a:r>
              <a:rPr lang="ru-RU" sz="2000" dirty="0"/>
              <a:t>Одним </a:t>
            </a:r>
            <a:r>
              <a:rPr lang="ru-RU" sz="2000" dirty="0" err="1"/>
              <a:t>з</a:t>
            </a:r>
            <a:r>
              <a:rPr lang="ru-RU" sz="2000" dirty="0"/>
              <a:t> </a:t>
            </a:r>
            <a:r>
              <a:rPr lang="ru-RU" sz="2000" dirty="0" err="1"/>
              <a:t>найбільш</a:t>
            </a:r>
            <a:r>
              <a:rPr lang="ru-RU" sz="2000" dirty="0"/>
              <a:t> </a:t>
            </a:r>
            <a:r>
              <a:rPr lang="ru-RU" sz="2000" dirty="0" err="1"/>
              <a:t>універсальних</a:t>
            </a:r>
            <a:r>
              <a:rPr lang="ru-RU" sz="2000" dirty="0"/>
              <a:t> </a:t>
            </a:r>
            <a:r>
              <a:rPr lang="ru-RU" sz="2000" dirty="0" smtClean="0"/>
              <a:t>та </a:t>
            </a:r>
            <a:r>
              <a:rPr lang="ru-RU" sz="2000" dirty="0" err="1" smtClean="0"/>
              <a:t>доступних</a:t>
            </a:r>
            <a:r>
              <a:rPr lang="ru-RU" sz="2000" dirty="0" smtClean="0"/>
              <a:t> </a:t>
            </a:r>
            <a:r>
              <a:rPr lang="ru-RU" sz="2000" dirty="0" err="1" smtClean="0"/>
              <a:t>засобів</a:t>
            </a:r>
            <a:r>
              <a:rPr lang="ru-RU" sz="2000" dirty="0" smtClean="0"/>
              <a:t> </a:t>
            </a:r>
            <a:r>
              <a:rPr lang="ru-RU" sz="2000" dirty="0" err="1"/>
              <a:t>дослідження</a:t>
            </a:r>
            <a:r>
              <a:rPr lang="ru-RU" sz="2000" dirty="0"/>
              <a:t> </a:t>
            </a:r>
            <a:r>
              <a:rPr lang="ru-RU" sz="2000" dirty="0" smtClean="0"/>
              <a:t>мереж </a:t>
            </a:r>
            <a:r>
              <a:rPr lang="ru-RU" sz="2000" dirty="0" err="1"/>
              <a:t>є</a:t>
            </a:r>
            <a:r>
              <a:rPr lang="ru-RU" sz="2000" dirty="0"/>
              <a:t> пакет </a:t>
            </a:r>
            <a:r>
              <a:rPr lang="ru-RU" sz="2000" dirty="0" err="1"/>
              <a:t>NetScanTools</a:t>
            </a:r>
            <a:r>
              <a:rPr lang="ru-RU" sz="2000" dirty="0"/>
              <a:t> </a:t>
            </a:r>
            <a:r>
              <a:rPr lang="ru-RU" sz="2000" dirty="0" err="1" smtClean="0"/>
              <a:t>Pro</a:t>
            </a:r>
            <a:r>
              <a:rPr lang="ru-RU" sz="2000" dirty="0" smtClean="0"/>
              <a:t>, </a:t>
            </a:r>
            <a:r>
              <a:rPr lang="ru-RU" sz="2000" dirty="0" err="1"/>
              <a:t>що</a:t>
            </a:r>
            <a:r>
              <a:rPr lang="ru-RU" sz="2000" dirty="0"/>
              <a:t> </a:t>
            </a:r>
            <a:r>
              <a:rPr lang="ru-RU" sz="2000" dirty="0" err="1"/>
              <a:t>містить</a:t>
            </a:r>
            <a:r>
              <a:rPr lang="ru-RU" sz="2000" dirty="0"/>
              <a:t> </a:t>
            </a:r>
            <a:r>
              <a:rPr lang="ru-RU" sz="2000" dirty="0" err="1"/>
              <a:t>найрізноманітніші</a:t>
            </a:r>
            <a:r>
              <a:rPr lang="ru-RU" sz="2000" dirty="0"/>
              <a:t> </a:t>
            </a:r>
            <a:r>
              <a:rPr lang="ru-RU" sz="2000" dirty="0" err="1"/>
              <a:t>утиліти</a:t>
            </a:r>
            <a:r>
              <a:rPr lang="ru-RU" sz="2000" dirty="0"/>
              <a:t>, </a:t>
            </a:r>
            <a:r>
              <a:rPr lang="ru-RU" sz="2000" dirty="0" err="1"/>
              <a:t>об'єднані</a:t>
            </a:r>
            <a:r>
              <a:rPr lang="ru-RU" sz="2000" dirty="0"/>
              <a:t> </a:t>
            </a:r>
            <a:r>
              <a:rPr lang="ru-RU" sz="2000" dirty="0" err="1"/>
              <a:t>загальним</a:t>
            </a:r>
            <a:r>
              <a:rPr lang="ru-RU" sz="2000" dirty="0"/>
              <a:t> </a:t>
            </a:r>
            <a:r>
              <a:rPr lang="ru-RU" sz="2000" dirty="0" err="1"/>
              <a:t>інтерфейсом</a:t>
            </a:r>
            <a:r>
              <a:rPr lang="ru-RU" sz="2000" dirty="0"/>
              <a:t>. З </a:t>
            </a:r>
            <a:r>
              <a:rPr lang="ru-RU" sz="2000" dirty="0" err="1" smtClean="0"/>
              <a:t>його</a:t>
            </a:r>
            <a:r>
              <a:rPr lang="ru-RU" sz="2000" dirty="0" smtClean="0"/>
              <a:t> </a:t>
            </a:r>
            <a:r>
              <a:rPr lang="ru-RU" sz="2000" dirty="0" err="1" smtClean="0"/>
              <a:t>допомогою</a:t>
            </a:r>
            <a:r>
              <a:rPr lang="ru-RU" sz="2000" dirty="0" smtClean="0"/>
              <a:t> </a:t>
            </a:r>
            <a:r>
              <a:rPr lang="ru-RU" sz="2000" dirty="0" err="1" smtClean="0"/>
              <a:t>можна</a:t>
            </a:r>
            <a:r>
              <a:rPr lang="ru-RU" sz="2000" dirty="0" smtClean="0"/>
              <a:t> </a:t>
            </a:r>
            <a:r>
              <a:rPr lang="ru-RU" sz="2000" dirty="0" err="1"/>
              <a:t>генерувати</a:t>
            </a:r>
            <a:r>
              <a:rPr lang="ru-RU" sz="2000" dirty="0"/>
              <a:t> </a:t>
            </a:r>
            <a:r>
              <a:rPr lang="ru-RU" sz="2000" dirty="0" err="1"/>
              <a:t>запити</a:t>
            </a:r>
            <a:r>
              <a:rPr lang="ru-RU" sz="2000" dirty="0"/>
              <a:t> DNS, </a:t>
            </a:r>
            <a:r>
              <a:rPr lang="ru-RU" sz="2000" dirty="0" err="1"/>
              <a:t>включаючи</a:t>
            </a:r>
            <a:r>
              <a:rPr lang="ru-RU" sz="2000" dirty="0"/>
              <a:t> </a:t>
            </a:r>
            <a:r>
              <a:rPr lang="ru-RU" sz="2000" dirty="0" err="1" smtClean="0"/>
              <a:t>nslookup</a:t>
            </a:r>
            <a:r>
              <a:rPr lang="ru-RU" sz="2000" dirty="0"/>
              <a:t>, </a:t>
            </a:r>
            <a:r>
              <a:rPr lang="ru-RU" sz="2000" dirty="0" err="1" smtClean="0"/>
              <a:t>запити</a:t>
            </a:r>
            <a:r>
              <a:rPr lang="ru-RU" sz="2000" dirty="0" smtClean="0"/>
              <a:t> </a:t>
            </a:r>
            <a:r>
              <a:rPr lang="ru-RU" sz="2000" dirty="0" err="1"/>
              <a:t>Whois</a:t>
            </a:r>
            <a:r>
              <a:rPr lang="ru-RU" sz="2000" dirty="0"/>
              <a:t>, </a:t>
            </a:r>
            <a:r>
              <a:rPr lang="ru-RU" sz="2000" dirty="0" err="1"/>
              <a:t>здійснювати</a:t>
            </a:r>
            <a:r>
              <a:rPr lang="ru-RU" sz="2000" dirty="0"/>
              <a:t> </a:t>
            </a:r>
            <a:r>
              <a:rPr lang="en-US" sz="2000" dirty="0"/>
              <a:t>ping</a:t>
            </a:r>
            <a:r>
              <a:rPr lang="ru-RU" sz="2000" dirty="0" smtClean="0"/>
              <a:t>-</a:t>
            </a:r>
            <a:r>
              <a:rPr lang="uk-UA" sz="2000" dirty="0" smtClean="0"/>
              <a:t>п</a:t>
            </a:r>
            <a:r>
              <a:rPr lang="ru-RU" sz="2000" dirty="0" err="1" smtClean="0"/>
              <a:t>рослуховування</a:t>
            </a:r>
            <a:r>
              <a:rPr lang="ru-RU" sz="2000" dirty="0"/>
              <a:t>, </a:t>
            </a:r>
            <a:r>
              <a:rPr lang="ru-RU" sz="2000" dirty="0" err="1"/>
              <a:t>сканувати</a:t>
            </a:r>
            <a:r>
              <a:rPr lang="ru-RU" sz="2000" dirty="0"/>
              <a:t> </a:t>
            </a:r>
            <a:r>
              <a:rPr lang="ru-RU" sz="2000" dirty="0" err="1"/>
              <a:t>таблиці</a:t>
            </a:r>
            <a:r>
              <a:rPr lang="ru-RU" sz="2000" dirty="0"/>
              <a:t> </a:t>
            </a:r>
            <a:r>
              <a:rPr lang="ru-RU" sz="2000" dirty="0" err="1"/>
              <a:t>імен</a:t>
            </a:r>
            <a:r>
              <a:rPr lang="ru-RU" sz="2000" dirty="0"/>
              <a:t> </a:t>
            </a:r>
            <a:r>
              <a:rPr lang="ru-RU" sz="2000" dirty="0" err="1"/>
              <a:t>NetBIOS</a:t>
            </a:r>
            <a:r>
              <a:rPr lang="ru-RU" sz="2000" dirty="0"/>
              <a:t>, </a:t>
            </a:r>
            <a:r>
              <a:rPr lang="ru-RU" sz="2000" dirty="0" err="1"/>
              <a:t>відстежувати</a:t>
            </a:r>
            <a:r>
              <a:rPr lang="ru-RU" sz="2000" dirty="0"/>
              <a:t> </a:t>
            </a:r>
            <a:r>
              <a:rPr lang="ru-RU" sz="2000" dirty="0" err="1"/>
              <a:t>повідомлення</a:t>
            </a:r>
            <a:r>
              <a:rPr lang="ru-RU" sz="2000" dirty="0"/>
              <a:t> SNMP </a:t>
            </a:r>
            <a:r>
              <a:rPr lang="ru-RU" sz="2000" dirty="0" err="1"/>
              <a:t>і</a:t>
            </a:r>
            <a:r>
              <a:rPr lang="ru-RU" sz="2000" dirty="0"/>
              <a:t> </a:t>
            </a:r>
            <a:r>
              <a:rPr lang="ru-RU" sz="2000" dirty="0" err="1"/>
              <a:t>виконувати</a:t>
            </a:r>
            <a:r>
              <a:rPr lang="ru-RU" sz="2000" dirty="0"/>
              <a:t> </a:t>
            </a:r>
            <a:r>
              <a:rPr lang="ru-RU" sz="2000" dirty="0" err="1"/>
              <a:t>багато</a:t>
            </a:r>
            <a:r>
              <a:rPr lang="ru-RU" sz="2000" dirty="0"/>
              <a:t> </a:t>
            </a:r>
            <a:r>
              <a:rPr lang="ru-RU" sz="2000" dirty="0" err="1"/>
              <a:t>інших</a:t>
            </a:r>
            <a:r>
              <a:rPr lang="ru-RU" sz="2000" dirty="0"/>
              <a:t> </a:t>
            </a:r>
            <a:r>
              <a:rPr lang="ru-RU" sz="2000" dirty="0" err="1"/>
              <a:t>завдань</a:t>
            </a:r>
            <a:r>
              <a:rPr lang="ru-RU" sz="2000" dirty="0" smtClean="0"/>
              <a:t>.</a:t>
            </a:r>
          </a:p>
          <a:p>
            <a:pPr algn="just">
              <a:buNone/>
            </a:pPr>
            <a:r>
              <a:rPr lang="uk-UA" sz="2000" dirty="0" smtClean="0"/>
              <a:t>З використанням пакета NetScanTools Pro можна виконувати кілька завдань одночасно. Наприклад, можна виконувати сканування портів в одній мережі і здійснювати ping-прослуховування іншої мережі.</a:t>
            </a:r>
          </a:p>
          <a:p>
            <a:pPr algn="just">
              <a:buNone/>
            </a:pPr>
            <a:r>
              <a:rPr lang="uk-UA" sz="2000" dirty="0" smtClean="0"/>
              <a:t>До складу пакету NetScanTools Pro включено також один з кращих сканерів портів Windows. Всі необхідні параметри можна встановити у вкладці Port Probe. До переваг утиліти можна віднести можливість гнучкого задавання параметрів досліджуваних вузлів і портів (і IP-адреси та список портів може бути імпортованим з текстових файлів), можливість TCP-і UDP-сканування (хоча відповідні режими не можна встановити окремо для кожного порту), а також високу швидкість завдяки реалізації багатопоточності.</a:t>
            </a:r>
          </a:p>
          <a:p>
            <a:pPr algn="r">
              <a:spcBef>
                <a:spcPts val="0"/>
              </a:spcBef>
              <a:buNone/>
            </a:pPr>
            <a:r>
              <a:rPr lang="en-CA" sz="2000" dirty="0" smtClean="0">
                <a:hlinkClick r:id="rId2"/>
              </a:rPr>
              <a:t>https://www.netscantools.com/</a:t>
            </a:r>
            <a:endParaRPr lang="uk-UA" sz="2000" dirty="0" smtClean="0"/>
          </a:p>
          <a:p>
            <a:pPr algn="just">
              <a:buNone/>
            </a:pPr>
            <a:endParaRPr lang="uk-UA" sz="2000" dirty="0" smtClean="0"/>
          </a:p>
          <a:p>
            <a:pPr algn="just">
              <a:buNone/>
            </a:pPr>
            <a:endParaRPr lang="uk-UA" sz="2000" dirty="0" smtClean="0"/>
          </a:p>
          <a:p>
            <a:pPr algn="just">
              <a:buNone/>
            </a:pPr>
            <a:endParaRPr lang="uk-UA" sz="2000" dirty="0" smtClean="0"/>
          </a:p>
          <a:p>
            <a:pPr>
              <a:buFont typeface="Wingdings" pitchFamily="2" charset="2"/>
              <a:buNone/>
            </a:pPr>
            <a:endParaRPr lang="ru-RU" sz="2000" dirty="0"/>
          </a:p>
        </p:txBody>
      </p:sp>
      <p:sp>
        <p:nvSpPr>
          <p:cNvPr id="4" name="Rectangle 2"/>
          <p:cNvSpPr txBox="1">
            <a:spLocks noChangeArrowheads="1"/>
          </p:cNvSpPr>
          <p:nvPr/>
        </p:nvSpPr>
        <p:spPr bwMode="auto">
          <a:xfrm>
            <a:off x="0" y="3175"/>
            <a:ext cx="9158288" cy="269875"/>
          </a:xfrm>
          <a:prstGeom prst="rect">
            <a:avLst/>
          </a:prstGeom>
          <a:gradFill rotWithShape="1">
            <a:gsLst>
              <a:gs pos="0">
                <a:srgbClr val="DCB6FC"/>
              </a:gs>
              <a:gs pos="100000">
                <a:srgbClr val="9A7FB0"/>
              </a:gs>
            </a:gsLst>
            <a:path path="shape">
              <a:fillToRect l="50000" t="50000" r="50000" b="50000"/>
            </a:path>
          </a:gradFill>
          <a:ln w="9525">
            <a:noFill/>
            <a:miter lim="800000"/>
            <a:headEnd/>
            <a:tailEnd/>
          </a:ln>
        </p:spPr>
        <p:txBody>
          <a:bodyPr vert="horz" wrap="square" lIns="0" tIns="0" rIns="0" bIns="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uk-UA" sz="1600" b="1" i="1" u="none" strike="noStrike" kern="0" cap="none" spc="0" normalizeH="0" baseline="0" noProof="0" dirty="0" smtClean="0">
                <a:ln>
                  <a:noFill/>
                </a:ln>
                <a:solidFill>
                  <a:schemeClr val="tx2"/>
                </a:solidFill>
                <a:effectLst/>
                <a:uLnTx/>
                <a:uFillTx/>
                <a:latin typeface="Book Antiqua" pitchFamily="18" charset="0"/>
                <a:ea typeface="+mj-ea"/>
                <a:cs typeface="+mj-cs"/>
              </a:rPr>
              <a:t> </a:t>
            </a:r>
            <a:r>
              <a:rPr kumimoji="0" lang="uk-UA" sz="1600" b="1" i="1" u="none" strike="noStrike" kern="0" cap="none" spc="0" normalizeH="0" baseline="0" noProof="0" dirty="0" smtClean="0">
                <a:ln>
                  <a:noFill/>
                </a:ln>
                <a:solidFill>
                  <a:schemeClr val="accent2"/>
                </a:solidFill>
                <a:effectLst/>
                <a:uLnTx/>
                <a:uFillTx/>
                <a:latin typeface="Book Antiqua" pitchFamily="18" charset="0"/>
                <a:ea typeface="+mj-ea"/>
                <a:cs typeface="+mj-cs"/>
              </a:rPr>
              <a:t>І н с т р у м е н т и      к і б е р б е з п е к и .</a:t>
            </a:r>
          </a:p>
        </p:txBody>
      </p:sp>
      <p:sp>
        <p:nvSpPr>
          <p:cNvPr id="5" name="Line 3"/>
          <p:cNvSpPr>
            <a:spLocks noChangeShapeType="1"/>
          </p:cNvSpPr>
          <p:nvPr/>
        </p:nvSpPr>
        <p:spPr bwMode="auto">
          <a:xfrm>
            <a:off x="196850" y="290513"/>
            <a:ext cx="8997950" cy="0"/>
          </a:xfrm>
          <a:prstGeom prst="line">
            <a:avLst/>
          </a:prstGeom>
          <a:noFill/>
          <a:ln w="57150" cmpd="thickThin">
            <a:solidFill>
              <a:schemeClr val="tx1"/>
            </a:solidFill>
            <a:round/>
            <a:headEnd/>
            <a:tailEnd/>
          </a:ln>
        </p:spPr>
        <p:txBody>
          <a:bodyPr/>
          <a:lstStyle/>
          <a:p>
            <a:endParaRPr lang="uk-UA"/>
          </a:p>
        </p:txBody>
      </p:sp>
      <p:sp>
        <p:nvSpPr>
          <p:cNvPr id="6" name="Rectangle 4"/>
          <p:cNvSpPr>
            <a:spLocks noChangeArrowheads="1"/>
          </p:cNvSpPr>
          <p:nvPr/>
        </p:nvSpPr>
        <p:spPr bwMode="auto">
          <a:xfrm>
            <a:off x="0" y="6583363"/>
            <a:ext cx="9158288" cy="269875"/>
          </a:xfrm>
          <a:prstGeom prst="rect">
            <a:avLst/>
          </a:prstGeom>
          <a:gradFill rotWithShape="1">
            <a:gsLst>
              <a:gs pos="0">
                <a:srgbClr val="DCB6FC"/>
              </a:gs>
              <a:gs pos="100000">
                <a:srgbClr val="9A7FB0"/>
              </a:gs>
            </a:gsLst>
            <a:path path="shape">
              <a:fillToRect l="50000" t="50000" r="50000" b="50000"/>
            </a:path>
          </a:gradFill>
          <a:ln w="25400">
            <a:noFill/>
            <a:miter lim="800000"/>
            <a:headEnd/>
            <a:tailEnd/>
          </a:ln>
        </p:spPr>
        <p:txBody>
          <a:bodyPr lIns="0" tIns="0" rIns="0" bIns="0" anchor="ctr"/>
          <a:lstStyle/>
          <a:p>
            <a:r>
              <a:rPr lang="uk-UA" sz="1600" b="1" i="1" dirty="0">
                <a:solidFill>
                  <a:schemeClr val="accent2"/>
                </a:solidFill>
                <a:latin typeface="Book Antiqua" pitchFamily="18" charset="0"/>
              </a:rPr>
              <a:t> Л е к ц і я  </a:t>
            </a:r>
            <a:r>
              <a:rPr lang="uk-UA" sz="1600" b="1" i="1" dirty="0" smtClean="0">
                <a:solidFill>
                  <a:schemeClr val="accent2"/>
                </a:solidFill>
                <a:latin typeface="Book Antiqua" pitchFamily="18" charset="0"/>
              </a:rPr>
              <a:t>7</a:t>
            </a:r>
            <a:r>
              <a:rPr lang="en-US" sz="1600" b="1" i="1" dirty="0" smtClean="0">
                <a:solidFill>
                  <a:schemeClr val="accent2"/>
                </a:solidFill>
                <a:latin typeface="Book Antiqua" pitchFamily="18" charset="0"/>
              </a:rPr>
              <a:t>.</a:t>
            </a:r>
            <a:r>
              <a:rPr lang="uk-UA" sz="1600" b="1" i="1" dirty="0">
                <a:solidFill>
                  <a:schemeClr val="tx2"/>
                </a:solidFill>
                <a:latin typeface="Book Antiqua" pitchFamily="18" charset="0"/>
              </a:rPr>
              <a:t>		</a:t>
            </a:r>
            <a:r>
              <a:rPr lang="uk-UA" sz="1600" b="1" i="1" dirty="0">
                <a:latin typeface="Book Antiqua" pitchFamily="18" charset="0"/>
              </a:rPr>
              <a:t>С к а н е р и      п о р т і в.</a:t>
            </a:r>
            <a:r>
              <a:rPr lang="uk-UA" sz="1600" b="1" i="1" dirty="0">
                <a:solidFill>
                  <a:schemeClr val="tx2"/>
                </a:solidFill>
                <a:latin typeface="Book Antiqua" pitchFamily="18" charset="0"/>
              </a:rPr>
              <a:t>			                     </a:t>
            </a:r>
            <a:r>
              <a:rPr lang="uk-UA" sz="1600" b="1" i="1" dirty="0">
                <a:solidFill>
                  <a:schemeClr val="accent2"/>
                </a:solidFill>
                <a:latin typeface="Book Antiqua" pitchFamily="18" charset="0"/>
              </a:rPr>
              <a:t>–   </a:t>
            </a:r>
            <a:r>
              <a:rPr lang="uk-UA" sz="1600" b="1" i="1" dirty="0" smtClean="0">
                <a:solidFill>
                  <a:schemeClr val="accent2"/>
                </a:solidFill>
                <a:latin typeface="Book Antiqua" pitchFamily="18" charset="0"/>
              </a:rPr>
              <a:t>10   </a:t>
            </a:r>
            <a:r>
              <a:rPr lang="uk-UA" sz="1600" b="1" i="1" dirty="0">
                <a:solidFill>
                  <a:schemeClr val="accent2"/>
                </a:solidFill>
                <a:latin typeface="Book Antiqua" pitchFamily="18" charset="0"/>
              </a:rPr>
              <a:t>–</a:t>
            </a:r>
            <a:r>
              <a:rPr lang="uk-UA" sz="1600" b="1" i="1" dirty="0">
                <a:solidFill>
                  <a:schemeClr val="tx2"/>
                </a:solidFill>
                <a:latin typeface="Book Antiqua" pitchFamily="18" charset="0"/>
              </a:rPr>
              <a:t> </a:t>
            </a:r>
          </a:p>
        </p:txBody>
      </p:sp>
      <p:sp>
        <p:nvSpPr>
          <p:cNvPr id="7" name="Line 5"/>
          <p:cNvSpPr>
            <a:spLocks noChangeShapeType="1"/>
          </p:cNvSpPr>
          <p:nvPr/>
        </p:nvSpPr>
        <p:spPr bwMode="auto">
          <a:xfrm>
            <a:off x="6453188" y="6573838"/>
            <a:ext cx="2698750" cy="0"/>
          </a:xfrm>
          <a:prstGeom prst="line">
            <a:avLst/>
          </a:prstGeom>
          <a:noFill/>
          <a:ln w="57150" cmpd="thinThick">
            <a:solidFill>
              <a:schemeClr val="tx1"/>
            </a:solidFill>
            <a:round/>
            <a:headEnd/>
            <a:tailEnd/>
          </a:ln>
        </p:spPr>
        <p:txBody>
          <a:bodyPr/>
          <a:lstStyle/>
          <a:p>
            <a:endParaRPr lang="uk-UA"/>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cstate="print"/>
          <a:srcRect/>
          <a:stretch>
            <a:fillRect/>
          </a:stretch>
        </p:blipFill>
        <p:spPr bwMode="auto">
          <a:xfrm>
            <a:off x="91685" y="398535"/>
            <a:ext cx="8971414" cy="5695914"/>
          </a:xfrm>
          <a:prstGeom prst="rect">
            <a:avLst/>
          </a:prstGeom>
          <a:noFill/>
          <a:ln w="9525">
            <a:noFill/>
            <a:miter lim="800000"/>
            <a:headEnd/>
            <a:tailEnd/>
          </a:ln>
          <a:effectLst/>
        </p:spPr>
      </p:pic>
      <p:sp>
        <p:nvSpPr>
          <p:cNvPr id="24579" name="Text Box 3"/>
          <p:cNvSpPr txBox="1">
            <a:spLocks noChangeArrowheads="1"/>
          </p:cNvSpPr>
          <p:nvPr/>
        </p:nvSpPr>
        <p:spPr bwMode="auto">
          <a:xfrm>
            <a:off x="468313" y="6021388"/>
            <a:ext cx="8351837" cy="641350"/>
          </a:xfrm>
          <a:prstGeom prst="rect">
            <a:avLst/>
          </a:prstGeom>
          <a:noFill/>
          <a:ln w="9525">
            <a:noFill/>
            <a:miter lim="800000"/>
            <a:headEnd/>
            <a:tailEnd/>
          </a:ln>
          <a:effectLst/>
        </p:spPr>
        <p:txBody>
          <a:bodyPr>
            <a:spAutoFit/>
          </a:bodyPr>
          <a:lstStyle/>
          <a:p>
            <a:pPr algn="ctr">
              <a:spcBef>
                <a:spcPct val="50000"/>
              </a:spcBef>
            </a:pPr>
            <a:r>
              <a:rPr lang="ru-RU"/>
              <a:t>Netscan Tools Pro 2000 є одним з найбільш швидких і гнучких засобів дослідження / сканування мереж на базі системи Windows</a:t>
            </a:r>
          </a:p>
        </p:txBody>
      </p:sp>
      <p:sp>
        <p:nvSpPr>
          <p:cNvPr id="4" name="Rectangle 2"/>
          <p:cNvSpPr>
            <a:spLocks noGrp="1" noChangeArrowheads="1"/>
          </p:cNvSpPr>
          <p:nvPr>
            <p:ph type="title"/>
          </p:nvPr>
        </p:nvSpPr>
        <p:spPr>
          <a:xfrm>
            <a:off x="0" y="3175"/>
            <a:ext cx="9158288" cy="269875"/>
          </a:xfrm>
          <a:gradFill rotWithShape="1">
            <a:gsLst>
              <a:gs pos="0">
                <a:srgbClr val="DCB6FC"/>
              </a:gs>
              <a:gs pos="100000">
                <a:srgbClr val="9A7FB0"/>
              </a:gs>
            </a:gsLst>
            <a:path path="shape">
              <a:fillToRect l="50000" t="50000" r="50000" b="50000"/>
            </a:path>
          </a:gradFill>
        </p:spPr>
        <p:txBody>
          <a:bodyPr lIns="0" tIns="0" rIns="0" bIns="0"/>
          <a:lstStyle/>
          <a:p>
            <a:pPr algn="r" eaLnBrk="1" hangingPunct="1"/>
            <a:r>
              <a:rPr lang="uk-UA" sz="1600" b="1" i="1" dirty="0" smtClean="0">
                <a:latin typeface="Book Antiqua" pitchFamily="18" charset="0"/>
              </a:rPr>
              <a:t> </a:t>
            </a:r>
            <a:r>
              <a:rPr lang="uk-UA" sz="1600" b="1" i="1" dirty="0" smtClean="0">
                <a:solidFill>
                  <a:schemeClr val="accent2"/>
                </a:solidFill>
                <a:latin typeface="Book Antiqua" pitchFamily="18" charset="0"/>
              </a:rPr>
              <a:t>І н с т р у м е н т и      к і б е р б е з п е к и .</a:t>
            </a:r>
          </a:p>
        </p:txBody>
      </p:sp>
      <p:sp>
        <p:nvSpPr>
          <p:cNvPr id="5" name="Line 3"/>
          <p:cNvSpPr>
            <a:spLocks noChangeShapeType="1"/>
          </p:cNvSpPr>
          <p:nvPr/>
        </p:nvSpPr>
        <p:spPr bwMode="auto">
          <a:xfrm>
            <a:off x="196850" y="290513"/>
            <a:ext cx="8997950" cy="0"/>
          </a:xfrm>
          <a:prstGeom prst="line">
            <a:avLst/>
          </a:prstGeom>
          <a:noFill/>
          <a:ln w="57150" cmpd="thickThin">
            <a:solidFill>
              <a:schemeClr val="tx1"/>
            </a:solidFill>
            <a:round/>
            <a:headEnd/>
            <a:tailEnd/>
          </a:ln>
        </p:spPr>
        <p:txBody>
          <a:bodyPr/>
          <a:lstStyle/>
          <a:p>
            <a:endParaRPr lang="uk-UA"/>
          </a:p>
        </p:txBody>
      </p:sp>
      <p:sp>
        <p:nvSpPr>
          <p:cNvPr id="6" name="Rectangle 4"/>
          <p:cNvSpPr>
            <a:spLocks noChangeArrowheads="1"/>
          </p:cNvSpPr>
          <p:nvPr/>
        </p:nvSpPr>
        <p:spPr bwMode="auto">
          <a:xfrm>
            <a:off x="0" y="6583363"/>
            <a:ext cx="9158288" cy="269875"/>
          </a:xfrm>
          <a:prstGeom prst="rect">
            <a:avLst/>
          </a:prstGeom>
          <a:gradFill rotWithShape="1">
            <a:gsLst>
              <a:gs pos="0">
                <a:srgbClr val="DCB6FC"/>
              </a:gs>
              <a:gs pos="100000">
                <a:srgbClr val="9A7FB0"/>
              </a:gs>
            </a:gsLst>
            <a:path path="shape">
              <a:fillToRect l="50000" t="50000" r="50000" b="50000"/>
            </a:path>
          </a:gradFill>
          <a:ln w="25400">
            <a:noFill/>
            <a:miter lim="800000"/>
            <a:headEnd/>
            <a:tailEnd/>
          </a:ln>
        </p:spPr>
        <p:txBody>
          <a:bodyPr lIns="0" tIns="0" rIns="0" bIns="0" anchor="ctr"/>
          <a:lstStyle/>
          <a:p>
            <a:r>
              <a:rPr lang="uk-UA" sz="1600" b="1" i="1" dirty="0">
                <a:solidFill>
                  <a:schemeClr val="accent2"/>
                </a:solidFill>
                <a:latin typeface="Book Antiqua" pitchFamily="18" charset="0"/>
              </a:rPr>
              <a:t> Л е к ц і я  </a:t>
            </a:r>
            <a:r>
              <a:rPr lang="uk-UA" sz="1600" b="1" i="1" dirty="0" smtClean="0">
                <a:solidFill>
                  <a:schemeClr val="accent2"/>
                </a:solidFill>
                <a:latin typeface="Book Antiqua" pitchFamily="18" charset="0"/>
              </a:rPr>
              <a:t>7</a:t>
            </a:r>
            <a:r>
              <a:rPr lang="en-US" sz="1600" b="1" i="1" dirty="0" smtClean="0">
                <a:solidFill>
                  <a:schemeClr val="accent2"/>
                </a:solidFill>
                <a:latin typeface="Book Antiqua" pitchFamily="18" charset="0"/>
              </a:rPr>
              <a:t>.</a:t>
            </a:r>
            <a:r>
              <a:rPr lang="uk-UA" sz="1600" b="1" i="1" dirty="0">
                <a:solidFill>
                  <a:schemeClr val="tx2"/>
                </a:solidFill>
                <a:latin typeface="Book Antiqua" pitchFamily="18" charset="0"/>
              </a:rPr>
              <a:t>		</a:t>
            </a:r>
            <a:r>
              <a:rPr lang="uk-UA" sz="1600" b="1" i="1" dirty="0">
                <a:latin typeface="Book Antiqua" pitchFamily="18" charset="0"/>
              </a:rPr>
              <a:t>С к а н е р и      п о р т і в.</a:t>
            </a:r>
            <a:r>
              <a:rPr lang="uk-UA" sz="1600" b="1" i="1" dirty="0">
                <a:solidFill>
                  <a:schemeClr val="tx2"/>
                </a:solidFill>
                <a:latin typeface="Book Antiqua" pitchFamily="18" charset="0"/>
              </a:rPr>
              <a:t>			                     </a:t>
            </a:r>
            <a:r>
              <a:rPr lang="uk-UA" sz="1600" b="1" i="1" dirty="0">
                <a:solidFill>
                  <a:schemeClr val="accent2"/>
                </a:solidFill>
                <a:latin typeface="Book Antiqua" pitchFamily="18" charset="0"/>
              </a:rPr>
              <a:t>–   </a:t>
            </a:r>
            <a:r>
              <a:rPr lang="uk-UA" sz="1600" b="1" i="1" dirty="0" smtClean="0">
                <a:solidFill>
                  <a:schemeClr val="accent2"/>
                </a:solidFill>
                <a:latin typeface="Book Antiqua" pitchFamily="18" charset="0"/>
              </a:rPr>
              <a:t>11   </a:t>
            </a:r>
            <a:r>
              <a:rPr lang="uk-UA" sz="1600" b="1" i="1" dirty="0">
                <a:solidFill>
                  <a:schemeClr val="accent2"/>
                </a:solidFill>
                <a:latin typeface="Book Antiqua" pitchFamily="18" charset="0"/>
              </a:rPr>
              <a:t>–</a:t>
            </a:r>
            <a:r>
              <a:rPr lang="uk-UA" sz="1600" b="1" i="1" dirty="0">
                <a:solidFill>
                  <a:schemeClr val="tx2"/>
                </a:solidFill>
                <a:latin typeface="Book Antiqua" pitchFamily="18" charset="0"/>
              </a:rPr>
              <a:t> </a:t>
            </a:r>
          </a:p>
        </p:txBody>
      </p:sp>
      <p:sp>
        <p:nvSpPr>
          <p:cNvPr id="7" name="Line 5"/>
          <p:cNvSpPr>
            <a:spLocks noChangeShapeType="1"/>
          </p:cNvSpPr>
          <p:nvPr/>
        </p:nvSpPr>
        <p:spPr bwMode="auto">
          <a:xfrm>
            <a:off x="6453188" y="6573838"/>
            <a:ext cx="2698750" cy="0"/>
          </a:xfrm>
          <a:prstGeom prst="line">
            <a:avLst/>
          </a:prstGeom>
          <a:noFill/>
          <a:ln w="57150" cmpd="thinThick">
            <a:solidFill>
              <a:schemeClr val="tx1"/>
            </a:solidFill>
            <a:round/>
            <a:headEnd/>
            <a:tailEnd/>
          </a:ln>
        </p:spPr>
        <p:txBody>
          <a:bodyPr/>
          <a:lstStyle/>
          <a:p>
            <a:endParaRPr lang="uk-UA"/>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0" y="3175"/>
            <a:ext cx="9158288" cy="269875"/>
          </a:xfrm>
          <a:gradFill rotWithShape="1">
            <a:gsLst>
              <a:gs pos="0">
                <a:srgbClr val="DCB6FC"/>
              </a:gs>
              <a:gs pos="100000">
                <a:srgbClr val="9A7FB0"/>
              </a:gs>
            </a:gsLst>
            <a:path path="shape">
              <a:fillToRect l="50000" t="50000" r="50000" b="50000"/>
            </a:path>
          </a:gradFill>
        </p:spPr>
        <p:txBody>
          <a:bodyPr lIns="0" tIns="0" rIns="0" bIns="0"/>
          <a:lstStyle/>
          <a:p>
            <a:pPr lvl="0" algn="r" eaLnBrk="1" hangingPunct="1">
              <a:defRPr/>
            </a:pPr>
            <a:r>
              <a:rPr lang="uk-UA" sz="1600" b="1" i="1" dirty="0" smtClean="0">
                <a:latin typeface="Book Antiqua" pitchFamily="18" charset="0"/>
              </a:rPr>
              <a:t> </a:t>
            </a:r>
            <a:r>
              <a:rPr lang="uk-UA" sz="1600" b="1" i="1" dirty="0" smtClean="0">
                <a:solidFill>
                  <a:schemeClr val="accent2"/>
                </a:solidFill>
                <a:latin typeface="Book Antiqua" pitchFamily="18" charset="0"/>
              </a:rPr>
              <a:t>І н с т р у м е н т и      к і б е р б е з п е к и .</a:t>
            </a:r>
          </a:p>
        </p:txBody>
      </p:sp>
      <p:sp>
        <p:nvSpPr>
          <p:cNvPr id="18435" name="Line 3"/>
          <p:cNvSpPr>
            <a:spLocks noChangeShapeType="1"/>
          </p:cNvSpPr>
          <p:nvPr/>
        </p:nvSpPr>
        <p:spPr bwMode="auto">
          <a:xfrm>
            <a:off x="196850" y="290513"/>
            <a:ext cx="8997950" cy="0"/>
          </a:xfrm>
          <a:prstGeom prst="line">
            <a:avLst/>
          </a:prstGeom>
          <a:noFill/>
          <a:ln w="57150" cmpd="thickThin">
            <a:solidFill>
              <a:schemeClr val="tx1"/>
            </a:solidFill>
            <a:round/>
            <a:headEnd/>
            <a:tailEnd/>
          </a:ln>
        </p:spPr>
        <p:txBody>
          <a:bodyPr/>
          <a:lstStyle/>
          <a:p>
            <a:endParaRPr lang="uk-UA"/>
          </a:p>
        </p:txBody>
      </p:sp>
      <p:sp>
        <p:nvSpPr>
          <p:cNvPr id="18436" name="Rectangle 4"/>
          <p:cNvSpPr>
            <a:spLocks noChangeArrowheads="1"/>
          </p:cNvSpPr>
          <p:nvPr/>
        </p:nvSpPr>
        <p:spPr bwMode="auto">
          <a:xfrm>
            <a:off x="0" y="6583363"/>
            <a:ext cx="9158288" cy="269875"/>
          </a:xfrm>
          <a:prstGeom prst="rect">
            <a:avLst/>
          </a:prstGeom>
          <a:gradFill rotWithShape="1">
            <a:gsLst>
              <a:gs pos="0">
                <a:srgbClr val="DCB6FC"/>
              </a:gs>
              <a:gs pos="100000">
                <a:srgbClr val="9A7FB0"/>
              </a:gs>
            </a:gsLst>
            <a:path path="shape">
              <a:fillToRect l="50000" t="50000" r="50000" b="50000"/>
            </a:path>
          </a:gradFill>
          <a:ln w="25400">
            <a:noFill/>
            <a:miter lim="800000"/>
            <a:headEnd/>
            <a:tailEnd/>
          </a:ln>
        </p:spPr>
        <p:txBody>
          <a:bodyPr lIns="0" tIns="0" rIns="0" bIns="0" anchor="ctr"/>
          <a:lstStyle/>
          <a:p>
            <a:r>
              <a:rPr lang="uk-UA" sz="1600" b="1" i="1" dirty="0">
                <a:solidFill>
                  <a:schemeClr val="accent2"/>
                </a:solidFill>
                <a:latin typeface="Book Antiqua" pitchFamily="18" charset="0"/>
              </a:rPr>
              <a:t> Л е к ц і я  </a:t>
            </a:r>
            <a:r>
              <a:rPr lang="uk-UA" sz="1600" b="1" i="1" dirty="0" smtClean="0">
                <a:solidFill>
                  <a:schemeClr val="accent2"/>
                </a:solidFill>
                <a:latin typeface="Book Antiqua" pitchFamily="18" charset="0"/>
              </a:rPr>
              <a:t>7</a:t>
            </a:r>
            <a:r>
              <a:rPr lang="en-US" sz="1600" b="1" i="1" dirty="0" smtClean="0">
                <a:solidFill>
                  <a:schemeClr val="accent2"/>
                </a:solidFill>
                <a:latin typeface="Book Antiqua" pitchFamily="18" charset="0"/>
              </a:rPr>
              <a:t>.</a:t>
            </a:r>
            <a:r>
              <a:rPr lang="uk-UA" sz="1600" b="1" i="1" dirty="0">
                <a:solidFill>
                  <a:schemeClr val="tx2"/>
                </a:solidFill>
                <a:latin typeface="Book Antiqua" pitchFamily="18" charset="0"/>
              </a:rPr>
              <a:t>		</a:t>
            </a:r>
            <a:r>
              <a:rPr lang="uk-UA" sz="1600" b="1" i="1" dirty="0">
                <a:latin typeface="Book Antiqua" pitchFamily="18" charset="0"/>
              </a:rPr>
              <a:t>С к а н е р и      п о р т і в.</a:t>
            </a:r>
            <a:r>
              <a:rPr lang="uk-UA" sz="1600" b="1" i="1" dirty="0">
                <a:solidFill>
                  <a:schemeClr val="tx2"/>
                </a:solidFill>
                <a:latin typeface="Book Antiqua" pitchFamily="18" charset="0"/>
              </a:rPr>
              <a:t>			                     </a:t>
            </a:r>
            <a:r>
              <a:rPr lang="uk-UA" sz="1600" b="1" i="1" dirty="0">
                <a:solidFill>
                  <a:schemeClr val="accent2"/>
                </a:solidFill>
                <a:latin typeface="Book Antiqua" pitchFamily="18" charset="0"/>
              </a:rPr>
              <a:t>–   </a:t>
            </a:r>
            <a:r>
              <a:rPr lang="uk-UA" sz="1600" b="1" i="1" dirty="0" smtClean="0">
                <a:solidFill>
                  <a:schemeClr val="accent2"/>
                </a:solidFill>
                <a:latin typeface="Book Antiqua" pitchFamily="18" charset="0"/>
              </a:rPr>
              <a:t>12   </a:t>
            </a:r>
            <a:r>
              <a:rPr lang="uk-UA" sz="1600" b="1" i="1" dirty="0">
                <a:solidFill>
                  <a:schemeClr val="accent2"/>
                </a:solidFill>
                <a:latin typeface="Book Antiqua" pitchFamily="18" charset="0"/>
              </a:rPr>
              <a:t>–</a:t>
            </a:r>
            <a:r>
              <a:rPr lang="uk-UA" sz="1600" b="1" i="1" dirty="0">
                <a:solidFill>
                  <a:schemeClr val="tx2"/>
                </a:solidFill>
                <a:latin typeface="Book Antiqua" pitchFamily="18" charset="0"/>
              </a:rPr>
              <a:t> </a:t>
            </a:r>
          </a:p>
        </p:txBody>
      </p:sp>
      <p:sp>
        <p:nvSpPr>
          <p:cNvPr id="18437" name="Line 5"/>
          <p:cNvSpPr>
            <a:spLocks noChangeShapeType="1"/>
          </p:cNvSpPr>
          <p:nvPr/>
        </p:nvSpPr>
        <p:spPr bwMode="auto">
          <a:xfrm>
            <a:off x="6453188" y="6573838"/>
            <a:ext cx="2698750" cy="0"/>
          </a:xfrm>
          <a:prstGeom prst="line">
            <a:avLst/>
          </a:prstGeom>
          <a:noFill/>
          <a:ln w="57150" cmpd="thinThick">
            <a:solidFill>
              <a:schemeClr val="tx1"/>
            </a:solidFill>
            <a:round/>
            <a:headEnd/>
            <a:tailEnd/>
          </a:ln>
        </p:spPr>
        <p:txBody>
          <a:bodyPr/>
          <a:lstStyle/>
          <a:p>
            <a:endParaRPr lang="uk-UA"/>
          </a:p>
        </p:txBody>
      </p:sp>
      <p:pic>
        <p:nvPicPr>
          <p:cNvPr id="7" name="Рисунок 6" descr="NetScanools interface.png"/>
          <p:cNvPicPr>
            <a:picLocks noChangeAspect="1"/>
          </p:cNvPicPr>
          <p:nvPr/>
        </p:nvPicPr>
        <p:blipFill>
          <a:blip r:embed="rId2" cstate="print"/>
          <a:stretch>
            <a:fillRect/>
          </a:stretch>
        </p:blipFill>
        <p:spPr>
          <a:xfrm>
            <a:off x="197808" y="370988"/>
            <a:ext cx="8792265" cy="619813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0" y="3175"/>
            <a:ext cx="9158288" cy="269875"/>
          </a:xfrm>
          <a:gradFill rotWithShape="1">
            <a:gsLst>
              <a:gs pos="0">
                <a:srgbClr val="DCB6FC"/>
              </a:gs>
              <a:gs pos="100000">
                <a:srgbClr val="9A7FB0"/>
              </a:gs>
            </a:gsLst>
            <a:path path="shape">
              <a:fillToRect l="50000" t="50000" r="50000" b="50000"/>
            </a:path>
          </a:gradFill>
        </p:spPr>
        <p:txBody>
          <a:bodyPr lIns="0" tIns="0" rIns="0" bIns="0"/>
          <a:lstStyle/>
          <a:p>
            <a:pPr lvl="0" algn="r" eaLnBrk="1" hangingPunct="1">
              <a:defRPr/>
            </a:pPr>
            <a:r>
              <a:rPr lang="uk-UA" sz="1600" b="1" i="1" dirty="0" smtClean="0">
                <a:latin typeface="Book Antiqua" pitchFamily="18" charset="0"/>
              </a:rPr>
              <a:t> </a:t>
            </a:r>
            <a:r>
              <a:rPr lang="uk-UA" sz="1600" b="1" i="1" dirty="0" smtClean="0">
                <a:solidFill>
                  <a:schemeClr val="accent2"/>
                </a:solidFill>
                <a:latin typeface="Book Antiqua" pitchFamily="18" charset="0"/>
              </a:rPr>
              <a:t>І н с т р у м е н т и      к і б е р б е з п е к и .</a:t>
            </a:r>
          </a:p>
        </p:txBody>
      </p:sp>
      <p:sp>
        <p:nvSpPr>
          <p:cNvPr id="18435" name="Line 3"/>
          <p:cNvSpPr>
            <a:spLocks noChangeShapeType="1"/>
          </p:cNvSpPr>
          <p:nvPr/>
        </p:nvSpPr>
        <p:spPr bwMode="auto">
          <a:xfrm>
            <a:off x="196850" y="290513"/>
            <a:ext cx="8997950" cy="0"/>
          </a:xfrm>
          <a:prstGeom prst="line">
            <a:avLst/>
          </a:prstGeom>
          <a:noFill/>
          <a:ln w="57150" cmpd="thickThin">
            <a:solidFill>
              <a:schemeClr val="tx1"/>
            </a:solidFill>
            <a:round/>
            <a:headEnd/>
            <a:tailEnd/>
          </a:ln>
        </p:spPr>
        <p:txBody>
          <a:bodyPr/>
          <a:lstStyle/>
          <a:p>
            <a:endParaRPr lang="uk-UA"/>
          </a:p>
        </p:txBody>
      </p:sp>
      <p:sp>
        <p:nvSpPr>
          <p:cNvPr id="18436" name="Rectangle 4"/>
          <p:cNvSpPr>
            <a:spLocks noChangeArrowheads="1"/>
          </p:cNvSpPr>
          <p:nvPr/>
        </p:nvSpPr>
        <p:spPr bwMode="auto">
          <a:xfrm>
            <a:off x="0" y="6583363"/>
            <a:ext cx="9158288" cy="269875"/>
          </a:xfrm>
          <a:prstGeom prst="rect">
            <a:avLst/>
          </a:prstGeom>
          <a:gradFill rotWithShape="1">
            <a:gsLst>
              <a:gs pos="0">
                <a:srgbClr val="DCB6FC"/>
              </a:gs>
              <a:gs pos="100000">
                <a:srgbClr val="9A7FB0"/>
              </a:gs>
            </a:gsLst>
            <a:path path="shape">
              <a:fillToRect l="50000" t="50000" r="50000" b="50000"/>
            </a:path>
          </a:gradFill>
          <a:ln w="25400">
            <a:noFill/>
            <a:miter lim="800000"/>
            <a:headEnd/>
            <a:tailEnd/>
          </a:ln>
        </p:spPr>
        <p:txBody>
          <a:bodyPr lIns="0" tIns="0" rIns="0" bIns="0" anchor="ctr"/>
          <a:lstStyle/>
          <a:p>
            <a:r>
              <a:rPr lang="uk-UA" sz="1600" b="1" i="1" dirty="0">
                <a:solidFill>
                  <a:schemeClr val="accent2"/>
                </a:solidFill>
                <a:latin typeface="Book Antiqua" pitchFamily="18" charset="0"/>
              </a:rPr>
              <a:t> Л е к ц і я  </a:t>
            </a:r>
            <a:r>
              <a:rPr lang="uk-UA" sz="1600" b="1" i="1" dirty="0" smtClean="0">
                <a:solidFill>
                  <a:schemeClr val="accent2"/>
                </a:solidFill>
                <a:latin typeface="Book Antiqua" pitchFamily="18" charset="0"/>
              </a:rPr>
              <a:t>7</a:t>
            </a:r>
            <a:r>
              <a:rPr lang="en-US" sz="1600" b="1" i="1" dirty="0" smtClean="0">
                <a:solidFill>
                  <a:schemeClr val="accent2"/>
                </a:solidFill>
                <a:latin typeface="Book Antiqua" pitchFamily="18" charset="0"/>
              </a:rPr>
              <a:t>.</a:t>
            </a:r>
            <a:r>
              <a:rPr lang="uk-UA" sz="1600" b="1" i="1" dirty="0">
                <a:solidFill>
                  <a:schemeClr val="tx2"/>
                </a:solidFill>
                <a:latin typeface="Book Antiqua" pitchFamily="18" charset="0"/>
              </a:rPr>
              <a:t>		</a:t>
            </a:r>
            <a:r>
              <a:rPr lang="uk-UA" sz="1600" b="1" i="1" dirty="0">
                <a:latin typeface="Book Antiqua" pitchFamily="18" charset="0"/>
              </a:rPr>
              <a:t>С к а н е р и      п о р т і в.</a:t>
            </a:r>
            <a:r>
              <a:rPr lang="uk-UA" sz="1600" b="1" i="1" dirty="0">
                <a:solidFill>
                  <a:schemeClr val="tx2"/>
                </a:solidFill>
                <a:latin typeface="Book Antiqua" pitchFamily="18" charset="0"/>
              </a:rPr>
              <a:t>			                     </a:t>
            </a:r>
            <a:r>
              <a:rPr lang="uk-UA" sz="1600" b="1" i="1" dirty="0">
                <a:solidFill>
                  <a:schemeClr val="accent2"/>
                </a:solidFill>
                <a:latin typeface="Book Antiqua" pitchFamily="18" charset="0"/>
              </a:rPr>
              <a:t>–   </a:t>
            </a:r>
            <a:r>
              <a:rPr lang="uk-UA" sz="1600" b="1" i="1" dirty="0" smtClean="0">
                <a:solidFill>
                  <a:schemeClr val="accent2"/>
                </a:solidFill>
                <a:latin typeface="Book Antiqua" pitchFamily="18" charset="0"/>
              </a:rPr>
              <a:t>1</a:t>
            </a:r>
            <a:r>
              <a:rPr lang="en-US" sz="1600" b="1" i="1" dirty="0" smtClean="0">
                <a:solidFill>
                  <a:schemeClr val="accent2"/>
                </a:solidFill>
                <a:latin typeface="Book Antiqua" pitchFamily="18" charset="0"/>
              </a:rPr>
              <a:t>3</a:t>
            </a:r>
            <a:r>
              <a:rPr lang="uk-UA" sz="1600" b="1" i="1" dirty="0" smtClean="0">
                <a:solidFill>
                  <a:schemeClr val="accent2"/>
                </a:solidFill>
                <a:latin typeface="Book Antiqua" pitchFamily="18" charset="0"/>
              </a:rPr>
              <a:t>   </a:t>
            </a:r>
            <a:r>
              <a:rPr lang="uk-UA" sz="1600" b="1" i="1" dirty="0">
                <a:solidFill>
                  <a:schemeClr val="accent2"/>
                </a:solidFill>
                <a:latin typeface="Book Antiqua" pitchFamily="18" charset="0"/>
              </a:rPr>
              <a:t>–</a:t>
            </a:r>
            <a:r>
              <a:rPr lang="uk-UA" sz="1600" b="1" i="1" dirty="0">
                <a:solidFill>
                  <a:schemeClr val="tx2"/>
                </a:solidFill>
                <a:latin typeface="Book Antiqua" pitchFamily="18" charset="0"/>
              </a:rPr>
              <a:t> </a:t>
            </a:r>
          </a:p>
        </p:txBody>
      </p:sp>
      <p:sp>
        <p:nvSpPr>
          <p:cNvPr id="18437" name="Line 5"/>
          <p:cNvSpPr>
            <a:spLocks noChangeShapeType="1"/>
          </p:cNvSpPr>
          <p:nvPr/>
        </p:nvSpPr>
        <p:spPr bwMode="auto">
          <a:xfrm>
            <a:off x="6453188" y="6573838"/>
            <a:ext cx="2698750" cy="0"/>
          </a:xfrm>
          <a:prstGeom prst="line">
            <a:avLst/>
          </a:prstGeom>
          <a:noFill/>
          <a:ln w="57150" cmpd="thinThick">
            <a:solidFill>
              <a:schemeClr val="tx1"/>
            </a:solidFill>
            <a:round/>
            <a:headEnd/>
            <a:tailEnd/>
          </a:ln>
        </p:spPr>
        <p:txBody>
          <a:bodyPr/>
          <a:lstStyle/>
          <a:p>
            <a:endParaRPr lang="uk-UA"/>
          </a:p>
        </p:txBody>
      </p:sp>
      <p:pic>
        <p:nvPicPr>
          <p:cNvPr id="8" name="Рисунок 7" descr="NetScanTools site L7 sl13.jpg"/>
          <p:cNvPicPr>
            <a:picLocks noChangeAspect="1"/>
          </p:cNvPicPr>
          <p:nvPr/>
        </p:nvPicPr>
        <p:blipFill>
          <a:blip r:embed="rId2" cstate="print"/>
          <a:stretch>
            <a:fillRect/>
          </a:stretch>
        </p:blipFill>
        <p:spPr>
          <a:xfrm>
            <a:off x="671519" y="390294"/>
            <a:ext cx="7880398" cy="6119622"/>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0" y="3175"/>
            <a:ext cx="9158288" cy="269875"/>
          </a:xfrm>
          <a:gradFill rotWithShape="1">
            <a:gsLst>
              <a:gs pos="0">
                <a:srgbClr val="DCB6FC"/>
              </a:gs>
              <a:gs pos="100000">
                <a:srgbClr val="9A7FB0"/>
              </a:gs>
            </a:gsLst>
            <a:path path="shape">
              <a:fillToRect l="50000" t="50000" r="50000" b="50000"/>
            </a:path>
          </a:gradFill>
        </p:spPr>
        <p:txBody>
          <a:bodyPr lIns="0" tIns="0" rIns="0" bIns="0"/>
          <a:lstStyle/>
          <a:p>
            <a:pPr algn="r" eaLnBrk="1" hangingPunct="1"/>
            <a:r>
              <a:rPr lang="uk-UA" sz="1600" b="1" i="1" dirty="0" smtClean="0">
                <a:latin typeface="Book Antiqua" pitchFamily="18" charset="0"/>
              </a:rPr>
              <a:t> </a:t>
            </a:r>
            <a:r>
              <a:rPr lang="uk-UA" sz="1600" b="1" i="1" dirty="0" smtClean="0">
                <a:solidFill>
                  <a:schemeClr val="accent2"/>
                </a:solidFill>
                <a:latin typeface="Book Antiqua" pitchFamily="18" charset="0"/>
              </a:rPr>
              <a:t>І н с т р у м е н т и      к і б е р б е з п е к и .</a:t>
            </a:r>
          </a:p>
        </p:txBody>
      </p:sp>
      <p:sp>
        <p:nvSpPr>
          <p:cNvPr id="22531" name="Line 3"/>
          <p:cNvSpPr>
            <a:spLocks noChangeShapeType="1"/>
          </p:cNvSpPr>
          <p:nvPr/>
        </p:nvSpPr>
        <p:spPr bwMode="auto">
          <a:xfrm>
            <a:off x="196850" y="290513"/>
            <a:ext cx="8997950" cy="0"/>
          </a:xfrm>
          <a:prstGeom prst="line">
            <a:avLst/>
          </a:prstGeom>
          <a:noFill/>
          <a:ln w="57150" cmpd="thickThin">
            <a:solidFill>
              <a:schemeClr val="tx1"/>
            </a:solidFill>
            <a:round/>
            <a:headEnd/>
            <a:tailEnd/>
          </a:ln>
        </p:spPr>
        <p:txBody>
          <a:bodyPr/>
          <a:lstStyle/>
          <a:p>
            <a:endParaRPr lang="uk-UA"/>
          </a:p>
        </p:txBody>
      </p:sp>
      <p:sp>
        <p:nvSpPr>
          <p:cNvPr id="22532" name="Rectangle 4"/>
          <p:cNvSpPr>
            <a:spLocks noChangeArrowheads="1"/>
          </p:cNvSpPr>
          <p:nvPr/>
        </p:nvSpPr>
        <p:spPr bwMode="auto">
          <a:xfrm>
            <a:off x="0" y="6583363"/>
            <a:ext cx="9158288" cy="269875"/>
          </a:xfrm>
          <a:prstGeom prst="rect">
            <a:avLst/>
          </a:prstGeom>
          <a:gradFill rotWithShape="1">
            <a:gsLst>
              <a:gs pos="0">
                <a:srgbClr val="DCB6FC"/>
              </a:gs>
              <a:gs pos="100000">
                <a:srgbClr val="9A7FB0"/>
              </a:gs>
            </a:gsLst>
            <a:path path="shape">
              <a:fillToRect l="50000" t="50000" r="50000" b="50000"/>
            </a:path>
          </a:gradFill>
          <a:ln w="25400">
            <a:noFill/>
            <a:miter lim="800000"/>
            <a:headEnd/>
            <a:tailEnd/>
          </a:ln>
        </p:spPr>
        <p:txBody>
          <a:bodyPr lIns="0" tIns="0" rIns="0" bIns="0" anchor="ctr"/>
          <a:lstStyle/>
          <a:p>
            <a:r>
              <a:rPr lang="uk-UA" sz="1600" b="1" i="1" dirty="0">
                <a:solidFill>
                  <a:schemeClr val="accent2"/>
                </a:solidFill>
                <a:latin typeface="Book Antiqua" pitchFamily="18" charset="0"/>
              </a:rPr>
              <a:t> Л е к ц і я  </a:t>
            </a:r>
            <a:r>
              <a:rPr lang="uk-UA" sz="1600" b="1" i="1" dirty="0" smtClean="0">
                <a:solidFill>
                  <a:schemeClr val="accent2"/>
                </a:solidFill>
                <a:latin typeface="Book Antiqua" pitchFamily="18" charset="0"/>
              </a:rPr>
              <a:t>7</a:t>
            </a:r>
            <a:r>
              <a:rPr lang="en-US" sz="1600" b="1" i="1" dirty="0" smtClean="0">
                <a:solidFill>
                  <a:schemeClr val="accent2"/>
                </a:solidFill>
                <a:latin typeface="Book Antiqua" pitchFamily="18" charset="0"/>
              </a:rPr>
              <a:t>.</a:t>
            </a:r>
            <a:r>
              <a:rPr lang="uk-UA" sz="1600" b="1" i="1" dirty="0">
                <a:solidFill>
                  <a:schemeClr val="tx2"/>
                </a:solidFill>
                <a:latin typeface="Book Antiqua" pitchFamily="18" charset="0"/>
              </a:rPr>
              <a:t>		</a:t>
            </a:r>
            <a:r>
              <a:rPr lang="uk-UA" sz="1600" b="1" i="1" dirty="0">
                <a:latin typeface="Book Antiqua" pitchFamily="18" charset="0"/>
              </a:rPr>
              <a:t>С к а н е р и      п о р т і в.</a:t>
            </a:r>
            <a:r>
              <a:rPr lang="uk-UA" sz="1600" b="1" i="1" dirty="0">
                <a:solidFill>
                  <a:schemeClr val="tx2"/>
                </a:solidFill>
                <a:latin typeface="Book Antiqua" pitchFamily="18" charset="0"/>
              </a:rPr>
              <a:t>			                     </a:t>
            </a:r>
            <a:r>
              <a:rPr lang="uk-UA" sz="1600" b="1" i="1" dirty="0">
                <a:solidFill>
                  <a:schemeClr val="accent2"/>
                </a:solidFill>
                <a:latin typeface="Book Antiqua" pitchFamily="18" charset="0"/>
              </a:rPr>
              <a:t>–   </a:t>
            </a:r>
            <a:r>
              <a:rPr lang="uk-UA" sz="1600" b="1" i="1" dirty="0" smtClean="0">
                <a:solidFill>
                  <a:schemeClr val="accent2"/>
                </a:solidFill>
                <a:latin typeface="Book Antiqua" pitchFamily="18" charset="0"/>
              </a:rPr>
              <a:t>1</a:t>
            </a:r>
            <a:r>
              <a:rPr lang="en-US" sz="1600" b="1" i="1" dirty="0" smtClean="0">
                <a:solidFill>
                  <a:schemeClr val="accent2"/>
                </a:solidFill>
                <a:latin typeface="Book Antiqua" pitchFamily="18" charset="0"/>
              </a:rPr>
              <a:t>4</a:t>
            </a:r>
            <a:r>
              <a:rPr lang="uk-UA" sz="1600" b="1" i="1" dirty="0" smtClean="0">
                <a:solidFill>
                  <a:schemeClr val="accent2"/>
                </a:solidFill>
                <a:latin typeface="Book Antiqua" pitchFamily="18" charset="0"/>
              </a:rPr>
              <a:t>   </a:t>
            </a:r>
            <a:r>
              <a:rPr lang="uk-UA" sz="1600" b="1" i="1" dirty="0">
                <a:solidFill>
                  <a:schemeClr val="accent2"/>
                </a:solidFill>
                <a:latin typeface="Book Antiqua" pitchFamily="18" charset="0"/>
              </a:rPr>
              <a:t>–</a:t>
            </a:r>
            <a:r>
              <a:rPr lang="uk-UA" sz="1600" b="1" i="1" dirty="0">
                <a:solidFill>
                  <a:schemeClr val="tx2"/>
                </a:solidFill>
                <a:latin typeface="Book Antiqua" pitchFamily="18" charset="0"/>
              </a:rPr>
              <a:t> </a:t>
            </a:r>
          </a:p>
        </p:txBody>
      </p:sp>
      <p:sp>
        <p:nvSpPr>
          <p:cNvPr id="22533" name="Line 5"/>
          <p:cNvSpPr>
            <a:spLocks noChangeShapeType="1"/>
          </p:cNvSpPr>
          <p:nvPr/>
        </p:nvSpPr>
        <p:spPr bwMode="auto">
          <a:xfrm>
            <a:off x="6453188" y="6573838"/>
            <a:ext cx="2698750" cy="0"/>
          </a:xfrm>
          <a:prstGeom prst="line">
            <a:avLst/>
          </a:prstGeom>
          <a:noFill/>
          <a:ln w="57150" cmpd="thinThick">
            <a:solidFill>
              <a:schemeClr val="tx1"/>
            </a:solidFill>
            <a:round/>
            <a:headEnd/>
            <a:tailEnd/>
          </a:ln>
        </p:spPr>
        <p:txBody>
          <a:bodyPr/>
          <a:lstStyle/>
          <a:p>
            <a:endParaRPr lang="uk-UA"/>
          </a:p>
        </p:txBody>
      </p:sp>
      <p:sp>
        <p:nvSpPr>
          <p:cNvPr id="6" name="Rectangle 2"/>
          <p:cNvSpPr txBox="1">
            <a:spLocks noChangeArrowheads="1"/>
          </p:cNvSpPr>
          <p:nvPr/>
        </p:nvSpPr>
        <p:spPr bwMode="auto">
          <a:xfrm>
            <a:off x="0" y="273050"/>
            <a:ext cx="7313612" cy="644491"/>
          </a:xfrm>
          <a:prstGeom prst="rect">
            <a:avLst/>
          </a:prstGeom>
          <a:noFill/>
          <a:ln w="9525">
            <a:noFill/>
            <a:miter lim="800000"/>
            <a:headEnd/>
            <a:tailEnd/>
          </a:ln>
        </p:spPr>
        <p:txBody>
          <a:bodyPr anchor="ctr"/>
          <a:lstStyle/>
          <a:p>
            <a:pPr eaLnBrk="0" hangingPunct="0">
              <a:defRPr/>
            </a:pPr>
            <a:r>
              <a:rPr lang="en-US" sz="4400" kern="0" dirty="0" err="1">
                <a:solidFill>
                  <a:schemeClr val="tx2"/>
                </a:solidFill>
                <a:latin typeface="+mj-lt"/>
                <a:ea typeface="+mj-ea"/>
                <a:cs typeface="+mj-cs"/>
              </a:rPr>
              <a:t>SuperScan</a:t>
            </a:r>
            <a:endParaRPr lang="uk-UA" sz="4400" kern="0" dirty="0">
              <a:solidFill>
                <a:schemeClr val="tx2"/>
              </a:solidFill>
              <a:latin typeface="+mj-lt"/>
              <a:ea typeface="+mj-ea"/>
              <a:cs typeface="+mj-cs"/>
            </a:endParaRPr>
          </a:p>
        </p:txBody>
      </p:sp>
      <p:sp>
        <p:nvSpPr>
          <p:cNvPr id="7" name="Rectangle 3"/>
          <p:cNvSpPr txBox="1">
            <a:spLocks noChangeArrowheads="1"/>
          </p:cNvSpPr>
          <p:nvPr/>
        </p:nvSpPr>
        <p:spPr>
          <a:xfrm>
            <a:off x="196850" y="917540"/>
            <a:ext cx="8829736" cy="5505525"/>
          </a:xfrm>
          <a:prstGeom prst="rect">
            <a:avLst/>
          </a:prstGeom>
        </p:spPr>
        <p:txBody>
          <a:bodyPr/>
          <a:lstStyle/>
          <a:p>
            <a:pPr marL="342900" indent="-342900" eaLnBrk="0" hangingPunct="0">
              <a:lnSpc>
                <a:spcPct val="80000"/>
              </a:lnSpc>
              <a:spcBef>
                <a:spcPct val="20000"/>
              </a:spcBef>
              <a:buFontTx/>
              <a:buChar char="•"/>
              <a:defRPr/>
            </a:pPr>
            <a:r>
              <a:rPr lang="uk-UA" sz="2000" kern="0" dirty="0" err="1">
                <a:latin typeface="+mn-lt"/>
              </a:rPr>
              <a:t>Мережевий</a:t>
            </a:r>
            <a:r>
              <a:rPr lang="uk-UA" sz="2000" kern="0" dirty="0">
                <a:latin typeface="+mn-lt"/>
              </a:rPr>
              <a:t> сканер портів, який володіє великою гнучкістю налаштувань і наявністю всіх необхідних функцій. При роботі зі сканером SuperScan  можливий як ручний ввід IP-адрес сканування, так і експорт адрес з файлу. Підтримується введення одиночних адрес, діапазону адрес і діапазону у форматі CIDR (10.0.0.1/255). Крім того, IP-адреси можна вставляти безпосередньо з буфера обміну. </a:t>
            </a:r>
            <a:endParaRPr lang="en-US" sz="2000" kern="0" dirty="0">
              <a:latin typeface="+mn-lt"/>
            </a:endParaRPr>
          </a:p>
          <a:p>
            <a:pPr marL="342900" indent="-342900" eaLnBrk="0" hangingPunct="0">
              <a:lnSpc>
                <a:spcPct val="80000"/>
              </a:lnSpc>
              <a:spcBef>
                <a:spcPct val="20000"/>
              </a:spcBef>
              <a:buFontTx/>
              <a:buChar char="•"/>
              <a:defRPr/>
            </a:pPr>
            <a:r>
              <a:rPr lang="uk-UA" sz="2000" kern="0" dirty="0" smtClean="0">
                <a:latin typeface="+mn-lt"/>
              </a:rPr>
              <a:t>Сканування </a:t>
            </a:r>
            <a:r>
              <a:rPr lang="uk-UA" sz="2000" kern="0" dirty="0">
                <a:latin typeface="+mn-lt"/>
              </a:rPr>
              <a:t>відбувається дуже швидко за рахунок використання декількох потоків та застосування асинхронних методів. Крім цього існує можливість підключитися до того чи іншого відкритого порту, щоб отримати додаткову інформацію. Програма володіє дуже простим і зрозумілим інтерфейсом</a:t>
            </a:r>
            <a:r>
              <a:rPr lang="uk-UA" sz="2000" kern="0" dirty="0" smtClean="0">
                <a:latin typeface="+mn-lt"/>
              </a:rPr>
              <a:t>.</a:t>
            </a:r>
          </a:p>
          <a:p>
            <a:pPr marL="342900" indent="-342900" eaLnBrk="0" hangingPunct="0">
              <a:lnSpc>
                <a:spcPct val="80000"/>
              </a:lnSpc>
              <a:spcBef>
                <a:spcPct val="20000"/>
              </a:spcBef>
              <a:buFontTx/>
              <a:buChar char="•"/>
              <a:defRPr/>
            </a:pPr>
            <a:endParaRPr lang="uk-UA" sz="2000" kern="0" dirty="0" smtClean="0">
              <a:latin typeface="+mn-lt"/>
            </a:endParaRPr>
          </a:p>
          <a:p>
            <a:pPr marL="342900" indent="-342900" eaLnBrk="0" hangingPunct="0">
              <a:lnSpc>
                <a:spcPct val="80000"/>
              </a:lnSpc>
              <a:spcBef>
                <a:spcPct val="20000"/>
              </a:spcBef>
              <a:tabLst>
                <a:tab pos="457200" algn="l"/>
              </a:tabLst>
              <a:defRPr/>
            </a:pPr>
            <a:r>
              <a:rPr lang="ru-RU" sz="2000" kern="0" dirty="0" err="1" smtClean="0">
                <a:latin typeface="+mn-lt"/>
              </a:rPr>
              <a:t>SuperScan</a:t>
            </a:r>
            <a:r>
              <a:rPr lang="ru-RU" sz="2000" kern="0" dirty="0" smtClean="0">
                <a:latin typeface="+mn-lt"/>
              </a:rPr>
              <a:t> 4,0</a:t>
            </a:r>
          </a:p>
          <a:p>
            <a:pPr marL="342900" indent="-342900" eaLnBrk="0" hangingPunct="0">
              <a:lnSpc>
                <a:spcPct val="80000"/>
              </a:lnSpc>
              <a:spcBef>
                <a:spcPct val="20000"/>
              </a:spcBef>
              <a:buFontTx/>
              <a:buChar char="•"/>
              <a:tabLst>
                <a:tab pos="457200" algn="l"/>
              </a:tabLst>
              <a:defRPr/>
            </a:pPr>
            <a:r>
              <a:rPr lang="ru-RU" sz="2000" kern="0" dirty="0" smtClean="0">
                <a:latin typeface="+mn-lt"/>
              </a:rPr>
              <a:t>Тип: </a:t>
            </a:r>
            <a:r>
              <a:rPr lang="ru-RU" sz="2000" kern="0" dirty="0" err="1" smtClean="0">
                <a:latin typeface="+mn-lt"/>
              </a:rPr>
              <a:t>Freeware</a:t>
            </a:r>
            <a:endParaRPr lang="ru-RU" sz="2000" kern="0" dirty="0" smtClean="0">
              <a:latin typeface="+mn-lt"/>
            </a:endParaRPr>
          </a:p>
          <a:p>
            <a:pPr marL="342900" indent="-342900" eaLnBrk="0" hangingPunct="0">
              <a:lnSpc>
                <a:spcPct val="80000"/>
              </a:lnSpc>
              <a:spcBef>
                <a:spcPct val="20000"/>
              </a:spcBef>
              <a:buFontTx/>
              <a:buChar char="•"/>
              <a:tabLst>
                <a:tab pos="457200" algn="l"/>
              </a:tabLst>
              <a:defRPr/>
            </a:pPr>
            <a:r>
              <a:rPr lang="ru-RU" sz="2000" kern="0" dirty="0" err="1" smtClean="0">
                <a:latin typeface="+mn-lt"/>
              </a:rPr>
              <a:t>Розмір</a:t>
            </a:r>
            <a:r>
              <a:rPr lang="ru-RU" sz="2000" kern="0" dirty="0" smtClean="0">
                <a:latin typeface="+mn-lt"/>
              </a:rPr>
              <a:t> файлу: 196,77 КБ</a:t>
            </a:r>
          </a:p>
          <a:p>
            <a:pPr marL="342900" indent="-342900" eaLnBrk="0" hangingPunct="0">
              <a:lnSpc>
                <a:spcPct val="80000"/>
              </a:lnSpc>
              <a:spcBef>
                <a:spcPct val="20000"/>
              </a:spcBef>
              <a:buFontTx/>
              <a:buChar char="•"/>
              <a:tabLst>
                <a:tab pos="457200" algn="l"/>
              </a:tabLst>
              <a:defRPr/>
            </a:pPr>
            <a:r>
              <a:rPr lang="ru-RU" sz="2000" kern="0" dirty="0" smtClean="0">
                <a:latin typeface="+mn-lt"/>
              </a:rPr>
              <a:t>ОС: W</a:t>
            </a:r>
            <a:r>
              <a:rPr lang="en-US" sz="2000" kern="0" dirty="0" err="1" smtClean="0">
                <a:latin typeface="+mn-lt"/>
              </a:rPr>
              <a:t>indows</a:t>
            </a:r>
            <a:endParaRPr lang="en-US" sz="2000" kern="0" dirty="0" smtClean="0">
              <a:latin typeface="+mn-lt"/>
            </a:endParaRPr>
          </a:p>
          <a:p>
            <a:pPr marL="342900" indent="-342900" eaLnBrk="0" hangingPunct="0">
              <a:lnSpc>
                <a:spcPct val="80000"/>
              </a:lnSpc>
              <a:spcBef>
                <a:spcPct val="20000"/>
              </a:spcBef>
              <a:buFontTx/>
              <a:buChar char="•"/>
              <a:tabLst>
                <a:tab pos="457200" algn="l"/>
              </a:tabLst>
              <a:defRPr/>
            </a:pPr>
            <a:r>
              <a:rPr lang="ru-RU" sz="2000" kern="0" dirty="0" err="1" smtClean="0">
                <a:latin typeface="+mn-lt"/>
              </a:rPr>
              <a:t>Мова</a:t>
            </a:r>
            <a:r>
              <a:rPr lang="ru-RU" sz="2000" kern="0" dirty="0" smtClean="0">
                <a:latin typeface="+mn-lt"/>
              </a:rPr>
              <a:t> </a:t>
            </a:r>
            <a:r>
              <a:rPr lang="ru-RU" sz="2000" kern="0" dirty="0" err="1" smtClean="0">
                <a:latin typeface="+mn-lt"/>
              </a:rPr>
              <a:t>програмного</a:t>
            </a:r>
            <a:r>
              <a:rPr lang="ru-RU" sz="2000" kern="0" dirty="0" smtClean="0">
                <a:latin typeface="+mn-lt"/>
              </a:rPr>
              <a:t> </a:t>
            </a:r>
            <a:r>
              <a:rPr lang="ru-RU" sz="2000" kern="0" dirty="0" err="1" smtClean="0">
                <a:latin typeface="+mn-lt"/>
              </a:rPr>
              <a:t>забезпечення</a:t>
            </a:r>
            <a:r>
              <a:rPr lang="ru-RU" sz="2000" kern="0" dirty="0" smtClean="0">
                <a:latin typeface="+mn-lt"/>
              </a:rPr>
              <a:t>: </a:t>
            </a:r>
            <a:r>
              <a:rPr lang="ru-RU" sz="2000" kern="0" dirty="0" err="1" smtClean="0">
                <a:latin typeface="+mn-lt"/>
              </a:rPr>
              <a:t>англійська</a:t>
            </a:r>
            <a:r>
              <a:rPr lang="uk-UA" sz="2000" kern="0" dirty="0" smtClean="0">
                <a:latin typeface="+mn-lt"/>
              </a:rPr>
              <a:t> </a:t>
            </a:r>
            <a:endParaRPr lang="uk-UA" sz="2000" kern="0" dirty="0">
              <a:latin typeface="+mn-l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3175"/>
            <a:ext cx="9158288" cy="269875"/>
          </a:xfrm>
          <a:gradFill rotWithShape="1">
            <a:gsLst>
              <a:gs pos="0">
                <a:srgbClr val="DCB6FC"/>
              </a:gs>
              <a:gs pos="100000">
                <a:srgbClr val="9A7FB0"/>
              </a:gs>
            </a:gsLst>
            <a:path path="shape">
              <a:fillToRect l="50000" t="50000" r="50000" b="50000"/>
            </a:path>
          </a:gradFill>
        </p:spPr>
        <p:txBody>
          <a:bodyPr lIns="0" tIns="0" rIns="0" bIns="0"/>
          <a:lstStyle/>
          <a:p>
            <a:pPr algn="r" eaLnBrk="1" hangingPunct="1"/>
            <a:r>
              <a:rPr lang="uk-UA" sz="1600" b="1" i="1" dirty="0" smtClean="0">
                <a:latin typeface="Book Antiqua" pitchFamily="18" charset="0"/>
              </a:rPr>
              <a:t> </a:t>
            </a:r>
            <a:r>
              <a:rPr lang="uk-UA" sz="1600" b="1" i="1" dirty="0" smtClean="0">
                <a:solidFill>
                  <a:schemeClr val="accent2"/>
                </a:solidFill>
                <a:latin typeface="Book Antiqua" pitchFamily="18" charset="0"/>
              </a:rPr>
              <a:t>І н с т р у м е н т и      к і б е р б е з п е к и .</a:t>
            </a:r>
          </a:p>
        </p:txBody>
      </p:sp>
      <p:sp>
        <p:nvSpPr>
          <p:cNvPr id="23555" name="Line 3"/>
          <p:cNvSpPr>
            <a:spLocks noChangeShapeType="1"/>
          </p:cNvSpPr>
          <p:nvPr/>
        </p:nvSpPr>
        <p:spPr bwMode="auto">
          <a:xfrm>
            <a:off x="196850" y="290513"/>
            <a:ext cx="8997950" cy="0"/>
          </a:xfrm>
          <a:prstGeom prst="line">
            <a:avLst/>
          </a:prstGeom>
          <a:noFill/>
          <a:ln w="57150" cmpd="thickThin">
            <a:solidFill>
              <a:schemeClr val="tx1"/>
            </a:solidFill>
            <a:round/>
            <a:headEnd/>
            <a:tailEnd/>
          </a:ln>
        </p:spPr>
        <p:txBody>
          <a:bodyPr/>
          <a:lstStyle/>
          <a:p>
            <a:endParaRPr lang="uk-UA"/>
          </a:p>
        </p:txBody>
      </p:sp>
      <p:sp>
        <p:nvSpPr>
          <p:cNvPr id="23556" name="Rectangle 4"/>
          <p:cNvSpPr>
            <a:spLocks noChangeArrowheads="1"/>
          </p:cNvSpPr>
          <p:nvPr/>
        </p:nvSpPr>
        <p:spPr bwMode="auto">
          <a:xfrm>
            <a:off x="0" y="6583363"/>
            <a:ext cx="9158288" cy="269875"/>
          </a:xfrm>
          <a:prstGeom prst="rect">
            <a:avLst/>
          </a:prstGeom>
          <a:gradFill rotWithShape="1">
            <a:gsLst>
              <a:gs pos="0">
                <a:srgbClr val="DCB6FC"/>
              </a:gs>
              <a:gs pos="100000">
                <a:srgbClr val="9A7FB0"/>
              </a:gs>
            </a:gsLst>
            <a:path path="shape">
              <a:fillToRect l="50000" t="50000" r="50000" b="50000"/>
            </a:path>
          </a:gradFill>
          <a:ln w="25400">
            <a:noFill/>
            <a:miter lim="800000"/>
            <a:headEnd/>
            <a:tailEnd/>
          </a:ln>
        </p:spPr>
        <p:txBody>
          <a:bodyPr lIns="0" tIns="0" rIns="0" bIns="0" anchor="ctr"/>
          <a:lstStyle/>
          <a:p>
            <a:r>
              <a:rPr lang="uk-UA" sz="1600" b="1" i="1" dirty="0">
                <a:solidFill>
                  <a:schemeClr val="accent2"/>
                </a:solidFill>
                <a:latin typeface="Book Antiqua" pitchFamily="18" charset="0"/>
              </a:rPr>
              <a:t> Л е к ц і я  </a:t>
            </a:r>
            <a:r>
              <a:rPr lang="uk-UA" sz="1600" b="1" i="1" dirty="0" smtClean="0">
                <a:solidFill>
                  <a:schemeClr val="accent2"/>
                </a:solidFill>
                <a:latin typeface="Book Antiqua" pitchFamily="18" charset="0"/>
              </a:rPr>
              <a:t>7</a:t>
            </a:r>
            <a:r>
              <a:rPr lang="en-US" sz="1600" b="1" i="1" dirty="0" smtClean="0">
                <a:solidFill>
                  <a:schemeClr val="accent2"/>
                </a:solidFill>
                <a:latin typeface="Book Antiqua" pitchFamily="18" charset="0"/>
              </a:rPr>
              <a:t>.</a:t>
            </a:r>
            <a:r>
              <a:rPr lang="uk-UA" sz="1600" b="1" i="1" dirty="0">
                <a:solidFill>
                  <a:schemeClr val="tx2"/>
                </a:solidFill>
                <a:latin typeface="Book Antiqua" pitchFamily="18" charset="0"/>
              </a:rPr>
              <a:t>		</a:t>
            </a:r>
            <a:r>
              <a:rPr lang="uk-UA" sz="1600" b="1" i="1" dirty="0">
                <a:latin typeface="Book Antiqua" pitchFamily="18" charset="0"/>
              </a:rPr>
              <a:t>С к а н е р и      п о р т і в.</a:t>
            </a:r>
            <a:r>
              <a:rPr lang="uk-UA" sz="1600" b="1" i="1" dirty="0">
                <a:solidFill>
                  <a:schemeClr val="tx2"/>
                </a:solidFill>
                <a:latin typeface="Book Antiqua" pitchFamily="18" charset="0"/>
              </a:rPr>
              <a:t>			                     </a:t>
            </a:r>
            <a:r>
              <a:rPr lang="uk-UA" sz="1600" b="1" i="1" dirty="0">
                <a:solidFill>
                  <a:schemeClr val="accent2"/>
                </a:solidFill>
                <a:latin typeface="Book Antiqua" pitchFamily="18" charset="0"/>
              </a:rPr>
              <a:t>–   </a:t>
            </a:r>
            <a:r>
              <a:rPr lang="uk-UA" sz="1600" b="1" i="1" dirty="0" smtClean="0">
                <a:solidFill>
                  <a:schemeClr val="accent2"/>
                </a:solidFill>
                <a:latin typeface="Book Antiqua" pitchFamily="18" charset="0"/>
              </a:rPr>
              <a:t>14   </a:t>
            </a:r>
            <a:r>
              <a:rPr lang="uk-UA" sz="1600" b="1" i="1" dirty="0">
                <a:solidFill>
                  <a:schemeClr val="accent2"/>
                </a:solidFill>
                <a:latin typeface="Book Antiqua" pitchFamily="18" charset="0"/>
              </a:rPr>
              <a:t>–</a:t>
            </a:r>
            <a:r>
              <a:rPr lang="uk-UA" sz="1600" b="1" i="1" dirty="0">
                <a:solidFill>
                  <a:schemeClr val="tx2"/>
                </a:solidFill>
                <a:latin typeface="Book Antiqua" pitchFamily="18" charset="0"/>
              </a:rPr>
              <a:t> </a:t>
            </a:r>
          </a:p>
        </p:txBody>
      </p:sp>
      <p:sp>
        <p:nvSpPr>
          <p:cNvPr id="23557" name="Line 5"/>
          <p:cNvSpPr>
            <a:spLocks noChangeShapeType="1"/>
          </p:cNvSpPr>
          <p:nvPr/>
        </p:nvSpPr>
        <p:spPr bwMode="auto">
          <a:xfrm>
            <a:off x="6453188" y="6573838"/>
            <a:ext cx="2698750" cy="0"/>
          </a:xfrm>
          <a:prstGeom prst="line">
            <a:avLst/>
          </a:prstGeom>
          <a:noFill/>
          <a:ln w="57150" cmpd="thinThick">
            <a:solidFill>
              <a:schemeClr val="tx1"/>
            </a:solidFill>
            <a:round/>
            <a:headEnd/>
            <a:tailEnd/>
          </a:ln>
        </p:spPr>
        <p:txBody>
          <a:bodyPr/>
          <a:lstStyle/>
          <a:p>
            <a:endParaRPr lang="uk-UA"/>
          </a:p>
        </p:txBody>
      </p:sp>
      <p:pic>
        <p:nvPicPr>
          <p:cNvPr id="23558" name="Picture 4" descr="208db500c7a2"/>
          <p:cNvPicPr>
            <a:picLocks noChangeAspect="1" noChangeArrowheads="1"/>
          </p:cNvPicPr>
          <p:nvPr/>
        </p:nvPicPr>
        <p:blipFill>
          <a:blip r:embed="rId2" cstate="print"/>
          <a:srcRect/>
          <a:stretch>
            <a:fillRect/>
          </a:stretch>
        </p:blipFill>
        <p:spPr bwMode="auto">
          <a:xfrm>
            <a:off x="4648200" y="2990844"/>
            <a:ext cx="4484541" cy="3446112"/>
          </a:xfrm>
          <a:prstGeom prst="rect">
            <a:avLst/>
          </a:prstGeom>
          <a:noFill/>
          <a:ln w="9525">
            <a:noFill/>
            <a:miter lim="800000"/>
            <a:headEnd/>
            <a:tailEnd/>
          </a:ln>
        </p:spPr>
      </p:pic>
      <p:pic>
        <p:nvPicPr>
          <p:cNvPr id="9" name="Picture 4" descr="supscan"/>
          <p:cNvPicPr>
            <a:picLocks noChangeAspect="1" noChangeArrowheads="1"/>
          </p:cNvPicPr>
          <p:nvPr/>
        </p:nvPicPr>
        <p:blipFill>
          <a:blip r:embed="rId3" cstate="print"/>
          <a:srcRect/>
          <a:stretch>
            <a:fillRect/>
          </a:stretch>
        </p:blipFill>
        <p:spPr bwMode="auto">
          <a:xfrm>
            <a:off x="0" y="434934"/>
            <a:ext cx="4648200" cy="37353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0" y="3175"/>
            <a:ext cx="9158288" cy="269875"/>
          </a:xfrm>
          <a:gradFill rotWithShape="1">
            <a:gsLst>
              <a:gs pos="0">
                <a:srgbClr val="DCB6FC"/>
              </a:gs>
              <a:gs pos="100000">
                <a:srgbClr val="9A7FB0"/>
              </a:gs>
            </a:gsLst>
            <a:path path="shape">
              <a:fillToRect l="50000" t="50000" r="50000" b="50000"/>
            </a:path>
          </a:gradFill>
        </p:spPr>
        <p:txBody>
          <a:bodyPr lIns="0" tIns="0" rIns="0" bIns="0"/>
          <a:lstStyle/>
          <a:p>
            <a:pPr algn="r" eaLnBrk="1" hangingPunct="1"/>
            <a:r>
              <a:rPr lang="uk-UA" sz="1600" b="1" i="1" dirty="0" smtClean="0">
                <a:latin typeface="Book Antiqua" pitchFamily="18" charset="0"/>
              </a:rPr>
              <a:t> </a:t>
            </a:r>
            <a:r>
              <a:rPr lang="uk-UA" sz="1600" b="1" i="1" dirty="0" smtClean="0">
                <a:solidFill>
                  <a:schemeClr val="accent2"/>
                </a:solidFill>
                <a:latin typeface="Book Antiqua" pitchFamily="18" charset="0"/>
              </a:rPr>
              <a:t>І н с т р у м е н т и      к і б е р б е з п е к и .</a:t>
            </a:r>
          </a:p>
        </p:txBody>
      </p:sp>
      <p:sp>
        <p:nvSpPr>
          <p:cNvPr id="25603" name="Line 3"/>
          <p:cNvSpPr>
            <a:spLocks noChangeShapeType="1"/>
          </p:cNvSpPr>
          <p:nvPr/>
        </p:nvSpPr>
        <p:spPr bwMode="auto">
          <a:xfrm>
            <a:off x="196850" y="290513"/>
            <a:ext cx="8997950" cy="0"/>
          </a:xfrm>
          <a:prstGeom prst="line">
            <a:avLst/>
          </a:prstGeom>
          <a:noFill/>
          <a:ln w="57150" cmpd="thickThin">
            <a:solidFill>
              <a:schemeClr val="tx1"/>
            </a:solidFill>
            <a:round/>
            <a:headEnd/>
            <a:tailEnd/>
          </a:ln>
        </p:spPr>
        <p:txBody>
          <a:bodyPr/>
          <a:lstStyle/>
          <a:p>
            <a:endParaRPr lang="uk-UA"/>
          </a:p>
        </p:txBody>
      </p:sp>
      <p:sp>
        <p:nvSpPr>
          <p:cNvPr id="25604" name="Rectangle 4"/>
          <p:cNvSpPr>
            <a:spLocks noChangeArrowheads="1"/>
          </p:cNvSpPr>
          <p:nvPr/>
        </p:nvSpPr>
        <p:spPr bwMode="auto">
          <a:xfrm>
            <a:off x="0" y="6583363"/>
            <a:ext cx="9158288" cy="269875"/>
          </a:xfrm>
          <a:prstGeom prst="rect">
            <a:avLst/>
          </a:prstGeom>
          <a:gradFill rotWithShape="1">
            <a:gsLst>
              <a:gs pos="0">
                <a:srgbClr val="DCB6FC"/>
              </a:gs>
              <a:gs pos="100000">
                <a:srgbClr val="9A7FB0"/>
              </a:gs>
            </a:gsLst>
            <a:path path="shape">
              <a:fillToRect l="50000" t="50000" r="50000" b="50000"/>
            </a:path>
          </a:gradFill>
          <a:ln w="25400">
            <a:noFill/>
            <a:miter lim="800000"/>
            <a:headEnd/>
            <a:tailEnd/>
          </a:ln>
        </p:spPr>
        <p:txBody>
          <a:bodyPr lIns="0" tIns="0" rIns="0" bIns="0" anchor="ctr"/>
          <a:lstStyle/>
          <a:p>
            <a:r>
              <a:rPr lang="uk-UA" sz="1600" b="1" i="1" dirty="0">
                <a:solidFill>
                  <a:schemeClr val="accent2"/>
                </a:solidFill>
                <a:latin typeface="Book Antiqua" pitchFamily="18" charset="0"/>
              </a:rPr>
              <a:t> Л е к ц і я  </a:t>
            </a:r>
            <a:r>
              <a:rPr lang="uk-UA" sz="1600" b="1" i="1" dirty="0" smtClean="0">
                <a:solidFill>
                  <a:schemeClr val="accent2"/>
                </a:solidFill>
                <a:latin typeface="Book Antiqua" pitchFamily="18" charset="0"/>
              </a:rPr>
              <a:t>7</a:t>
            </a:r>
            <a:r>
              <a:rPr lang="en-US" sz="1600" b="1" i="1" dirty="0" smtClean="0">
                <a:solidFill>
                  <a:schemeClr val="accent2"/>
                </a:solidFill>
                <a:latin typeface="Book Antiqua" pitchFamily="18" charset="0"/>
              </a:rPr>
              <a:t>.</a:t>
            </a:r>
            <a:r>
              <a:rPr lang="uk-UA" sz="1600" b="1" i="1" dirty="0">
                <a:solidFill>
                  <a:schemeClr val="tx2"/>
                </a:solidFill>
                <a:latin typeface="Book Antiqua" pitchFamily="18" charset="0"/>
              </a:rPr>
              <a:t>		</a:t>
            </a:r>
            <a:r>
              <a:rPr lang="uk-UA" sz="1600" b="1" i="1" dirty="0">
                <a:latin typeface="Book Antiqua" pitchFamily="18" charset="0"/>
              </a:rPr>
              <a:t>С к а н е р и      п о р т і в.</a:t>
            </a:r>
            <a:r>
              <a:rPr lang="uk-UA" sz="1600" b="1" i="1" dirty="0">
                <a:solidFill>
                  <a:schemeClr val="tx2"/>
                </a:solidFill>
                <a:latin typeface="Book Antiqua" pitchFamily="18" charset="0"/>
              </a:rPr>
              <a:t>			                     </a:t>
            </a:r>
            <a:r>
              <a:rPr lang="uk-UA" sz="1600" b="1" i="1" dirty="0">
                <a:solidFill>
                  <a:schemeClr val="accent2"/>
                </a:solidFill>
                <a:latin typeface="Book Antiqua" pitchFamily="18" charset="0"/>
              </a:rPr>
              <a:t>–   </a:t>
            </a:r>
            <a:r>
              <a:rPr lang="uk-UA" sz="1600" b="1" i="1" dirty="0" smtClean="0">
                <a:solidFill>
                  <a:schemeClr val="accent2"/>
                </a:solidFill>
                <a:latin typeface="Book Antiqua" pitchFamily="18" charset="0"/>
              </a:rPr>
              <a:t>1</a:t>
            </a:r>
            <a:r>
              <a:rPr lang="en-US" sz="1600" b="1" i="1" dirty="0" smtClean="0">
                <a:solidFill>
                  <a:schemeClr val="accent2"/>
                </a:solidFill>
                <a:latin typeface="Book Antiqua" pitchFamily="18" charset="0"/>
              </a:rPr>
              <a:t>6</a:t>
            </a:r>
            <a:r>
              <a:rPr lang="uk-UA" sz="1600" b="1" i="1" dirty="0" smtClean="0">
                <a:solidFill>
                  <a:schemeClr val="accent2"/>
                </a:solidFill>
                <a:latin typeface="Book Antiqua" pitchFamily="18" charset="0"/>
              </a:rPr>
              <a:t>   </a:t>
            </a:r>
            <a:r>
              <a:rPr lang="uk-UA" sz="1600" b="1" i="1" dirty="0">
                <a:solidFill>
                  <a:schemeClr val="accent2"/>
                </a:solidFill>
                <a:latin typeface="Book Antiqua" pitchFamily="18" charset="0"/>
              </a:rPr>
              <a:t>–</a:t>
            </a:r>
            <a:r>
              <a:rPr lang="uk-UA" sz="1600" b="1" i="1" dirty="0">
                <a:solidFill>
                  <a:schemeClr val="tx2"/>
                </a:solidFill>
                <a:latin typeface="Book Antiqua" pitchFamily="18" charset="0"/>
              </a:rPr>
              <a:t> </a:t>
            </a:r>
          </a:p>
        </p:txBody>
      </p:sp>
      <p:sp>
        <p:nvSpPr>
          <p:cNvPr id="25605" name="Line 5"/>
          <p:cNvSpPr>
            <a:spLocks noChangeShapeType="1"/>
          </p:cNvSpPr>
          <p:nvPr/>
        </p:nvSpPr>
        <p:spPr bwMode="auto">
          <a:xfrm>
            <a:off x="6453188" y="6573838"/>
            <a:ext cx="2698750" cy="0"/>
          </a:xfrm>
          <a:prstGeom prst="line">
            <a:avLst/>
          </a:prstGeom>
          <a:noFill/>
          <a:ln w="57150" cmpd="thinThick">
            <a:solidFill>
              <a:schemeClr val="tx1"/>
            </a:solidFill>
            <a:round/>
            <a:headEnd/>
            <a:tailEnd/>
          </a:ln>
        </p:spPr>
        <p:txBody>
          <a:bodyPr/>
          <a:lstStyle/>
          <a:p>
            <a:endParaRPr lang="uk-UA"/>
          </a:p>
        </p:txBody>
      </p:sp>
      <p:sp>
        <p:nvSpPr>
          <p:cNvPr id="25606" name="Прямоугольник 4"/>
          <p:cNvSpPr>
            <a:spLocks noChangeArrowheads="1"/>
          </p:cNvSpPr>
          <p:nvPr/>
        </p:nvSpPr>
        <p:spPr bwMode="auto">
          <a:xfrm>
            <a:off x="336492" y="654012"/>
            <a:ext cx="8580555" cy="5509200"/>
          </a:xfrm>
          <a:prstGeom prst="rect">
            <a:avLst/>
          </a:prstGeom>
          <a:noFill/>
          <a:ln w="9525">
            <a:noFill/>
            <a:miter lim="800000"/>
            <a:headEnd/>
            <a:tailEnd/>
          </a:ln>
        </p:spPr>
        <p:txBody>
          <a:bodyPr wrap="square">
            <a:spAutoFit/>
          </a:bodyPr>
          <a:lstStyle/>
          <a:p>
            <a:r>
              <a:rPr lang="ru-RU" sz="2000" dirty="0" err="1" smtClean="0">
                <a:latin typeface="Times New Roman" pitchFamily="18" charset="0"/>
                <a:cs typeface="Times New Roman" pitchFamily="18" charset="0"/>
              </a:rPr>
              <a:t>Сканування</a:t>
            </a:r>
            <a:r>
              <a:rPr lang="en-US"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портів</a:t>
            </a:r>
            <a:r>
              <a:rPr lang="ru-RU" sz="2000" dirty="0" smtClean="0">
                <a:latin typeface="Times New Roman" pitchFamily="18" charset="0"/>
                <a:cs typeface="Times New Roman" pitchFamily="18" charset="0"/>
              </a:rPr>
              <a:t> </a:t>
            </a:r>
            <a:r>
              <a:rPr lang="ru-RU" sz="2000" dirty="0" err="1">
                <a:latin typeface="Times New Roman" pitchFamily="18" charset="0"/>
                <a:cs typeface="Times New Roman" pitchFamily="18" charset="0"/>
              </a:rPr>
              <a:t>може</a:t>
            </a:r>
            <a:r>
              <a:rPr lang="ru-RU" sz="2000" dirty="0">
                <a:latin typeface="Times New Roman" pitchFamily="18" charset="0"/>
                <a:cs typeface="Times New Roman" pitchFamily="18" charset="0"/>
              </a:rPr>
              <a:t> бути </a:t>
            </a:r>
            <a:r>
              <a:rPr lang="ru-RU" sz="2000" dirty="0" err="1" smtClean="0">
                <a:latin typeface="Times New Roman" pitchFamily="18" charset="0"/>
                <a:cs typeface="Times New Roman" pitchFamily="18" charset="0"/>
              </a:rPr>
              <a:t>виконан</a:t>
            </a:r>
            <a:r>
              <a:rPr lang="uk-UA" sz="2000" dirty="0" smtClean="0">
                <a:latin typeface="Times New Roman" pitchFamily="18" charset="0"/>
                <a:cs typeface="Times New Roman" pitchFamily="18" charset="0"/>
              </a:rPr>
              <a:t>о</a:t>
            </a:r>
            <a:r>
              <a:rPr lang="ru-RU" sz="2000" dirty="0" smtClean="0">
                <a:latin typeface="Times New Roman" pitchFamily="18" charset="0"/>
                <a:cs typeface="Times New Roman" pitchFamily="18" charset="0"/>
              </a:rPr>
              <a:t> </a:t>
            </a:r>
            <a:r>
              <a:rPr lang="ru-RU" sz="2000" dirty="0">
                <a:latin typeface="Times New Roman" pitchFamily="18" charset="0"/>
                <a:cs typeface="Times New Roman" pitchFamily="18" charset="0"/>
              </a:rPr>
              <a:t>на </a:t>
            </a:r>
            <a:r>
              <a:rPr lang="ru-RU" sz="2000" dirty="0" err="1">
                <a:latin typeface="Times New Roman" pitchFamily="18" charset="0"/>
                <a:cs typeface="Times New Roman" pitchFamily="18" charset="0"/>
              </a:rPr>
              <a:t>будь-якому</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рівні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або</a:t>
            </a:r>
            <a:r>
              <a:rPr lang="ru-RU" sz="2000" dirty="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зазначене</a:t>
            </a:r>
            <a:r>
              <a:rPr lang="ru-RU" sz="2000" dirty="0" smtClean="0">
                <a:latin typeface="Times New Roman" pitchFamily="18" charset="0"/>
                <a:cs typeface="Times New Roman" pitchFamily="18" charset="0"/>
              </a:rPr>
              <a:t> в </a:t>
            </a:r>
            <a:r>
              <a:rPr lang="ru-RU" sz="2000" dirty="0" err="1" smtClean="0">
                <a:latin typeface="Times New Roman" pitchFamily="18" charset="0"/>
                <a:cs typeface="Times New Roman" pitchFamily="18" charset="0"/>
              </a:rPr>
              <a:t>інтерфейсі</a:t>
            </a:r>
            <a:r>
              <a:rPr lang="ru-RU" sz="2000" dirty="0" smtClean="0">
                <a:latin typeface="Times New Roman" pitchFamily="18" charset="0"/>
                <a:cs typeface="Times New Roman" pitchFamily="18" charset="0"/>
              </a:rPr>
              <a:t> </a:t>
            </a:r>
            <a:r>
              <a:rPr lang="ru-RU" sz="2000" dirty="0" err="1">
                <a:latin typeface="Times New Roman" pitchFamily="18" charset="0"/>
                <a:cs typeface="Times New Roman" pitchFamily="18" charset="0"/>
              </a:rPr>
              <a:t>або</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зі</a:t>
            </a:r>
            <a:r>
              <a:rPr lang="ru-RU" sz="2000" dirty="0">
                <a:latin typeface="Times New Roman" pitchFamily="18" charset="0"/>
                <a:cs typeface="Times New Roman" pitchFamily="18" charset="0"/>
              </a:rPr>
              <a:t> списку, </a:t>
            </a:r>
            <a:r>
              <a:rPr lang="ru-RU" sz="2000" dirty="0" err="1">
                <a:latin typeface="Times New Roman" pitchFamily="18" charset="0"/>
                <a:cs typeface="Times New Roman" pitchFamily="18" charset="0"/>
              </a:rPr>
              <a:t>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ви</a:t>
            </a:r>
            <a:r>
              <a:rPr lang="ru-RU" sz="2000" dirty="0">
                <a:latin typeface="Times New Roman" pitchFamily="18" charset="0"/>
                <a:cs typeface="Times New Roman" pitchFamily="18" charset="0"/>
              </a:rPr>
              <a:t> можете </a:t>
            </a:r>
            <a:r>
              <a:rPr lang="ru-RU" sz="2000" dirty="0" err="1" smtClean="0">
                <a:latin typeface="Times New Roman" pitchFamily="18" charset="0"/>
                <a:cs typeface="Times New Roman" pitchFamily="18" charset="0"/>
              </a:rPr>
              <a:t>вказати</a:t>
            </a:r>
            <a:r>
              <a:rPr lang="ru-RU" sz="2000" dirty="0" smtClean="0">
                <a:latin typeface="Times New Roman" pitchFamily="18" charset="0"/>
                <a:cs typeface="Times New Roman" pitchFamily="18" charset="0"/>
              </a:rPr>
              <a:t> </a:t>
            </a:r>
            <a:r>
              <a:rPr lang="ru-RU" sz="2000" dirty="0" err="1">
                <a:latin typeface="Times New Roman" pitchFamily="18" charset="0"/>
                <a:cs typeface="Times New Roman" pitchFamily="18" charset="0"/>
              </a:rPr>
              <a:t>будь-які</a:t>
            </a:r>
            <a:r>
              <a:rPr lang="ru-RU" sz="2000" dirty="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діапазони</a:t>
            </a:r>
            <a:r>
              <a:rPr lang="ru-RU" sz="2000" dirty="0" smtClean="0">
                <a:latin typeface="Times New Roman" pitchFamily="18" charset="0"/>
                <a:cs typeface="Times New Roman" pitchFamily="18" charset="0"/>
              </a:rPr>
              <a:t> </a:t>
            </a:r>
            <a:r>
              <a:rPr lang="ru-RU" sz="2000" dirty="0" err="1">
                <a:latin typeface="Times New Roman" pitchFamily="18" charset="0"/>
                <a:cs typeface="Times New Roman" pitchFamily="18" charset="0"/>
              </a:rPr>
              <a:t>або</a:t>
            </a:r>
            <a:r>
              <a:rPr lang="ru-RU" sz="2000" dirty="0">
                <a:latin typeface="Times New Roman" pitchFamily="18" charset="0"/>
                <a:cs typeface="Times New Roman" pitchFamily="18" charset="0"/>
              </a:rPr>
              <a:t> IP </a:t>
            </a:r>
            <a:r>
              <a:rPr lang="ru-RU" sz="2000" dirty="0" err="1">
                <a:latin typeface="Times New Roman" pitchFamily="18" charset="0"/>
                <a:cs typeface="Times New Roman" pitchFamily="18" charset="0"/>
              </a:rPr>
              <a:t>адреси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Це</a:t>
            </a:r>
            <a:r>
              <a:rPr lang="ru-RU" sz="2000" dirty="0">
                <a:latin typeface="Times New Roman" pitchFamily="18" charset="0"/>
                <a:cs typeface="Times New Roman" pitchFamily="18" charset="0"/>
              </a:rPr>
              <a:t> два </a:t>
            </a:r>
            <a:r>
              <a:rPr lang="ru-RU" sz="2000" dirty="0" err="1">
                <a:latin typeface="Times New Roman" pitchFamily="18" charset="0"/>
                <a:cs typeface="Times New Roman" pitchFamily="18" charset="0"/>
              </a:rPr>
              <a:t>різних</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методи</a:t>
            </a:r>
            <a:r>
              <a:rPr lang="ru-RU" sz="2000" dirty="0">
                <a:latin typeface="Times New Roman" pitchFamily="18" charset="0"/>
                <a:cs typeface="Times New Roman" pitchFamily="18" charset="0"/>
              </a:rPr>
              <a:t> для </a:t>
            </a:r>
            <a:r>
              <a:rPr lang="ru-RU" sz="2000" dirty="0" err="1">
                <a:latin typeface="Times New Roman" pitchFamily="18" charset="0"/>
                <a:cs typeface="Times New Roman" pitchFamily="18" charset="0"/>
              </a:rPr>
              <a:t>сканування</a:t>
            </a:r>
            <a:r>
              <a:rPr lang="ru-RU" sz="2000" dirty="0">
                <a:latin typeface="Times New Roman" pitchFamily="18" charset="0"/>
                <a:cs typeface="Times New Roman" pitchFamily="18" charset="0"/>
              </a:rPr>
              <a:t> UDP</a:t>
            </a:r>
            <a:r>
              <a:rPr lang="ru-RU" sz="2000" dirty="0" smtClean="0">
                <a:latin typeface="Times New Roman" pitchFamily="18" charset="0"/>
                <a:cs typeface="Times New Roman" pitchFamily="18" charset="0"/>
              </a:rPr>
              <a:t>.</a:t>
            </a:r>
          </a:p>
          <a:p>
            <a:r>
              <a:rPr lang="ru-RU" sz="2000" dirty="0" err="1" smtClean="0">
                <a:latin typeface="Times New Roman" pitchFamily="18" charset="0"/>
                <a:cs typeface="Times New Roman" pitchFamily="18" charset="0"/>
              </a:rPr>
              <a:t>Інші</a:t>
            </a:r>
            <a:r>
              <a:rPr lang="ru-RU" sz="2000" dirty="0" smtClean="0">
                <a:latin typeface="Times New Roman" pitchFamily="18" charset="0"/>
                <a:cs typeface="Times New Roman" pitchFamily="18" charset="0"/>
              </a:rPr>
              <a:t> </a:t>
            </a:r>
            <a:r>
              <a:rPr lang="ru-RU" sz="2000" dirty="0" err="1">
                <a:latin typeface="Times New Roman" pitchFamily="18" charset="0"/>
                <a:cs typeface="Times New Roman" pitchFamily="18" charset="0"/>
              </a:rPr>
              <a:t>додаткові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можливості</a:t>
            </a:r>
            <a:r>
              <a:rPr lang="ru-RU" sz="2000" dirty="0">
                <a:latin typeface="Times New Roman" pitchFamily="18" charset="0"/>
                <a:cs typeface="Times New Roman" pitchFamily="18" charset="0"/>
              </a:rPr>
              <a:t> </a:t>
            </a:r>
            <a:r>
              <a:rPr lang="ru-RU" sz="2000" dirty="0" smtClean="0">
                <a:latin typeface="Times New Roman" pitchFamily="18" charset="0"/>
                <a:cs typeface="Times New Roman" pitchFamily="18" charset="0"/>
              </a:rPr>
              <a:t>у </a:t>
            </a:r>
            <a:r>
              <a:rPr lang="ru-RU" sz="2000" dirty="0" err="1" smtClean="0">
                <a:latin typeface="Times New Roman" pitchFamily="18" charset="0"/>
                <a:cs typeface="Times New Roman" pitchFamily="18" charset="0"/>
              </a:rPr>
              <a:t>SuperScan</a:t>
            </a:r>
            <a:r>
              <a:rPr lang="ru-RU" sz="2000" dirty="0" smtClean="0">
                <a:latin typeface="Times New Roman" pitchFamily="18" charset="0"/>
                <a:cs typeface="Times New Roman" pitchFamily="18" charset="0"/>
              </a:rPr>
              <a:t> :</a:t>
            </a:r>
            <a:endParaRPr lang="ru-RU" sz="2000" dirty="0">
              <a:latin typeface="Times New Roman" pitchFamily="18" charset="0"/>
              <a:cs typeface="Times New Roman" pitchFamily="18" charset="0"/>
            </a:endParaRPr>
          </a:p>
          <a:p>
            <a:r>
              <a:rPr lang="ru-RU" sz="2000" dirty="0">
                <a:latin typeface="Times New Roman" pitchFamily="18" charset="0"/>
                <a:cs typeface="Times New Roman" pitchFamily="18" charset="0"/>
              </a:rPr>
              <a:t> - </a:t>
            </a:r>
            <a:r>
              <a:rPr lang="ru-RU" sz="2000" dirty="0" err="1">
                <a:latin typeface="Times New Roman" pitchFamily="18" charset="0"/>
                <a:cs typeface="Times New Roman" pitchFamily="18" charset="0"/>
              </a:rPr>
              <a:t>Зміна</a:t>
            </a:r>
            <a:r>
              <a:rPr lang="ru-RU" sz="2000" dirty="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списків</a:t>
            </a:r>
            <a:r>
              <a:rPr lang="ru-RU" sz="2000" dirty="0" smtClean="0">
                <a:latin typeface="Times New Roman" pitchFamily="18" charset="0"/>
                <a:cs typeface="Times New Roman" pitchFamily="18" charset="0"/>
              </a:rPr>
              <a:t> </a:t>
            </a:r>
            <a:r>
              <a:rPr lang="ru-RU" sz="2000" dirty="0" err="1">
                <a:latin typeface="Times New Roman" pitchFamily="18" charset="0"/>
                <a:cs typeface="Times New Roman" pitchFamily="18" charset="0"/>
              </a:rPr>
              <a:t>портів</a:t>
            </a:r>
            <a:r>
              <a:rPr lang="ru-RU" sz="2000" dirty="0">
                <a:latin typeface="Times New Roman" pitchFamily="18" charset="0"/>
                <a:cs typeface="Times New Roman" pitchFamily="18" charset="0"/>
              </a:rPr>
              <a:t> та </a:t>
            </a:r>
            <a:r>
              <a:rPr lang="ru-RU" sz="2000" dirty="0" err="1">
                <a:latin typeface="Times New Roman" pitchFamily="18" charset="0"/>
                <a:cs typeface="Times New Roman" pitchFamily="18" charset="0"/>
              </a:rPr>
              <a:t>їх</a:t>
            </a:r>
            <a:r>
              <a:rPr lang="ru-RU" sz="2000" dirty="0">
                <a:latin typeface="Times New Roman" pitchFamily="18" charset="0"/>
                <a:cs typeface="Times New Roman" pitchFamily="18" charset="0"/>
              </a:rPr>
              <a:t> описи, </a:t>
            </a:r>
            <a:r>
              <a:rPr lang="ru-RU" sz="2000" dirty="0" err="1">
                <a:latin typeface="Times New Roman" pitchFamily="18" charset="0"/>
                <a:cs typeface="Times New Roman" pitchFamily="18" charset="0"/>
              </a:rPr>
              <a:t>використовуючи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вбудований</a:t>
            </a:r>
            <a:r>
              <a:rPr lang="ru-RU" sz="2000" dirty="0">
                <a:latin typeface="Times New Roman" pitchFamily="18" charset="0"/>
                <a:cs typeface="Times New Roman" pitchFamily="18" charset="0"/>
              </a:rPr>
              <a:t> редактор, </a:t>
            </a:r>
            <a:r>
              <a:rPr lang="ru-RU" sz="2000" dirty="0" err="1">
                <a:latin typeface="Times New Roman" pitchFamily="18" charset="0"/>
                <a:cs typeface="Times New Roman" pitchFamily="18" charset="0"/>
              </a:rPr>
              <a:t>який</a:t>
            </a:r>
            <a:r>
              <a:rPr lang="ru-RU" sz="2000" dirty="0">
                <a:latin typeface="Times New Roman" pitchFamily="18" charset="0"/>
                <a:cs typeface="Times New Roman" pitchFamily="18" charset="0"/>
              </a:rPr>
              <a:t> включений до </a:t>
            </a:r>
            <a:r>
              <a:rPr lang="ru-RU" sz="2000" dirty="0" smtClean="0">
                <a:latin typeface="Times New Roman" pitchFamily="18" charset="0"/>
                <a:cs typeface="Times New Roman" pitchFamily="18" charset="0"/>
              </a:rPr>
              <a:t>ПЗ.</a:t>
            </a:r>
            <a:endParaRPr lang="ru-RU" sz="2000" dirty="0">
              <a:latin typeface="Times New Roman" pitchFamily="18" charset="0"/>
              <a:cs typeface="Times New Roman" pitchFamily="18" charset="0"/>
            </a:endParaRPr>
          </a:p>
          <a:p>
            <a:r>
              <a:rPr lang="ru-RU" sz="2000" dirty="0">
                <a:latin typeface="Times New Roman" pitchFamily="18" charset="0"/>
                <a:cs typeface="Times New Roman" pitchFamily="18" charset="0"/>
              </a:rPr>
              <a:t> - </a:t>
            </a:r>
            <a:r>
              <a:rPr lang="ru-RU" sz="2000" dirty="0" err="1">
                <a:latin typeface="Times New Roman" pitchFamily="18" charset="0"/>
                <a:cs typeface="Times New Roman" pitchFamily="18" charset="0"/>
              </a:rPr>
              <a:t>Ви</a:t>
            </a:r>
            <a:r>
              <a:rPr lang="ru-RU" sz="2000" dirty="0">
                <a:latin typeface="Times New Roman" pitchFamily="18" charset="0"/>
                <a:cs typeface="Times New Roman" pitchFamily="18" charset="0"/>
              </a:rPr>
              <a:t> можете </a:t>
            </a:r>
            <a:r>
              <a:rPr lang="ru-RU" sz="2000" dirty="0" err="1">
                <a:latin typeface="Times New Roman" pitchFamily="18" charset="0"/>
                <a:cs typeface="Times New Roman" pitchFamily="18" charset="0"/>
              </a:rPr>
              <a:t>підключитися</a:t>
            </a:r>
            <a:r>
              <a:rPr lang="ru-RU" sz="2000" dirty="0">
                <a:latin typeface="Times New Roman" pitchFamily="18" charset="0"/>
                <a:cs typeface="Times New Roman" pitchFamily="18" charset="0"/>
              </a:rPr>
              <a:t> до </a:t>
            </a:r>
            <a:r>
              <a:rPr lang="ru-RU" sz="2000" dirty="0" err="1">
                <a:latin typeface="Times New Roman" pitchFamily="18" charset="0"/>
                <a:cs typeface="Times New Roman" pitchFamily="18" charset="0"/>
              </a:rPr>
              <a:t>будь-якого</a:t>
            </a:r>
            <a:r>
              <a:rPr lang="ru-RU" sz="2000" dirty="0">
                <a:latin typeface="Times New Roman" pitchFamily="18" charset="0"/>
                <a:cs typeface="Times New Roman" pitchFamily="18" charset="0"/>
              </a:rPr>
              <a:t> порту, </a:t>
            </a:r>
            <a:r>
              <a:rPr lang="ru-RU" sz="2000" dirty="0" err="1">
                <a:latin typeface="Times New Roman" pitchFamily="18" charset="0"/>
                <a:cs typeface="Times New Roman" pitchFamily="18" charset="0"/>
              </a:rPr>
              <a:t>який</a:t>
            </a:r>
            <a:r>
              <a:rPr lang="ru-RU" sz="2000" dirty="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виявили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відкритим</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веб-браузером</a:t>
            </a:r>
            <a:r>
              <a:rPr lang="ru-RU" sz="2000" dirty="0" smtClean="0">
                <a:latin typeface="Times New Roman" pitchFamily="18" charset="0"/>
                <a:cs typeface="Times New Roman" pitchFamily="18" charset="0"/>
              </a:rPr>
              <a:t>,  </a:t>
            </a:r>
            <a:r>
              <a:rPr lang="ru-RU" sz="2000" dirty="0">
                <a:latin typeface="Times New Roman" pitchFamily="18" charset="0"/>
                <a:cs typeface="Times New Roman" pitchFamily="18" charset="0"/>
              </a:rPr>
              <a:t>FTP, </a:t>
            </a:r>
            <a:r>
              <a:rPr lang="ru-RU" sz="2000" dirty="0" err="1">
                <a:latin typeface="Times New Roman" pitchFamily="18" charset="0"/>
                <a:cs typeface="Times New Roman" pitchFamily="18" charset="0"/>
              </a:rPr>
              <a:t>або</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будь-яким</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іншим</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відповідним</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інструментом</a:t>
            </a:r>
            <a:r>
              <a:rPr lang="ru-RU" sz="2000" dirty="0">
                <a:latin typeface="Times New Roman" pitchFamily="18" charset="0"/>
                <a:cs typeface="Times New Roman" pitchFamily="18" charset="0"/>
              </a:rPr>
              <a:t> для </a:t>
            </a:r>
            <a:r>
              <a:rPr lang="ru-RU" sz="2000" dirty="0" err="1">
                <a:latin typeface="Times New Roman" pitchFamily="18" charset="0"/>
                <a:cs typeface="Times New Roman" pitchFamily="18" charset="0"/>
              </a:rPr>
              <a:t>цієї</a:t>
            </a:r>
            <a:r>
              <a:rPr lang="ru-RU" sz="2000" dirty="0">
                <a:latin typeface="Times New Roman" pitchFamily="18" charset="0"/>
                <a:cs typeface="Times New Roman" pitchFamily="18" charset="0"/>
              </a:rPr>
              <a:t> мети. </a:t>
            </a:r>
          </a:p>
          <a:p>
            <a:pPr>
              <a:buFontTx/>
              <a:buChar char="-"/>
            </a:pPr>
            <a:r>
              <a:rPr lang="ru-RU" sz="2000" dirty="0">
                <a:latin typeface="Times New Roman" pitchFamily="18" charset="0"/>
                <a:cs typeface="Times New Roman" pitchFamily="18" charset="0"/>
              </a:rPr>
              <a:t>І </a:t>
            </a:r>
            <a:r>
              <a:rPr lang="ru-RU" sz="2000" dirty="0" err="1">
                <a:latin typeface="Times New Roman" pitchFamily="18" charset="0"/>
                <a:cs typeface="Times New Roman" pitchFamily="18" charset="0"/>
              </a:rPr>
              <a:t>ви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також</a:t>
            </a:r>
            <a:r>
              <a:rPr lang="ru-RU" sz="2000" dirty="0">
                <a:latin typeface="Times New Roman" pitchFamily="18" charset="0"/>
                <a:cs typeface="Times New Roman" pitchFamily="18" charset="0"/>
              </a:rPr>
              <a:t> можете </a:t>
            </a:r>
            <a:r>
              <a:rPr lang="ru-RU" sz="2000" dirty="0" err="1">
                <a:latin typeface="Times New Roman" pitchFamily="18" charset="0"/>
                <a:cs typeface="Times New Roman" pitchFamily="18" charset="0"/>
              </a:rPr>
              <a:t>зберегти</a:t>
            </a:r>
            <a:r>
              <a:rPr lang="ru-RU" sz="2000" dirty="0">
                <a:latin typeface="Times New Roman" pitchFamily="18" charset="0"/>
                <a:cs typeface="Times New Roman" pitchFamily="18" charset="0"/>
              </a:rPr>
              <a:t> список </a:t>
            </a:r>
            <a:r>
              <a:rPr lang="ru-RU" sz="2000" dirty="0" err="1">
                <a:latin typeface="Times New Roman" pitchFamily="18" charset="0"/>
                <a:cs typeface="Times New Roman" pitchFamily="18" charset="0"/>
              </a:rPr>
              <a:t>сканування</a:t>
            </a:r>
            <a:r>
              <a:rPr lang="ru-RU" sz="2000" dirty="0">
                <a:latin typeface="Times New Roman" pitchFamily="18" charset="0"/>
                <a:cs typeface="Times New Roman" pitchFamily="18" charset="0"/>
              </a:rPr>
              <a:t> в </a:t>
            </a:r>
            <a:r>
              <a:rPr lang="ru-RU" sz="2000" dirty="0" err="1">
                <a:latin typeface="Times New Roman" pitchFamily="18" charset="0"/>
                <a:cs typeface="Times New Roman" pitchFamily="18" charset="0"/>
              </a:rPr>
              <a:t>текстовий</a:t>
            </a:r>
            <a:r>
              <a:rPr lang="ru-RU" sz="2000" dirty="0">
                <a:latin typeface="Times New Roman" pitchFamily="18" charset="0"/>
                <a:cs typeface="Times New Roman" pitchFamily="18" charset="0"/>
              </a:rPr>
              <a:t> файл</a:t>
            </a:r>
            <a:r>
              <a:rPr lang="ru-RU" sz="2000" dirty="0" smtClean="0">
                <a:latin typeface="Times New Roman" pitchFamily="18" charset="0"/>
                <a:cs typeface="Times New Roman" pitchFamily="18" charset="0"/>
              </a:rPr>
              <a:t>.</a:t>
            </a:r>
            <a:endParaRPr lang="en-US" sz="2000" dirty="0" smtClean="0">
              <a:latin typeface="Times New Roman" pitchFamily="18" charset="0"/>
              <a:cs typeface="Times New Roman" pitchFamily="18" charset="0"/>
            </a:endParaRPr>
          </a:p>
          <a:p>
            <a:pPr marL="342900" indent="-342900" algn="just" eaLnBrk="0" hangingPunct="0">
              <a:lnSpc>
                <a:spcPct val="90000"/>
              </a:lnSpc>
              <a:spcBef>
                <a:spcPct val="20000"/>
              </a:spcBef>
              <a:buFont typeface="Wingdings" pitchFamily="2" charset="2"/>
              <a:buNone/>
              <a:defRPr/>
            </a:pPr>
            <a:endParaRPr lang="ru-RU" sz="2000" kern="0" dirty="0" smtClean="0"/>
          </a:p>
          <a:p>
            <a:pPr marL="342900" indent="-342900" eaLnBrk="0" hangingPunct="0">
              <a:lnSpc>
                <a:spcPct val="90000"/>
              </a:lnSpc>
              <a:buFont typeface="Wingdings" pitchFamily="2" charset="2"/>
              <a:buNone/>
              <a:defRPr/>
            </a:pPr>
            <a:r>
              <a:rPr lang="ru-RU" sz="2000" dirty="0" smtClean="0">
                <a:latin typeface="Times New Roman" pitchFamily="18" charset="0"/>
                <a:cs typeface="Times New Roman" pitchFamily="18" charset="0"/>
              </a:rPr>
              <a:t>Режим [</a:t>
            </a:r>
            <a:r>
              <a:rPr lang="ru-RU" sz="2000" dirty="0" err="1" smtClean="0">
                <a:latin typeface="Times New Roman" pitchFamily="18" charset="0"/>
                <a:cs typeface="Times New Roman" pitchFamily="18" charset="0"/>
              </a:rPr>
              <a:t>The</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Extract</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from</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file</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feature</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scans</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дозволяє</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переглядати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вміст</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будь-якого</a:t>
            </a:r>
            <a:r>
              <a:rPr lang="ru-RU" sz="2000" dirty="0" smtClean="0">
                <a:latin typeface="Times New Roman" pitchFamily="18" charset="0"/>
                <a:cs typeface="Times New Roman" pitchFamily="18" charset="0"/>
              </a:rPr>
              <a:t> текстового файлу </a:t>
            </a:r>
            <a:r>
              <a:rPr lang="ru-RU" sz="2000" dirty="0" err="1" smtClean="0">
                <a:latin typeface="Times New Roman" pitchFamily="18" charset="0"/>
                <a:cs typeface="Times New Roman" pitchFamily="18" charset="0"/>
              </a:rPr>
              <a:t>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отримувати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з</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нього</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коректні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IP-адреси</a:t>
            </a:r>
            <a:r>
              <a:rPr lang="ru-RU" sz="2000" dirty="0" smtClean="0">
                <a:latin typeface="Times New Roman" pitchFamily="18" charset="0"/>
                <a:cs typeface="Times New Roman" pitchFamily="18" charset="0"/>
              </a:rPr>
              <a:t> та </a:t>
            </a:r>
            <a:r>
              <a:rPr lang="ru-RU" sz="2000" dirty="0" err="1" smtClean="0">
                <a:latin typeface="Times New Roman" pitchFamily="18" charset="0"/>
                <a:cs typeface="Times New Roman" pitchFamily="18" charset="0"/>
              </a:rPr>
              <a:t>імена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вузлів</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Однак</a:t>
            </a:r>
            <a:r>
              <a:rPr lang="ru-RU" sz="2000" dirty="0" smtClean="0">
                <a:latin typeface="Times New Roman" pitchFamily="18" charset="0"/>
                <a:cs typeface="Times New Roman" pitchFamily="18" charset="0"/>
              </a:rPr>
              <a:t> перед </a:t>
            </a:r>
            <a:r>
              <a:rPr lang="ru-RU" sz="2000" dirty="0" err="1" smtClean="0">
                <a:latin typeface="Times New Roman" pitchFamily="18" charset="0"/>
                <a:cs typeface="Times New Roman" pitchFamily="18" charset="0"/>
              </a:rPr>
              <a:t>обробкою</a:t>
            </a:r>
            <a:r>
              <a:rPr lang="ru-RU" sz="2000" dirty="0" smtClean="0">
                <a:latin typeface="Times New Roman" pitchFamily="18" charset="0"/>
                <a:cs typeface="Times New Roman" pitchFamily="18" charset="0"/>
              </a:rPr>
              <a:t> файлу </a:t>
            </a:r>
            <a:r>
              <a:rPr lang="ru-RU" sz="2000" dirty="0" err="1" smtClean="0">
                <a:latin typeface="Times New Roman" pitchFamily="18" charset="0"/>
                <a:cs typeface="Times New Roman" pitchFamily="18" charset="0"/>
              </a:rPr>
              <a:t>з</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нього</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потрібно</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видалити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потенційно</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неоднозначні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фрагменти</a:t>
            </a:r>
            <a:r>
              <a:rPr lang="ru-RU" sz="2000" dirty="0" smtClean="0">
                <a:latin typeface="Times New Roman" pitchFamily="18" charset="0"/>
                <a:cs typeface="Times New Roman" pitchFamily="18" charset="0"/>
              </a:rPr>
              <a:t> тексту, </a:t>
            </a:r>
            <a:r>
              <a:rPr lang="ru-RU" sz="2000" dirty="0" err="1" smtClean="0">
                <a:latin typeface="Times New Roman" pitchFamily="18" charset="0"/>
                <a:cs typeface="Times New Roman" pitchFamily="18" charset="0"/>
              </a:rPr>
              <a:t>скориставшись</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зовнішнім</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текстовим</a:t>
            </a:r>
            <a:r>
              <a:rPr lang="ru-RU" sz="2000" dirty="0" smtClean="0">
                <a:latin typeface="Times New Roman" pitchFamily="18" charset="0"/>
                <a:cs typeface="Times New Roman" pitchFamily="18" charset="0"/>
              </a:rPr>
              <a:t> редактором. </a:t>
            </a:r>
          </a:p>
          <a:p>
            <a:pPr marL="342900" indent="-342900" eaLnBrk="0" hangingPunct="0">
              <a:lnSpc>
                <a:spcPct val="90000"/>
              </a:lnSpc>
              <a:buFont typeface="Wingdings" pitchFamily="2" charset="2"/>
              <a:buNone/>
              <a:defRPr/>
            </a:pPr>
            <a:endParaRPr lang="ru-RU" sz="2000" dirty="0" smtClean="0">
              <a:latin typeface="Times New Roman" pitchFamily="18" charset="0"/>
              <a:cs typeface="Times New Roman" pitchFamily="18" charset="0"/>
            </a:endParaRPr>
          </a:p>
          <a:p>
            <a:pPr marL="342900" indent="-342900" algn="just" eaLnBrk="0" hangingPunct="0">
              <a:lnSpc>
                <a:spcPct val="90000"/>
              </a:lnSpc>
              <a:spcBef>
                <a:spcPct val="20000"/>
              </a:spcBef>
              <a:buFont typeface="Wingdings" pitchFamily="2" charset="2"/>
              <a:buNone/>
              <a:defRPr/>
            </a:pPr>
            <a:r>
              <a:rPr lang="en-US" sz="2000" dirty="0" smtClean="0">
                <a:latin typeface="Trebuchet MS" pitchFamily="34" charset="0"/>
                <a:hlinkClick r:id="rId2"/>
              </a:rPr>
              <a:t>http</a:t>
            </a:r>
            <a:r>
              <a:rPr lang="en-US" sz="2000" dirty="0">
                <a:latin typeface="Trebuchet MS" pitchFamily="34" charset="0"/>
                <a:hlinkClick r:id="rId2"/>
              </a:rPr>
              <a:t>://superscan-4-0.soft-free-download.com/uk/</a:t>
            </a:r>
            <a:endParaRPr lang="ru-RU" sz="2000" dirty="0">
              <a:latin typeface="Trebuchet MS"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0" y="3175"/>
            <a:ext cx="9158288" cy="269875"/>
          </a:xfrm>
          <a:gradFill rotWithShape="1">
            <a:gsLst>
              <a:gs pos="0">
                <a:srgbClr val="DCB6FC"/>
              </a:gs>
              <a:gs pos="100000">
                <a:srgbClr val="9A7FB0"/>
              </a:gs>
            </a:gsLst>
            <a:path path="shape">
              <a:fillToRect l="50000" t="50000" r="50000" b="50000"/>
            </a:path>
          </a:gradFill>
        </p:spPr>
        <p:txBody>
          <a:bodyPr lIns="0" tIns="0" rIns="0" bIns="0"/>
          <a:lstStyle/>
          <a:p>
            <a:pPr algn="r" eaLnBrk="1" hangingPunct="1"/>
            <a:r>
              <a:rPr lang="uk-UA" sz="1600" b="1" i="1" dirty="0" smtClean="0">
                <a:latin typeface="Book Antiqua" pitchFamily="18" charset="0"/>
              </a:rPr>
              <a:t> </a:t>
            </a:r>
            <a:r>
              <a:rPr lang="uk-UA" sz="1600" b="1" i="1" dirty="0" smtClean="0">
                <a:solidFill>
                  <a:schemeClr val="accent2"/>
                </a:solidFill>
                <a:latin typeface="Book Antiqua" pitchFamily="18" charset="0"/>
              </a:rPr>
              <a:t>І н с т р у м е н т и      к і б е р б е з п е к и .</a:t>
            </a:r>
          </a:p>
        </p:txBody>
      </p:sp>
      <p:sp>
        <p:nvSpPr>
          <p:cNvPr id="25603" name="Line 3"/>
          <p:cNvSpPr>
            <a:spLocks noChangeShapeType="1"/>
          </p:cNvSpPr>
          <p:nvPr/>
        </p:nvSpPr>
        <p:spPr bwMode="auto">
          <a:xfrm>
            <a:off x="196850" y="290513"/>
            <a:ext cx="8997950" cy="0"/>
          </a:xfrm>
          <a:prstGeom prst="line">
            <a:avLst/>
          </a:prstGeom>
          <a:noFill/>
          <a:ln w="57150" cmpd="thickThin">
            <a:solidFill>
              <a:schemeClr val="tx1"/>
            </a:solidFill>
            <a:round/>
            <a:headEnd/>
            <a:tailEnd/>
          </a:ln>
        </p:spPr>
        <p:txBody>
          <a:bodyPr/>
          <a:lstStyle/>
          <a:p>
            <a:endParaRPr lang="uk-UA"/>
          </a:p>
        </p:txBody>
      </p:sp>
      <p:sp>
        <p:nvSpPr>
          <p:cNvPr id="25604" name="Rectangle 4"/>
          <p:cNvSpPr>
            <a:spLocks noChangeArrowheads="1"/>
          </p:cNvSpPr>
          <p:nvPr/>
        </p:nvSpPr>
        <p:spPr bwMode="auto">
          <a:xfrm>
            <a:off x="0" y="6583363"/>
            <a:ext cx="9158288" cy="269875"/>
          </a:xfrm>
          <a:prstGeom prst="rect">
            <a:avLst/>
          </a:prstGeom>
          <a:gradFill rotWithShape="1">
            <a:gsLst>
              <a:gs pos="0">
                <a:srgbClr val="DCB6FC"/>
              </a:gs>
              <a:gs pos="100000">
                <a:srgbClr val="9A7FB0"/>
              </a:gs>
            </a:gsLst>
            <a:path path="shape">
              <a:fillToRect l="50000" t="50000" r="50000" b="50000"/>
            </a:path>
          </a:gradFill>
          <a:ln w="25400">
            <a:noFill/>
            <a:miter lim="800000"/>
            <a:headEnd/>
            <a:tailEnd/>
          </a:ln>
        </p:spPr>
        <p:txBody>
          <a:bodyPr lIns="0" tIns="0" rIns="0" bIns="0" anchor="ctr"/>
          <a:lstStyle/>
          <a:p>
            <a:r>
              <a:rPr lang="uk-UA" sz="1600" b="1" i="1" dirty="0">
                <a:solidFill>
                  <a:schemeClr val="accent2"/>
                </a:solidFill>
                <a:latin typeface="Book Antiqua" pitchFamily="18" charset="0"/>
              </a:rPr>
              <a:t> Л е к ц і я  </a:t>
            </a:r>
            <a:r>
              <a:rPr lang="uk-UA" sz="1600" b="1" i="1" dirty="0" smtClean="0">
                <a:solidFill>
                  <a:schemeClr val="accent2"/>
                </a:solidFill>
                <a:latin typeface="Book Antiqua" pitchFamily="18" charset="0"/>
              </a:rPr>
              <a:t>7</a:t>
            </a:r>
            <a:r>
              <a:rPr lang="en-US" sz="1600" b="1" i="1" dirty="0" smtClean="0">
                <a:solidFill>
                  <a:schemeClr val="accent2"/>
                </a:solidFill>
                <a:latin typeface="Book Antiqua" pitchFamily="18" charset="0"/>
              </a:rPr>
              <a:t>.</a:t>
            </a:r>
            <a:r>
              <a:rPr lang="uk-UA" sz="1600" b="1" i="1" dirty="0">
                <a:solidFill>
                  <a:schemeClr val="tx2"/>
                </a:solidFill>
                <a:latin typeface="Book Antiqua" pitchFamily="18" charset="0"/>
              </a:rPr>
              <a:t>		</a:t>
            </a:r>
            <a:r>
              <a:rPr lang="uk-UA" sz="1600" b="1" i="1" dirty="0">
                <a:latin typeface="Book Antiqua" pitchFamily="18" charset="0"/>
              </a:rPr>
              <a:t>С к а н е р и      п о р т і в.</a:t>
            </a:r>
            <a:r>
              <a:rPr lang="uk-UA" sz="1600" b="1" i="1" dirty="0">
                <a:solidFill>
                  <a:schemeClr val="tx2"/>
                </a:solidFill>
                <a:latin typeface="Book Antiqua" pitchFamily="18" charset="0"/>
              </a:rPr>
              <a:t>			                     </a:t>
            </a:r>
            <a:r>
              <a:rPr lang="uk-UA" sz="1600" b="1" i="1" dirty="0">
                <a:solidFill>
                  <a:schemeClr val="accent2"/>
                </a:solidFill>
                <a:latin typeface="Book Antiqua" pitchFamily="18" charset="0"/>
              </a:rPr>
              <a:t>–   </a:t>
            </a:r>
            <a:r>
              <a:rPr lang="uk-UA" sz="1600" b="1" i="1" dirty="0" smtClean="0">
                <a:solidFill>
                  <a:schemeClr val="accent2"/>
                </a:solidFill>
                <a:latin typeface="Book Antiqua" pitchFamily="18" charset="0"/>
              </a:rPr>
              <a:t>1</a:t>
            </a:r>
            <a:r>
              <a:rPr lang="en-US" sz="1600" b="1" i="1" dirty="0" smtClean="0">
                <a:solidFill>
                  <a:schemeClr val="accent2"/>
                </a:solidFill>
                <a:latin typeface="Book Antiqua" pitchFamily="18" charset="0"/>
              </a:rPr>
              <a:t>7</a:t>
            </a:r>
            <a:r>
              <a:rPr lang="uk-UA" sz="1600" b="1" i="1" dirty="0" smtClean="0">
                <a:solidFill>
                  <a:schemeClr val="accent2"/>
                </a:solidFill>
                <a:latin typeface="Book Antiqua" pitchFamily="18" charset="0"/>
              </a:rPr>
              <a:t>   </a:t>
            </a:r>
            <a:r>
              <a:rPr lang="uk-UA" sz="1600" b="1" i="1" dirty="0">
                <a:solidFill>
                  <a:schemeClr val="accent2"/>
                </a:solidFill>
                <a:latin typeface="Book Antiqua" pitchFamily="18" charset="0"/>
              </a:rPr>
              <a:t>–</a:t>
            </a:r>
            <a:r>
              <a:rPr lang="uk-UA" sz="1600" b="1" i="1" dirty="0">
                <a:solidFill>
                  <a:schemeClr val="tx2"/>
                </a:solidFill>
                <a:latin typeface="Book Antiqua" pitchFamily="18" charset="0"/>
              </a:rPr>
              <a:t> </a:t>
            </a:r>
          </a:p>
        </p:txBody>
      </p:sp>
      <p:sp>
        <p:nvSpPr>
          <p:cNvPr id="25605" name="Line 5"/>
          <p:cNvSpPr>
            <a:spLocks noChangeShapeType="1"/>
          </p:cNvSpPr>
          <p:nvPr/>
        </p:nvSpPr>
        <p:spPr bwMode="auto">
          <a:xfrm>
            <a:off x="6453188" y="6573838"/>
            <a:ext cx="2698750" cy="0"/>
          </a:xfrm>
          <a:prstGeom prst="line">
            <a:avLst/>
          </a:prstGeom>
          <a:noFill/>
          <a:ln w="57150" cmpd="thinThick">
            <a:solidFill>
              <a:schemeClr val="tx1"/>
            </a:solidFill>
            <a:round/>
            <a:headEnd/>
            <a:tailEnd/>
          </a:ln>
        </p:spPr>
        <p:txBody>
          <a:bodyPr/>
          <a:lstStyle/>
          <a:p>
            <a:endParaRPr lang="uk-UA"/>
          </a:p>
        </p:txBody>
      </p:sp>
      <p:pic>
        <p:nvPicPr>
          <p:cNvPr id="7" name="Рисунок 6" descr="SuperScan site L7 sl17.jpg"/>
          <p:cNvPicPr>
            <a:picLocks noChangeAspect="1"/>
          </p:cNvPicPr>
          <p:nvPr/>
        </p:nvPicPr>
        <p:blipFill>
          <a:blip r:embed="rId2" cstate="print"/>
          <a:stretch>
            <a:fillRect/>
          </a:stretch>
        </p:blipFill>
        <p:spPr>
          <a:xfrm>
            <a:off x="299979" y="290513"/>
            <a:ext cx="8091202" cy="6283325"/>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0" y="3175"/>
            <a:ext cx="9158288" cy="269875"/>
          </a:xfrm>
          <a:gradFill rotWithShape="1">
            <a:gsLst>
              <a:gs pos="0">
                <a:srgbClr val="DCB6FC"/>
              </a:gs>
              <a:gs pos="100000">
                <a:srgbClr val="9A7FB0"/>
              </a:gs>
            </a:gsLst>
            <a:path path="shape">
              <a:fillToRect l="50000" t="50000" r="50000" b="50000"/>
            </a:path>
          </a:gradFill>
        </p:spPr>
        <p:txBody>
          <a:bodyPr lIns="0" tIns="0" rIns="0" bIns="0"/>
          <a:lstStyle/>
          <a:p>
            <a:pPr algn="r" eaLnBrk="1" hangingPunct="1"/>
            <a:r>
              <a:rPr lang="uk-UA" sz="1600" b="1" i="1" dirty="0" smtClean="0">
                <a:latin typeface="Book Antiqua" pitchFamily="18" charset="0"/>
              </a:rPr>
              <a:t> </a:t>
            </a:r>
            <a:r>
              <a:rPr lang="uk-UA" sz="1600" b="1" i="1" dirty="0" smtClean="0">
                <a:solidFill>
                  <a:schemeClr val="accent2"/>
                </a:solidFill>
                <a:latin typeface="Book Antiqua" pitchFamily="18" charset="0"/>
              </a:rPr>
              <a:t>І н с т р у м е н т и      к і б е р б е з п е к и .</a:t>
            </a:r>
          </a:p>
        </p:txBody>
      </p:sp>
      <p:sp>
        <p:nvSpPr>
          <p:cNvPr id="28675" name="Line 3"/>
          <p:cNvSpPr>
            <a:spLocks noChangeShapeType="1"/>
          </p:cNvSpPr>
          <p:nvPr/>
        </p:nvSpPr>
        <p:spPr bwMode="auto">
          <a:xfrm>
            <a:off x="196850" y="290513"/>
            <a:ext cx="8997950" cy="0"/>
          </a:xfrm>
          <a:prstGeom prst="line">
            <a:avLst/>
          </a:prstGeom>
          <a:noFill/>
          <a:ln w="57150" cmpd="thickThin">
            <a:solidFill>
              <a:schemeClr val="tx1"/>
            </a:solidFill>
            <a:round/>
            <a:headEnd/>
            <a:tailEnd/>
          </a:ln>
        </p:spPr>
        <p:txBody>
          <a:bodyPr/>
          <a:lstStyle/>
          <a:p>
            <a:endParaRPr lang="uk-UA"/>
          </a:p>
        </p:txBody>
      </p:sp>
      <p:sp>
        <p:nvSpPr>
          <p:cNvPr id="28676" name="Rectangle 4"/>
          <p:cNvSpPr>
            <a:spLocks noChangeArrowheads="1"/>
          </p:cNvSpPr>
          <p:nvPr/>
        </p:nvSpPr>
        <p:spPr bwMode="auto">
          <a:xfrm>
            <a:off x="0" y="6583363"/>
            <a:ext cx="9158288" cy="269875"/>
          </a:xfrm>
          <a:prstGeom prst="rect">
            <a:avLst/>
          </a:prstGeom>
          <a:gradFill rotWithShape="1">
            <a:gsLst>
              <a:gs pos="0">
                <a:srgbClr val="DCB6FC"/>
              </a:gs>
              <a:gs pos="100000">
                <a:srgbClr val="9A7FB0"/>
              </a:gs>
            </a:gsLst>
            <a:path path="shape">
              <a:fillToRect l="50000" t="50000" r="50000" b="50000"/>
            </a:path>
          </a:gradFill>
          <a:ln w="25400">
            <a:noFill/>
            <a:miter lim="800000"/>
            <a:headEnd/>
            <a:tailEnd/>
          </a:ln>
        </p:spPr>
        <p:txBody>
          <a:bodyPr lIns="0" tIns="0" rIns="0" bIns="0" anchor="ctr"/>
          <a:lstStyle/>
          <a:p>
            <a:r>
              <a:rPr lang="uk-UA" sz="1600" b="1" i="1" dirty="0">
                <a:solidFill>
                  <a:schemeClr val="accent2"/>
                </a:solidFill>
                <a:latin typeface="Book Antiqua" pitchFamily="18" charset="0"/>
              </a:rPr>
              <a:t> Л е к ц і я  </a:t>
            </a:r>
            <a:r>
              <a:rPr lang="uk-UA" sz="1600" b="1" i="1" dirty="0" smtClean="0">
                <a:solidFill>
                  <a:schemeClr val="accent2"/>
                </a:solidFill>
                <a:latin typeface="Book Antiqua" pitchFamily="18" charset="0"/>
              </a:rPr>
              <a:t>7</a:t>
            </a:r>
            <a:r>
              <a:rPr lang="en-US" sz="1600" b="1" i="1" dirty="0" smtClean="0">
                <a:solidFill>
                  <a:schemeClr val="accent2"/>
                </a:solidFill>
                <a:latin typeface="Book Antiqua" pitchFamily="18" charset="0"/>
              </a:rPr>
              <a:t>.</a:t>
            </a:r>
            <a:r>
              <a:rPr lang="uk-UA" sz="1600" b="1" i="1" dirty="0">
                <a:solidFill>
                  <a:schemeClr val="tx2"/>
                </a:solidFill>
                <a:latin typeface="Book Antiqua" pitchFamily="18" charset="0"/>
              </a:rPr>
              <a:t>		</a:t>
            </a:r>
            <a:r>
              <a:rPr lang="uk-UA" sz="1600" b="1" i="1" dirty="0">
                <a:latin typeface="Book Antiqua" pitchFamily="18" charset="0"/>
              </a:rPr>
              <a:t>С к а н е р и      п о р т і в.</a:t>
            </a:r>
            <a:r>
              <a:rPr lang="uk-UA" sz="1600" b="1" i="1" dirty="0">
                <a:solidFill>
                  <a:schemeClr val="tx2"/>
                </a:solidFill>
                <a:latin typeface="Book Antiqua" pitchFamily="18" charset="0"/>
              </a:rPr>
              <a:t>			                     </a:t>
            </a:r>
            <a:r>
              <a:rPr lang="uk-UA" sz="1600" b="1" i="1" dirty="0">
                <a:solidFill>
                  <a:schemeClr val="accent2"/>
                </a:solidFill>
                <a:latin typeface="Book Antiqua" pitchFamily="18" charset="0"/>
              </a:rPr>
              <a:t>–   </a:t>
            </a:r>
            <a:r>
              <a:rPr lang="uk-UA" sz="1600" b="1" i="1" dirty="0" smtClean="0">
                <a:solidFill>
                  <a:schemeClr val="accent2"/>
                </a:solidFill>
                <a:latin typeface="Book Antiqua" pitchFamily="18" charset="0"/>
              </a:rPr>
              <a:t>1</a:t>
            </a:r>
            <a:r>
              <a:rPr lang="en-US" sz="1600" b="1" i="1" dirty="0" smtClean="0">
                <a:solidFill>
                  <a:schemeClr val="accent2"/>
                </a:solidFill>
                <a:latin typeface="Book Antiqua" pitchFamily="18" charset="0"/>
              </a:rPr>
              <a:t>8</a:t>
            </a:r>
            <a:r>
              <a:rPr lang="uk-UA" sz="1600" b="1" i="1" dirty="0" smtClean="0">
                <a:solidFill>
                  <a:schemeClr val="accent2"/>
                </a:solidFill>
                <a:latin typeface="Book Antiqua" pitchFamily="18" charset="0"/>
              </a:rPr>
              <a:t>   </a:t>
            </a:r>
            <a:r>
              <a:rPr lang="uk-UA" sz="1600" b="1" i="1" dirty="0">
                <a:solidFill>
                  <a:schemeClr val="accent2"/>
                </a:solidFill>
                <a:latin typeface="Book Antiqua" pitchFamily="18" charset="0"/>
              </a:rPr>
              <a:t>–</a:t>
            </a:r>
            <a:r>
              <a:rPr lang="uk-UA" sz="1600" b="1" i="1" dirty="0">
                <a:solidFill>
                  <a:schemeClr val="tx2"/>
                </a:solidFill>
                <a:latin typeface="Book Antiqua" pitchFamily="18" charset="0"/>
              </a:rPr>
              <a:t> </a:t>
            </a:r>
          </a:p>
        </p:txBody>
      </p:sp>
      <p:sp>
        <p:nvSpPr>
          <p:cNvPr id="28677" name="Line 5"/>
          <p:cNvSpPr>
            <a:spLocks noChangeShapeType="1"/>
          </p:cNvSpPr>
          <p:nvPr/>
        </p:nvSpPr>
        <p:spPr bwMode="auto">
          <a:xfrm>
            <a:off x="6453188" y="6573838"/>
            <a:ext cx="2698750" cy="0"/>
          </a:xfrm>
          <a:prstGeom prst="line">
            <a:avLst/>
          </a:prstGeom>
          <a:noFill/>
          <a:ln w="57150" cmpd="thinThick">
            <a:solidFill>
              <a:schemeClr val="tx1"/>
            </a:solidFill>
            <a:round/>
            <a:headEnd/>
            <a:tailEnd/>
          </a:ln>
        </p:spPr>
        <p:txBody>
          <a:bodyPr/>
          <a:lstStyle/>
          <a:p>
            <a:endParaRPr lang="uk-UA"/>
          </a:p>
        </p:txBody>
      </p:sp>
      <p:sp>
        <p:nvSpPr>
          <p:cNvPr id="6" name="Rectangle 2"/>
          <p:cNvSpPr txBox="1">
            <a:spLocks noChangeArrowheads="1"/>
          </p:cNvSpPr>
          <p:nvPr/>
        </p:nvSpPr>
        <p:spPr bwMode="auto">
          <a:xfrm>
            <a:off x="0" y="273050"/>
            <a:ext cx="1614447" cy="827088"/>
          </a:xfrm>
          <a:prstGeom prst="rect">
            <a:avLst/>
          </a:prstGeom>
          <a:noFill/>
          <a:ln w="9525">
            <a:noFill/>
            <a:miter lim="800000"/>
            <a:headEnd/>
            <a:tailEnd/>
          </a:ln>
        </p:spPr>
        <p:txBody>
          <a:bodyPr anchor="ctr"/>
          <a:lstStyle/>
          <a:p>
            <a:pPr eaLnBrk="0" hangingPunct="0">
              <a:defRPr/>
            </a:pPr>
            <a:r>
              <a:rPr lang="en-US" sz="4000" kern="0" dirty="0" err="1">
                <a:solidFill>
                  <a:schemeClr val="tx2"/>
                </a:solidFill>
                <a:latin typeface="+mj-lt"/>
                <a:ea typeface="+mj-ea"/>
                <a:cs typeface="+mj-cs"/>
              </a:rPr>
              <a:t>IpEye</a:t>
            </a:r>
            <a:endParaRPr lang="uk-UA" sz="4000" kern="0" dirty="0">
              <a:solidFill>
                <a:schemeClr val="tx2"/>
              </a:solidFill>
              <a:latin typeface="+mj-lt"/>
              <a:ea typeface="+mj-ea"/>
              <a:cs typeface="+mj-cs"/>
            </a:endParaRPr>
          </a:p>
        </p:txBody>
      </p:sp>
      <p:sp>
        <p:nvSpPr>
          <p:cNvPr id="7" name="Rectangle 3"/>
          <p:cNvSpPr txBox="1">
            <a:spLocks noChangeArrowheads="1"/>
          </p:cNvSpPr>
          <p:nvPr/>
        </p:nvSpPr>
        <p:spPr>
          <a:xfrm>
            <a:off x="2892402" y="431800"/>
            <a:ext cx="6084888" cy="2997200"/>
          </a:xfrm>
          <a:prstGeom prst="rect">
            <a:avLst/>
          </a:prstGeom>
        </p:spPr>
        <p:txBody>
          <a:bodyPr/>
          <a:lstStyle/>
          <a:p>
            <a:pPr marL="342900" indent="-342900" algn="r" eaLnBrk="0" hangingPunct="0">
              <a:lnSpc>
                <a:spcPct val="80000"/>
              </a:lnSpc>
              <a:spcBef>
                <a:spcPct val="20000"/>
              </a:spcBef>
              <a:buFontTx/>
              <a:buChar char="•"/>
              <a:defRPr/>
            </a:pPr>
            <a:r>
              <a:rPr lang="uk-UA" sz="2000" kern="0" dirty="0" err="1">
                <a:latin typeface="+mn-lt"/>
              </a:rPr>
              <a:t>IpEye</a:t>
            </a:r>
            <a:r>
              <a:rPr lang="uk-UA" sz="2000" kern="0" dirty="0">
                <a:latin typeface="+mn-lt"/>
              </a:rPr>
              <a:t> - сканер портів для </a:t>
            </a:r>
            <a:r>
              <a:rPr lang="uk-UA" sz="2000" kern="0" dirty="0" smtClean="0">
                <a:latin typeface="+mn-lt"/>
              </a:rPr>
              <a:t>Windows, який </a:t>
            </a:r>
            <a:r>
              <a:rPr lang="uk-UA" sz="2000" kern="0" dirty="0">
                <a:latin typeface="+mn-lt"/>
              </a:rPr>
              <a:t>працює під управлінням командного рядка, з тими ж можливості маскування, що і nmap, включаючи SYN, FIN, Xmas tree і null-сканування. Ця програма невелика, проста у використанні, безкоштовна і доступна для завантаження</a:t>
            </a:r>
            <a:r>
              <a:rPr lang="en-US" sz="2000" kern="0" dirty="0">
                <a:latin typeface="+mn-lt"/>
              </a:rPr>
              <a:t>.</a:t>
            </a:r>
            <a:r>
              <a:rPr lang="uk-UA" sz="2000" kern="0" dirty="0">
                <a:latin typeface="+mn-lt"/>
              </a:rPr>
              <a:t> Ви можете збільшити проміжок часу між послідовними запитами і змінити вихідний IP-адресу і порт (також підтримується не надто вдала функція маскування). </a:t>
            </a:r>
          </a:p>
        </p:txBody>
      </p:sp>
      <p:pic>
        <p:nvPicPr>
          <p:cNvPr id="28680" name="Picture 5" descr="07_02"/>
          <p:cNvPicPr>
            <a:picLocks noChangeAspect="1" noChangeArrowheads="1"/>
          </p:cNvPicPr>
          <p:nvPr/>
        </p:nvPicPr>
        <p:blipFill>
          <a:blip r:embed="rId2" cstate="print"/>
          <a:srcRect/>
          <a:stretch>
            <a:fillRect/>
          </a:stretch>
        </p:blipFill>
        <p:spPr bwMode="auto">
          <a:xfrm>
            <a:off x="206400" y="3098838"/>
            <a:ext cx="6227763" cy="31416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0" y="3175"/>
            <a:ext cx="9158288" cy="269875"/>
          </a:xfrm>
          <a:gradFill rotWithShape="1">
            <a:gsLst>
              <a:gs pos="0">
                <a:srgbClr val="DCB6FC"/>
              </a:gs>
              <a:gs pos="100000">
                <a:srgbClr val="9A7FB0"/>
              </a:gs>
            </a:gsLst>
            <a:path path="shape">
              <a:fillToRect l="50000" t="50000" r="50000" b="50000"/>
            </a:path>
          </a:gradFill>
        </p:spPr>
        <p:txBody>
          <a:bodyPr lIns="0" tIns="0" rIns="0" bIns="0"/>
          <a:lstStyle/>
          <a:p>
            <a:pPr algn="r" eaLnBrk="1" hangingPunct="1"/>
            <a:r>
              <a:rPr lang="uk-UA" sz="1600" b="1" i="1" dirty="0" smtClean="0">
                <a:latin typeface="Book Antiqua" pitchFamily="18" charset="0"/>
              </a:rPr>
              <a:t> </a:t>
            </a:r>
            <a:r>
              <a:rPr lang="uk-UA" sz="1600" b="1" i="1" dirty="0" smtClean="0">
                <a:solidFill>
                  <a:schemeClr val="accent2"/>
                </a:solidFill>
                <a:latin typeface="Book Antiqua" pitchFamily="18" charset="0"/>
              </a:rPr>
              <a:t>І н с т р у м е н т и      к і б е р б е з п е к и .</a:t>
            </a:r>
          </a:p>
        </p:txBody>
      </p:sp>
      <p:sp>
        <p:nvSpPr>
          <p:cNvPr id="29699" name="Line 3"/>
          <p:cNvSpPr>
            <a:spLocks noChangeShapeType="1"/>
          </p:cNvSpPr>
          <p:nvPr/>
        </p:nvSpPr>
        <p:spPr bwMode="auto">
          <a:xfrm>
            <a:off x="196850" y="290513"/>
            <a:ext cx="8997950" cy="0"/>
          </a:xfrm>
          <a:prstGeom prst="line">
            <a:avLst/>
          </a:prstGeom>
          <a:noFill/>
          <a:ln w="57150" cmpd="thickThin">
            <a:solidFill>
              <a:schemeClr val="tx1"/>
            </a:solidFill>
            <a:round/>
            <a:headEnd/>
            <a:tailEnd/>
          </a:ln>
        </p:spPr>
        <p:txBody>
          <a:bodyPr/>
          <a:lstStyle/>
          <a:p>
            <a:endParaRPr lang="uk-UA"/>
          </a:p>
        </p:txBody>
      </p:sp>
      <p:sp>
        <p:nvSpPr>
          <p:cNvPr id="29700" name="Rectangle 4"/>
          <p:cNvSpPr>
            <a:spLocks noChangeArrowheads="1"/>
          </p:cNvSpPr>
          <p:nvPr/>
        </p:nvSpPr>
        <p:spPr bwMode="auto">
          <a:xfrm>
            <a:off x="0" y="6583363"/>
            <a:ext cx="9158288" cy="269875"/>
          </a:xfrm>
          <a:prstGeom prst="rect">
            <a:avLst/>
          </a:prstGeom>
          <a:gradFill rotWithShape="1">
            <a:gsLst>
              <a:gs pos="0">
                <a:srgbClr val="DCB6FC"/>
              </a:gs>
              <a:gs pos="100000">
                <a:srgbClr val="9A7FB0"/>
              </a:gs>
            </a:gsLst>
            <a:path path="shape">
              <a:fillToRect l="50000" t="50000" r="50000" b="50000"/>
            </a:path>
          </a:gradFill>
          <a:ln w="25400">
            <a:noFill/>
            <a:miter lim="800000"/>
            <a:headEnd/>
            <a:tailEnd/>
          </a:ln>
        </p:spPr>
        <p:txBody>
          <a:bodyPr lIns="0" tIns="0" rIns="0" bIns="0" anchor="ctr"/>
          <a:lstStyle/>
          <a:p>
            <a:r>
              <a:rPr lang="uk-UA" sz="1600" b="1" i="1" dirty="0">
                <a:solidFill>
                  <a:schemeClr val="accent2"/>
                </a:solidFill>
                <a:latin typeface="Book Antiqua" pitchFamily="18" charset="0"/>
              </a:rPr>
              <a:t> Л е к ц і я  </a:t>
            </a:r>
            <a:r>
              <a:rPr lang="uk-UA" sz="1600" b="1" i="1" dirty="0" smtClean="0">
                <a:solidFill>
                  <a:schemeClr val="accent2"/>
                </a:solidFill>
                <a:latin typeface="Book Antiqua" pitchFamily="18" charset="0"/>
              </a:rPr>
              <a:t>7</a:t>
            </a:r>
            <a:r>
              <a:rPr lang="en-US" sz="1600" b="1" i="1" dirty="0" smtClean="0">
                <a:solidFill>
                  <a:schemeClr val="accent2"/>
                </a:solidFill>
                <a:latin typeface="Book Antiqua" pitchFamily="18" charset="0"/>
              </a:rPr>
              <a:t>.</a:t>
            </a:r>
            <a:r>
              <a:rPr lang="uk-UA" sz="1600" b="1" i="1" dirty="0">
                <a:solidFill>
                  <a:schemeClr val="tx2"/>
                </a:solidFill>
                <a:latin typeface="Book Antiqua" pitchFamily="18" charset="0"/>
              </a:rPr>
              <a:t>		</a:t>
            </a:r>
            <a:r>
              <a:rPr lang="uk-UA" sz="1600" b="1" i="1" dirty="0">
                <a:latin typeface="Book Antiqua" pitchFamily="18" charset="0"/>
              </a:rPr>
              <a:t>С к а н е р и      п о р т і в.</a:t>
            </a:r>
            <a:r>
              <a:rPr lang="uk-UA" sz="1600" b="1" i="1" dirty="0">
                <a:solidFill>
                  <a:schemeClr val="tx2"/>
                </a:solidFill>
                <a:latin typeface="Book Antiqua" pitchFamily="18" charset="0"/>
              </a:rPr>
              <a:t>			                     </a:t>
            </a:r>
            <a:r>
              <a:rPr lang="uk-UA" sz="1600" b="1" i="1" dirty="0">
                <a:solidFill>
                  <a:schemeClr val="accent2"/>
                </a:solidFill>
                <a:latin typeface="Book Antiqua" pitchFamily="18" charset="0"/>
              </a:rPr>
              <a:t>–   </a:t>
            </a:r>
            <a:r>
              <a:rPr lang="uk-UA" sz="1600" b="1" i="1" dirty="0" smtClean="0">
                <a:solidFill>
                  <a:schemeClr val="accent2"/>
                </a:solidFill>
                <a:latin typeface="Book Antiqua" pitchFamily="18" charset="0"/>
              </a:rPr>
              <a:t>1</a:t>
            </a:r>
            <a:r>
              <a:rPr lang="en-US" sz="1600" b="1" i="1" dirty="0" smtClean="0">
                <a:solidFill>
                  <a:schemeClr val="accent2"/>
                </a:solidFill>
                <a:latin typeface="Book Antiqua" pitchFamily="18" charset="0"/>
              </a:rPr>
              <a:t>9</a:t>
            </a:r>
            <a:r>
              <a:rPr lang="uk-UA" sz="1600" b="1" i="1" dirty="0" smtClean="0">
                <a:solidFill>
                  <a:schemeClr val="accent2"/>
                </a:solidFill>
                <a:latin typeface="Book Antiqua" pitchFamily="18" charset="0"/>
              </a:rPr>
              <a:t>   </a:t>
            </a:r>
            <a:r>
              <a:rPr lang="uk-UA" sz="1600" b="1" i="1" dirty="0">
                <a:solidFill>
                  <a:schemeClr val="accent2"/>
                </a:solidFill>
                <a:latin typeface="Book Antiqua" pitchFamily="18" charset="0"/>
              </a:rPr>
              <a:t>–</a:t>
            </a:r>
            <a:r>
              <a:rPr lang="uk-UA" sz="1600" b="1" i="1" dirty="0">
                <a:solidFill>
                  <a:schemeClr val="tx2"/>
                </a:solidFill>
                <a:latin typeface="Book Antiqua" pitchFamily="18" charset="0"/>
              </a:rPr>
              <a:t> </a:t>
            </a:r>
          </a:p>
        </p:txBody>
      </p:sp>
      <p:sp>
        <p:nvSpPr>
          <p:cNvPr id="29701" name="Line 5"/>
          <p:cNvSpPr>
            <a:spLocks noChangeShapeType="1"/>
          </p:cNvSpPr>
          <p:nvPr/>
        </p:nvSpPr>
        <p:spPr bwMode="auto">
          <a:xfrm>
            <a:off x="6453188" y="6573838"/>
            <a:ext cx="2698750" cy="0"/>
          </a:xfrm>
          <a:prstGeom prst="line">
            <a:avLst/>
          </a:prstGeom>
          <a:noFill/>
          <a:ln w="57150" cmpd="thinThick">
            <a:solidFill>
              <a:schemeClr val="tx1"/>
            </a:solidFill>
            <a:round/>
            <a:headEnd/>
            <a:tailEnd/>
          </a:ln>
        </p:spPr>
        <p:txBody>
          <a:bodyPr/>
          <a:lstStyle/>
          <a:p>
            <a:endParaRPr lang="uk-UA"/>
          </a:p>
        </p:txBody>
      </p:sp>
      <p:graphicFrame>
        <p:nvGraphicFramePr>
          <p:cNvPr id="7" name="Таблица 6"/>
          <p:cNvGraphicFramePr>
            <a:graphicFrameLocks noGrp="1"/>
          </p:cNvGraphicFramePr>
          <p:nvPr/>
        </p:nvGraphicFramePr>
        <p:xfrm>
          <a:off x="196850" y="431497"/>
          <a:ext cx="4375150" cy="4156320"/>
        </p:xfrm>
        <a:graphic>
          <a:graphicData uri="http://schemas.openxmlformats.org/drawingml/2006/table">
            <a:tbl>
              <a:tblPr/>
              <a:tblGrid>
                <a:gridCol w="2187575"/>
                <a:gridCol w="2187575"/>
              </a:tblGrid>
              <a:tr h="261754">
                <a:tc>
                  <a:txBody>
                    <a:bodyPr/>
                    <a:lstStyle/>
                    <a:p>
                      <a:pPr fontAlgn="t"/>
                      <a:r>
                        <a:rPr lang="en-CA" sz="1600" b="1" dirty="0"/>
                        <a:t>Software Title:</a:t>
                      </a:r>
                      <a:endParaRPr lang="en-CA" sz="1600" dirty="0"/>
                    </a:p>
                  </a:txBody>
                  <a:tcPr marL="82201" marR="0" marT="41100" marB="57540">
                    <a:lnL>
                      <a:noFill/>
                    </a:lnL>
                    <a:lnR>
                      <a:noFill/>
                    </a:lnR>
                    <a:lnT>
                      <a:noFill/>
                    </a:lnT>
                    <a:lnB w="9525" cap="flat" cmpd="sng" algn="ctr">
                      <a:solidFill>
                        <a:srgbClr val="C5C5C5"/>
                      </a:solidFill>
                      <a:prstDash val="dot"/>
                      <a:round/>
                      <a:headEnd type="none" w="med" len="med"/>
                      <a:tailEnd type="none" w="med" len="med"/>
                    </a:lnB>
                    <a:solidFill>
                      <a:srgbClr val="FFFFFF"/>
                    </a:solidFill>
                  </a:tcPr>
                </a:tc>
                <a:tc>
                  <a:txBody>
                    <a:bodyPr/>
                    <a:lstStyle/>
                    <a:p>
                      <a:pPr fontAlgn="t"/>
                      <a:r>
                        <a:rPr lang="en-CA" sz="1600" dirty="0" err="1"/>
                        <a:t>IPEye</a:t>
                      </a:r>
                      <a:endParaRPr lang="en-CA" sz="1600" dirty="0"/>
                    </a:p>
                  </a:txBody>
                  <a:tcPr marL="82201" marR="0" marT="41100" marB="57540">
                    <a:lnL>
                      <a:noFill/>
                    </a:lnL>
                    <a:lnR>
                      <a:noFill/>
                    </a:lnR>
                    <a:lnT>
                      <a:noFill/>
                    </a:lnT>
                    <a:lnB w="9525" cap="flat" cmpd="sng" algn="ctr">
                      <a:solidFill>
                        <a:srgbClr val="C5C5C5"/>
                      </a:solidFill>
                      <a:prstDash val="dot"/>
                      <a:round/>
                      <a:headEnd type="none" w="med" len="med"/>
                      <a:tailEnd type="none" w="med" len="med"/>
                    </a:lnB>
                    <a:solidFill>
                      <a:srgbClr val="FFFFFF"/>
                    </a:solidFill>
                  </a:tcPr>
                </a:tc>
              </a:tr>
              <a:tr h="261754">
                <a:tc>
                  <a:txBody>
                    <a:bodyPr/>
                    <a:lstStyle/>
                    <a:p>
                      <a:pPr fontAlgn="t"/>
                      <a:r>
                        <a:rPr lang="en-CA" sz="1600" b="1" dirty="0"/>
                        <a:t>Developer:</a:t>
                      </a:r>
                      <a:endParaRPr lang="en-CA" sz="1600" dirty="0"/>
                    </a:p>
                  </a:txBody>
                  <a:tcPr marL="82201" marR="0" marT="41100" marB="57540">
                    <a:lnL>
                      <a:noFill/>
                    </a:lnL>
                    <a:lnR>
                      <a:noFill/>
                    </a:lnR>
                    <a:lnT w="9525" cap="flat" cmpd="sng" algn="ctr">
                      <a:solidFill>
                        <a:srgbClr val="C5C5C5"/>
                      </a:solidFill>
                      <a:prstDash val="dot"/>
                      <a:round/>
                      <a:headEnd type="none" w="med" len="med"/>
                      <a:tailEnd type="none" w="med" len="med"/>
                    </a:lnT>
                    <a:lnB w="9525" cap="flat" cmpd="sng" algn="ctr">
                      <a:solidFill>
                        <a:srgbClr val="C5C5C5"/>
                      </a:solidFill>
                      <a:prstDash val="dot"/>
                      <a:round/>
                      <a:headEnd type="none" w="med" len="med"/>
                      <a:tailEnd type="none" w="med" len="med"/>
                    </a:lnB>
                    <a:solidFill>
                      <a:srgbClr val="FFFFFF"/>
                    </a:solidFill>
                  </a:tcPr>
                </a:tc>
                <a:tc>
                  <a:txBody>
                    <a:bodyPr/>
                    <a:lstStyle/>
                    <a:p>
                      <a:pPr fontAlgn="t"/>
                      <a:r>
                        <a:rPr lang="en-CA" sz="1600"/>
                        <a:t>Arne Vidstrom</a:t>
                      </a:r>
                    </a:p>
                  </a:txBody>
                  <a:tcPr marL="82201" marR="0" marT="41100" marB="57540">
                    <a:lnL>
                      <a:noFill/>
                    </a:lnL>
                    <a:lnR>
                      <a:noFill/>
                    </a:lnR>
                    <a:lnT w="9525" cap="flat" cmpd="sng" algn="ctr">
                      <a:solidFill>
                        <a:srgbClr val="C5C5C5"/>
                      </a:solidFill>
                      <a:prstDash val="dot"/>
                      <a:round/>
                      <a:headEnd type="none" w="med" len="med"/>
                      <a:tailEnd type="none" w="med" len="med"/>
                    </a:lnT>
                    <a:lnB w="9525" cap="flat" cmpd="sng" algn="ctr">
                      <a:solidFill>
                        <a:srgbClr val="C5C5C5"/>
                      </a:solidFill>
                      <a:prstDash val="dot"/>
                      <a:round/>
                      <a:headEnd type="none" w="med" len="med"/>
                      <a:tailEnd type="none" w="med" len="med"/>
                    </a:lnB>
                    <a:solidFill>
                      <a:srgbClr val="FFFFFF"/>
                    </a:solidFill>
                  </a:tcPr>
                </a:tc>
              </a:tr>
              <a:tr h="634482">
                <a:tc>
                  <a:txBody>
                    <a:bodyPr/>
                    <a:lstStyle/>
                    <a:p>
                      <a:pPr fontAlgn="t"/>
                      <a:r>
                        <a:rPr lang="en-CA" sz="1600" b="1" dirty="0"/>
                        <a:t>Category:</a:t>
                      </a:r>
                      <a:endParaRPr lang="en-CA" sz="1600" dirty="0"/>
                    </a:p>
                  </a:txBody>
                  <a:tcPr marL="82201" marR="0" marT="41100" marB="57540">
                    <a:lnL>
                      <a:noFill/>
                    </a:lnL>
                    <a:lnR>
                      <a:noFill/>
                    </a:lnR>
                    <a:lnT w="9525" cap="flat" cmpd="sng" algn="ctr">
                      <a:solidFill>
                        <a:srgbClr val="C5C5C5"/>
                      </a:solidFill>
                      <a:prstDash val="dot"/>
                      <a:round/>
                      <a:headEnd type="none" w="med" len="med"/>
                      <a:tailEnd type="none" w="med" len="med"/>
                    </a:lnT>
                    <a:lnB w="9525" cap="flat" cmpd="sng" algn="ctr">
                      <a:solidFill>
                        <a:srgbClr val="C5C5C5"/>
                      </a:solidFill>
                      <a:prstDash val="dot"/>
                      <a:round/>
                      <a:headEnd type="none" w="med" len="med"/>
                      <a:tailEnd type="none" w="med" len="med"/>
                    </a:lnB>
                    <a:solidFill>
                      <a:srgbClr val="FFFFFF"/>
                    </a:solidFill>
                  </a:tcPr>
                </a:tc>
                <a:tc>
                  <a:txBody>
                    <a:bodyPr/>
                    <a:lstStyle/>
                    <a:p>
                      <a:pPr fontAlgn="t"/>
                      <a:r>
                        <a:rPr lang="en-US" sz="1600" u="sng">
                          <a:solidFill>
                            <a:srgbClr val="007FFF"/>
                          </a:solidFill>
                          <a:hlinkClick r:id="rId2"/>
                        </a:rPr>
                        <a:t>Free Software</a:t>
                      </a:r>
                      <a:r>
                        <a:rPr lang="en-US" sz="1600"/>
                        <a:t> » </a:t>
                      </a:r>
                      <a:r>
                        <a:rPr lang="en-US" sz="1600" u="sng">
                          <a:solidFill>
                            <a:srgbClr val="007FFF"/>
                          </a:solidFill>
                          <a:hlinkClick r:id="rId3"/>
                        </a:rPr>
                        <a:t>Internet</a:t>
                      </a:r>
                      <a:r>
                        <a:rPr lang="en-US" sz="1600"/>
                        <a:t> » </a:t>
                      </a:r>
                      <a:r>
                        <a:rPr lang="en-US" sz="1600" u="sng">
                          <a:solidFill>
                            <a:srgbClr val="007FFF"/>
                          </a:solidFill>
                          <a:hlinkClick r:id="rId4"/>
                        </a:rPr>
                        <a:t>Network Tools</a:t>
                      </a:r>
                      <a:endParaRPr lang="en-US" sz="1600"/>
                    </a:p>
                  </a:txBody>
                  <a:tcPr marL="82201" marR="0" marT="41100" marB="57540">
                    <a:lnL>
                      <a:noFill/>
                    </a:lnL>
                    <a:lnR>
                      <a:noFill/>
                    </a:lnR>
                    <a:lnT w="9525" cap="flat" cmpd="sng" algn="ctr">
                      <a:solidFill>
                        <a:srgbClr val="C5C5C5"/>
                      </a:solidFill>
                      <a:prstDash val="dot"/>
                      <a:round/>
                      <a:headEnd type="none" w="med" len="med"/>
                      <a:tailEnd type="none" w="med" len="med"/>
                    </a:lnT>
                    <a:lnB w="9525" cap="flat" cmpd="sng" algn="ctr">
                      <a:solidFill>
                        <a:srgbClr val="C5C5C5"/>
                      </a:solidFill>
                      <a:prstDash val="dot"/>
                      <a:round/>
                      <a:headEnd type="none" w="med" len="med"/>
                      <a:tailEnd type="none" w="med" len="med"/>
                    </a:lnB>
                    <a:solidFill>
                      <a:srgbClr val="FFFFFF"/>
                    </a:solidFill>
                  </a:tcPr>
                </a:tc>
              </a:tr>
              <a:tr h="261754">
                <a:tc>
                  <a:txBody>
                    <a:bodyPr/>
                    <a:lstStyle/>
                    <a:p>
                      <a:pPr fontAlgn="t"/>
                      <a:r>
                        <a:rPr lang="en-CA" sz="1600" b="1"/>
                        <a:t>Version:</a:t>
                      </a:r>
                      <a:endParaRPr lang="en-CA" sz="1600"/>
                    </a:p>
                  </a:txBody>
                  <a:tcPr marL="82201" marR="0" marT="41100" marB="57540">
                    <a:lnL>
                      <a:noFill/>
                    </a:lnL>
                    <a:lnR>
                      <a:noFill/>
                    </a:lnR>
                    <a:lnT w="9525" cap="flat" cmpd="sng" algn="ctr">
                      <a:solidFill>
                        <a:srgbClr val="C5C5C5"/>
                      </a:solidFill>
                      <a:prstDash val="dot"/>
                      <a:round/>
                      <a:headEnd type="none" w="med" len="med"/>
                      <a:tailEnd type="none" w="med" len="med"/>
                    </a:lnT>
                    <a:lnB w="9525" cap="flat" cmpd="sng" algn="ctr">
                      <a:solidFill>
                        <a:srgbClr val="C5C5C5"/>
                      </a:solidFill>
                      <a:prstDash val="dot"/>
                      <a:round/>
                      <a:headEnd type="none" w="med" len="med"/>
                      <a:tailEnd type="none" w="med" len="med"/>
                    </a:lnB>
                    <a:solidFill>
                      <a:srgbClr val="FFFFFF"/>
                    </a:solidFill>
                  </a:tcPr>
                </a:tc>
                <a:tc>
                  <a:txBody>
                    <a:bodyPr/>
                    <a:lstStyle/>
                    <a:p>
                      <a:pPr fontAlgn="t"/>
                      <a:r>
                        <a:rPr lang="uk-UA" sz="1600"/>
                        <a:t>1.2</a:t>
                      </a:r>
                    </a:p>
                  </a:txBody>
                  <a:tcPr marL="82201" marR="0" marT="41100" marB="57540">
                    <a:lnL>
                      <a:noFill/>
                    </a:lnL>
                    <a:lnR>
                      <a:noFill/>
                    </a:lnR>
                    <a:lnT w="9525" cap="flat" cmpd="sng" algn="ctr">
                      <a:solidFill>
                        <a:srgbClr val="C5C5C5"/>
                      </a:solidFill>
                      <a:prstDash val="dot"/>
                      <a:round/>
                      <a:headEnd type="none" w="med" len="med"/>
                      <a:tailEnd type="none" w="med" len="med"/>
                    </a:lnT>
                    <a:lnB w="9525" cap="flat" cmpd="sng" algn="ctr">
                      <a:solidFill>
                        <a:srgbClr val="C5C5C5"/>
                      </a:solidFill>
                      <a:prstDash val="dot"/>
                      <a:round/>
                      <a:headEnd type="none" w="med" len="med"/>
                      <a:tailEnd type="none" w="med" len="med"/>
                    </a:lnB>
                    <a:solidFill>
                      <a:srgbClr val="FFFFFF"/>
                    </a:solidFill>
                  </a:tcPr>
                </a:tc>
              </a:tr>
              <a:tr h="261754">
                <a:tc>
                  <a:txBody>
                    <a:bodyPr/>
                    <a:lstStyle/>
                    <a:p>
                      <a:pPr fontAlgn="t"/>
                      <a:r>
                        <a:rPr lang="en-CA" sz="1600" b="1" dirty="0"/>
                        <a:t>Last update:</a:t>
                      </a:r>
                      <a:endParaRPr lang="en-CA" sz="1600" dirty="0"/>
                    </a:p>
                  </a:txBody>
                  <a:tcPr marL="82201" marR="0" marT="41100" marB="57540">
                    <a:lnL>
                      <a:noFill/>
                    </a:lnL>
                    <a:lnR>
                      <a:noFill/>
                    </a:lnR>
                    <a:lnT w="9525" cap="flat" cmpd="sng" algn="ctr">
                      <a:solidFill>
                        <a:srgbClr val="C5C5C5"/>
                      </a:solidFill>
                      <a:prstDash val="dot"/>
                      <a:round/>
                      <a:headEnd type="none" w="med" len="med"/>
                      <a:tailEnd type="none" w="med" len="med"/>
                    </a:lnT>
                    <a:lnB w="9525" cap="flat" cmpd="sng" algn="ctr">
                      <a:solidFill>
                        <a:srgbClr val="C5C5C5"/>
                      </a:solidFill>
                      <a:prstDash val="dot"/>
                      <a:round/>
                      <a:headEnd type="none" w="med" len="med"/>
                      <a:tailEnd type="none" w="med" len="med"/>
                    </a:lnB>
                    <a:solidFill>
                      <a:srgbClr val="FFFFFF"/>
                    </a:solidFill>
                  </a:tcPr>
                </a:tc>
                <a:tc>
                  <a:txBody>
                    <a:bodyPr/>
                    <a:lstStyle/>
                    <a:p>
                      <a:pPr fontAlgn="t"/>
                      <a:r>
                        <a:rPr lang="en-CA" sz="1600"/>
                        <a:t>Feb 20, 2010</a:t>
                      </a:r>
                    </a:p>
                  </a:txBody>
                  <a:tcPr marL="82201" marR="0" marT="41100" marB="57540">
                    <a:lnL>
                      <a:noFill/>
                    </a:lnL>
                    <a:lnR>
                      <a:noFill/>
                    </a:lnR>
                    <a:lnT w="9525" cap="flat" cmpd="sng" algn="ctr">
                      <a:solidFill>
                        <a:srgbClr val="C5C5C5"/>
                      </a:solidFill>
                      <a:prstDash val="dot"/>
                      <a:round/>
                      <a:headEnd type="none" w="med" len="med"/>
                      <a:tailEnd type="none" w="med" len="med"/>
                    </a:lnT>
                    <a:lnB w="9525" cap="flat" cmpd="sng" algn="ctr">
                      <a:solidFill>
                        <a:srgbClr val="C5C5C5"/>
                      </a:solidFill>
                      <a:prstDash val="dot"/>
                      <a:round/>
                      <a:headEnd type="none" w="med" len="med"/>
                      <a:tailEnd type="none" w="med" len="med"/>
                    </a:lnB>
                    <a:solidFill>
                      <a:srgbClr val="FFFFFF"/>
                    </a:solidFill>
                  </a:tcPr>
                </a:tc>
              </a:tr>
              <a:tr h="261754">
                <a:tc>
                  <a:txBody>
                    <a:bodyPr/>
                    <a:lstStyle/>
                    <a:p>
                      <a:pPr fontAlgn="t"/>
                      <a:r>
                        <a:rPr lang="en-CA" sz="1600" b="1" dirty="0"/>
                        <a:t>Downloads:</a:t>
                      </a:r>
                      <a:endParaRPr lang="en-CA" sz="1600" dirty="0"/>
                    </a:p>
                  </a:txBody>
                  <a:tcPr marL="82201" marR="0" marT="41100" marB="57540">
                    <a:lnL>
                      <a:noFill/>
                    </a:lnL>
                    <a:lnR>
                      <a:noFill/>
                    </a:lnR>
                    <a:lnT w="9525" cap="flat" cmpd="sng" algn="ctr">
                      <a:solidFill>
                        <a:srgbClr val="C5C5C5"/>
                      </a:solidFill>
                      <a:prstDash val="dot"/>
                      <a:round/>
                      <a:headEnd type="none" w="med" len="med"/>
                      <a:tailEnd type="none" w="med" len="med"/>
                    </a:lnT>
                    <a:lnB w="9525" cap="flat" cmpd="sng" algn="ctr">
                      <a:solidFill>
                        <a:srgbClr val="C5C5C5"/>
                      </a:solidFill>
                      <a:prstDash val="dot"/>
                      <a:round/>
                      <a:headEnd type="none" w="med" len="med"/>
                      <a:tailEnd type="none" w="med" len="med"/>
                    </a:lnB>
                    <a:solidFill>
                      <a:srgbClr val="FFFFFF"/>
                    </a:solidFill>
                  </a:tcPr>
                </a:tc>
                <a:tc>
                  <a:txBody>
                    <a:bodyPr/>
                    <a:lstStyle/>
                    <a:p>
                      <a:pPr fontAlgn="t"/>
                      <a:r>
                        <a:rPr lang="uk-UA" sz="1600"/>
                        <a:t>89</a:t>
                      </a:r>
                    </a:p>
                  </a:txBody>
                  <a:tcPr marL="82201" marR="0" marT="41100" marB="57540">
                    <a:lnL>
                      <a:noFill/>
                    </a:lnL>
                    <a:lnR>
                      <a:noFill/>
                    </a:lnR>
                    <a:lnT w="9525" cap="flat" cmpd="sng" algn="ctr">
                      <a:solidFill>
                        <a:srgbClr val="C5C5C5"/>
                      </a:solidFill>
                      <a:prstDash val="dot"/>
                      <a:round/>
                      <a:headEnd type="none" w="med" len="med"/>
                      <a:tailEnd type="none" w="med" len="med"/>
                    </a:lnT>
                    <a:lnB w="9525" cap="flat" cmpd="sng" algn="ctr">
                      <a:solidFill>
                        <a:srgbClr val="C5C5C5"/>
                      </a:solidFill>
                      <a:prstDash val="dot"/>
                      <a:round/>
                      <a:headEnd type="none" w="med" len="med"/>
                      <a:tailEnd type="none" w="med" len="med"/>
                    </a:lnB>
                    <a:solidFill>
                      <a:srgbClr val="FFFFFF"/>
                    </a:solidFill>
                  </a:tcPr>
                </a:tc>
              </a:tr>
              <a:tr h="261754">
                <a:tc>
                  <a:txBody>
                    <a:bodyPr/>
                    <a:lstStyle/>
                    <a:p>
                      <a:pPr fontAlgn="t"/>
                      <a:r>
                        <a:rPr lang="en-CA" sz="1600" b="1" dirty="0"/>
                        <a:t>License:</a:t>
                      </a:r>
                      <a:endParaRPr lang="en-CA" sz="1600" dirty="0"/>
                    </a:p>
                  </a:txBody>
                  <a:tcPr marL="82201" marR="0" marT="41100" marB="57540">
                    <a:lnL>
                      <a:noFill/>
                    </a:lnL>
                    <a:lnR>
                      <a:noFill/>
                    </a:lnR>
                    <a:lnT w="9525" cap="flat" cmpd="sng" algn="ctr">
                      <a:solidFill>
                        <a:srgbClr val="C5C5C5"/>
                      </a:solidFill>
                      <a:prstDash val="dot"/>
                      <a:round/>
                      <a:headEnd type="none" w="med" len="med"/>
                      <a:tailEnd type="none" w="med" len="med"/>
                    </a:lnT>
                    <a:lnB w="9525" cap="flat" cmpd="sng" algn="ctr">
                      <a:solidFill>
                        <a:srgbClr val="C5C5C5"/>
                      </a:solidFill>
                      <a:prstDash val="dot"/>
                      <a:round/>
                      <a:headEnd type="none" w="med" len="med"/>
                      <a:tailEnd type="none" w="med" len="med"/>
                    </a:lnB>
                    <a:solidFill>
                      <a:srgbClr val="FFFFFF"/>
                    </a:solidFill>
                  </a:tcPr>
                </a:tc>
                <a:tc>
                  <a:txBody>
                    <a:bodyPr/>
                    <a:lstStyle/>
                    <a:p>
                      <a:pPr fontAlgn="t"/>
                      <a:r>
                        <a:rPr lang="en-CA" sz="1600"/>
                        <a:t>Freeware</a:t>
                      </a:r>
                    </a:p>
                  </a:txBody>
                  <a:tcPr marL="82201" marR="0" marT="41100" marB="57540">
                    <a:lnL>
                      <a:noFill/>
                    </a:lnL>
                    <a:lnR>
                      <a:noFill/>
                    </a:lnR>
                    <a:lnT w="9525" cap="flat" cmpd="sng" algn="ctr">
                      <a:solidFill>
                        <a:srgbClr val="C5C5C5"/>
                      </a:solidFill>
                      <a:prstDash val="dot"/>
                      <a:round/>
                      <a:headEnd type="none" w="med" len="med"/>
                      <a:tailEnd type="none" w="med" len="med"/>
                    </a:lnT>
                    <a:lnB w="9525" cap="flat" cmpd="sng" algn="ctr">
                      <a:solidFill>
                        <a:srgbClr val="C5C5C5"/>
                      </a:solidFill>
                      <a:prstDash val="dot"/>
                      <a:round/>
                      <a:headEnd type="none" w="med" len="med"/>
                      <a:tailEnd type="none" w="med" len="med"/>
                    </a:lnB>
                    <a:solidFill>
                      <a:srgbClr val="FFFFFF"/>
                    </a:solidFill>
                  </a:tcPr>
                </a:tc>
              </a:tr>
              <a:tr h="261754">
                <a:tc>
                  <a:txBody>
                    <a:bodyPr/>
                    <a:lstStyle/>
                    <a:p>
                      <a:pPr fontAlgn="t"/>
                      <a:r>
                        <a:rPr lang="en-CA" sz="1600" b="1"/>
                        <a:t>Price:</a:t>
                      </a:r>
                      <a:endParaRPr lang="en-CA" sz="1600"/>
                    </a:p>
                  </a:txBody>
                  <a:tcPr marL="82201" marR="0" marT="41100" marB="57540">
                    <a:lnL>
                      <a:noFill/>
                    </a:lnL>
                    <a:lnR>
                      <a:noFill/>
                    </a:lnR>
                    <a:lnT w="9525" cap="flat" cmpd="sng" algn="ctr">
                      <a:solidFill>
                        <a:srgbClr val="C5C5C5"/>
                      </a:solidFill>
                      <a:prstDash val="dot"/>
                      <a:round/>
                      <a:headEnd type="none" w="med" len="med"/>
                      <a:tailEnd type="none" w="med" len="med"/>
                    </a:lnT>
                    <a:lnB w="9525" cap="flat" cmpd="sng" algn="ctr">
                      <a:solidFill>
                        <a:srgbClr val="C5C5C5"/>
                      </a:solidFill>
                      <a:prstDash val="dot"/>
                      <a:round/>
                      <a:headEnd type="none" w="med" len="med"/>
                      <a:tailEnd type="none" w="med" len="med"/>
                    </a:lnB>
                    <a:solidFill>
                      <a:srgbClr val="FFFFFF"/>
                    </a:solidFill>
                  </a:tcPr>
                </a:tc>
                <a:tc>
                  <a:txBody>
                    <a:bodyPr/>
                    <a:lstStyle/>
                    <a:p>
                      <a:pPr fontAlgn="t"/>
                      <a:r>
                        <a:rPr lang="uk-UA" sz="1600"/>
                        <a:t>$1.2</a:t>
                      </a:r>
                    </a:p>
                  </a:txBody>
                  <a:tcPr marL="82201" marR="0" marT="41100" marB="57540">
                    <a:lnL>
                      <a:noFill/>
                    </a:lnL>
                    <a:lnR>
                      <a:noFill/>
                    </a:lnR>
                    <a:lnT w="9525" cap="flat" cmpd="sng" algn="ctr">
                      <a:solidFill>
                        <a:srgbClr val="C5C5C5"/>
                      </a:solidFill>
                      <a:prstDash val="dot"/>
                      <a:round/>
                      <a:headEnd type="none" w="med" len="med"/>
                      <a:tailEnd type="none" w="med" len="med"/>
                    </a:lnT>
                    <a:lnB w="9525" cap="flat" cmpd="sng" algn="ctr">
                      <a:solidFill>
                        <a:srgbClr val="C5C5C5"/>
                      </a:solidFill>
                      <a:prstDash val="dot"/>
                      <a:round/>
                      <a:headEnd type="none" w="med" len="med"/>
                      <a:tailEnd type="none" w="med" len="med"/>
                    </a:lnB>
                    <a:solidFill>
                      <a:srgbClr val="FFFFFF"/>
                    </a:solidFill>
                  </a:tcPr>
                </a:tc>
              </a:tr>
              <a:tr h="261754">
                <a:tc>
                  <a:txBody>
                    <a:bodyPr/>
                    <a:lstStyle/>
                    <a:p>
                      <a:pPr fontAlgn="t"/>
                      <a:r>
                        <a:rPr lang="en-CA" sz="1600" b="1"/>
                        <a:t>Size:</a:t>
                      </a:r>
                      <a:endParaRPr lang="en-CA" sz="1600"/>
                    </a:p>
                  </a:txBody>
                  <a:tcPr marL="82201" marR="0" marT="41100" marB="57540">
                    <a:lnL>
                      <a:noFill/>
                    </a:lnL>
                    <a:lnR>
                      <a:noFill/>
                    </a:lnR>
                    <a:lnT w="9525" cap="flat" cmpd="sng" algn="ctr">
                      <a:solidFill>
                        <a:srgbClr val="C5C5C5"/>
                      </a:solidFill>
                      <a:prstDash val="dot"/>
                      <a:round/>
                      <a:headEnd type="none" w="med" len="med"/>
                      <a:tailEnd type="none" w="med" len="med"/>
                    </a:lnT>
                    <a:lnB w="9525" cap="flat" cmpd="sng" algn="ctr">
                      <a:solidFill>
                        <a:srgbClr val="C5C5C5"/>
                      </a:solidFill>
                      <a:prstDash val="dot"/>
                      <a:round/>
                      <a:headEnd type="none" w="med" len="med"/>
                      <a:tailEnd type="none" w="med" len="med"/>
                    </a:lnB>
                    <a:solidFill>
                      <a:srgbClr val="FFFFFF"/>
                    </a:solidFill>
                  </a:tcPr>
                </a:tc>
                <a:tc>
                  <a:txBody>
                    <a:bodyPr/>
                    <a:lstStyle/>
                    <a:p>
                      <a:pPr fontAlgn="t"/>
                      <a:r>
                        <a:rPr lang="en-CA" sz="1600"/>
                        <a:t>32 KB</a:t>
                      </a:r>
                    </a:p>
                  </a:txBody>
                  <a:tcPr marL="82201" marR="0" marT="41100" marB="57540">
                    <a:lnL>
                      <a:noFill/>
                    </a:lnL>
                    <a:lnR>
                      <a:noFill/>
                    </a:lnR>
                    <a:lnT w="9525" cap="flat" cmpd="sng" algn="ctr">
                      <a:solidFill>
                        <a:srgbClr val="C5C5C5"/>
                      </a:solidFill>
                      <a:prstDash val="dot"/>
                      <a:round/>
                      <a:headEnd type="none" w="med" len="med"/>
                      <a:tailEnd type="none" w="med" len="med"/>
                    </a:lnT>
                    <a:lnB w="9525" cap="flat" cmpd="sng" algn="ctr">
                      <a:solidFill>
                        <a:srgbClr val="C5C5C5"/>
                      </a:solidFill>
                      <a:prstDash val="dot"/>
                      <a:round/>
                      <a:headEnd type="none" w="med" len="med"/>
                      <a:tailEnd type="none" w="med" len="med"/>
                    </a:lnB>
                    <a:solidFill>
                      <a:srgbClr val="FFFFFF"/>
                    </a:solidFill>
                  </a:tcPr>
                </a:tc>
              </a:tr>
              <a:tr h="448118">
                <a:tc>
                  <a:txBody>
                    <a:bodyPr/>
                    <a:lstStyle/>
                    <a:p>
                      <a:pPr fontAlgn="t"/>
                      <a:r>
                        <a:rPr lang="en-CA" sz="1600" b="1"/>
                        <a:t>OS</a:t>
                      </a:r>
                      <a:endParaRPr lang="en-CA" sz="1600"/>
                    </a:p>
                  </a:txBody>
                  <a:tcPr marL="82201" marR="0" marT="41100" marB="57540">
                    <a:lnL>
                      <a:noFill/>
                    </a:lnL>
                    <a:lnR>
                      <a:noFill/>
                    </a:lnR>
                    <a:lnT w="9525" cap="flat" cmpd="sng" algn="ctr">
                      <a:solidFill>
                        <a:srgbClr val="C5C5C5"/>
                      </a:solidFill>
                      <a:prstDash val="dot"/>
                      <a:round/>
                      <a:headEnd type="none" w="med" len="med"/>
                      <a:tailEnd type="none" w="med" len="med"/>
                    </a:lnT>
                    <a:lnB w="9525" cap="flat" cmpd="sng" algn="ctr">
                      <a:solidFill>
                        <a:srgbClr val="C5C5C5"/>
                      </a:solidFill>
                      <a:prstDash val="dot"/>
                      <a:round/>
                      <a:headEnd type="none" w="med" len="med"/>
                      <a:tailEnd type="none" w="med" len="med"/>
                    </a:lnB>
                    <a:solidFill>
                      <a:srgbClr val="FFFFFF"/>
                    </a:solidFill>
                  </a:tcPr>
                </a:tc>
                <a:tc>
                  <a:txBody>
                    <a:bodyPr/>
                    <a:lstStyle/>
                    <a:p>
                      <a:pPr fontAlgn="t"/>
                      <a:r>
                        <a:rPr lang="en-US" sz="1600" dirty="0"/>
                        <a:t>Windows 2K / XP / 2003 / Vista</a:t>
                      </a:r>
                    </a:p>
                  </a:txBody>
                  <a:tcPr marL="82201" marR="0" marT="41100" marB="57540">
                    <a:lnL>
                      <a:noFill/>
                    </a:lnL>
                    <a:lnR>
                      <a:noFill/>
                    </a:lnR>
                    <a:lnT w="9525" cap="flat" cmpd="sng" algn="ctr">
                      <a:solidFill>
                        <a:srgbClr val="C5C5C5"/>
                      </a:solidFill>
                      <a:prstDash val="dot"/>
                      <a:round/>
                      <a:headEnd type="none" w="med" len="med"/>
                      <a:tailEnd type="none" w="med" len="med"/>
                    </a:lnT>
                    <a:lnB w="9525" cap="flat" cmpd="sng" algn="ctr">
                      <a:solidFill>
                        <a:srgbClr val="C5C5C5"/>
                      </a:solidFill>
                      <a:prstDash val="dot"/>
                      <a:round/>
                      <a:headEnd type="none" w="med" len="med"/>
                      <a:tailEnd type="none" w="med" len="med"/>
                    </a:lnB>
                    <a:solidFill>
                      <a:srgbClr val="FFFFFF"/>
                    </a:solidFill>
                  </a:tcPr>
                </a:tc>
              </a:tr>
            </a:tbl>
          </a:graphicData>
        </a:graphic>
      </p:graphicFrame>
      <p:sp>
        <p:nvSpPr>
          <p:cNvPr id="8" name="Прямоугольник 7"/>
          <p:cNvSpPr/>
          <p:nvPr/>
        </p:nvSpPr>
        <p:spPr>
          <a:xfrm>
            <a:off x="196850" y="4853007"/>
            <a:ext cx="3583097" cy="369332"/>
          </a:xfrm>
          <a:prstGeom prst="rect">
            <a:avLst/>
          </a:prstGeom>
        </p:spPr>
        <p:txBody>
          <a:bodyPr wrap="none">
            <a:spAutoFit/>
          </a:bodyPr>
          <a:lstStyle/>
          <a:p>
            <a:r>
              <a:rPr lang="en-CA" dirty="0" smtClean="0">
                <a:hlinkClick r:id="rId5"/>
              </a:rPr>
              <a:t>http://www.ipeye.com-about.com/</a:t>
            </a:r>
            <a:endParaRPr lang="uk-UA" dirty="0"/>
          </a:p>
        </p:txBody>
      </p:sp>
      <p:sp>
        <p:nvSpPr>
          <p:cNvPr id="9" name="Прямоугольник 8"/>
          <p:cNvSpPr/>
          <p:nvPr/>
        </p:nvSpPr>
        <p:spPr>
          <a:xfrm>
            <a:off x="4622800" y="2416656"/>
            <a:ext cx="4330760" cy="3970318"/>
          </a:xfrm>
          <a:prstGeom prst="rect">
            <a:avLst/>
          </a:prstGeom>
        </p:spPr>
        <p:txBody>
          <a:bodyPr wrap="square">
            <a:spAutoFit/>
          </a:bodyPr>
          <a:lstStyle/>
          <a:p>
            <a:r>
              <a:rPr lang="ru-RU" dirty="0" err="1" smtClean="0"/>
              <a:t>IpEye</a:t>
            </a:r>
            <a:r>
              <a:rPr lang="ru-RU" dirty="0" smtClean="0"/>
              <a:t> </a:t>
            </a:r>
            <a:r>
              <a:rPr lang="ru-RU" dirty="0" err="1" smtClean="0"/>
              <a:t>дає</a:t>
            </a:r>
            <a:r>
              <a:rPr lang="ru-RU" dirty="0" smtClean="0"/>
              <a:t> </a:t>
            </a:r>
            <a:r>
              <a:rPr lang="ru-RU" dirty="0" err="1" smtClean="0"/>
              <a:t>зведену</a:t>
            </a:r>
            <a:r>
              <a:rPr lang="ru-RU" dirty="0" smtClean="0"/>
              <a:t> </a:t>
            </a:r>
            <a:r>
              <a:rPr lang="ru-RU" dirty="0" err="1" smtClean="0"/>
              <a:t>інформацію</a:t>
            </a:r>
            <a:r>
              <a:rPr lang="ru-RU" dirty="0" smtClean="0"/>
              <a:t> про свою </a:t>
            </a:r>
            <a:r>
              <a:rPr lang="ru-RU" dirty="0" err="1" smtClean="0"/>
              <a:t>діяльність</a:t>
            </a:r>
            <a:r>
              <a:rPr lang="ru-RU" dirty="0" smtClean="0"/>
              <a:t>. У </a:t>
            </a:r>
            <a:r>
              <a:rPr lang="ru-RU" dirty="0" err="1" smtClean="0"/>
              <a:t>програми</a:t>
            </a:r>
            <a:r>
              <a:rPr lang="ru-RU" dirty="0" smtClean="0"/>
              <a:t> </a:t>
            </a:r>
            <a:r>
              <a:rPr lang="ru-RU" dirty="0" err="1" smtClean="0"/>
              <a:t>немає</a:t>
            </a:r>
            <a:r>
              <a:rPr lang="ru-RU" dirty="0" smtClean="0"/>
              <a:t> </a:t>
            </a:r>
            <a:r>
              <a:rPr lang="ru-RU" dirty="0" err="1" smtClean="0"/>
              <a:t>параметрів</a:t>
            </a:r>
            <a:r>
              <a:rPr lang="ru-RU" dirty="0" smtClean="0"/>
              <a:t>, </a:t>
            </a:r>
            <a:r>
              <a:rPr lang="ru-RU" dirty="0" err="1" smtClean="0"/>
              <a:t>що</a:t>
            </a:r>
            <a:r>
              <a:rPr lang="ru-RU" dirty="0" smtClean="0"/>
              <a:t> </a:t>
            </a:r>
            <a:r>
              <a:rPr lang="ru-RU" dirty="0" err="1" smtClean="0"/>
              <a:t>забезпечують</a:t>
            </a:r>
            <a:r>
              <a:rPr lang="ru-RU" dirty="0" smtClean="0"/>
              <a:t> </a:t>
            </a:r>
            <a:r>
              <a:rPr lang="ru-RU" dirty="0" err="1" smtClean="0"/>
              <a:t>зручний</a:t>
            </a:r>
            <a:r>
              <a:rPr lang="ru-RU" dirty="0" smtClean="0"/>
              <a:t> </a:t>
            </a:r>
            <a:r>
              <a:rPr lang="ru-RU" dirty="0" err="1" smtClean="0"/>
              <a:t>вивід</a:t>
            </a:r>
            <a:r>
              <a:rPr lang="ru-RU" dirty="0" smtClean="0"/>
              <a:t> </a:t>
            </a:r>
            <a:r>
              <a:rPr lang="ru-RU" dirty="0" err="1" smtClean="0"/>
              <a:t>інформації</a:t>
            </a:r>
            <a:r>
              <a:rPr lang="ru-RU" dirty="0" smtClean="0"/>
              <a:t>, </a:t>
            </a:r>
            <a:r>
              <a:rPr lang="ru-RU" dirty="0" err="1" smtClean="0"/>
              <a:t>але</a:t>
            </a:r>
            <a:r>
              <a:rPr lang="ru-RU" dirty="0" smtClean="0"/>
              <a:t> </a:t>
            </a:r>
            <a:r>
              <a:rPr lang="ru-RU" dirty="0" err="1" smtClean="0"/>
              <a:t>є</a:t>
            </a:r>
            <a:r>
              <a:rPr lang="ru-RU" dirty="0" smtClean="0"/>
              <a:t> </a:t>
            </a:r>
            <a:r>
              <a:rPr lang="ru-RU" dirty="0" err="1" smtClean="0"/>
              <a:t>можливість</a:t>
            </a:r>
            <a:r>
              <a:rPr lang="ru-RU" dirty="0" smtClean="0"/>
              <a:t> </a:t>
            </a:r>
            <a:r>
              <a:rPr lang="ru-RU" dirty="0" err="1" smtClean="0"/>
              <a:t>працювати</a:t>
            </a:r>
            <a:r>
              <a:rPr lang="ru-RU" dirty="0" smtClean="0"/>
              <a:t> </a:t>
            </a:r>
            <a:r>
              <a:rPr lang="ru-RU" dirty="0" err="1" smtClean="0"/>
              <a:t>приховано</a:t>
            </a:r>
            <a:r>
              <a:rPr lang="ru-RU" dirty="0" smtClean="0"/>
              <a:t>. У </a:t>
            </a:r>
            <a:r>
              <a:rPr lang="ru-RU" dirty="0" err="1" smtClean="0"/>
              <a:t>IpEye</a:t>
            </a:r>
            <a:r>
              <a:rPr lang="ru-RU" dirty="0" smtClean="0"/>
              <a:t> </a:t>
            </a:r>
            <a:r>
              <a:rPr lang="ru-RU" dirty="0" err="1" smtClean="0"/>
              <a:t>також</a:t>
            </a:r>
            <a:r>
              <a:rPr lang="ru-RU" dirty="0" smtClean="0"/>
              <a:t> </a:t>
            </a:r>
            <a:r>
              <a:rPr lang="ru-RU" dirty="0" err="1" smtClean="0"/>
              <a:t>є</a:t>
            </a:r>
            <a:r>
              <a:rPr lang="ru-RU" dirty="0" smtClean="0"/>
              <a:t> </a:t>
            </a:r>
            <a:r>
              <a:rPr lang="ru-RU" dirty="0" err="1" smtClean="0"/>
              <a:t>можливість</a:t>
            </a:r>
            <a:r>
              <a:rPr lang="ru-RU" dirty="0" smtClean="0"/>
              <a:t> </a:t>
            </a:r>
            <a:r>
              <a:rPr lang="ru-RU" dirty="0" err="1" smtClean="0"/>
              <a:t>задати</a:t>
            </a:r>
            <a:r>
              <a:rPr lang="ru-RU" dirty="0" smtClean="0"/>
              <a:t> </a:t>
            </a:r>
            <a:r>
              <a:rPr lang="ru-RU" dirty="0" err="1" smtClean="0"/>
              <a:t>вихідні</a:t>
            </a:r>
            <a:r>
              <a:rPr lang="ru-RU" dirty="0" smtClean="0"/>
              <a:t> </a:t>
            </a:r>
            <a:r>
              <a:rPr lang="ru-RU" dirty="0" err="1" smtClean="0"/>
              <a:t>IP-адреси</a:t>
            </a:r>
            <a:r>
              <a:rPr lang="ru-RU" dirty="0" smtClean="0"/>
              <a:t> </a:t>
            </a:r>
            <a:r>
              <a:rPr lang="ru-RU" dirty="0" err="1" smtClean="0"/>
              <a:t>і</a:t>
            </a:r>
            <a:r>
              <a:rPr lang="ru-RU" dirty="0" smtClean="0"/>
              <a:t> порти </a:t>
            </a:r>
            <a:r>
              <a:rPr lang="ru-RU" dirty="0" err="1" smtClean="0"/>
              <a:t>з</a:t>
            </a:r>
            <a:r>
              <a:rPr lang="ru-RU" dirty="0" smtClean="0"/>
              <a:t> </a:t>
            </a:r>
            <a:r>
              <a:rPr lang="ru-RU" dirty="0" err="1" smtClean="0"/>
              <a:t>використанням</a:t>
            </a:r>
            <a:r>
              <a:rPr lang="ru-RU" dirty="0" smtClean="0"/>
              <a:t> </a:t>
            </a:r>
            <a:r>
              <a:rPr lang="ru-RU" dirty="0" err="1" smtClean="0"/>
              <a:t>параметрів</a:t>
            </a:r>
            <a:r>
              <a:rPr lang="ru-RU" dirty="0" smtClean="0"/>
              <a:t> -</a:t>
            </a:r>
            <a:r>
              <a:rPr lang="ru-RU" dirty="0" err="1" smtClean="0"/>
              <a:t>sip</a:t>
            </a:r>
            <a:r>
              <a:rPr lang="ru-RU" dirty="0" smtClean="0"/>
              <a:t> </a:t>
            </a:r>
            <a:r>
              <a:rPr lang="ru-RU" dirty="0" err="1" smtClean="0"/>
              <a:t>і</a:t>
            </a:r>
            <a:r>
              <a:rPr lang="ru-RU" dirty="0" smtClean="0"/>
              <a:t> -</a:t>
            </a:r>
            <a:r>
              <a:rPr lang="ru-RU" dirty="0" err="1" smtClean="0"/>
              <a:t>sp</a:t>
            </a:r>
            <a:r>
              <a:rPr lang="ru-RU" dirty="0" smtClean="0"/>
              <a:t>. Для </a:t>
            </a:r>
            <a:r>
              <a:rPr lang="ru-RU" dirty="0" err="1" smtClean="0"/>
              <a:t>кращого</a:t>
            </a:r>
            <a:r>
              <a:rPr lang="ru-RU" dirty="0" smtClean="0"/>
              <a:t> </a:t>
            </a:r>
            <a:r>
              <a:rPr lang="ru-RU" dirty="0" err="1" smtClean="0"/>
              <a:t>маскування</a:t>
            </a:r>
            <a:r>
              <a:rPr lang="ru-RU" dirty="0" smtClean="0"/>
              <a:t> </a:t>
            </a:r>
            <a:r>
              <a:rPr lang="ru-RU" dirty="0" err="1" smtClean="0"/>
              <a:t>від</a:t>
            </a:r>
            <a:r>
              <a:rPr lang="ru-RU" dirty="0" smtClean="0"/>
              <a:t> </a:t>
            </a:r>
            <a:r>
              <a:rPr lang="ru-RU" dirty="0" err="1" smtClean="0"/>
              <a:t>діяльності</a:t>
            </a:r>
            <a:r>
              <a:rPr lang="ru-RU" dirty="0" smtClean="0"/>
              <a:t> IDS </a:t>
            </a:r>
            <a:r>
              <a:rPr lang="ru-RU" dirty="0" err="1" smtClean="0"/>
              <a:t>є</a:t>
            </a:r>
            <a:r>
              <a:rPr lang="ru-RU" dirty="0" smtClean="0"/>
              <a:t> </a:t>
            </a:r>
            <a:r>
              <a:rPr lang="ru-RU" dirty="0" err="1" smtClean="0"/>
              <a:t>параметр-d</a:t>
            </a:r>
            <a:r>
              <a:rPr lang="ru-RU" dirty="0" smtClean="0"/>
              <a:t>, </a:t>
            </a:r>
            <a:r>
              <a:rPr lang="ru-RU" dirty="0" err="1" smtClean="0"/>
              <a:t>який</a:t>
            </a:r>
            <a:r>
              <a:rPr lang="ru-RU" dirty="0" smtClean="0"/>
              <a:t> </a:t>
            </a:r>
            <a:r>
              <a:rPr lang="ru-RU" dirty="0" err="1" smtClean="0"/>
              <a:t>дозволяє</a:t>
            </a:r>
            <a:r>
              <a:rPr lang="ru-RU" dirty="0" smtClean="0"/>
              <a:t> </a:t>
            </a:r>
            <a:r>
              <a:rPr lang="ru-RU" dirty="0" err="1" smtClean="0"/>
              <a:t>користувачеві</a:t>
            </a:r>
            <a:r>
              <a:rPr lang="ru-RU" dirty="0" smtClean="0"/>
              <a:t> </a:t>
            </a:r>
            <a:r>
              <a:rPr lang="ru-RU" dirty="0" err="1" smtClean="0"/>
              <a:t>здійснювати</a:t>
            </a:r>
            <a:r>
              <a:rPr lang="ru-RU" dirty="0" smtClean="0"/>
              <a:t> </a:t>
            </a:r>
            <a:r>
              <a:rPr lang="ru-RU" dirty="0" err="1" smtClean="0"/>
              <a:t>затримку</a:t>
            </a:r>
            <a:r>
              <a:rPr lang="ru-RU" dirty="0" smtClean="0"/>
              <a:t> </a:t>
            </a:r>
            <a:r>
              <a:rPr lang="ru-RU" dirty="0" err="1" smtClean="0"/>
              <a:t>між</a:t>
            </a:r>
            <a:r>
              <a:rPr lang="ru-RU" dirty="0" smtClean="0"/>
              <a:t> </a:t>
            </a:r>
            <a:r>
              <a:rPr lang="ru-RU" dirty="0" err="1" smtClean="0"/>
              <a:t>послідовними</a:t>
            </a:r>
            <a:r>
              <a:rPr lang="ru-RU" dirty="0" smtClean="0"/>
              <a:t> </a:t>
            </a:r>
            <a:r>
              <a:rPr lang="ru-RU" dirty="0" err="1" smtClean="0"/>
              <a:t>скануваннями</a:t>
            </a:r>
            <a:r>
              <a:rPr lang="ru-RU" dirty="0" smtClean="0"/>
              <a:t> </a:t>
            </a:r>
            <a:r>
              <a:rPr lang="ru-RU" dirty="0" err="1" smtClean="0"/>
              <a:t>портів</a:t>
            </a:r>
            <a:r>
              <a:rPr lang="ru-RU" dirty="0" smtClean="0"/>
              <a:t>. За </a:t>
            </a:r>
            <a:r>
              <a:rPr lang="ru-RU" dirty="0" err="1" smtClean="0"/>
              <a:t>замовчуванням</a:t>
            </a:r>
            <a:r>
              <a:rPr lang="ru-RU" dirty="0" smtClean="0"/>
              <a:t> </a:t>
            </a:r>
            <a:r>
              <a:rPr lang="ru-RU" dirty="0" err="1" smtClean="0"/>
              <a:t>значення</a:t>
            </a:r>
            <a:r>
              <a:rPr lang="ru-RU" dirty="0" smtClean="0"/>
              <a:t> </a:t>
            </a:r>
            <a:r>
              <a:rPr lang="ru-RU" dirty="0" err="1" smtClean="0"/>
              <a:t>затримки</a:t>
            </a:r>
            <a:r>
              <a:rPr lang="ru-RU" dirty="0" smtClean="0"/>
              <a:t>  750 </a:t>
            </a:r>
            <a:r>
              <a:rPr lang="ru-RU" dirty="0" err="1" smtClean="0"/>
              <a:t>мілісекунд</a:t>
            </a:r>
            <a:r>
              <a:rPr lang="ru-RU" dirty="0" smtClean="0"/>
              <a:t>.).</a:t>
            </a:r>
            <a:endParaRPr lang="uk-UA"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0" y="3175"/>
            <a:ext cx="9158288" cy="269875"/>
          </a:xfrm>
          <a:gradFill rotWithShape="1">
            <a:gsLst>
              <a:gs pos="0">
                <a:srgbClr val="DCB6FC"/>
              </a:gs>
              <a:gs pos="100000">
                <a:srgbClr val="9A7FB0"/>
              </a:gs>
            </a:gsLst>
            <a:path path="shape">
              <a:fillToRect l="50000" t="50000" r="50000" b="50000"/>
            </a:path>
          </a:gradFill>
        </p:spPr>
        <p:txBody>
          <a:bodyPr lIns="0" tIns="0" rIns="0" bIns="0"/>
          <a:lstStyle/>
          <a:p>
            <a:pPr algn="r" eaLnBrk="1" hangingPunct="1"/>
            <a:r>
              <a:rPr lang="uk-UA" sz="1600" b="1" i="1" dirty="0" smtClean="0">
                <a:latin typeface="Book Antiqua" pitchFamily="18" charset="0"/>
              </a:rPr>
              <a:t> </a:t>
            </a:r>
            <a:r>
              <a:rPr lang="uk-UA" sz="1600" b="1" i="1" dirty="0" smtClean="0">
                <a:solidFill>
                  <a:schemeClr val="accent2"/>
                </a:solidFill>
                <a:latin typeface="Book Antiqua" pitchFamily="18" charset="0"/>
              </a:rPr>
              <a:t>І н с т р у м е н т и      к і б е р б е з п е к и . </a:t>
            </a:r>
          </a:p>
        </p:txBody>
      </p:sp>
      <p:sp>
        <p:nvSpPr>
          <p:cNvPr id="5123" name="Line 3"/>
          <p:cNvSpPr>
            <a:spLocks noChangeShapeType="1"/>
          </p:cNvSpPr>
          <p:nvPr/>
        </p:nvSpPr>
        <p:spPr bwMode="auto">
          <a:xfrm>
            <a:off x="196850" y="290513"/>
            <a:ext cx="8997950" cy="0"/>
          </a:xfrm>
          <a:prstGeom prst="line">
            <a:avLst/>
          </a:prstGeom>
          <a:noFill/>
          <a:ln w="57150" cmpd="thickThin">
            <a:solidFill>
              <a:schemeClr val="tx1"/>
            </a:solidFill>
            <a:round/>
            <a:headEnd/>
            <a:tailEnd/>
          </a:ln>
        </p:spPr>
        <p:txBody>
          <a:bodyPr/>
          <a:lstStyle/>
          <a:p>
            <a:endParaRPr lang="uk-UA"/>
          </a:p>
        </p:txBody>
      </p:sp>
      <p:sp>
        <p:nvSpPr>
          <p:cNvPr id="5124" name="Rectangle 4"/>
          <p:cNvSpPr>
            <a:spLocks noChangeArrowheads="1"/>
          </p:cNvSpPr>
          <p:nvPr/>
        </p:nvSpPr>
        <p:spPr bwMode="auto">
          <a:xfrm>
            <a:off x="0" y="6583363"/>
            <a:ext cx="9158288" cy="269875"/>
          </a:xfrm>
          <a:prstGeom prst="rect">
            <a:avLst/>
          </a:prstGeom>
          <a:gradFill rotWithShape="1">
            <a:gsLst>
              <a:gs pos="0">
                <a:srgbClr val="DCB6FC"/>
              </a:gs>
              <a:gs pos="100000">
                <a:srgbClr val="9A7FB0"/>
              </a:gs>
            </a:gsLst>
            <a:path path="shape">
              <a:fillToRect l="50000" t="50000" r="50000" b="50000"/>
            </a:path>
          </a:gradFill>
          <a:ln w="25400">
            <a:noFill/>
            <a:miter lim="800000"/>
            <a:headEnd/>
            <a:tailEnd/>
          </a:ln>
        </p:spPr>
        <p:txBody>
          <a:bodyPr lIns="0" tIns="0" rIns="0" bIns="0" anchor="ctr"/>
          <a:lstStyle/>
          <a:p>
            <a:r>
              <a:rPr lang="uk-UA" sz="1600" b="1" i="1" dirty="0">
                <a:solidFill>
                  <a:schemeClr val="accent2"/>
                </a:solidFill>
                <a:latin typeface="Book Antiqua" pitchFamily="18" charset="0"/>
              </a:rPr>
              <a:t> Л е к ц і я  </a:t>
            </a:r>
            <a:r>
              <a:rPr lang="uk-UA" sz="1600" b="1" i="1" dirty="0" smtClean="0">
                <a:solidFill>
                  <a:schemeClr val="accent2"/>
                </a:solidFill>
                <a:latin typeface="Book Antiqua" pitchFamily="18" charset="0"/>
              </a:rPr>
              <a:t>7</a:t>
            </a:r>
            <a:r>
              <a:rPr lang="en-US" sz="1600" b="1" i="1" dirty="0" smtClean="0">
                <a:solidFill>
                  <a:schemeClr val="accent2"/>
                </a:solidFill>
                <a:latin typeface="Book Antiqua" pitchFamily="18" charset="0"/>
              </a:rPr>
              <a:t>.</a:t>
            </a:r>
            <a:r>
              <a:rPr lang="uk-UA" sz="1600" b="1" i="1" dirty="0">
                <a:solidFill>
                  <a:schemeClr val="tx2"/>
                </a:solidFill>
                <a:latin typeface="Book Antiqua" pitchFamily="18" charset="0"/>
              </a:rPr>
              <a:t>		</a:t>
            </a:r>
            <a:r>
              <a:rPr lang="uk-UA" sz="1600" b="1" i="1" dirty="0">
                <a:latin typeface="Book Antiqua" pitchFamily="18" charset="0"/>
              </a:rPr>
              <a:t>С к а н е р и      п о р т і в.</a:t>
            </a:r>
            <a:r>
              <a:rPr lang="uk-UA" sz="1600" b="1" i="1" dirty="0">
                <a:solidFill>
                  <a:schemeClr val="tx2"/>
                </a:solidFill>
                <a:latin typeface="Book Antiqua" pitchFamily="18" charset="0"/>
              </a:rPr>
              <a:t>			                     </a:t>
            </a:r>
            <a:r>
              <a:rPr lang="uk-UA" sz="1600" b="1" i="1" dirty="0">
                <a:solidFill>
                  <a:schemeClr val="accent2"/>
                </a:solidFill>
                <a:latin typeface="Book Antiqua" pitchFamily="18" charset="0"/>
              </a:rPr>
              <a:t>–  </a:t>
            </a:r>
            <a:r>
              <a:rPr lang="uk-UA" sz="1600" b="1" i="1" dirty="0" smtClean="0">
                <a:solidFill>
                  <a:schemeClr val="accent2"/>
                </a:solidFill>
                <a:latin typeface="Book Antiqua" pitchFamily="18" charset="0"/>
              </a:rPr>
              <a:t>  2   </a:t>
            </a:r>
            <a:r>
              <a:rPr lang="uk-UA" sz="1600" b="1" i="1" dirty="0">
                <a:solidFill>
                  <a:schemeClr val="accent2"/>
                </a:solidFill>
                <a:latin typeface="Book Antiqua" pitchFamily="18" charset="0"/>
              </a:rPr>
              <a:t>–</a:t>
            </a:r>
            <a:r>
              <a:rPr lang="uk-UA" sz="1600" b="1" i="1" dirty="0">
                <a:solidFill>
                  <a:schemeClr val="tx2"/>
                </a:solidFill>
                <a:latin typeface="Book Antiqua" pitchFamily="18" charset="0"/>
              </a:rPr>
              <a:t> </a:t>
            </a:r>
          </a:p>
        </p:txBody>
      </p:sp>
      <p:sp>
        <p:nvSpPr>
          <p:cNvPr id="5125" name="Line 5"/>
          <p:cNvSpPr>
            <a:spLocks noChangeShapeType="1"/>
          </p:cNvSpPr>
          <p:nvPr/>
        </p:nvSpPr>
        <p:spPr bwMode="auto">
          <a:xfrm>
            <a:off x="6453188" y="6573838"/>
            <a:ext cx="2698750" cy="0"/>
          </a:xfrm>
          <a:prstGeom prst="line">
            <a:avLst/>
          </a:prstGeom>
          <a:noFill/>
          <a:ln w="57150" cmpd="thinThick">
            <a:solidFill>
              <a:schemeClr val="tx1"/>
            </a:solidFill>
            <a:round/>
            <a:headEnd/>
            <a:tailEnd/>
          </a:ln>
        </p:spPr>
        <p:txBody>
          <a:bodyPr/>
          <a:lstStyle/>
          <a:p>
            <a:endParaRPr lang="uk-UA"/>
          </a:p>
        </p:txBody>
      </p:sp>
      <p:sp>
        <p:nvSpPr>
          <p:cNvPr id="6" name="Rectangle 3"/>
          <p:cNvSpPr txBox="1">
            <a:spLocks noChangeArrowheads="1"/>
          </p:cNvSpPr>
          <p:nvPr/>
        </p:nvSpPr>
        <p:spPr>
          <a:xfrm>
            <a:off x="482600" y="507960"/>
            <a:ext cx="8316913" cy="5842080"/>
          </a:xfrm>
          <a:prstGeom prst="rect">
            <a:avLst/>
          </a:prstGeom>
        </p:spPr>
        <p:txBody>
          <a:bodyPr/>
          <a:lstStyle/>
          <a:p>
            <a:pPr marL="342900" indent="-342900" algn="just" eaLnBrk="0" hangingPunct="0">
              <a:lnSpc>
                <a:spcPct val="80000"/>
              </a:lnSpc>
              <a:spcBef>
                <a:spcPct val="20000"/>
              </a:spcBef>
              <a:buFontTx/>
              <a:buChar char="•"/>
              <a:defRPr/>
            </a:pPr>
            <a:r>
              <a:rPr lang="uk-UA" sz="2100" kern="0" dirty="0">
                <a:latin typeface="+mn-lt"/>
              </a:rPr>
              <a:t>Сканер портів - програмний засіб, розроблений для пошуку хостів мережі, в яких відкриті потрібні порти. Ці програми зазвичай використовуються системними адміністраторами для перевірки безпеки їхньої </a:t>
            </a:r>
            <a:r>
              <a:rPr lang="uk-UA" sz="2100" kern="0" dirty="0" smtClean="0">
                <a:latin typeface="+mn-lt"/>
              </a:rPr>
              <a:t>мережі </a:t>
            </a:r>
            <a:r>
              <a:rPr lang="uk-UA" sz="2100" kern="0" dirty="0">
                <a:latin typeface="+mn-lt"/>
              </a:rPr>
              <a:t>і зловмисниками для </a:t>
            </a:r>
            <a:r>
              <a:rPr lang="uk-UA" sz="2100" kern="0" dirty="0" smtClean="0">
                <a:latin typeface="+mn-lt"/>
              </a:rPr>
              <a:t>зламу </a:t>
            </a:r>
            <a:r>
              <a:rPr lang="uk-UA" sz="2100" kern="0" dirty="0">
                <a:latin typeface="+mn-lt"/>
              </a:rPr>
              <a:t>мережі</a:t>
            </a:r>
            <a:r>
              <a:rPr lang="uk-UA" sz="2100" kern="0" dirty="0" smtClean="0">
                <a:latin typeface="+mn-lt"/>
              </a:rPr>
              <a:t>.</a:t>
            </a:r>
          </a:p>
          <a:p>
            <a:pPr marL="342900" indent="-342900" algn="just" eaLnBrk="0" hangingPunct="0">
              <a:lnSpc>
                <a:spcPct val="80000"/>
              </a:lnSpc>
              <a:spcBef>
                <a:spcPct val="20000"/>
              </a:spcBef>
              <a:buFontTx/>
              <a:buChar char="•"/>
              <a:defRPr/>
            </a:pPr>
            <a:r>
              <a:rPr lang="uk-UA" sz="2100" kern="0" dirty="0" smtClean="0">
                <a:latin typeface="+mn-lt"/>
              </a:rPr>
              <a:t>Може </a:t>
            </a:r>
            <a:r>
              <a:rPr lang="uk-UA" sz="2100" kern="0" dirty="0">
                <a:latin typeface="+mn-lt"/>
              </a:rPr>
              <a:t>проводитись пошук </a:t>
            </a:r>
            <a:r>
              <a:rPr lang="uk-UA" sz="2100" kern="0" dirty="0" smtClean="0">
                <a:latin typeface="+mn-lt"/>
              </a:rPr>
              <a:t>серед рядів </a:t>
            </a:r>
            <a:r>
              <a:rPr lang="uk-UA" sz="2100" kern="0" dirty="0">
                <a:latin typeface="+mn-lt"/>
              </a:rPr>
              <a:t>відкритих портів на одному хості, так і одного визначеного порту на багатьох хостах. Останнє характерно для діяльності ряду мережевих </a:t>
            </a:r>
            <a:r>
              <a:rPr lang="uk-UA" sz="2100" kern="0" dirty="0" smtClean="0">
                <a:latin typeface="+mn-lt"/>
              </a:rPr>
              <a:t>черв'яків. </a:t>
            </a:r>
          </a:p>
          <a:p>
            <a:pPr marL="342900" indent="-342900" algn="just" eaLnBrk="0" hangingPunct="0">
              <a:lnSpc>
                <a:spcPct val="80000"/>
              </a:lnSpc>
              <a:spcBef>
                <a:spcPct val="20000"/>
              </a:spcBef>
              <a:buFontTx/>
              <a:buChar char="•"/>
              <a:defRPr/>
            </a:pPr>
            <a:r>
              <a:rPr lang="uk-UA" sz="2100" kern="0" dirty="0" smtClean="0">
                <a:latin typeface="+mn-lt"/>
              </a:rPr>
              <a:t>Сам </a:t>
            </a:r>
            <a:r>
              <a:rPr lang="uk-UA" sz="2100" kern="0" dirty="0">
                <a:latin typeface="+mn-lt"/>
              </a:rPr>
              <a:t>процес називається скануванням портів або (у випадку, коли здійснюється перевірка багатьох хостів) скануванням мережі</a:t>
            </a:r>
            <a:r>
              <a:rPr lang="uk-UA" sz="2100" kern="0" dirty="0" smtClean="0">
                <a:latin typeface="+mn-lt"/>
              </a:rPr>
              <a:t>.</a:t>
            </a:r>
          </a:p>
          <a:p>
            <a:pPr marL="342900" indent="-342900" algn="just" eaLnBrk="0" hangingPunct="0">
              <a:lnSpc>
                <a:spcPct val="80000"/>
              </a:lnSpc>
              <a:spcBef>
                <a:spcPct val="20000"/>
              </a:spcBef>
              <a:buFontTx/>
              <a:buChar char="•"/>
              <a:defRPr/>
            </a:pPr>
            <a:r>
              <a:rPr lang="uk-UA" sz="2100" kern="0" dirty="0" smtClean="0">
                <a:latin typeface="+mn-lt"/>
              </a:rPr>
              <a:t>Сканування </a:t>
            </a:r>
            <a:r>
              <a:rPr lang="uk-UA" sz="2100" kern="0" dirty="0">
                <a:latin typeface="+mn-lt"/>
              </a:rPr>
              <a:t>портів може бути першим кроком у процесі </a:t>
            </a:r>
            <a:r>
              <a:rPr lang="uk-UA" sz="2100" kern="0" dirty="0" smtClean="0">
                <a:latin typeface="+mn-lt"/>
              </a:rPr>
              <a:t>зламу </a:t>
            </a:r>
            <a:r>
              <a:rPr lang="uk-UA" sz="2100" kern="0" dirty="0">
                <a:latin typeface="+mn-lt"/>
              </a:rPr>
              <a:t>або попередження </a:t>
            </a:r>
            <a:r>
              <a:rPr lang="uk-UA" sz="2100" kern="0" dirty="0" smtClean="0">
                <a:latin typeface="+mn-lt"/>
              </a:rPr>
              <a:t>зламу</a:t>
            </a:r>
            <a:r>
              <a:rPr lang="uk-UA" sz="2100" kern="0" dirty="0">
                <a:latin typeface="+mn-lt"/>
              </a:rPr>
              <a:t>, допомагаючи визначити потенційні цілі атаки. За допомогою відповідного інструментарію шляхом відправлення пакетів даних і аналізу відповідей можуть бути досліджені </a:t>
            </a:r>
            <a:r>
              <a:rPr lang="uk-UA" sz="2100" kern="0" dirty="0" smtClean="0">
                <a:latin typeface="+mn-lt"/>
              </a:rPr>
              <a:t>питання: чи працюють </a:t>
            </a:r>
            <a:r>
              <a:rPr lang="uk-UA" sz="2100" kern="0" dirty="0">
                <a:latin typeface="+mn-lt"/>
              </a:rPr>
              <a:t>на машині </a:t>
            </a:r>
            <a:r>
              <a:rPr lang="uk-UA" sz="2100" kern="0" dirty="0" smtClean="0">
                <a:latin typeface="+mn-lt"/>
              </a:rPr>
              <a:t>служби та які</a:t>
            </a:r>
          </a:p>
          <a:p>
            <a:pPr marL="342900" indent="-342900" algn="just" eaLnBrk="0" hangingPunct="0">
              <a:lnSpc>
                <a:spcPct val="80000"/>
              </a:lnSpc>
              <a:spcBef>
                <a:spcPct val="20000"/>
              </a:spcBef>
              <a:defRPr/>
            </a:pPr>
            <a:r>
              <a:rPr lang="uk-UA" sz="2100" kern="0" dirty="0" smtClean="0">
                <a:latin typeface="+mn-lt"/>
              </a:rPr>
              <a:t>     </a:t>
            </a:r>
            <a:r>
              <a:rPr lang="en-US" sz="2100" kern="0" dirty="0" smtClean="0">
                <a:latin typeface="+mn-lt"/>
              </a:rPr>
              <a:t>- </a:t>
            </a:r>
            <a:r>
              <a:rPr lang="uk-UA" sz="2100" kern="0" dirty="0" smtClean="0">
                <a:latin typeface="+mn-lt"/>
              </a:rPr>
              <a:t>Web-сервер</a:t>
            </a:r>
            <a:r>
              <a:rPr lang="uk-UA" sz="2100" kern="0" dirty="0">
                <a:latin typeface="+mn-lt"/>
              </a:rPr>
              <a:t>, FTP-сервер, mail-сервер, </a:t>
            </a:r>
            <a:r>
              <a:rPr lang="en-US" sz="2100" kern="0" dirty="0" smtClean="0">
                <a:latin typeface="+mn-lt"/>
              </a:rPr>
              <a:t>DNS, </a:t>
            </a:r>
            <a:r>
              <a:rPr lang="uk-UA" sz="2100" kern="0" dirty="0" smtClean="0">
                <a:latin typeface="+mn-lt"/>
              </a:rPr>
              <a:t>і </a:t>
            </a:r>
            <a:r>
              <a:rPr lang="uk-UA" sz="2100" kern="0" dirty="0">
                <a:latin typeface="+mn-lt"/>
              </a:rPr>
              <a:t>т. д</a:t>
            </a:r>
            <a:r>
              <a:rPr lang="uk-UA" sz="2100" kern="0" dirty="0" smtClean="0">
                <a:latin typeface="+mn-lt"/>
              </a:rPr>
              <a:t>.,</a:t>
            </a:r>
          </a:p>
          <a:p>
            <a:pPr marL="342900" indent="-342900" algn="just" eaLnBrk="0" hangingPunct="0">
              <a:lnSpc>
                <a:spcPct val="80000"/>
              </a:lnSpc>
              <a:spcBef>
                <a:spcPct val="20000"/>
              </a:spcBef>
              <a:defRPr/>
            </a:pPr>
            <a:r>
              <a:rPr lang="uk-UA" sz="2100" kern="0" dirty="0" smtClean="0">
                <a:latin typeface="+mn-lt"/>
              </a:rPr>
              <a:t>     </a:t>
            </a:r>
            <a:r>
              <a:rPr lang="en-US" sz="2100" kern="0" dirty="0" smtClean="0">
                <a:latin typeface="+mn-lt"/>
              </a:rPr>
              <a:t>- </a:t>
            </a:r>
            <a:r>
              <a:rPr lang="uk-UA" sz="2100" kern="0" dirty="0" smtClean="0">
                <a:latin typeface="+mn-lt"/>
              </a:rPr>
              <a:t>встановлено </a:t>
            </a:r>
            <a:r>
              <a:rPr lang="uk-UA" sz="2100" kern="0" dirty="0">
                <a:latin typeface="+mn-lt"/>
              </a:rPr>
              <a:t>номери їх </a:t>
            </a:r>
            <a:r>
              <a:rPr lang="uk-UA" sz="2100" kern="0" dirty="0" smtClean="0">
                <a:latin typeface="+mn-lt"/>
              </a:rPr>
              <a:t>версій, </a:t>
            </a:r>
          </a:p>
          <a:p>
            <a:pPr marL="342900" indent="-342900" algn="just" eaLnBrk="0" hangingPunct="0">
              <a:lnSpc>
                <a:spcPct val="80000"/>
              </a:lnSpc>
              <a:spcBef>
                <a:spcPct val="20000"/>
              </a:spcBef>
              <a:defRPr/>
            </a:pPr>
            <a:r>
              <a:rPr lang="uk-UA" sz="2100" kern="0" dirty="0" smtClean="0">
                <a:latin typeface="+mn-lt"/>
              </a:rPr>
              <a:t>     - яка задіяна операційна система.</a:t>
            </a:r>
            <a:endParaRPr lang="uk-UA" sz="2100" kern="0" dirty="0">
              <a:latin typeface="+mn-l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0" y="3175"/>
            <a:ext cx="9158288" cy="269875"/>
          </a:xfrm>
          <a:gradFill rotWithShape="1">
            <a:gsLst>
              <a:gs pos="0">
                <a:srgbClr val="DCB6FC"/>
              </a:gs>
              <a:gs pos="100000">
                <a:srgbClr val="9A7FB0"/>
              </a:gs>
            </a:gsLst>
            <a:path path="shape">
              <a:fillToRect l="50000" t="50000" r="50000" b="50000"/>
            </a:path>
          </a:gradFill>
        </p:spPr>
        <p:txBody>
          <a:bodyPr lIns="0" tIns="0" rIns="0" bIns="0"/>
          <a:lstStyle/>
          <a:p>
            <a:pPr algn="r" eaLnBrk="1" hangingPunct="1"/>
            <a:r>
              <a:rPr lang="uk-UA" sz="1600" b="1" i="1" dirty="0" smtClean="0">
                <a:latin typeface="Book Antiqua" pitchFamily="18" charset="0"/>
              </a:rPr>
              <a:t> </a:t>
            </a:r>
            <a:r>
              <a:rPr lang="uk-UA" sz="1600" b="1" i="1" dirty="0" smtClean="0">
                <a:solidFill>
                  <a:schemeClr val="accent2"/>
                </a:solidFill>
                <a:latin typeface="Book Antiqua" pitchFamily="18" charset="0"/>
              </a:rPr>
              <a:t>І н с т р у м е н т и      к і б е р б е з п е к и .</a:t>
            </a:r>
          </a:p>
        </p:txBody>
      </p:sp>
      <p:sp>
        <p:nvSpPr>
          <p:cNvPr id="33795" name="Line 3"/>
          <p:cNvSpPr>
            <a:spLocks noChangeShapeType="1"/>
          </p:cNvSpPr>
          <p:nvPr/>
        </p:nvSpPr>
        <p:spPr bwMode="auto">
          <a:xfrm>
            <a:off x="196850" y="290513"/>
            <a:ext cx="8997950" cy="0"/>
          </a:xfrm>
          <a:prstGeom prst="line">
            <a:avLst/>
          </a:prstGeom>
          <a:noFill/>
          <a:ln w="57150" cmpd="thickThin">
            <a:solidFill>
              <a:schemeClr val="tx1"/>
            </a:solidFill>
            <a:round/>
            <a:headEnd/>
            <a:tailEnd/>
          </a:ln>
        </p:spPr>
        <p:txBody>
          <a:bodyPr/>
          <a:lstStyle/>
          <a:p>
            <a:endParaRPr lang="uk-UA"/>
          </a:p>
        </p:txBody>
      </p:sp>
      <p:sp>
        <p:nvSpPr>
          <p:cNvPr id="33796" name="Rectangle 4"/>
          <p:cNvSpPr>
            <a:spLocks noChangeArrowheads="1"/>
          </p:cNvSpPr>
          <p:nvPr/>
        </p:nvSpPr>
        <p:spPr bwMode="auto">
          <a:xfrm>
            <a:off x="0" y="6583363"/>
            <a:ext cx="9158288" cy="269875"/>
          </a:xfrm>
          <a:prstGeom prst="rect">
            <a:avLst/>
          </a:prstGeom>
          <a:gradFill rotWithShape="1">
            <a:gsLst>
              <a:gs pos="0">
                <a:srgbClr val="DCB6FC"/>
              </a:gs>
              <a:gs pos="100000">
                <a:srgbClr val="9A7FB0"/>
              </a:gs>
            </a:gsLst>
            <a:path path="shape">
              <a:fillToRect l="50000" t="50000" r="50000" b="50000"/>
            </a:path>
          </a:gradFill>
          <a:ln w="25400">
            <a:noFill/>
            <a:miter lim="800000"/>
            <a:headEnd/>
            <a:tailEnd/>
          </a:ln>
        </p:spPr>
        <p:txBody>
          <a:bodyPr lIns="0" tIns="0" rIns="0" bIns="0" anchor="ctr"/>
          <a:lstStyle/>
          <a:p>
            <a:r>
              <a:rPr lang="uk-UA" sz="1600" b="1" i="1" dirty="0">
                <a:solidFill>
                  <a:schemeClr val="accent2"/>
                </a:solidFill>
                <a:latin typeface="Book Antiqua" pitchFamily="18" charset="0"/>
              </a:rPr>
              <a:t> Л е к ц і я  </a:t>
            </a:r>
            <a:r>
              <a:rPr lang="uk-UA" sz="1600" b="1" i="1" dirty="0" smtClean="0">
                <a:solidFill>
                  <a:schemeClr val="accent2"/>
                </a:solidFill>
                <a:latin typeface="Book Antiqua" pitchFamily="18" charset="0"/>
              </a:rPr>
              <a:t>7</a:t>
            </a:r>
            <a:r>
              <a:rPr lang="en-US" sz="1600" b="1" i="1" dirty="0" smtClean="0">
                <a:solidFill>
                  <a:schemeClr val="accent2"/>
                </a:solidFill>
                <a:latin typeface="Book Antiqua" pitchFamily="18" charset="0"/>
              </a:rPr>
              <a:t>.</a:t>
            </a:r>
            <a:r>
              <a:rPr lang="uk-UA" sz="1600" b="1" i="1" dirty="0">
                <a:solidFill>
                  <a:schemeClr val="tx2"/>
                </a:solidFill>
                <a:latin typeface="Book Antiqua" pitchFamily="18" charset="0"/>
              </a:rPr>
              <a:t>		</a:t>
            </a:r>
            <a:r>
              <a:rPr lang="uk-UA" sz="1600" b="1" i="1" dirty="0">
                <a:latin typeface="Book Antiqua" pitchFamily="18" charset="0"/>
              </a:rPr>
              <a:t>С к а н е р и      п о р т і в.</a:t>
            </a:r>
            <a:r>
              <a:rPr lang="uk-UA" sz="1600" b="1" i="1" dirty="0">
                <a:solidFill>
                  <a:schemeClr val="tx2"/>
                </a:solidFill>
                <a:latin typeface="Book Antiqua" pitchFamily="18" charset="0"/>
              </a:rPr>
              <a:t>			                     </a:t>
            </a:r>
            <a:r>
              <a:rPr lang="uk-UA" sz="1600" b="1" i="1" dirty="0">
                <a:solidFill>
                  <a:schemeClr val="accent2"/>
                </a:solidFill>
                <a:latin typeface="Book Antiqua" pitchFamily="18" charset="0"/>
              </a:rPr>
              <a:t>–   </a:t>
            </a:r>
            <a:r>
              <a:rPr lang="en-US" sz="1600" b="1" i="1" dirty="0" smtClean="0">
                <a:solidFill>
                  <a:schemeClr val="accent2"/>
                </a:solidFill>
                <a:latin typeface="Book Antiqua" pitchFamily="18" charset="0"/>
              </a:rPr>
              <a:t>20</a:t>
            </a:r>
            <a:r>
              <a:rPr lang="uk-UA" sz="1600" b="1" i="1" dirty="0" smtClean="0">
                <a:solidFill>
                  <a:schemeClr val="accent2"/>
                </a:solidFill>
                <a:latin typeface="Book Antiqua" pitchFamily="18" charset="0"/>
              </a:rPr>
              <a:t>   </a:t>
            </a:r>
            <a:r>
              <a:rPr lang="uk-UA" sz="1600" b="1" i="1" dirty="0">
                <a:solidFill>
                  <a:schemeClr val="accent2"/>
                </a:solidFill>
                <a:latin typeface="Book Antiqua" pitchFamily="18" charset="0"/>
              </a:rPr>
              <a:t>–</a:t>
            </a:r>
            <a:r>
              <a:rPr lang="uk-UA" sz="1600" b="1" i="1" dirty="0">
                <a:solidFill>
                  <a:schemeClr val="tx2"/>
                </a:solidFill>
                <a:latin typeface="Book Antiqua" pitchFamily="18" charset="0"/>
              </a:rPr>
              <a:t> </a:t>
            </a:r>
          </a:p>
        </p:txBody>
      </p:sp>
      <p:sp>
        <p:nvSpPr>
          <p:cNvPr id="33797" name="Line 5"/>
          <p:cNvSpPr>
            <a:spLocks noChangeShapeType="1"/>
          </p:cNvSpPr>
          <p:nvPr/>
        </p:nvSpPr>
        <p:spPr bwMode="auto">
          <a:xfrm>
            <a:off x="6453188" y="6573838"/>
            <a:ext cx="2698750" cy="0"/>
          </a:xfrm>
          <a:prstGeom prst="line">
            <a:avLst/>
          </a:prstGeom>
          <a:noFill/>
          <a:ln w="57150" cmpd="thinThick">
            <a:solidFill>
              <a:schemeClr val="tx1"/>
            </a:solidFill>
            <a:round/>
            <a:headEnd/>
            <a:tailEnd/>
          </a:ln>
        </p:spPr>
        <p:txBody>
          <a:bodyPr/>
          <a:lstStyle/>
          <a:p>
            <a:endParaRPr lang="uk-UA"/>
          </a:p>
        </p:txBody>
      </p:sp>
      <p:sp>
        <p:nvSpPr>
          <p:cNvPr id="6" name="Rectangle 2"/>
          <p:cNvSpPr txBox="1">
            <a:spLocks noChangeArrowheads="1"/>
          </p:cNvSpPr>
          <p:nvPr/>
        </p:nvSpPr>
        <p:spPr bwMode="auto">
          <a:xfrm>
            <a:off x="0" y="301625"/>
            <a:ext cx="7313612" cy="679450"/>
          </a:xfrm>
          <a:prstGeom prst="rect">
            <a:avLst/>
          </a:prstGeom>
          <a:noFill/>
          <a:ln w="9525">
            <a:noFill/>
            <a:miter lim="800000"/>
            <a:headEnd/>
            <a:tailEnd/>
          </a:ln>
        </p:spPr>
        <p:txBody>
          <a:bodyPr anchor="ctr"/>
          <a:lstStyle/>
          <a:p>
            <a:pPr eaLnBrk="0" hangingPunct="0">
              <a:defRPr/>
            </a:pPr>
            <a:r>
              <a:rPr lang="uk-UA" sz="3200" b="1" kern="0" dirty="0">
                <a:solidFill>
                  <a:schemeClr val="tx2"/>
                </a:solidFill>
                <a:latin typeface="+mj-lt"/>
                <a:ea typeface="+mj-ea"/>
                <a:cs typeface="+mj-cs"/>
              </a:rPr>
              <a:t/>
            </a:r>
            <a:br>
              <a:rPr lang="uk-UA" sz="3200" b="1" kern="0" dirty="0">
                <a:solidFill>
                  <a:schemeClr val="tx2"/>
                </a:solidFill>
                <a:latin typeface="+mj-lt"/>
                <a:ea typeface="+mj-ea"/>
                <a:cs typeface="+mj-cs"/>
              </a:rPr>
            </a:br>
            <a:r>
              <a:rPr lang="uk-UA" sz="4000" kern="0" dirty="0">
                <a:solidFill>
                  <a:schemeClr val="tx2"/>
                </a:solidFill>
                <a:latin typeface="+mj-lt"/>
                <a:ea typeface="+mj-ea"/>
                <a:cs typeface="+mj-cs"/>
              </a:rPr>
              <a:t>FSCAN</a:t>
            </a:r>
            <a:br>
              <a:rPr lang="uk-UA" sz="4000" kern="0" dirty="0">
                <a:solidFill>
                  <a:schemeClr val="tx2"/>
                </a:solidFill>
                <a:latin typeface="+mj-lt"/>
                <a:ea typeface="+mj-ea"/>
                <a:cs typeface="+mj-cs"/>
              </a:rPr>
            </a:br>
            <a:endParaRPr lang="uk-UA" sz="4000" kern="0" dirty="0">
              <a:solidFill>
                <a:schemeClr val="tx2"/>
              </a:solidFill>
              <a:latin typeface="+mj-lt"/>
              <a:ea typeface="+mj-ea"/>
              <a:cs typeface="+mj-cs"/>
            </a:endParaRPr>
          </a:p>
        </p:txBody>
      </p:sp>
      <p:sp>
        <p:nvSpPr>
          <p:cNvPr id="7" name="Rectangle 3"/>
          <p:cNvSpPr txBox="1">
            <a:spLocks noChangeArrowheads="1"/>
          </p:cNvSpPr>
          <p:nvPr/>
        </p:nvSpPr>
        <p:spPr>
          <a:xfrm>
            <a:off x="1" y="981075"/>
            <a:ext cx="9144000" cy="5876925"/>
          </a:xfrm>
          <a:prstGeom prst="rect">
            <a:avLst/>
          </a:prstGeom>
        </p:spPr>
        <p:txBody>
          <a:bodyPr/>
          <a:lstStyle/>
          <a:p>
            <a:pPr marL="180000" indent="-180000" eaLnBrk="0" hangingPunct="0">
              <a:lnSpc>
                <a:spcPct val="80000"/>
              </a:lnSpc>
              <a:spcBef>
                <a:spcPts val="0"/>
              </a:spcBef>
              <a:buFontTx/>
              <a:buChar char="•"/>
              <a:defRPr/>
            </a:pPr>
            <a:r>
              <a:rPr lang="uk-UA" sz="2000" kern="0" dirty="0" err="1" smtClean="0">
                <a:latin typeface="+mn-lt"/>
              </a:rPr>
              <a:t>FScan</a:t>
            </a:r>
            <a:r>
              <a:rPr lang="uk-UA" sz="2000" kern="0" dirty="0" smtClean="0">
                <a:latin typeface="+mn-lt"/>
              </a:rPr>
              <a:t> </a:t>
            </a:r>
            <a:r>
              <a:rPr lang="uk-UA" sz="2000" kern="0" dirty="0">
                <a:latin typeface="+mn-lt"/>
              </a:rPr>
              <a:t>поставляється Foundstone, Inc., Являє собою безкоштовний сканер портів, що працює з командного рядка, який дозволяє проводити UDP, TCP і Ping-сканування. </a:t>
            </a:r>
            <a:endParaRPr lang="en-US" sz="2000" kern="0" dirty="0">
              <a:latin typeface="+mn-lt"/>
            </a:endParaRPr>
          </a:p>
          <a:p>
            <a:pPr marL="180000" indent="-180000" eaLnBrk="0" hangingPunct="0">
              <a:lnSpc>
                <a:spcPct val="80000"/>
              </a:lnSpc>
              <a:spcBef>
                <a:spcPts val="0"/>
              </a:spcBef>
              <a:buFontTx/>
              <a:buChar char="•"/>
              <a:defRPr/>
            </a:pPr>
            <a:endParaRPr lang="uk-UA" sz="2000" kern="0" dirty="0" smtClean="0">
              <a:latin typeface="+mn-lt"/>
            </a:endParaRPr>
          </a:p>
          <a:p>
            <a:pPr marL="180000" indent="-180000" eaLnBrk="0" hangingPunct="0">
              <a:lnSpc>
                <a:spcPct val="80000"/>
              </a:lnSpc>
              <a:spcBef>
                <a:spcPts val="0"/>
              </a:spcBef>
              <a:buFontTx/>
              <a:buChar char="•"/>
              <a:defRPr/>
            </a:pPr>
            <a:r>
              <a:rPr lang="uk-UA" sz="2000" kern="0" dirty="0" err="1" smtClean="0">
                <a:latin typeface="+mn-lt"/>
              </a:rPr>
              <a:t>FScan</a:t>
            </a:r>
            <a:r>
              <a:rPr lang="uk-UA" sz="2000" kern="0" dirty="0" smtClean="0">
                <a:latin typeface="+mn-lt"/>
              </a:rPr>
              <a:t> </a:t>
            </a:r>
            <a:r>
              <a:rPr lang="uk-UA" sz="2000" kern="0" dirty="0">
                <a:latin typeface="+mn-lt"/>
              </a:rPr>
              <a:t>- </a:t>
            </a:r>
            <a:r>
              <a:rPr lang="uk-UA" sz="2000" kern="0" dirty="0" smtClean="0">
                <a:latin typeface="+mn-lt"/>
              </a:rPr>
              <a:t>працює </a:t>
            </a:r>
            <a:r>
              <a:rPr lang="uk-UA" sz="2000" kern="0" dirty="0">
                <a:latin typeface="+mn-lt"/>
              </a:rPr>
              <a:t>під управлінням Windows, </a:t>
            </a:r>
            <a:r>
              <a:rPr lang="uk-UA" sz="2000" kern="0" dirty="0" smtClean="0">
                <a:latin typeface="+mn-lt"/>
              </a:rPr>
              <a:t>забезпечує </a:t>
            </a:r>
            <a:r>
              <a:rPr lang="uk-UA" sz="2000" kern="0" dirty="0">
                <a:latin typeface="+mn-lt"/>
              </a:rPr>
              <a:t>можливість UDP-сканування. Як і для будь-якого UDP-сканера, пакетні фільтри, що працюють на </a:t>
            </a:r>
            <a:r>
              <a:rPr lang="uk-UA" sz="2000" kern="0" dirty="0" smtClean="0">
                <a:latin typeface="+mn-lt"/>
              </a:rPr>
              <a:t>сканованому </a:t>
            </a:r>
            <a:r>
              <a:rPr lang="uk-UA" sz="2000" kern="0" dirty="0">
                <a:latin typeface="+mn-lt"/>
              </a:rPr>
              <a:t>хості, можуть </a:t>
            </a:r>
            <a:r>
              <a:rPr lang="uk-UA" sz="2000" kern="0" dirty="0" smtClean="0">
                <a:latin typeface="+mn-lt"/>
              </a:rPr>
              <a:t>перехоплювати </a:t>
            </a:r>
            <a:r>
              <a:rPr lang="uk-UA" sz="2000" kern="0" dirty="0">
                <a:latin typeface="+mn-lt"/>
              </a:rPr>
              <a:t>результати вашої роботи. Якщо ви не отримуєте очікуваного результату при роботі з відкритим UDP-портом, то досить імовірно, що брандмауер або мережевий фільтр заблокував ICMP-повідомлення "port unreachable", які більшість UDP-сканерів використовують для визначення, відкритий UDP-порт чи ні</a:t>
            </a:r>
            <a:r>
              <a:rPr lang="uk-UA" sz="2000" kern="0" dirty="0" smtClean="0">
                <a:latin typeface="+mn-lt"/>
              </a:rPr>
              <a:t>.</a:t>
            </a:r>
          </a:p>
          <a:p>
            <a:pPr marL="180000" indent="-180000" eaLnBrk="0" hangingPunct="0">
              <a:lnSpc>
                <a:spcPct val="80000"/>
              </a:lnSpc>
              <a:spcBef>
                <a:spcPts val="0"/>
              </a:spcBef>
              <a:buFontTx/>
              <a:buChar char="•"/>
              <a:defRPr/>
            </a:pPr>
            <a:endParaRPr lang="uk-UA" sz="2000" kern="0" dirty="0" smtClean="0">
              <a:latin typeface="+mn-lt"/>
            </a:endParaRPr>
          </a:p>
          <a:p>
            <a:pPr marL="180000" indent="-180000" eaLnBrk="0" hangingPunct="0">
              <a:lnSpc>
                <a:spcPct val="80000"/>
              </a:lnSpc>
              <a:spcBef>
                <a:spcPts val="0"/>
              </a:spcBef>
              <a:buFontTx/>
              <a:buChar char="•"/>
              <a:defRPr/>
            </a:pPr>
            <a:r>
              <a:rPr lang="uk-UA" sz="2000" dirty="0" smtClean="0"/>
              <a:t>В іншому FScan схожий на nmap та інші сканери, які вже згадувалися. </a:t>
            </a:r>
            <a:r>
              <a:rPr lang="uk-UA" sz="2000" kern="0" dirty="0">
                <a:latin typeface="+mn-lt"/>
              </a:rPr>
              <a:t/>
            </a:r>
            <a:br>
              <a:rPr lang="uk-UA" sz="2000" kern="0" dirty="0">
                <a:latin typeface="+mn-lt"/>
              </a:rPr>
            </a:br>
            <a:endParaRPr lang="uk-UA" sz="2000" kern="0" dirty="0" smtClean="0">
              <a:latin typeface="+mn-lt"/>
            </a:endParaRPr>
          </a:p>
          <a:p>
            <a:pPr marL="180000" indent="-180000" eaLnBrk="0" hangingPunct="0">
              <a:lnSpc>
                <a:spcPct val="80000"/>
              </a:lnSpc>
              <a:spcBef>
                <a:spcPts val="0"/>
              </a:spcBef>
              <a:buFontTx/>
              <a:buChar char="•"/>
              <a:defRPr/>
            </a:pPr>
            <a:r>
              <a:rPr lang="uk-UA" sz="2000" kern="0" dirty="0" smtClean="0">
                <a:latin typeface="+mn-lt"/>
              </a:rPr>
              <a:t>На наступному слайді </a:t>
            </a:r>
            <a:r>
              <a:rPr lang="uk-UA" sz="2000" kern="0" dirty="0">
                <a:latin typeface="+mn-lt"/>
              </a:rPr>
              <a:t>представлені результати UDP-сканування портів від 130 до 140 для пошуку NetBios-служб машини, на якій не встановлені фільтри. Ви можете бачити, що за адресою 192.168.1.102 працює служба NetBIOS (UDP-порти 137 і 138).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0" y="3175"/>
            <a:ext cx="9158288" cy="269875"/>
          </a:xfrm>
          <a:gradFill rotWithShape="1">
            <a:gsLst>
              <a:gs pos="0">
                <a:srgbClr val="DCB6FC"/>
              </a:gs>
              <a:gs pos="100000">
                <a:srgbClr val="9A7FB0"/>
              </a:gs>
            </a:gsLst>
            <a:path path="shape">
              <a:fillToRect l="50000" t="50000" r="50000" b="50000"/>
            </a:path>
          </a:gradFill>
        </p:spPr>
        <p:txBody>
          <a:bodyPr lIns="0" tIns="0" rIns="0" bIns="0"/>
          <a:lstStyle/>
          <a:p>
            <a:pPr algn="r" eaLnBrk="1" hangingPunct="1"/>
            <a:r>
              <a:rPr lang="uk-UA" sz="1600" b="1" i="1" dirty="0" smtClean="0">
                <a:latin typeface="Book Antiqua" pitchFamily="18" charset="0"/>
              </a:rPr>
              <a:t> </a:t>
            </a:r>
            <a:r>
              <a:rPr lang="uk-UA" sz="1600" b="1" i="1" dirty="0" smtClean="0">
                <a:solidFill>
                  <a:schemeClr val="accent2"/>
                </a:solidFill>
                <a:latin typeface="Book Antiqua" pitchFamily="18" charset="0"/>
              </a:rPr>
              <a:t>І н с т р у м е н т и      к і б е р б е з п е к и .</a:t>
            </a:r>
          </a:p>
        </p:txBody>
      </p:sp>
      <p:sp>
        <p:nvSpPr>
          <p:cNvPr id="34819" name="Line 3"/>
          <p:cNvSpPr>
            <a:spLocks noChangeShapeType="1"/>
          </p:cNvSpPr>
          <p:nvPr/>
        </p:nvSpPr>
        <p:spPr bwMode="auto">
          <a:xfrm>
            <a:off x="196850" y="290513"/>
            <a:ext cx="8997950" cy="0"/>
          </a:xfrm>
          <a:prstGeom prst="line">
            <a:avLst/>
          </a:prstGeom>
          <a:noFill/>
          <a:ln w="57150" cmpd="thickThin">
            <a:solidFill>
              <a:schemeClr val="tx1"/>
            </a:solidFill>
            <a:round/>
            <a:headEnd/>
            <a:tailEnd/>
          </a:ln>
        </p:spPr>
        <p:txBody>
          <a:bodyPr/>
          <a:lstStyle/>
          <a:p>
            <a:endParaRPr lang="uk-UA"/>
          </a:p>
        </p:txBody>
      </p:sp>
      <p:sp>
        <p:nvSpPr>
          <p:cNvPr id="34820" name="Rectangle 4"/>
          <p:cNvSpPr>
            <a:spLocks noChangeArrowheads="1"/>
          </p:cNvSpPr>
          <p:nvPr/>
        </p:nvSpPr>
        <p:spPr bwMode="auto">
          <a:xfrm>
            <a:off x="0" y="6583363"/>
            <a:ext cx="9158288" cy="269875"/>
          </a:xfrm>
          <a:prstGeom prst="rect">
            <a:avLst/>
          </a:prstGeom>
          <a:gradFill rotWithShape="1">
            <a:gsLst>
              <a:gs pos="0">
                <a:srgbClr val="DCB6FC"/>
              </a:gs>
              <a:gs pos="100000">
                <a:srgbClr val="9A7FB0"/>
              </a:gs>
            </a:gsLst>
            <a:path path="shape">
              <a:fillToRect l="50000" t="50000" r="50000" b="50000"/>
            </a:path>
          </a:gradFill>
          <a:ln w="25400">
            <a:noFill/>
            <a:miter lim="800000"/>
            <a:headEnd/>
            <a:tailEnd/>
          </a:ln>
        </p:spPr>
        <p:txBody>
          <a:bodyPr lIns="0" tIns="0" rIns="0" bIns="0" anchor="ctr"/>
          <a:lstStyle/>
          <a:p>
            <a:r>
              <a:rPr lang="uk-UA" sz="1600" b="1" i="1" dirty="0">
                <a:solidFill>
                  <a:schemeClr val="accent2"/>
                </a:solidFill>
                <a:latin typeface="Book Antiqua" pitchFamily="18" charset="0"/>
              </a:rPr>
              <a:t> Л е к ц і я  </a:t>
            </a:r>
            <a:r>
              <a:rPr lang="uk-UA" sz="1600" b="1" i="1" dirty="0" smtClean="0">
                <a:solidFill>
                  <a:schemeClr val="accent2"/>
                </a:solidFill>
                <a:latin typeface="Book Antiqua" pitchFamily="18" charset="0"/>
              </a:rPr>
              <a:t>7</a:t>
            </a:r>
            <a:r>
              <a:rPr lang="en-US" sz="1600" b="1" i="1" dirty="0" smtClean="0">
                <a:solidFill>
                  <a:schemeClr val="accent2"/>
                </a:solidFill>
                <a:latin typeface="Book Antiqua" pitchFamily="18" charset="0"/>
              </a:rPr>
              <a:t>.</a:t>
            </a:r>
            <a:r>
              <a:rPr lang="uk-UA" sz="1600" b="1" i="1" dirty="0">
                <a:solidFill>
                  <a:schemeClr val="tx2"/>
                </a:solidFill>
                <a:latin typeface="Book Antiqua" pitchFamily="18" charset="0"/>
              </a:rPr>
              <a:t>		</a:t>
            </a:r>
            <a:r>
              <a:rPr lang="uk-UA" sz="1600" b="1" i="1" dirty="0">
                <a:latin typeface="Book Antiqua" pitchFamily="18" charset="0"/>
              </a:rPr>
              <a:t>С к а н е р и      п о р т і в.</a:t>
            </a:r>
            <a:r>
              <a:rPr lang="uk-UA" sz="1600" b="1" i="1" dirty="0">
                <a:solidFill>
                  <a:schemeClr val="tx2"/>
                </a:solidFill>
                <a:latin typeface="Book Antiqua" pitchFamily="18" charset="0"/>
              </a:rPr>
              <a:t>			                     </a:t>
            </a:r>
            <a:r>
              <a:rPr lang="uk-UA" sz="1600" b="1" i="1" dirty="0">
                <a:solidFill>
                  <a:schemeClr val="accent2"/>
                </a:solidFill>
                <a:latin typeface="Book Antiqua" pitchFamily="18" charset="0"/>
              </a:rPr>
              <a:t>–   </a:t>
            </a:r>
            <a:r>
              <a:rPr lang="en-US" sz="1600" b="1" i="1" dirty="0" smtClean="0">
                <a:solidFill>
                  <a:schemeClr val="accent2"/>
                </a:solidFill>
                <a:latin typeface="Book Antiqua" pitchFamily="18" charset="0"/>
              </a:rPr>
              <a:t>2</a:t>
            </a:r>
            <a:r>
              <a:rPr lang="uk-UA" sz="1600" b="1" i="1" dirty="0" smtClean="0">
                <a:solidFill>
                  <a:schemeClr val="accent2"/>
                </a:solidFill>
                <a:latin typeface="Book Antiqua" pitchFamily="18" charset="0"/>
              </a:rPr>
              <a:t>1   </a:t>
            </a:r>
            <a:r>
              <a:rPr lang="uk-UA" sz="1600" b="1" i="1" dirty="0">
                <a:solidFill>
                  <a:schemeClr val="accent2"/>
                </a:solidFill>
                <a:latin typeface="Book Antiqua" pitchFamily="18" charset="0"/>
              </a:rPr>
              <a:t>–</a:t>
            </a:r>
            <a:r>
              <a:rPr lang="uk-UA" sz="1600" b="1" i="1" dirty="0">
                <a:solidFill>
                  <a:schemeClr val="tx2"/>
                </a:solidFill>
                <a:latin typeface="Book Antiqua" pitchFamily="18" charset="0"/>
              </a:rPr>
              <a:t> </a:t>
            </a:r>
          </a:p>
        </p:txBody>
      </p:sp>
      <p:sp>
        <p:nvSpPr>
          <p:cNvPr id="34821" name="Line 5"/>
          <p:cNvSpPr>
            <a:spLocks noChangeShapeType="1"/>
          </p:cNvSpPr>
          <p:nvPr/>
        </p:nvSpPr>
        <p:spPr bwMode="auto">
          <a:xfrm>
            <a:off x="6453188" y="6573838"/>
            <a:ext cx="2698750" cy="0"/>
          </a:xfrm>
          <a:prstGeom prst="line">
            <a:avLst/>
          </a:prstGeom>
          <a:noFill/>
          <a:ln w="57150" cmpd="thinThick">
            <a:solidFill>
              <a:schemeClr val="tx1"/>
            </a:solidFill>
            <a:round/>
            <a:headEnd/>
            <a:tailEnd/>
          </a:ln>
        </p:spPr>
        <p:txBody>
          <a:bodyPr/>
          <a:lstStyle/>
          <a:p>
            <a:endParaRPr lang="uk-UA"/>
          </a:p>
        </p:txBody>
      </p:sp>
      <p:pic>
        <p:nvPicPr>
          <p:cNvPr id="34822" name="Picture 5" descr="07_04"/>
          <p:cNvPicPr>
            <a:picLocks noChangeAspect="1" noChangeArrowheads="1"/>
          </p:cNvPicPr>
          <p:nvPr/>
        </p:nvPicPr>
        <p:blipFill>
          <a:blip r:embed="rId2" cstate="print"/>
          <a:srcRect/>
          <a:stretch>
            <a:fillRect/>
          </a:stretch>
        </p:blipFill>
        <p:spPr bwMode="auto">
          <a:xfrm>
            <a:off x="482544" y="617499"/>
            <a:ext cx="8494020" cy="533089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0" y="3175"/>
            <a:ext cx="9158288" cy="269875"/>
          </a:xfrm>
          <a:gradFill rotWithShape="1">
            <a:gsLst>
              <a:gs pos="0">
                <a:srgbClr val="DCB6FC"/>
              </a:gs>
              <a:gs pos="100000">
                <a:srgbClr val="9A7FB0"/>
              </a:gs>
            </a:gsLst>
            <a:path path="shape">
              <a:fillToRect l="50000" t="50000" r="50000" b="50000"/>
            </a:path>
          </a:gradFill>
        </p:spPr>
        <p:txBody>
          <a:bodyPr lIns="0" tIns="0" rIns="0" bIns="0"/>
          <a:lstStyle/>
          <a:p>
            <a:pPr algn="r" eaLnBrk="1" hangingPunct="1"/>
            <a:r>
              <a:rPr lang="uk-UA" sz="1600" b="1" i="1" dirty="0" smtClean="0">
                <a:latin typeface="Book Antiqua" pitchFamily="18" charset="0"/>
              </a:rPr>
              <a:t> </a:t>
            </a:r>
            <a:r>
              <a:rPr lang="uk-UA" sz="1600" b="1" i="1" dirty="0" smtClean="0">
                <a:solidFill>
                  <a:schemeClr val="accent2"/>
                </a:solidFill>
                <a:latin typeface="Book Antiqua" pitchFamily="18" charset="0"/>
              </a:rPr>
              <a:t>І н с т р у м е н т и      к і б е р б е з п е к и .</a:t>
            </a:r>
          </a:p>
        </p:txBody>
      </p:sp>
      <p:sp>
        <p:nvSpPr>
          <p:cNvPr id="30723" name="Line 3"/>
          <p:cNvSpPr>
            <a:spLocks noChangeShapeType="1"/>
          </p:cNvSpPr>
          <p:nvPr/>
        </p:nvSpPr>
        <p:spPr bwMode="auto">
          <a:xfrm>
            <a:off x="196850" y="290513"/>
            <a:ext cx="8997950" cy="0"/>
          </a:xfrm>
          <a:prstGeom prst="line">
            <a:avLst/>
          </a:prstGeom>
          <a:noFill/>
          <a:ln w="57150" cmpd="thickThin">
            <a:solidFill>
              <a:schemeClr val="tx1"/>
            </a:solidFill>
            <a:round/>
            <a:headEnd/>
            <a:tailEnd/>
          </a:ln>
        </p:spPr>
        <p:txBody>
          <a:bodyPr/>
          <a:lstStyle/>
          <a:p>
            <a:endParaRPr lang="uk-UA"/>
          </a:p>
        </p:txBody>
      </p:sp>
      <p:sp>
        <p:nvSpPr>
          <p:cNvPr id="30724" name="Rectangle 4"/>
          <p:cNvSpPr>
            <a:spLocks noChangeArrowheads="1"/>
          </p:cNvSpPr>
          <p:nvPr/>
        </p:nvSpPr>
        <p:spPr bwMode="auto">
          <a:xfrm>
            <a:off x="0" y="6583363"/>
            <a:ext cx="9158288" cy="269875"/>
          </a:xfrm>
          <a:prstGeom prst="rect">
            <a:avLst/>
          </a:prstGeom>
          <a:gradFill rotWithShape="1">
            <a:gsLst>
              <a:gs pos="0">
                <a:srgbClr val="DCB6FC"/>
              </a:gs>
              <a:gs pos="100000">
                <a:srgbClr val="9A7FB0"/>
              </a:gs>
            </a:gsLst>
            <a:path path="shape">
              <a:fillToRect l="50000" t="50000" r="50000" b="50000"/>
            </a:path>
          </a:gradFill>
          <a:ln w="25400">
            <a:noFill/>
            <a:miter lim="800000"/>
            <a:headEnd/>
            <a:tailEnd/>
          </a:ln>
        </p:spPr>
        <p:txBody>
          <a:bodyPr lIns="0" tIns="0" rIns="0" bIns="0" anchor="ctr"/>
          <a:lstStyle/>
          <a:p>
            <a:r>
              <a:rPr lang="uk-UA" sz="1600" b="1" i="1" dirty="0">
                <a:solidFill>
                  <a:schemeClr val="accent2"/>
                </a:solidFill>
                <a:latin typeface="Book Antiqua" pitchFamily="18" charset="0"/>
              </a:rPr>
              <a:t> Л е к ц і я  </a:t>
            </a:r>
            <a:r>
              <a:rPr lang="uk-UA" sz="1600" b="1" i="1" dirty="0" smtClean="0">
                <a:solidFill>
                  <a:schemeClr val="accent2"/>
                </a:solidFill>
                <a:latin typeface="Book Antiqua" pitchFamily="18" charset="0"/>
              </a:rPr>
              <a:t>7</a:t>
            </a:r>
            <a:r>
              <a:rPr lang="en-US" sz="1600" b="1" i="1" dirty="0" smtClean="0">
                <a:solidFill>
                  <a:schemeClr val="accent2"/>
                </a:solidFill>
                <a:latin typeface="Book Antiqua" pitchFamily="18" charset="0"/>
              </a:rPr>
              <a:t>.</a:t>
            </a:r>
            <a:r>
              <a:rPr lang="uk-UA" sz="1600" b="1" i="1" dirty="0">
                <a:solidFill>
                  <a:schemeClr val="tx2"/>
                </a:solidFill>
                <a:latin typeface="Book Antiqua" pitchFamily="18" charset="0"/>
              </a:rPr>
              <a:t>		</a:t>
            </a:r>
            <a:r>
              <a:rPr lang="uk-UA" sz="1600" b="1" i="1" dirty="0">
                <a:latin typeface="Book Antiqua" pitchFamily="18" charset="0"/>
              </a:rPr>
              <a:t>С к а н е р и      п о р т і в.</a:t>
            </a:r>
            <a:r>
              <a:rPr lang="uk-UA" sz="1600" b="1" i="1" dirty="0">
                <a:solidFill>
                  <a:schemeClr val="tx2"/>
                </a:solidFill>
                <a:latin typeface="Book Antiqua" pitchFamily="18" charset="0"/>
              </a:rPr>
              <a:t>			                     </a:t>
            </a:r>
            <a:r>
              <a:rPr lang="uk-UA" sz="1600" b="1" i="1" dirty="0">
                <a:solidFill>
                  <a:schemeClr val="accent2"/>
                </a:solidFill>
                <a:latin typeface="Book Antiqua" pitchFamily="18" charset="0"/>
              </a:rPr>
              <a:t>–   </a:t>
            </a:r>
            <a:r>
              <a:rPr lang="uk-UA" sz="1600" b="1" i="1" dirty="0" smtClean="0">
                <a:solidFill>
                  <a:schemeClr val="accent2"/>
                </a:solidFill>
                <a:latin typeface="Book Antiqua" pitchFamily="18" charset="0"/>
              </a:rPr>
              <a:t>2</a:t>
            </a:r>
            <a:r>
              <a:rPr lang="en-US" sz="1600" b="1" i="1" dirty="0" smtClean="0">
                <a:solidFill>
                  <a:schemeClr val="accent2"/>
                </a:solidFill>
                <a:latin typeface="Book Antiqua" pitchFamily="18" charset="0"/>
              </a:rPr>
              <a:t>2</a:t>
            </a:r>
            <a:r>
              <a:rPr lang="uk-UA" sz="1600" b="1" i="1" dirty="0" smtClean="0">
                <a:solidFill>
                  <a:schemeClr val="accent2"/>
                </a:solidFill>
                <a:latin typeface="Book Antiqua" pitchFamily="18" charset="0"/>
              </a:rPr>
              <a:t>   </a:t>
            </a:r>
            <a:r>
              <a:rPr lang="uk-UA" sz="1600" b="1" i="1" dirty="0">
                <a:solidFill>
                  <a:schemeClr val="accent2"/>
                </a:solidFill>
                <a:latin typeface="Book Antiqua" pitchFamily="18" charset="0"/>
              </a:rPr>
              <a:t>–</a:t>
            </a:r>
            <a:r>
              <a:rPr lang="uk-UA" sz="1600" b="1" i="1" dirty="0">
                <a:solidFill>
                  <a:schemeClr val="tx2"/>
                </a:solidFill>
                <a:latin typeface="Book Antiqua" pitchFamily="18" charset="0"/>
              </a:rPr>
              <a:t> </a:t>
            </a:r>
          </a:p>
        </p:txBody>
      </p:sp>
      <p:sp>
        <p:nvSpPr>
          <p:cNvPr id="30725" name="Line 5"/>
          <p:cNvSpPr>
            <a:spLocks noChangeShapeType="1"/>
          </p:cNvSpPr>
          <p:nvPr/>
        </p:nvSpPr>
        <p:spPr bwMode="auto">
          <a:xfrm>
            <a:off x="6453188" y="6573838"/>
            <a:ext cx="2698750" cy="0"/>
          </a:xfrm>
          <a:prstGeom prst="line">
            <a:avLst/>
          </a:prstGeom>
          <a:noFill/>
          <a:ln w="57150" cmpd="thinThick">
            <a:solidFill>
              <a:schemeClr val="tx1"/>
            </a:solidFill>
            <a:round/>
            <a:headEnd/>
            <a:tailEnd/>
          </a:ln>
        </p:spPr>
        <p:txBody>
          <a:bodyPr/>
          <a:lstStyle/>
          <a:p>
            <a:endParaRPr lang="uk-UA"/>
          </a:p>
        </p:txBody>
      </p:sp>
      <p:sp>
        <p:nvSpPr>
          <p:cNvPr id="6" name="Rectangle 2"/>
          <p:cNvSpPr txBox="1">
            <a:spLocks noChangeArrowheads="1"/>
          </p:cNvSpPr>
          <p:nvPr/>
        </p:nvSpPr>
        <p:spPr bwMode="auto">
          <a:xfrm>
            <a:off x="196850" y="273050"/>
            <a:ext cx="1924032" cy="790575"/>
          </a:xfrm>
          <a:prstGeom prst="rect">
            <a:avLst/>
          </a:prstGeom>
          <a:noFill/>
          <a:ln w="9525">
            <a:noFill/>
            <a:miter lim="800000"/>
            <a:headEnd/>
            <a:tailEnd/>
          </a:ln>
        </p:spPr>
        <p:txBody>
          <a:bodyPr anchor="ctr"/>
          <a:lstStyle/>
          <a:p>
            <a:pPr eaLnBrk="0" hangingPunct="0">
              <a:defRPr/>
            </a:pPr>
            <a:r>
              <a:rPr lang="uk-UA" sz="4000" kern="0" dirty="0">
                <a:solidFill>
                  <a:schemeClr val="tx2"/>
                </a:solidFill>
                <a:latin typeface="+mj-lt"/>
                <a:ea typeface="+mj-ea"/>
                <a:cs typeface="+mj-cs"/>
              </a:rPr>
              <a:t>WUPS </a:t>
            </a:r>
          </a:p>
        </p:txBody>
      </p:sp>
      <p:sp>
        <p:nvSpPr>
          <p:cNvPr id="7" name="Rectangle 3"/>
          <p:cNvSpPr txBox="1">
            <a:spLocks noChangeArrowheads="1"/>
          </p:cNvSpPr>
          <p:nvPr/>
        </p:nvSpPr>
        <p:spPr>
          <a:xfrm>
            <a:off x="0" y="966788"/>
            <a:ext cx="5229226" cy="5616575"/>
          </a:xfrm>
          <a:prstGeom prst="rect">
            <a:avLst/>
          </a:prstGeom>
        </p:spPr>
        <p:txBody>
          <a:bodyPr/>
          <a:lstStyle/>
          <a:p>
            <a:pPr marL="342900" indent="-342900" eaLnBrk="0" hangingPunct="0">
              <a:lnSpc>
                <a:spcPct val="80000"/>
              </a:lnSpc>
              <a:spcBef>
                <a:spcPct val="20000"/>
              </a:spcBef>
              <a:buFontTx/>
              <a:buChar char="•"/>
              <a:defRPr/>
            </a:pPr>
            <a:r>
              <a:rPr lang="uk-UA" sz="2100" kern="0" dirty="0">
                <a:latin typeface="+mn-lt"/>
              </a:rPr>
              <a:t>Утиліта </a:t>
            </a:r>
            <a:r>
              <a:rPr lang="uk-UA" sz="2100" kern="0" dirty="0" err="1">
                <a:latin typeface="+mn-lt"/>
              </a:rPr>
              <a:t>Windows</a:t>
            </a:r>
            <a:r>
              <a:rPr lang="uk-UA" sz="2100" kern="0" dirty="0">
                <a:latin typeface="+mn-lt"/>
              </a:rPr>
              <a:t> UDP </a:t>
            </a:r>
            <a:r>
              <a:rPr lang="uk-UA" sz="2100" kern="0" dirty="0" err="1">
                <a:latin typeface="+mn-lt"/>
              </a:rPr>
              <a:t>Port</a:t>
            </a:r>
            <a:r>
              <a:rPr lang="uk-UA" sz="2100" kern="0" dirty="0">
                <a:latin typeface="+mn-lt"/>
              </a:rPr>
              <a:t> </a:t>
            </a:r>
            <a:r>
              <a:rPr lang="uk-UA" sz="2100" kern="0" dirty="0" err="1">
                <a:latin typeface="+mn-lt"/>
              </a:rPr>
              <a:t>Scanner</a:t>
            </a:r>
            <a:r>
              <a:rPr lang="uk-UA" sz="2100" kern="0" dirty="0">
                <a:latin typeface="+mn-lt"/>
              </a:rPr>
              <a:t> (WUPS) </a:t>
            </a:r>
            <a:r>
              <a:rPr lang="uk-UA" sz="2100" kern="0" dirty="0" smtClean="0">
                <a:latin typeface="+mn-lt"/>
              </a:rPr>
              <a:t> </a:t>
            </a:r>
            <a:r>
              <a:rPr lang="uk-UA" sz="2100" kern="0" dirty="0">
                <a:latin typeface="+mn-lt"/>
              </a:rPr>
              <a:t>(http://ntsecurity.nu). Ця утиліта є надійною, з графічним інтерфейсом і </a:t>
            </a:r>
            <a:r>
              <a:rPr lang="uk-UA" sz="2100" kern="0" dirty="0" smtClean="0">
                <a:latin typeface="+mn-lt"/>
              </a:rPr>
              <a:t>відносно швидким скануванням UDP-портів</a:t>
            </a:r>
            <a:r>
              <a:rPr lang="uk-UA" sz="2100" kern="0" dirty="0">
                <a:latin typeface="+mn-lt"/>
              </a:rPr>
              <a:t>, не дивлячись на те, що дозволяє одночасно сканувати задану послідовність портів лише одного вузла. Як видно з </a:t>
            </a:r>
            <a:r>
              <a:rPr lang="uk-UA" sz="2100" kern="0" dirty="0" smtClean="0">
                <a:latin typeface="+mn-lt"/>
              </a:rPr>
              <a:t>рис., </a:t>
            </a:r>
            <a:r>
              <a:rPr lang="uk-UA" sz="2100" kern="0" dirty="0">
                <a:latin typeface="+mn-lt"/>
              </a:rPr>
              <a:t>утиліта WUPS є надійним засобом для швидкого </a:t>
            </a:r>
            <a:r>
              <a:rPr lang="uk-UA" sz="2100" kern="0" dirty="0" smtClean="0">
                <a:latin typeface="+mn-lt"/>
              </a:rPr>
              <a:t>UDP-сканування </a:t>
            </a:r>
            <a:r>
              <a:rPr lang="uk-UA" sz="2100" kern="0" dirty="0">
                <a:latin typeface="+mn-lt"/>
              </a:rPr>
              <a:t>кожного необхідного вузла </a:t>
            </a:r>
            <a:r>
              <a:rPr lang="uk-UA" sz="2100" kern="0" dirty="0" smtClean="0">
                <a:latin typeface="+mn-lt"/>
              </a:rPr>
              <a:t>і </a:t>
            </a:r>
            <a:r>
              <a:rPr lang="uk-UA" sz="2100" kern="0" dirty="0">
                <a:latin typeface="+mn-lt"/>
              </a:rPr>
              <a:t>значно полегшує виконання цього </a:t>
            </a:r>
            <a:r>
              <a:rPr lang="uk-UA" sz="2100" kern="0" dirty="0" smtClean="0">
                <a:latin typeface="+mn-lt"/>
              </a:rPr>
              <a:t>завдання</a:t>
            </a:r>
            <a:r>
              <a:rPr lang="uk-UA" sz="2100" kern="0" dirty="0">
                <a:latin typeface="+mn-lt"/>
              </a:rPr>
              <a:t>. </a:t>
            </a:r>
          </a:p>
        </p:txBody>
      </p:sp>
      <p:pic>
        <p:nvPicPr>
          <p:cNvPr id="30728" name="Picture 4" descr="6"/>
          <p:cNvPicPr>
            <a:picLocks noChangeAspect="1" noChangeArrowheads="1"/>
          </p:cNvPicPr>
          <p:nvPr/>
        </p:nvPicPr>
        <p:blipFill>
          <a:blip r:embed="rId2" cstate="print"/>
          <a:srcRect/>
          <a:stretch>
            <a:fillRect/>
          </a:stretch>
        </p:blipFill>
        <p:spPr bwMode="auto">
          <a:xfrm>
            <a:off x="5229226" y="507960"/>
            <a:ext cx="3929062" cy="4030663"/>
          </a:xfrm>
          <a:prstGeom prst="rect">
            <a:avLst/>
          </a:prstGeom>
          <a:noFill/>
          <a:ln w="9525">
            <a:noFill/>
            <a:miter lim="800000"/>
            <a:headEnd/>
            <a:tailEnd/>
          </a:ln>
        </p:spPr>
      </p:pic>
      <p:sp>
        <p:nvSpPr>
          <p:cNvPr id="30729" name="Text Box 5"/>
          <p:cNvSpPr txBox="1">
            <a:spLocks noChangeArrowheads="1"/>
          </p:cNvSpPr>
          <p:nvPr/>
        </p:nvSpPr>
        <p:spPr bwMode="auto">
          <a:xfrm>
            <a:off x="5229227" y="4523823"/>
            <a:ext cx="3914774" cy="584775"/>
          </a:xfrm>
          <a:prstGeom prst="rect">
            <a:avLst/>
          </a:prstGeom>
          <a:noFill/>
          <a:ln w="9525">
            <a:noFill/>
            <a:miter lim="800000"/>
            <a:headEnd/>
            <a:tailEnd/>
          </a:ln>
        </p:spPr>
        <p:txBody>
          <a:bodyPr wrap="square">
            <a:spAutoFit/>
          </a:bodyPr>
          <a:lstStyle/>
          <a:p>
            <a:pPr>
              <a:spcBef>
                <a:spcPct val="50000"/>
              </a:spcBef>
            </a:pPr>
            <a:r>
              <a:rPr lang="uk-UA" sz="1600" dirty="0"/>
              <a:t>Утилітою WUPS </a:t>
            </a:r>
            <a:r>
              <a:rPr lang="uk-UA" sz="1600" dirty="0" smtClean="0"/>
              <a:t>виявлена </a:t>
            </a:r>
            <a:r>
              <a:rPr lang="uk-UA" sz="1600" dirty="0"/>
              <a:t>система, в якій запущена служба SNMP (UDP 161) </a:t>
            </a:r>
          </a:p>
        </p:txBody>
      </p:sp>
      <p:sp>
        <p:nvSpPr>
          <p:cNvPr id="11" name="Прямоугольник 10"/>
          <p:cNvSpPr/>
          <p:nvPr/>
        </p:nvSpPr>
        <p:spPr>
          <a:xfrm>
            <a:off x="174690" y="6163273"/>
            <a:ext cx="8924922" cy="369332"/>
          </a:xfrm>
          <a:prstGeom prst="rect">
            <a:avLst/>
          </a:prstGeom>
        </p:spPr>
        <p:txBody>
          <a:bodyPr wrap="square">
            <a:spAutoFit/>
          </a:bodyPr>
          <a:lstStyle/>
          <a:p>
            <a:r>
              <a:rPr lang="en-CA" dirty="0" smtClean="0"/>
              <a:t>https://www.softpedia.com/get/Network-Tools/Network-IP-Scanner/WUPS.shtml</a:t>
            </a:r>
            <a:endParaRPr lang="uk-UA" dirty="0"/>
          </a:p>
        </p:txBody>
      </p:sp>
      <p:sp>
        <p:nvSpPr>
          <p:cNvPr id="12" name="Прямоугольник 11"/>
          <p:cNvSpPr/>
          <p:nvPr/>
        </p:nvSpPr>
        <p:spPr>
          <a:xfrm>
            <a:off x="196858" y="5798143"/>
            <a:ext cx="5032376" cy="369332"/>
          </a:xfrm>
          <a:prstGeom prst="rect">
            <a:avLst/>
          </a:prstGeom>
        </p:spPr>
        <p:txBody>
          <a:bodyPr wrap="square">
            <a:spAutoFit/>
          </a:bodyPr>
          <a:lstStyle/>
          <a:p>
            <a:r>
              <a:rPr lang="en-CA" dirty="0" smtClean="0"/>
              <a:t>http://www.wups.com-about.com/download.html</a:t>
            </a:r>
            <a:endParaRPr lang="uk-UA"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a:xfrm>
            <a:off x="0" y="290514"/>
            <a:ext cx="2636811" cy="546064"/>
          </a:xfrm>
        </p:spPr>
        <p:txBody>
          <a:bodyPr/>
          <a:lstStyle/>
          <a:p>
            <a:pPr algn="l"/>
            <a:r>
              <a:rPr lang="en-US" sz="4000" dirty="0"/>
              <a:t>UDP-Scan</a:t>
            </a:r>
            <a:endParaRPr lang="ru-RU" sz="4000" dirty="0"/>
          </a:p>
        </p:txBody>
      </p:sp>
      <p:sp>
        <p:nvSpPr>
          <p:cNvPr id="135171" name="Rectangle 3"/>
          <p:cNvSpPr>
            <a:spLocks noGrp="1" noChangeArrowheads="1"/>
          </p:cNvSpPr>
          <p:nvPr>
            <p:ph type="body" idx="1"/>
          </p:nvPr>
        </p:nvSpPr>
        <p:spPr>
          <a:xfrm>
            <a:off x="0" y="836577"/>
            <a:ext cx="9158288" cy="5737261"/>
          </a:xfrm>
        </p:spPr>
        <p:txBody>
          <a:bodyPr/>
          <a:lstStyle/>
          <a:p>
            <a:pPr algn="just">
              <a:buFont typeface="Wingdings" pitchFamily="2" charset="2"/>
              <a:buNone/>
            </a:pPr>
            <a:r>
              <a:rPr lang="uk-UA" altLang="ko-KR" sz="2000" dirty="0" err="1" smtClean="0"/>
              <a:t>Udp_scan</a:t>
            </a:r>
            <a:r>
              <a:rPr lang="uk-UA" altLang="ko-KR" sz="2000" dirty="0" smtClean="0"/>
              <a:t> </a:t>
            </a:r>
            <a:r>
              <a:rPr lang="uk-UA" altLang="ko-KR" sz="2000" dirty="0"/>
              <a:t>- частина старої програми SATAN. Це UDP-сканер для Unix, що виконується з командного рядка. Він може бути завантажений окремо від SATAN разом з таким же tcp-сканером tcp_scan.</a:t>
            </a:r>
          </a:p>
          <a:p>
            <a:pPr algn="just">
              <a:buFont typeface="Wingdings" pitchFamily="2" charset="2"/>
              <a:buNone/>
            </a:pPr>
            <a:r>
              <a:rPr lang="uk-UA" sz="2000" dirty="0"/>
              <a:t>	</a:t>
            </a:r>
            <a:r>
              <a:rPr lang="en-US" sz="2000" dirty="0" smtClean="0"/>
              <a:t>U</a:t>
            </a:r>
            <a:r>
              <a:rPr lang="uk-UA" sz="2000" dirty="0" err="1" smtClean="0"/>
              <a:t>dp_scan</a:t>
            </a:r>
            <a:r>
              <a:rPr lang="uk-UA" sz="2000" dirty="0"/>
              <a:t>, як і інші TCP-сканери для Unix, </a:t>
            </a:r>
            <a:r>
              <a:rPr lang="uk-UA" sz="2000" dirty="0" smtClean="0"/>
              <a:t>має </a:t>
            </a:r>
            <a:r>
              <a:rPr lang="uk-UA" sz="2000" dirty="0"/>
              <a:t>всі необхідні функції, але був відсунутий на за-дній план більш новими програмами</a:t>
            </a:r>
            <a:r>
              <a:rPr lang="uk-UA" sz="2000" dirty="0" smtClean="0"/>
              <a:t>.</a:t>
            </a:r>
          </a:p>
          <a:p>
            <a:pPr algn="just">
              <a:buFont typeface="Wingdings" pitchFamily="2" charset="2"/>
              <a:buNone/>
            </a:pPr>
            <a:r>
              <a:rPr lang="en-US" sz="2000" dirty="0" err="1" smtClean="0"/>
              <a:t>Udp_scan</a:t>
            </a:r>
            <a:r>
              <a:rPr lang="en-US" sz="2000" dirty="0" smtClean="0"/>
              <a:t> </a:t>
            </a:r>
            <a:r>
              <a:rPr lang="en-US" sz="2000" dirty="0" err="1" smtClean="0"/>
              <a:t>використовує</a:t>
            </a:r>
            <a:r>
              <a:rPr lang="en-US" sz="2000" dirty="0" smtClean="0"/>
              <a:t> </a:t>
            </a:r>
            <a:r>
              <a:rPr lang="en-US" sz="2000" dirty="0" err="1" smtClean="0"/>
              <a:t>оптимізаці</a:t>
            </a:r>
            <a:r>
              <a:rPr lang="uk-UA" sz="2000" dirty="0" smtClean="0"/>
              <a:t>ю</a:t>
            </a:r>
            <a:r>
              <a:rPr lang="en-US" sz="2000" dirty="0" smtClean="0"/>
              <a:t> </a:t>
            </a:r>
            <a:r>
              <a:rPr lang="en-US" sz="2000" dirty="0" err="1" smtClean="0"/>
              <a:t>сканування</a:t>
            </a:r>
            <a:r>
              <a:rPr lang="en-US" sz="2000" dirty="0" smtClean="0"/>
              <a:t>. </a:t>
            </a:r>
            <a:r>
              <a:rPr lang="ru-RU" sz="2000" dirty="0" err="1" smtClean="0"/>
              <a:t>Спочатку</a:t>
            </a:r>
            <a:r>
              <a:rPr lang="ru-RU" sz="2000" dirty="0" smtClean="0"/>
              <a:t> (за </a:t>
            </a:r>
            <a:r>
              <a:rPr lang="ru-RU" sz="2000" dirty="0" err="1" smtClean="0"/>
              <a:t>замовчуванням</a:t>
            </a:r>
            <a:r>
              <a:rPr lang="ru-RU" sz="2000" dirty="0" smtClean="0"/>
              <a:t>) </a:t>
            </a:r>
            <a:r>
              <a:rPr lang="ru-RU" sz="2000" dirty="0" err="1" smtClean="0"/>
              <a:t>він</a:t>
            </a:r>
            <a:r>
              <a:rPr lang="ru-RU" sz="2000" dirty="0" smtClean="0"/>
              <a:t> </a:t>
            </a:r>
            <a:r>
              <a:rPr lang="ru-RU" sz="2000" dirty="0" err="1" smtClean="0"/>
              <a:t>посилає</a:t>
            </a:r>
            <a:r>
              <a:rPr lang="ru-RU" sz="2000" dirty="0" smtClean="0"/>
              <a:t> </a:t>
            </a:r>
            <a:r>
              <a:rPr lang="en-US" sz="2000" dirty="0" smtClean="0"/>
              <a:t>UDP</a:t>
            </a:r>
            <a:r>
              <a:rPr lang="ru-RU" sz="2000" dirty="0" smtClean="0"/>
              <a:t>-пакет за </a:t>
            </a:r>
            <a:r>
              <a:rPr lang="ru-RU" sz="2000" dirty="0" err="1" smtClean="0"/>
              <a:t>адресою</a:t>
            </a:r>
            <a:r>
              <a:rPr lang="ru-RU" sz="2000" dirty="0" smtClean="0"/>
              <a:t> 1 порту </a:t>
            </a:r>
            <a:r>
              <a:rPr lang="en-US" sz="2000" dirty="0" smtClean="0"/>
              <a:t>UDP</a:t>
            </a:r>
            <a:r>
              <a:rPr lang="ru-RU" sz="2000" dirty="0" smtClean="0"/>
              <a:t> </a:t>
            </a:r>
            <a:r>
              <a:rPr lang="ru-RU" sz="2000" dirty="0" err="1" smtClean="0"/>
              <a:t>сканованого</a:t>
            </a:r>
            <a:r>
              <a:rPr lang="ru-RU" sz="2000" dirty="0" smtClean="0"/>
              <a:t> хоста. </a:t>
            </a:r>
            <a:r>
              <a:rPr lang="ru-RU" sz="2000" dirty="0" err="1" smtClean="0"/>
              <a:t>Потім</a:t>
            </a:r>
            <a:r>
              <a:rPr lang="ru-RU" sz="2000" dirty="0" smtClean="0"/>
              <a:t> </a:t>
            </a:r>
            <a:r>
              <a:rPr lang="ru-RU" sz="2000" dirty="0" err="1" smtClean="0"/>
              <a:t>він</a:t>
            </a:r>
            <a:r>
              <a:rPr lang="ru-RU" sz="2000" dirty="0" smtClean="0"/>
              <a:t> </a:t>
            </a:r>
            <a:r>
              <a:rPr lang="ru-RU" sz="2000" dirty="0" err="1" smtClean="0"/>
              <a:t>очікує</a:t>
            </a:r>
            <a:r>
              <a:rPr lang="ru-RU" sz="2000" dirty="0" smtClean="0"/>
              <a:t> </a:t>
            </a:r>
            <a:r>
              <a:rPr lang="ru-RU" sz="2000" dirty="0" err="1" smtClean="0"/>
              <a:t>отримання</a:t>
            </a:r>
            <a:r>
              <a:rPr lang="ru-RU" sz="2000" dirty="0" smtClean="0"/>
              <a:t> </a:t>
            </a:r>
            <a:r>
              <a:rPr lang="ru-RU" sz="2000" dirty="0" err="1" smtClean="0"/>
              <a:t>повідомлення</a:t>
            </a:r>
            <a:r>
              <a:rPr lang="ru-RU" sz="2000" dirty="0" smtClean="0"/>
              <a:t> "</a:t>
            </a:r>
            <a:r>
              <a:rPr lang="en-US" sz="2000" dirty="0" smtClean="0"/>
              <a:t>ICMP port unreachable error</a:t>
            </a:r>
            <a:r>
              <a:rPr lang="ru-RU" sz="2000" dirty="0" smtClean="0"/>
              <a:t>". </a:t>
            </a:r>
            <a:r>
              <a:rPr lang="ru-RU" sz="2000" dirty="0" err="1" smtClean="0"/>
              <a:t>Якщо</a:t>
            </a:r>
            <a:r>
              <a:rPr lang="ru-RU" sz="2000" dirty="0" smtClean="0"/>
              <a:t> </a:t>
            </a:r>
            <a:r>
              <a:rPr lang="ru-RU" sz="2000" dirty="0" err="1" smtClean="0"/>
              <a:t>воно</a:t>
            </a:r>
            <a:r>
              <a:rPr lang="ru-RU" sz="2000" dirty="0" smtClean="0"/>
              <a:t> не приходить, </a:t>
            </a:r>
            <a:r>
              <a:rPr lang="ru-RU" sz="2000" dirty="0" err="1" smtClean="0"/>
              <a:t>він</a:t>
            </a:r>
            <a:r>
              <a:rPr lang="ru-RU" sz="2000" dirty="0" smtClean="0"/>
              <a:t> </a:t>
            </a:r>
            <a:r>
              <a:rPr lang="ru-RU" sz="2000" dirty="0" err="1" smtClean="0"/>
              <a:t>робить</a:t>
            </a:r>
            <a:r>
              <a:rPr lang="ru-RU" sz="2000" dirty="0" smtClean="0"/>
              <a:t> </a:t>
            </a:r>
            <a:r>
              <a:rPr lang="ru-RU" sz="2000" dirty="0" err="1" smtClean="0"/>
              <a:t>висновок</a:t>
            </a:r>
            <a:r>
              <a:rPr lang="ru-RU" sz="2000" dirty="0" smtClean="0"/>
              <a:t> про те, </a:t>
            </a:r>
            <a:r>
              <a:rPr lang="ru-RU" sz="2000" dirty="0" err="1" smtClean="0"/>
              <a:t>що</a:t>
            </a:r>
            <a:r>
              <a:rPr lang="ru-RU" sz="2000" dirty="0" smtClean="0"/>
              <a:t> хост не </a:t>
            </a:r>
            <a:r>
              <a:rPr lang="ru-RU" sz="2000" dirty="0" err="1" smtClean="0"/>
              <a:t>працює</a:t>
            </a:r>
            <a:r>
              <a:rPr lang="ru-RU" sz="2000" dirty="0" smtClean="0"/>
              <a:t> (</a:t>
            </a:r>
            <a:r>
              <a:rPr lang="ru-RU" sz="2000" dirty="0" err="1" smtClean="0"/>
              <a:t>якщо</a:t>
            </a:r>
            <a:r>
              <a:rPr lang="ru-RU" sz="2000" dirty="0" smtClean="0"/>
              <a:t> </a:t>
            </a:r>
            <a:r>
              <a:rPr lang="ru-RU" sz="2000" dirty="0" err="1" smtClean="0"/>
              <a:t>тільки</a:t>
            </a:r>
            <a:r>
              <a:rPr lang="ru-RU" sz="2000" dirty="0" smtClean="0"/>
              <a:t> </a:t>
            </a:r>
            <a:r>
              <a:rPr lang="ru-RU" sz="2000" dirty="0" err="1" smtClean="0"/>
              <a:t>брандмауер</a:t>
            </a:r>
            <a:r>
              <a:rPr lang="ru-RU" sz="2000" dirty="0" smtClean="0"/>
              <a:t> </a:t>
            </a:r>
            <a:r>
              <a:rPr lang="ru-RU" sz="2000" dirty="0" err="1" smtClean="0"/>
              <a:t>не</a:t>
            </a:r>
            <a:r>
              <a:rPr lang="ru-RU" sz="2000" dirty="0" smtClean="0"/>
              <a:t> </a:t>
            </a:r>
            <a:r>
              <a:rPr lang="ru-RU" sz="2000" dirty="0" err="1" smtClean="0"/>
              <a:t>блокував</a:t>
            </a:r>
            <a:r>
              <a:rPr lang="ru-RU" sz="2000" dirty="0" smtClean="0"/>
              <a:t> передачу </a:t>
            </a:r>
            <a:r>
              <a:rPr lang="ru-RU" sz="2000" dirty="0" err="1" smtClean="0"/>
              <a:t>цього</a:t>
            </a:r>
            <a:r>
              <a:rPr lang="ru-RU" sz="2000" dirty="0" smtClean="0"/>
              <a:t> </a:t>
            </a:r>
            <a:r>
              <a:rPr lang="ru-RU" sz="2000" dirty="0" err="1" smtClean="0"/>
              <a:t>повідомлення</a:t>
            </a:r>
            <a:r>
              <a:rPr lang="ru-RU" sz="2000" dirty="0" smtClean="0"/>
              <a:t>), </a:t>
            </a:r>
            <a:r>
              <a:rPr lang="ru-RU" sz="2000" dirty="0" err="1" smtClean="0"/>
              <a:t>і</a:t>
            </a:r>
            <a:r>
              <a:rPr lang="ru-RU" sz="2000" dirty="0" smtClean="0"/>
              <a:t> не </a:t>
            </a:r>
            <a:r>
              <a:rPr lang="ru-RU" sz="2000" dirty="0" err="1" smtClean="0"/>
              <a:t>продовжує</a:t>
            </a:r>
            <a:r>
              <a:rPr lang="ru-RU" sz="2000" dirty="0" smtClean="0"/>
              <a:t> </a:t>
            </a:r>
            <a:r>
              <a:rPr lang="ru-RU" sz="2000" dirty="0" err="1" smtClean="0"/>
              <a:t>сканування</a:t>
            </a:r>
            <a:r>
              <a:rPr lang="ru-RU" sz="2000" dirty="0" smtClean="0"/>
              <a:t> </a:t>
            </a:r>
            <a:r>
              <a:rPr lang="ru-RU" sz="2000" dirty="0" err="1" smtClean="0"/>
              <a:t>цього</a:t>
            </a:r>
            <a:r>
              <a:rPr lang="ru-RU" sz="2000" dirty="0" smtClean="0"/>
              <a:t> хоста. </a:t>
            </a:r>
            <a:r>
              <a:rPr lang="ru-RU" sz="2000" dirty="0" err="1" smtClean="0"/>
              <a:t>Сканування</a:t>
            </a:r>
            <a:r>
              <a:rPr lang="ru-RU" sz="2000" dirty="0" smtClean="0"/>
              <a:t> 1-го порту </a:t>
            </a:r>
            <a:r>
              <a:rPr lang="en-US" sz="2000" dirty="0" smtClean="0"/>
              <a:t>UDP</a:t>
            </a:r>
            <a:r>
              <a:rPr lang="ru-RU" sz="2000" dirty="0" smtClean="0"/>
              <a:t> </a:t>
            </a:r>
            <a:r>
              <a:rPr lang="ru-RU" sz="2000" dirty="0" err="1" smtClean="0"/>
              <a:t>можна</a:t>
            </a:r>
            <a:r>
              <a:rPr lang="ru-RU" sz="2000" dirty="0" smtClean="0"/>
              <a:t> </a:t>
            </a:r>
            <a:r>
              <a:rPr lang="ru-RU" sz="2000" dirty="0" err="1" smtClean="0"/>
              <a:t>змінити</a:t>
            </a:r>
            <a:r>
              <a:rPr lang="ru-RU" sz="2000" dirty="0" smtClean="0"/>
              <a:t>, </a:t>
            </a:r>
            <a:r>
              <a:rPr lang="ru-RU" sz="2000" dirty="0" err="1" smtClean="0"/>
              <a:t>скориставшись</a:t>
            </a:r>
            <a:r>
              <a:rPr lang="ru-RU" sz="2000" dirty="0" smtClean="0"/>
              <a:t> </a:t>
            </a:r>
            <a:r>
              <a:rPr lang="ru-RU" sz="2000" dirty="0" err="1" smtClean="0"/>
              <a:t>опцією</a:t>
            </a:r>
            <a:r>
              <a:rPr lang="ru-RU" sz="2000" dirty="0" smtClean="0"/>
              <a:t> </a:t>
            </a:r>
            <a:br>
              <a:rPr lang="ru-RU" sz="2000" dirty="0" smtClean="0"/>
            </a:br>
            <a:r>
              <a:rPr lang="ru-RU" sz="2000" dirty="0" smtClean="0"/>
              <a:t>-</a:t>
            </a:r>
            <a:r>
              <a:rPr lang="en-US" sz="2000" dirty="0" smtClean="0"/>
              <a:t>p port</a:t>
            </a:r>
            <a:r>
              <a:rPr lang="ru-RU" sz="2000" dirty="0" smtClean="0"/>
              <a:t>. </a:t>
            </a:r>
            <a:r>
              <a:rPr lang="ru-RU" sz="2000" dirty="0" err="1" smtClean="0"/>
              <a:t>Тестований</a:t>
            </a:r>
            <a:r>
              <a:rPr lang="ru-RU" sz="2000" dirty="0" smtClean="0"/>
              <a:t> порт </a:t>
            </a:r>
            <a:r>
              <a:rPr lang="ru-RU" sz="2000" dirty="0" err="1" smtClean="0"/>
              <a:t>завжди</a:t>
            </a:r>
            <a:r>
              <a:rPr lang="ru-RU" sz="2000" dirty="0" smtClean="0"/>
              <a:t> повинен бути портом </a:t>
            </a:r>
            <a:r>
              <a:rPr lang="en-US" sz="2000" dirty="0" smtClean="0"/>
              <a:t>UDP</a:t>
            </a:r>
            <a:r>
              <a:rPr lang="ru-RU" sz="2000" dirty="0" smtClean="0"/>
              <a:t>, </a:t>
            </a:r>
            <a:r>
              <a:rPr lang="ru-RU" sz="2000" dirty="0" err="1" smtClean="0"/>
              <a:t>який</a:t>
            </a:r>
            <a:r>
              <a:rPr lang="ru-RU" sz="2000" dirty="0" smtClean="0"/>
              <a:t> не буде </a:t>
            </a:r>
            <a:r>
              <a:rPr lang="ru-RU" sz="2000" dirty="0" err="1" smtClean="0"/>
              <a:t>використовуватися</a:t>
            </a:r>
            <a:r>
              <a:rPr lang="ru-RU" sz="2000" dirty="0" smtClean="0"/>
              <a:t> </a:t>
            </a:r>
            <a:r>
              <a:rPr lang="ru-RU" sz="2000" dirty="0" err="1" smtClean="0"/>
              <a:t>яким-небудь</a:t>
            </a:r>
            <a:r>
              <a:rPr lang="ru-RU" sz="2000" dirty="0" smtClean="0"/>
              <a:t> </a:t>
            </a:r>
            <a:r>
              <a:rPr lang="ru-RU" sz="2000" dirty="0" err="1" smtClean="0"/>
              <a:t>сервісом</a:t>
            </a:r>
            <a:r>
              <a:rPr lang="ru-RU" sz="2000" dirty="0" smtClean="0"/>
              <a:t> на </a:t>
            </a:r>
            <a:r>
              <a:rPr lang="ru-RU" sz="2000" dirty="0" err="1" smtClean="0"/>
              <a:t>сканованому</a:t>
            </a:r>
            <a:r>
              <a:rPr lang="ru-RU" sz="2000" dirty="0" smtClean="0"/>
              <a:t> </a:t>
            </a:r>
            <a:r>
              <a:rPr lang="ru-RU" sz="2000" dirty="0" err="1" smtClean="0"/>
              <a:t>хості</a:t>
            </a:r>
            <a:r>
              <a:rPr lang="ru-RU" sz="2000" dirty="0" smtClean="0"/>
              <a:t>.</a:t>
            </a:r>
            <a:endParaRPr lang="ru-RU" sz="2000" dirty="0"/>
          </a:p>
        </p:txBody>
      </p:sp>
      <p:sp>
        <p:nvSpPr>
          <p:cNvPr id="6" name="Rectangle 2"/>
          <p:cNvSpPr txBox="1">
            <a:spLocks noChangeArrowheads="1"/>
          </p:cNvSpPr>
          <p:nvPr/>
        </p:nvSpPr>
        <p:spPr bwMode="auto">
          <a:xfrm>
            <a:off x="0" y="3175"/>
            <a:ext cx="9158288" cy="269875"/>
          </a:xfrm>
          <a:prstGeom prst="rect">
            <a:avLst/>
          </a:prstGeom>
          <a:gradFill rotWithShape="1">
            <a:gsLst>
              <a:gs pos="0">
                <a:srgbClr val="DCB6FC"/>
              </a:gs>
              <a:gs pos="100000">
                <a:srgbClr val="9A7FB0"/>
              </a:gs>
            </a:gsLst>
            <a:path path="shape">
              <a:fillToRect l="50000" t="50000" r="50000" b="50000"/>
            </a:path>
          </a:gradFill>
          <a:ln w="9525">
            <a:noFill/>
            <a:miter lim="800000"/>
            <a:headEnd/>
            <a:tailEnd/>
          </a:ln>
        </p:spPr>
        <p:txBody>
          <a:bodyPr vert="horz" wrap="square" lIns="0" tIns="0" rIns="0" bIns="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uk-UA" sz="1600" b="1" i="1" u="none" strike="noStrike" kern="0" cap="none" spc="0" normalizeH="0" baseline="0" noProof="0" smtClean="0">
                <a:ln>
                  <a:noFill/>
                </a:ln>
                <a:solidFill>
                  <a:schemeClr val="tx2"/>
                </a:solidFill>
                <a:effectLst/>
                <a:uLnTx/>
                <a:uFillTx/>
                <a:latin typeface="Book Antiqua" pitchFamily="18" charset="0"/>
                <a:ea typeface="+mj-ea"/>
                <a:cs typeface="+mj-cs"/>
              </a:rPr>
              <a:t> </a:t>
            </a:r>
            <a:r>
              <a:rPr kumimoji="0" lang="uk-UA" sz="1600" b="1" i="1" u="none" strike="noStrike" kern="0" cap="none" spc="0" normalizeH="0" baseline="0" noProof="0" smtClean="0">
                <a:ln>
                  <a:noFill/>
                </a:ln>
                <a:solidFill>
                  <a:schemeClr val="accent2"/>
                </a:solidFill>
                <a:effectLst/>
                <a:uLnTx/>
                <a:uFillTx/>
                <a:latin typeface="Book Antiqua" pitchFamily="18" charset="0"/>
                <a:ea typeface="+mj-ea"/>
                <a:cs typeface="+mj-cs"/>
              </a:rPr>
              <a:t>І н с т р у м е н т и      к і б е р б е з п е к и .</a:t>
            </a:r>
            <a:endParaRPr kumimoji="0" lang="uk-UA" sz="1600" b="1" i="1" u="none" strike="noStrike" kern="0" cap="none" spc="0" normalizeH="0" baseline="0" noProof="0" dirty="0" smtClean="0">
              <a:ln>
                <a:noFill/>
              </a:ln>
              <a:solidFill>
                <a:schemeClr val="accent2"/>
              </a:solidFill>
              <a:effectLst/>
              <a:uLnTx/>
              <a:uFillTx/>
              <a:latin typeface="Book Antiqua" pitchFamily="18" charset="0"/>
              <a:ea typeface="+mj-ea"/>
              <a:cs typeface="+mj-cs"/>
            </a:endParaRPr>
          </a:p>
        </p:txBody>
      </p:sp>
      <p:sp>
        <p:nvSpPr>
          <p:cNvPr id="7" name="Line 3"/>
          <p:cNvSpPr>
            <a:spLocks noChangeShapeType="1"/>
          </p:cNvSpPr>
          <p:nvPr/>
        </p:nvSpPr>
        <p:spPr bwMode="auto">
          <a:xfrm>
            <a:off x="196850" y="290513"/>
            <a:ext cx="8997950" cy="0"/>
          </a:xfrm>
          <a:prstGeom prst="line">
            <a:avLst/>
          </a:prstGeom>
          <a:noFill/>
          <a:ln w="57150" cmpd="thickThin">
            <a:solidFill>
              <a:schemeClr val="tx1"/>
            </a:solidFill>
            <a:round/>
            <a:headEnd/>
            <a:tailEnd/>
          </a:ln>
        </p:spPr>
        <p:txBody>
          <a:bodyPr/>
          <a:lstStyle/>
          <a:p>
            <a:endParaRPr lang="uk-UA"/>
          </a:p>
        </p:txBody>
      </p:sp>
      <p:sp>
        <p:nvSpPr>
          <p:cNvPr id="8" name="Rectangle 4"/>
          <p:cNvSpPr>
            <a:spLocks noChangeArrowheads="1"/>
          </p:cNvSpPr>
          <p:nvPr/>
        </p:nvSpPr>
        <p:spPr bwMode="auto">
          <a:xfrm>
            <a:off x="0" y="6583363"/>
            <a:ext cx="9158288" cy="269875"/>
          </a:xfrm>
          <a:prstGeom prst="rect">
            <a:avLst/>
          </a:prstGeom>
          <a:gradFill rotWithShape="1">
            <a:gsLst>
              <a:gs pos="0">
                <a:srgbClr val="DCB6FC"/>
              </a:gs>
              <a:gs pos="100000">
                <a:srgbClr val="9A7FB0"/>
              </a:gs>
            </a:gsLst>
            <a:path path="shape">
              <a:fillToRect l="50000" t="50000" r="50000" b="50000"/>
            </a:path>
          </a:gradFill>
          <a:ln w="25400">
            <a:noFill/>
            <a:miter lim="800000"/>
            <a:headEnd/>
            <a:tailEnd/>
          </a:ln>
        </p:spPr>
        <p:txBody>
          <a:bodyPr lIns="0" tIns="0" rIns="0" bIns="0" anchor="ctr"/>
          <a:lstStyle/>
          <a:p>
            <a:r>
              <a:rPr lang="uk-UA" sz="1600" b="1" i="1" dirty="0">
                <a:solidFill>
                  <a:schemeClr val="accent2"/>
                </a:solidFill>
                <a:latin typeface="Book Antiqua" pitchFamily="18" charset="0"/>
              </a:rPr>
              <a:t> Л е к ц і я  </a:t>
            </a:r>
            <a:r>
              <a:rPr lang="uk-UA" sz="1600" b="1" i="1" dirty="0" smtClean="0">
                <a:solidFill>
                  <a:schemeClr val="accent2"/>
                </a:solidFill>
                <a:latin typeface="Book Antiqua" pitchFamily="18" charset="0"/>
              </a:rPr>
              <a:t>7</a:t>
            </a:r>
            <a:r>
              <a:rPr lang="en-US" sz="1600" b="1" i="1" dirty="0" smtClean="0">
                <a:solidFill>
                  <a:schemeClr val="accent2"/>
                </a:solidFill>
                <a:latin typeface="Book Antiqua" pitchFamily="18" charset="0"/>
              </a:rPr>
              <a:t>.</a:t>
            </a:r>
            <a:r>
              <a:rPr lang="uk-UA" sz="1600" b="1" i="1" dirty="0">
                <a:solidFill>
                  <a:schemeClr val="tx2"/>
                </a:solidFill>
                <a:latin typeface="Book Antiqua" pitchFamily="18" charset="0"/>
              </a:rPr>
              <a:t>		</a:t>
            </a:r>
            <a:r>
              <a:rPr lang="uk-UA" sz="1600" b="1" i="1" dirty="0">
                <a:latin typeface="Book Antiqua" pitchFamily="18" charset="0"/>
              </a:rPr>
              <a:t>С к а н е р и      п о р т і в.</a:t>
            </a:r>
            <a:r>
              <a:rPr lang="uk-UA" sz="1600" b="1" i="1" dirty="0">
                <a:solidFill>
                  <a:schemeClr val="tx2"/>
                </a:solidFill>
                <a:latin typeface="Book Antiqua" pitchFamily="18" charset="0"/>
              </a:rPr>
              <a:t>			                     </a:t>
            </a:r>
            <a:r>
              <a:rPr lang="uk-UA" sz="1600" b="1" i="1" dirty="0">
                <a:solidFill>
                  <a:schemeClr val="accent2"/>
                </a:solidFill>
                <a:latin typeface="Book Antiqua" pitchFamily="18" charset="0"/>
              </a:rPr>
              <a:t>–   </a:t>
            </a:r>
            <a:r>
              <a:rPr lang="uk-UA" sz="1600" b="1" i="1" dirty="0" smtClean="0">
                <a:solidFill>
                  <a:schemeClr val="accent2"/>
                </a:solidFill>
                <a:latin typeface="Book Antiqua" pitchFamily="18" charset="0"/>
              </a:rPr>
              <a:t>2</a:t>
            </a:r>
            <a:r>
              <a:rPr lang="en-US" sz="1600" b="1" i="1" dirty="0" smtClean="0">
                <a:solidFill>
                  <a:schemeClr val="accent2"/>
                </a:solidFill>
                <a:latin typeface="Book Antiqua" pitchFamily="18" charset="0"/>
              </a:rPr>
              <a:t>3</a:t>
            </a:r>
            <a:r>
              <a:rPr lang="uk-UA" sz="1600" b="1" i="1" dirty="0" smtClean="0">
                <a:solidFill>
                  <a:schemeClr val="accent2"/>
                </a:solidFill>
                <a:latin typeface="Book Antiqua" pitchFamily="18" charset="0"/>
              </a:rPr>
              <a:t>   </a:t>
            </a:r>
            <a:r>
              <a:rPr lang="uk-UA" sz="1600" b="1" i="1" dirty="0">
                <a:solidFill>
                  <a:schemeClr val="accent2"/>
                </a:solidFill>
                <a:latin typeface="Book Antiqua" pitchFamily="18" charset="0"/>
              </a:rPr>
              <a:t>–</a:t>
            </a:r>
            <a:r>
              <a:rPr lang="uk-UA" sz="1600" b="1" i="1" dirty="0">
                <a:solidFill>
                  <a:schemeClr val="tx2"/>
                </a:solidFill>
                <a:latin typeface="Book Antiqua" pitchFamily="18" charset="0"/>
              </a:rPr>
              <a:t> </a:t>
            </a:r>
          </a:p>
        </p:txBody>
      </p:sp>
      <p:sp>
        <p:nvSpPr>
          <p:cNvPr id="9" name="Line 5"/>
          <p:cNvSpPr>
            <a:spLocks noChangeShapeType="1"/>
          </p:cNvSpPr>
          <p:nvPr/>
        </p:nvSpPr>
        <p:spPr bwMode="auto">
          <a:xfrm>
            <a:off x="6453188" y="6573838"/>
            <a:ext cx="2698750" cy="0"/>
          </a:xfrm>
          <a:prstGeom prst="line">
            <a:avLst/>
          </a:prstGeom>
          <a:noFill/>
          <a:ln w="57150" cmpd="thinThick">
            <a:solidFill>
              <a:schemeClr val="tx1"/>
            </a:solidFill>
            <a:round/>
            <a:headEnd/>
            <a:tailEnd/>
          </a:ln>
        </p:spPr>
        <p:txBody>
          <a:bodyPr/>
          <a:lstStyle/>
          <a:p>
            <a:endParaRPr lang="uk-UA"/>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9" name="Rectangle 3"/>
          <p:cNvSpPr>
            <a:spLocks noGrp="1" noChangeArrowheads="1"/>
          </p:cNvSpPr>
          <p:nvPr>
            <p:ph type="body" idx="1"/>
          </p:nvPr>
        </p:nvSpPr>
        <p:spPr>
          <a:xfrm>
            <a:off x="14288" y="507960"/>
            <a:ext cx="9144000" cy="5803936"/>
          </a:xfrm>
        </p:spPr>
        <p:txBody>
          <a:bodyPr/>
          <a:lstStyle/>
          <a:p>
            <a:pPr algn="just">
              <a:buNone/>
            </a:pPr>
            <a:r>
              <a:rPr lang="ru-RU" sz="2400" dirty="0"/>
              <a:t>	</a:t>
            </a:r>
            <a:r>
              <a:rPr lang="ru-RU" altLang="ko-KR" sz="2000" dirty="0" err="1"/>
              <a:t>Іноді</a:t>
            </a:r>
            <a:r>
              <a:rPr lang="ru-RU" altLang="ko-KR" sz="2000" dirty="0"/>
              <a:t> </a:t>
            </a:r>
            <a:r>
              <a:rPr lang="en-US" altLang="ko-KR" sz="2000" dirty="0" err="1"/>
              <a:t>udp</a:t>
            </a:r>
            <a:r>
              <a:rPr lang="ru-RU" altLang="ko-KR" sz="2000" dirty="0"/>
              <a:t>_</a:t>
            </a:r>
            <a:r>
              <a:rPr lang="en-US" altLang="ko-KR" sz="2000" dirty="0"/>
              <a:t>scan</a:t>
            </a:r>
            <a:r>
              <a:rPr lang="ru-RU" altLang="ko-KR" sz="2000" dirty="0"/>
              <a:t> не </a:t>
            </a:r>
            <a:r>
              <a:rPr lang="ru-RU" altLang="ko-KR" sz="2000" dirty="0" err="1"/>
              <a:t>може</a:t>
            </a:r>
            <a:r>
              <a:rPr lang="ru-RU" altLang="ko-KR" sz="2000" dirty="0"/>
              <a:t> </a:t>
            </a:r>
            <a:r>
              <a:rPr lang="ru-RU" altLang="ko-KR" sz="2000" dirty="0" err="1"/>
              <a:t>належним</a:t>
            </a:r>
            <a:r>
              <a:rPr lang="ru-RU" altLang="ko-KR" sz="2000" dirty="0"/>
              <a:t> чином </a:t>
            </a:r>
            <a:r>
              <a:rPr lang="ru-RU" altLang="ko-KR" sz="2000" dirty="0" err="1"/>
              <a:t>виявити</a:t>
            </a:r>
            <a:r>
              <a:rPr lang="ru-RU" altLang="ko-KR" sz="2000" dirty="0"/>
              <a:t> </a:t>
            </a:r>
            <a:r>
              <a:rPr lang="ru-RU" altLang="ko-KR" sz="2000" dirty="0" err="1"/>
              <a:t>непрацюючий</a:t>
            </a:r>
            <a:r>
              <a:rPr lang="ru-RU" altLang="ko-KR" sz="2000" dirty="0"/>
              <a:t> хост.</a:t>
            </a:r>
          </a:p>
          <a:p>
            <a:pPr algn="just">
              <a:buNone/>
            </a:pPr>
            <a:r>
              <a:rPr lang="en-US" altLang="ko-KR" sz="2000" dirty="0" err="1" smtClean="0"/>
              <a:t>Udp</a:t>
            </a:r>
            <a:r>
              <a:rPr lang="ru-RU" altLang="ko-KR" sz="2000" dirty="0"/>
              <a:t>_</a:t>
            </a:r>
            <a:r>
              <a:rPr lang="en-US" altLang="ko-KR" sz="2000" dirty="0"/>
              <a:t>scan</a:t>
            </a:r>
            <a:r>
              <a:rPr lang="ru-RU" altLang="ko-KR" sz="2000" dirty="0"/>
              <a:t> </a:t>
            </a:r>
            <a:r>
              <a:rPr lang="ru-RU" altLang="ko-KR" sz="2000" dirty="0" err="1"/>
              <a:t>може</a:t>
            </a:r>
            <a:r>
              <a:rPr lang="ru-RU" altLang="ko-KR" sz="2000" dirty="0"/>
              <a:t> </a:t>
            </a:r>
            <a:r>
              <a:rPr lang="ru-RU" altLang="ko-KR" sz="2000" dirty="0" err="1"/>
              <a:t>зависнути</a:t>
            </a:r>
            <a:r>
              <a:rPr lang="ru-RU" altLang="ko-KR" sz="2000" dirty="0"/>
              <a:t> </a:t>
            </a:r>
            <a:r>
              <a:rPr lang="ru-RU" altLang="ko-KR" sz="2000" dirty="0" err="1"/>
              <a:t>і</a:t>
            </a:r>
            <a:r>
              <a:rPr lang="ru-RU" altLang="ko-KR" sz="2000" dirty="0"/>
              <a:t> </a:t>
            </a:r>
            <a:r>
              <a:rPr lang="ru-RU" altLang="ko-KR" sz="2000" dirty="0" err="1"/>
              <a:t>нічого</a:t>
            </a:r>
            <a:r>
              <a:rPr lang="ru-RU" altLang="ko-KR" sz="2000" dirty="0"/>
              <a:t> не </a:t>
            </a:r>
            <a:r>
              <a:rPr lang="ru-RU" altLang="ko-KR" sz="2000" dirty="0" err="1"/>
              <a:t>повідомити</a:t>
            </a:r>
            <a:r>
              <a:rPr lang="ru-RU" altLang="ko-KR" sz="2000" dirty="0"/>
              <a:t> про те, </a:t>
            </a:r>
            <a:r>
              <a:rPr lang="ru-RU" altLang="ko-KR" sz="2000" dirty="0" err="1"/>
              <a:t>що</a:t>
            </a:r>
            <a:r>
              <a:rPr lang="ru-RU" altLang="ko-KR" sz="2000" dirty="0"/>
              <a:t> </a:t>
            </a:r>
            <a:r>
              <a:rPr lang="ru-RU" altLang="ko-KR" sz="2000" dirty="0" err="1"/>
              <a:t>даний</a:t>
            </a:r>
            <a:r>
              <a:rPr lang="ru-RU" altLang="ko-KR" sz="2000" dirty="0"/>
              <a:t> хост </a:t>
            </a:r>
            <a:r>
              <a:rPr lang="ru-RU" altLang="ko-KR" sz="2000" dirty="0" err="1"/>
              <a:t>вимкнений</a:t>
            </a:r>
            <a:r>
              <a:rPr lang="ru-RU" altLang="ko-KR" sz="2000" dirty="0"/>
              <a:t>.</a:t>
            </a:r>
          </a:p>
          <a:p>
            <a:pPr algn="just">
              <a:buNone/>
            </a:pPr>
            <a:r>
              <a:rPr lang="en-US" altLang="ko-KR" sz="2000" dirty="0" err="1" smtClean="0"/>
              <a:t>Udp</a:t>
            </a:r>
            <a:r>
              <a:rPr lang="ru-RU" altLang="ko-KR" sz="2000" dirty="0"/>
              <a:t>_</a:t>
            </a:r>
            <a:r>
              <a:rPr lang="en-US" altLang="ko-KR" sz="2000" dirty="0"/>
              <a:t>scan</a:t>
            </a:r>
            <a:r>
              <a:rPr lang="ru-RU" altLang="ko-KR" sz="2000" dirty="0"/>
              <a:t> </a:t>
            </a:r>
            <a:r>
              <a:rPr lang="ru-RU" altLang="ko-KR" sz="2000" dirty="0" err="1"/>
              <a:t>акуратно</a:t>
            </a:r>
            <a:r>
              <a:rPr lang="ru-RU" altLang="ko-KR" sz="2000" dirty="0"/>
              <a:t> </a:t>
            </a:r>
            <a:r>
              <a:rPr lang="ru-RU" altLang="ko-KR" sz="2000" dirty="0" err="1"/>
              <a:t>відстежує</a:t>
            </a:r>
            <a:r>
              <a:rPr lang="ru-RU" altLang="ko-KR" sz="2000" dirty="0"/>
              <a:t> свою </a:t>
            </a:r>
            <a:r>
              <a:rPr lang="ru-RU" altLang="ko-KR" sz="2000" dirty="0" err="1"/>
              <a:t>діяльність</a:t>
            </a:r>
            <a:r>
              <a:rPr lang="ru-RU" altLang="ko-KR" sz="2000" dirty="0"/>
              <a:t> в </a:t>
            </a:r>
            <a:r>
              <a:rPr lang="ru-RU" altLang="ko-KR" sz="2000" dirty="0" err="1"/>
              <a:t>мережі</a:t>
            </a:r>
            <a:r>
              <a:rPr lang="ru-RU" altLang="ko-KR" sz="2000" dirty="0"/>
              <a:t> при </a:t>
            </a:r>
            <a:r>
              <a:rPr lang="ru-RU" altLang="ko-KR" sz="2000" dirty="0" err="1"/>
              <a:t>скануванні</a:t>
            </a:r>
            <a:r>
              <a:rPr lang="ru-RU" altLang="ko-KR" sz="2000" dirty="0"/>
              <a:t>. За </a:t>
            </a:r>
            <a:r>
              <a:rPr lang="ru-RU" altLang="ko-KR" sz="2000" dirty="0" err="1"/>
              <a:t>замовчуванням</a:t>
            </a:r>
            <a:r>
              <a:rPr lang="ru-RU" altLang="ko-KR" sz="2000" dirty="0"/>
              <a:t> </a:t>
            </a:r>
            <a:r>
              <a:rPr lang="ru-RU" altLang="ko-KR" sz="2000" dirty="0" err="1"/>
              <a:t>він</a:t>
            </a:r>
            <a:r>
              <a:rPr lang="ru-RU" altLang="ko-KR" sz="2000" dirty="0"/>
              <a:t> </a:t>
            </a:r>
            <a:r>
              <a:rPr lang="ru-RU" altLang="ko-KR" sz="2000" dirty="0" err="1"/>
              <a:t>може</a:t>
            </a:r>
            <a:r>
              <a:rPr lang="ru-RU" altLang="ko-KR" sz="2000" dirty="0"/>
              <a:t> </a:t>
            </a:r>
            <a:r>
              <a:rPr lang="ru-RU" altLang="ko-KR" sz="2000" dirty="0" err="1"/>
              <a:t>відкрити</a:t>
            </a:r>
            <a:r>
              <a:rPr lang="ru-RU" altLang="ko-KR" sz="2000" dirty="0"/>
              <a:t> до 100 </a:t>
            </a:r>
            <a:r>
              <a:rPr lang="ru-RU" altLang="ko-KR" sz="2000" dirty="0" err="1" smtClean="0"/>
              <a:t>одно-часних</a:t>
            </a:r>
            <a:r>
              <a:rPr lang="ru-RU" altLang="ko-KR" sz="2000" dirty="0" smtClean="0"/>
              <a:t> </a:t>
            </a:r>
            <a:r>
              <a:rPr lang="en-US" altLang="ko-KR" sz="2000" dirty="0"/>
              <a:t>UDP</a:t>
            </a:r>
            <a:r>
              <a:rPr lang="ru-RU" altLang="ko-KR" sz="2000" dirty="0"/>
              <a:t>-</a:t>
            </a:r>
            <a:r>
              <a:rPr lang="ru-RU" altLang="ko-KR" sz="2000" dirty="0" err="1"/>
              <a:t>з'єднань</a:t>
            </a:r>
            <a:r>
              <a:rPr lang="ru-RU" altLang="ko-KR" sz="2000" dirty="0"/>
              <a:t> (</a:t>
            </a:r>
            <a:r>
              <a:rPr lang="ru-RU" altLang="ko-KR" sz="2000" dirty="0" err="1"/>
              <a:t>ви</a:t>
            </a:r>
            <a:r>
              <a:rPr lang="ru-RU" altLang="ko-KR" sz="2000" dirty="0"/>
              <a:t> можете </a:t>
            </a:r>
            <a:r>
              <a:rPr lang="ru-RU" altLang="ko-KR" sz="2000" dirty="0" err="1"/>
              <a:t>змінити</a:t>
            </a:r>
            <a:r>
              <a:rPr lang="ru-RU" altLang="ko-KR" sz="2000" dirty="0"/>
              <a:t> </a:t>
            </a:r>
            <a:r>
              <a:rPr lang="ru-RU" altLang="ko-KR" sz="2000" dirty="0" err="1"/>
              <a:t>цю</a:t>
            </a:r>
            <a:r>
              <a:rPr lang="ru-RU" altLang="ko-KR" sz="2000" dirty="0"/>
              <a:t> </a:t>
            </a:r>
            <a:r>
              <a:rPr lang="ru-RU" altLang="ko-KR" sz="2000" dirty="0" err="1"/>
              <a:t>верхню</a:t>
            </a:r>
            <a:r>
              <a:rPr lang="ru-RU" altLang="ko-KR" sz="2000" dirty="0"/>
              <a:t> цифру.</a:t>
            </a:r>
          </a:p>
          <a:p>
            <a:pPr algn="just">
              <a:buNone/>
            </a:pPr>
            <a:r>
              <a:rPr lang="ru-RU" altLang="ko-KR" sz="2000" dirty="0" err="1" smtClean="0"/>
              <a:t>Він</a:t>
            </a:r>
            <a:r>
              <a:rPr lang="ru-RU" altLang="ko-KR" sz="2000" dirty="0" smtClean="0"/>
              <a:t> </a:t>
            </a:r>
            <a:r>
              <a:rPr lang="ru-RU" altLang="ko-KR" sz="2000" dirty="0" err="1"/>
              <a:t>використовує</a:t>
            </a:r>
            <a:r>
              <a:rPr lang="ru-RU" altLang="ko-KR" sz="2000" dirty="0"/>
              <a:t> </a:t>
            </a:r>
            <a:r>
              <a:rPr lang="ru-RU" altLang="ko-KR" sz="2000" dirty="0" err="1"/>
              <a:t>аналіз</a:t>
            </a:r>
            <a:r>
              <a:rPr lang="ru-RU" altLang="ko-KR" sz="2000" dirty="0"/>
              <a:t> часу </a:t>
            </a:r>
            <a:r>
              <a:rPr lang="ru-RU" altLang="ko-KR" sz="2000" dirty="0" err="1"/>
              <a:t>повернення</a:t>
            </a:r>
            <a:r>
              <a:rPr lang="ru-RU" altLang="ko-KR" sz="2000" dirty="0"/>
              <a:t> </a:t>
            </a:r>
            <a:r>
              <a:rPr lang="ru-RU" altLang="ko-KR" sz="2000" dirty="0" err="1"/>
              <a:t>своїх</a:t>
            </a:r>
            <a:r>
              <a:rPr lang="ru-RU" altLang="ko-KR" sz="2000" dirty="0"/>
              <a:t> </a:t>
            </a:r>
            <a:r>
              <a:rPr lang="ru-RU" altLang="ko-KR" sz="2000" dirty="0" err="1"/>
              <a:t>пакетів</a:t>
            </a:r>
            <a:r>
              <a:rPr lang="ru-RU" altLang="ko-KR" sz="2000" dirty="0"/>
              <a:t>, </a:t>
            </a:r>
            <a:r>
              <a:rPr lang="ru-RU" altLang="ko-KR" sz="2000" dirty="0" err="1"/>
              <a:t>визначених</a:t>
            </a:r>
            <a:r>
              <a:rPr lang="ru-RU" altLang="ko-KR" sz="2000" dirty="0"/>
              <a:t> у </a:t>
            </a:r>
            <a:r>
              <a:rPr lang="ru-RU" altLang="ko-KR" sz="2000" dirty="0" err="1"/>
              <a:t>початковій</a:t>
            </a:r>
            <a:r>
              <a:rPr lang="ru-RU" altLang="ko-KR" sz="2000" dirty="0"/>
              <a:t> </a:t>
            </a:r>
            <a:r>
              <a:rPr lang="ru-RU" altLang="ko-KR" sz="2000" dirty="0" err="1"/>
              <a:t>фазі</a:t>
            </a:r>
            <a:r>
              <a:rPr lang="ru-RU" altLang="ko-KR" sz="2000" dirty="0"/>
              <a:t> </a:t>
            </a:r>
            <a:r>
              <a:rPr lang="ru-RU" altLang="ko-KR" sz="2000" dirty="0" err="1"/>
              <a:t>тестування</a:t>
            </a:r>
            <a:r>
              <a:rPr lang="ru-RU" altLang="ko-KR" sz="2000" dirty="0"/>
              <a:t>, </a:t>
            </a:r>
            <a:r>
              <a:rPr lang="ru-RU" altLang="ko-KR" sz="2000" dirty="0" err="1"/>
              <a:t>щоб</a:t>
            </a:r>
            <a:r>
              <a:rPr lang="ru-RU" altLang="ko-KR" sz="2000" dirty="0"/>
              <a:t> </a:t>
            </a:r>
            <a:r>
              <a:rPr lang="ru-RU" altLang="ko-KR" sz="2000" dirty="0" err="1"/>
              <a:t>обчислити</a:t>
            </a:r>
            <a:r>
              <a:rPr lang="ru-RU" altLang="ko-KR" sz="2000" dirty="0"/>
              <a:t> </a:t>
            </a:r>
            <a:r>
              <a:rPr lang="ru-RU" altLang="ko-KR" sz="2000" dirty="0" smtClean="0"/>
              <a:t>максимально </a:t>
            </a:r>
            <a:r>
              <a:rPr lang="ru-RU" altLang="ko-KR" sz="2000" dirty="0" err="1"/>
              <a:t>кількість</a:t>
            </a:r>
            <a:r>
              <a:rPr lang="ru-RU" altLang="ko-KR" sz="2000" dirty="0"/>
              <a:t> </a:t>
            </a:r>
            <a:r>
              <a:rPr lang="ru-RU" altLang="ko-KR" sz="2000" dirty="0" err="1"/>
              <a:t>одночасно</a:t>
            </a:r>
            <a:r>
              <a:rPr lang="ru-RU" altLang="ko-KR" sz="2000" dirty="0"/>
              <a:t> </a:t>
            </a:r>
            <a:r>
              <a:rPr lang="ru-RU" altLang="ko-KR" sz="2000" dirty="0" err="1"/>
              <a:t>виконуваних</a:t>
            </a:r>
            <a:r>
              <a:rPr lang="ru-RU" altLang="ko-KR" sz="2000" dirty="0"/>
              <a:t> </a:t>
            </a:r>
            <a:r>
              <a:rPr lang="ru-RU" altLang="ko-KR" sz="2000" dirty="0" err="1"/>
              <a:t>тестів</a:t>
            </a:r>
            <a:r>
              <a:rPr lang="ru-RU" altLang="ko-KR" sz="2000" dirty="0"/>
              <a:t>, яке </a:t>
            </a:r>
            <a:r>
              <a:rPr lang="ru-RU" altLang="ko-KR" sz="2000" dirty="0" err="1"/>
              <a:t>можливе</a:t>
            </a:r>
            <a:r>
              <a:rPr lang="ru-RU" altLang="ko-KR" sz="2000" dirty="0"/>
              <a:t> в </a:t>
            </a:r>
            <a:r>
              <a:rPr lang="ru-RU" altLang="ko-KR" sz="2000" dirty="0" err="1"/>
              <a:t>даній</a:t>
            </a:r>
            <a:r>
              <a:rPr lang="ru-RU" altLang="ko-KR" sz="2000" dirty="0"/>
              <a:t> </a:t>
            </a:r>
            <a:r>
              <a:rPr lang="ru-RU" altLang="ko-KR" sz="2000" dirty="0" err="1"/>
              <a:t>мережі</a:t>
            </a:r>
            <a:r>
              <a:rPr lang="ru-RU" altLang="ko-KR" sz="2000" dirty="0"/>
              <a:t>. </a:t>
            </a:r>
            <a:r>
              <a:rPr lang="ru-RU" altLang="ko-KR" sz="2000" dirty="0" err="1"/>
              <a:t>Кожен</a:t>
            </a:r>
            <a:r>
              <a:rPr lang="ru-RU" altLang="ko-KR" sz="2000" dirty="0"/>
              <a:t> </a:t>
            </a:r>
            <a:r>
              <a:rPr lang="en-US" altLang="ko-KR" sz="2000" dirty="0"/>
              <a:t>UDP</a:t>
            </a:r>
            <a:r>
              <a:rPr lang="ru-RU" altLang="ko-KR" sz="2000" dirty="0"/>
              <a:t>-пакет, посланий </a:t>
            </a:r>
            <a:r>
              <a:rPr lang="en-US" altLang="ko-KR" sz="2000" dirty="0" err="1"/>
              <a:t>udp</a:t>
            </a:r>
            <a:r>
              <a:rPr lang="ru-RU" altLang="ko-KR" sz="2000" dirty="0"/>
              <a:t>_</a:t>
            </a:r>
            <a:r>
              <a:rPr lang="en-US" altLang="ko-KR" sz="2000" dirty="0"/>
              <a:t>scan</a:t>
            </a:r>
            <a:r>
              <a:rPr lang="ru-RU" altLang="ko-KR" sz="2000" dirty="0"/>
              <a:t>, </a:t>
            </a:r>
            <a:r>
              <a:rPr lang="ru-RU" altLang="ko-KR" sz="2000" dirty="0" err="1"/>
              <a:t>містить</a:t>
            </a:r>
            <a:r>
              <a:rPr lang="ru-RU" altLang="ko-KR" sz="2000" dirty="0"/>
              <a:t> </a:t>
            </a:r>
            <a:r>
              <a:rPr lang="ru-RU" altLang="ko-KR" sz="2000" dirty="0" err="1"/>
              <a:t>тільки</a:t>
            </a:r>
            <a:r>
              <a:rPr lang="ru-RU" altLang="ko-KR" sz="2000" dirty="0"/>
              <a:t> один байт </a:t>
            </a:r>
            <a:r>
              <a:rPr lang="ru-RU" altLang="ko-KR" sz="2000" dirty="0" err="1"/>
              <a:t>даних</a:t>
            </a:r>
            <a:r>
              <a:rPr lang="ru-RU" altLang="ko-KR" sz="2000" dirty="0"/>
              <a:t> (символ "0") </a:t>
            </a:r>
            <a:r>
              <a:rPr lang="ru-RU" altLang="ko-KR" sz="2000" dirty="0" err="1"/>
              <a:t>з</a:t>
            </a:r>
            <a:r>
              <a:rPr lang="ru-RU" altLang="ko-KR" sz="2000" dirty="0"/>
              <a:t> метою </a:t>
            </a:r>
            <a:r>
              <a:rPr lang="ru-RU" altLang="ko-KR" sz="2000" dirty="0" err="1"/>
              <a:t>мінімізації</a:t>
            </a:r>
            <a:r>
              <a:rPr lang="ru-RU" altLang="ko-KR" sz="2000" dirty="0"/>
              <a:t> </a:t>
            </a:r>
            <a:r>
              <a:rPr lang="ru-RU" altLang="ko-KR" sz="2000" dirty="0" err="1"/>
              <a:t>завантаження</a:t>
            </a:r>
            <a:r>
              <a:rPr lang="ru-RU" altLang="ko-KR" sz="2000" dirty="0"/>
              <a:t> </a:t>
            </a:r>
            <a:r>
              <a:rPr lang="ru-RU" altLang="ko-KR" sz="2000" dirty="0" err="1"/>
              <a:t>смуги</a:t>
            </a:r>
            <a:r>
              <a:rPr lang="ru-RU" altLang="ko-KR" sz="2000" dirty="0"/>
              <a:t> </a:t>
            </a:r>
            <a:r>
              <a:rPr lang="ru-RU" altLang="ko-KR" sz="2000" dirty="0" err="1"/>
              <a:t>пропускання</a:t>
            </a:r>
            <a:r>
              <a:rPr lang="ru-RU" altLang="ko-KR" sz="2000" dirty="0"/>
              <a:t> </a:t>
            </a:r>
            <a:r>
              <a:rPr lang="ru-RU" altLang="ko-KR" sz="2000" dirty="0" err="1"/>
              <a:t>і</a:t>
            </a:r>
            <a:r>
              <a:rPr lang="ru-RU" altLang="ko-KR" sz="2000" dirty="0"/>
              <a:t> </a:t>
            </a:r>
            <a:r>
              <a:rPr lang="ru-RU" altLang="ko-KR" sz="2000" dirty="0" err="1"/>
              <a:t>отримання</a:t>
            </a:r>
            <a:r>
              <a:rPr lang="ru-RU" altLang="ko-KR" sz="2000" dirty="0"/>
              <a:t> </a:t>
            </a:r>
            <a:r>
              <a:rPr lang="ru-RU" altLang="ko-KR" sz="2000" dirty="0" err="1"/>
              <a:t>найбільш</a:t>
            </a:r>
            <a:r>
              <a:rPr lang="ru-RU" altLang="ko-KR" sz="2000" dirty="0"/>
              <a:t> </a:t>
            </a:r>
            <a:r>
              <a:rPr lang="ru-RU" altLang="ko-KR" sz="2000" dirty="0" err="1" smtClean="0"/>
              <a:t>достовірного</a:t>
            </a:r>
            <a:r>
              <a:rPr lang="ru-RU" altLang="ko-KR" sz="2000" dirty="0" smtClean="0"/>
              <a:t> </a:t>
            </a:r>
            <a:r>
              <a:rPr lang="ru-RU" altLang="ko-KR" sz="2000" dirty="0"/>
              <a:t>результату</a:t>
            </a:r>
            <a:r>
              <a:rPr lang="ru-RU" altLang="ko-KR" sz="2000" dirty="0" smtClean="0"/>
              <a:t>.</a:t>
            </a:r>
          </a:p>
          <a:p>
            <a:pPr algn="just">
              <a:buNone/>
            </a:pPr>
            <a:endParaRPr lang="ru-RU" altLang="ko-KR" sz="2000" dirty="0" smtClean="0"/>
          </a:p>
          <a:p>
            <a:pPr algn="just">
              <a:buNone/>
            </a:pPr>
            <a:r>
              <a:rPr lang="ru-RU" sz="2000" dirty="0" smtClean="0"/>
              <a:t>У </a:t>
            </a:r>
            <a:r>
              <a:rPr lang="en-US" sz="2000" dirty="0" err="1" smtClean="0"/>
              <a:t>Udp</a:t>
            </a:r>
            <a:r>
              <a:rPr lang="ru-RU" sz="2000" dirty="0" smtClean="0"/>
              <a:t>_</a:t>
            </a:r>
            <a:r>
              <a:rPr lang="en-US" sz="2000" dirty="0" smtClean="0"/>
              <a:t>scan</a:t>
            </a:r>
            <a:r>
              <a:rPr lang="ru-RU" sz="2000" dirty="0" smtClean="0"/>
              <a:t> </a:t>
            </a:r>
            <a:r>
              <a:rPr lang="ru-RU" sz="2000" dirty="0" err="1" smtClean="0"/>
              <a:t>має</a:t>
            </a:r>
            <a:r>
              <a:rPr lang="ru-RU" sz="2000" dirty="0" smtClean="0"/>
              <a:t> </a:t>
            </a:r>
            <a:r>
              <a:rPr lang="ru-RU" sz="2000" dirty="0" err="1" smtClean="0"/>
              <a:t>кілька</a:t>
            </a:r>
            <a:r>
              <a:rPr lang="ru-RU" sz="2000" dirty="0" smtClean="0"/>
              <a:t> </a:t>
            </a:r>
            <a:r>
              <a:rPr lang="ru-RU" sz="2000" dirty="0" err="1" smtClean="0"/>
              <a:t>обмежень</a:t>
            </a:r>
            <a:r>
              <a:rPr lang="ru-RU" sz="2000" dirty="0" smtClean="0"/>
              <a:t> у </a:t>
            </a:r>
            <a:r>
              <a:rPr lang="ru-RU" sz="2000" dirty="0" err="1" smtClean="0"/>
              <a:t>використанні</a:t>
            </a:r>
            <a:r>
              <a:rPr lang="ru-RU" sz="2000" dirty="0" smtClean="0"/>
              <a:t>. </a:t>
            </a:r>
            <a:r>
              <a:rPr lang="ru-RU" sz="2000" dirty="0" err="1" smtClean="0"/>
              <a:t>Оскільки</a:t>
            </a:r>
            <a:r>
              <a:rPr lang="ru-RU" sz="2000" dirty="0" smtClean="0"/>
              <a:t> </a:t>
            </a:r>
            <a:r>
              <a:rPr lang="ru-RU" sz="2000" dirty="0" err="1" smtClean="0"/>
              <a:t>він</a:t>
            </a:r>
            <a:r>
              <a:rPr lang="ru-RU" sz="2000" dirty="0" smtClean="0"/>
              <a:t> </a:t>
            </a:r>
            <a:r>
              <a:rPr lang="ru-RU" sz="2000" dirty="0" err="1" smtClean="0"/>
              <a:t>використовує</a:t>
            </a:r>
            <a:r>
              <a:rPr lang="ru-RU" sz="2000" dirty="0" smtClean="0"/>
              <a:t> </a:t>
            </a:r>
            <a:r>
              <a:rPr lang="en-US" sz="2000" dirty="0" smtClean="0"/>
              <a:t>ICMP</a:t>
            </a:r>
            <a:r>
              <a:rPr lang="ru-RU" sz="2000" dirty="0" smtClean="0"/>
              <a:t>-</a:t>
            </a:r>
            <a:r>
              <a:rPr lang="ru-RU" sz="2000" dirty="0" err="1" smtClean="0"/>
              <a:t>сокети</a:t>
            </a:r>
            <a:r>
              <a:rPr lang="ru-RU" sz="2000" dirty="0" smtClean="0"/>
              <a:t>, </a:t>
            </a:r>
            <a:r>
              <a:rPr lang="en-US" sz="2000" dirty="0" err="1" smtClean="0"/>
              <a:t>udp</a:t>
            </a:r>
            <a:r>
              <a:rPr lang="ru-RU" sz="2000" dirty="0" smtClean="0"/>
              <a:t>_</a:t>
            </a:r>
            <a:r>
              <a:rPr lang="en-US" sz="2000" dirty="0" smtClean="0"/>
              <a:t>scan</a:t>
            </a:r>
            <a:r>
              <a:rPr lang="ru-RU" sz="2000" dirty="0" smtClean="0"/>
              <a:t> </a:t>
            </a:r>
            <a:r>
              <a:rPr lang="ru-RU" sz="2000" dirty="0" err="1" smtClean="0"/>
              <a:t>може</a:t>
            </a:r>
            <a:r>
              <a:rPr lang="ru-RU" sz="2000" dirty="0" smtClean="0"/>
              <a:t> бути </a:t>
            </a:r>
            <a:r>
              <a:rPr lang="ru-RU" sz="2000" dirty="0" err="1" smtClean="0"/>
              <a:t>запущений</a:t>
            </a:r>
            <a:r>
              <a:rPr lang="ru-RU" sz="2000" dirty="0" smtClean="0"/>
              <a:t> </a:t>
            </a:r>
            <a:r>
              <a:rPr lang="ru-RU" sz="2000" dirty="0" err="1" smtClean="0"/>
              <a:t>тільки</a:t>
            </a:r>
            <a:r>
              <a:rPr lang="ru-RU" sz="2000" dirty="0" smtClean="0"/>
              <a:t> </a:t>
            </a:r>
            <a:r>
              <a:rPr lang="en-US" sz="2000" dirty="0" smtClean="0"/>
              <a:t>root</a:t>
            </a:r>
            <a:r>
              <a:rPr lang="ru-RU" sz="2000" dirty="0" smtClean="0"/>
              <a:t>-</a:t>
            </a:r>
            <a:r>
              <a:rPr lang="ru-RU" sz="2000" dirty="0" err="1" smtClean="0"/>
              <a:t>користувачем</a:t>
            </a:r>
            <a:r>
              <a:rPr lang="ru-RU" sz="2000" dirty="0" smtClean="0"/>
              <a:t> </a:t>
            </a:r>
            <a:r>
              <a:rPr lang="ru-RU" sz="2000" dirty="0" err="1" smtClean="0"/>
              <a:t>або</a:t>
            </a:r>
            <a:r>
              <a:rPr lang="ru-RU" sz="2000" dirty="0" smtClean="0"/>
              <a:t> </a:t>
            </a:r>
            <a:r>
              <a:rPr lang="ru-RU" sz="2000" dirty="0" err="1" smtClean="0"/>
              <a:t>з</a:t>
            </a:r>
            <a:r>
              <a:rPr lang="ru-RU" sz="2000" dirty="0" smtClean="0"/>
              <a:t> </a:t>
            </a:r>
            <a:r>
              <a:rPr lang="ru-RU" sz="2000" dirty="0" err="1" smtClean="0"/>
              <a:t>повноваженнями</a:t>
            </a:r>
            <a:r>
              <a:rPr lang="ru-RU" sz="2000" dirty="0" smtClean="0"/>
              <a:t> </a:t>
            </a:r>
            <a:r>
              <a:rPr lang="ru-RU" sz="2000" dirty="0" err="1" smtClean="0"/>
              <a:t>суперкористувача</a:t>
            </a:r>
            <a:r>
              <a:rPr lang="ru-RU" sz="2000" dirty="0" smtClean="0"/>
              <a:t> (</a:t>
            </a:r>
            <a:r>
              <a:rPr lang="en-US" sz="2000" dirty="0" err="1" smtClean="0"/>
              <a:t>uid</a:t>
            </a:r>
            <a:r>
              <a:rPr lang="ru-RU" sz="2000" dirty="0" smtClean="0"/>
              <a:t> 0). Як </a:t>
            </a:r>
            <a:r>
              <a:rPr lang="ru-RU" sz="2000" dirty="0" err="1" smtClean="0"/>
              <a:t>і</a:t>
            </a:r>
            <a:r>
              <a:rPr lang="ru-RU" sz="2000" dirty="0" smtClean="0"/>
              <a:t> </a:t>
            </a:r>
            <a:r>
              <a:rPr lang="en-US" sz="2000" dirty="0" smtClean="0"/>
              <a:t>WUPS</a:t>
            </a:r>
            <a:r>
              <a:rPr lang="ru-RU" sz="2000" dirty="0" smtClean="0"/>
              <a:t>, </a:t>
            </a:r>
            <a:r>
              <a:rPr lang="ru-RU" sz="2000" dirty="0" err="1" smtClean="0"/>
              <a:t>одночасно</a:t>
            </a:r>
            <a:r>
              <a:rPr lang="ru-RU" sz="2000" dirty="0" smtClean="0"/>
              <a:t> </a:t>
            </a:r>
            <a:r>
              <a:rPr lang="ru-RU" sz="2000" dirty="0" err="1" smtClean="0"/>
              <a:t>він</a:t>
            </a:r>
            <a:r>
              <a:rPr lang="ru-RU" sz="2000" dirty="0" smtClean="0"/>
              <a:t> </a:t>
            </a:r>
            <a:r>
              <a:rPr lang="ru-RU" sz="2000" dirty="0" err="1" smtClean="0"/>
              <a:t>може</a:t>
            </a:r>
            <a:r>
              <a:rPr lang="ru-RU" sz="2000" dirty="0" smtClean="0"/>
              <a:t> </a:t>
            </a:r>
            <a:r>
              <a:rPr lang="ru-RU" sz="2000" dirty="0" err="1" smtClean="0"/>
              <a:t>підтримувати</a:t>
            </a:r>
            <a:r>
              <a:rPr lang="ru-RU" sz="2000" dirty="0" smtClean="0"/>
              <a:t> </a:t>
            </a:r>
            <a:r>
              <a:rPr lang="ru-RU" sz="2000" dirty="0" err="1" smtClean="0"/>
              <a:t>з'єднання</a:t>
            </a:r>
            <a:r>
              <a:rPr lang="ru-RU" sz="2000" dirty="0" smtClean="0"/>
              <a:t> </a:t>
            </a:r>
            <a:r>
              <a:rPr lang="ru-RU" sz="2000" dirty="0" err="1" smtClean="0"/>
              <a:t>тільки</a:t>
            </a:r>
            <a:r>
              <a:rPr lang="ru-RU" sz="2000" dirty="0" smtClean="0"/>
              <a:t> </a:t>
            </a:r>
            <a:r>
              <a:rPr lang="ru-RU" sz="2000" dirty="0" err="1" smtClean="0"/>
              <a:t>з</a:t>
            </a:r>
            <a:r>
              <a:rPr lang="ru-RU" sz="2000" dirty="0" smtClean="0"/>
              <a:t> </a:t>
            </a:r>
            <a:r>
              <a:rPr lang="ru-RU" sz="2000" dirty="0" err="1" smtClean="0"/>
              <a:t>однією</a:t>
            </a:r>
            <a:r>
              <a:rPr lang="ru-RU" sz="2000" dirty="0" smtClean="0"/>
              <a:t> </a:t>
            </a:r>
            <a:r>
              <a:rPr lang="en-US" sz="2000" dirty="0" smtClean="0"/>
              <a:t>IP-</a:t>
            </a:r>
            <a:r>
              <a:rPr lang="en-US" sz="2000" dirty="0" err="1" smtClean="0"/>
              <a:t>адресою</a:t>
            </a:r>
            <a:r>
              <a:rPr lang="en-US" sz="2000" dirty="0" smtClean="0"/>
              <a:t>.</a:t>
            </a:r>
            <a:r>
              <a:rPr lang="ru-RU" altLang="ko-KR" sz="2000" dirty="0" smtClean="0"/>
              <a:t> </a:t>
            </a:r>
            <a:endParaRPr lang="ru-RU" altLang="ko-KR" sz="2000" dirty="0"/>
          </a:p>
          <a:p>
            <a:pPr algn="just">
              <a:lnSpc>
                <a:spcPct val="80000"/>
              </a:lnSpc>
              <a:buFont typeface="Wingdings" pitchFamily="2" charset="2"/>
              <a:buNone/>
            </a:pPr>
            <a:endParaRPr lang="ru-RU" sz="2400" dirty="0"/>
          </a:p>
        </p:txBody>
      </p:sp>
      <p:sp>
        <p:nvSpPr>
          <p:cNvPr id="5" name="Rectangle 2"/>
          <p:cNvSpPr>
            <a:spLocks noGrp="1" noChangeArrowheads="1"/>
          </p:cNvSpPr>
          <p:nvPr>
            <p:ph type="title"/>
          </p:nvPr>
        </p:nvSpPr>
        <p:spPr>
          <a:xfrm>
            <a:off x="0" y="3175"/>
            <a:ext cx="9158288" cy="269875"/>
          </a:xfrm>
          <a:gradFill rotWithShape="1">
            <a:gsLst>
              <a:gs pos="0">
                <a:srgbClr val="DCB6FC"/>
              </a:gs>
              <a:gs pos="100000">
                <a:srgbClr val="9A7FB0"/>
              </a:gs>
            </a:gsLst>
            <a:path path="shape">
              <a:fillToRect l="50000" t="50000" r="50000" b="50000"/>
            </a:path>
          </a:gradFill>
        </p:spPr>
        <p:txBody>
          <a:bodyPr lIns="0" tIns="0" rIns="0" bIns="0"/>
          <a:lstStyle/>
          <a:p>
            <a:pPr algn="r" eaLnBrk="1" hangingPunct="1"/>
            <a:r>
              <a:rPr lang="uk-UA" sz="1600" b="1" i="1" dirty="0" smtClean="0">
                <a:latin typeface="Book Antiqua" pitchFamily="18" charset="0"/>
              </a:rPr>
              <a:t> </a:t>
            </a:r>
            <a:r>
              <a:rPr lang="uk-UA" sz="1600" b="1" i="1" dirty="0" smtClean="0">
                <a:solidFill>
                  <a:schemeClr val="accent2"/>
                </a:solidFill>
                <a:latin typeface="Book Antiqua" pitchFamily="18" charset="0"/>
              </a:rPr>
              <a:t>І н с т р у м е н т и      к і б е р б е з п е к и .</a:t>
            </a:r>
          </a:p>
        </p:txBody>
      </p:sp>
      <p:sp>
        <p:nvSpPr>
          <p:cNvPr id="6" name="Line 3"/>
          <p:cNvSpPr>
            <a:spLocks noChangeShapeType="1"/>
          </p:cNvSpPr>
          <p:nvPr/>
        </p:nvSpPr>
        <p:spPr bwMode="auto">
          <a:xfrm>
            <a:off x="196850" y="290513"/>
            <a:ext cx="8997950" cy="0"/>
          </a:xfrm>
          <a:prstGeom prst="line">
            <a:avLst/>
          </a:prstGeom>
          <a:noFill/>
          <a:ln w="57150" cmpd="thickThin">
            <a:solidFill>
              <a:schemeClr val="tx1"/>
            </a:solidFill>
            <a:round/>
            <a:headEnd/>
            <a:tailEnd/>
          </a:ln>
        </p:spPr>
        <p:txBody>
          <a:bodyPr/>
          <a:lstStyle/>
          <a:p>
            <a:endParaRPr lang="uk-UA"/>
          </a:p>
        </p:txBody>
      </p:sp>
      <p:sp>
        <p:nvSpPr>
          <p:cNvPr id="7" name="Rectangle 4"/>
          <p:cNvSpPr>
            <a:spLocks noChangeArrowheads="1"/>
          </p:cNvSpPr>
          <p:nvPr/>
        </p:nvSpPr>
        <p:spPr bwMode="auto">
          <a:xfrm>
            <a:off x="0" y="6583363"/>
            <a:ext cx="9158288" cy="269875"/>
          </a:xfrm>
          <a:prstGeom prst="rect">
            <a:avLst/>
          </a:prstGeom>
          <a:gradFill rotWithShape="1">
            <a:gsLst>
              <a:gs pos="0">
                <a:srgbClr val="DCB6FC"/>
              </a:gs>
              <a:gs pos="100000">
                <a:srgbClr val="9A7FB0"/>
              </a:gs>
            </a:gsLst>
            <a:path path="shape">
              <a:fillToRect l="50000" t="50000" r="50000" b="50000"/>
            </a:path>
          </a:gradFill>
          <a:ln w="25400">
            <a:noFill/>
            <a:miter lim="800000"/>
            <a:headEnd/>
            <a:tailEnd/>
          </a:ln>
        </p:spPr>
        <p:txBody>
          <a:bodyPr lIns="0" tIns="0" rIns="0" bIns="0" anchor="ctr"/>
          <a:lstStyle/>
          <a:p>
            <a:r>
              <a:rPr lang="uk-UA" sz="1600" b="1" i="1" dirty="0">
                <a:solidFill>
                  <a:schemeClr val="accent2"/>
                </a:solidFill>
                <a:latin typeface="Book Antiqua" pitchFamily="18" charset="0"/>
              </a:rPr>
              <a:t> Л е к ц і я  </a:t>
            </a:r>
            <a:r>
              <a:rPr lang="uk-UA" sz="1600" b="1" i="1" dirty="0" smtClean="0">
                <a:solidFill>
                  <a:schemeClr val="accent2"/>
                </a:solidFill>
                <a:latin typeface="Book Antiqua" pitchFamily="18" charset="0"/>
              </a:rPr>
              <a:t>7</a:t>
            </a:r>
            <a:r>
              <a:rPr lang="en-US" sz="1600" b="1" i="1" dirty="0" smtClean="0">
                <a:solidFill>
                  <a:schemeClr val="accent2"/>
                </a:solidFill>
                <a:latin typeface="Book Antiqua" pitchFamily="18" charset="0"/>
              </a:rPr>
              <a:t>.</a:t>
            </a:r>
            <a:r>
              <a:rPr lang="uk-UA" sz="1600" b="1" i="1" dirty="0">
                <a:solidFill>
                  <a:schemeClr val="tx2"/>
                </a:solidFill>
                <a:latin typeface="Book Antiqua" pitchFamily="18" charset="0"/>
              </a:rPr>
              <a:t>		</a:t>
            </a:r>
            <a:r>
              <a:rPr lang="uk-UA" sz="1600" b="1" i="1" dirty="0">
                <a:latin typeface="Book Antiqua" pitchFamily="18" charset="0"/>
              </a:rPr>
              <a:t>С к а н е р и      п о р т і в.</a:t>
            </a:r>
            <a:r>
              <a:rPr lang="uk-UA" sz="1600" b="1" i="1" dirty="0">
                <a:solidFill>
                  <a:schemeClr val="tx2"/>
                </a:solidFill>
                <a:latin typeface="Book Antiqua" pitchFamily="18" charset="0"/>
              </a:rPr>
              <a:t>			                     </a:t>
            </a:r>
            <a:r>
              <a:rPr lang="uk-UA" sz="1600" b="1" i="1" dirty="0">
                <a:solidFill>
                  <a:schemeClr val="accent2"/>
                </a:solidFill>
                <a:latin typeface="Book Antiqua" pitchFamily="18" charset="0"/>
              </a:rPr>
              <a:t>–   </a:t>
            </a:r>
            <a:r>
              <a:rPr lang="uk-UA" sz="1600" b="1" i="1" dirty="0" smtClean="0">
                <a:solidFill>
                  <a:schemeClr val="accent2"/>
                </a:solidFill>
                <a:latin typeface="Book Antiqua" pitchFamily="18" charset="0"/>
              </a:rPr>
              <a:t>2</a:t>
            </a:r>
            <a:r>
              <a:rPr lang="en-US" sz="1600" b="1" i="1" dirty="0" smtClean="0">
                <a:solidFill>
                  <a:schemeClr val="accent2"/>
                </a:solidFill>
                <a:latin typeface="Book Antiqua" pitchFamily="18" charset="0"/>
              </a:rPr>
              <a:t>4</a:t>
            </a:r>
            <a:r>
              <a:rPr lang="uk-UA" sz="1600" b="1" i="1" dirty="0" smtClean="0">
                <a:solidFill>
                  <a:schemeClr val="accent2"/>
                </a:solidFill>
                <a:latin typeface="Book Antiqua" pitchFamily="18" charset="0"/>
              </a:rPr>
              <a:t>   </a:t>
            </a:r>
            <a:r>
              <a:rPr lang="uk-UA" sz="1600" b="1" i="1" dirty="0">
                <a:solidFill>
                  <a:schemeClr val="accent2"/>
                </a:solidFill>
                <a:latin typeface="Book Antiqua" pitchFamily="18" charset="0"/>
              </a:rPr>
              <a:t>–</a:t>
            </a:r>
            <a:r>
              <a:rPr lang="uk-UA" sz="1600" b="1" i="1" dirty="0">
                <a:solidFill>
                  <a:schemeClr val="tx2"/>
                </a:solidFill>
                <a:latin typeface="Book Antiqua" pitchFamily="18" charset="0"/>
              </a:rPr>
              <a:t> </a:t>
            </a:r>
          </a:p>
        </p:txBody>
      </p:sp>
      <p:sp>
        <p:nvSpPr>
          <p:cNvPr id="8" name="Line 5"/>
          <p:cNvSpPr>
            <a:spLocks noChangeShapeType="1"/>
          </p:cNvSpPr>
          <p:nvPr/>
        </p:nvSpPr>
        <p:spPr bwMode="auto">
          <a:xfrm>
            <a:off x="6453188" y="6573838"/>
            <a:ext cx="2698750" cy="0"/>
          </a:xfrm>
          <a:prstGeom prst="line">
            <a:avLst/>
          </a:prstGeom>
          <a:noFill/>
          <a:ln w="57150" cmpd="thinThick">
            <a:solidFill>
              <a:schemeClr val="tx1"/>
            </a:solidFill>
            <a:round/>
            <a:headEnd/>
            <a:tailEnd/>
          </a:ln>
        </p:spPr>
        <p:txBody>
          <a:bodyPr/>
          <a:lstStyle/>
          <a:p>
            <a:endParaRPr lang="uk-UA"/>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3" name="Rectangle 3"/>
          <p:cNvSpPr>
            <a:spLocks noGrp="1" noChangeArrowheads="1"/>
          </p:cNvSpPr>
          <p:nvPr>
            <p:ph type="body" idx="1"/>
          </p:nvPr>
        </p:nvSpPr>
        <p:spPr>
          <a:xfrm>
            <a:off x="457200" y="544473"/>
            <a:ext cx="8229600" cy="4525963"/>
          </a:xfrm>
        </p:spPr>
        <p:txBody>
          <a:bodyPr/>
          <a:lstStyle/>
          <a:p>
            <a:pPr algn="just">
              <a:lnSpc>
                <a:spcPct val="80000"/>
              </a:lnSpc>
              <a:buFont typeface="Wingdings" pitchFamily="2" charset="2"/>
              <a:buNone/>
            </a:pPr>
            <a:r>
              <a:rPr lang="ru-RU" sz="2400" dirty="0"/>
              <a:t>	</a:t>
            </a:r>
            <a:endParaRPr lang="en-US" sz="2400" dirty="0" smtClean="0"/>
          </a:p>
          <a:p>
            <a:pPr algn="just">
              <a:lnSpc>
                <a:spcPct val="80000"/>
              </a:lnSpc>
              <a:buFont typeface="Wingdings" pitchFamily="2" charset="2"/>
              <a:buNone/>
            </a:pPr>
            <a:r>
              <a:rPr lang="uk-UA" sz="2400" dirty="0" smtClean="0"/>
              <a:t>Опції</a:t>
            </a:r>
          </a:p>
          <a:p>
            <a:pPr algn="just">
              <a:lnSpc>
                <a:spcPct val="80000"/>
              </a:lnSpc>
              <a:buFont typeface="Wingdings" pitchFamily="2" charset="2"/>
              <a:buNone/>
            </a:pPr>
            <a:r>
              <a:rPr lang="ru-RU" sz="2400" dirty="0" smtClean="0"/>
              <a:t>Є </a:t>
            </a:r>
            <a:r>
              <a:rPr lang="ru-RU" sz="2400" dirty="0" err="1"/>
              <a:t>тільки</a:t>
            </a:r>
            <a:r>
              <a:rPr lang="ru-RU" sz="2400" dirty="0"/>
              <a:t> </a:t>
            </a:r>
            <a:r>
              <a:rPr lang="ru-RU" sz="2400" dirty="0" err="1"/>
              <a:t>кілька</a:t>
            </a:r>
            <a:r>
              <a:rPr lang="ru-RU" sz="2400" dirty="0"/>
              <a:t> </a:t>
            </a:r>
            <a:r>
              <a:rPr lang="ru-RU" sz="2400" dirty="0" err="1"/>
              <a:t>опцій</a:t>
            </a:r>
            <a:r>
              <a:rPr lang="ru-RU" sz="2400" dirty="0"/>
              <a:t>, </a:t>
            </a:r>
            <a:r>
              <a:rPr lang="ru-RU" sz="2400" dirty="0" err="1"/>
              <a:t>які</a:t>
            </a:r>
            <a:r>
              <a:rPr lang="ru-RU" sz="2400" dirty="0"/>
              <a:t> </a:t>
            </a:r>
            <a:r>
              <a:rPr lang="ru-RU" sz="2400" dirty="0" err="1"/>
              <a:t>ви</a:t>
            </a:r>
            <a:r>
              <a:rPr lang="ru-RU" sz="2400" dirty="0"/>
              <a:t> можете </a:t>
            </a:r>
            <a:r>
              <a:rPr lang="ru-RU" sz="2400" dirty="0" err="1"/>
              <a:t>використовувати</a:t>
            </a:r>
            <a:r>
              <a:rPr lang="ru-RU" sz="2400" dirty="0"/>
              <a:t> </a:t>
            </a:r>
            <a:r>
              <a:rPr lang="ru-RU" sz="2400" dirty="0" err="1"/>
              <a:t>з</a:t>
            </a:r>
            <a:r>
              <a:rPr lang="ru-RU" sz="2400" dirty="0"/>
              <a:t> </a:t>
            </a:r>
            <a:r>
              <a:rPr lang="en-US" sz="2400" dirty="0" err="1"/>
              <a:t>udp</a:t>
            </a:r>
            <a:r>
              <a:rPr lang="ru-RU" sz="2400" dirty="0"/>
              <a:t>_</a:t>
            </a:r>
            <a:r>
              <a:rPr lang="en-US" sz="2400" dirty="0"/>
              <a:t>scan</a:t>
            </a:r>
            <a:r>
              <a:rPr lang="ru-RU" sz="2400" dirty="0"/>
              <a:t>. </a:t>
            </a:r>
          </a:p>
          <a:p>
            <a:pPr algn="just">
              <a:lnSpc>
                <a:spcPct val="80000"/>
              </a:lnSpc>
              <a:buFont typeface="Wingdings" pitchFamily="2" charset="2"/>
              <a:buNone/>
            </a:pPr>
            <a:r>
              <a:rPr lang="ru-RU" sz="2400" i="1" dirty="0" smtClean="0"/>
              <a:t>-</a:t>
            </a:r>
            <a:r>
              <a:rPr lang="en-US" sz="2400" i="1" dirty="0"/>
              <a:t>a</a:t>
            </a:r>
            <a:r>
              <a:rPr lang="ru-RU" sz="2400" dirty="0"/>
              <a:t> </a:t>
            </a:r>
            <a:r>
              <a:rPr lang="ru-RU" sz="2400" dirty="0" err="1"/>
              <a:t>повідомляє</a:t>
            </a:r>
            <a:r>
              <a:rPr lang="ru-RU" sz="2400" dirty="0"/>
              <a:t> </a:t>
            </a:r>
            <a:r>
              <a:rPr lang="ru-RU" sz="2400" dirty="0" err="1"/>
              <a:t>програму</a:t>
            </a:r>
            <a:r>
              <a:rPr lang="ru-RU" sz="2400" dirty="0"/>
              <a:t> про </a:t>
            </a:r>
            <a:r>
              <a:rPr lang="ru-RU" sz="2400" dirty="0" err="1"/>
              <a:t>необхідність</a:t>
            </a:r>
            <a:r>
              <a:rPr lang="ru-RU" sz="2400" dirty="0"/>
              <a:t> </a:t>
            </a:r>
            <a:r>
              <a:rPr lang="ru-RU" sz="2400" dirty="0" err="1"/>
              <a:t>виводити</a:t>
            </a:r>
            <a:r>
              <a:rPr lang="ru-RU" sz="2400" dirty="0"/>
              <a:t> </a:t>
            </a:r>
            <a:r>
              <a:rPr lang="ru-RU" sz="2400" dirty="0" err="1"/>
              <a:t>всі</a:t>
            </a:r>
            <a:r>
              <a:rPr lang="ru-RU" sz="2400" dirty="0"/>
              <a:t> </a:t>
            </a:r>
            <a:r>
              <a:rPr lang="ru-RU" sz="2400" dirty="0" err="1"/>
              <a:t>повідомлення</a:t>
            </a:r>
            <a:r>
              <a:rPr lang="ru-RU" sz="2400" dirty="0"/>
              <a:t> </a:t>
            </a:r>
            <a:r>
              <a:rPr lang="ru-RU" sz="2400" dirty="0" err="1"/>
              <a:t>про</a:t>
            </a:r>
            <a:r>
              <a:rPr lang="ru-RU" sz="2400" dirty="0"/>
              <a:t> </a:t>
            </a:r>
            <a:r>
              <a:rPr lang="ru-RU" sz="2400" dirty="0" err="1"/>
              <a:t>помилки</a:t>
            </a:r>
            <a:r>
              <a:rPr lang="ru-RU" sz="2400" dirty="0"/>
              <a:t>, так само як </a:t>
            </a:r>
            <a:r>
              <a:rPr lang="ru-RU" sz="2400" dirty="0" err="1"/>
              <a:t>і</a:t>
            </a:r>
            <a:r>
              <a:rPr lang="ru-RU" sz="2400" dirty="0"/>
              <a:t> про </a:t>
            </a:r>
            <a:r>
              <a:rPr lang="ru-RU" sz="2400" dirty="0" err="1" smtClean="0"/>
              <a:t>протестовані</a:t>
            </a:r>
            <a:r>
              <a:rPr lang="ru-RU" sz="2400" dirty="0" smtClean="0"/>
              <a:t> </a:t>
            </a:r>
            <a:r>
              <a:rPr lang="en-US" sz="2400" dirty="0"/>
              <a:t>UDP</a:t>
            </a:r>
            <a:r>
              <a:rPr lang="ru-RU" sz="2400" dirty="0" smtClean="0"/>
              <a:t>-порти.</a:t>
            </a:r>
          </a:p>
          <a:p>
            <a:pPr algn="just">
              <a:lnSpc>
                <a:spcPct val="80000"/>
              </a:lnSpc>
              <a:buFont typeface="Wingdings" pitchFamily="2" charset="2"/>
              <a:buNone/>
            </a:pPr>
            <a:r>
              <a:rPr lang="ru-RU" sz="2400" i="1" dirty="0" smtClean="0"/>
              <a:t>-</a:t>
            </a:r>
            <a:r>
              <a:rPr lang="en-US" sz="2400" i="1" dirty="0"/>
              <a:t>u</a:t>
            </a:r>
            <a:r>
              <a:rPr lang="ru-RU" sz="2400" dirty="0"/>
              <a:t> </a:t>
            </a:r>
            <a:r>
              <a:rPr lang="ru-RU" sz="2400" dirty="0" err="1"/>
              <a:t>вказує</a:t>
            </a:r>
            <a:r>
              <a:rPr lang="ru-RU" sz="2400" dirty="0"/>
              <a:t>, </a:t>
            </a:r>
            <a:r>
              <a:rPr lang="ru-RU" sz="2400" dirty="0" err="1"/>
              <a:t>що</a:t>
            </a:r>
            <a:r>
              <a:rPr lang="ru-RU" sz="2400" dirty="0"/>
              <a:t> у </a:t>
            </a:r>
            <a:r>
              <a:rPr lang="ru-RU" sz="2400" dirty="0" err="1"/>
              <a:t>разі</a:t>
            </a:r>
            <a:r>
              <a:rPr lang="ru-RU" sz="2400" dirty="0"/>
              <a:t> </a:t>
            </a:r>
            <a:r>
              <a:rPr lang="ru-RU" sz="2400" dirty="0" err="1"/>
              <a:t>отримання</a:t>
            </a:r>
            <a:r>
              <a:rPr lang="ru-RU" sz="2400" dirty="0"/>
              <a:t> </a:t>
            </a:r>
            <a:r>
              <a:rPr lang="en-US" sz="2400" dirty="0"/>
              <a:t>ICMP</a:t>
            </a:r>
            <a:r>
              <a:rPr lang="ru-RU" sz="2400" dirty="0"/>
              <a:t>-</a:t>
            </a:r>
            <a:r>
              <a:rPr lang="ru-RU" sz="2400" dirty="0" err="1"/>
              <a:t>повідомлення</a:t>
            </a:r>
            <a:r>
              <a:rPr lang="ru-RU" sz="2400" dirty="0"/>
              <a:t> "</a:t>
            </a:r>
            <a:r>
              <a:rPr lang="en-US" sz="2400" dirty="0"/>
              <a:t>host unreachable</a:t>
            </a:r>
            <a:r>
              <a:rPr lang="ru-RU" sz="2400" dirty="0"/>
              <a:t>" </a:t>
            </a:r>
            <a:r>
              <a:rPr lang="ru-RU" sz="2400" dirty="0" err="1"/>
              <a:t>необхідно</a:t>
            </a:r>
            <a:r>
              <a:rPr lang="ru-RU" sz="2400" dirty="0"/>
              <a:t> </a:t>
            </a:r>
            <a:r>
              <a:rPr lang="ru-RU" sz="2400" dirty="0" err="1"/>
              <a:t>вивести</a:t>
            </a:r>
            <a:r>
              <a:rPr lang="ru-RU" sz="2400" dirty="0"/>
              <a:t> номер </a:t>
            </a:r>
            <a:r>
              <a:rPr lang="en-US" sz="2400" dirty="0"/>
              <a:t>UDP</a:t>
            </a:r>
            <a:r>
              <a:rPr lang="ru-RU" sz="2400" dirty="0"/>
              <a:t>-порта, </a:t>
            </a:r>
            <a:r>
              <a:rPr lang="ru-RU" sz="2400" dirty="0" err="1"/>
              <a:t>який</a:t>
            </a:r>
            <a:r>
              <a:rPr lang="ru-RU" sz="2400" dirty="0"/>
              <a:t> повернув </a:t>
            </a:r>
            <a:r>
              <a:rPr lang="ru-RU" sz="2400" dirty="0" err="1"/>
              <a:t>помилку</a:t>
            </a:r>
            <a:r>
              <a:rPr lang="ru-RU" sz="2400" dirty="0" smtClean="0"/>
              <a:t>.</a:t>
            </a:r>
          </a:p>
          <a:p>
            <a:pPr algn="just">
              <a:lnSpc>
                <a:spcPct val="80000"/>
              </a:lnSpc>
              <a:buFont typeface="Wingdings" pitchFamily="2" charset="2"/>
              <a:buNone/>
            </a:pPr>
            <a:r>
              <a:rPr lang="ru-RU" sz="2400" dirty="0" smtClean="0"/>
              <a:t>-</a:t>
            </a:r>
            <a:r>
              <a:rPr lang="en-US" sz="2400" dirty="0"/>
              <a:t>U</a:t>
            </a:r>
            <a:r>
              <a:rPr lang="ru-RU" sz="2400" dirty="0"/>
              <a:t> </a:t>
            </a:r>
            <a:r>
              <a:rPr lang="ru-RU" sz="2400" dirty="0" err="1"/>
              <a:t>видасть</a:t>
            </a:r>
            <a:r>
              <a:rPr lang="ru-RU" sz="2400" dirty="0"/>
              <a:t> вам </a:t>
            </a:r>
            <a:r>
              <a:rPr lang="ru-RU" sz="2400" dirty="0" err="1" smtClean="0"/>
              <a:t>протилежне</a:t>
            </a:r>
            <a:r>
              <a:rPr lang="ru-RU" sz="2400" dirty="0" smtClean="0"/>
              <a:t> </a:t>
            </a:r>
            <a:r>
              <a:rPr lang="ru-RU" sz="2400" dirty="0" err="1"/>
              <a:t>повідомлення</a:t>
            </a:r>
            <a:r>
              <a:rPr lang="ru-RU" sz="2400" dirty="0"/>
              <a:t>, </a:t>
            </a:r>
            <a:r>
              <a:rPr lang="ru-RU" sz="2400" dirty="0" err="1"/>
              <a:t>вивівши</a:t>
            </a:r>
            <a:r>
              <a:rPr lang="ru-RU" sz="2400" dirty="0"/>
              <a:t> </a:t>
            </a:r>
            <a:r>
              <a:rPr lang="ru-RU" sz="2400" dirty="0" err="1"/>
              <a:t>повідомлення</a:t>
            </a:r>
            <a:r>
              <a:rPr lang="ru-RU" sz="2400" dirty="0"/>
              <a:t> про порти, для </a:t>
            </a:r>
            <a:r>
              <a:rPr lang="ru-RU" sz="2400" dirty="0" err="1"/>
              <a:t>яких</a:t>
            </a:r>
            <a:r>
              <a:rPr lang="ru-RU" sz="2400" dirty="0"/>
              <a:t> не </a:t>
            </a:r>
            <a:r>
              <a:rPr lang="ru-RU" sz="2400" dirty="0" err="1"/>
              <a:t>були</a:t>
            </a:r>
            <a:r>
              <a:rPr lang="ru-RU" sz="2400" dirty="0"/>
              <a:t> </a:t>
            </a:r>
            <a:r>
              <a:rPr lang="ru-RU" sz="2400" dirty="0" err="1"/>
              <a:t>отримані</a:t>
            </a:r>
            <a:r>
              <a:rPr lang="ru-RU" sz="2400" dirty="0"/>
              <a:t> </a:t>
            </a:r>
            <a:r>
              <a:rPr lang="en-US" sz="2400" dirty="0"/>
              <a:t>ICMP</a:t>
            </a:r>
            <a:r>
              <a:rPr lang="ru-RU" sz="2400" dirty="0"/>
              <a:t>-</a:t>
            </a:r>
            <a:r>
              <a:rPr lang="ru-RU" sz="2400" dirty="0" err="1"/>
              <a:t>повідомлення</a:t>
            </a:r>
            <a:r>
              <a:rPr lang="ru-RU" sz="2400" dirty="0"/>
              <a:t> про </a:t>
            </a:r>
            <a:r>
              <a:rPr lang="ru-RU" sz="2400" dirty="0" err="1"/>
              <a:t>помилки</a:t>
            </a:r>
            <a:r>
              <a:rPr lang="ru-RU" sz="2400" dirty="0"/>
              <a:t> "</a:t>
            </a:r>
            <a:r>
              <a:rPr lang="en-US" sz="2400" dirty="0"/>
              <a:t>host unreachable</a:t>
            </a:r>
            <a:r>
              <a:rPr lang="ru-RU" sz="2400" dirty="0" smtClean="0"/>
              <a:t>".</a:t>
            </a:r>
          </a:p>
          <a:p>
            <a:pPr algn="just">
              <a:lnSpc>
                <a:spcPct val="80000"/>
              </a:lnSpc>
              <a:buFont typeface="Wingdings" pitchFamily="2" charset="2"/>
              <a:buNone/>
            </a:pPr>
            <a:r>
              <a:rPr lang="ru-RU" sz="2400" dirty="0" err="1" smtClean="0"/>
              <a:t>Ще</a:t>
            </a:r>
            <a:r>
              <a:rPr lang="ru-RU" sz="2400" dirty="0" smtClean="0"/>
              <a:t> за </a:t>
            </a:r>
            <a:r>
              <a:rPr lang="ru-RU" sz="2400" dirty="0" err="1"/>
              <a:t>допомогою</a:t>
            </a:r>
            <a:r>
              <a:rPr lang="ru-RU" sz="2400" dirty="0"/>
              <a:t> </a:t>
            </a:r>
            <a:r>
              <a:rPr lang="ru-RU" sz="2400" dirty="0" err="1"/>
              <a:t>однієї</a:t>
            </a:r>
            <a:r>
              <a:rPr lang="ru-RU" sz="2400" dirty="0"/>
              <a:t> </a:t>
            </a:r>
            <a:r>
              <a:rPr lang="ru-RU" sz="2400" dirty="0" err="1"/>
              <a:t>опції</a:t>
            </a:r>
            <a:r>
              <a:rPr lang="ru-RU" sz="2400" dirty="0"/>
              <a:t> для </a:t>
            </a:r>
            <a:r>
              <a:rPr lang="en-US" sz="2400" dirty="0" err="1"/>
              <a:t>udp</a:t>
            </a:r>
            <a:r>
              <a:rPr lang="ru-RU" sz="2400" dirty="0"/>
              <a:t>_</a:t>
            </a:r>
            <a:r>
              <a:rPr lang="en-US" sz="2400" dirty="0"/>
              <a:t>scan</a:t>
            </a:r>
            <a:r>
              <a:rPr lang="ru-RU" sz="2400" dirty="0"/>
              <a:t> </a:t>
            </a:r>
            <a:r>
              <a:rPr lang="ru-RU" sz="2400" dirty="0" err="1"/>
              <a:t>можна</a:t>
            </a:r>
            <a:r>
              <a:rPr lang="ru-RU" sz="2400" dirty="0"/>
              <a:t> </a:t>
            </a:r>
            <a:r>
              <a:rPr lang="ru-RU" sz="2400" dirty="0" err="1"/>
              <a:t>визначити</a:t>
            </a:r>
            <a:r>
              <a:rPr lang="ru-RU" sz="2400" dirty="0"/>
              <a:t>, </a:t>
            </a:r>
            <a:r>
              <a:rPr lang="ru-RU" sz="2400" dirty="0" err="1"/>
              <a:t>який</a:t>
            </a:r>
            <a:r>
              <a:rPr lang="ru-RU" sz="2400" dirty="0"/>
              <a:t> </a:t>
            </a:r>
            <a:r>
              <a:rPr lang="en-US" sz="2400" dirty="0"/>
              <a:t>UDP</a:t>
            </a:r>
            <a:r>
              <a:rPr lang="ru-RU" sz="2400" dirty="0"/>
              <a:t>-порт </a:t>
            </a:r>
            <a:r>
              <a:rPr lang="ru-RU" sz="2400" dirty="0" err="1"/>
              <a:t>використовувати</a:t>
            </a:r>
            <a:r>
              <a:rPr lang="ru-RU" sz="2400" dirty="0"/>
              <a:t> на </a:t>
            </a:r>
            <a:r>
              <a:rPr lang="ru-RU" sz="2400" dirty="0" err="1" smtClean="0"/>
              <a:t>скануючій</a:t>
            </a:r>
            <a:r>
              <a:rPr lang="ru-RU" sz="2400" dirty="0" smtClean="0"/>
              <a:t> </a:t>
            </a:r>
            <a:r>
              <a:rPr lang="ru-RU" sz="2400" dirty="0" err="1"/>
              <a:t>машині</a:t>
            </a:r>
            <a:r>
              <a:rPr lang="ru-RU" sz="2400" dirty="0"/>
              <a:t>, задавши в командному рядку </a:t>
            </a:r>
            <a:r>
              <a:rPr lang="ru-RU" sz="2400" dirty="0" smtClean="0"/>
              <a:t>параметр -</a:t>
            </a:r>
            <a:r>
              <a:rPr lang="en-US" sz="2400" dirty="0"/>
              <a:t>s</a:t>
            </a:r>
            <a:r>
              <a:rPr lang="ru-RU" sz="2400" dirty="0"/>
              <a:t> &lt;</a:t>
            </a:r>
            <a:r>
              <a:rPr lang="en-US" sz="2400" dirty="0"/>
              <a:t>source</a:t>
            </a:r>
            <a:r>
              <a:rPr lang="ru-RU" sz="2400" dirty="0"/>
              <a:t>_</a:t>
            </a:r>
            <a:r>
              <a:rPr lang="en-US" sz="2400" dirty="0"/>
              <a:t>port</a:t>
            </a:r>
            <a:r>
              <a:rPr lang="ru-RU" sz="2400" dirty="0"/>
              <a:t>&gt;.</a:t>
            </a:r>
          </a:p>
        </p:txBody>
      </p:sp>
      <p:sp>
        <p:nvSpPr>
          <p:cNvPr id="6" name="Rectangle 2"/>
          <p:cNvSpPr txBox="1">
            <a:spLocks noChangeArrowheads="1"/>
          </p:cNvSpPr>
          <p:nvPr/>
        </p:nvSpPr>
        <p:spPr bwMode="auto">
          <a:xfrm>
            <a:off x="0" y="3175"/>
            <a:ext cx="9158288" cy="269875"/>
          </a:xfrm>
          <a:prstGeom prst="rect">
            <a:avLst/>
          </a:prstGeom>
          <a:gradFill rotWithShape="1">
            <a:gsLst>
              <a:gs pos="0">
                <a:srgbClr val="DCB6FC"/>
              </a:gs>
              <a:gs pos="100000">
                <a:srgbClr val="9A7FB0"/>
              </a:gs>
            </a:gsLst>
            <a:path path="shape">
              <a:fillToRect l="50000" t="50000" r="50000" b="50000"/>
            </a:path>
          </a:gradFill>
          <a:ln w="9525">
            <a:noFill/>
            <a:miter lim="800000"/>
            <a:headEnd/>
            <a:tailEnd/>
          </a:ln>
        </p:spPr>
        <p:txBody>
          <a:bodyPr vert="horz" wrap="square" lIns="0" tIns="0" rIns="0" bIns="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uk-UA" sz="1600" b="1" i="1" u="none" strike="noStrike" kern="0" cap="none" spc="0" normalizeH="0" baseline="0" noProof="0" smtClean="0">
                <a:ln>
                  <a:noFill/>
                </a:ln>
                <a:solidFill>
                  <a:schemeClr val="tx2"/>
                </a:solidFill>
                <a:effectLst/>
                <a:uLnTx/>
                <a:uFillTx/>
                <a:latin typeface="Book Antiqua" pitchFamily="18" charset="0"/>
                <a:ea typeface="+mj-ea"/>
                <a:cs typeface="+mj-cs"/>
              </a:rPr>
              <a:t> </a:t>
            </a:r>
            <a:r>
              <a:rPr kumimoji="0" lang="uk-UA" sz="1600" b="1" i="1" u="none" strike="noStrike" kern="0" cap="none" spc="0" normalizeH="0" baseline="0" noProof="0" smtClean="0">
                <a:ln>
                  <a:noFill/>
                </a:ln>
                <a:solidFill>
                  <a:schemeClr val="accent2"/>
                </a:solidFill>
                <a:effectLst/>
                <a:uLnTx/>
                <a:uFillTx/>
                <a:latin typeface="Book Antiqua" pitchFamily="18" charset="0"/>
                <a:ea typeface="+mj-ea"/>
                <a:cs typeface="+mj-cs"/>
              </a:rPr>
              <a:t>І н с т р у м е н т и      к і б е р б е з п е к и .</a:t>
            </a:r>
            <a:endParaRPr kumimoji="0" lang="uk-UA" sz="1600" b="1" i="1" u="none" strike="noStrike" kern="0" cap="none" spc="0" normalizeH="0" baseline="0" noProof="0" dirty="0" smtClean="0">
              <a:ln>
                <a:noFill/>
              </a:ln>
              <a:solidFill>
                <a:schemeClr val="accent2"/>
              </a:solidFill>
              <a:effectLst/>
              <a:uLnTx/>
              <a:uFillTx/>
              <a:latin typeface="Book Antiqua" pitchFamily="18" charset="0"/>
              <a:ea typeface="+mj-ea"/>
              <a:cs typeface="+mj-cs"/>
            </a:endParaRPr>
          </a:p>
        </p:txBody>
      </p:sp>
      <p:sp>
        <p:nvSpPr>
          <p:cNvPr id="7" name="Line 3"/>
          <p:cNvSpPr>
            <a:spLocks noChangeShapeType="1"/>
          </p:cNvSpPr>
          <p:nvPr/>
        </p:nvSpPr>
        <p:spPr bwMode="auto">
          <a:xfrm>
            <a:off x="196850" y="290513"/>
            <a:ext cx="8997950" cy="0"/>
          </a:xfrm>
          <a:prstGeom prst="line">
            <a:avLst/>
          </a:prstGeom>
          <a:noFill/>
          <a:ln w="57150" cmpd="thickThin">
            <a:solidFill>
              <a:schemeClr val="tx1"/>
            </a:solidFill>
            <a:round/>
            <a:headEnd/>
            <a:tailEnd/>
          </a:ln>
        </p:spPr>
        <p:txBody>
          <a:bodyPr/>
          <a:lstStyle/>
          <a:p>
            <a:endParaRPr lang="uk-UA"/>
          </a:p>
        </p:txBody>
      </p:sp>
      <p:sp>
        <p:nvSpPr>
          <p:cNvPr id="8" name="Rectangle 4"/>
          <p:cNvSpPr>
            <a:spLocks noChangeArrowheads="1"/>
          </p:cNvSpPr>
          <p:nvPr/>
        </p:nvSpPr>
        <p:spPr bwMode="auto">
          <a:xfrm>
            <a:off x="0" y="6583363"/>
            <a:ext cx="9158288" cy="269875"/>
          </a:xfrm>
          <a:prstGeom prst="rect">
            <a:avLst/>
          </a:prstGeom>
          <a:gradFill rotWithShape="1">
            <a:gsLst>
              <a:gs pos="0">
                <a:srgbClr val="DCB6FC"/>
              </a:gs>
              <a:gs pos="100000">
                <a:srgbClr val="9A7FB0"/>
              </a:gs>
            </a:gsLst>
            <a:path path="shape">
              <a:fillToRect l="50000" t="50000" r="50000" b="50000"/>
            </a:path>
          </a:gradFill>
          <a:ln w="25400">
            <a:noFill/>
            <a:miter lim="800000"/>
            <a:headEnd/>
            <a:tailEnd/>
          </a:ln>
        </p:spPr>
        <p:txBody>
          <a:bodyPr lIns="0" tIns="0" rIns="0" bIns="0" anchor="ctr"/>
          <a:lstStyle/>
          <a:p>
            <a:r>
              <a:rPr lang="uk-UA" sz="1600" b="1" i="1" dirty="0">
                <a:solidFill>
                  <a:schemeClr val="accent2"/>
                </a:solidFill>
                <a:latin typeface="Book Antiqua" pitchFamily="18" charset="0"/>
              </a:rPr>
              <a:t> Л е к ц і я  </a:t>
            </a:r>
            <a:r>
              <a:rPr lang="uk-UA" sz="1600" b="1" i="1" dirty="0" smtClean="0">
                <a:solidFill>
                  <a:schemeClr val="accent2"/>
                </a:solidFill>
                <a:latin typeface="Book Antiqua" pitchFamily="18" charset="0"/>
              </a:rPr>
              <a:t>7</a:t>
            </a:r>
            <a:r>
              <a:rPr lang="en-US" sz="1600" b="1" i="1" dirty="0" smtClean="0">
                <a:solidFill>
                  <a:schemeClr val="accent2"/>
                </a:solidFill>
                <a:latin typeface="Book Antiqua" pitchFamily="18" charset="0"/>
              </a:rPr>
              <a:t>.</a:t>
            </a:r>
            <a:r>
              <a:rPr lang="uk-UA" sz="1600" b="1" i="1" dirty="0">
                <a:solidFill>
                  <a:schemeClr val="tx2"/>
                </a:solidFill>
                <a:latin typeface="Book Antiqua" pitchFamily="18" charset="0"/>
              </a:rPr>
              <a:t>		</a:t>
            </a:r>
            <a:r>
              <a:rPr lang="uk-UA" sz="1600" b="1" i="1" dirty="0">
                <a:latin typeface="Book Antiqua" pitchFamily="18" charset="0"/>
              </a:rPr>
              <a:t>С к а н е р и      п о р т і в.</a:t>
            </a:r>
            <a:r>
              <a:rPr lang="uk-UA" sz="1600" b="1" i="1" dirty="0">
                <a:solidFill>
                  <a:schemeClr val="tx2"/>
                </a:solidFill>
                <a:latin typeface="Book Antiqua" pitchFamily="18" charset="0"/>
              </a:rPr>
              <a:t>			                     </a:t>
            </a:r>
            <a:r>
              <a:rPr lang="uk-UA" sz="1600" b="1" i="1" dirty="0">
                <a:solidFill>
                  <a:schemeClr val="accent2"/>
                </a:solidFill>
                <a:latin typeface="Book Antiqua" pitchFamily="18" charset="0"/>
              </a:rPr>
              <a:t>–   </a:t>
            </a:r>
            <a:r>
              <a:rPr lang="uk-UA" sz="1600" b="1" i="1" dirty="0" smtClean="0">
                <a:solidFill>
                  <a:schemeClr val="accent2"/>
                </a:solidFill>
                <a:latin typeface="Book Antiqua" pitchFamily="18" charset="0"/>
              </a:rPr>
              <a:t>2</a:t>
            </a:r>
            <a:r>
              <a:rPr lang="en-US" sz="1600" b="1" i="1" dirty="0" smtClean="0">
                <a:solidFill>
                  <a:schemeClr val="accent2"/>
                </a:solidFill>
                <a:latin typeface="Book Antiqua" pitchFamily="18" charset="0"/>
              </a:rPr>
              <a:t>5</a:t>
            </a:r>
            <a:r>
              <a:rPr lang="uk-UA" sz="1600" b="1" i="1" dirty="0" smtClean="0">
                <a:solidFill>
                  <a:schemeClr val="accent2"/>
                </a:solidFill>
                <a:latin typeface="Book Antiqua" pitchFamily="18" charset="0"/>
              </a:rPr>
              <a:t>   </a:t>
            </a:r>
            <a:r>
              <a:rPr lang="uk-UA" sz="1600" b="1" i="1" dirty="0">
                <a:solidFill>
                  <a:schemeClr val="accent2"/>
                </a:solidFill>
                <a:latin typeface="Book Antiqua" pitchFamily="18" charset="0"/>
              </a:rPr>
              <a:t>–</a:t>
            </a:r>
            <a:r>
              <a:rPr lang="uk-UA" sz="1600" b="1" i="1" dirty="0">
                <a:solidFill>
                  <a:schemeClr val="tx2"/>
                </a:solidFill>
                <a:latin typeface="Book Antiqua" pitchFamily="18" charset="0"/>
              </a:rPr>
              <a:t> </a:t>
            </a:r>
          </a:p>
        </p:txBody>
      </p:sp>
      <p:sp>
        <p:nvSpPr>
          <p:cNvPr id="9" name="Line 5"/>
          <p:cNvSpPr>
            <a:spLocks noChangeShapeType="1"/>
          </p:cNvSpPr>
          <p:nvPr/>
        </p:nvSpPr>
        <p:spPr bwMode="auto">
          <a:xfrm>
            <a:off x="6453188" y="6573838"/>
            <a:ext cx="2698750" cy="0"/>
          </a:xfrm>
          <a:prstGeom prst="line">
            <a:avLst/>
          </a:prstGeom>
          <a:noFill/>
          <a:ln w="57150" cmpd="thinThick">
            <a:solidFill>
              <a:schemeClr val="tx1"/>
            </a:solidFill>
            <a:round/>
            <a:headEnd/>
            <a:tailEnd/>
          </a:ln>
        </p:spPr>
        <p:txBody>
          <a:bodyPr/>
          <a:lstStyle/>
          <a:p>
            <a:endParaRPr lang="uk-UA"/>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3175"/>
            <a:ext cx="9158288" cy="269875"/>
          </a:xfrm>
          <a:gradFill rotWithShape="1">
            <a:gsLst>
              <a:gs pos="0">
                <a:srgbClr val="DCB6FC"/>
              </a:gs>
              <a:gs pos="100000">
                <a:srgbClr val="9A7FB0"/>
              </a:gs>
            </a:gsLst>
            <a:path path="shape">
              <a:fillToRect l="50000" t="50000" r="50000" b="50000"/>
            </a:path>
          </a:gradFill>
        </p:spPr>
        <p:txBody>
          <a:bodyPr lIns="0" tIns="0" rIns="0" bIns="0"/>
          <a:lstStyle/>
          <a:p>
            <a:pPr algn="r" eaLnBrk="1" hangingPunct="1"/>
            <a:r>
              <a:rPr lang="uk-UA" sz="1600" b="1" i="1" dirty="0" smtClean="0">
                <a:latin typeface="Book Antiqua" pitchFamily="18" charset="0"/>
              </a:rPr>
              <a:t> </a:t>
            </a:r>
            <a:r>
              <a:rPr lang="uk-UA" sz="1600" b="1" i="1" dirty="0" smtClean="0">
                <a:solidFill>
                  <a:schemeClr val="accent2"/>
                </a:solidFill>
                <a:latin typeface="Book Antiqua" pitchFamily="18" charset="0"/>
              </a:rPr>
              <a:t>І н с т р у м е н т и      к і б е р б е з п е к и . </a:t>
            </a:r>
          </a:p>
        </p:txBody>
      </p:sp>
      <p:sp>
        <p:nvSpPr>
          <p:cNvPr id="3075" name="Line 3"/>
          <p:cNvSpPr>
            <a:spLocks noChangeShapeType="1"/>
          </p:cNvSpPr>
          <p:nvPr/>
        </p:nvSpPr>
        <p:spPr bwMode="auto">
          <a:xfrm>
            <a:off x="196850" y="290513"/>
            <a:ext cx="8997950" cy="0"/>
          </a:xfrm>
          <a:prstGeom prst="line">
            <a:avLst/>
          </a:prstGeom>
          <a:noFill/>
          <a:ln w="57150" cmpd="thickThin">
            <a:solidFill>
              <a:schemeClr val="tx1"/>
            </a:solidFill>
            <a:round/>
            <a:headEnd/>
            <a:tailEnd/>
          </a:ln>
        </p:spPr>
        <p:txBody>
          <a:bodyPr/>
          <a:lstStyle/>
          <a:p>
            <a:endParaRPr lang="uk-UA"/>
          </a:p>
        </p:txBody>
      </p:sp>
      <p:sp>
        <p:nvSpPr>
          <p:cNvPr id="3076" name="Rectangle 4"/>
          <p:cNvSpPr>
            <a:spLocks noChangeArrowheads="1"/>
          </p:cNvSpPr>
          <p:nvPr/>
        </p:nvSpPr>
        <p:spPr bwMode="auto">
          <a:xfrm>
            <a:off x="0" y="6583363"/>
            <a:ext cx="9158288" cy="269875"/>
          </a:xfrm>
          <a:prstGeom prst="rect">
            <a:avLst/>
          </a:prstGeom>
          <a:gradFill rotWithShape="1">
            <a:gsLst>
              <a:gs pos="0">
                <a:srgbClr val="DCB6FC"/>
              </a:gs>
              <a:gs pos="100000">
                <a:srgbClr val="9A7FB0"/>
              </a:gs>
            </a:gsLst>
            <a:path path="shape">
              <a:fillToRect l="50000" t="50000" r="50000" b="50000"/>
            </a:path>
          </a:gradFill>
          <a:ln w="25400">
            <a:noFill/>
            <a:miter lim="800000"/>
            <a:headEnd/>
            <a:tailEnd/>
          </a:ln>
        </p:spPr>
        <p:txBody>
          <a:bodyPr lIns="0" tIns="0" rIns="0" bIns="0" anchor="ctr"/>
          <a:lstStyle/>
          <a:p>
            <a:r>
              <a:rPr lang="uk-UA" sz="1600" b="1" i="1" dirty="0">
                <a:solidFill>
                  <a:schemeClr val="accent2"/>
                </a:solidFill>
                <a:latin typeface="Book Antiqua" pitchFamily="18" charset="0"/>
              </a:rPr>
              <a:t> Л е к ц і я  </a:t>
            </a:r>
            <a:r>
              <a:rPr lang="uk-UA" sz="1600" b="1" i="1" dirty="0" smtClean="0">
                <a:solidFill>
                  <a:schemeClr val="accent2"/>
                </a:solidFill>
                <a:latin typeface="Book Antiqua" pitchFamily="18" charset="0"/>
              </a:rPr>
              <a:t>7</a:t>
            </a:r>
            <a:r>
              <a:rPr lang="en-US" sz="1600" b="1" i="1" dirty="0" smtClean="0">
                <a:solidFill>
                  <a:schemeClr val="accent2"/>
                </a:solidFill>
                <a:latin typeface="Book Antiqua" pitchFamily="18" charset="0"/>
              </a:rPr>
              <a:t>.</a:t>
            </a:r>
            <a:r>
              <a:rPr lang="uk-UA" sz="1600" b="1" i="1" dirty="0">
                <a:solidFill>
                  <a:schemeClr val="tx2"/>
                </a:solidFill>
                <a:latin typeface="Book Antiqua" pitchFamily="18" charset="0"/>
              </a:rPr>
              <a:t>		</a:t>
            </a:r>
            <a:r>
              <a:rPr lang="uk-UA" sz="1600" b="1" i="1" dirty="0">
                <a:latin typeface="Book Antiqua" pitchFamily="18" charset="0"/>
              </a:rPr>
              <a:t>С к а н е р и      п о р т і в.</a:t>
            </a:r>
            <a:r>
              <a:rPr lang="uk-UA" sz="1600" b="1" i="1" dirty="0">
                <a:solidFill>
                  <a:schemeClr val="tx2"/>
                </a:solidFill>
                <a:latin typeface="Book Antiqua" pitchFamily="18" charset="0"/>
              </a:rPr>
              <a:t>			                     </a:t>
            </a:r>
            <a:r>
              <a:rPr lang="uk-UA" sz="1600" b="1" i="1" dirty="0">
                <a:solidFill>
                  <a:schemeClr val="accent2"/>
                </a:solidFill>
                <a:latin typeface="Book Antiqua" pitchFamily="18" charset="0"/>
              </a:rPr>
              <a:t>–   </a:t>
            </a:r>
            <a:r>
              <a:rPr lang="uk-UA" sz="1600" b="1" i="1" dirty="0" smtClean="0">
                <a:solidFill>
                  <a:schemeClr val="accent2"/>
                </a:solidFill>
                <a:latin typeface="Book Antiqua" pitchFamily="18" charset="0"/>
              </a:rPr>
              <a:t>3   </a:t>
            </a:r>
            <a:r>
              <a:rPr lang="uk-UA" sz="1600" b="1" i="1" dirty="0">
                <a:solidFill>
                  <a:schemeClr val="accent2"/>
                </a:solidFill>
                <a:latin typeface="Book Antiqua" pitchFamily="18" charset="0"/>
              </a:rPr>
              <a:t>–</a:t>
            </a:r>
            <a:r>
              <a:rPr lang="uk-UA" sz="1600" b="1" i="1" dirty="0">
                <a:solidFill>
                  <a:schemeClr val="tx2"/>
                </a:solidFill>
                <a:latin typeface="Book Antiqua" pitchFamily="18" charset="0"/>
              </a:rPr>
              <a:t> </a:t>
            </a:r>
          </a:p>
        </p:txBody>
      </p:sp>
      <p:sp>
        <p:nvSpPr>
          <p:cNvPr id="3077" name="Line 5"/>
          <p:cNvSpPr>
            <a:spLocks noChangeShapeType="1"/>
          </p:cNvSpPr>
          <p:nvPr/>
        </p:nvSpPr>
        <p:spPr bwMode="auto">
          <a:xfrm>
            <a:off x="6453188" y="6573838"/>
            <a:ext cx="2698750" cy="0"/>
          </a:xfrm>
          <a:prstGeom prst="line">
            <a:avLst/>
          </a:prstGeom>
          <a:noFill/>
          <a:ln w="57150" cmpd="thinThick">
            <a:solidFill>
              <a:schemeClr val="tx1"/>
            </a:solidFill>
            <a:round/>
            <a:headEnd/>
            <a:tailEnd/>
          </a:ln>
        </p:spPr>
        <p:txBody>
          <a:bodyPr/>
          <a:lstStyle/>
          <a:p>
            <a:endParaRPr lang="uk-UA"/>
          </a:p>
        </p:txBody>
      </p:sp>
      <p:sp>
        <p:nvSpPr>
          <p:cNvPr id="38913" name="Rectangle 1"/>
          <p:cNvSpPr>
            <a:spLocks noChangeArrowheads="1"/>
          </p:cNvSpPr>
          <p:nvPr/>
        </p:nvSpPr>
        <p:spPr bwMode="auto">
          <a:xfrm>
            <a:off x="153927" y="461853"/>
            <a:ext cx="8829736" cy="58580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10000"/>
              </a:lnSpc>
              <a:spcBef>
                <a:spcPct val="0"/>
              </a:spcBef>
              <a:spcAft>
                <a:spcPct val="0"/>
              </a:spcAft>
              <a:buClrTx/>
              <a:buSzTx/>
              <a:buFontTx/>
              <a:buNone/>
              <a:tabLst/>
            </a:pPr>
            <a:r>
              <a:rPr lang="uk-UA" kern="0" dirty="0" smtClean="0">
                <a:latin typeface="+mn-lt"/>
              </a:rPr>
              <a:t>Порт - це адрес який використовує процес на вузлі, разом з ІР-адресою які передаються в заголовках протоколів IP</a:t>
            </a:r>
            <a:r>
              <a:rPr lang="en-US" kern="0" dirty="0" smtClean="0">
                <a:latin typeface="+mn-lt"/>
              </a:rPr>
              <a:t>/TCP</a:t>
            </a:r>
            <a:r>
              <a:rPr lang="uk-UA" kern="0" dirty="0" smtClean="0">
                <a:latin typeface="+mn-lt"/>
              </a:rPr>
              <a:t>. На одному вузлі (IP-адресі) можуть бути розташовані різні сервери, наприклад HTTP-сервер (порт № 80), SMTP-сервер (порт № 25), SSH-сервер (порт № 22). Інформація про запущені на сайті сервіси може бути отримана шляхом сканування портів.</a:t>
            </a:r>
          </a:p>
          <a:p>
            <a:pPr marL="0" marR="0" lvl="0" indent="0" algn="just" defTabSz="914400" rtl="0" eaLnBrk="0" fontAlgn="base" latinLnBrk="0" hangingPunct="0">
              <a:lnSpc>
                <a:spcPct val="110000"/>
              </a:lnSpc>
              <a:spcBef>
                <a:spcPct val="0"/>
              </a:spcBef>
              <a:spcAft>
                <a:spcPct val="0"/>
              </a:spcAft>
              <a:buClrTx/>
              <a:buSzTx/>
              <a:buFontTx/>
              <a:buNone/>
              <a:tabLst/>
            </a:pPr>
            <a:r>
              <a:rPr lang="uk-UA" kern="0" dirty="0" err="1" smtClean="0">
                <a:latin typeface="+mn-lt"/>
              </a:rPr>
              <a:t>Датаграмний</a:t>
            </a:r>
            <a:r>
              <a:rPr lang="uk-UA" kern="0" dirty="0" smtClean="0">
                <a:latin typeface="+mn-lt"/>
              </a:rPr>
              <a:t> протокол UDP призначений для обміну повідомленнями без достовірності доставки, а також без гарантії збереження порядку повідомлень. Протокол управління передачею TCP усуває недоліки UDP. У протоколі TCP після відправлення запиту на з'єднання (SYN-пакета) віддалена сторона відповідає підтвердженням (SYN/ACK-пакетом, якщо порт відкритий) або відмовою (RST-пакетом, якщо закритий). Якщо порт відкритий, у відповіді міститься ідентифікаційний номер пакета (номери наступних пакетів збільшуються). Інформування віддаленої сторони про ідентифікаційний номер наших пакетів переводить з'єднання в стан "встановлено".</a:t>
            </a:r>
          </a:p>
          <a:p>
            <a:pPr lvl="0" algn="just" eaLnBrk="0" hangingPunct="0">
              <a:lnSpc>
                <a:spcPct val="110000"/>
              </a:lnSpc>
            </a:pPr>
            <a:r>
              <a:rPr lang="uk-UA" kern="0" dirty="0" smtClean="0">
                <a:latin typeface="+mn-lt"/>
              </a:rPr>
              <a:t>Існує кілька методик сканування портів TCP. Самим примітивним способом сканування портів, є спроба відкрити з'єднання з кожним із потрібних портів. Недоліком даного методу сканування портів є швидкість (потрійне рукостискання, яке було описано вище, вимагає багаторазової передачі пакетів в обидві сторони</a:t>
            </a:r>
            <a:r>
              <a:rPr lang="uk-UA" kern="0" dirty="0" smtClean="0">
                <a:latin typeface="+mn-lt"/>
              </a:rPr>
              <a:t>).	</a:t>
            </a:r>
            <a:endParaRPr lang="uk-UA" kern="0" dirty="0" smtClean="0">
              <a:latin typeface="+mn-l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3175"/>
            <a:ext cx="9158288" cy="269875"/>
          </a:xfrm>
          <a:gradFill rotWithShape="1">
            <a:gsLst>
              <a:gs pos="0">
                <a:srgbClr val="DCB6FC"/>
              </a:gs>
              <a:gs pos="100000">
                <a:srgbClr val="9A7FB0"/>
              </a:gs>
            </a:gsLst>
            <a:path path="shape">
              <a:fillToRect l="50000" t="50000" r="50000" b="50000"/>
            </a:path>
          </a:gradFill>
        </p:spPr>
        <p:txBody>
          <a:bodyPr lIns="0" tIns="0" rIns="0" bIns="0"/>
          <a:lstStyle/>
          <a:p>
            <a:pPr algn="r" eaLnBrk="1" hangingPunct="1"/>
            <a:r>
              <a:rPr lang="uk-UA" sz="1600" b="1" i="1" dirty="0" smtClean="0">
                <a:latin typeface="Book Antiqua" pitchFamily="18" charset="0"/>
              </a:rPr>
              <a:t> </a:t>
            </a:r>
            <a:r>
              <a:rPr lang="uk-UA" sz="1600" b="1" i="1" dirty="0" smtClean="0">
                <a:solidFill>
                  <a:schemeClr val="accent2"/>
                </a:solidFill>
                <a:latin typeface="Book Antiqua" pitchFamily="18" charset="0"/>
              </a:rPr>
              <a:t>І н с т р у м е н т и      к і б е р б е з п е к и . </a:t>
            </a:r>
          </a:p>
        </p:txBody>
      </p:sp>
      <p:sp>
        <p:nvSpPr>
          <p:cNvPr id="3075" name="Line 3"/>
          <p:cNvSpPr>
            <a:spLocks noChangeShapeType="1"/>
          </p:cNvSpPr>
          <p:nvPr/>
        </p:nvSpPr>
        <p:spPr bwMode="auto">
          <a:xfrm>
            <a:off x="196850" y="290513"/>
            <a:ext cx="8997950" cy="0"/>
          </a:xfrm>
          <a:prstGeom prst="line">
            <a:avLst/>
          </a:prstGeom>
          <a:noFill/>
          <a:ln w="57150" cmpd="thickThin">
            <a:solidFill>
              <a:schemeClr val="tx1"/>
            </a:solidFill>
            <a:round/>
            <a:headEnd/>
            <a:tailEnd/>
          </a:ln>
        </p:spPr>
        <p:txBody>
          <a:bodyPr/>
          <a:lstStyle/>
          <a:p>
            <a:endParaRPr lang="uk-UA"/>
          </a:p>
        </p:txBody>
      </p:sp>
      <p:sp>
        <p:nvSpPr>
          <p:cNvPr id="3076" name="Rectangle 4"/>
          <p:cNvSpPr>
            <a:spLocks noChangeArrowheads="1"/>
          </p:cNvSpPr>
          <p:nvPr/>
        </p:nvSpPr>
        <p:spPr bwMode="auto">
          <a:xfrm>
            <a:off x="0" y="6583363"/>
            <a:ext cx="9158288" cy="269875"/>
          </a:xfrm>
          <a:prstGeom prst="rect">
            <a:avLst/>
          </a:prstGeom>
          <a:gradFill rotWithShape="1">
            <a:gsLst>
              <a:gs pos="0">
                <a:srgbClr val="DCB6FC"/>
              </a:gs>
              <a:gs pos="100000">
                <a:srgbClr val="9A7FB0"/>
              </a:gs>
            </a:gsLst>
            <a:path path="shape">
              <a:fillToRect l="50000" t="50000" r="50000" b="50000"/>
            </a:path>
          </a:gradFill>
          <a:ln w="25400">
            <a:noFill/>
            <a:miter lim="800000"/>
            <a:headEnd/>
            <a:tailEnd/>
          </a:ln>
        </p:spPr>
        <p:txBody>
          <a:bodyPr lIns="0" tIns="0" rIns="0" bIns="0" anchor="ctr"/>
          <a:lstStyle/>
          <a:p>
            <a:r>
              <a:rPr lang="uk-UA" sz="1600" b="1" i="1" dirty="0">
                <a:solidFill>
                  <a:schemeClr val="accent2"/>
                </a:solidFill>
                <a:latin typeface="Book Antiqua" pitchFamily="18" charset="0"/>
              </a:rPr>
              <a:t> Л е к ц і я  </a:t>
            </a:r>
            <a:r>
              <a:rPr lang="uk-UA" sz="1600" b="1" i="1" dirty="0" smtClean="0">
                <a:solidFill>
                  <a:schemeClr val="accent2"/>
                </a:solidFill>
                <a:latin typeface="Book Antiqua" pitchFamily="18" charset="0"/>
              </a:rPr>
              <a:t>7</a:t>
            </a:r>
            <a:r>
              <a:rPr lang="en-US" sz="1600" b="1" i="1" dirty="0" smtClean="0">
                <a:solidFill>
                  <a:schemeClr val="accent2"/>
                </a:solidFill>
                <a:latin typeface="Book Antiqua" pitchFamily="18" charset="0"/>
              </a:rPr>
              <a:t>.</a:t>
            </a:r>
            <a:r>
              <a:rPr lang="uk-UA" sz="1600" b="1" i="1" dirty="0">
                <a:solidFill>
                  <a:schemeClr val="tx2"/>
                </a:solidFill>
                <a:latin typeface="Book Antiqua" pitchFamily="18" charset="0"/>
              </a:rPr>
              <a:t>		</a:t>
            </a:r>
            <a:r>
              <a:rPr lang="uk-UA" sz="1600" b="1" i="1" dirty="0">
                <a:latin typeface="Book Antiqua" pitchFamily="18" charset="0"/>
              </a:rPr>
              <a:t>С к а н е р и      п о р т і в.</a:t>
            </a:r>
            <a:r>
              <a:rPr lang="uk-UA" sz="1600" b="1" i="1" dirty="0">
                <a:solidFill>
                  <a:schemeClr val="tx2"/>
                </a:solidFill>
                <a:latin typeface="Book Antiqua" pitchFamily="18" charset="0"/>
              </a:rPr>
              <a:t>			                     </a:t>
            </a:r>
            <a:r>
              <a:rPr lang="uk-UA" sz="1600" b="1" i="1" dirty="0">
                <a:solidFill>
                  <a:schemeClr val="accent2"/>
                </a:solidFill>
                <a:latin typeface="Book Antiqua" pitchFamily="18" charset="0"/>
              </a:rPr>
              <a:t>–   </a:t>
            </a:r>
            <a:r>
              <a:rPr lang="en-US" sz="1600" b="1" i="1" dirty="0" smtClean="0">
                <a:solidFill>
                  <a:schemeClr val="accent2"/>
                </a:solidFill>
                <a:latin typeface="Book Antiqua" pitchFamily="18" charset="0"/>
              </a:rPr>
              <a:t>4</a:t>
            </a:r>
            <a:r>
              <a:rPr lang="uk-UA" sz="1600" b="1" i="1" dirty="0" smtClean="0">
                <a:solidFill>
                  <a:schemeClr val="accent2"/>
                </a:solidFill>
                <a:latin typeface="Book Antiqua" pitchFamily="18" charset="0"/>
              </a:rPr>
              <a:t>   </a:t>
            </a:r>
            <a:r>
              <a:rPr lang="uk-UA" sz="1600" b="1" i="1" dirty="0">
                <a:solidFill>
                  <a:schemeClr val="accent2"/>
                </a:solidFill>
                <a:latin typeface="Book Antiqua" pitchFamily="18" charset="0"/>
              </a:rPr>
              <a:t>–</a:t>
            </a:r>
            <a:r>
              <a:rPr lang="uk-UA" sz="1600" b="1" i="1" dirty="0">
                <a:solidFill>
                  <a:schemeClr val="tx2"/>
                </a:solidFill>
                <a:latin typeface="Book Antiqua" pitchFamily="18" charset="0"/>
              </a:rPr>
              <a:t> </a:t>
            </a:r>
          </a:p>
        </p:txBody>
      </p:sp>
      <p:sp>
        <p:nvSpPr>
          <p:cNvPr id="3077" name="Line 5"/>
          <p:cNvSpPr>
            <a:spLocks noChangeShapeType="1"/>
          </p:cNvSpPr>
          <p:nvPr/>
        </p:nvSpPr>
        <p:spPr bwMode="auto">
          <a:xfrm>
            <a:off x="6453188" y="6573838"/>
            <a:ext cx="2698750" cy="0"/>
          </a:xfrm>
          <a:prstGeom prst="line">
            <a:avLst/>
          </a:prstGeom>
          <a:noFill/>
          <a:ln w="57150" cmpd="thinThick">
            <a:solidFill>
              <a:schemeClr val="tx1"/>
            </a:solidFill>
            <a:round/>
            <a:headEnd/>
            <a:tailEnd/>
          </a:ln>
        </p:spPr>
        <p:txBody>
          <a:bodyPr/>
          <a:lstStyle/>
          <a:p>
            <a:endParaRPr lang="uk-UA"/>
          </a:p>
        </p:txBody>
      </p:sp>
      <p:sp>
        <p:nvSpPr>
          <p:cNvPr id="38913" name="Rectangle 1"/>
          <p:cNvSpPr>
            <a:spLocks noChangeArrowheads="1"/>
          </p:cNvSpPr>
          <p:nvPr/>
        </p:nvSpPr>
        <p:spPr bwMode="auto">
          <a:xfrm>
            <a:off x="196850" y="649372"/>
            <a:ext cx="8829736" cy="548297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10000"/>
              </a:lnSpc>
              <a:spcBef>
                <a:spcPct val="0"/>
              </a:spcBef>
              <a:spcAft>
                <a:spcPct val="0"/>
              </a:spcAft>
              <a:buClrTx/>
              <a:buSzTx/>
              <a:buFontTx/>
              <a:buNone/>
              <a:tabLst/>
            </a:pPr>
            <a:r>
              <a:rPr lang="uk-UA" sz="2000" kern="0" dirty="0" smtClean="0">
                <a:latin typeface="+mn-lt"/>
              </a:rPr>
              <a:t>Для прискорення процесу сканування портів можна скористатися побудовою мережних RAW-пакетів. У скануванні портів такі пакети дозволяють генерувати нештатні ситуації: посилки SYN, SYN/ACK, FIN-пакетів, пакетів без прапорів взагалі або пакетів з встановленими усіма можливими прапорами. Також RAW-пакети дозволяють виконати мережеву атаку, так званий IP-spoofing (підробка адреси відправника), яка застосовується в прихованому скануванні портів.</a:t>
            </a:r>
          </a:p>
          <a:p>
            <a:pPr marL="0" marR="0" lvl="0" indent="0" algn="just" defTabSz="914400" rtl="0" eaLnBrk="0" fontAlgn="base" latinLnBrk="0" hangingPunct="0">
              <a:lnSpc>
                <a:spcPct val="110000"/>
              </a:lnSpc>
              <a:spcBef>
                <a:spcPct val="0"/>
              </a:spcBef>
              <a:spcAft>
                <a:spcPct val="0"/>
              </a:spcAft>
              <a:buClrTx/>
              <a:buSzTx/>
              <a:buFontTx/>
              <a:buNone/>
              <a:tabLst/>
            </a:pPr>
            <a:r>
              <a:rPr lang="uk-UA" sz="2000" kern="0" dirty="0" smtClean="0">
                <a:latin typeface="+mn-lt"/>
              </a:rPr>
              <a:t>Сканування портів типу SYN-атака ґрунтується на формуванні SYN-пакетів на необхідні порти і аналізі відповідей. Сканування</a:t>
            </a:r>
            <a:r>
              <a:rPr lang="en-US" sz="2000" kern="0" dirty="0" smtClean="0">
                <a:latin typeface="+mn-lt"/>
              </a:rPr>
              <a:t> </a:t>
            </a:r>
            <a:r>
              <a:rPr lang="uk-UA" sz="2000" kern="0" dirty="0" smtClean="0">
                <a:latin typeface="+mn-lt"/>
              </a:rPr>
              <a:t>портів даним методом є одим з найшвидших.</a:t>
            </a:r>
          </a:p>
          <a:p>
            <a:pPr marL="0" marR="0" lvl="0" indent="0" algn="just" defTabSz="914400" rtl="0" eaLnBrk="0" fontAlgn="base" latinLnBrk="0" hangingPunct="0">
              <a:lnSpc>
                <a:spcPct val="110000"/>
              </a:lnSpc>
              <a:spcBef>
                <a:spcPct val="0"/>
              </a:spcBef>
              <a:spcAft>
                <a:spcPct val="0"/>
              </a:spcAft>
              <a:buClrTx/>
              <a:buSzTx/>
              <a:buFontTx/>
              <a:buNone/>
              <a:tabLst/>
            </a:pPr>
            <a:r>
              <a:rPr lang="uk-UA" sz="2000" kern="0" dirty="0" smtClean="0">
                <a:latin typeface="+mn-lt"/>
              </a:rPr>
              <a:t>Ще одним різновидом сканування портів є посилка FIN-пакетів. На такі пакети цільова машина відповість RST-пакетом незалежно, порт відкритий або закритий. Сканування портів даним методом складніше виявити, хоча результат не показує відкритість порту. Сканування показує доступність (фільтрацію) порту - ігнорування з'єднань (відсутність якої-небудь відповіді від цільової машини).</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3175"/>
            <a:ext cx="9158288" cy="269875"/>
          </a:xfrm>
          <a:gradFill rotWithShape="1">
            <a:gsLst>
              <a:gs pos="0">
                <a:srgbClr val="DCB6FC"/>
              </a:gs>
              <a:gs pos="100000">
                <a:srgbClr val="9A7FB0"/>
              </a:gs>
            </a:gsLst>
            <a:path path="shape">
              <a:fillToRect l="50000" t="50000" r="50000" b="50000"/>
            </a:path>
          </a:gradFill>
        </p:spPr>
        <p:txBody>
          <a:bodyPr lIns="0" tIns="0" rIns="0" bIns="0"/>
          <a:lstStyle/>
          <a:p>
            <a:pPr algn="r" eaLnBrk="1" hangingPunct="1"/>
            <a:r>
              <a:rPr lang="uk-UA" sz="1600" b="1" i="1" dirty="0" smtClean="0">
                <a:latin typeface="Book Antiqua" pitchFamily="18" charset="0"/>
              </a:rPr>
              <a:t> </a:t>
            </a:r>
            <a:r>
              <a:rPr lang="uk-UA" sz="1600" b="1" i="1" dirty="0" smtClean="0">
                <a:solidFill>
                  <a:schemeClr val="accent2"/>
                </a:solidFill>
                <a:latin typeface="Book Antiqua" pitchFamily="18" charset="0"/>
              </a:rPr>
              <a:t>І н с т р у м е н т и      к і б е р б е з п е к и .</a:t>
            </a:r>
          </a:p>
        </p:txBody>
      </p:sp>
      <p:sp>
        <p:nvSpPr>
          <p:cNvPr id="8195" name="Line 3"/>
          <p:cNvSpPr>
            <a:spLocks noChangeShapeType="1"/>
          </p:cNvSpPr>
          <p:nvPr/>
        </p:nvSpPr>
        <p:spPr bwMode="auto">
          <a:xfrm>
            <a:off x="196850" y="290513"/>
            <a:ext cx="8997950" cy="0"/>
          </a:xfrm>
          <a:prstGeom prst="line">
            <a:avLst/>
          </a:prstGeom>
          <a:noFill/>
          <a:ln w="57150" cmpd="thickThin">
            <a:solidFill>
              <a:schemeClr val="tx1"/>
            </a:solidFill>
            <a:round/>
            <a:headEnd/>
            <a:tailEnd/>
          </a:ln>
        </p:spPr>
        <p:txBody>
          <a:bodyPr/>
          <a:lstStyle/>
          <a:p>
            <a:endParaRPr lang="uk-UA"/>
          </a:p>
        </p:txBody>
      </p:sp>
      <p:sp>
        <p:nvSpPr>
          <p:cNvPr id="8196" name="Rectangle 4"/>
          <p:cNvSpPr>
            <a:spLocks noChangeArrowheads="1"/>
          </p:cNvSpPr>
          <p:nvPr/>
        </p:nvSpPr>
        <p:spPr bwMode="auto">
          <a:xfrm>
            <a:off x="0" y="6583363"/>
            <a:ext cx="9158288" cy="269875"/>
          </a:xfrm>
          <a:prstGeom prst="rect">
            <a:avLst/>
          </a:prstGeom>
          <a:gradFill rotWithShape="1">
            <a:gsLst>
              <a:gs pos="0">
                <a:srgbClr val="DCB6FC"/>
              </a:gs>
              <a:gs pos="100000">
                <a:srgbClr val="9A7FB0"/>
              </a:gs>
            </a:gsLst>
            <a:path path="shape">
              <a:fillToRect l="50000" t="50000" r="50000" b="50000"/>
            </a:path>
          </a:gradFill>
          <a:ln w="25400">
            <a:noFill/>
            <a:miter lim="800000"/>
            <a:headEnd/>
            <a:tailEnd/>
          </a:ln>
        </p:spPr>
        <p:txBody>
          <a:bodyPr lIns="0" tIns="0" rIns="0" bIns="0" anchor="ctr"/>
          <a:lstStyle/>
          <a:p>
            <a:r>
              <a:rPr lang="uk-UA" sz="1600" b="1" i="1" dirty="0">
                <a:solidFill>
                  <a:schemeClr val="accent2"/>
                </a:solidFill>
                <a:latin typeface="Book Antiqua" pitchFamily="18" charset="0"/>
              </a:rPr>
              <a:t> Л е к ц і я  </a:t>
            </a:r>
            <a:r>
              <a:rPr lang="uk-UA" sz="1600" b="1" i="1" dirty="0" smtClean="0">
                <a:solidFill>
                  <a:schemeClr val="accent2"/>
                </a:solidFill>
                <a:latin typeface="Book Antiqua" pitchFamily="18" charset="0"/>
              </a:rPr>
              <a:t>7</a:t>
            </a:r>
            <a:r>
              <a:rPr lang="en-US" sz="1600" b="1" i="1" dirty="0" smtClean="0">
                <a:solidFill>
                  <a:schemeClr val="accent2"/>
                </a:solidFill>
                <a:latin typeface="Book Antiqua" pitchFamily="18" charset="0"/>
              </a:rPr>
              <a:t>.</a:t>
            </a:r>
            <a:r>
              <a:rPr lang="uk-UA" sz="1600" b="1" i="1" dirty="0">
                <a:solidFill>
                  <a:schemeClr val="tx2"/>
                </a:solidFill>
                <a:latin typeface="Book Antiqua" pitchFamily="18" charset="0"/>
              </a:rPr>
              <a:t>		</a:t>
            </a:r>
            <a:r>
              <a:rPr lang="uk-UA" sz="1600" b="1" i="1" dirty="0">
                <a:latin typeface="Book Antiqua" pitchFamily="18" charset="0"/>
              </a:rPr>
              <a:t>С к а н е р и      п о р т і в.</a:t>
            </a:r>
            <a:r>
              <a:rPr lang="uk-UA" sz="1600" b="1" i="1" dirty="0">
                <a:solidFill>
                  <a:schemeClr val="tx2"/>
                </a:solidFill>
                <a:latin typeface="Book Antiqua" pitchFamily="18" charset="0"/>
              </a:rPr>
              <a:t>			                     </a:t>
            </a:r>
            <a:r>
              <a:rPr lang="uk-UA" sz="1600" b="1" i="1" dirty="0">
                <a:solidFill>
                  <a:schemeClr val="accent2"/>
                </a:solidFill>
                <a:latin typeface="Book Antiqua" pitchFamily="18" charset="0"/>
              </a:rPr>
              <a:t>–   </a:t>
            </a:r>
            <a:r>
              <a:rPr lang="uk-UA" sz="1600" b="1" i="1" dirty="0" smtClean="0">
                <a:solidFill>
                  <a:schemeClr val="accent2"/>
                </a:solidFill>
                <a:latin typeface="Book Antiqua" pitchFamily="18" charset="0"/>
              </a:rPr>
              <a:t>5   </a:t>
            </a:r>
            <a:r>
              <a:rPr lang="uk-UA" sz="1600" b="1" i="1" dirty="0">
                <a:solidFill>
                  <a:schemeClr val="accent2"/>
                </a:solidFill>
                <a:latin typeface="Book Antiqua" pitchFamily="18" charset="0"/>
              </a:rPr>
              <a:t>–</a:t>
            </a:r>
            <a:r>
              <a:rPr lang="uk-UA" sz="1600" b="1" i="1" dirty="0">
                <a:solidFill>
                  <a:schemeClr val="tx2"/>
                </a:solidFill>
                <a:latin typeface="Book Antiqua" pitchFamily="18" charset="0"/>
              </a:rPr>
              <a:t> </a:t>
            </a:r>
          </a:p>
        </p:txBody>
      </p:sp>
      <p:sp>
        <p:nvSpPr>
          <p:cNvPr id="8197" name="Line 5"/>
          <p:cNvSpPr>
            <a:spLocks noChangeShapeType="1"/>
          </p:cNvSpPr>
          <p:nvPr/>
        </p:nvSpPr>
        <p:spPr bwMode="auto">
          <a:xfrm>
            <a:off x="6453188" y="6573838"/>
            <a:ext cx="2698750" cy="0"/>
          </a:xfrm>
          <a:prstGeom prst="line">
            <a:avLst/>
          </a:prstGeom>
          <a:noFill/>
          <a:ln w="57150" cmpd="thinThick">
            <a:solidFill>
              <a:schemeClr val="tx1"/>
            </a:solidFill>
            <a:round/>
            <a:headEnd/>
            <a:tailEnd/>
          </a:ln>
        </p:spPr>
        <p:txBody>
          <a:bodyPr/>
          <a:lstStyle/>
          <a:p>
            <a:endParaRPr lang="uk-UA"/>
          </a:p>
        </p:txBody>
      </p:sp>
      <p:sp>
        <p:nvSpPr>
          <p:cNvPr id="6" name="Rectangle 3"/>
          <p:cNvSpPr txBox="1">
            <a:spLocks noChangeArrowheads="1"/>
          </p:cNvSpPr>
          <p:nvPr/>
        </p:nvSpPr>
        <p:spPr>
          <a:xfrm>
            <a:off x="196850" y="485774"/>
            <a:ext cx="8720197" cy="5973805"/>
          </a:xfrm>
          <a:prstGeom prst="rect">
            <a:avLst/>
          </a:prstGeom>
        </p:spPr>
        <p:txBody>
          <a:bodyPr/>
          <a:lstStyle/>
          <a:p>
            <a:pPr marL="342900" indent="-342900" eaLnBrk="0" hangingPunct="0">
              <a:lnSpc>
                <a:spcPct val="90000"/>
              </a:lnSpc>
              <a:spcBef>
                <a:spcPct val="20000"/>
              </a:spcBef>
              <a:defRPr/>
            </a:pPr>
            <a:r>
              <a:rPr lang="uk-UA" sz="2400" b="1" kern="0" dirty="0" err="1">
                <a:latin typeface="+mn-lt"/>
              </a:rPr>
              <a:t>Nmap</a:t>
            </a:r>
            <a:r>
              <a:rPr lang="uk-UA" sz="2100" kern="0" dirty="0">
                <a:latin typeface="+mn-lt"/>
              </a:rPr>
              <a:t> ("</a:t>
            </a:r>
            <a:r>
              <a:rPr lang="uk-UA" sz="2100" kern="0" dirty="0" err="1">
                <a:latin typeface="+mn-lt"/>
              </a:rPr>
              <a:t>Network</a:t>
            </a:r>
            <a:r>
              <a:rPr lang="uk-UA" sz="2100" kern="0" dirty="0">
                <a:latin typeface="+mn-lt"/>
              </a:rPr>
              <a:t> </a:t>
            </a:r>
            <a:r>
              <a:rPr lang="uk-UA" sz="2100" kern="0" dirty="0" err="1">
                <a:latin typeface="+mn-lt"/>
              </a:rPr>
              <a:t>Mapper</a:t>
            </a:r>
            <a:r>
              <a:rPr lang="uk-UA" sz="2100" kern="0" dirty="0">
                <a:latin typeface="+mn-lt"/>
              </a:rPr>
              <a:t>") це утиліта з відкритим вихідним кодом для дослідження мережі та перевірки безпеки. Вона була розроблена для швидкого сканування великих мереж, хоча чудово справляється і з одиничними цілями</a:t>
            </a:r>
            <a:r>
              <a:rPr lang="uk-UA" sz="2100" kern="0" dirty="0" smtClean="0">
                <a:latin typeface="+mn-lt"/>
              </a:rPr>
              <a:t>.</a:t>
            </a:r>
          </a:p>
          <a:p>
            <a:pPr marL="342900" indent="-342900" eaLnBrk="0" hangingPunct="0">
              <a:lnSpc>
                <a:spcPct val="90000"/>
              </a:lnSpc>
              <a:spcBef>
                <a:spcPct val="20000"/>
              </a:spcBef>
              <a:defRPr/>
            </a:pPr>
            <a:endParaRPr lang="uk-UA" sz="2100" kern="0" dirty="0" smtClean="0">
              <a:latin typeface="+mn-lt"/>
            </a:endParaRPr>
          </a:p>
          <a:p>
            <a:pPr marL="342900" indent="-342900" eaLnBrk="0" hangingPunct="0">
              <a:lnSpc>
                <a:spcPct val="90000"/>
              </a:lnSpc>
              <a:spcBef>
                <a:spcPct val="20000"/>
              </a:spcBef>
              <a:defRPr/>
            </a:pPr>
            <a:r>
              <a:rPr lang="uk-UA" sz="2100" kern="0" dirty="0" err="1" smtClean="0">
                <a:latin typeface="+mn-lt"/>
              </a:rPr>
              <a:t>Nmap</a:t>
            </a:r>
            <a:r>
              <a:rPr lang="uk-UA" sz="2100" kern="0" dirty="0" smtClean="0">
                <a:latin typeface="+mn-lt"/>
              </a:rPr>
              <a:t> </a:t>
            </a:r>
            <a:r>
              <a:rPr lang="uk-UA" sz="2100" kern="0" dirty="0">
                <a:latin typeface="+mn-lt"/>
              </a:rPr>
              <a:t>використовує IP-пакети оригінальними способами, щоб </a:t>
            </a:r>
            <a:r>
              <a:rPr lang="uk-UA" sz="2100" kern="0" dirty="0" smtClean="0">
                <a:latin typeface="+mn-lt"/>
              </a:rPr>
              <a:t>визначити</a:t>
            </a:r>
          </a:p>
          <a:p>
            <a:pPr marL="342900" indent="-342900" eaLnBrk="0" hangingPunct="0">
              <a:lnSpc>
                <a:spcPct val="90000"/>
              </a:lnSpc>
              <a:spcBef>
                <a:spcPct val="20000"/>
              </a:spcBef>
              <a:buFontTx/>
              <a:buChar char="•"/>
              <a:defRPr/>
            </a:pPr>
            <a:r>
              <a:rPr lang="uk-UA" sz="2100" kern="0" dirty="0" smtClean="0">
                <a:latin typeface="+mn-lt"/>
              </a:rPr>
              <a:t>які </a:t>
            </a:r>
            <a:r>
              <a:rPr lang="uk-UA" sz="2100" kern="0" dirty="0">
                <a:latin typeface="+mn-lt"/>
              </a:rPr>
              <a:t>хости доступні в мережі</a:t>
            </a:r>
            <a:r>
              <a:rPr lang="uk-UA" sz="2100" kern="0" dirty="0" smtClean="0">
                <a:latin typeface="+mn-lt"/>
              </a:rPr>
              <a:t>,</a:t>
            </a:r>
          </a:p>
          <a:p>
            <a:pPr marL="342900" indent="-342900" eaLnBrk="0" hangingPunct="0">
              <a:lnSpc>
                <a:spcPct val="90000"/>
              </a:lnSpc>
              <a:spcBef>
                <a:spcPct val="20000"/>
              </a:spcBef>
              <a:buFontTx/>
              <a:buChar char="•"/>
              <a:defRPr/>
            </a:pPr>
            <a:r>
              <a:rPr lang="uk-UA" sz="2100" kern="0" dirty="0" smtClean="0">
                <a:latin typeface="+mn-lt"/>
              </a:rPr>
              <a:t>які </a:t>
            </a:r>
            <a:r>
              <a:rPr lang="uk-UA" sz="2100" kern="0" dirty="0">
                <a:latin typeface="+mn-lt"/>
              </a:rPr>
              <a:t>служби (назва додатка і версію) вони пропонують</a:t>
            </a:r>
            <a:r>
              <a:rPr lang="uk-UA" sz="2100" kern="0" dirty="0" smtClean="0">
                <a:latin typeface="+mn-lt"/>
              </a:rPr>
              <a:t>,</a:t>
            </a:r>
          </a:p>
          <a:p>
            <a:pPr marL="342900" indent="-342900" eaLnBrk="0" hangingPunct="0">
              <a:lnSpc>
                <a:spcPct val="90000"/>
              </a:lnSpc>
              <a:spcBef>
                <a:spcPct val="20000"/>
              </a:spcBef>
              <a:buFontTx/>
              <a:buChar char="•"/>
              <a:defRPr/>
            </a:pPr>
            <a:r>
              <a:rPr lang="uk-UA" sz="2100" kern="0" dirty="0" smtClean="0">
                <a:latin typeface="+mn-lt"/>
              </a:rPr>
              <a:t>які </a:t>
            </a:r>
            <a:r>
              <a:rPr lang="uk-UA" sz="2100" kern="0" dirty="0">
                <a:latin typeface="+mn-lt"/>
              </a:rPr>
              <a:t>операційні системи (і версії ОС) вони використовують</a:t>
            </a:r>
            <a:r>
              <a:rPr lang="uk-UA" sz="2100" kern="0" dirty="0" smtClean="0">
                <a:latin typeface="+mn-lt"/>
              </a:rPr>
              <a:t>,</a:t>
            </a:r>
          </a:p>
          <a:p>
            <a:pPr marL="342900" indent="-342900" eaLnBrk="0" hangingPunct="0">
              <a:lnSpc>
                <a:spcPct val="90000"/>
              </a:lnSpc>
              <a:spcBef>
                <a:spcPct val="20000"/>
              </a:spcBef>
              <a:buFontTx/>
              <a:buChar char="•"/>
              <a:defRPr/>
            </a:pPr>
            <a:r>
              <a:rPr lang="uk-UA" sz="2100" kern="0" dirty="0" smtClean="0">
                <a:latin typeface="+mn-lt"/>
              </a:rPr>
              <a:t>які </a:t>
            </a:r>
            <a:r>
              <a:rPr lang="uk-UA" sz="2100" kern="0" dirty="0">
                <a:latin typeface="+mn-lt"/>
              </a:rPr>
              <a:t>типи пакетних фільтрів / брандмауерів </a:t>
            </a:r>
            <a:r>
              <a:rPr lang="uk-UA" sz="2100" kern="0" dirty="0" smtClean="0">
                <a:latin typeface="+mn-lt"/>
              </a:rPr>
              <a:t>використовуються</a:t>
            </a:r>
          </a:p>
          <a:p>
            <a:pPr marL="342900" indent="-342900" eaLnBrk="0" hangingPunct="0">
              <a:lnSpc>
                <a:spcPct val="90000"/>
              </a:lnSpc>
              <a:spcBef>
                <a:spcPct val="20000"/>
              </a:spcBef>
              <a:buFontTx/>
              <a:buChar char="•"/>
              <a:defRPr/>
            </a:pPr>
            <a:r>
              <a:rPr lang="uk-UA" sz="2100" kern="0" dirty="0" smtClean="0">
                <a:latin typeface="+mn-lt"/>
              </a:rPr>
              <a:t>і </a:t>
            </a:r>
            <a:r>
              <a:rPr lang="uk-UA" sz="2100" kern="0" dirty="0">
                <a:latin typeface="+mn-lt"/>
              </a:rPr>
              <a:t>ще </a:t>
            </a:r>
            <a:r>
              <a:rPr lang="uk-UA" sz="2100" kern="0" dirty="0" smtClean="0">
                <a:latin typeface="+mn-lt"/>
              </a:rPr>
              <a:t>деякі інші характеристики.</a:t>
            </a:r>
          </a:p>
          <a:p>
            <a:pPr marL="342900" indent="-342900" eaLnBrk="0" hangingPunct="0">
              <a:lnSpc>
                <a:spcPct val="90000"/>
              </a:lnSpc>
              <a:spcBef>
                <a:spcPct val="20000"/>
              </a:spcBef>
              <a:defRPr/>
            </a:pPr>
            <a:endParaRPr lang="uk-UA" sz="2100" kern="0" dirty="0" smtClean="0">
              <a:latin typeface="+mn-lt"/>
            </a:endParaRPr>
          </a:p>
          <a:p>
            <a:pPr marL="342900" indent="-342900" eaLnBrk="0" hangingPunct="0">
              <a:lnSpc>
                <a:spcPct val="90000"/>
              </a:lnSpc>
              <a:spcBef>
                <a:spcPct val="20000"/>
              </a:spcBef>
              <a:defRPr/>
            </a:pPr>
            <a:r>
              <a:rPr lang="uk-UA" sz="2100" kern="0" dirty="0" smtClean="0">
                <a:latin typeface="+mn-lt"/>
              </a:rPr>
              <a:t>У </a:t>
            </a:r>
            <a:r>
              <a:rPr lang="uk-UA" sz="2100" kern="0" dirty="0">
                <a:latin typeface="+mn-lt"/>
              </a:rPr>
              <a:t>той час як Nmap зазвичай використовується для перевірки безпеки, багато </a:t>
            </a:r>
            <a:r>
              <a:rPr lang="uk-UA" sz="2100" kern="0" dirty="0" smtClean="0">
                <a:latin typeface="+mn-lt"/>
              </a:rPr>
              <a:t>мережевих </a:t>
            </a:r>
            <a:r>
              <a:rPr lang="uk-UA" sz="2100" kern="0" dirty="0">
                <a:latin typeface="+mn-lt"/>
              </a:rPr>
              <a:t>та </a:t>
            </a:r>
            <a:r>
              <a:rPr lang="uk-UA" sz="2100" kern="0" dirty="0" smtClean="0">
                <a:latin typeface="+mn-lt"/>
              </a:rPr>
              <a:t>системних адміністраторів </a:t>
            </a:r>
            <a:r>
              <a:rPr lang="uk-UA" sz="2100" kern="0" dirty="0">
                <a:latin typeface="+mn-lt"/>
              </a:rPr>
              <a:t>знаходять її корисною для звичайних завдань, таких як контролювання структури мережі, управління розкладами запуску служб та облік часу роботи хоста або служби.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3175"/>
            <a:ext cx="9158288" cy="269875"/>
          </a:xfrm>
          <a:gradFill rotWithShape="1">
            <a:gsLst>
              <a:gs pos="0">
                <a:srgbClr val="DCB6FC"/>
              </a:gs>
              <a:gs pos="100000">
                <a:srgbClr val="9A7FB0"/>
              </a:gs>
            </a:gsLst>
            <a:path path="shape">
              <a:fillToRect l="50000" t="50000" r="50000" b="50000"/>
            </a:path>
          </a:gradFill>
        </p:spPr>
        <p:txBody>
          <a:bodyPr lIns="0" tIns="0" rIns="0" bIns="0"/>
          <a:lstStyle/>
          <a:p>
            <a:pPr algn="r" eaLnBrk="1" hangingPunct="1"/>
            <a:r>
              <a:rPr lang="uk-UA" sz="1600" b="1" i="1" dirty="0" smtClean="0">
                <a:latin typeface="Book Antiqua" pitchFamily="18" charset="0"/>
              </a:rPr>
              <a:t> </a:t>
            </a:r>
            <a:r>
              <a:rPr lang="uk-UA" sz="1600" b="1" i="1" dirty="0" smtClean="0">
                <a:solidFill>
                  <a:schemeClr val="accent2"/>
                </a:solidFill>
                <a:latin typeface="Book Antiqua" pitchFamily="18" charset="0"/>
              </a:rPr>
              <a:t>І н с т р у м е н т и      к і б е р б е з п е к и .</a:t>
            </a:r>
          </a:p>
        </p:txBody>
      </p:sp>
      <p:sp>
        <p:nvSpPr>
          <p:cNvPr id="9219" name="Line 3"/>
          <p:cNvSpPr>
            <a:spLocks noChangeShapeType="1"/>
          </p:cNvSpPr>
          <p:nvPr/>
        </p:nvSpPr>
        <p:spPr bwMode="auto">
          <a:xfrm>
            <a:off x="196850" y="290513"/>
            <a:ext cx="8997950" cy="0"/>
          </a:xfrm>
          <a:prstGeom prst="line">
            <a:avLst/>
          </a:prstGeom>
          <a:noFill/>
          <a:ln w="57150" cmpd="thickThin">
            <a:solidFill>
              <a:schemeClr val="tx1"/>
            </a:solidFill>
            <a:round/>
            <a:headEnd/>
            <a:tailEnd/>
          </a:ln>
        </p:spPr>
        <p:txBody>
          <a:bodyPr/>
          <a:lstStyle/>
          <a:p>
            <a:endParaRPr lang="uk-UA"/>
          </a:p>
        </p:txBody>
      </p:sp>
      <p:sp>
        <p:nvSpPr>
          <p:cNvPr id="9220" name="Rectangle 4"/>
          <p:cNvSpPr>
            <a:spLocks noChangeArrowheads="1"/>
          </p:cNvSpPr>
          <p:nvPr/>
        </p:nvSpPr>
        <p:spPr bwMode="auto">
          <a:xfrm>
            <a:off x="0" y="6583363"/>
            <a:ext cx="9158288" cy="269875"/>
          </a:xfrm>
          <a:prstGeom prst="rect">
            <a:avLst/>
          </a:prstGeom>
          <a:gradFill rotWithShape="1">
            <a:gsLst>
              <a:gs pos="0">
                <a:srgbClr val="DCB6FC"/>
              </a:gs>
              <a:gs pos="100000">
                <a:srgbClr val="9A7FB0"/>
              </a:gs>
            </a:gsLst>
            <a:path path="shape">
              <a:fillToRect l="50000" t="50000" r="50000" b="50000"/>
            </a:path>
          </a:gradFill>
          <a:ln w="25400">
            <a:noFill/>
            <a:miter lim="800000"/>
            <a:headEnd/>
            <a:tailEnd/>
          </a:ln>
        </p:spPr>
        <p:txBody>
          <a:bodyPr lIns="0" tIns="0" rIns="0" bIns="0" anchor="ctr"/>
          <a:lstStyle/>
          <a:p>
            <a:r>
              <a:rPr lang="uk-UA" sz="1600" b="1" i="1" dirty="0">
                <a:solidFill>
                  <a:schemeClr val="accent2"/>
                </a:solidFill>
                <a:latin typeface="Book Antiqua" pitchFamily="18" charset="0"/>
              </a:rPr>
              <a:t> Л е к ц і я  </a:t>
            </a:r>
            <a:r>
              <a:rPr lang="uk-UA" sz="1600" b="1" i="1" dirty="0" smtClean="0">
                <a:solidFill>
                  <a:schemeClr val="accent2"/>
                </a:solidFill>
                <a:latin typeface="Book Antiqua" pitchFamily="18" charset="0"/>
              </a:rPr>
              <a:t>7</a:t>
            </a:r>
            <a:r>
              <a:rPr lang="en-US" sz="1600" b="1" i="1" dirty="0" smtClean="0">
                <a:solidFill>
                  <a:schemeClr val="accent2"/>
                </a:solidFill>
                <a:latin typeface="Book Antiqua" pitchFamily="18" charset="0"/>
              </a:rPr>
              <a:t>.</a:t>
            </a:r>
            <a:r>
              <a:rPr lang="uk-UA" sz="1600" b="1" i="1" dirty="0">
                <a:solidFill>
                  <a:schemeClr val="tx2"/>
                </a:solidFill>
                <a:latin typeface="Book Antiqua" pitchFamily="18" charset="0"/>
              </a:rPr>
              <a:t>		</a:t>
            </a:r>
            <a:r>
              <a:rPr lang="uk-UA" sz="1600" b="1" i="1" dirty="0">
                <a:latin typeface="Book Antiqua" pitchFamily="18" charset="0"/>
              </a:rPr>
              <a:t>С к а н е р и      п о р т і в.</a:t>
            </a:r>
            <a:r>
              <a:rPr lang="uk-UA" sz="1600" b="1" i="1" dirty="0">
                <a:solidFill>
                  <a:schemeClr val="tx2"/>
                </a:solidFill>
                <a:latin typeface="Book Antiqua" pitchFamily="18" charset="0"/>
              </a:rPr>
              <a:t>			                     </a:t>
            </a:r>
            <a:r>
              <a:rPr lang="uk-UA" sz="1600" b="1" i="1" dirty="0">
                <a:solidFill>
                  <a:schemeClr val="accent2"/>
                </a:solidFill>
                <a:latin typeface="Book Antiqua" pitchFamily="18" charset="0"/>
              </a:rPr>
              <a:t>–   </a:t>
            </a:r>
            <a:r>
              <a:rPr lang="uk-UA" sz="1600" b="1" i="1" dirty="0" smtClean="0">
                <a:solidFill>
                  <a:schemeClr val="accent2"/>
                </a:solidFill>
                <a:latin typeface="Book Antiqua" pitchFamily="18" charset="0"/>
              </a:rPr>
              <a:t>6   </a:t>
            </a:r>
            <a:r>
              <a:rPr lang="uk-UA" sz="1600" b="1" i="1" dirty="0">
                <a:solidFill>
                  <a:schemeClr val="accent2"/>
                </a:solidFill>
                <a:latin typeface="Book Antiqua" pitchFamily="18" charset="0"/>
              </a:rPr>
              <a:t>–</a:t>
            </a:r>
            <a:r>
              <a:rPr lang="uk-UA" sz="1600" b="1" i="1" dirty="0">
                <a:solidFill>
                  <a:schemeClr val="tx2"/>
                </a:solidFill>
                <a:latin typeface="Book Antiqua" pitchFamily="18" charset="0"/>
              </a:rPr>
              <a:t> </a:t>
            </a:r>
          </a:p>
        </p:txBody>
      </p:sp>
      <p:sp>
        <p:nvSpPr>
          <p:cNvPr id="9221" name="Line 5"/>
          <p:cNvSpPr>
            <a:spLocks noChangeShapeType="1"/>
          </p:cNvSpPr>
          <p:nvPr/>
        </p:nvSpPr>
        <p:spPr bwMode="auto">
          <a:xfrm>
            <a:off x="6453188" y="6573838"/>
            <a:ext cx="2698750" cy="0"/>
          </a:xfrm>
          <a:prstGeom prst="line">
            <a:avLst/>
          </a:prstGeom>
          <a:noFill/>
          <a:ln w="57150" cmpd="thinThick">
            <a:solidFill>
              <a:schemeClr val="tx1"/>
            </a:solidFill>
            <a:round/>
            <a:headEnd/>
            <a:tailEnd/>
          </a:ln>
        </p:spPr>
        <p:txBody>
          <a:bodyPr/>
          <a:lstStyle/>
          <a:p>
            <a:endParaRPr lang="uk-UA"/>
          </a:p>
        </p:txBody>
      </p:sp>
      <p:sp>
        <p:nvSpPr>
          <p:cNvPr id="6" name="Rectangle 3"/>
          <p:cNvSpPr txBox="1">
            <a:spLocks noChangeArrowheads="1"/>
          </p:cNvSpPr>
          <p:nvPr/>
        </p:nvSpPr>
        <p:spPr>
          <a:xfrm>
            <a:off x="0" y="300038"/>
            <a:ext cx="9144000" cy="6283325"/>
          </a:xfrm>
          <a:prstGeom prst="rect">
            <a:avLst/>
          </a:prstGeom>
        </p:spPr>
        <p:txBody>
          <a:bodyPr/>
          <a:lstStyle/>
          <a:p>
            <a:pPr marL="342900" indent="-342900" eaLnBrk="0" hangingPunct="0">
              <a:spcBef>
                <a:spcPct val="20000"/>
              </a:spcBef>
              <a:buFontTx/>
              <a:buChar char="•"/>
              <a:defRPr/>
            </a:pPr>
            <a:r>
              <a:rPr lang="uk-UA" sz="1900" kern="0" dirty="0">
                <a:latin typeface="+mn-lt"/>
              </a:rPr>
              <a:t>Вихідні дані Nmap це список просканованих цілей з додатковою інформацією по кожній в залежності від заданих опцій. Ключовою інформацією є "</a:t>
            </a:r>
            <a:r>
              <a:rPr lang="uk-UA" sz="1900" u="sng" kern="0" dirty="0">
                <a:latin typeface="+mn-lt"/>
              </a:rPr>
              <a:t>таблиця важливих портів</a:t>
            </a:r>
            <a:r>
              <a:rPr lang="uk-UA" sz="1900" kern="0" dirty="0">
                <a:latin typeface="+mn-lt"/>
              </a:rPr>
              <a:t>". Ця таблиця містить номер порту, протокол, ім'я служби і стан. Стан може мати значення </a:t>
            </a:r>
            <a:r>
              <a:rPr lang="uk-UA" sz="1900" kern="0" dirty="0">
                <a:solidFill>
                  <a:srgbClr val="C00000"/>
                </a:solidFill>
                <a:latin typeface="+mn-lt"/>
              </a:rPr>
              <a:t>open</a:t>
            </a:r>
            <a:r>
              <a:rPr lang="uk-UA" sz="1900" kern="0" dirty="0">
                <a:latin typeface="+mn-lt"/>
              </a:rPr>
              <a:t> (відкритий), </a:t>
            </a:r>
            <a:r>
              <a:rPr lang="uk-UA" sz="1900" kern="0" dirty="0">
                <a:solidFill>
                  <a:srgbClr val="C00000"/>
                </a:solidFill>
                <a:latin typeface="+mn-lt"/>
              </a:rPr>
              <a:t>filtered</a:t>
            </a:r>
            <a:r>
              <a:rPr lang="uk-UA" sz="1900" kern="0" dirty="0">
                <a:latin typeface="+mn-lt"/>
              </a:rPr>
              <a:t> (фільтрується), </a:t>
            </a:r>
            <a:r>
              <a:rPr lang="uk-UA" sz="1900" kern="0" dirty="0">
                <a:solidFill>
                  <a:srgbClr val="C00000"/>
                </a:solidFill>
                <a:latin typeface="+mn-lt"/>
              </a:rPr>
              <a:t>closed</a:t>
            </a:r>
            <a:r>
              <a:rPr lang="uk-UA" sz="1900" kern="0" dirty="0">
                <a:latin typeface="+mn-lt"/>
              </a:rPr>
              <a:t> (закритий) або </a:t>
            </a:r>
            <a:r>
              <a:rPr lang="uk-UA" sz="1900" kern="0" dirty="0">
                <a:solidFill>
                  <a:srgbClr val="C00000"/>
                </a:solidFill>
                <a:latin typeface="+mn-lt"/>
              </a:rPr>
              <a:t>unfiltered</a:t>
            </a:r>
            <a:r>
              <a:rPr lang="uk-UA" sz="1900" kern="0" dirty="0">
                <a:latin typeface="+mn-lt"/>
              </a:rPr>
              <a:t> (не фільтрується). </a:t>
            </a:r>
            <a:r>
              <a:rPr lang="uk-UA" sz="1900" b="1" u="sng" kern="0" dirty="0">
                <a:latin typeface="+mn-lt"/>
              </a:rPr>
              <a:t>Відкрито</a:t>
            </a:r>
            <a:r>
              <a:rPr lang="uk-UA" sz="1900" kern="0" dirty="0">
                <a:latin typeface="+mn-lt"/>
              </a:rPr>
              <a:t> означає, що додаток на цільовій машині </a:t>
            </a:r>
            <a:r>
              <a:rPr lang="uk-UA" sz="1900" kern="0" dirty="0" smtClean="0">
                <a:latin typeface="+mn-lt"/>
              </a:rPr>
              <a:t>готовий </a:t>
            </a:r>
            <a:r>
              <a:rPr lang="uk-UA" sz="1900" kern="0" dirty="0">
                <a:latin typeface="+mn-lt"/>
              </a:rPr>
              <a:t>для встановлення з'єднання / прийняття пакетів на цей порт. </a:t>
            </a:r>
            <a:r>
              <a:rPr lang="uk-UA" sz="1900" b="1" u="sng" kern="0" dirty="0">
                <a:latin typeface="+mn-lt"/>
              </a:rPr>
              <a:t>Фільтрується</a:t>
            </a:r>
            <a:r>
              <a:rPr lang="uk-UA" sz="1900" kern="0" dirty="0">
                <a:latin typeface="+mn-lt"/>
              </a:rPr>
              <a:t> означає, що брандмауер, мережевий фільт або якась інша перешкода в мережі блокує порт, і Nmap не може встановити відкритий цей порт або закритий. </a:t>
            </a:r>
            <a:r>
              <a:rPr lang="uk-UA" sz="1900" b="1" u="sng" kern="0" dirty="0">
                <a:latin typeface="+mn-lt"/>
              </a:rPr>
              <a:t>Закриті</a:t>
            </a:r>
            <a:r>
              <a:rPr lang="uk-UA" sz="1900" kern="0" dirty="0">
                <a:latin typeface="+mn-lt"/>
              </a:rPr>
              <a:t> порти не пов'язані ні з яким </a:t>
            </a:r>
            <a:r>
              <a:rPr lang="uk-UA" sz="1900" kern="0" dirty="0" smtClean="0">
                <a:latin typeface="+mn-lt"/>
              </a:rPr>
              <a:t>додатком, </a:t>
            </a:r>
            <a:r>
              <a:rPr lang="uk-UA" sz="1900" kern="0" dirty="0">
                <a:latin typeface="+mn-lt"/>
              </a:rPr>
              <a:t>так що вони можуть бути відкриті в будь-який момент. Порти </a:t>
            </a:r>
            <a:r>
              <a:rPr lang="uk-UA" sz="1900" kern="0" dirty="0" smtClean="0">
                <a:latin typeface="+mn-lt"/>
              </a:rPr>
              <a:t>оцінюються </a:t>
            </a:r>
            <a:r>
              <a:rPr lang="uk-UA" sz="1900" kern="0" dirty="0">
                <a:latin typeface="+mn-lt"/>
              </a:rPr>
              <a:t>як </a:t>
            </a:r>
            <a:r>
              <a:rPr lang="uk-UA" sz="1900" b="1" u="sng" kern="0" dirty="0">
                <a:latin typeface="+mn-lt"/>
              </a:rPr>
              <a:t>не фільтровані</a:t>
            </a:r>
            <a:r>
              <a:rPr lang="uk-UA" sz="1900" kern="0" dirty="0">
                <a:latin typeface="+mn-lt"/>
              </a:rPr>
              <a:t>, коли вони відповідають на запити Nmap, але Nmap не може визначити відкриті вони або закриті</a:t>
            </a:r>
            <a:r>
              <a:rPr lang="uk-UA" sz="1900" kern="0" dirty="0" smtClean="0">
                <a:latin typeface="+mn-lt"/>
              </a:rPr>
              <a:t>.</a:t>
            </a:r>
          </a:p>
          <a:p>
            <a:pPr marL="342900" indent="-342900" eaLnBrk="0" hangingPunct="0">
              <a:spcBef>
                <a:spcPct val="20000"/>
              </a:spcBef>
              <a:buFontTx/>
              <a:buChar char="•"/>
              <a:defRPr/>
            </a:pPr>
            <a:r>
              <a:rPr lang="uk-UA" sz="1900" kern="0" dirty="0" err="1" smtClean="0">
                <a:latin typeface="+mn-lt"/>
              </a:rPr>
              <a:t>Nmap</a:t>
            </a:r>
            <a:r>
              <a:rPr lang="uk-UA" sz="1900" kern="0" dirty="0" smtClean="0">
                <a:latin typeface="+mn-lt"/>
              </a:rPr>
              <a:t> </a:t>
            </a:r>
            <a:r>
              <a:rPr lang="uk-UA" sz="1900" kern="0" dirty="0">
                <a:latin typeface="+mn-lt"/>
              </a:rPr>
              <a:t>видає комбінації </a:t>
            </a:r>
            <a:r>
              <a:rPr lang="uk-UA" sz="1900" u="sng" kern="0" dirty="0">
                <a:latin typeface="+mn-lt"/>
              </a:rPr>
              <a:t>відкритий | фільтрується </a:t>
            </a:r>
            <a:r>
              <a:rPr lang="uk-UA" sz="1900" kern="0" dirty="0">
                <a:latin typeface="+mn-lt"/>
              </a:rPr>
              <a:t>і </a:t>
            </a:r>
            <a:r>
              <a:rPr lang="uk-UA" sz="1900" u="sng" kern="0" dirty="0">
                <a:latin typeface="+mn-lt"/>
              </a:rPr>
              <a:t>закритий | фільтрується</a:t>
            </a:r>
            <a:r>
              <a:rPr lang="uk-UA" sz="1900" kern="0" dirty="0">
                <a:latin typeface="+mn-lt"/>
              </a:rPr>
              <a:t>, коли не може визначити, </a:t>
            </a:r>
            <a:r>
              <a:rPr lang="uk-UA" sz="1900" kern="0" dirty="0" smtClean="0">
                <a:latin typeface="+mn-lt"/>
              </a:rPr>
              <a:t>який </a:t>
            </a:r>
            <a:r>
              <a:rPr lang="uk-UA" sz="1900" kern="0" dirty="0">
                <a:latin typeface="+mn-lt"/>
              </a:rPr>
              <a:t>з цих двох станів описує порт. Ця таблиця також може надавати деталі про версію програмного забезпечення, якщо це було запитано. Коли здійснюється сканування по IP протоколу (-sO), Nmap надає інформацію про підтримувані IP </a:t>
            </a:r>
            <a:r>
              <a:rPr lang="uk-UA" sz="1900" kern="0" dirty="0" smtClean="0">
                <a:latin typeface="+mn-lt"/>
              </a:rPr>
              <a:t>протоколи, </a:t>
            </a:r>
            <a:r>
              <a:rPr lang="uk-UA" sz="1900" kern="0" dirty="0">
                <a:latin typeface="+mn-lt"/>
              </a:rPr>
              <a:t>а не про відкриті </a:t>
            </a:r>
            <a:r>
              <a:rPr lang="uk-UA" sz="1900" kern="0" dirty="0" smtClean="0">
                <a:latin typeface="+mn-lt"/>
              </a:rPr>
              <a:t>порти. На </a:t>
            </a:r>
            <a:r>
              <a:rPr lang="uk-UA" sz="1900" kern="0" dirty="0">
                <a:latin typeface="+mn-lt"/>
              </a:rPr>
              <a:t>додаток до таблиці важливих портів Nmap може надавати подальшу інформацію про цілі: перетворені DNS імена, припущення про </a:t>
            </a:r>
            <a:r>
              <a:rPr lang="uk-UA" sz="1900" kern="0" dirty="0" smtClean="0">
                <a:latin typeface="+mn-lt"/>
              </a:rPr>
              <a:t>використовувану операційну систему, </a:t>
            </a:r>
            <a:r>
              <a:rPr lang="uk-UA" sz="1900" kern="0" dirty="0">
                <a:latin typeface="+mn-lt"/>
              </a:rPr>
              <a:t>типи пристроїв і MAC адреси.</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3175"/>
            <a:ext cx="9158288" cy="269875"/>
          </a:xfrm>
          <a:gradFill rotWithShape="1">
            <a:gsLst>
              <a:gs pos="0">
                <a:srgbClr val="DCB6FC"/>
              </a:gs>
              <a:gs pos="100000">
                <a:srgbClr val="9A7FB0"/>
              </a:gs>
            </a:gsLst>
            <a:path path="shape">
              <a:fillToRect l="50000" t="50000" r="50000" b="50000"/>
            </a:path>
          </a:gradFill>
        </p:spPr>
        <p:txBody>
          <a:bodyPr lIns="0" tIns="0" rIns="0" bIns="0"/>
          <a:lstStyle/>
          <a:p>
            <a:pPr algn="r" eaLnBrk="1" hangingPunct="1"/>
            <a:r>
              <a:rPr lang="uk-UA" sz="1600" b="1" i="1" dirty="0" smtClean="0">
                <a:latin typeface="Book Antiqua" pitchFamily="18" charset="0"/>
              </a:rPr>
              <a:t> </a:t>
            </a:r>
            <a:r>
              <a:rPr lang="uk-UA" sz="1600" b="1" i="1" dirty="0" smtClean="0">
                <a:solidFill>
                  <a:schemeClr val="accent2"/>
                </a:solidFill>
                <a:latin typeface="Book Antiqua" pitchFamily="18" charset="0"/>
              </a:rPr>
              <a:t>І н с т р у м е н т и      к і б е р б е з п е к и .</a:t>
            </a:r>
          </a:p>
        </p:txBody>
      </p:sp>
      <p:sp>
        <p:nvSpPr>
          <p:cNvPr id="10243" name="Line 3"/>
          <p:cNvSpPr>
            <a:spLocks noChangeShapeType="1"/>
          </p:cNvSpPr>
          <p:nvPr/>
        </p:nvSpPr>
        <p:spPr bwMode="auto">
          <a:xfrm>
            <a:off x="196850" y="290513"/>
            <a:ext cx="8997950" cy="0"/>
          </a:xfrm>
          <a:prstGeom prst="line">
            <a:avLst/>
          </a:prstGeom>
          <a:noFill/>
          <a:ln w="57150" cmpd="thickThin">
            <a:solidFill>
              <a:schemeClr val="tx1"/>
            </a:solidFill>
            <a:round/>
            <a:headEnd/>
            <a:tailEnd/>
          </a:ln>
        </p:spPr>
        <p:txBody>
          <a:bodyPr/>
          <a:lstStyle/>
          <a:p>
            <a:endParaRPr lang="uk-UA"/>
          </a:p>
        </p:txBody>
      </p:sp>
      <p:sp>
        <p:nvSpPr>
          <p:cNvPr id="10244" name="Rectangle 4"/>
          <p:cNvSpPr>
            <a:spLocks noChangeArrowheads="1"/>
          </p:cNvSpPr>
          <p:nvPr/>
        </p:nvSpPr>
        <p:spPr bwMode="auto">
          <a:xfrm>
            <a:off x="0" y="6583363"/>
            <a:ext cx="9158288" cy="269875"/>
          </a:xfrm>
          <a:prstGeom prst="rect">
            <a:avLst/>
          </a:prstGeom>
          <a:gradFill rotWithShape="1">
            <a:gsLst>
              <a:gs pos="0">
                <a:srgbClr val="DCB6FC"/>
              </a:gs>
              <a:gs pos="100000">
                <a:srgbClr val="9A7FB0"/>
              </a:gs>
            </a:gsLst>
            <a:path path="shape">
              <a:fillToRect l="50000" t="50000" r="50000" b="50000"/>
            </a:path>
          </a:gradFill>
          <a:ln w="25400">
            <a:noFill/>
            <a:miter lim="800000"/>
            <a:headEnd/>
            <a:tailEnd/>
          </a:ln>
        </p:spPr>
        <p:txBody>
          <a:bodyPr lIns="0" tIns="0" rIns="0" bIns="0" anchor="ctr"/>
          <a:lstStyle/>
          <a:p>
            <a:r>
              <a:rPr lang="uk-UA" sz="1600" b="1" i="1" dirty="0">
                <a:solidFill>
                  <a:schemeClr val="accent2"/>
                </a:solidFill>
                <a:latin typeface="Book Antiqua" pitchFamily="18" charset="0"/>
              </a:rPr>
              <a:t> Л е к ц і я  </a:t>
            </a:r>
            <a:r>
              <a:rPr lang="uk-UA" sz="1600" b="1" i="1" dirty="0" smtClean="0">
                <a:solidFill>
                  <a:schemeClr val="accent2"/>
                </a:solidFill>
                <a:latin typeface="Book Antiqua" pitchFamily="18" charset="0"/>
              </a:rPr>
              <a:t>7</a:t>
            </a:r>
            <a:r>
              <a:rPr lang="en-US" sz="1600" b="1" i="1" dirty="0" smtClean="0">
                <a:solidFill>
                  <a:schemeClr val="accent2"/>
                </a:solidFill>
                <a:latin typeface="Book Antiqua" pitchFamily="18" charset="0"/>
              </a:rPr>
              <a:t>.</a:t>
            </a:r>
            <a:r>
              <a:rPr lang="uk-UA" sz="1600" b="1" i="1" dirty="0">
                <a:solidFill>
                  <a:schemeClr val="tx2"/>
                </a:solidFill>
                <a:latin typeface="Book Antiqua" pitchFamily="18" charset="0"/>
              </a:rPr>
              <a:t>		</a:t>
            </a:r>
            <a:r>
              <a:rPr lang="uk-UA" sz="1600" b="1" i="1" dirty="0">
                <a:latin typeface="Book Antiqua" pitchFamily="18" charset="0"/>
              </a:rPr>
              <a:t>С к а н е р и      п о р т і в.</a:t>
            </a:r>
            <a:r>
              <a:rPr lang="uk-UA" sz="1600" b="1" i="1" dirty="0">
                <a:solidFill>
                  <a:schemeClr val="tx2"/>
                </a:solidFill>
                <a:latin typeface="Book Antiqua" pitchFamily="18" charset="0"/>
              </a:rPr>
              <a:t>			                     </a:t>
            </a:r>
            <a:r>
              <a:rPr lang="uk-UA" sz="1600" b="1" i="1" dirty="0">
                <a:solidFill>
                  <a:schemeClr val="accent2"/>
                </a:solidFill>
                <a:latin typeface="Book Antiqua" pitchFamily="18" charset="0"/>
              </a:rPr>
              <a:t>–   </a:t>
            </a:r>
            <a:r>
              <a:rPr lang="uk-UA" sz="1600" b="1" i="1" dirty="0" smtClean="0">
                <a:solidFill>
                  <a:schemeClr val="accent2"/>
                </a:solidFill>
                <a:latin typeface="Book Antiqua" pitchFamily="18" charset="0"/>
              </a:rPr>
              <a:t>7   </a:t>
            </a:r>
            <a:r>
              <a:rPr lang="uk-UA" sz="1600" b="1" i="1" dirty="0">
                <a:solidFill>
                  <a:schemeClr val="accent2"/>
                </a:solidFill>
                <a:latin typeface="Book Antiqua" pitchFamily="18" charset="0"/>
              </a:rPr>
              <a:t>–</a:t>
            </a:r>
            <a:r>
              <a:rPr lang="uk-UA" sz="1600" b="1" i="1" dirty="0">
                <a:solidFill>
                  <a:schemeClr val="tx2"/>
                </a:solidFill>
                <a:latin typeface="Book Antiqua" pitchFamily="18" charset="0"/>
              </a:rPr>
              <a:t> </a:t>
            </a:r>
          </a:p>
        </p:txBody>
      </p:sp>
      <p:sp>
        <p:nvSpPr>
          <p:cNvPr id="10245" name="Line 5"/>
          <p:cNvSpPr>
            <a:spLocks noChangeShapeType="1"/>
          </p:cNvSpPr>
          <p:nvPr/>
        </p:nvSpPr>
        <p:spPr bwMode="auto">
          <a:xfrm>
            <a:off x="6453188" y="6573838"/>
            <a:ext cx="2698750" cy="0"/>
          </a:xfrm>
          <a:prstGeom prst="line">
            <a:avLst/>
          </a:prstGeom>
          <a:noFill/>
          <a:ln w="57150" cmpd="thinThick">
            <a:solidFill>
              <a:schemeClr val="tx1"/>
            </a:solidFill>
            <a:round/>
            <a:headEnd/>
            <a:tailEnd/>
          </a:ln>
        </p:spPr>
        <p:txBody>
          <a:bodyPr/>
          <a:lstStyle/>
          <a:p>
            <a:endParaRPr lang="uk-UA"/>
          </a:p>
        </p:txBody>
      </p:sp>
      <p:sp>
        <p:nvSpPr>
          <p:cNvPr id="6" name="Rectangle 3"/>
          <p:cNvSpPr txBox="1">
            <a:spLocks noChangeArrowheads="1"/>
          </p:cNvSpPr>
          <p:nvPr/>
        </p:nvSpPr>
        <p:spPr>
          <a:xfrm>
            <a:off x="457200" y="609600"/>
            <a:ext cx="8229600" cy="5516563"/>
          </a:xfrm>
          <a:prstGeom prst="rect">
            <a:avLst/>
          </a:prstGeom>
        </p:spPr>
        <p:txBody>
          <a:bodyPr/>
          <a:lstStyle/>
          <a:p>
            <a:pPr marL="342900" indent="-342900" algn="just" eaLnBrk="0" hangingPunct="0">
              <a:lnSpc>
                <a:spcPct val="80000"/>
              </a:lnSpc>
              <a:spcBef>
                <a:spcPct val="20000"/>
              </a:spcBef>
              <a:buFont typeface="Wingdings" pitchFamily="2" charset="2"/>
              <a:buNone/>
              <a:defRPr/>
            </a:pPr>
            <a:r>
              <a:rPr lang="uk-UA" sz="2400" b="1" kern="0" dirty="0">
                <a:latin typeface="+mn-lt"/>
              </a:rPr>
              <a:t>		У всіх випадках застосовуються активні методи збору інформації.</a:t>
            </a:r>
          </a:p>
          <a:p>
            <a:pPr marL="342900" indent="-342900" algn="just" eaLnBrk="0" hangingPunct="0">
              <a:lnSpc>
                <a:spcPct val="80000"/>
              </a:lnSpc>
              <a:spcBef>
                <a:spcPct val="20000"/>
              </a:spcBef>
              <a:buFont typeface="Wingdings" pitchFamily="2" charset="2"/>
              <a:buNone/>
              <a:defRPr/>
            </a:pPr>
            <a:endParaRPr lang="uk-UA" sz="2400" kern="0" dirty="0">
              <a:latin typeface="+mn-lt"/>
            </a:endParaRPr>
          </a:p>
          <a:p>
            <a:pPr marL="342900" indent="-342900" algn="just" eaLnBrk="0" hangingPunct="0">
              <a:lnSpc>
                <a:spcPct val="80000"/>
              </a:lnSpc>
              <a:spcBef>
                <a:spcPct val="20000"/>
              </a:spcBef>
              <a:buFont typeface="Wingdings" pitchFamily="2" charset="2"/>
              <a:buNone/>
              <a:defRPr/>
            </a:pPr>
            <a:r>
              <a:rPr lang="uk-UA" sz="2400" kern="0" dirty="0">
                <a:latin typeface="+mn-lt"/>
              </a:rPr>
              <a:t>		</a:t>
            </a:r>
            <a:r>
              <a:rPr lang="uk-UA" sz="2400" kern="0" dirty="0" err="1">
                <a:latin typeface="+mn-lt"/>
              </a:rPr>
              <a:t>Nmap</a:t>
            </a:r>
            <a:r>
              <a:rPr lang="uk-UA" sz="2400" kern="0" dirty="0">
                <a:latin typeface="+mn-lt"/>
              </a:rPr>
              <a:t> надає також ряд можливостей з управління порядком виконання тестів з метою оптимізації швидкості тестування та надійності отриманих результатів, приховування факту та джерела тестів, проникнення через міжмережеві екрани. </a:t>
            </a:r>
          </a:p>
          <a:p>
            <a:pPr marL="342900" indent="-342900" algn="just" eaLnBrk="0" hangingPunct="0">
              <a:lnSpc>
                <a:spcPct val="80000"/>
              </a:lnSpc>
              <a:spcBef>
                <a:spcPct val="20000"/>
              </a:spcBef>
              <a:buFont typeface="Wingdings" pitchFamily="2" charset="2"/>
              <a:buNone/>
              <a:defRPr/>
            </a:pPr>
            <a:r>
              <a:rPr lang="uk-UA" sz="2400" kern="0" dirty="0">
                <a:latin typeface="+mn-lt"/>
              </a:rPr>
              <a:t>		</a:t>
            </a:r>
            <a:r>
              <a:rPr lang="uk-UA" sz="2400" kern="0" dirty="0" smtClean="0">
                <a:latin typeface="+mn-lt"/>
              </a:rPr>
              <a:t>Працює </a:t>
            </a:r>
            <a:r>
              <a:rPr lang="uk-UA" sz="2400" kern="0" dirty="0">
                <a:latin typeface="+mn-lt"/>
              </a:rPr>
              <a:t>він як </a:t>
            </a:r>
            <a:r>
              <a:rPr lang="uk-UA" sz="2400" kern="0" dirty="0" smtClean="0">
                <a:latin typeface="+mn-lt"/>
              </a:rPr>
              <a:t>з графічного інтерфейсу управління </a:t>
            </a:r>
            <a:r>
              <a:rPr lang="uk-UA" sz="2400" kern="0" dirty="0">
                <a:latin typeface="+mn-lt"/>
              </a:rPr>
              <a:t>роботою nmap, так і </a:t>
            </a:r>
            <a:r>
              <a:rPr lang="uk-UA" sz="2400" kern="0" dirty="0" smtClean="0">
                <a:latin typeface="+mn-lt"/>
              </a:rPr>
              <a:t>з </a:t>
            </a:r>
            <a:r>
              <a:rPr lang="uk-UA" sz="2400" kern="0" dirty="0">
                <a:latin typeface="+mn-lt"/>
              </a:rPr>
              <a:t>командного рядка.</a:t>
            </a:r>
          </a:p>
          <a:p>
            <a:pPr marL="342900" indent="-342900" algn="just" eaLnBrk="0" hangingPunct="0">
              <a:lnSpc>
                <a:spcPct val="80000"/>
              </a:lnSpc>
              <a:spcBef>
                <a:spcPct val="20000"/>
              </a:spcBef>
              <a:buFont typeface="Wingdings" pitchFamily="2" charset="2"/>
              <a:buNone/>
              <a:defRPr/>
            </a:pPr>
            <a:endParaRPr lang="uk-UA" sz="2400" b="1" kern="0" dirty="0">
              <a:latin typeface="+mn-lt"/>
            </a:endParaRPr>
          </a:p>
          <a:p>
            <a:pPr marL="342900" indent="-342900" algn="just" eaLnBrk="0" hangingPunct="0">
              <a:lnSpc>
                <a:spcPct val="80000"/>
              </a:lnSpc>
              <a:spcBef>
                <a:spcPct val="20000"/>
              </a:spcBef>
              <a:buFont typeface="Wingdings" pitchFamily="2" charset="2"/>
              <a:buNone/>
              <a:defRPr/>
            </a:pPr>
            <a:r>
              <a:rPr lang="uk-UA" sz="2400" b="1" kern="0" dirty="0">
                <a:latin typeface="+mn-lt"/>
              </a:rPr>
              <a:t>		Синтаксис командного </a:t>
            </a:r>
            <a:r>
              <a:rPr lang="uk-UA" sz="2400" b="1" kern="0" dirty="0" smtClean="0">
                <a:latin typeface="+mn-lt"/>
              </a:rPr>
              <a:t>рядка</a:t>
            </a:r>
          </a:p>
          <a:p>
            <a:pPr marL="342900" indent="-342900" algn="just" eaLnBrk="0" hangingPunct="0">
              <a:lnSpc>
                <a:spcPct val="80000"/>
              </a:lnSpc>
              <a:spcBef>
                <a:spcPct val="20000"/>
              </a:spcBef>
              <a:buFont typeface="Wingdings" pitchFamily="2" charset="2"/>
              <a:buNone/>
              <a:defRPr/>
            </a:pPr>
            <a:r>
              <a:rPr lang="uk-UA" sz="2400" b="1" kern="0" dirty="0" smtClean="0">
                <a:latin typeface="+mn-lt"/>
              </a:rPr>
              <a:t>	</a:t>
            </a:r>
            <a:r>
              <a:rPr lang="uk-UA" sz="2400" b="1" kern="0" dirty="0" smtClean="0">
                <a:latin typeface="+mn-lt"/>
              </a:rPr>
              <a:t>				</a:t>
            </a:r>
            <a:r>
              <a:rPr lang="uk-UA" sz="2400" b="1" kern="0" dirty="0" smtClean="0">
                <a:latin typeface="+mn-lt"/>
              </a:rPr>
              <a:t> </a:t>
            </a:r>
            <a:r>
              <a:rPr lang="en-CA" sz="2400" b="1" kern="0" dirty="0" smtClean="0">
                <a:latin typeface="+mn-lt"/>
              </a:rPr>
              <a:t>https://kali.tools/</a:t>
            </a:r>
            <a:endParaRPr lang="uk-UA" sz="2400" b="1" kern="0" dirty="0">
              <a:latin typeface="+mn-lt"/>
            </a:endParaRPr>
          </a:p>
          <a:p>
            <a:pPr marL="342900" indent="-342900" algn="just" eaLnBrk="0" hangingPunct="0">
              <a:lnSpc>
                <a:spcPct val="80000"/>
              </a:lnSpc>
              <a:spcBef>
                <a:spcPct val="20000"/>
              </a:spcBef>
              <a:buFont typeface="Wingdings" pitchFamily="2" charset="2"/>
              <a:buNone/>
              <a:defRPr/>
            </a:pPr>
            <a:endParaRPr lang="uk-UA" sz="2400" kern="0" dirty="0">
              <a:latin typeface="+mn-lt"/>
            </a:endParaRPr>
          </a:p>
          <a:p>
            <a:pPr marL="342900" indent="-342900" algn="just" eaLnBrk="0" hangingPunct="0">
              <a:lnSpc>
                <a:spcPct val="80000"/>
              </a:lnSpc>
              <a:spcBef>
                <a:spcPct val="20000"/>
              </a:spcBef>
              <a:buFont typeface="Wingdings" pitchFamily="2" charset="2"/>
              <a:buNone/>
              <a:defRPr/>
            </a:pPr>
            <a:r>
              <a:rPr lang="uk-UA" sz="2400" kern="0" dirty="0" err="1">
                <a:latin typeface="+mn-lt"/>
              </a:rPr>
              <a:t>runmap</a:t>
            </a:r>
            <a:r>
              <a:rPr lang="uk-UA" sz="2400" kern="0" dirty="0">
                <a:latin typeface="+mn-lt"/>
              </a:rPr>
              <a:t> [ Опції ] &lt; Цільовий вузол або мережа # 1 [, # 2 ]... [, # N] &gt;</a:t>
            </a:r>
            <a:endParaRPr lang="ru-RU" sz="2400" kern="0" dirty="0">
              <a:latin typeface="+mn-l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3175"/>
            <a:ext cx="9158288" cy="269875"/>
          </a:xfrm>
          <a:gradFill rotWithShape="1">
            <a:gsLst>
              <a:gs pos="0">
                <a:srgbClr val="DCB6FC"/>
              </a:gs>
              <a:gs pos="100000">
                <a:srgbClr val="9A7FB0"/>
              </a:gs>
            </a:gsLst>
            <a:path path="shape">
              <a:fillToRect l="50000" t="50000" r="50000" b="50000"/>
            </a:path>
          </a:gradFill>
        </p:spPr>
        <p:txBody>
          <a:bodyPr lIns="0" tIns="0" rIns="0" bIns="0"/>
          <a:lstStyle/>
          <a:p>
            <a:pPr algn="r" eaLnBrk="1" hangingPunct="1"/>
            <a:r>
              <a:rPr lang="uk-UA" sz="1600" b="1" i="1" dirty="0" smtClean="0">
                <a:latin typeface="Book Antiqua" pitchFamily="18" charset="0"/>
              </a:rPr>
              <a:t> </a:t>
            </a:r>
            <a:r>
              <a:rPr lang="uk-UA" sz="1600" b="1" i="1" dirty="0" smtClean="0">
                <a:solidFill>
                  <a:schemeClr val="accent2"/>
                </a:solidFill>
                <a:latin typeface="Book Antiqua" pitchFamily="18" charset="0"/>
              </a:rPr>
              <a:t>І н с т р у м е н т и      к і б е р б е з п е к и .</a:t>
            </a:r>
          </a:p>
        </p:txBody>
      </p:sp>
      <p:sp>
        <p:nvSpPr>
          <p:cNvPr id="11267" name="Line 3"/>
          <p:cNvSpPr>
            <a:spLocks noChangeShapeType="1"/>
          </p:cNvSpPr>
          <p:nvPr/>
        </p:nvSpPr>
        <p:spPr bwMode="auto">
          <a:xfrm>
            <a:off x="196850" y="290513"/>
            <a:ext cx="8997950" cy="0"/>
          </a:xfrm>
          <a:prstGeom prst="line">
            <a:avLst/>
          </a:prstGeom>
          <a:noFill/>
          <a:ln w="57150" cmpd="thickThin">
            <a:solidFill>
              <a:schemeClr val="tx1"/>
            </a:solidFill>
            <a:round/>
            <a:headEnd/>
            <a:tailEnd/>
          </a:ln>
        </p:spPr>
        <p:txBody>
          <a:bodyPr/>
          <a:lstStyle/>
          <a:p>
            <a:endParaRPr lang="uk-UA"/>
          </a:p>
        </p:txBody>
      </p:sp>
      <p:sp>
        <p:nvSpPr>
          <p:cNvPr id="11268" name="Rectangle 4"/>
          <p:cNvSpPr>
            <a:spLocks noChangeArrowheads="1"/>
          </p:cNvSpPr>
          <p:nvPr/>
        </p:nvSpPr>
        <p:spPr bwMode="auto">
          <a:xfrm>
            <a:off x="0" y="6583363"/>
            <a:ext cx="9158288" cy="269875"/>
          </a:xfrm>
          <a:prstGeom prst="rect">
            <a:avLst/>
          </a:prstGeom>
          <a:gradFill rotWithShape="1">
            <a:gsLst>
              <a:gs pos="0">
                <a:srgbClr val="DCB6FC"/>
              </a:gs>
              <a:gs pos="100000">
                <a:srgbClr val="9A7FB0"/>
              </a:gs>
            </a:gsLst>
            <a:path path="shape">
              <a:fillToRect l="50000" t="50000" r="50000" b="50000"/>
            </a:path>
          </a:gradFill>
          <a:ln w="25400">
            <a:noFill/>
            <a:miter lim="800000"/>
            <a:headEnd/>
            <a:tailEnd/>
          </a:ln>
        </p:spPr>
        <p:txBody>
          <a:bodyPr lIns="0" tIns="0" rIns="0" bIns="0" anchor="ctr"/>
          <a:lstStyle/>
          <a:p>
            <a:r>
              <a:rPr lang="uk-UA" sz="1600" b="1" i="1" dirty="0">
                <a:solidFill>
                  <a:schemeClr val="accent2"/>
                </a:solidFill>
                <a:latin typeface="Book Antiqua" pitchFamily="18" charset="0"/>
              </a:rPr>
              <a:t> Л е к ц і я  </a:t>
            </a:r>
            <a:r>
              <a:rPr lang="uk-UA" sz="1600" b="1" i="1" dirty="0" smtClean="0">
                <a:solidFill>
                  <a:schemeClr val="accent2"/>
                </a:solidFill>
                <a:latin typeface="Book Antiqua" pitchFamily="18" charset="0"/>
              </a:rPr>
              <a:t>7</a:t>
            </a:r>
            <a:r>
              <a:rPr lang="en-US" sz="1600" b="1" i="1" dirty="0" smtClean="0">
                <a:solidFill>
                  <a:schemeClr val="accent2"/>
                </a:solidFill>
                <a:latin typeface="Book Antiqua" pitchFamily="18" charset="0"/>
              </a:rPr>
              <a:t>.</a:t>
            </a:r>
            <a:r>
              <a:rPr lang="uk-UA" sz="1600" b="1" i="1" dirty="0">
                <a:solidFill>
                  <a:schemeClr val="tx2"/>
                </a:solidFill>
                <a:latin typeface="Book Antiqua" pitchFamily="18" charset="0"/>
              </a:rPr>
              <a:t>		</a:t>
            </a:r>
            <a:r>
              <a:rPr lang="uk-UA" sz="1600" b="1" i="1" dirty="0">
                <a:latin typeface="Book Antiqua" pitchFamily="18" charset="0"/>
              </a:rPr>
              <a:t>С к а н е р и      п о р т і в.</a:t>
            </a:r>
            <a:r>
              <a:rPr lang="uk-UA" sz="1600" b="1" i="1" dirty="0">
                <a:solidFill>
                  <a:schemeClr val="tx2"/>
                </a:solidFill>
                <a:latin typeface="Book Antiqua" pitchFamily="18" charset="0"/>
              </a:rPr>
              <a:t>			                     </a:t>
            </a:r>
            <a:r>
              <a:rPr lang="uk-UA" sz="1600" b="1" i="1" dirty="0">
                <a:solidFill>
                  <a:schemeClr val="accent2"/>
                </a:solidFill>
                <a:latin typeface="Book Antiqua" pitchFamily="18" charset="0"/>
              </a:rPr>
              <a:t>–   </a:t>
            </a:r>
            <a:r>
              <a:rPr lang="uk-UA" sz="1600" b="1" i="1" dirty="0" smtClean="0">
                <a:solidFill>
                  <a:schemeClr val="accent2"/>
                </a:solidFill>
                <a:latin typeface="Book Antiqua" pitchFamily="18" charset="0"/>
              </a:rPr>
              <a:t>8   </a:t>
            </a:r>
            <a:r>
              <a:rPr lang="uk-UA" sz="1600" b="1" i="1" dirty="0">
                <a:solidFill>
                  <a:schemeClr val="accent2"/>
                </a:solidFill>
                <a:latin typeface="Book Antiqua" pitchFamily="18" charset="0"/>
              </a:rPr>
              <a:t>–</a:t>
            </a:r>
            <a:r>
              <a:rPr lang="uk-UA" sz="1600" b="1" i="1" dirty="0">
                <a:solidFill>
                  <a:schemeClr val="tx2"/>
                </a:solidFill>
                <a:latin typeface="Book Antiqua" pitchFamily="18" charset="0"/>
              </a:rPr>
              <a:t> </a:t>
            </a:r>
          </a:p>
        </p:txBody>
      </p:sp>
      <p:sp>
        <p:nvSpPr>
          <p:cNvPr id="11269" name="Line 5"/>
          <p:cNvSpPr>
            <a:spLocks noChangeShapeType="1"/>
          </p:cNvSpPr>
          <p:nvPr/>
        </p:nvSpPr>
        <p:spPr bwMode="auto">
          <a:xfrm>
            <a:off x="6453188" y="6573838"/>
            <a:ext cx="2698750" cy="0"/>
          </a:xfrm>
          <a:prstGeom prst="line">
            <a:avLst/>
          </a:prstGeom>
          <a:noFill/>
          <a:ln w="57150" cmpd="thinThick">
            <a:solidFill>
              <a:schemeClr val="tx1"/>
            </a:solidFill>
            <a:round/>
            <a:headEnd/>
            <a:tailEnd/>
          </a:ln>
        </p:spPr>
        <p:txBody>
          <a:bodyPr/>
          <a:lstStyle/>
          <a:p>
            <a:endParaRPr lang="uk-UA"/>
          </a:p>
        </p:txBody>
      </p:sp>
      <p:sp>
        <p:nvSpPr>
          <p:cNvPr id="6" name="Rectangle 3"/>
          <p:cNvSpPr txBox="1">
            <a:spLocks noChangeArrowheads="1"/>
          </p:cNvSpPr>
          <p:nvPr/>
        </p:nvSpPr>
        <p:spPr>
          <a:xfrm>
            <a:off x="152400" y="314370"/>
            <a:ext cx="8839200" cy="6145209"/>
          </a:xfrm>
          <a:prstGeom prst="rect">
            <a:avLst/>
          </a:prstGeom>
        </p:spPr>
        <p:txBody>
          <a:bodyPr/>
          <a:lstStyle/>
          <a:p>
            <a:pPr marL="342900" indent="-342900" algn="just" eaLnBrk="0" hangingPunct="0">
              <a:lnSpc>
                <a:spcPct val="80000"/>
              </a:lnSpc>
              <a:spcBef>
                <a:spcPct val="20000"/>
              </a:spcBef>
              <a:buFont typeface="Wingdings" pitchFamily="2" charset="2"/>
              <a:buNone/>
              <a:defRPr/>
            </a:pPr>
            <a:r>
              <a:rPr lang="uk-UA" sz="2200" b="1" kern="0" dirty="0">
                <a:latin typeface="+mn-lt"/>
              </a:rPr>
              <a:t>		Способи проникнення через міжмережеві екрани</a:t>
            </a:r>
            <a:endParaRPr lang="uk-UA" sz="2200" kern="0" dirty="0">
              <a:latin typeface="+mn-lt"/>
            </a:endParaRPr>
          </a:p>
          <a:p>
            <a:pPr marL="342900" indent="-342900" algn="just" eaLnBrk="0" hangingPunct="0">
              <a:lnSpc>
                <a:spcPct val="80000"/>
              </a:lnSpc>
              <a:spcBef>
                <a:spcPct val="20000"/>
              </a:spcBef>
              <a:buFont typeface="Wingdings" pitchFamily="2" charset="2"/>
              <a:buNone/>
              <a:defRPr/>
            </a:pPr>
            <a:r>
              <a:rPr lang="uk-UA" sz="2200" kern="0" dirty="0">
                <a:latin typeface="+mn-lt"/>
              </a:rPr>
              <a:t>		У </a:t>
            </a:r>
            <a:r>
              <a:rPr lang="uk-UA" sz="2200" kern="0" dirty="0" err="1">
                <a:latin typeface="+mn-lt"/>
              </a:rPr>
              <a:t>nmap</a:t>
            </a:r>
            <a:r>
              <a:rPr lang="uk-UA" sz="2200" kern="0" dirty="0">
                <a:latin typeface="+mn-lt"/>
              </a:rPr>
              <a:t> реалізовані наступні способи проникнення через міжмережеві екрани :</a:t>
            </a:r>
          </a:p>
          <a:p>
            <a:pPr marL="342900" indent="-342900" algn="just" eaLnBrk="0" hangingPunct="0">
              <a:lnSpc>
                <a:spcPct val="80000"/>
              </a:lnSpc>
              <a:spcBef>
                <a:spcPct val="20000"/>
              </a:spcBef>
              <a:buFontTx/>
              <a:buChar char="•"/>
              <a:defRPr/>
            </a:pPr>
            <a:r>
              <a:rPr lang="uk-UA" sz="2200" kern="0" dirty="0">
                <a:latin typeface="+mn-lt"/>
              </a:rPr>
              <a:t>використання проміжного </a:t>
            </a:r>
          </a:p>
          <a:p>
            <a:pPr marL="342900" indent="-342900" algn="just" eaLnBrk="0" hangingPunct="0">
              <a:lnSpc>
                <a:spcPct val="80000"/>
              </a:lnSpc>
              <a:spcBef>
                <a:spcPct val="20000"/>
              </a:spcBef>
              <a:buFont typeface="Wingdings" pitchFamily="2" charset="2"/>
              <a:buNone/>
              <a:defRPr/>
            </a:pPr>
            <a:r>
              <a:rPr lang="uk-UA" sz="2200" kern="0" dirty="0">
                <a:latin typeface="+mn-lt"/>
              </a:rPr>
              <a:t>	</a:t>
            </a:r>
            <a:r>
              <a:rPr lang="uk-UA" sz="2200" kern="0" dirty="0" err="1">
                <a:latin typeface="+mn-lt"/>
              </a:rPr>
              <a:t>ftp</a:t>
            </a:r>
            <a:r>
              <a:rPr lang="uk-UA" sz="2200" kern="0" dirty="0">
                <a:latin typeface="+mn-lt"/>
              </a:rPr>
              <a:t> </a:t>
            </a:r>
            <a:r>
              <a:rPr lang="uk-UA" sz="2200" kern="0" dirty="0" err="1">
                <a:latin typeface="+mn-lt"/>
              </a:rPr>
              <a:t>-сервера</a:t>
            </a:r>
            <a:r>
              <a:rPr lang="uk-UA" sz="2200" kern="0" dirty="0">
                <a:latin typeface="+mn-lt"/>
              </a:rPr>
              <a:t> (опція - b) (дозволяє проникнути через міжмережевий </a:t>
            </a:r>
          </a:p>
          <a:p>
            <a:pPr marL="342900" indent="-342900" algn="just" eaLnBrk="0" hangingPunct="0">
              <a:lnSpc>
                <a:spcPct val="80000"/>
              </a:lnSpc>
              <a:spcBef>
                <a:spcPct val="20000"/>
              </a:spcBef>
              <a:buFont typeface="Wingdings" pitchFamily="2" charset="2"/>
              <a:buNone/>
              <a:defRPr/>
            </a:pPr>
            <a:r>
              <a:rPr lang="uk-UA" sz="2200" kern="0" dirty="0">
                <a:latin typeface="+mn-lt"/>
              </a:rPr>
              <a:t>	екран, якщо цей ftp - сервер знаходиться за міжмережевим екраном і </a:t>
            </a:r>
          </a:p>
          <a:p>
            <a:pPr marL="342900" indent="-342900" algn="just" eaLnBrk="0" hangingPunct="0">
              <a:lnSpc>
                <a:spcPct val="80000"/>
              </a:lnSpc>
              <a:spcBef>
                <a:spcPct val="20000"/>
              </a:spcBef>
              <a:buFont typeface="Wingdings" pitchFamily="2" charset="2"/>
              <a:buNone/>
              <a:defRPr/>
            </a:pPr>
            <a:r>
              <a:rPr lang="uk-UA" sz="2200" kern="0" dirty="0">
                <a:latin typeface="+mn-lt"/>
              </a:rPr>
              <a:t>	останній не блокує доступ </a:t>
            </a:r>
          </a:p>
          <a:p>
            <a:pPr marL="342900" indent="-342900" algn="just" eaLnBrk="0" hangingPunct="0">
              <a:lnSpc>
                <a:spcPct val="80000"/>
              </a:lnSpc>
              <a:spcBef>
                <a:spcPct val="20000"/>
              </a:spcBef>
              <a:buFont typeface="Wingdings" pitchFamily="2" charset="2"/>
              <a:buNone/>
              <a:defRPr/>
            </a:pPr>
            <a:r>
              <a:rPr lang="uk-UA" sz="2200" kern="0" dirty="0">
                <a:latin typeface="+mn-lt"/>
              </a:rPr>
              <a:t>	до нього) ;</a:t>
            </a:r>
          </a:p>
          <a:p>
            <a:pPr marL="342900" indent="-342900" algn="just" eaLnBrk="0" hangingPunct="0">
              <a:lnSpc>
                <a:spcPct val="80000"/>
              </a:lnSpc>
              <a:spcBef>
                <a:spcPct val="20000"/>
              </a:spcBef>
              <a:buFontTx/>
              <a:buChar char="•"/>
              <a:defRPr/>
            </a:pPr>
            <a:r>
              <a:rPr lang="uk-UA" sz="2200" kern="0" dirty="0">
                <a:latin typeface="+mn-lt"/>
              </a:rPr>
              <a:t>фрагментація тестових </a:t>
            </a:r>
          </a:p>
          <a:p>
            <a:pPr marL="342900" indent="-342900" algn="just" eaLnBrk="0" hangingPunct="0">
              <a:lnSpc>
                <a:spcPct val="80000"/>
              </a:lnSpc>
              <a:spcBef>
                <a:spcPct val="20000"/>
              </a:spcBef>
              <a:buFont typeface="Wingdings" pitchFamily="2" charset="2"/>
              <a:buNone/>
              <a:defRPr/>
            </a:pPr>
            <a:r>
              <a:rPr lang="uk-UA" sz="2200" kern="0" dirty="0">
                <a:latin typeface="+mn-lt"/>
              </a:rPr>
              <a:t>	пакетів (опція - f) </a:t>
            </a:r>
          </a:p>
          <a:p>
            <a:pPr marL="342900" indent="-342900" algn="just" eaLnBrk="0" hangingPunct="0">
              <a:lnSpc>
                <a:spcPct val="80000"/>
              </a:lnSpc>
              <a:spcBef>
                <a:spcPct val="20000"/>
              </a:spcBef>
              <a:buFont typeface="Wingdings" pitchFamily="2" charset="2"/>
              <a:buNone/>
              <a:defRPr/>
            </a:pPr>
            <a:r>
              <a:rPr lang="uk-UA" sz="2200" kern="0" dirty="0">
                <a:latin typeface="+mn-lt"/>
              </a:rPr>
              <a:t>	(прості </a:t>
            </a:r>
            <a:r>
              <a:rPr lang="uk-UA" sz="2200" kern="0" dirty="0" err="1">
                <a:latin typeface="+mn-lt"/>
              </a:rPr>
              <a:t>міжмережеві</a:t>
            </a:r>
            <a:r>
              <a:rPr lang="uk-UA" sz="2200" kern="0" dirty="0">
                <a:latin typeface="+mn-lt"/>
              </a:rPr>
              <a:t> </a:t>
            </a:r>
          </a:p>
          <a:p>
            <a:pPr marL="342900" indent="-342900" algn="just" eaLnBrk="0" hangingPunct="0">
              <a:lnSpc>
                <a:spcPct val="80000"/>
              </a:lnSpc>
              <a:spcBef>
                <a:spcPct val="20000"/>
              </a:spcBef>
              <a:buFont typeface="Wingdings" pitchFamily="2" charset="2"/>
              <a:buNone/>
              <a:defRPr/>
            </a:pPr>
            <a:r>
              <a:rPr lang="uk-UA" sz="2200" kern="0" dirty="0">
                <a:latin typeface="+mn-lt"/>
              </a:rPr>
              <a:t>	екрани можуть пропускати </a:t>
            </a:r>
          </a:p>
          <a:p>
            <a:pPr marL="342900" indent="-342900" algn="just" eaLnBrk="0" hangingPunct="0">
              <a:lnSpc>
                <a:spcPct val="80000"/>
              </a:lnSpc>
              <a:spcBef>
                <a:spcPct val="20000"/>
              </a:spcBef>
              <a:buFont typeface="Wingdings" pitchFamily="2" charset="2"/>
              <a:buNone/>
              <a:defRPr/>
            </a:pPr>
            <a:r>
              <a:rPr lang="uk-UA" sz="2200" kern="0" dirty="0">
                <a:latin typeface="+mn-lt"/>
              </a:rPr>
              <a:t>	такі пакети ) ;</a:t>
            </a:r>
          </a:p>
          <a:p>
            <a:pPr marL="342900" indent="-342900" algn="just" eaLnBrk="0" hangingPunct="0">
              <a:lnSpc>
                <a:spcPct val="80000"/>
              </a:lnSpc>
              <a:spcBef>
                <a:spcPct val="20000"/>
              </a:spcBef>
              <a:buFontTx/>
              <a:buChar char="•"/>
              <a:defRPr/>
            </a:pPr>
            <a:r>
              <a:rPr lang="uk-UA" sz="2200" kern="0" dirty="0">
                <a:latin typeface="+mn-lt"/>
              </a:rPr>
              <a:t>довільний вибір порту </a:t>
            </a:r>
          </a:p>
          <a:p>
            <a:pPr marL="342900" indent="-342900" algn="just" eaLnBrk="0" hangingPunct="0">
              <a:lnSpc>
                <a:spcPct val="80000"/>
              </a:lnSpc>
              <a:spcBef>
                <a:spcPct val="20000"/>
              </a:spcBef>
              <a:buFont typeface="Wingdings" pitchFamily="2" charset="2"/>
              <a:buNone/>
              <a:defRPr/>
            </a:pPr>
            <a:r>
              <a:rPr lang="uk-UA" sz="2200" kern="0" dirty="0">
                <a:latin typeface="+mn-lt"/>
              </a:rPr>
              <a:t>	джерела тестових пакетів</a:t>
            </a:r>
          </a:p>
          <a:p>
            <a:pPr marL="342900" indent="-342900" algn="just" eaLnBrk="0" hangingPunct="0">
              <a:lnSpc>
                <a:spcPct val="80000"/>
              </a:lnSpc>
              <a:spcBef>
                <a:spcPct val="20000"/>
              </a:spcBef>
              <a:buFont typeface="Wingdings" pitchFamily="2" charset="2"/>
              <a:buNone/>
              <a:defRPr/>
            </a:pPr>
            <a:r>
              <a:rPr lang="uk-UA" sz="2200" kern="0" dirty="0">
                <a:latin typeface="+mn-lt"/>
              </a:rPr>
              <a:t>	 (опція - g ).</a:t>
            </a:r>
            <a:endParaRPr lang="ru-RU" sz="2200" kern="0" dirty="0">
              <a:latin typeface="+mn-lt"/>
            </a:endParaRPr>
          </a:p>
        </p:txBody>
      </p:sp>
      <p:pic>
        <p:nvPicPr>
          <p:cNvPr id="11271" name="Picture 4" descr="nmap_ebs"/>
          <p:cNvPicPr>
            <a:picLocks noChangeAspect="1" noChangeArrowheads="1"/>
          </p:cNvPicPr>
          <p:nvPr/>
        </p:nvPicPr>
        <p:blipFill>
          <a:blip r:embed="rId2" cstate="print"/>
          <a:srcRect/>
          <a:stretch>
            <a:fillRect/>
          </a:stretch>
        </p:blipFill>
        <p:spPr bwMode="auto">
          <a:xfrm>
            <a:off x="4352922" y="2631153"/>
            <a:ext cx="4562477" cy="392204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0" y="3175"/>
            <a:ext cx="9158288" cy="269875"/>
          </a:xfrm>
          <a:gradFill rotWithShape="1">
            <a:gsLst>
              <a:gs pos="0">
                <a:srgbClr val="DCB6FC"/>
              </a:gs>
              <a:gs pos="100000">
                <a:srgbClr val="9A7FB0"/>
              </a:gs>
            </a:gsLst>
            <a:path path="shape">
              <a:fillToRect l="50000" t="50000" r="50000" b="50000"/>
            </a:path>
          </a:gradFill>
        </p:spPr>
        <p:txBody>
          <a:bodyPr lIns="0" tIns="0" rIns="0" bIns="0"/>
          <a:lstStyle/>
          <a:p>
            <a:pPr algn="r" eaLnBrk="1" hangingPunct="1"/>
            <a:r>
              <a:rPr lang="uk-UA" sz="1600" b="1" i="1" dirty="0" smtClean="0">
                <a:latin typeface="Book Antiqua" pitchFamily="18" charset="0"/>
              </a:rPr>
              <a:t> </a:t>
            </a:r>
            <a:r>
              <a:rPr lang="uk-UA" sz="1600" b="1" i="1" dirty="0" smtClean="0">
                <a:solidFill>
                  <a:schemeClr val="accent2"/>
                </a:solidFill>
                <a:latin typeface="Book Antiqua" pitchFamily="18" charset="0"/>
              </a:rPr>
              <a:t>І н с т р у м е н т и      к і б е р б е з п е к и .</a:t>
            </a:r>
          </a:p>
        </p:txBody>
      </p:sp>
      <p:sp>
        <p:nvSpPr>
          <p:cNvPr id="12291" name="Line 3"/>
          <p:cNvSpPr>
            <a:spLocks noChangeShapeType="1"/>
          </p:cNvSpPr>
          <p:nvPr/>
        </p:nvSpPr>
        <p:spPr bwMode="auto">
          <a:xfrm>
            <a:off x="196850" y="290513"/>
            <a:ext cx="8997950" cy="0"/>
          </a:xfrm>
          <a:prstGeom prst="line">
            <a:avLst/>
          </a:prstGeom>
          <a:noFill/>
          <a:ln w="57150" cmpd="thickThin">
            <a:solidFill>
              <a:schemeClr val="tx1"/>
            </a:solidFill>
            <a:round/>
            <a:headEnd/>
            <a:tailEnd/>
          </a:ln>
        </p:spPr>
        <p:txBody>
          <a:bodyPr/>
          <a:lstStyle/>
          <a:p>
            <a:endParaRPr lang="uk-UA"/>
          </a:p>
        </p:txBody>
      </p:sp>
      <p:sp>
        <p:nvSpPr>
          <p:cNvPr id="12292" name="Rectangle 4"/>
          <p:cNvSpPr>
            <a:spLocks noChangeArrowheads="1"/>
          </p:cNvSpPr>
          <p:nvPr/>
        </p:nvSpPr>
        <p:spPr bwMode="auto">
          <a:xfrm>
            <a:off x="0" y="6583363"/>
            <a:ext cx="9158288" cy="269875"/>
          </a:xfrm>
          <a:prstGeom prst="rect">
            <a:avLst/>
          </a:prstGeom>
          <a:gradFill rotWithShape="1">
            <a:gsLst>
              <a:gs pos="0">
                <a:srgbClr val="DCB6FC"/>
              </a:gs>
              <a:gs pos="100000">
                <a:srgbClr val="9A7FB0"/>
              </a:gs>
            </a:gsLst>
            <a:path path="shape">
              <a:fillToRect l="50000" t="50000" r="50000" b="50000"/>
            </a:path>
          </a:gradFill>
          <a:ln w="25400">
            <a:noFill/>
            <a:miter lim="800000"/>
            <a:headEnd/>
            <a:tailEnd/>
          </a:ln>
        </p:spPr>
        <p:txBody>
          <a:bodyPr lIns="0" tIns="0" rIns="0" bIns="0" anchor="ctr"/>
          <a:lstStyle/>
          <a:p>
            <a:r>
              <a:rPr lang="uk-UA" sz="1600" b="1" i="1" dirty="0">
                <a:solidFill>
                  <a:schemeClr val="accent2"/>
                </a:solidFill>
                <a:latin typeface="Book Antiqua" pitchFamily="18" charset="0"/>
              </a:rPr>
              <a:t> Л е к ц і я  </a:t>
            </a:r>
            <a:r>
              <a:rPr lang="uk-UA" sz="1600" b="1" i="1" dirty="0" smtClean="0">
                <a:solidFill>
                  <a:schemeClr val="accent2"/>
                </a:solidFill>
                <a:latin typeface="Book Antiqua" pitchFamily="18" charset="0"/>
              </a:rPr>
              <a:t>7</a:t>
            </a:r>
            <a:r>
              <a:rPr lang="en-US" sz="1600" b="1" i="1" dirty="0" smtClean="0">
                <a:solidFill>
                  <a:schemeClr val="accent2"/>
                </a:solidFill>
                <a:latin typeface="Book Antiqua" pitchFamily="18" charset="0"/>
              </a:rPr>
              <a:t>.</a:t>
            </a:r>
            <a:r>
              <a:rPr lang="uk-UA" sz="1600" b="1" i="1" dirty="0">
                <a:solidFill>
                  <a:schemeClr val="tx2"/>
                </a:solidFill>
                <a:latin typeface="Book Antiqua" pitchFamily="18" charset="0"/>
              </a:rPr>
              <a:t>		</a:t>
            </a:r>
            <a:r>
              <a:rPr lang="uk-UA" sz="1600" b="1" i="1" dirty="0">
                <a:latin typeface="Book Antiqua" pitchFamily="18" charset="0"/>
              </a:rPr>
              <a:t>С к а н е р и      п о р т і в.</a:t>
            </a:r>
            <a:r>
              <a:rPr lang="uk-UA" sz="1600" b="1" i="1" dirty="0">
                <a:solidFill>
                  <a:schemeClr val="tx2"/>
                </a:solidFill>
                <a:latin typeface="Book Antiqua" pitchFamily="18" charset="0"/>
              </a:rPr>
              <a:t>			                     </a:t>
            </a:r>
            <a:r>
              <a:rPr lang="uk-UA" sz="1600" b="1" i="1" dirty="0">
                <a:solidFill>
                  <a:schemeClr val="accent2"/>
                </a:solidFill>
                <a:latin typeface="Book Antiqua" pitchFamily="18" charset="0"/>
              </a:rPr>
              <a:t>–   </a:t>
            </a:r>
            <a:r>
              <a:rPr lang="uk-UA" sz="1600" b="1" i="1" dirty="0" smtClean="0">
                <a:solidFill>
                  <a:schemeClr val="accent2"/>
                </a:solidFill>
                <a:latin typeface="Book Antiqua" pitchFamily="18" charset="0"/>
              </a:rPr>
              <a:t>9   </a:t>
            </a:r>
            <a:r>
              <a:rPr lang="uk-UA" sz="1600" b="1" i="1" dirty="0">
                <a:solidFill>
                  <a:schemeClr val="accent2"/>
                </a:solidFill>
                <a:latin typeface="Book Antiqua" pitchFamily="18" charset="0"/>
              </a:rPr>
              <a:t>–</a:t>
            </a:r>
            <a:r>
              <a:rPr lang="uk-UA" sz="1600" b="1" i="1" dirty="0">
                <a:solidFill>
                  <a:schemeClr val="tx2"/>
                </a:solidFill>
                <a:latin typeface="Book Antiqua" pitchFamily="18" charset="0"/>
              </a:rPr>
              <a:t> </a:t>
            </a:r>
          </a:p>
        </p:txBody>
      </p:sp>
      <p:sp>
        <p:nvSpPr>
          <p:cNvPr id="12293" name="Line 5"/>
          <p:cNvSpPr>
            <a:spLocks noChangeShapeType="1"/>
          </p:cNvSpPr>
          <p:nvPr/>
        </p:nvSpPr>
        <p:spPr bwMode="auto">
          <a:xfrm>
            <a:off x="6453188" y="6573838"/>
            <a:ext cx="2698750" cy="0"/>
          </a:xfrm>
          <a:prstGeom prst="line">
            <a:avLst/>
          </a:prstGeom>
          <a:noFill/>
          <a:ln w="57150" cmpd="thinThick">
            <a:solidFill>
              <a:schemeClr val="tx1"/>
            </a:solidFill>
            <a:round/>
            <a:headEnd/>
            <a:tailEnd/>
          </a:ln>
        </p:spPr>
        <p:txBody>
          <a:bodyPr/>
          <a:lstStyle/>
          <a:p>
            <a:endParaRPr lang="uk-UA"/>
          </a:p>
        </p:txBody>
      </p:sp>
      <p:sp>
        <p:nvSpPr>
          <p:cNvPr id="6" name="Rectangle 3"/>
          <p:cNvSpPr txBox="1">
            <a:spLocks noChangeArrowheads="1"/>
          </p:cNvSpPr>
          <p:nvPr/>
        </p:nvSpPr>
        <p:spPr>
          <a:xfrm>
            <a:off x="304800" y="0"/>
            <a:ext cx="8229600" cy="1219200"/>
          </a:xfrm>
          <a:prstGeom prst="rect">
            <a:avLst/>
          </a:prstGeom>
        </p:spPr>
        <p:txBody>
          <a:bodyPr/>
          <a:lstStyle/>
          <a:p>
            <a:pPr marL="342900" indent="-342900" algn="ctr" eaLnBrk="0" hangingPunct="0">
              <a:lnSpc>
                <a:spcPct val="80000"/>
              </a:lnSpc>
              <a:spcBef>
                <a:spcPct val="20000"/>
              </a:spcBef>
              <a:buFont typeface="Wingdings" pitchFamily="2" charset="2"/>
              <a:buNone/>
              <a:defRPr/>
            </a:pPr>
            <a:endParaRPr lang="en-US" sz="2800" kern="0" dirty="0">
              <a:latin typeface="+mn-lt"/>
            </a:endParaRPr>
          </a:p>
          <a:p>
            <a:pPr marL="342900" indent="-342900" algn="ctr" eaLnBrk="0" hangingPunct="0">
              <a:lnSpc>
                <a:spcPct val="80000"/>
              </a:lnSpc>
              <a:spcBef>
                <a:spcPct val="20000"/>
              </a:spcBef>
              <a:buFont typeface="Wingdings" pitchFamily="2" charset="2"/>
              <a:buNone/>
              <a:defRPr/>
            </a:pPr>
            <a:r>
              <a:rPr lang="uk-UA" sz="2800" kern="0" dirty="0" smtClean="0">
                <a:latin typeface="+mn-lt"/>
              </a:rPr>
              <a:t>інтерфейс </a:t>
            </a:r>
            <a:r>
              <a:rPr lang="en-US" sz="2800" kern="0" dirty="0" smtClean="0">
                <a:latin typeface="+mn-lt"/>
              </a:rPr>
              <a:t>NMAP </a:t>
            </a:r>
            <a:r>
              <a:rPr lang="uk-UA" sz="2800" kern="0" dirty="0" smtClean="0">
                <a:latin typeface="+mn-lt"/>
              </a:rPr>
              <a:t>у Windows</a:t>
            </a:r>
            <a:endParaRPr lang="ru-RU" sz="2800" kern="0" dirty="0">
              <a:latin typeface="+mn-lt"/>
            </a:endParaRPr>
          </a:p>
        </p:txBody>
      </p:sp>
      <p:pic>
        <p:nvPicPr>
          <p:cNvPr id="12295" name="Picture 4" descr="zenmap-multi-1220x700"/>
          <p:cNvPicPr>
            <a:picLocks noChangeAspect="1" noChangeArrowheads="1"/>
          </p:cNvPicPr>
          <p:nvPr/>
        </p:nvPicPr>
        <p:blipFill>
          <a:blip r:embed="rId2" cstate="print"/>
          <a:srcRect/>
          <a:stretch>
            <a:fillRect/>
          </a:stretch>
        </p:blipFill>
        <p:spPr bwMode="auto">
          <a:xfrm>
            <a:off x="304800" y="1219200"/>
            <a:ext cx="8229600" cy="490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2527</TotalTime>
  <Words>2470</Words>
  <Application>Microsoft Office PowerPoint</Application>
  <PresentationFormat>Экран (4:3)</PresentationFormat>
  <Paragraphs>189</Paragraphs>
  <Slides>25</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25</vt:i4>
      </vt:variant>
    </vt:vector>
  </HeadingPairs>
  <TitlesOfParts>
    <vt:vector size="26" baseType="lpstr">
      <vt:lpstr>Default Design</vt:lpstr>
      <vt:lpstr>І н с т р у м е н т и      к і б е р б е з п е к и . </vt:lpstr>
      <vt:lpstr> І н с т р у м е н т и      к і б е р б е з п е к и . </vt:lpstr>
      <vt:lpstr> І н с т р у м е н т и      к і б е р б е з п е к и . </vt:lpstr>
      <vt:lpstr> І н с т р у м е н т и      к і б е р б е з п е к и . </vt:lpstr>
      <vt:lpstr> І н с т р у м е н т и      к і б е р б е з п е к и .</vt:lpstr>
      <vt:lpstr> І н с т р у м е н т и      к і б е р б е з п е к и .</vt:lpstr>
      <vt:lpstr> І н с т р у м е н т и      к і б е р б е з п е к и .</vt:lpstr>
      <vt:lpstr> І н с т р у м е н т и      к і б е р б е з п е к и .</vt:lpstr>
      <vt:lpstr> І н с т р у м е н т и      к і б е р б е з п е к и .</vt:lpstr>
      <vt:lpstr>NetScanTools</vt:lpstr>
      <vt:lpstr> І н с т р у м е н т и      к і б е р б е з п е к и .</vt:lpstr>
      <vt:lpstr> І н с т р у м е н т и      к і б е р б е з п е к и .</vt:lpstr>
      <vt:lpstr> І н с т р у м е н т и      к і б е р б е з п е к и .</vt:lpstr>
      <vt:lpstr> І н с т р у м е н т и      к і б е р б е з п е к и .</vt:lpstr>
      <vt:lpstr> І н с т р у м е н т и      к і б е р б е з п е к и .</vt:lpstr>
      <vt:lpstr> І н с т р у м е н т и      к і б е р б е з п е к и .</vt:lpstr>
      <vt:lpstr> І н с т р у м е н т и      к і б е р б е з п е к и .</vt:lpstr>
      <vt:lpstr> І н с т р у м е н т и      к і б е р б е з п е к и .</vt:lpstr>
      <vt:lpstr> І н с т р у м е н т и      к і б е р б е з п е к и .</vt:lpstr>
      <vt:lpstr> І н с т р у м е н т и      к і б е р б е з п е к и .</vt:lpstr>
      <vt:lpstr> І н с т р у м е н т и      к і б е р б е з п е к и .</vt:lpstr>
      <vt:lpstr> І н с т р у м е н т и      к і б е р б е з п е к и .</vt:lpstr>
      <vt:lpstr>UDP-Scan</vt:lpstr>
      <vt:lpstr> І н с т р у м е н т и      к і б е р б е з п е к и .</vt:lpstr>
      <vt:lpstr>Слайд 25</vt:lpstr>
    </vt:vector>
  </TitlesOfParts>
  <Company>IAPMM NAS 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 а х и с т   і н ф о р м а ц і ї   в   к о м п ‘ ю т е р н и х   м е р е ж а х .</dc:title>
  <dc:creator>CH3_srv</dc:creator>
  <cp:lastModifiedBy>User</cp:lastModifiedBy>
  <cp:revision>122</cp:revision>
  <dcterms:created xsi:type="dcterms:W3CDTF">2009-04-07T12:04:39Z</dcterms:created>
  <dcterms:modified xsi:type="dcterms:W3CDTF">2021-10-22T10:45:01Z</dcterms:modified>
</cp:coreProperties>
</file>