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sldIdLst>
    <p:sldId id="256" r:id="rId2"/>
    <p:sldId id="302" r:id="rId3"/>
    <p:sldId id="303" r:id="rId4"/>
    <p:sldId id="340" r:id="rId5"/>
    <p:sldId id="341" r:id="rId6"/>
    <p:sldId id="309" r:id="rId7"/>
    <p:sldId id="342" r:id="rId8"/>
    <p:sldId id="343" r:id="rId9"/>
    <p:sldId id="344" r:id="rId10"/>
    <p:sldId id="345" r:id="rId11"/>
    <p:sldId id="362" r:id="rId12"/>
    <p:sldId id="363" r:id="rId13"/>
    <p:sldId id="365" r:id="rId14"/>
    <p:sldId id="366" r:id="rId15"/>
    <p:sldId id="367" r:id="rId16"/>
    <p:sldId id="364" r:id="rId17"/>
    <p:sldId id="368" r:id="rId18"/>
    <p:sldId id="369" r:id="rId19"/>
    <p:sldId id="370" r:id="rId20"/>
    <p:sldId id="374" r:id="rId21"/>
    <p:sldId id="371" r:id="rId22"/>
    <p:sldId id="372" r:id="rId23"/>
    <p:sldId id="376" r:id="rId24"/>
    <p:sldId id="373" r:id="rId25"/>
    <p:sldId id="375" r:id="rId26"/>
    <p:sldId id="377" r:id="rId27"/>
    <p:sldId id="378" r:id="rId28"/>
    <p:sldId id="379" r:id="rId29"/>
    <p:sldId id="346" r:id="rId30"/>
    <p:sldId id="347" r:id="rId31"/>
    <p:sldId id="348" r:id="rId32"/>
    <p:sldId id="313" r:id="rId33"/>
    <p:sldId id="380" r:id="rId34"/>
    <p:sldId id="349" r:id="rId35"/>
    <p:sldId id="350" r:id="rId36"/>
    <p:sldId id="351" r:id="rId37"/>
    <p:sldId id="352" r:id="rId38"/>
    <p:sldId id="356" r:id="rId39"/>
    <p:sldId id="354" r:id="rId40"/>
    <p:sldId id="381" r:id="rId41"/>
    <p:sldId id="353" r:id="rId42"/>
    <p:sldId id="355" r:id="rId43"/>
    <p:sldId id="357" r:id="rId44"/>
    <p:sldId id="358" r:id="rId45"/>
    <p:sldId id="359" r:id="rId46"/>
    <p:sldId id="360" r:id="rId47"/>
    <p:sldId id="361" r:id="rId48"/>
    <p:sldId id="296"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576" autoAdjust="0"/>
  </p:normalViewPr>
  <p:slideViewPr>
    <p:cSldViewPr snapToGrid="0">
      <p:cViewPr varScale="1">
        <p:scale>
          <a:sx n="59" d="100"/>
          <a:sy n="59" d="100"/>
        </p:scale>
        <p:origin x="868" y="60"/>
      </p:cViewPr>
      <p:guideLst>
        <p:guide orient="horz" pos="2160"/>
        <p:guide pos="3840"/>
      </p:guideLst>
    </p:cSldViewPr>
  </p:slideViewPr>
  <p:outlineViewPr>
    <p:cViewPr>
      <p:scale>
        <a:sx n="33" d="100"/>
        <a:sy n="33" d="100"/>
      </p:scale>
      <p:origin x="48" y="4742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AC3A3A-9C11-41B3-949D-BF05A49C1C2C}" type="datetimeFigureOut">
              <a:rPr lang="uk-UA" smtClean="0"/>
              <a:pPr/>
              <a:t>08.04.2024</a:t>
            </a:fld>
            <a:endParaRPr lang="uk-UA"/>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4941EE-6EB7-4B62-8580-9EAB94E02E89}"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FF9A25B-6B56-4C79-932F-EAAA479434DE}" type="datetime1">
              <a:rPr lang="uk-UA" smtClean="0"/>
              <a:pPr/>
              <a:t>08.04.2024</a:t>
            </a:fld>
            <a:endParaRPr lang="uk-UA"/>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uk-UA"/>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D07DC24B-8650-405F-98BC-E78A8ACB2E7F}" type="slidenum">
              <a:rPr lang="uk-UA" smtClean="0"/>
              <a:pPr/>
              <a:t>‹№›</a:t>
            </a:fld>
            <a:endParaRPr lang="uk-UA"/>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7301690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FF9A25B-6B56-4C79-932F-EAAA479434DE}" type="datetime1">
              <a:rPr lang="uk-UA" smtClean="0"/>
              <a:pPr/>
              <a:t>08.04.2024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32667186"/>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FF9A25B-6B56-4C79-932F-EAAA479434DE}" type="datetime1">
              <a:rPr lang="uk-UA" smtClean="0"/>
              <a:pPr/>
              <a:t>08.04.2024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1703071405"/>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9FF9A25B-6B56-4C79-932F-EAAA479434DE}" type="datetime1">
              <a:rPr lang="uk-UA" smtClean="0"/>
              <a:pPr/>
              <a:t>08.04.2024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37905155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Назва розділу">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FF9A25B-6B56-4C79-932F-EAAA479434DE}" type="datetime1">
              <a:rPr lang="uk-UA" smtClean="0"/>
              <a:pPr/>
              <a:t>08.04.2024</a:t>
            </a:fld>
            <a:endParaRPr lang="uk-UA"/>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uk-UA"/>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D07DC24B-8650-405F-98BC-E78A8ACB2E7F}" type="slidenum">
              <a:rPr lang="uk-UA" smtClean="0"/>
              <a:pPr/>
              <a:t>‹№›</a:t>
            </a:fld>
            <a:endParaRPr lang="uk-UA"/>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462432814"/>
      </p:ext>
    </p:extLst>
  </p:cSld>
  <p:clrMapOvr>
    <a:overrideClrMapping bg1="dk1" tx1="lt1" bg2="dk2" tx2="lt2" accent1="accent1" accent2="accent2" accent3="accent3" accent4="accent4" accent5="accent5" accent6="accent6" hlink="hlink" folHlink="folHlink"/>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9FF9A25B-6B56-4C79-932F-EAAA479434DE}" type="datetime1">
              <a:rPr lang="uk-UA" smtClean="0"/>
              <a:pPr/>
              <a:t>08.04.2024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3322933645"/>
      </p:ext>
    </p:extLst>
  </p:cSld>
  <p:clrMapOvr>
    <a:masterClrMapping/>
  </p:clrMapOvr>
  <p:hf hdr="0" ftr="0" dt="0"/>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257300" y="2909102"/>
            <a:ext cx="4800600" cy="299639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633864" y="2909102"/>
            <a:ext cx="4800600" cy="2996398"/>
          </a:xfrm>
        </p:spPr>
        <p:txBody>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9FF9A25B-6B56-4C79-932F-EAAA479434DE}" type="datetime1">
              <a:rPr lang="uk-UA" smtClean="0"/>
              <a:pPr/>
              <a:t>08.04.2024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1843643286"/>
      </p:ext>
    </p:extLst>
  </p:cSld>
  <p:clrMapOvr>
    <a:masterClrMapping/>
  </p:clrMapOvr>
  <p:hf hdr="0" ftr="0" dt="0"/>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9FF9A25B-6B56-4C79-932F-EAAA479434DE}" type="datetime1">
              <a:rPr lang="uk-UA" smtClean="0"/>
              <a:pPr/>
              <a:t>08.04.2024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1258964425"/>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9A25B-6B56-4C79-932F-EAAA479434DE}" type="datetime1">
              <a:rPr lang="uk-UA" smtClean="0"/>
              <a:pPr/>
              <a:t>08.04.2024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56399517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Вміст і підпис">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65051" y="6375679"/>
            <a:ext cx="1233355" cy="348462"/>
          </a:xfrm>
        </p:spPr>
        <p:txBody>
          <a:bodyPr/>
          <a:lstStyle/>
          <a:p>
            <a:fld id="{9FF9A25B-6B56-4C79-932F-EAAA479434DE}" type="datetime1">
              <a:rPr lang="uk-UA" smtClean="0"/>
              <a:pPr/>
              <a:t>08.04.2024</a:t>
            </a:fld>
            <a:endParaRPr lang="uk-UA"/>
          </a:p>
        </p:txBody>
      </p:sp>
      <p:sp>
        <p:nvSpPr>
          <p:cNvPr id="6" name="Footer Placeholder 5"/>
          <p:cNvSpPr>
            <a:spLocks noGrp="1"/>
          </p:cNvSpPr>
          <p:nvPr>
            <p:ph type="ftr" sz="quarter" idx="11"/>
          </p:nvPr>
        </p:nvSpPr>
        <p:spPr>
          <a:xfrm>
            <a:off x="2103620" y="6375679"/>
            <a:ext cx="3482179" cy="345796"/>
          </a:xfrm>
        </p:spPr>
        <p:txBody>
          <a:bodyPr/>
          <a:lstStyle/>
          <a:p>
            <a:endParaRPr lang="uk-UA"/>
          </a:p>
        </p:txBody>
      </p:sp>
      <p:sp>
        <p:nvSpPr>
          <p:cNvPr id="7" name="Slide Number Placeholder 6"/>
          <p:cNvSpPr>
            <a:spLocks noGrp="1"/>
          </p:cNvSpPr>
          <p:nvPr>
            <p:ph type="sldNum" sz="quarter" idx="12"/>
          </p:nvPr>
        </p:nvSpPr>
        <p:spPr>
          <a:xfrm>
            <a:off x="5691014" y="6375679"/>
            <a:ext cx="1232456" cy="345796"/>
          </a:xfrm>
        </p:spPr>
        <p:txBody>
          <a:bodyPr/>
          <a:lstStyle/>
          <a:p>
            <a:fld id="{D07DC24B-8650-405F-98BC-E78A8ACB2E7F}" type="slidenum">
              <a:rPr lang="uk-UA" smtClean="0"/>
              <a:pPr/>
              <a:t>‹№›</a:t>
            </a:fld>
            <a:endParaRPr lang="uk-UA"/>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77955929"/>
      </p:ext>
    </p:extLst>
  </p:cSld>
  <p:clrMapOvr>
    <a:masterClrMapping/>
  </p:clrMapOvr>
  <p:hf hdr="0" ftr="0" dt="0"/>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і підпис">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a:t>Клацніть піктограму, щоб додати зображення</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uk-UA"/>
              <a:t>Клацніть, щоб редагувати стиль зразка заголовка</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a:xfrm>
            <a:off x="765950" y="6375679"/>
            <a:ext cx="1232456" cy="348462"/>
          </a:xfrm>
        </p:spPr>
        <p:txBody>
          <a:bodyPr/>
          <a:lstStyle/>
          <a:p>
            <a:fld id="{9FF9A25B-6B56-4C79-932F-EAAA479434DE}" type="datetime1">
              <a:rPr lang="uk-UA" smtClean="0"/>
              <a:pPr/>
              <a:t>08.04.2024</a:t>
            </a:fld>
            <a:endParaRPr lang="uk-UA"/>
          </a:p>
        </p:txBody>
      </p:sp>
      <p:sp>
        <p:nvSpPr>
          <p:cNvPr id="6" name="Footer Placeholder 5"/>
          <p:cNvSpPr>
            <a:spLocks noGrp="1"/>
          </p:cNvSpPr>
          <p:nvPr>
            <p:ph type="ftr" sz="quarter" idx="11"/>
          </p:nvPr>
        </p:nvSpPr>
        <p:spPr>
          <a:xfrm>
            <a:off x="2103621" y="6375679"/>
            <a:ext cx="3482178" cy="345796"/>
          </a:xfrm>
        </p:spPr>
        <p:txBody>
          <a:bodyPr/>
          <a:lstStyle/>
          <a:p>
            <a:endParaRPr lang="uk-UA"/>
          </a:p>
        </p:txBody>
      </p:sp>
      <p:sp>
        <p:nvSpPr>
          <p:cNvPr id="7" name="Slide Number Placeholder 6"/>
          <p:cNvSpPr>
            <a:spLocks noGrp="1"/>
          </p:cNvSpPr>
          <p:nvPr>
            <p:ph type="sldNum" sz="quarter" idx="12"/>
          </p:nvPr>
        </p:nvSpPr>
        <p:spPr>
          <a:xfrm>
            <a:off x="5687568" y="6375679"/>
            <a:ext cx="1234440" cy="345796"/>
          </a:xfrm>
        </p:spPr>
        <p:txBody>
          <a:bodyPr/>
          <a:lstStyle/>
          <a:p>
            <a:fld id="{D07DC24B-8650-405F-98BC-E78A8ACB2E7F}" type="slidenum">
              <a:rPr lang="uk-UA" smtClean="0"/>
              <a:pPr/>
              <a:t>‹№›</a:t>
            </a:fld>
            <a:endParaRPr lang="uk-UA"/>
          </a:p>
        </p:txBody>
      </p:sp>
    </p:spTree>
    <p:extLst>
      <p:ext uri="{BB962C8B-B14F-4D97-AF65-F5344CB8AC3E}">
        <p14:creationId xmlns:p14="http://schemas.microsoft.com/office/powerpoint/2010/main" val="237082593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FF9A25B-6B56-4C79-932F-EAAA479434DE}" type="datetime1">
              <a:rPr lang="uk-UA" smtClean="0"/>
              <a:pPr/>
              <a:t>08.04.2024</a:t>
            </a:fld>
            <a:endParaRPr lang="uk-UA"/>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uk-UA"/>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D07DC24B-8650-405F-98BC-E78A8ACB2E7F}" type="slidenum">
              <a:rPr lang="uk-UA" smtClean="0"/>
              <a:pPr/>
              <a:t>‹№›</a:t>
            </a:fld>
            <a:endParaRPr lang="uk-UA"/>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419882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zakon.rada.gov.ua/laws/show/1102-2023-%D0%BF#n12" TargetMode="External"/><Relationship Id="rId7" Type="http://schemas.openxmlformats.org/officeDocument/2006/relationships/hyperlink" Target="https://zakon.rada.gov.ua/laws/show/918-2023-%D0%BF#n9" TargetMode="External"/><Relationship Id="rId2" Type="http://schemas.openxmlformats.org/officeDocument/2006/relationships/hyperlink" Target="https://zakon.rada.gov.ua/laws/show/1102-2023-%D0%BF#n204" TargetMode="External"/><Relationship Id="rId1" Type="http://schemas.openxmlformats.org/officeDocument/2006/relationships/slideLayout" Target="../slideLayouts/slideLayout2.xml"/><Relationship Id="rId6" Type="http://schemas.openxmlformats.org/officeDocument/2006/relationships/hyperlink" Target="https://zakon.rada.gov.ua/laws/show/827-2023-%D0%BF#n89" TargetMode="External"/><Relationship Id="rId5" Type="http://schemas.openxmlformats.org/officeDocument/2006/relationships/hyperlink" Target="https://zakon.rada.gov.ua/laws/show/827-2023-%D0%BF#n11" TargetMode="External"/><Relationship Id="rId4" Type="http://schemas.openxmlformats.org/officeDocument/2006/relationships/hyperlink" Target="https://zakon.rada.gov.ua/laws/show/827-2023-%D0%BF#n95"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s://zakon.rada.gov.ua/laws/show/1279-2023-%D0%BF#n12" TargetMode="External"/><Relationship Id="rId2" Type="http://schemas.openxmlformats.org/officeDocument/2006/relationships/hyperlink" Target="https://zakon.rada.gov.ua/laws/show/1328-2023-%D0%BF#n10" TargetMode="External"/><Relationship Id="rId1" Type="http://schemas.openxmlformats.org/officeDocument/2006/relationships/slideLayout" Target="../slideLayouts/slideLayout2.xml"/><Relationship Id="rId6" Type="http://schemas.openxmlformats.org/officeDocument/2006/relationships/hyperlink" Target="https://zakon.rada.gov.ua/laws/show/947-2023-%D0%BF#n11" TargetMode="External"/><Relationship Id="rId5" Type="http://schemas.openxmlformats.org/officeDocument/2006/relationships/hyperlink" Target="https://zakon.rada.gov.ua/laws/show/556-2022-%D0%BF#n38" TargetMode="External"/><Relationship Id="rId4" Type="http://schemas.openxmlformats.org/officeDocument/2006/relationships/hyperlink" Target="https://zakon.rada.gov.ua/laws/show/556-2022-%D0%BF#n14"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s://zakon.rada.gov.ua/laws/show/1644-14"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zakon.rada.gov.ua/laws/show/5203-17" TargetMode="External"/><Relationship Id="rId2" Type="http://schemas.openxmlformats.org/officeDocument/2006/relationships/hyperlink" Target="https://zakon.rada.gov.ua/laws/show/2806-15"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zakon.rada.gov.ua/laws/show/2320-20#n943" TargetMode="External"/><Relationship Id="rId2" Type="http://schemas.openxmlformats.org/officeDocument/2006/relationships/hyperlink" Target="https://zakon.rada.gov.ua/laws/show/2320-20#n924" TargetMode="External"/><Relationship Id="rId1" Type="http://schemas.openxmlformats.org/officeDocument/2006/relationships/slideLayout" Target="../slideLayouts/slideLayout2.xml"/><Relationship Id="rId4" Type="http://schemas.openxmlformats.org/officeDocument/2006/relationships/hyperlink" Target="https://zakon.rada.gov.ua/laws/show/2059-19"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zakon.rada.gov.ua/laws/show/2806-15"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23256" y="294004"/>
            <a:ext cx="10635343" cy="5969635"/>
          </a:xfrm>
        </p:spPr>
        <p:txBody>
          <a:bodyPr>
            <a:noAutofit/>
          </a:bodyPr>
          <a:lstStyle/>
          <a:p>
            <a:pPr algn="ctr">
              <a:buNone/>
            </a:pPr>
            <a:r>
              <a:rPr lang="uk-UA" b="1" dirty="0">
                <a:solidFill>
                  <a:schemeClr val="accent1">
                    <a:lumMod val="75000"/>
                  </a:schemeClr>
                </a:solidFill>
                <a:latin typeface="Times New Roman" pitchFamily="18" charset="0"/>
                <a:cs typeface="Times New Roman" pitchFamily="18" charset="0"/>
              </a:rPr>
              <a:t>Тема 2.4.</a:t>
            </a:r>
          </a:p>
          <a:p>
            <a:pPr algn="ctr">
              <a:buNone/>
            </a:pPr>
            <a:r>
              <a:rPr lang="uk-UA" sz="3200" b="1" dirty="0">
                <a:solidFill>
                  <a:schemeClr val="accent1">
                    <a:lumMod val="75000"/>
                  </a:schemeClr>
                </a:solidFill>
                <a:latin typeface="Times New Roman" pitchFamily="18" charset="0"/>
                <a:cs typeface="Times New Roman" pitchFamily="18" charset="0"/>
              </a:rPr>
              <a:t>ДЕРЖАВНЕ РЕГУЛЮВАННЯ У СФЕРІ ПОВОДЖЕННЯ З ВІДХОДАМИ</a:t>
            </a:r>
            <a:endParaRPr lang="uk-UA" sz="3200" dirty="0">
              <a:solidFill>
                <a:schemeClr val="accent1">
                  <a:lumMod val="75000"/>
                </a:schemeClr>
              </a:solidFill>
              <a:latin typeface="Times New Roman" pitchFamily="18" charset="0"/>
              <a:cs typeface="Times New Roman" pitchFamily="18" charset="0"/>
            </a:endParaRPr>
          </a:p>
          <a:p>
            <a:pPr>
              <a:buNone/>
            </a:pPr>
            <a:r>
              <a:rPr lang="uk-UA" sz="2400" b="1" dirty="0">
                <a:solidFill>
                  <a:schemeClr val="accent1">
                    <a:lumMod val="75000"/>
                  </a:schemeClr>
                </a:solidFill>
                <a:latin typeface="Times New Roman" pitchFamily="18" charset="0"/>
                <a:cs typeface="Times New Roman" pitchFamily="18" charset="0"/>
              </a:rPr>
              <a:t> </a:t>
            </a:r>
            <a:endParaRPr lang="uk-UA" sz="2400" dirty="0">
              <a:solidFill>
                <a:schemeClr val="accent1">
                  <a:lumMod val="75000"/>
                </a:schemeClr>
              </a:solidFill>
              <a:latin typeface="Times New Roman" pitchFamily="18" charset="0"/>
              <a:cs typeface="Times New Roman" pitchFamily="18" charset="0"/>
            </a:endParaRPr>
          </a:p>
          <a:p>
            <a:pPr>
              <a:buNone/>
            </a:pPr>
            <a:r>
              <a:rPr lang="uk-UA" sz="2400" b="1" i="1" dirty="0">
                <a:latin typeface="Times New Roman" pitchFamily="18" charset="0"/>
                <a:cs typeface="Times New Roman" pitchFamily="18" charset="0"/>
              </a:rPr>
              <a:t>План:</a:t>
            </a:r>
            <a:endParaRPr lang="uk-UA" sz="2400" dirty="0">
              <a:latin typeface="Times New Roman" pitchFamily="18" charset="0"/>
              <a:cs typeface="Times New Roman" pitchFamily="18" charset="0"/>
            </a:endParaRPr>
          </a:p>
          <a:p>
            <a:pPr marL="457200" lvl="0" indent="-457200">
              <a:lnSpc>
                <a:spcPct val="150000"/>
              </a:lnSpc>
              <a:spcBef>
                <a:spcPts val="0"/>
              </a:spcBef>
              <a:buFont typeface="+mj-lt"/>
              <a:buAutoNum type="arabicPeriod"/>
            </a:pPr>
            <a:r>
              <a:rPr lang="uk-UA" sz="2400" b="1" dirty="0">
                <a:latin typeface="Times New Roman" pitchFamily="18" charset="0"/>
                <a:cs typeface="Times New Roman" pitchFamily="18" charset="0"/>
              </a:rPr>
              <a:t>Стандартизація і нормування у сфері поводження з відходами</a:t>
            </a:r>
            <a:endParaRPr lang="uk-UA" sz="2400" dirty="0">
              <a:latin typeface="Times New Roman" pitchFamily="18" charset="0"/>
              <a:cs typeface="Times New Roman" pitchFamily="18" charset="0"/>
            </a:endParaRPr>
          </a:p>
          <a:p>
            <a:pPr marL="457200" lvl="0" indent="-457200">
              <a:lnSpc>
                <a:spcPct val="150000"/>
              </a:lnSpc>
              <a:spcBef>
                <a:spcPts val="0"/>
              </a:spcBef>
              <a:buFont typeface="+mj-lt"/>
              <a:buAutoNum type="arabicPeriod"/>
            </a:pPr>
            <a:r>
              <a:rPr lang="uk-UA" sz="2400" b="1" dirty="0">
                <a:latin typeface="Times New Roman" pitchFamily="18" charset="0"/>
                <a:cs typeface="Times New Roman" pitchFamily="18" charset="0"/>
              </a:rPr>
              <a:t>Заходи щодо запобігання або зменшення обсягів утворення відходів</a:t>
            </a:r>
          </a:p>
          <a:p>
            <a:pPr marL="457200" indent="-457200">
              <a:lnSpc>
                <a:spcPct val="150000"/>
              </a:lnSpc>
              <a:spcBef>
                <a:spcPts val="0"/>
              </a:spcBef>
              <a:buFont typeface="+mj-lt"/>
              <a:buAutoNum type="arabicPeriod"/>
            </a:pPr>
            <a:r>
              <a:rPr lang="uk-UA" sz="2400" b="1" dirty="0">
                <a:latin typeface="Times New Roman" pitchFamily="18" charset="0"/>
                <a:cs typeface="Times New Roman" pitchFamily="18" charset="0"/>
              </a:rPr>
              <a:t>Загальні вимоги до управління небезпечними відходами</a:t>
            </a:r>
            <a:endParaRPr lang="uk-UA" sz="2400" dirty="0">
              <a:latin typeface="Times New Roman" pitchFamily="18" charset="0"/>
              <a:cs typeface="Times New Roman" pitchFamily="18" charset="0"/>
            </a:endParaRPr>
          </a:p>
          <a:p>
            <a:pPr marL="457200" indent="-457200">
              <a:lnSpc>
                <a:spcPct val="150000"/>
              </a:lnSpc>
              <a:spcBef>
                <a:spcPts val="0"/>
              </a:spcBef>
              <a:buFont typeface="+mj-lt"/>
              <a:buAutoNum type="arabicPeriod"/>
            </a:pPr>
            <a:r>
              <a:rPr lang="uk-UA" sz="2400" b="1" dirty="0">
                <a:latin typeface="Times New Roman" pitchFamily="18" charset="0"/>
                <a:cs typeface="Times New Roman" pitchFamily="18" charset="0"/>
              </a:rPr>
              <a:t>Ліцензійна, дозвільна системи та інформаційне забезпечення у сфері управління відходами</a:t>
            </a:r>
            <a:endParaRPr lang="uk-UA" sz="2400" dirty="0">
              <a:latin typeface="Times New Roman" pitchFamily="18" charset="0"/>
              <a:cs typeface="Times New Roman" pitchFamily="18" charset="0"/>
            </a:endParaRPr>
          </a:p>
          <a:p>
            <a:pPr marL="457200" indent="-457200">
              <a:buNone/>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1</a:t>
            </a:fld>
            <a:endParaRPr lang="uk-UA"/>
          </a:p>
        </p:txBody>
      </p:sp>
    </p:spTree>
    <p:extLst>
      <p:ext uri="{BB962C8B-B14F-4D97-AF65-F5344CB8AC3E}">
        <p14:creationId xmlns:p14="http://schemas.microsoft.com/office/powerpoint/2010/main" val="34930388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12371" y="512618"/>
            <a:ext cx="10639302" cy="6054437"/>
          </a:xfrm>
        </p:spPr>
        <p:txBody>
          <a:bodyPr>
            <a:normAutofit lnSpcReduction="10000"/>
          </a:bodyPr>
          <a:lstStyle/>
          <a:p>
            <a:pPr marL="0" indent="360363" algn="just">
              <a:lnSpc>
                <a:spcPct val="110000"/>
              </a:lnSpc>
              <a:spcBef>
                <a:spcPts val="0"/>
              </a:spcBef>
              <a:buNone/>
            </a:pPr>
            <a:r>
              <a:rPr lang="uk-UA" sz="2400" i="1" u="sng" dirty="0">
                <a:latin typeface="Times New Roman" pitchFamily="18" charset="0"/>
                <a:cs typeface="Times New Roman" pitchFamily="18" charset="0"/>
              </a:rPr>
              <a:t>Національний перелік відходів</a:t>
            </a:r>
            <a:endParaRPr lang="uk-UA" sz="2400" dirty="0">
              <a:latin typeface="Times New Roman" pitchFamily="18" charset="0"/>
              <a:cs typeface="Times New Roman" pitchFamily="18" charset="0"/>
            </a:endParaRPr>
          </a:p>
          <a:p>
            <a:pPr marL="0" indent="360363" algn="just">
              <a:lnSpc>
                <a:spcPct val="110000"/>
              </a:lnSpc>
              <a:spcBef>
                <a:spcPts val="0"/>
              </a:spcBef>
              <a:buNone/>
            </a:pPr>
            <a:r>
              <a:rPr lang="uk-UA" sz="2400" b="1" dirty="0">
                <a:latin typeface="Times New Roman" pitchFamily="18" charset="0"/>
                <a:cs typeface="Times New Roman" pitchFamily="18" charset="0"/>
              </a:rPr>
              <a:t>Відходи поділяються на два класи:</a:t>
            </a:r>
          </a:p>
          <a:p>
            <a:pPr marL="0" indent="360363" algn="just">
              <a:lnSpc>
                <a:spcPct val="110000"/>
              </a:lnSpc>
              <a:spcBef>
                <a:spcPts val="0"/>
              </a:spcBef>
              <a:buNone/>
            </a:pPr>
            <a:r>
              <a:rPr lang="uk-UA" sz="2400" b="1" dirty="0">
                <a:latin typeface="Times New Roman" pitchFamily="18" charset="0"/>
                <a:cs typeface="Times New Roman" pitchFamily="18" charset="0"/>
              </a:rPr>
              <a:t>1) небезпечні відходи;</a:t>
            </a:r>
          </a:p>
          <a:p>
            <a:pPr marL="0" indent="360363" algn="just">
              <a:lnSpc>
                <a:spcPct val="110000"/>
              </a:lnSpc>
              <a:spcBef>
                <a:spcPts val="0"/>
              </a:spcBef>
              <a:buNone/>
            </a:pPr>
            <a:r>
              <a:rPr lang="uk-UA" sz="2400" b="1" dirty="0">
                <a:latin typeface="Times New Roman" pitchFamily="18" charset="0"/>
                <a:cs typeface="Times New Roman" pitchFamily="18" charset="0"/>
              </a:rPr>
              <a:t>2) відходи, що не є небезпечними.</a:t>
            </a:r>
          </a:p>
          <a:p>
            <a:pPr marL="0" indent="360363" algn="just">
              <a:lnSpc>
                <a:spcPct val="110000"/>
              </a:lnSpc>
              <a:spcBef>
                <a:spcPts val="0"/>
              </a:spcBef>
              <a:buNone/>
            </a:pPr>
            <a:endParaRPr lang="uk-UA" sz="2400" b="1" dirty="0">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Класифікація здійснюється відповідно до </a:t>
            </a:r>
            <a:r>
              <a:rPr lang="uk-UA" sz="2400" b="1" dirty="0">
                <a:latin typeface="Times New Roman" pitchFamily="18" charset="0"/>
                <a:cs typeface="Times New Roman" pitchFamily="18" charset="0"/>
              </a:rPr>
              <a:t>Національного переліку відходів </a:t>
            </a:r>
            <a:r>
              <a:rPr lang="uk-UA" sz="2400" dirty="0">
                <a:latin typeface="Times New Roman" pitchFamily="18" charset="0"/>
                <a:cs typeface="Times New Roman" pitchFamily="18" charset="0"/>
              </a:rPr>
              <a:t>і Порядку класифікації відходів з урахуванням </a:t>
            </a:r>
            <a:r>
              <a:rPr lang="uk-UA" sz="2400" i="1" dirty="0">
                <a:latin typeface="Times New Roman" pitchFamily="18" charset="0"/>
                <a:cs typeface="Times New Roman" pitchFamily="18" charset="0"/>
              </a:rPr>
              <a:t>Переліку властивостей, що роблять відходи небезпечними.</a:t>
            </a:r>
            <a:endParaRPr lang="uk-UA" sz="2400" dirty="0">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Зміна класу небезпечних відходів не повинна досягатися шляхом розбавлення або змішування відходів для зниження початкової концентрації небезпечних речовин до рівня, що є нижчим за порогові значення, для визначення відходів небезпечними.</a:t>
            </a:r>
          </a:p>
          <a:p>
            <a:pPr marL="0" indent="360363" algn="just">
              <a:lnSpc>
                <a:spcPct val="110000"/>
              </a:lnSpc>
              <a:spcBef>
                <a:spcPts val="0"/>
              </a:spcBef>
              <a:buNone/>
            </a:pPr>
            <a:r>
              <a:rPr lang="uk-UA" sz="2400" dirty="0">
                <a:latin typeface="Times New Roman" pitchFamily="18" charset="0"/>
                <a:cs typeface="Times New Roman" pitchFamily="18" charset="0"/>
              </a:rPr>
              <a:t>Національний перелік відходів і Порядок класифікації відходів затверджуються Кабінетом Міністрів України.</a:t>
            </a:r>
          </a:p>
          <a:p>
            <a:pPr marL="0" indent="360363" algn="just">
              <a:lnSpc>
                <a:spcPct val="110000"/>
              </a:lnSpc>
              <a:spcBef>
                <a:spcPts val="0"/>
              </a:spcBef>
              <a:buNone/>
            </a:pPr>
            <a:r>
              <a:rPr lang="uk-UA" sz="2400" dirty="0">
                <a:latin typeface="Times New Roman" pitchFamily="18" charset="0"/>
                <a:cs typeface="Times New Roman" pitchFamily="18" charset="0"/>
              </a:rPr>
              <a:t>Національний перелік відходів підлягає перегляду кожні три роки.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10</a:t>
            </a:fld>
            <a:endParaRPr lang="uk-UA"/>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4F897047-2196-4061-86DB-DC092BB6380E}"/>
              </a:ext>
            </a:extLst>
          </p:cNvPr>
          <p:cNvSpPr>
            <a:spLocks noGrp="1"/>
          </p:cNvSpPr>
          <p:nvPr>
            <p:ph idx="1"/>
          </p:nvPr>
        </p:nvSpPr>
        <p:spPr>
          <a:xfrm>
            <a:off x="996042" y="290739"/>
            <a:ext cx="10521044" cy="4351338"/>
          </a:xfrm>
        </p:spPr>
        <p:txBody>
          <a:bodyPr>
            <a:noAutofit/>
          </a:bodyPr>
          <a:lstStyle/>
          <a:p>
            <a:pPr marL="73025" indent="0" algn="ctr">
              <a:lnSpc>
                <a:spcPct val="110000"/>
              </a:lnSpc>
              <a:spcBef>
                <a:spcPts val="1200"/>
              </a:spcBef>
              <a:buNone/>
              <a:tabLst>
                <a:tab pos="180340" algn="l"/>
                <a:tab pos="540385" algn="l"/>
              </a:tabLst>
            </a:pPr>
            <a:r>
              <a:rPr lang="uk-UA" sz="2400" b="1" i="1" dirty="0">
                <a:effectLst/>
                <a:latin typeface="Times New Roman" panose="02020603050405020304" pitchFamily="18" charset="0"/>
                <a:ea typeface="Times New Roman" panose="02020603050405020304" pitchFamily="18" charset="0"/>
              </a:rPr>
              <a:t>Переліку властивостей, що роблять відходи небезпечними</a:t>
            </a:r>
            <a:endParaRPr lang="uk-UA" sz="2400" b="1" dirty="0">
              <a:effectLst/>
              <a:latin typeface="Times New Roman" panose="02020603050405020304" pitchFamily="18" charset="0"/>
              <a:ea typeface="Times New Roman" panose="02020603050405020304" pitchFamily="18" charset="0"/>
            </a:endParaRPr>
          </a:p>
          <a:p>
            <a:pPr marL="73025" indent="646113" algn="just">
              <a:lnSpc>
                <a:spcPct val="110000"/>
              </a:lnSpc>
              <a:spcBef>
                <a:spcPts val="1200"/>
              </a:spcBef>
              <a:buNone/>
              <a:tabLst>
                <a:tab pos="180340" algn="l"/>
                <a:tab pos="540385" algn="l"/>
              </a:tabLst>
            </a:pPr>
            <a:r>
              <a:rPr lang="uk-UA" sz="2400" dirty="0">
                <a:effectLst/>
                <a:latin typeface="Times New Roman" panose="02020603050405020304" pitchFamily="18" charset="0"/>
                <a:ea typeface="Times New Roman" panose="02020603050405020304" pitchFamily="18" charset="0"/>
              </a:rPr>
              <a:t>HВ 1 Вибухонебезпечність: відходи, здатні до хімічної реакції з виділенням газу за такої температури, тиску та з такою швидкістю, що можуть завдати шкоди навколишньому природному середовищу, включаючи відходи піротехнічних виробів, вибухонебезпечні відходи органічних пероксидів та відходи вибухонебезпечних </a:t>
            </a:r>
            <a:r>
              <a:rPr lang="uk-UA" sz="2400" dirty="0" err="1">
                <a:effectLst/>
                <a:latin typeface="Times New Roman" panose="02020603050405020304" pitchFamily="18" charset="0"/>
                <a:ea typeface="Times New Roman" panose="02020603050405020304" pitchFamily="18" charset="0"/>
              </a:rPr>
              <a:t>самореактивних</a:t>
            </a:r>
            <a:r>
              <a:rPr lang="uk-UA" sz="2400" dirty="0">
                <a:effectLst/>
                <a:latin typeface="Times New Roman" panose="02020603050405020304" pitchFamily="18" charset="0"/>
                <a:ea typeface="Times New Roman" panose="02020603050405020304" pitchFamily="18" charset="0"/>
              </a:rPr>
              <a:t> речовин</a:t>
            </a:r>
          </a:p>
          <a:p>
            <a:pPr marL="73025" indent="646113" algn="just">
              <a:lnSpc>
                <a:spcPct val="110000"/>
              </a:lnSpc>
              <a:spcBef>
                <a:spcPts val="1200"/>
              </a:spcBef>
              <a:buNone/>
              <a:tabLst>
                <a:tab pos="180340" algn="l"/>
                <a:tab pos="540385" algn="l"/>
              </a:tabLst>
            </a:pPr>
            <a:r>
              <a:rPr lang="uk-UA" sz="2400" dirty="0">
                <a:effectLst/>
                <a:latin typeface="Times New Roman" panose="02020603050405020304" pitchFamily="18" charset="0"/>
                <a:ea typeface="Times New Roman" panose="02020603050405020304" pitchFamily="18" charset="0"/>
              </a:rPr>
              <a:t>HВ 2 Окисна здатність: відходи, які, виділяючи кисень, викликають або сприяють горінню інших матеріалів</a:t>
            </a:r>
          </a:p>
          <a:p>
            <a:pPr marL="73025" indent="646113" algn="just">
              <a:lnSpc>
                <a:spcPct val="110000"/>
              </a:lnSpc>
              <a:spcBef>
                <a:spcPts val="1200"/>
              </a:spcBef>
              <a:buNone/>
              <a:tabLst>
                <a:tab pos="180340" algn="l"/>
                <a:tab pos="540385" algn="l"/>
              </a:tabLst>
            </a:pPr>
            <a:r>
              <a:rPr lang="uk-UA" sz="2400" dirty="0">
                <a:effectLst/>
                <a:latin typeface="Times New Roman" panose="02020603050405020304" pitchFamily="18" charset="0"/>
                <a:ea typeface="Times New Roman" panose="02020603050405020304" pitchFamily="18" charset="0"/>
              </a:rPr>
              <a:t>НВ 3 </a:t>
            </a:r>
            <a:r>
              <a:rPr lang="uk-UA" sz="2400" dirty="0" err="1">
                <a:effectLst/>
                <a:latin typeface="Times New Roman" panose="02020603050405020304" pitchFamily="18" charset="0"/>
                <a:ea typeface="Times New Roman" panose="02020603050405020304" pitchFamily="18" charset="0"/>
              </a:rPr>
              <a:t>Легкозаймистість</a:t>
            </a:r>
            <a:r>
              <a:rPr lang="uk-UA" sz="2400" dirty="0">
                <a:effectLst/>
                <a:latin typeface="Times New Roman" panose="02020603050405020304" pitchFamily="18" charset="0"/>
                <a:ea typeface="Times New Roman" panose="02020603050405020304" pitchFamily="18" charset="0"/>
              </a:rPr>
              <a:t>:</a:t>
            </a:r>
          </a:p>
          <a:p>
            <a:pPr marL="990600" indent="0" algn="just">
              <a:lnSpc>
                <a:spcPct val="110000"/>
              </a:lnSpc>
              <a:spcBef>
                <a:spcPts val="1200"/>
              </a:spcBef>
              <a:tabLst>
                <a:tab pos="180340" algn="l"/>
                <a:tab pos="540385" algn="l"/>
              </a:tabLst>
            </a:pPr>
            <a:r>
              <a:rPr lang="uk-UA" sz="2400" dirty="0">
                <a:effectLst/>
                <a:latin typeface="Times New Roman" panose="02020603050405020304" pitchFamily="18" charset="0"/>
                <a:ea typeface="Times New Roman" panose="02020603050405020304" pitchFamily="18" charset="0"/>
              </a:rPr>
              <a:t>легкозаймисті рідкі відходи: рідкі відходи, які мають температуру спалаху нижче 60°С або відпрацьовані </a:t>
            </a:r>
            <a:r>
              <a:rPr lang="uk-UA" sz="2400" dirty="0" err="1">
                <a:effectLst/>
                <a:latin typeface="Times New Roman" panose="02020603050405020304" pitchFamily="18" charset="0"/>
                <a:ea typeface="Times New Roman" panose="02020603050405020304" pitchFamily="18" charset="0"/>
              </a:rPr>
              <a:t>газойль</a:t>
            </a:r>
            <a:r>
              <a:rPr lang="uk-UA" sz="2400" dirty="0">
                <a:effectLst/>
                <a:latin typeface="Times New Roman" panose="02020603050405020304" pitchFamily="18" charset="0"/>
                <a:ea typeface="Times New Roman" panose="02020603050405020304" pitchFamily="18" charset="0"/>
              </a:rPr>
              <a:t>, дизельне пальне та світлі нафтопродукти з температурою спалаху від &gt; 55°С до ≤ 75°С;</a:t>
            </a:r>
          </a:p>
          <a:p>
            <a:pPr marL="0" indent="0">
              <a:spcBef>
                <a:spcPts val="1200"/>
              </a:spcBef>
              <a:buNone/>
            </a:pPr>
            <a:endParaRPr lang="uk-UA" sz="2400" dirty="0"/>
          </a:p>
        </p:txBody>
      </p:sp>
      <p:sp>
        <p:nvSpPr>
          <p:cNvPr id="4" name="Місце для номера слайда 3">
            <a:extLst>
              <a:ext uri="{FF2B5EF4-FFF2-40B4-BE49-F238E27FC236}">
                <a16:creationId xmlns:a16="http://schemas.microsoft.com/office/drawing/2014/main" id="{28AEB8F0-2737-4164-8A36-6CE3DEFF551D}"/>
              </a:ext>
            </a:extLst>
          </p:cNvPr>
          <p:cNvSpPr>
            <a:spLocks noGrp="1"/>
          </p:cNvSpPr>
          <p:nvPr>
            <p:ph type="sldNum" sz="quarter" idx="12"/>
          </p:nvPr>
        </p:nvSpPr>
        <p:spPr/>
        <p:txBody>
          <a:bodyPr/>
          <a:lstStyle/>
          <a:p>
            <a:fld id="{D07DC24B-8650-405F-98BC-E78A8ACB2E7F}" type="slidenum">
              <a:rPr lang="uk-UA" smtClean="0"/>
              <a:pPr/>
              <a:t>11</a:t>
            </a:fld>
            <a:endParaRPr lang="uk-UA"/>
          </a:p>
        </p:txBody>
      </p:sp>
    </p:spTree>
    <p:extLst>
      <p:ext uri="{BB962C8B-B14F-4D97-AF65-F5344CB8AC3E}">
        <p14:creationId xmlns:p14="http://schemas.microsoft.com/office/powerpoint/2010/main" val="3792914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6CD26CFA-359A-42E2-BC0A-22465FAD22BA}"/>
              </a:ext>
            </a:extLst>
          </p:cNvPr>
          <p:cNvSpPr>
            <a:spLocks noGrp="1"/>
          </p:cNvSpPr>
          <p:nvPr>
            <p:ph idx="1"/>
          </p:nvPr>
        </p:nvSpPr>
        <p:spPr>
          <a:xfrm>
            <a:off x="1131935" y="437975"/>
            <a:ext cx="10178322" cy="5095821"/>
          </a:xfrm>
        </p:spPr>
        <p:txBody>
          <a:bodyPr>
            <a:noAutofit/>
          </a:bodyPr>
          <a:lstStyle/>
          <a:p>
            <a:pPr marL="73025" indent="359410" algn="just">
              <a:lnSpc>
                <a:spcPct val="110000"/>
              </a:lnSpc>
              <a:spcBef>
                <a:spcPts val="1800"/>
              </a:spcBef>
              <a:tabLst>
                <a:tab pos="180340" algn="l"/>
                <a:tab pos="540385" algn="l"/>
              </a:tabLst>
            </a:pPr>
            <a:r>
              <a:rPr lang="uk-UA" sz="2400" dirty="0">
                <a:effectLst/>
                <a:latin typeface="Times New Roman" panose="02020603050405020304" pitchFamily="18" charset="0"/>
                <a:ea typeface="Times New Roman" panose="02020603050405020304" pitchFamily="18" charset="0"/>
              </a:rPr>
              <a:t>легкозаймисті </a:t>
            </a:r>
            <a:r>
              <a:rPr lang="uk-UA" sz="2400" dirty="0" err="1">
                <a:effectLst/>
                <a:latin typeface="Times New Roman" panose="02020603050405020304" pitchFamily="18" charset="0"/>
                <a:ea typeface="Times New Roman" panose="02020603050405020304" pitchFamily="18" charset="0"/>
              </a:rPr>
              <a:t>пірофорні</a:t>
            </a:r>
            <a:r>
              <a:rPr lang="uk-UA" sz="2400" dirty="0">
                <a:effectLst/>
                <a:latin typeface="Times New Roman" panose="02020603050405020304" pitchFamily="18" charset="0"/>
                <a:ea typeface="Times New Roman" panose="02020603050405020304" pitchFamily="18" charset="0"/>
              </a:rPr>
              <a:t> рідкі або тверді відходи: тверді або рідкі відходи, які навіть у невеликій кількості можуть спалахнути протягом 5 хвилин при взаємодії з повітрям;</a:t>
            </a:r>
          </a:p>
          <a:p>
            <a:pPr marL="73025" indent="359410" algn="just">
              <a:lnSpc>
                <a:spcPct val="110000"/>
              </a:lnSpc>
              <a:spcBef>
                <a:spcPts val="1800"/>
              </a:spcBef>
              <a:tabLst>
                <a:tab pos="180340" algn="l"/>
                <a:tab pos="540385" algn="l"/>
              </a:tabLst>
            </a:pPr>
            <a:r>
              <a:rPr lang="uk-UA" sz="2400" dirty="0">
                <a:effectLst/>
                <a:latin typeface="Times New Roman" panose="02020603050405020304" pitchFamily="18" charset="0"/>
                <a:ea typeface="Times New Roman" panose="02020603050405020304" pitchFamily="18" charset="0"/>
              </a:rPr>
              <a:t>легкозаймисті тверді відходи: тверді відходи, які легко займаються або можуть спричинити, або сприяти горінню через тертя;</a:t>
            </a:r>
          </a:p>
          <a:p>
            <a:pPr marL="73025" indent="359410" algn="just">
              <a:lnSpc>
                <a:spcPct val="110000"/>
              </a:lnSpc>
              <a:spcBef>
                <a:spcPts val="1800"/>
              </a:spcBef>
              <a:tabLst>
                <a:tab pos="180340" algn="l"/>
                <a:tab pos="540385" algn="l"/>
              </a:tabLst>
            </a:pPr>
            <a:r>
              <a:rPr lang="uk-UA" sz="2400" dirty="0">
                <a:effectLst/>
                <a:latin typeface="Times New Roman" panose="02020603050405020304" pitchFamily="18" charset="0"/>
                <a:ea typeface="Times New Roman" panose="02020603050405020304" pitchFamily="18" charset="0"/>
              </a:rPr>
              <a:t>легкозаймисті газоподібні відходи: газоподібні відходи, які є легкозаймистими у повітрі за температури 20°С та нормального атмосферного тиску 101,3 кПа;</a:t>
            </a:r>
          </a:p>
          <a:p>
            <a:pPr marL="73025" indent="359410" algn="just">
              <a:lnSpc>
                <a:spcPct val="110000"/>
              </a:lnSpc>
              <a:spcBef>
                <a:spcPts val="1800"/>
              </a:spcBef>
              <a:tabLst>
                <a:tab pos="180340" algn="l"/>
                <a:tab pos="540385" algn="l"/>
              </a:tabLst>
            </a:pPr>
            <a:r>
              <a:rPr lang="uk-UA" sz="2400" dirty="0">
                <a:effectLst/>
                <a:latin typeface="Times New Roman" panose="02020603050405020304" pitchFamily="18" charset="0"/>
                <a:ea typeface="Times New Roman" panose="02020603050405020304" pitchFamily="18" charset="0"/>
              </a:rPr>
              <a:t>відходи, що вступають у реакцію з водою: відходи, які при контакті з водою виділяють легкозаймисті гази у небезпечних обсягах;</a:t>
            </a:r>
          </a:p>
          <a:p>
            <a:pPr marL="73025" indent="359410" algn="just">
              <a:lnSpc>
                <a:spcPct val="110000"/>
              </a:lnSpc>
              <a:spcBef>
                <a:spcPts val="1800"/>
              </a:spcBef>
              <a:tabLst>
                <a:tab pos="180340" algn="l"/>
                <a:tab pos="540385" algn="l"/>
              </a:tabLst>
            </a:pPr>
            <a:r>
              <a:rPr lang="uk-UA" sz="2400" dirty="0">
                <a:effectLst/>
                <a:latin typeface="Times New Roman" panose="02020603050405020304" pitchFamily="18" charset="0"/>
                <a:ea typeface="Times New Roman" panose="02020603050405020304" pitchFamily="18" charset="0"/>
              </a:rPr>
              <a:t>інші легкозаймисті відходи: легкозаймисті аерозолі, відходи, що </a:t>
            </a:r>
            <a:r>
              <a:rPr lang="uk-UA" sz="2400" dirty="0" err="1">
                <a:effectLst/>
                <a:latin typeface="Times New Roman" panose="02020603050405020304" pitchFamily="18" charset="0"/>
                <a:ea typeface="Times New Roman" panose="02020603050405020304" pitchFamily="18" charset="0"/>
              </a:rPr>
              <a:t>саморозігріваються</a:t>
            </a:r>
            <a:r>
              <a:rPr lang="uk-UA" sz="2400" dirty="0">
                <a:effectLst/>
                <a:latin typeface="Times New Roman" panose="02020603050405020304" pitchFamily="18" charset="0"/>
                <a:ea typeface="Times New Roman" panose="02020603050405020304" pitchFamily="18" charset="0"/>
              </a:rPr>
              <a:t>, органічні пероксиди та </a:t>
            </a:r>
            <a:r>
              <a:rPr lang="uk-UA" sz="2400" dirty="0" err="1">
                <a:effectLst/>
                <a:latin typeface="Times New Roman" panose="02020603050405020304" pitchFamily="18" charset="0"/>
                <a:ea typeface="Times New Roman" panose="02020603050405020304" pitchFamily="18" charset="0"/>
              </a:rPr>
              <a:t>самореактивні</a:t>
            </a:r>
            <a:r>
              <a:rPr lang="uk-UA" sz="2400" dirty="0">
                <a:effectLst/>
                <a:latin typeface="Times New Roman" panose="02020603050405020304" pitchFamily="18" charset="0"/>
                <a:ea typeface="Times New Roman" panose="02020603050405020304" pitchFamily="18" charset="0"/>
              </a:rPr>
              <a:t> відходи;</a:t>
            </a:r>
          </a:p>
          <a:p>
            <a:pPr>
              <a:spcBef>
                <a:spcPts val="1800"/>
              </a:spcBef>
            </a:pPr>
            <a:endParaRPr lang="uk-UA" sz="2400" dirty="0"/>
          </a:p>
        </p:txBody>
      </p:sp>
      <p:sp>
        <p:nvSpPr>
          <p:cNvPr id="4" name="Місце для номера слайда 3">
            <a:extLst>
              <a:ext uri="{FF2B5EF4-FFF2-40B4-BE49-F238E27FC236}">
                <a16:creationId xmlns:a16="http://schemas.microsoft.com/office/drawing/2014/main" id="{67736976-F0CE-46AC-8D0C-0F324E0299C7}"/>
              </a:ext>
            </a:extLst>
          </p:cNvPr>
          <p:cNvSpPr>
            <a:spLocks noGrp="1"/>
          </p:cNvSpPr>
          <p:nvPr>
            <p:ph type="sldNum" sz="quarter" idx="12"/>
          </p:nvPr>
        </p:nvSpPr>
        <p:spPr/>
        <p:txBody>
          <a:bodyPr/>
          <a:lstStyle/>
          <a:p>
            <a:fld id="{D07DC24B-8650-405F-98BC-E78A8ACB2E7F}" type="slidenum">
              <a:rPr lang="uk-UA" smtClean="0"/>
              <a:pPr/>
              <a:t>12</a:t>
            </a:fld>
            <a:endParaRPr lang="uk-UA"/>
          </a:p>
        </p:txBody>
      </p:sp>
    </p:spTree>
    <p:extLst>
      <p:ext uri="{BB962C8B-B14F-4D97-AF65-F5344CB8AC3E}">
        <p14:creationId xmlns:p14="http://schemas.microsoft.com/office/powerpoint/2010/main" val="3134531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a:extLst>
              <a:ext uri="{FF2B5EF4-FFF2-40B4-BE49-F238E27FC236}">
                <a16:creationId xmlns:a16="http://schemas.microsoft.com/office/drawing/2014/main" id="{654669EB-0679-4AF2-95FF-38F476A64611}"/>
              </a:ext>
            </a:extLst>
          </p:cNvPr>
          <p:cNvSpPr>
            <a:spLocks noGrp="1"/>
          </p:cNvSpPr>
          <p:nvPr>
            <p:ph idx="1"/>
          </p:nvPr>
        </p:nvSpPr>
        <p:spPr>
          <a:xfrm>
            <a:off x="1006839" y="136525"/>
            <a:ext cx="10913018" cy="5509478"/>
          </a:xfrm>
        </p:spPr>
        <p:txBody>
          <a:bodyPr>
            <a:noAutofit/>
          </a:bodyPr>
          <a:lstStyle/>
          <a:p>
            <a:pPr marL="0" indent="446088" algn="just">
              <a:lnSpc>
                <a:spcPct val="110000"/>
              </a:lnSpc>
              <a:buNone/>
              <a:tabLst>
                <a:tab pos="180340" algn="l"/>
                <a:tab pos="540385" algn="l"/>
              </a:tabLst>
            </a:pPr>
            <a:r>
              <a:rPr lang="uk-UA" sz="2400" dirty="0">
                <a:effectLst/>
                <a:latin typeface="Times New Roman" panose="02020603050405020304" pitchFamily="18" charset="0"/>
                <a:ea typeface="Times New Roman" panose="02020603050405020304" pitchFamily="18" charset="0"/>
              </a:rPr>
              <a:t>НВ 4 Подразнювальна здатність - подразнення шкіри чи пошкодження очей</a:t>
            </a:r>
          </a:p>
          <a:p>
            <a:pPr marL="0" indent="446088" algn="just">
              <a:lnSpc>
                <a:spcPct val="110000"/>
              </a:lnSpc>
              <a:buNone/>
              <a:tabLst>
                <a:tab pos="180340" algn="l"/>
                <a:tab pos="540385" algn="l"/>
              </a:tabLst>
            </a:pPr>
            <a:r>
              <a:rPr lang="uk-UA" sz="2400" dirty="0">
                <a:effectLst/>
                <a:latin typeface="Times New Roman" panose="02020603050405020304" pitchFamily="18" charset="0"/>
                <a:ea typeface="Times New Roman" panose="02020603050405020304" pitchFamily="18" charset="0"/>
              </a:rPr>
              <a:t>HP 5 Вибіркова токсичність для окремих органів-мішеней (ВТОМ) /Токсичність при аспірації: відходи, які можуть виявляти вибіркову токсичність для окремих органів за одноразового або повторюваного впливу, або які можуть спричинити гострі токсичні ефекти внаслідок аспірації</a:t>
            </a:r>
          </a:p>
          <a:p>
            <a:pPr marL="0" indent="446088" algn="just">
              <a:lnSpc>
                <a:spcPct val="110000"/>
              </a:lnSpc>
              <a:buNone/>
              <a:tabLst>
                <a:tab pos="180340" algn="l"/>
                <a:tab pos="540385" algn="l"/>
              </a:tabLst>
            </a:pPr>
            <a:r>
              <a:rPr lang="uk-UA" sz="2400" dirty="0">
                <a:effectLst/>
                <a:latin typeface="Times New Roman" panose="02020603050405020304" pitchFamily="18" charset="0"/>
                <a:ea typeface="Times New Roman" panose="02020603050405020304" pitchFamily="18" charset="0"/>
              </a:rPr>
              <a:t>HВ 6 Гостра токсичність: відходи, які можуть спричинити гострі токсичні ефекти після перорального надходження, потрапляння на шкіру або під час вдихання</a:t>
            </a:r>
          </a:p>
          <a:p>
            <a:pPr marL="0" indent="446088" algn="just">
              <a:lnSpc>
                <a:spcPct val="110000"/>
              </a:lnSpc>
              <a:buNone/>
              <a:tabLst>
                <a:tab pos="180340" algn="l"/>
                <a:tab pos="540385" algn="l"/>
              </a:tabLst>
            </a:pPr>
            <a:r>
              <a:rPr lang="uk-UA" sz="2400" dirty="0">
                <a:effectLst/>
                <a:latin typeface="Times New Roman" panose="02020603050405020304" pitchFamily="18" charset="0"/>
                <a:ea typeface="Times New Roman" panose="02020603050405020304" pitchFamily="18" charset="0"/>
              </a:rPr>
              <a:t>НВ 7 </a:t>
            </a:r>
            <a:r>
              <a:rPr lang="uk-UA" sz="2400" dirty="0" err="1">
                <a:effectLst/>
                <a:latin typeface="Times New Roman" panose="02020603050405020304" pitchFamily="18" charset="0"/>
                <a:ea typeface="Times New Roman" panose="02020603050405020304" pitchFamily="18" charset="0"/>
              </a:rPr>
              <a:t>Канцерогенність</a:t>
            </a:r>
            <a:r>
              <a:rPr lang="uk-UA" sz="2400" dirty="0">
                <a:effectLst/>
                <a:latin typeface="Times New Roman" panose="02020603050405020304" pitchFamily="18" charset="0"/>
                <a:ea typeface="Times New Roman" panose="02020603050405020304" pitchFamily="18" charset="0"/>
              </a:rPr>
              <a:t>: відходи, які провокують онкологічні хвороби або збільшують вірогідність захворювання на такі хвороби</a:t>
            </a:r>
          </a:p>
          <a:p>
            <a:pPr marL="0" indent="446088" algn="just">
              <a:lnSpc>
                <a:spcPct val="110000"/>
              </a:lnSpc>
              <a:buNone/>
              <a:tabLst>
                <a:tab pos="180340" algn="l"/>
                <a:tab pos="540385" algn="l"/>
              </a:tabLst>
            </a:pPr>
            <a:r>
              <a:rPr lang="uk-UA" sz="2400" dirty="0">
                <a:effectLst/>
                <a:latin typeface="Times New Roman" panose="02020603050405020304" pitchFamily="18" charset="0"/>
                <a:ea typeface="Times New Roman" panose="02020603050405020304" pitchFamily="18" charset="0"/>
              </a:rPr>
              <a:t>НВ 8 </a:t>
            </a:r>
            <a:r>
              <a:rPr lang="uk-UA" sz="2400" dirty="0" err="1">
                <a:effectLst/>
                <a:latin typeface="Times New Roman" panose="02020603050405020304" pitchFamily="18" charset="0"/>
                <a:ea typeface="Times New Roman" panose="02020603050405020304" pitchFamily="18" charset="0"/>
              </a:rPr>
              <a:t>Корозивність</a:t>
            </a:r>
            <a:r>
              <a:rPr lang="uk-UA" sz="2400" dirty="0">
                <a:effectLst/>
                <a:latin typeface="Times New Roman" panose="02020603050405020304" pitchFamily="18" charset="0"/>
                <a:ea typeface="Times New Roman" panose="02020603050405020304" pitchFamily="18" charset="0"/>
              </a:rPr>
              <a:t>: відходи, які при контакті можуть викликати роз’їдання шкіри</a:t>
            </a:r>
          </a:p>
          <a:p>
            <a:pPr marL="0" indent="446088" algn="just">
              <a:lnSpc>
                <a:spcPct val="110000"/>
              </a:lnSpc>
              <a:buNone/>
              <a:tabLst>
                <a:tab pos="180340" algn="l"/>
                <a:tab pos="540385" algn="l"/>
              </a:tabLst>
            </a:pPr>
            <a:r>
              <a:rPr lang="uk-UA" sz="2400" dirty="0">
                <a:effectLst/>
                <a:latin typeface="Times New Roman" panose="02020603050405020304" pitchFamily="18" charset="0"/>
                <a:ea typeface="Times New Roman" panose="02020603050405020304" pitchFamily="18" charset="0"/>
              </a:rPr>
              <a:t>HВ 9 </a:t>
            </a:r>
            <a:r>
              <a:rPr lang="uk-UA" sz="2400" dirty="0" err="1">
                <a:effectLst/>
                <a:latin typeface="Times New Roman" panose="02020603050405020304" pitchFamily="18" charset="0"/>
                <a:ea typeface="Times New Roman" panose="02020603050405020304" pitchFamily="18" charset="0"/>
              </a:rPr>
              <a:t>Інфекційність</a:t>
            </a:r>
            <a:r>
              <a:rPr lang="uk-UA" sz="2400" dirty="0">
                <a:effectLst/>
                <a:latin typeface="Times New Roman" panose="02020603050405020304" pitchFamily="18" charset="0"/>
                <a:ea typeface="Times New Roman" panose="02020603050405020304" pitchFamily="18" charset="0"/>
              </a:rPr>
              <a:t>: відходи, які містять життєздатні мікроорганізми або їх токсини, які є або вважаються такими, що викликають захворювання у людей чи інших живих організмів</a:t>
            </a:r>
          </a:p>
        </p:txBody>
      </p:sp>
      <p:sp>
        <p:nvSpPr>
          <p:cNvPr id="4" name="Місце для номера слайда 3">
            <a:extLst>
              <a:ext uri="{FF2B5EF4-FFF2-40B4-BE49-F238E27FC236}">
                <a16:creationId xmlns:a16="http://schemas.microsoft.com/office/drawing/2014/main" id="{B749046E-B2BD-47EF-A724-3D6DB9E2BE3B}"/>
              </a:ext>
            </a:extLst>
          </p:cNvPr>
          <p:cNvSpPr>
            <a:spLocks noGrp="1"/>
          </p:cNvSpPr>
          <p:nvPr>
            <p:ph type="sldNum" sz="quarter" idx="12"/>
          </p:nvPr>
        </p:nvSpPr>
        <p:spPr/>
        <p:txBody>
          <a:bodyPr/>
          <a:lstStyle/>
          <a:p>
            <a:fld id="{D07DC24B-8650-405F-98BC-E78A8ACB2E7F}" type="slidenum">
              <a:rPr lang="uk-UA" smtClean="0"/>
              <a:pPr/>
              <a:t>13</a:t>
            </a:fld>
            <a:endParaRPr lang="uk-UA"/>
          </a:p>
        </p:txBody>
      </p:sp>
    </p:spTree>
    <p:extLst>
      <p:ext uri="{BB962C8B-B14F-4D97-AF65-F5344CB8AC3E}">
        <p14:creationId xmlns:p14="http://schemas.microsoft.com/office/powerpoint/2010/main" val="2374256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F4722226-3194-4BA9-A0EA-DFCE157AFD32}"/>
              </a:ext>
            </a:extLst>
          </p:cNvPr>
          <p:cNvSpPr>
            <a:spLocks noGrp="1"/>
          </p:cNvSpPr>
          <p:nvPr>
            <p:ph type="sldNum" sz="quarter" idx="12"/>
          </p:nvPr>
        </p:nvSpPr>
        <p:spPr/>
        <p:txBody>
          <a:bodyPr/>
          <a:lstStyle/>
          <a:p>
            <a:fld id="{D07DC24B-8650-405F-98BC-E78A8ACB2E7F}" type="slidenum">
              <a:rPr lang="uk-UA" smtClean="0"/>
              <a:pPr/>
              <a:t>14</a:t>
            </a:fld>
            <a:endParaRPr lang="uk-UA"/>
          </a:p>
        </p:txBody>
      </p:sp>
      <p:sp>
        <p:nvSpPr>
          <p:cNvPr id="6" name="TextBox 5">
            <a:extLst>
              <a:ext uri="{FF2B5EF4-FFF2-40B4-BE49-F238E27FC236}">
                <a16:creationId xmlns:a16="http://schemas.microsoft.com/office/drawing/2014/main" id="{745D8128-5FCF-470A-9AA6-39D6DD5E762B}"/>
              </a:ext>
            </a:extLst>
          </p:cNvPr>
          <p:cNvSpPr txBox="1"/>
          <p:nvPr/>
        </p:nvSpPr>
        <p:spPr>
          <a:xfrm>
            <a:off x="762000" y="136525"/>
            <a:ext cx="10809515" cy="6520055"/>
          </a:xfrm>
          <a:prstGeom prst="rect">
            <a:avLst/>
          </a:prstGeom>
          <a:noFill/>
        </p:spPr>
        <p:txBody>
          <a:bodyPr wrap="square">
            <a:spAutoFit/>
          </a:bodyPr>
          <a:lstStyle/>
          <a:p>
            <a:pPr marL="73025" indent="359410" algn="just">
              <a:lnSpc>
                <a:spcPct val="110000"/>
              </a:lnSpc>
              <a:spcAft>
                <a:spcPts val="1200"/>
              </a:spcAft>
              <a:tabLst>
                <a:tab pos="180340" algn="l"/>
                <a:tab pos="540385" algn="l"/>
              </a:tabLst>
            </a:pPr>
            <a:r>
              <a:rPr lang="uk-UA" sz="2400" dirty="0">
                <a:effectLst/>
                <a:latin typeface="Times New Roman" panose="02020603050405020304" pitchFamily="18" charset="0"/>
                <a:ea typeface="Times New Roman" panose="02020603050405020304" pitchFamily="18" charset="0"/>
              </a:rPr>
              <a:t>HВ 10 Токсичність для репродуктивної системи: відходи, які негативно впливають на статеву функцію та репродуктивність дорослих чоловіків і жінок, а також справляють токсичну дію на розвиток потомства</a:t>
            </a:r>
          </a:p>
          <a:p>
            <a:pPr marL="73025" indent="359410" algn="just">
              <a:lnSpc>
                <a:spcPct val="110000"/>
              </a:lnSpc>
              <a:spcAft>
                <a:spcPts val="1200"/>
              </a:spcAft>
              <a:tabLst>
                <a:tab pos="180340" algn="l"/>
                <a:tab pos="540385" algn="l"/>
              </a:tabLst>
            </a:pPr>
            <a:r>
              <a:rPr lang="uk-UA" sz="2400" dirty="0">
                <a:effectLst/>
                <a:latin typeface="Times New Roman" panose="02020603050405020304" pitchFamily="18" charset="0"/>
                <a:ea typeface="Times New Roman" panose="02020603050405020304" pitchFamily="18" charset="0"/>
              </a:rPr>
              <a:t>HP 11 Мутагенність: відходи, які можуть викликати мутацію, тобто постійні зміни в кількості або структурі генетичного матеріалу в клітині</a:t>
            </a:r>
          </a:p>
          <a:p>
            <a:pPr marL="73025" indent="359410" algn="just">
              <a:lnSpc>
                <a:spcPct val="110000"/>
              </a:lnSpc>
              <a:spcAft>
                <a:spcPts val="1200"/>
              </a:spcAft>
              <a:tabLst>
                <a:tab pos="180340" algn="l"/>
                <a:tab pos="540385" algn="l"/>
              </a:tabLst>
            </a:pPr>
            <a:r>
              <a:rPr lang="uk-UA" sz="2400" dirty="0">
                <a:effectLst/>
                <a:latin typeface="Times New Roman" panose="02020603050405020304" pitchFamily="18" charset="0"/>
                <a:ea typeface="Times New Roman" panose="02020603050405020304" pitchFamily="18" charset="0"/>
              </a:rPr>
              <a:t>HВ 12 Здатність виділяти </a:t>
            </a:r>
            <a:r>
              <a:rPr lang="uk-UA" sz="2400" dirty="0" err="1">
                <a:effectLst/>
                <a:latin typeface="Times New Roman" panose="02020603050405020304" pitchFamily="18" charset="0"/>
                <a:ea typeface="Times New Roman" panose="02020603050405020304" pitchFamily="18" charset="0"/>
              </a:rPr>
              <a:t>гостротоксичний</a:t>
            </a:r>
            <a:r>
              <a:rPr lang="uk-UA" sz="2400" dirty="0">
                <a:effectLst/>
                <a:latin typeface="Times New Roman" panose="02020603050405020304" pitchFamily="18" charset="0"/>
                <a:ea typeface="Times New Roman" panose="02020603050405020304" pitchFamily="18" charset="0"/>
              </a:rPr>
              <a:t> газ: відходи, які при контакті з водою або кислотою виділяють </a:t>
            </a:r>
            <a:r>
              <a:rPr lang="uk-UA" sz="2400" dirty="0" err="1">
                <a:effectLst/>
                <a:latin typeface="Times New Roman" panose="02020603050405020304" pitchFamily="18" charset="0"/>
                <a:ea typeface="Times New Roman" panose="02020603050405020304" pitchFamily="18" charset="0"/>
              </a:rPr>
              <a:t>гостротоксичні</a:t>
            </a:r>
            <a:r>
              <a:rPr lang="uk-UA" sz="2400" dirty="0">
                <a:effectLst/>
                <a:latin typeface="Times New Roman" panose="02020603050405020304" pitchFamily="18" charset="0"/>
                <a:ea typeface="Times New Roman" panose="02020603050405020304" pitchFamily="18" charset="0"/>
              </a:rPr>
              <a:t> гази</a:t>
            </a:r>
          </a:p>
          <a:p>
            <a:pPr marL="73025" indent="359410" algn="just">
              <a:lnSpc>
                <a:spcPct val="110000"/>
              </a:lnSpc>
              <a:spcAft>
                <a:spcPts val="1200"/>
              </a:spcAft>
              <a:tabLst>
                <a:tab pos="180340" algn="l"/>
                <a:tab pos="540385" algn="l"/>
              </a:tabLst>
            </a:pPr>
            <a:r>
              <a:rPr lang="uk-UA" sz="2400" dirty="0">
                <a:effectLst/>
                <a:latin typeface="Times New Roman" panose="02020603050405020304" pitchFamily="18" charset="0"/>
                <a:ea typeface="Times New Roman" panose="02020603050405020304" pitchFamily="18" charset="0"/>
              </a:rPr>
              <a:t>HВ 13 Сенсибілізуюча здатність: відходи, які містять одну або більше хімічних речовин, про які відомо, що вони спричиняють сенсибілізацію (алергічну реакцію) на шкірі або в дихальних шляхах</a:t>
            </a:r>
          </a:p>
          <a:p>
            <a:pPr marL="73025" indent="359410" algn="just">
              <a:lnSpc>
                <a:spcPct val="110000"/>
              </a:lnSpc>
              <a:spcAft>
                <a:spcPts val="1200"/>
              </a:spcAft>
              <a:tabLst>
                <a:tab pos="180340" algn="l"/>
                <a:tab pos="540385" algn="l"/>
              </a:tabLst>
            </a:pPr>
            <a:r>
              <a:rPr lang="uk-UA" sz="2400" dirty="0">
                <a:effectLst/>
                <a:latin typeface="Times New Roman" panose="02020603050405020304" pitchFamily="18" charset="0"/>
                <a:ea typeface="Times New Roman" panose="02020603050405020304" pitchFamily="18" charset="0"/>
              </a:rPr>
              <a:t>HP 14 </a:t>
            </a:r>
            <a:r>
              <a:rPr lang="uk-UA" sz="2400" dirty="0" err="1">
                <a:effectLst/>
                <a:latin typeface="Times New Roman" panose="02020603050405020304" pitchFamily="18" charset="0"/>
                <a:ea typeface="Times New Roman" panose="02020603050405020304" pitchFamily="18" charset="0"/>
              </a:rPr>
              <a:t>Екотоксичність</a:t>
            </a:r>
            <a:r>
              <a:rPr lang="uk-UA" sz="2400" dirty="0">
                <a:effectLst/>
                <a:latin typeface="Times New Roman" panose="02020603050405020304" pitchFamily="18" charset="0"/>
                <a:ea typeface="Times New Roman" panose="02020603050405020304" pitchFamily="18" charset="0"/>
              </a:rPr>
              <a:t>: відходи, які становлять або можуть становити безпосередній або віддалений ризик для навколишнього природного середовища</a:t>
            </a:r>
          </a:p>
          <a:p>
            <a:pPr marL="73025" indent="359410" algn="just">
              <a:lnSpc>
                <a:spcPct val="110000"/>
              </a:lnSpc>
              <a:spcAft>
                <a:spcPts val="1200"/>
              </a:spcAft>
              <a:tabLst>
                <a:tab pos="180340" algn="l"/>
                <a:tab pos="540385" algn="l"/>
              </a:tabLst>
            </a:pPr>
            <a:r>
              <a:rPr lang="uk-UA" sz="2400" dirty="0">
                <a:effectLst/>
                <a:latin typeface="Times New Roman" panose="02020603050405020304" pitchFamily="18" charset="0"/>
                <a:ea typeface="Times New Roman" panose="02020603050405020304" pitchFamily="18" charset="0"/>
              </a:rPr>
              <a:t>HВ 15 Відходи, здатні виявляти небезпечні властивості, зазначені вище, але не класифіковані за такими властивостями</a:t>
            </a:r>
          </a:p>
        </p:txBody>
      </p:sp>
    </p:spTree>
    <p:extLst>
      <p:ext uri="{BB962C8B-B14F-4D97-AF65-F5344CB8AC3E}">
        <p14:creationId xmlns:p14="http://schemas.microsoft.com/office/powerpoint/2010/main" val="1069183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7EE251B5-8829-4332-B2A3-5C08B5622341}"/>
              </a:ext>
            </a:extLst>
          </p:cNvPr>
          <p:cNvSpPr>
            <a:spLocks noGrp="1"/>
          </p:cNvSpPr>
          <p:nvPr>
            <p:ph type="sldNum" sz="quarter" idx="12"/>
          </p:nvPr>
        </p:nvSpPr>
        <p:spPr/>
        <p:txBody>
          <a:bodyPr/>
          <a:lstStyle/>
          <a:p>
            <a:fld id="{D07DC24B-8650-405F-98BC-E78A8ACB2E7F}" type="slidenum">
              <a:rPr lang="uk-UA" smtClean="0"/>
              <a:pPr/>
              <a:t>15</a:t>
            </a:fld>
            <a:endParaRPr lang="uk-UA"/>
          </a:p>
        </p:txBody>
      </p:sp>
      <p:sp>
        <p:nvSpPr>
          <p:cNvPr id="6" name="TextBox 5">
            <a:extLst>
              <a:ext uri="{FF2B5EF4-FFF2-40B4-BE49-F238E27FC236}">
                <a16:creationId xmlns:a16="http://schemas.microsoft.com/office/drawing/2014/main" id="{36C4C9E9-5C33-4F6D-A551-C661DA8B8A6D}"/>
              </a:ext>
            </a:extLst>
          </p:cNvPr>
          <p:cNvSpPr txBox="1"/>
          <p:nvPr/>
        </p:nvSpPr>
        <p:spPr>
          <a:xfrm>
            <a:off x="892627" y="198121"/>
            <a:ext cx="10765973" cy="5981125"/>
          </a:xfrm>
          <a:prstGeom prst="rect">
            <a:avLst/>
          </a:prstGeom>
          <a:noFill/>
        </p:spPr>
        <p:txBody>
          <a:bodyPr wrap="square">
            <a:spAutoFit/>
          </a:bodyPr>
          <a:lstStyle/>
          <a:p>
            <a:pPr indent="285750" algn="just">
              <a:spcAft>
                <a:spcPts val="750"/>
              </a:spcAft>
            </a:pPr>
            <a:r>
              <a:rPr lang="uk-UA" sz="2400" b="1" i="1" dirty="0">
                <a:solidFill>
                  <a:srgbClr val="333333"/>
                </a:solidFill>
                <a:effectLst/>
                <a:latin typeface="Times New Roman" panose="02020603050405020304" pitchFamily="18" charset="0"/>
                <a:ea typeface="Times New Roman" panose="02020603050405020304" pitchFamily="18" charset="0"/>
              </a:rPr>
              <a:t>До повноважень Кабінету Міністрів України у сфері управління відходами належить:</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 загальне керівництво у сфері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2) затвердження </a:t>
            </a:r>
            <a:r>
              <a:rPr lang="uk-UA" sz="2400" u="sng" dirty="0">
                <a:solidFill>
                  <a:srgbClr val="000099"/>
                </a:solidFill>
                <a:effectLst/>
                <a:latin typeface="Times New Roman" panose="02020603050405020304" pitchFamily="18" charset="0"/>
                <a:ea typeface="Times New Roman" panose="02020603050405020304" pitchFamily="18" charset="0"/>
                <a:hlinkClick r:id="rId2"/>
              </a:rPr>
              <a:t>Національного переліку відходів</a:t>
            </a:r>
            <a:r>
              <a:rPr lang="uk-UA" sz="2400" dirty="0">
                <a:solidFill>
                  <a:srgbClr val="333333"/>
                </a:solidFill>
                <a:effectLst/>
                <a:latin typeface="Times New Roman" panose="02020603050405020304" pitchFamily="18" charset="0"/>
                <a:ea typeface="Times New Roman" panose="02020603050405020304" pitchFamily="18" charset="0"/>
              </a:rPr>
              <a:t> та </a:t>
            </a:r>
            <a:r>
              <a:rPr lang="uk-UA" sz="2400" u="sng" dirty="0">
                <a:solidFill>
                  <a:srgbClr val="000099"/>
                </a:solidFill>
                <a:effectLst/>
                <a:latin typeface="Times New Roman" panose="02020603050405020304" pitchFamily="18" charset="0"/>
                <a:ea typeface="Times New Roman" panose="02020603050405020304" pitchFamily="18" charset="0"/>
                <a:hlinkClick r:id="rId3"/>
              </a:rPr>
              <a:t>Порядку класифікації відходів</a:t>
            </a:r>
            <a:r>
              <a:rPr lang="uk-UA" sz="2400" dirty="0">
                <a:solidFill>
                  <a:srgbClr val="333333"/>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3) затвердження </a:t>
            </a:r>
            <a:r>
              <a:rPr lang="uk-UA" sz="2400" u="sng" dirty="0">
                <a:solidFill>
                  <a:srgbClr val="000099"/>
                </a:solidFill>
                <a:effectLst/>
                <a:latin typeface="Times New Roman" panose="02020603050405020304" pitchFamily="18" charset="0"/>
                <a:ea typeface="Times New Roman" panose="02020603050405020304" pitchFamily="18" charset="0"/>
                <a:hlinkClick r:id="rId4"/>
              </a:rPr>
              <a:t>критеріїв</a:t>
            </a:r>
            <a:r>
              <a:rPr lang="uk-UA" sz="2400" dirty="0">
                <a:solidFill>
                  <a:srgbClr val="333333"/>
                </a:solidFill>
                <a:effectLst/>
                <a:latin typeface="Times New Roman" panose="02020603050405020304" pitchFamily="18" charset="0"/>
                <a:ea typeface="Times New Roman" panose="02020603050405020304" pitchFamily="18" charset="0"/>
              </a:rPr>
              <a:t>, що визначають припинення статусу відходів, </a:t>
            </a:r>
            <a:r>
              <a:rPr lang="uk-UA" sz="2400" u="sng" dirty="0">
                <a:solidFill>
                  <a:srgbClr val="000099"/>
                </a:solidFill>
                <a:effectLst/>
                <a:latin typeface="Times New Roman" panose="02020603050405020304" pitchFamily="18" charset="0"/>
                <a:ea typeface="Times New Roman" panose="02020603050405020304" pitchFamily="18" charset="0"/>
                <a:hlinkClick r:id="rId5"/>
              </a:rPr>
              <a:t>порядку</a:t>
            </a:r>
            <a:r>
              <a:rPr lang="uk-UA" sz="2400" dirty="0">
                <a:solidFill>
                  <a:srgbClr val="333333"/>
                </a:solidFill>
                <a:effectLst/>
                <a:latin typeface="Times New Roman" panose="02020603050405020304" pitchFamily="18" charset="0"/>
                <a:ea typeface="Times New Roman" panose="02020603050405020304" pitchFamily="18" charset="0"/>
              </a:rPr>
              <a:t> оголошення припинення статусу відходів та </a:t>
            </a:r>
            <a:r>
              <a:rPr lang="uk-UA" sz="2400" u="sng" dirty="0">
                <a:solidFill>
                  <a:srgbClr val="000099"/>
                </a:solidFill>
                <a:effectLst/>
                <a:latin typeface="Times New Roman" panose="02020603050405020304" pitchFamily="18" charset="0"/>
                <a:ea typeface="Times New Roman" panose="02020603050405020304" pitchFamily="18" charset="0"/>
                <a:hlinkClick r:id="rId6"/>
              </a:rPr>
              <a:t>переліку</a:t>
            </a:r>
            <a:r>
              <a:rPr lang="uk-UA" sz="2400" dirty="0">
                <a:solidFill>
                  <a:srgbClr val="333333"/>
                </a:solidFill>
                <a:effectLst/>
                <a:latin typeface="Times New Roman" panose="02020603050405020304" pitchFamily="18" charset="0"/>
                <a:ea typeface="Times New Roman" panose="02020603050405020304" pitchFamily="18" charset="0"/>
              </a:rPr>
              <a:t> видів відходів, щодо яких може бути оголошено припинення статусу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4) затвердження критеріїв для віднесення речовин, предметів до побічних продуктів та порядку віднесення речовин та предметів до побічних продуктів;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5) затвердження правил надання послуги з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6) затвердження </a:t>
            </a:r>
            <a:r>
              <a:rPr lang="uk-UA" sz="2400" u="sng" dirty="0">
                <a:solidFill>
                  <a:srgbClr val="000099"/>
                </a:solidFill>
                <a:effectLst/>
                <a:latin typeface="Times New Roman" panose="02020603050405020304" pitchFamily="18" charset="0"/>
                <a:ea typeface="Times New Roman" panose="02020603050405020304" pitchFamily="18" charset="0"/>
                <a:hlinkClick r:id="rId7"/>
              </a:rPr>
              <a:t>порядку проведення конкурсу на здійснення операцій із збирання та перевезення побутових відходів</a:t>
            </a:r>
            <a:r>
              <a:rPr lang="uk-UA" sz="2400" dirty="0">
                <a:solidFill>
                  <a:srgbClr val="333333"/>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7) затвердження Національної програми запобігання утворенню відходів;</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554618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621A7F72-528F-4F69-A001-DA60A443EF7D}"/>
              </a:ext>
            </a:extLst>
          </p:cNvPr>
          <p:cNvSpPr>
            <a:spLocks noGrp="1"/>
          </p:cNvSpPr>
          <p:nvPr>
            <p:ph type="sldNum" sz="quarter" idx="12"/>
          </p:nvPr>
        </p:nvSpPr>
        <p:spPr/>
        <p:txBody>
          <a:bodyPr/>
          <a:lstStyle/>
          <a:p>
            <a:fld id="{D07DC24B-8650-405F-98BC-E78A8ACB2E7F}" type="slidenum">
              <a:rPr lang="uk-UA" smtClean="0"/>
              <a:pPr/>
              <a:t>16</a:t>
            </a:fld>
            <a:endParaRPr lang="uk-UA"/>
          </a:p>
        </p:txBody>
      </p:sp>
      <p:sp>
        <p:nvSpPr>
          <p:cNvPr id="6" name="TextBox 5">
            <a:extLst>
              <a:ext uri="{FF2B5EF4-FFF2-40B4-BE49-F238E27FC236}">
                <a16:creationId xmlns:a16="http://schemas.microsoft.com/office/drawing/2014/main" id="{20797E9E-0DCA-4656-AC9B-C4D2146C4E67}"/>
              </a:ext>
            </a:extLst>
          </p:cNvPr>
          <p:cNvSpPr txBox="1"/>
          <p:nvPr/>
        </p:nvSpPr>
        <p:spPr>
          <a:xfrm>
            <a:off x="892629" y="253772"/>
            <a:ext cx="10700657" cy="6350456"/>
          </a:xfrm>
          <a:prstGeom prst="rect">
            <a:avLst/>
          </a:prstGeom>
          <a:noFill/>
        </p:spPr>
        <p:txBody>
          <a:bodyPr wrap="square">
            <a:spAutoFit/>
          </a:bodyPr>
          <a:lstStyle/>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8) затвердження Національного плану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9) затвердження порядку розроблення та затвердження регіональних планів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10) затвердження </a:t>
            </a:r>
            <a:r>
              <a:rPr lang="uk-UA" sz="2400" u="sng" dirty="0">
                <a:solidFill>
                  <a:srgbClr val="000099"/>
                </a:solidFill>
                <a:effectLst/>
                <a:latin typeface="Times New Roman" panose="02020603050405020304" pitchFamily="18" charset="0"/>
                <a:ea typeface="Times New Roman" panose="02020603050405020304" pitchFamily="18" charset="0"/>
                <a:hlinkClick r:id="rId2"/>
              </a:rPr>
              <a:t>порядку видачі (відмови у видачі, анулювання) дозволу на здійснення операцій з оброблення відходів</a:t>
            </a:r>
            <a:r>
              <a:rPr lang="uk-UA" sz="2400" dirty="0">
                <a:solidFill>
                  <a:srgbClr val="333333"/>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11) затвердження </a:t>
            </a:r>
            <a:r>
              <a:rPr lang="uk-UA" sz="2400" u="sng" dirty="0">
                <a:solidFill>
                  <a:srgbClr val="000099"/>
                </a:solidFill>
                <a:effectLst/>
                <a:latin typeface="Times New Roman" panose="02020603050405020304" pitchFamily="18" charset="0"/>
                <a:ea typeface="Times New Roman" panose="02020603050405020304" pitchFamily="18" charset="0"/>
                <a:hlinkClick r:id="rId3"/>
              </a:rPr>
              <a:t>порядку створення та адміністрування інформаційної системи управління відходами</a:t>
            </a:r>
            <a:r>
              <a:rPr lang="uk-UA" sz="2400" dirty="0">
                <a:solidFill>
                  <a:srgbClr val="333333"/>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12) затвердження </a:t>
            </a:r>
            <a:r>
              <a:rPr lang="uk-UA" sz="2400" u="sng" dirty="0">
                <a:solidFill>
                  <a:srgbClr val="000099"/>
                </a:solidFill>
                <a:effectLst/>
                <a:latin typeface="Times New Roman" panose="02020603050405020304" pitchFamily="18" charset="0"/>
                <a:ea typeface="Times New Roman" panose="02020603050405020304" pitchFamily="18" charset="0"/>
                <a:hlinkClick r:id="rId4"/>
              </a:rPr>
              <a:t>порядку подання декларації про відходи</a:t>
            </a:r>
            <a:r>
              <a:rPr lang="uk-UA" sz="2400" dirty="0">
                <a:solidFill>
                  <a:srgbClr val="333333"/>
                </a:solidFill>
                <a:effectLst/>
                <a:latin typeface="Times New Roman" panose="02020603050405020304" pitchFamily="18" charset="0"/>
                <a:ea typeface="Times New Roman" panose="02020603050405020304" pitchFamily="18" charset="0"/>
              </a:rPr>
              <a:t> та її </a:t>
            </a:r>
            <a:r>
              <a:rPr lang="uk-UA" sz="2400" u="sng" dirty="0">
                <a:solidFill>
                  <a:srgbClr val="000099"/>
                </a:solidFill>
                <a:effectLst/>
                <a:latin typeface="Times New Roman" panose="02020603050405020304" pitchFamily="18" charset="0"/>
                <a:ea typeface="Times New Roman" panose="02020603050405020304" pitchFamily="18" charset="0"/>
                <a:hlinkClick r:id="rId5"/>
              </a:rPr>
              <a:t>форми</a:t>
            </a:r>
            <a:r>
              <a:rPr lang="uk-UA" sz="2400" dirty="0">
                <a:solidFill>
                  <a:srgbClr val="333333"/>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13) затвердження порядку надання письмової згоди (повідомлення) на транскордонне перевезення небезпечних відходів та висновку на транскордонне перевезення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14) затвердження порядку виявлення та обліку відходів, власник яких не встановлений;</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15) затвердження </a:t>
            </a:r>
            <a:r>
              <a:rPr lang="uk-UA" sz="2400" u="sng" dirty="0">
                <a:solidFill>
                  <a:srgbClr val="000099"/>
                </a:solidFill>
                <a:effectLst/>
                <a:latin typeface="Times New Roman" panose="02020603050405020304" pitchFamily="18" charset="0"/>
                <a:ea typeface="Times New Roman" panose="02020603050405020304" pitchFamily="18" charset="0"/>
                <a:hlinkClick r:id="rId6"/>
              </a:rPr>
              <a:t>Порядку розроблення, погодження та затвердження місцевих планів управління відходами</a:t>
            </a:r>
            <a:r>
              <a:rPr lang="uk-UA" sz="2400" dirty="0">
                <a:solidFill>
                  <a:srgbClr val="333333"/>
                </a:solidFill>
                <a:effectLst/>
                <a:latin typeface="Times New Roman" panose="02020603050405020304" pitchFamily="18" charset="0"/>
                <a:ea typeface="Times New Roman" panose="02020603050405020304" pitchFamily="18" charset="0"/>
              </a:rPr>
              <a:t>.</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35716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F17D4D7F-1435-4344-B572-433990A28235}"/>
              </a:ext>
            </a:extLst>
          </p:cNvPr>
          <p:cNvSpPr>
            <a:spLocks noGrp="1"/>
          </p:cNvSpPr>
          <p:nvPr>
            <p:ph type="sldNum" sz="quarter" idx="12"/>
          </p:nvPr>
        </p:nvSpPr>
        <p:spPr/>
        <p:txBody>
          <a:bodyPr/>
          <a:lstStyle/>
          <a:p>
            <a:fld id="{D07DC24B-8650-405F-98BC-E78A8ACB2E7F}" type="slidenum">
              <a:rPr lang="uk-UA" smtClean="0"/>
              <a:pPr/>
              <a:t>17</a:t>
            </a:fld>
            <a:endParaRPr lang="uk-UA"/>
          </a:p>
        </p:txBody>
      </p:sp>
      <p:sp>
        <p:nvSpPr>
          <p:cNvPr id="6" name="TextBox 5">
            <a:extLst>
              <a:ext uri="{FF2B5EF4-FFF2-40B4-BE49-F238E27FC236}">
                <a16:creationId xmlns:a16="http://schemas.microsoft.com/office/drawing/2014/main" id="{45325EA3-B816-4E1B-B2FE-619BFF5A26A8}"/>
              </a:ext>
            </a:extLst>
          </p:cNvPr>
          <p:cNvSpPr txBox="1"/>
          <p:nvPr/>
        </p:nvSpPr>
        <p:spPr>
          <a:xfrm>
            <a:off x="979714" y="585941"/>
            <a:ext cx="10635343" cy="5406608"/>
          </a:xfrm>
          <a:prstGeom prst="rect">
            <a:avLst/>
          </a:prstGeom>
          <a:noFill/>
        </p:spPr>
        <p:txBody>
          <a:bodyPr wrap="square">
            <a:spAutoFit/>
          </a:bodyPr>
          <a:lstStyle/>
          <a:p>
            <a:pPr indent="285750" algn="just">
              <a:spcAft>
                <a:spcPts val="750"/>
              </a:spcAft>
            </a:pPr>
            <a:r>
              <a:rPr lang="uk-UA" sz="2400" b="1" i="1" dirty="0">
                <a:solidFill>
                  <a:srgbClr val="333333"/>
                </a:solidFill>
                <a:effectLst/>
                <a:latin typeface="Times New Roman" panose="02020603050405020304" pitchFamily="18" charset="0"/>
                <a:ea typeface="Times New Roman" panose="02020603050405020304" pitchFamily="18" charset="0"/>
              </a:rPr>
              <a:t>До повноважень центрального органу виконавчої влади, що забезпечує формування державної політики у сфері охорони навколишнього природного середовища, належить:</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 забезпечення формування державної політики у сфері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2) затвердження порядку розроблення планів управління відходами підприємств, установ та організацій;</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3) затвердження порядку державного обліку відходів та подання звітності;</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4) затвердження правил технічної експлуатації установок із спалювання відходів та установок із сумісного спалювання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5) затвердження правил технічної експлуатації полігонів, припинення експлуатації, рекультивації та догляду за полігонами після припинення їх експлуатації;</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9119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F09D7D1D-1567-4058-B7C2-10BC055EC746}"/>
              </a:ext>
            </a:extLst>
          </p:cNvPr>
          <p:cNvSpPr>
            <a:spLocks noGrp="1"/>
          </p:cNvSpPr>
          <p:nvPr>
            <p:ph type="sldNum" sz="quarter" idx="12"/>
          </p:nvPr>
        </p:nvSpPr>
        <p:spPr/>
        <p:txBody>
          <a:bodyPr/>
          <a:lstStyle/>
          <a:p>
            <a:fld id="{D07DC24B-8650-405F-98BC-E78A8ACB2E7F}" type="slidenum">
              <a:rPr lang="uk-UA" smtClean="0"/>
              <a:pPr/>
              <a:t>18</a:t>
            </a:fld>
            <a:endParaRPr lang="uk-UA"/>
          </a:p>
        </p:txBody>
      </p:sp>
      <p:sp>
        <p:nvSpPr>
          <p:cNvPr id="6" name="TextBox 5">
            <a:extLst>
              <a:ext uri="{FF2B5EF4-FFF2-40B4-BE49-F238E27FC236}">
                <a16:creationId xmlns:a16="http://schemas.microsoft.com/office/drawing/2014/main" id="{5315EB9F-E763-47EB-BB98-55BA14723B46}"/>
              </a:ext>
            </a:extLst>
          </p:cNvPr>
          <p:cNvSpPr txBox="1"/>
          <p:nvPr/>
        </p:nvSpPr>
        <p:spPr>
          <a:xfrm>
            <a:off x="1230086" y="1280908"/>
            <a:ext cx="10199914" cy="3724096"/>
          </a:xfrm>
          <a:prstGeom prst="rect">
            <a:avLst/>
          </a:prstGeom>
          <a:noFill/>
        </p:spPr>
        <p:txBody>
          <a:bodyPr wrap="square">
            <a:spAutoFit/>
          </a:bodyPr>
          <a:lstStyle/>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6) затвердження форми та порядку обліку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7) затвердження порядку розроблення програми контролю та моніторингу полігону та вимог до неї;</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8) укладання в передбаченому законом порядку міжнародних договорів України щодо співробітництва у сфері управління відходами та контролю за транскордонним перевезенням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9) забезпечення обміну інформацією з центральними та місцевими органами виконавчої влади, органами місцевого самоврядування, міжнародними організаціями у сфері управління відходами.</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98545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ECA599F4-851C-41D3-999F-9FF793E2FC53}"/>
              </a:ext>
            </a:extLst>
          </p:cNvPr>
          <p:cNvSpPr>
            <a:spLocks noGrp="1"/>
          </p:cNvSpPr>
          <p:nvPr>
            <p:ph type="sldNum" sz="quarter" idx="12"/>
          </p:nvPr>
        </p:nvSpPr>
        <p:spPr/>
        <p:txBody>
          <a:bodyPr/>
          <a:lstStyle/>
          <a:p>
            <a:fld id="{D07DC24B-8650-405F-98BC-E78A8ACB2E7F}" type="slidenum">
              <a:rPr lang="uk-UA" smtClean="0"/>
              <a:pPr/>
              <a:t>19</a:t>
            </a:fld>
            <a:endParaRPr lang="uk-UA"/>
          </a:p>
        </p:txBody>
      </p:sp>
      <p:sp>
        <p:nvSpPr>
          <p:cNvPr id="6" name="TextBox 5">
            <a:extLst>
              <a:ext uri="{FF2B5EF4-FFF2-40B4-BE49-F238E27FC236}">
                <a16:creationId xmlns:a16="http://schemas.microsoft.com/office/drawing/2014/main" id="{6482E9DF-2D1C-4F3B-804F-F795A52A00C7}"/>
              </a:ext>
            </a:extLst>
          </p:cNvPr>
          <p:cNvSpPr txBox="1"/>
          <p:nvPr/>
        </p:nvSpPr>
        <p:spPr>
          <a:xfrm>
            <a:off x="816429" y="136525"/>
            <a:ext cx="10972800" cy="6370975"/>
          </a:xfrm>
          <a:prstGeom prst="rect">
            <a:avLst/>
          </a:prstGeom>
          <a:noFill/>
        </p:spPr>
        <p:txBody>
          <a:bodyPr wrap="square">
            <a:spAutoFit/>
          </a:bodyPr>
          <a:lstStyle/>
          <a:p>
            <a:pPr indent="285750" algn="just">
              <a:spcAft>
                <a:spcPts val="600"/>
              </a:spcAft>
            </a:pPr>
            <a:r>
              <a:rPr lang="uk-UA" sz="2300" b="1" i="1" dirty="0">
                <a:solidFill>
                  <a:srgbClr val="333333"/>
                </a:solidFill>
                <a:effectLst/>
                <a:latin typeface="Times New Roman" panose="02020603050405020304" pitchFamily="18" charset="0"/>
                <a:ea typeface="Times New Roman" panose="02020603050405020304" pitchFamily="18" charset="0"/>
              </a:rPr>
              <a:t>До повноважень центрального органу виконавчої влади, що реалізує державну політику у сфері управління відходами, належить:</a:t>
            </a:r>
            <a:endParaRPr lang="uk-UA" sz="23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300" dirty="0">
                <a:solidFill>
                  <a:srgbClr val="333333"/>
                </a:solidFill>
                <a:effectLst/>
                <a:latin typeface="Times New Roman" panose="02020603050405020304" pitchFamily="18" charset="0"/>
                <a:ea typeface="Times New Roman" panose="02020603050405020304" pitchFamily="18" charset="0"/>
              </a:rPr>
              <a:t>1) реалізація державної політики у сфері управління відходами;</a:t>
            </a:r>
            <a:endParaRPr lang="uk-UA" sz="23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300" dirty="0">
                <a:solidFill>
                  <a:srgbClr val="333333"/>
                </a:solidFill>
                <a:effectLst/>
                <a:latin typeface="Times New Roman" panose="02020603050405020304" pitchFamily="18" charset="0"/>
                <a:ea typeface="Times New Roman" panose="02020603050405020304" pitchFamily="18" charset="0"/>
              </a:rPr>
              <a:t>2) організація підготовки фахівців у сфері управління відходами;</a:t>
            </a:r>
            <a:endParaRPr lang="uk-UA" sz="23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300" dirty="0">
                <a:solidFill>
                  <a:srgbClr val="333333"/>
                </a:solidFill>
                <a:effectLst/>
                <a:latin typeface="Times New Roman" panose="02020603050405020304" pitchFamily="18" charset="0"/>
                <a:ea typeface="Times New Roman" panose="02020603050405020304" pitchFamily="18" charset="0"/>
              </a:rPr>
              <a:t>3) забезпечення розроблення і виконання стратегій, планів, програм у сфері управління відходами;</a:t>
            </a:r>
            <a:endParaRPr lang="uk-UA" sz="23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300" dirty="0">
                <a:solidFill>
                  <a:srgbClr val="333333"/>
                </a:solidFill>
                <a:effectLst/>
                <a:latin typeface="Times New Roman" panose="02020603050405020304" pitchFamily="18" charset="0"/>
                <a:ea typeface="Times New Roman" panose="02020603050405020304" pitchFamily="18" charset="0"/>
              </a:rPr>
              <a:t>4) забезпечення виконання Національної стратегії управління відходами, підготовка звітів про її виконання;</a:t>
            </a:r>
            <a:endParaRPr lang="uk-UA" sz="23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300" dirty="0">
                <a:solidFill>
                  <a:srgbClr val="333333"/>
                </a:solidFill>
                <a:effectLst/>
                <a:latin typeface="Times New Roman" panose="02020603050405020304" pitchFamily="18" charset="0"/>
                <a:ea typeface="Times New Roman" panose="02020603050405020304" pitchFamily="18" charset="0"/>
              </a:rPr>
              <a:t>5) забезпечення виконання Національного плану управління відходами та здійснення оцінки ефективності його виконання;</a:t>
            </a:r>
            <a:endParaRPr lang="uk-UA" sz="23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300" dirty="0">
                <a:solidFill>
                  <a:srgbClr val="333333"/>
                </a:solidFill>
                <a:effectLst/>
                <a:latin typeface="Times New Roman" panose="02020603050405020304" pitchFamily="18" charset="0"/>
                <a:ea typeface="Times New Roman" panose="02020603050405020304" pitchFamily="18" charset="0"/>
              </a:rPr>
              <a:t>6) погодження регіональних планів управління відходами;</a:t>
            </a:r>
            <a:endParaRPr lang="uk-UA" sz="23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300" dirty="0">
                <a:solidFill>
                  <a:srgbClr val="333333"/>
                </a:solidFill>
                <a:effectLst/>
                <a:latin typeface="Times New Roman" panose="02020603050405020304" pitchFamily="18" charset="0"/>
                <a:ea typeface="Times New Roman" panose="02020603050405020304" pitchFamily="18" charset="0"/>
              </a:rPr>
              <a:t>7) забезпечення виконання Національної програми запобігання утворенню відходів та здійснення оцінки ефективності її виконання;</a:t>
            </a:r>
          </a:p>
          <a:p>
            <a:pPr indent="285750" algn="just">
              <a:spcAft>
                <a:spcPts val="600"/>
              </a:spcAft>
            </a:pPr>
            <a:r>
              <a:rPr lang="uk-UA" sz="2300" dirty="0">
                <a:solidFill>
                  <a:srgbClr val="333333"/>
                </a:solidFill>
                <a:effectLst/>
                <a:latin typeface="Times New Roman" panose="02020603050405020304" pitchFamily="18" charset="0"/>
                <a:ea typeface="Times New Roman" panose="02020603050405020304" pitchFamily="18" charset="0"/>
              </a:rPr>
              <a:t>8) здійснення функцій компетентного органу виконавчої влади, який забезпечує виконання положень Базельської конвенції про контроль за транскордонним перевезенням небезпечних відходів та їх видаленням;</a:t>
            </a:r>
            <a:endParaRPr lang="uk-UA" sz="23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12028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57942" y="235527"/>
            <a:ext cx="10887693" cy="6373091"/>
          </a:xfrm>
        </p:spPr>
        <p:txBody>
          <a:bodyPr>
            <a:normAutofit/>
          </a:bodyPr>
          <a:lstStyle/>
          <a:p>
            <a:pPr marL="514350" lvl="0" indent="-514350" algn="ctr">
              <a:lnSpc>
                <a:spcPct val="120000"/>
              </a:lnSpc>
              <a:spcBef>
                <a:spcPts val="0"/>
              </a:spcBef>
              <a:buFont typeface="+mj-lt"/>
              <a:buAutoNum type="arabicPeriod"/>
            </a:pPr>
            <a:r>
              <a:rPr lang="uk-UA" sz="3200" b="1" dirty="0">
                <a:solidFill>
                  <a:schemeClr val="accent1">
                    <a:lumMod val="75000"/>
                  </a:schemeClr>
                </a:solidFill>
                <a:latin typeface="Times New Roman" pitchFamily="18" charset="0"/>
                <a:cs typeface="Times New Roman" pitchFamily="18" charset="0"/>
              </a:rPr>
              <a:t>СТАНДАРТИЗАЦІЯ І НОРМУВАННЯ У СФЕРІ </a:t>
            </a:r>
            <a:r>
              <a:rPr lang="en-US" sz="3200" b="1" dirty="0">
                <a:solidFill>
                  <a:schemeClr val="accent1">
                    <a:lumMod val="75000"/>
                  </a:schemeClr>
                </a:solidFill>
                <a:latin typeface="Times New Roman" pitchFamily="18" charset="0"/>
                <a:cs typeface="Times New Roman" pitchFamily="18" charset="0"/>
              </a:rPr>
              <a:t> </a:t>
            </a:r>
            <a:r>
              <a:rPr lang="uk-UA" sz="3200" b="1" dirty="0">
                <a:solidFill>
                  <a:schemeClr val="accent1">
                    <a:lumMod val="75000"/>
                  </a:schemeClr>
                </a:solidFill>
                <a:latin typeface="Times New Roman" pitchFamily="18" charset="0"/>
                <a:cs typeface="Times New Roman" pitchFamily="18" charset="0"/>
              </a:rPr>
              <a:t>ПОВОДЖЕННЯ З ВІДХОДАМИ</a:t>
            </a:r>
            <a:endParaRPr lang="en-US" sz="3200" b="1" dirty="0">
              <a:solidFill>
                <a:schemeClr val="accent1">
                  <a:lumMod val="75000"/>
                </a:schemeClr>
              </a:solidFill>
              <a:latin typeface="Times New Roman" pitchFamily="18" charset="0"/>
              <a:cs typeface="Times New Roman" pitchFamily="18" charset="0"/>
            </a:endParaRPr>
          </a:p>
          <a:p>
            <a:pPr marL="0" indent="360363" algn="just">
              <a:lnSpc>
                <a:spcPct val="120000"/>
              </a:lnSpc>
              <a:buNone/>
            </a:pPr>
            <a:r>
              <a:rPr lang="uk-UA" sz="2400" dirty="0"/>
              <a:t>НАЦІОНАЛЬНИЙ ПЕРЕЛІК ВІДХОДІВ</a:t>
            </a:r>
            <a:endParaRPr lang="en-US" sz="2600" dirty="0">
              <a:latin typeface="Times New Roman" pitchFamily="18" charset="0"/>
              <a:cs typeface="Times New Roman" pitchFamily="18" charset="0"/>
            </a:endParaRPr>
          </a:p>
          <a:p>
            <a:pPr marL="0" indent="360363" algn="just">
              <a:lnSpc>
                <a:spcPct val="120000"/>
              </a:lnSpc>
              <a:buNone/>
            </a:pPr>
            <a:r>
              <a:rPr lang="uk-UA" sz="2600" b="1" dirty="0">
                <a:latin typeface="Times New Roman" pitchFamily="18" charset="0"/>
                <a:cs typeface="Times New Roman" pitchFamily="18" charset="0"/>
              </a:rPr>
              <a:t>Закон України «Про управління відходами» 2320-IX від 20.06.2022 </a:t>
            </a:r>
            <a:r>
              <a:rPr lang="uk-UA" sz="2600" dirty="0">
                <a:latin typeface="Times New Roman" pitchFamily="18" charset="0"/>
                <a:cs typeface="Times New Roman" pitchFamily="18" charset="0"/>
              </a:rPr>
              <a:t>визначає правові, організаційні, економічні засади діяльності щодо запобігання утворенню, зменшення обсягів утворення відходів, зниження негативних наслідків від діяльності з управління відходами, сприяння підготовці відходів до повторного використання, </a:t>
            </a:r>
            <a:r>
              <a:rPr lang="uk-UA" sz="2600" dirty="0" err="1">
                <a:latin typeface="Times New Roman" pitchFamily="18" charset="0"/>
                <a:cs typeface="Times New Roman" pitchFamily="18" charset="0"/>
              </a:rPr>
              <a:t>рециклінгу</a:t>
            </a:r>
            <a:r>
              <a:rPr lang="uk-UA" sz="2600" dirty="0">
                <a:latin typeface="Times New Roman" pitchFamily="18" charset="0"/>
                <a:cs typeface="Times New Roman" pitchFamily="18" charset="0"/>
              </a:rPr>
              <a:t> і відновленню з метою запобігання їх негативному впливу на здоров’я людей та навколишнє природне середовище. </a:t>
            </a:r>
          </a:p>
        </p:txBody>
      </p:sp>
      <p:sp>
        <p:nvSpPr>
          <p:cNvPr id="4" name="Номер слайда 3"/>
          <p:cNvSpPr>
            <a:spLocks noGrp="1"/>
          </p:cNvSpPr>
          <p:nvPr>
            <p:ph type="sldNum" sz="quarter" idx="12"/>
          </p:nvPr>
        </p:nvSpPr>
        <p:spPr/>
        <p:txBody>
          <a:bodyPr/>
          <a:lstStyle/>
          <a:p>
            <a:fld id="{D07DC24B-8650-405F-98BC-E78A8ACB2E7F}" type="slidenum">
              <a:rPr lang="uk-UA" smtClean="0"/>
              <a:pPr/>
              <a:t>2</a:t>
            </a:fld>
            <a:endParaRPr lang="uk-UA"/>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B7D812D2-E6D4-46D6-91CB-E3B79573C089}"/>
              </a:ext>
            </a:extLst>
          </p:cNvPr>
          <p:cNvSpPr>
            <a:spLocks noGrp="1"/>
          </p:cNvSpPr>
          <p:nvPr>
            <p:ph type="sldNum" sz="quarter" idx="12"/>
          </p:nvPr>
        </p:nvSpPr>
        <p:spPr/>
        <p:txBody>
          <a:bodyPr/>
          <a:lstStyle/>
          <a:p>
            <a:fld id="{D07DC24B-8650-405F-98BC-E78A8ACB2E7F}" type="slidenum">
              <a:rPr lang="uk-UA" smtClean="0"/>
              <a:pPr/>
              <a:t>20</a:t>
            </a:fld>
            <a:endParaRPr lang="uk-UA"/>
          </a:p>
        </p:txBody>
      </p:sp>
      <p:sp>
        <p:nvSpPr>
          <p:cNvPr id="6" name="TextBox 5">
            <a:extLst>
              <a:ext uri="{FF2B5EF4-FFF2-40B4-BE49-F238E27FC236}">
                <a16:creationId xmlns:a16="http://schemas.microsoft.com/office/drawing/2014/main" id="{871CF416-43DA-4F6A-AE78-0357A9323F8A}"/>
              </a:ext>
            </a:extLst>
          </p:cNvPr>
          <p:cNvSpPr txBox="1"/>
          <p:nvPr/>
        </p:nvSpPr>
        <p:spPr>
          <a:xfrm>
            <a:off x="914399" y="394554"/>
            <a:ext cx="10722429" cy="5981125"/>
          </a:xfrm>
          <a:prstGeom prst="rect">
            <a:avLst/>
          </a:prstGeom>
          <a:noFill/>
        </p:spPr>
        <p:txBody>
          <a:bodyPr wrap="square">
            <a:spAutoFit/>
          </a:bodyPr>
          <a:lstStyle/>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9) видача (відмова у видачі, анулювання) дозволів на здійснення операцій з оброблення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10) ліцензування господарської діяльності з управління небезпечними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11) надання письмової згоди (повідомлення) на транскордонне перевезення небезпечних відходів чи висновку на транскордонне перевезення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12) реєстрація декларацій про відходи;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13) реєстрація організацій розширеної відповідальності виробників;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14) створення та адміністрування інформаційної системи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15) надання публічного доступу до узагальнених даних у сфері управління відходами та інформування громадськості про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16) забезпечення участі України в міжнародному співробітництві у сфері управління відходами.</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2248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EF1C255C-9C2C-4EF9-A0FF-72D0508CBC8A}"/>
              </a:ext>
            </a:extLst>
          </p:cNvPr>
          <p:cNvSpPr>
            <a:spLocks noGrp="1"/>
          </p:cNvSpPr>
          <p:nvPr>
            <p:ph type="sldNum" sz="quarter" idx="12"/>
          </p:nvPr>
        </p:nvSpPr>
        <p:spPr/>
        <p:txBody>
          <a:bodyPr/>
          <a:lstStyle/>
          <a:p>
            <a:fld id="{D07DC24B-8650-405F-98BC-E78A8ACB2E7F}" type="slidenum">
              <a:rPr lang="uk-UA" smtClean="0"/>
              <a:pPr/>
              <a:t>21</a:t>
            </a:fld>
            <a:endParaRPr lang="uk-UA"/>
          </a:p>
        </p:txBody>
      </p:sp>
      <p:sp>
        <p:nvSpPr>
          <p:cNvPr id="6" name="TextBox 5">
            <a:extLst>
              <a:ext uri="{FF2B5EF4-FFF2-40B4-BE49-F238E27FC236}">
                <a16:creationId xmlns:a16="http://schemas.microsoft.com/office/drawing/2014/main" id="{B1EA4A45-E2E2-459B-9892-6F2C97FE7152}"/>
              </a:ext>
            </a:extLst>
          </p:cNvPr>
          <p:cNvSpPr txBox="1"/>
          <p:nvPr/>
        </p:nvSpPr>
        <p:spPr>
          <a:xfrm>
            <a:off x="892629" y="404951"/>
            <a:ext cx="10765972" cy="6453049"/>
          </a:xfrm>
          <a:prstGeom prst="rect">
            <a:avLst/>
          </a:prstGeom>
          <a:noFill/>
        </p:spPr>
        <p:txBody>
          <a:bodyPr wrap="square">
            <a:spAutoFit/>
          </a:bodyPr>
          <a:lstStyle/>
          <a:p>
            <a:pPr indent="285750" algn="just">
              <a:spcAft>
                <a:spcPts val="600"/>
              </a:spcAft>
            </a:pPr>
            <a:r>
              <a:rPr lang="uk-UA" sz="2400" b="1" i="1" dirty="0">
                <a:solidFill>
                  <a:srgbClr val="333333"/>
                </a:solidFill>
                <a:effectLst/>
                <a:latin typeface="Times New Roman" panose="02020603050405020304" pitchFamily="18" charset="0"/>
                <a:ea typeface="Times New Roman" panose="02020603050405020304" pitchFamily="18" charset="0"/>
              </a:rPr>
              <a:t>До повноважень центрального органу виконавчої влади, що забезпечує формування державної політики у сфері житлово-комунального господарства, у сфері управління відходами належить:</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1) формування та реалізація державної політики у сфері надання послуги з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2) участь у розробленні Національної стратегії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3) участь у розробленні Національного плану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4) участь у погодженні регіональних планів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5) здійснення аналізу, систематизації та оприлюднення інформації у сфері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6) розроблення правил надання послуги з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7) розроблення порядку формування тарифів на послугу з управління побутовими відходами;</a:t>
            </a: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8) розроблення порядку проведення конкурсу на здійснення операцій із збирання та перевезення побутових відходів;</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15468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BAF6105A-FB53-4D4A-AEC2-076D50F00316}"/>
              </a:ext>
            </a:extLst>
          </p:cNvPr>
          <p:cNvSpPr>
            <a:spLocks noGrp="1"/>
          </p:cNvSpPr>
          <p:nvPr>
            <p:ph type="sldNum" sz="quarter" idx="12"/>
          </p:nvPr>
        </p:nvSpPr>
        <p:spPr/>
        <p:txBody>
          <a:bodyPr/>
          <a:lstStyle/>
          <a:p>
            <a:fld id="{D07DC24B-8650-405F-98BC-E78A8ACB2E7F}" type="slidenum">
              <a:rPr lang="uk-UA" smtClean="0"/>
              <a:pPr/>
              <a:t>22</a:t>
            </a:fld>
            <a:endParaRPr lang="uk-UA"/>
          </a:p>
        </p:txBody>
      </p:sp>
      <p:sp>
        <p:nvSpPr>
          <p:cNvPr id="6" name="TextBox 5">
            <a:extLst>
              <a:ext uri="{FF2B5EF4-FFF2-40B4-BE49-F238E27FC236}">
                <a16:creationId xmlns:a16="http://schemas.microsoft.com/office/drawing/2014/main" id="{2AEB9D8E-806B-455A-BC66-4F3AC4DD29E7}"/>
              </a:ext>
            </a:extLst>
          </p:cNvPr>
          <p:cNvSpPr txBox="1"/>
          <p:nvPr/>
        </p:nvSpPr>
        <p:spPr>
          <a:xfrm>
            <a:off x="1088572" y="605150"/>
            <a:ext cx="10341428" cy="5647700"/>
          </a:xfrm>
          <a:prstGeom prst="rect">
            <a:avLst/>
          </a:prstGeom>
          <a:noFill/>
        </p:spPr>
        <p:txBody>
          <a:bodyPr wrap="square">
            <a:spAutoFit/>
          </a:bodyPr>
          <a:lstStyle/>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9) розроблення типових договорів про надання послуги з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10) затвердження правил визначення норм надання послуги з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11) затвердження правил компостування </a:t>
            </a:r>
            <a:r>
              <a:rPr lang="uk-UA" sz="2400" dirty="0" err="1">
                <a:solidFill>
                  <a:srgbClr val="333333"/>
                </a:solidFill>
                <a:effectLst/>
                <a:latin typeface="Times New Roman" panose="02020603050405020304" pitchFamily="18" charset="0"/>
                <a:ea typeface="Times New Roman" panose="02020603050405020304" pitchFamily="18" charset="0"/>
              </a:rPr>
              <a:t>біовідходів</a:t>
            </a:r>
            <a:r>
              <a:rPr lang="uk-UA" sz="2400" dirty="0">
                <a:solidFill>
                  <a:srgbClr val="333333"/>
                </a:solidFill>
                <a:effectLst/>
                <a:latin typeface="Times New Roman" panose="02020603050405020304" pitchFamily="18" charset="0"/>
                <a:ea typeface="Times New Roman" panose="02020603050405020304" pitchFamily="18" charset="0"/>
              </a:rPr>
              <a:t> їх утворювачами на присадибних, дачних і садових ділянках;</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12) затвердження методики розрахунків цільових показників з підготовки до повторного використання та </a:t>
            </a:r>
            <a:r>
              <a:rPr lang="uk-UA" sz="2400" dirty="0" err="1">
                <a:solidFill>
                  <a:srgbClr val="333333"/>
                </a:solidFill>
                <a:effectLst/>
                <a:latin typeface="Times New Roman" panose="02020603050405020304" pitchFamily="18" charset="0"/>
                <a:ea typeface="Times New Roman" panose="02020603050405020304" pitchFamily="18" charset="0"/>
              </a:rPr>
              <a:t>рециклінгу</a:t>
            </a:r>
            <a:r>
              <a:rPr lang="uk-UA" sz="2400" dirty="0">
                <a:solidFill>
                  <a:srgbClr val="333333"/>
                </a:solidFill>
                <a:effectLst/>
                <a:latin typeface="Times New Roman" panose="02020603050405020304" pitchFamily="18" charset="0"/>
                <a:ea typeface="Times New Roman" panose="02020603050405020304" pitchFamily="18" charset="0"/>
              </a:rPr>
              <a:t> побутових відходів, порядку та форм надання звітності щодо їх виконання;</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13) затвердження порядку розроблення, погодження та затвердження інвестиційних програм суб’єктів господарювання у сфері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600"/>
              </a:spcAft>
            </a:pPr>
            <a:r>
              <a:rPr lang="uk-UA" sz="2400" dirty="0">
                <a:solidFill>
                  <a:srgbClr val="333333"/>
                </a:solidFill>
                <a:effectLst/>
                <a:latin typeface="Times New Roman" panose="02020603050405020304" pitchFamily="18" charset="0"/>
                <a:ea typeface="Times New Roman" panose="02020603050405020304" pitchFamily="18" charset="0"/>
              </a:rPr>
              <a:t>14) затвердження </a:t>
            </a:r>
            <a:r>
              <a:rPr lang="uk-UA" sz="2400" dirty="0" err="1">
                <a:solidFill>
                  <a:srgbClr val="333333"/>
                </a:solidFill>
                <a:effectLst/>
                <a:latin typeface="Times New Roman" panose="02020603050405020304" pitchFamily="18" charset="0"/>
                <a:ea typeface="Times New Roman" panose="02020603050405020304" pitchFamily="18" charset="0"/>
              </a:rPr>
              <a:t>методик</a:t>
            </a:r>
            <a:r>
              <a:rPr lang="uk-UA" sz="2400" dirty="0">
                <a:solidFill>
                  <a:srgbClr val="333333"/>
                </a:solidFill>
                <a:effectLst/>
                <a:latin typeface="Times New Roman" panose="02020603050405020304" pitchFamily="18" charset="0"/>
                <a:ea typeface="Times New Roman" panose="02020603050405020304" pitchFamily="18" charset="0"/>
              </a:rPr>
              <a:t>, правил, інструкцій та порядків у сфері надання комунальної послуги з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67224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64A1D592-7FF1-4277-B869-056F71037FE6}"/>
              </a:ext>
            </a:extLst>
          </p:cNvPr>
          <p:cNvSpPr>
            <a:spLocks noGrp="1"/>
          </p:cNvSpPr>
          <p:nvPr>
            <p:ph type="sldNum" sz="quarter" idx="12"/>
          </p:nvPr>
        </p:nvSpPr>
        <p:spPr/>
        <p:txBody>
          <a:bodyPr/>
          <a:lstStyle/>
          <a:p>
            <a:fld id="{D07DC24B-8650-405F-98BC-E78A8ACB2E7F}" type="slidenum">
              <a:rPr lang="uk-UA" smtClean="0"/>
              <a:pPr/>
              <a:t>23</a:t>
            </a:fld>
            <a:endParaRPr lang="uk-UA"/>
          </a:p>
        </p:txBody>
      </p:sp>
      <p:sp>
        <p:nvSpPr>
          <p:cNvPr id="8" name="TextBox 7">
            <a:extLst>
              <a:ext uri="{FF2B5EF4-FFF2-40B4-BE49-F238E27FC236}">
                <a16:creationId xmlns:a16="http://schemas.microsoft.com/office/drawing/2014/main" id="{9510FA08-F40D-4CD3-8C7D-17D353B638DF}"/>
              </a:ext>
            </a:extLst>
          </p:cNvPr>
          <p:cNvSpPr txBox="1"/>
          <p:nvPr/>
        </p:nvSpPr>
        <p:spPr>
          <a:xfrm>
            <a:off x="1001486" y="308482"/>
            <a:ext cx="10722428" cy="5837495"/>
          </a:xfrm>
          <a:prstGeom prst="rect">
            <a:avLst/>
          </a:prstGeom>
          <a:noFill/>
        </p:spPr>
        <p:txBody>
          <a:bodyPr wrap="square">
            <a:spAutoFit/>
          </a:bodyPr>
          <a:lstStyle/>
          <a:p>
            <a:pPr indent="285750" algn="just">
              <a:spcAft>
                <a:spcPts val="750"/>
              </a:spcAft>
            </a:pPr>
            <a:r>
              <a:rPr lang="uk-UA" sz="2400" b="1" i="1" dirty="0">
                <a:solidFill>
                  <a:srgbClr val="333333"/>
                </a:solidFill>
                <a:effectLst/>
                <a:latin typeface="Times New Roman" panose="02020603050405020304" pitchFamily="18" charset="0"/>
                <a:ea typeface="Times New Roman" panose="02020603050405020304" pitchFamily="18" charset="0"/>
              </a:rPr>
              <a:t>До повноважень центрального органу виконавчої влади, що реалізує державну політику із здійснення державного нагляду (контролю) у сфері охорони навколишнього природного середовища, раціонального використання, відтворення і охорони природних ресурсів, належить </a:t>
            </a:r>
            <a:r>
              <a:rPr lang="uk-UA" sz="2400" dirty="0">
                <a:solidFill>
                  <a:srgbClr val="333333"/>
                </a:solidFill>
                <a:effectLst/>
                <a:latin typeface="Times New Roman" panose="02020603050405020304" pitchFamily="18" charset="0"/>
                <a:ea typeface="Times New Roman" panose="02020603050405020304" pitchFamily="18" charset="0"/>
              </a:rPr>
              <a:t>здійснення у межах компетенції державного нагляду (контролю) за додержанням центральними органами виконавчої влади та їхніми територіальними органами (у разі утворення), місцевими органами виконавчої влади, органами місцевого самоврядування (в частині здійснення делегованих їм повноважень органів виконавчої влади), підприємствами, установами та організаціями незалежно від форми власності та господарювання, громадянами України, іноземцями та особами без громадянства, а також юридичними особами - нерезидентами вимог законодавства щодо:</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 збирання, перевезення, оброблення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2) дотримання суб’єктом господарювання у сфері управління відходами умов, встановлених дозволом на здійснення операцій з оброблення відходів;</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491291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4A033A19-B4CF-4CAF-ABEE-75F2D4BFF128}"/>
              </a:ext>
            </a:extLst>
          </p:cNvPr>
          <p:cNvSpPr>
            <a:spLocks noGrp="1"/>
          </p:cNvSpPr>
          <p:nvPr>
            <p:ph type="sldNum" sz="quarter" idx="12"/>
          </p:nvPr>
        </p:nvSpPr>
        <p:spPr/>
        <p:txBody>
          <a:bodyPr/>
          <a:lstStyle/>
          <a:p>
            <a:fld id="{D07DC24B-8650-405F-98BC-E78A8ACB2E7F}" type="slidenum">
              <a:rPr lang="uk-UA" smtClean="0"/>
              <a:pPr/>
              <a:t>24</a:t>
            </a:fld>
            <a:endParaRPr lang="uk-UA"/>
          </a:p>
        </p:txBody>
      </p:sp>
      <p:sp>
        <p:nvSpPr>
          <p:cNvPr id="6" name="TextBox 5">
            <a:extLst>
              <a:ext uri="{FF2B5EF4-FFF2-40B4-BE49-F238E27FC236}">
                <a16:creationId xmlns:a16="http://schemas.microsoft.com/office/drawing/2014/main" id="{5D043B86-F25C-40F7-BDD2-C4ADD9261B60}"/>
              </a:ext>
            </a:extLst>
          </p:cNvPr>
          <p:cNvSpPr txBox="1"/>
          <p:nvPr/>
        </p:nvSpPr>
        <p:spPr>
          <a:xfrm>
            <a:off x="1077686" y="1330716"/>
            <a:ext cx="10352314" cy="3559949"/>
          </a:xfrm>
          <a:prstGeom prst="rect">
            <a:avLst/>
          </a:prstGeom>
          <a:noFill/>
        </p:spPr>
        <p:txBody>
          <a:bodyPr wrap="square">
            <a:spAutoFit/>
          </a:bodyPr>
          <a:lstStyle/>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3) подання декларацій про відходи;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4) ведення обліку відходів та подання звітності;</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5) дотримання правил і режиму експлуатації об’єктів оброблення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6) перевезення небезпечних відходів через територію України та транскордонних перевезень небезпечних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7) виконання планів і програм у сфері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8) своєчасного та повного виконання заходів із захисту земель від засмічення та забруднення відходами.</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263870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63336064-0692-4567-8D1E-507258270C34}"/>
              </a:ext>
            </a:extLst>
          </p:cNvPr>
          <p:cNvSpPr>
            <a:spLocks noGrp="1"/>
          </p:cNvSpPr>
          <p:nvPr>
            <p:ph type="sldNum" sz="quarter" idx="12"/>
          </p:nvPr>
        </p:nvSpPr>
        <p:spPr/>
        <p:txBody>
          <a:bodyPr/>
          <a:lstStyle/>
          <a:p>
            <a:fld id="{D07DC24B-8650-405F-98BC-E78A8ACB2E7F}" type="slidenum">
              <a:rPr lang="uk-UA" smtClean="0"/>
              <a:pPr/>
              <a:t>25</a:t>
            </a:fld>
            <a:endParaRPr lang="uk-UA"/>
          </a:p>
        </p:txBody>
      </p:sp>
      <p:sp>
        <p:nvSpPr>
          <p:cNvPr id="6" name="TextBox 5">
            <a:extLst>
              <a:ext uri="{FF2B5EF4-FFF2-40B4-BE49-F238E27FC236}">
                <a16:creationId xmlns:a16="http://schemas.microsoft.com/office/drawing/2014/main" id="{CE654431-1AA7-41CC-B1DB-2B0F9A97D368}"/>
              </a:ext>
            </a:extLst>
          </p:cNvPr>
          <p:cNvSpPr txBox="1"/>
          <p:nvPr/>
        </p:nvSpPr>
        <p:spPr>
          <a:xfrm>
            <a:off x="1077687" y="248401"/>
            <a:ext cx="10493828" cy="6206827"/>
          </a:xfrm>
          <a:prstGeom prst="rect">
            <a:avLst/>
          </a:prstGeom>
          <a:noFill/>
        </p:spPr>
        <p:txBody>
          <a:bodyPr wrap="square">
            <a:spAutoFit/>
          </a:bodyPr>
          <a:lstStyle/>
          <a:p>
            <a:pPr indent="285750" algn="just">
              <a:spcAft>
                <a:spcPts val="750"/>
              </a:spcAft>
            </a:pPr>
            <a:r>
              <a:rPr lang="uk-UA" sz="2400" b="1" i="1" dirty="0">
                <a:solidFill>
                  <a:srgbClr val="333333"/>
                </a:solidFill>
                <a:effectLst/>
                <a:latin typeface="Times New Roman" panose="02020603050405020304" pitchFamily="18" charset="0"/>
                <a:ea typeface="Times New Roman" panose="02020603050405020304" pitchFamily="18" charset="0"/>
              </a:rPr>
              <a:t>До повноважень центрального органу виконавчої влади, що забезпечує формування державної політики у сфері охорони здоров’я, у сфері управління відходами, належить:</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 затвердження вимог щодо безпечності для здоров’я людини (державні санітарні норми та правила, санітарно-гігієнічні та санітарно-протиепідемічні правила і норми, санітарно-епідеміологічні правила і норми, протиепідемічні правила і норми, гігієнічні та протиепідемічні правила і норми, державні санітарно-епідеміологічні нормативи, санітарні регламенти) під час утворення, збирання, тимчасового зберігання, перевезення, оброблення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2) затвердження порядку управління медичними відходами, у тому числі вимог щодо безпечності для здоров’я людини (державні санітарні норми та правила, санітарно-гігієнічні та санітарно-протиепідемічні правила і норми, санітарно-епідеміологічні правила і норми, протиепідемічні правила і норми, гігієнічні та протиепідемічні правила і норми, державні санітарно-епідеміологічні нормативи, санітарні регламенти) під час утворення, збирання, зберігання, перевезення, оброблення таких відходів;</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538032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DBC25F03-73B8-41ED-A667-7C018A1E54AE}"/>
              </a:ext>
            </a:extLst>
          </p:cNvPr>
          <p:cNvSpPr>
            <a:spLocks noGrp="1"/>
          </p:cNvSpPr>
          <p:nvPr>
            <p:ph type="sldNum" sz="quarter" idx="12"/>
          </p:nvPr>
        </p:nvSpPr>
        <p:spPr/>
        <p:txBody>
          <a:bodyPr/>
          <a:lstStyle/>
          <a:p>
            <a:fld id="{D07DC24B-8650-405F-98BC-E78A8ACB2E7F}" type="slidenum">
              <a:rPr lang="uk-UA" smtClean="0"/>
              <a:pPr/>
              <a:t>26</a:t>
            </a:fld>
            <a:endParaRPr lang="uk-UA"/>
          </a:p>
        </p:txBody>
      </p:sp>
      <p:sp>
        <p:nvSpPr>
          <p:cNvPr id="6" name="TextBox 5">
            <a:extLst>
              <a:ext uri="{FF2B5EF4-FFF2-40B4-BE49-F238E27FC236}">
                <a16:creationId xmlns:a16="http://schemas.microsoft.com/office/drawing/2014/main" id="{D1E3813B-D8EF-4326-B025-59B83FB5B3B8}"/>
              </a:ext>
            </a:extLst>
          </p:cNvPr>
          <p:cNvSpPr txBox="1"/>
          <p:nvPr/>
        </p:nvSpPr>
        <p:spPr>
          <a:xfrm>
            <a:off x="930729" y="214967"/>
            <a:ext cx="10793185" cy="2985433"/>
          </a:xfrm>
          <a:prstGeom prst="rect">
            <a:avLst/>
          </a:prstGeom>
          <a:noFill/>
        </p:spPr>
        <p:txBody>
          <a:bodyPr wrap="square">
            <a:spAutoFit/>
          </a:bodyPr>
          <a:lstStyle/>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3) затвердження методичних настанов щодо аналізу ризиків для здоров’я людини відходів та об’єктів оброблення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4) визначення пріоритетних заходів для забезпечення захисту здоров’я людини від негативного впливу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5) встановлення вимог щодо безпечності для здоров’я людини продукції, що виробляється з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6) методичне забезпечення визначення рівня небезпечності відходів.</a:t>
            </a:r>
            <a:endParaRPr lang="uk-UA" sz="2400" dirty="0">
              <a:effectLst/>
              <a:latin typeface="Times New Roman" panose="02020603050405020304" pitchFamily="18" charset="0"/>
              <a:ea typeface="Times New Roman" panose="02020603050405020304" pitchFamily="18" charset="0"/>
            </a:endParaRPr>
          </a:p>
        </p:txBody>
      </p:sp>
      <p:sp>
        <p:nvSpPr>
          <p:cNvPr id="8" name="TextBox 7">
            <a:extLst>
              <a:ext uri="{FF2B5EF4-FFF2-40B4-BE49-F238E27FC236}">
                <a16:creationId xmlns:a16="http://schemas.microsoft.com/office/drawing/2014/main" id="{561C9FF6-89EB-49D9-95D9-3D91AE8410B7}"/>
              </a:ext>
            </a:extLst>
          </p:cNvPr>
          <p:cNvSpPr txBox="1"/>
          <p:nvPr/>
        </p:nvSpPr>
        <p:spPr>
          <a:xfrm>
            <a:off x="930729" y="3200400"/>
            <a:ext cx="10499271" cy="3354765"/>
          </a:xfrm>
          <a:prstGeom prst="rect">
            <a:avLst/>
          </a:prstGeom>
          <a:noFill/>
        </p:spPr>
        <p:txBody>
          <a:bodyPr wrap="square">
            <a:spAutoFit/>
          </a:bodyPr>
          <a:lstStyle/>
          <a:p>
            <a:pPr indent="285750" algn="just">
              <a:spcAft>
                <a:spcPts val="750"/>
              </a:spcAft>
            </a:pPr>
            <a:r>
              <a:rPr lang="uk-UA" sz="2400" b="1" i="1" dirty="0">
                <a:solidFill>
                  <a:srgbClr val="333333"/>
                </a:solidFill>
                <a:effectLst/>
                <a:latin typeface="Times New Roman" panose="02020603050405020304" pitchFamily="18" charset="0"/>
                <a:ea typeface="Times New Roman" panose="02020603050405020304" pitchFamily="18" charset="0"/>
              </a:rPr>
              <a:t>До повноважень виконавчих органів сільських, селищних, міських рад у сфері управління відходами належить:</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 розроблення та реалізація місцевих планів управління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2) організація управління побутовими відходами, відходами будівництва та знесення;</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3) визначення у встановленому порядку суб’єктів господарювання, які здійснюють збирання, перевезення, відновлення та видалення побутових відходів;</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970689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726B7B63-2B75-477F-AFAA-7D8AA38F6321}"/>
              </a:ext>
            </a:extLst>
          </p:cNvPr>
          <p:cNvSpPr>
            <a:spLocks noGrp="1"/>
          </p:cNvSpPr>
          <p:nvPr>
            <p:ph type="sldNum" sz="quarter" idx="12"/>
          </p:nvPr>
        </p:nvSpPr>
        <p:spPr/>
        <p:txBody>
          <a:bodyPr/>
          <a:lstStyle/>
          <a:p>
            <a:fld id="{D07DC24B-8650-405F-98BC-E78A8ACB2E7F}" type="slidenum">
              <a:rPr lang="uk-UA" smtClean="0"/>
              <a:pPr/>
              <a:t>27</a:t>
            </a:fld>
            <a:endParaRPr lang="uk-UA"/>
          </a:p>
        </p:txBody>
      </p:sp>
      <p:sp>
        <p:nvSpPr>
          <p:cNvPr id="6" name="TextBox 5">
            <a:extLst>
              <a:ext uri="{FF2B5EF4-FFF2-40B4-BE49-F238E27FC236}">
                <a16:creationId xmlns:a16="http://schemas.microsoft.com/office/drawing/2014/main" id="{EE136E95-86BC-476F-9127-2691AF2A9C2A}"/>
              </a:ext>
            </a:extLst>
          </p:cNvPr>
          <p:cNvSpPr txBox="1"/>
          <p:nvPr/>
        </p:nvSpPr>
        <p:spPr>
          <a:xfrm>
            <a:off x="936171" y="755683"/>
            <a:ext cx="10689771" cy="4667945"/>
          </a:xfrm>
          <a:prstGeom prst="rect">
            <a:avLst/>
          </a:prstGeom>
          <a:noFill/>
        </p:spPr>
        <p:txBody>
          <a:bodyPr wrap="square">
            <a:spAutoFit/>
          </a:bodyPr>
          <a:lstStyle/>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4) визначення адміністратора послуги з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5) запровадження роздільного збирання побутових відходів та забезпечення виконання цільових показників щодо підготовки для повторного використання та </a:t>
            </a:r>
            <a:r>
              <a:rPr lang="uk-UA" sz="2400" dirty="0" err="1">
                <a:solidFill>
                  <a:srgbClr val="333333"/>
                </a:solidFill>
                <a:effectLst/>
                <a:latin typeface="Times New Roman" panose="02020603050405020304" pitchFamily="18" charset="0"/>
                <a:ea typeface="Times New Roman" panose="02020603050405020304" pitchFamily="18" charset="0"/>
              </a:rPr>
              <a:t>рециклінгу</a:t>
            </a:r>
            <a:r>
              <a:rPr lang="uk-UA" sz="2400" dirty="0">
                <a:solidFill>
                  <a:srgbClr val="333333"/>
                </a:solidFill>
                <a:effectLst/>
                <a:latin typeface="Times New Roman" panose="02020603050405020304" pitchFamily="18" charset="0"/>
                <a:ea typeface="Times New Roman" panose="02020603050405020304" pitchFamily="18" charset="0"/>
              </a:rPr>
              <a:t> побутових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6) організація роботи пунктів роздільного збирання побутових відходів;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7) забезпечення ліквідації несанкціонованих сміттєзвалищ у межах населених пунктів;</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8) передача відходів, власник яких не встановлений, суб’єктам господарювання у сфері управління відходами для їх оброблення;</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9) надання інформації, проведення роз’яснювальної та просвітницької роботи серед населення щодо управління відходами;</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490930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C748BD71-CCEF-4F65-8A2A-C6CB0F58DD93}"/>
              </a:ext>
            </a:extLst>
          </p:cNvPr>
          <p:cNvSpPr>
            <a:spLocks noGrp="1"/>
          </p:cNvSpPr>
          <p:nvPr>
            <p:ph type="sldNum" sz="quarter" idx="12"/>
          </p:nvPr>
        </p:nvSpPr>
        <p:spPr/>
        <p:txBody>
          <a:bodyPr/>
          <a:lstStyle/>
          <a:p>
            <a:fld id="{D07DC24B-8650-405F-98BC-E78A8ACB2E7F}" type="slidenum">
              <a:rPr lang="uk-UA" smtClean="0"/>
              <a:pPr/>
              <a:t>28</a:t>
            </a:fld>
            <a:endParaRPr lang="uk-UA"/>
          </a:p>
        </p:txBody>
      </p:sp>
      <p:sp>
        <p:nvSpPr>
          <p:cNvPr id="6" name="TextBox 5">
            <a:extLst>
              <a:ext uri="{FF2B5EF4-FFF2-40B4-BE49-F238E27FC236}">
                <a16:creationId xmlns:a16="http://schemas.microsoft.com/office/drawing/2014/main" id="{37D78906-6106-43CA-9840-758DB66AD56C}"/>
              </a:ext>
            </a:extLst>
          </p:cNvPr>
          <p:cNvSpPr txBox="1"/>
          <p:nvPr/>
        </p:nvSpPr>
        <p:spPr>
          <a:xfrm>
            <a:off x="1055914" y="428258"/>
            <a:ext cx="10374086" cy="5673348"/>
          </a:xfrm>
          <a:prstGeom prst="rect">
            <a:avLst/>
          </a:prstGeom>
          <a:noFill/>
        </p:spPr>
        <p:txBody>
          <a:bodyPr wrap="square">
            <a:spAutoFit/>
          </a:bodyPr>
          <a:lstStyle/>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10) визначення одиниці вимірювання обсягу наданої послуги з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11) затвердження норм надання послуги з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12) затвердження інвестиційних програм суб’єктів господарювання у сфері управління побутовими відходами;</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13) встановлення тарифів на послугу з управління побутовими відходами, а також тарифів на збирання, перевезення, відновлення, видалення побутових відходів окремо за видами побутових відходів (змішані, великогабаритні, ремонтні, небезпечні);</a:t>
            </a:r>
            <a:endParaRPr lang="uk-UA" sz="2400" dirty="0">
              <a:effectLst/>
              <a:latin typeface="Times New Roman" panose="02020603050405020304" pitchFamily="18" charset="0"/>
              <a:ea typeface="Times New Roman" panose="02020603050405020304" pitchFamily="18" charset="0"/>
            </a:endParaRPr>
          </a:p>
          <a:p>
            <a:pPr indent="285750" algn="just">
              <a:spcAft>
                <a:spcPts val="750"/>
              </a:spcAft>
            </a:pPr>
            <a:r>
              <a:rPr lang="uk-UA" sz="2400" dirty="0">
                <a:solidFill>
                  <a:srgbClr val="333333"/>
                </a:solidFill>
                <a:effectLst/>
                <a:latin typeface="Times New Roman" panose="02020603050405020304" pitchFamily="18" charset="0"/>
                <a:ea typeface="Times New Roman" panose="02020603050405020304" pitchFamily="18" charset="0"/>
              </a:rPr>
              <a:t>14) укладення договорів з організаціями розширеної відповідальності виробників щодо запровадження приймання та роздільного збирання видів побутових відходів, на які поширюється розширена відповідальність виробника.</a:t>
            </a:r>
            <a:endParaRPr lang="uk-UA"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379546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60185"/>
            <a:ext cx="10723418" cy="757093"/>
          </a:xfrm>
        </p:spPr>
        <p:txBody>
          <a:bodyPr>
            <a:normAutofit fontScale="90000"/>
          </a:bodyPr>
          <a:lstStyle/>
          <a:p>
            <a:pPr algn="ctr"/>
            <a:r>
              <a:rPr lang="uk-UA" sz="3200" b="1" dirty="0">
                <a:solidFill>
                  <a:schemeClr val="accent1">
                    <a:lumMod val="75000"/>
                  </a:schemeClr>
                </a:solidFill>
                <a:latin typeface="Times New Roman" pitchFamily="18" charset="0"/>
                <a:cs typeface="Times New Roman" pitchFamily="18" charset="0"/>
              </a:rPr>
              <a:t>3. Загальні вимоги до управління небезпечними відходами</a:t>
            </a:r>
            <a:endParaRPr lang="uk-UA" sz="3200"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914400" y="1163782"/>
            <a:ext cx="10723418" cy="5422075"/>
          </a:xfrm>
        </p:spPr>
        <p:txBody>
          <a:bodyPr>
            <a:normAutofit/>
          </a:bodyPr>
          <a:lstStyle/>
          <a:p>
            <a:pPr marL="0" indent="360363" algn="just">
              <a:lnSpc>
                <a:spcPct val="110000"/>
              </a:lnSpc>
              <a:spcBef>
                <a:spcPts val="0"/>
              </a:spcBef>
              <a:buNone/>
            </a:pPr>
            <a:r>
              <a:rPr lang="uk-UA" sz="2400" i="1" dirty="0">
                <a:latin typeface="Times New Roman" pitchFamily="18" charset="0"/>
                <a:cs typeface="Times New Roman" pitchFamily="18" charset="0"/>
              </a:rPr>
              <a:t>Утворювачі та власники небезпечних відходів, крім небезпечних відходів у складі побутових відходів, зобов’язані:</a:t>
            </a:r>
          </a:p>
          <a:p>
            <a:pPr marL="0" indent="360363" algn="just">
              <a:lnSpc>
                <a:spcPct val="110000"/>
              </a:lnSpc>
              <a:spcBef>
                <a:spcPts val="0"/>
              </a:spcBef>
              <a:buNone/>
            </a:pPr>
            <a:r>
              <a:rPr lang="uk-UA" sz="2400" dirty="0">
                <a:latin typeface="Times New Roman" pitchFamily="18" charset="0"/>
                <a:cs typeface="Times New Roman" pitchFamily="18" charset="0"/>
              </a:rPr>
              <a:t>1) зберігати небезпечні відходи окремо від інших видів відходів у спосіб, що не становить загрози для здоров’я людини та навколишнього природного середовища;</a:t>
            </a:r>
          </a:p>
          <a:p>
            <a:pPr marL="0" indent="360363" algn="just">
              <a:lnSpc>
                <a:spcPct val="110000"/>
              </a:lnSpc>
              <a:spcBef>
                <a:spcPts val="0"/>
              </a:spcBef>
              <a:buNone/>
            </a:pPr>
            <a:r>
              <a:rPr lang="uk-UA" sz="2400" dirty="0">
                <a:latin typeface="Times New Roman" pitchFamily="18" charset="0"/>
                <a:cs typeface="Times New Roman" pitchFamily="18" charset="0"/>
              </a:rPr>
              <a:t>2) забезпечувати збирання, перевезення, оброблення відходів самостійно, за наявності дозволу на здійснення операцій з оброблення відходів та ліцензії на здійснення господарської діяльності з управління небезпечними відходами, або шляхом укладення договору з суб’єктом господарювання у сфері управління відходами;</a:t>
            </a:r>
          </a:p>
          <a:p>
            <a:pPr marL="0" indent="360363" algn="just">
              <a:lnSpc>
                <a:spcPct val="110000"/>
              </a:lnSpc>
              <a:spcBef>
                <a:spcPts val="0"/>
              </a:spcBef>
              <a:buNone/>
            </a:pPr>
            <a:r>
              <a:rPr lang="uk-UA" sz="2400" dirty="0">
                <a:latin typeface="Times New Roman" pitchFamily="18" charset="0"/>
                <a:cs typeface="Times New Roman" pitchFamily="18" charset="0"/>
              </a:rPr>
              <a:t>3) не допускати передачі небезпечних відходів суб’єктам господарювання, які не мають дозволу на здійснення операцій з оброблення відходів та ліцензії на здійснення господарської діяльності з управління небезпечними відходами.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29</a:t>
            </a:fld>
            <a:endParaRPr lang="uk-UA"/>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36172" y="417657"/>
            <a:ext cx="10941132" cy="6303818"/>
          </a:xfrm>
        </p:spPr>
        <p:txBody>
          <a:bodyPr>
            <a:normAutofit/>
          </a:bodyPr>
          <a:lstStyle/>
          <a:p>
            <a:pPr marL="0" lvl="0" indent="360363" algn="just">
              <a:lnSpc>
                <a:spcPct val="120000"/>
              </a:lnSpc>
              <a:spcBef>
                <a:spcPts val="600"/>
              </a:spcBef>
              <a:buNone/>
            </a:pPr>
            <a:r>
              <a:rPr lang="uk-UA" sz="2200" b="1" u="sng" dirty="0">
                <a:latin typeface="Times New Roman" pitchFamily="18" charset="0"/>
                <a:cs typeface="Times New Roman" pitchFamily="18" charset="0"/>
              </a:rPr>
              <a:t>відходи</a:t>
            </a:r>
            <a:r>
              <a:rPr lang="uk-UA" sz="2200" u="sng" dirty="0">
                <a:latin typeface="Times New Roman" pitchFamily="18" charset="0"/>
                <a:cs typeface="Times New Roman" pitchFamily="18" charset="0"/>
              </a:rPr>
              <a:t> </a:t>
            </a:r>
            <a:r>
              <a:rPr lang="uk-UA" sz="2200" dirty="0">
                <a:latin typeface="Times New Roman" pitchFamily="18" charset="0"/>
                <a:cs typeface="Times New Roman" pitchFamily="18" charset="0"/>
              </a:rPr>
              <a:t>- будь-які речовини, матеріали і предмети, яких їх власник позбувається, має намір або повинен позбутися;</a:t>
            </a:r>
          </a:p>
          <a:p>
            <a:pPr marL="0" lvl="0" indent="360363" algn="just">
              <a:lnSpc>
                <a:spcPct val="120000"/>
              </a:lnSpc>
              <a:spcBef>
                <a:spcPts val="600"/>
              </a:spcBef>
              <a:buNone/>
            </a:pPr>
            <a:r>
              <a:rPr lang="uk-UA" sz="2200" b="1" u="sng" dirty="0">
                <a:latin typeface="Times New Roman" pitchFamily="18" charset="0"/>
                <a:cs typeface="Times New Roman" pitchFamily="18" charset="0"/>
              </a:rPr>
              <a:t>власник відходів </a:t>
            </a:r>
            <a:r>
              <a:rPr lang="uk-UA" sz="2200" dirty="0">
                <a:latin typeface="Times New Roman" pitchFamily="18" charset="0"/>
                <a:cs typeface="Times New Roman" pitchFamily="18" charset="0"/>
              </a:rPr>
              <a:t>- фізична особа, юридична особа, яка утворює відходи або яка відповідно до закону володіє, користується і розпоряджається відходами;</a:t>
            </a:r>
          </a:p>
          <a:p>
            <a:pPr marL="0" lvl="0" indent="360363" algn="just">
              <a:lnSpc>
                <a:spcPct val="120000"/>
              </a:lnSpc>
              <a:spcBef>
                <a:spcPts val="600"/>
              </a:spcBef>
              <a:buNone/>
            </a:pPr>
            <a:r>
              <a:rPr lang="uk-UA" sz="2200" b="1" u="sng" dirty="0">
                <a:latin typeface="Times New Roman" pitchFamily="18" charset="0"/>
                <a:cs typeface="Times New Roman" pitchFamily="18" charset="0"/>
              </a:rPr>
              <a:t>декларація про відходи </a:t>
            </a:r>
            <a:r>
              <a:rPr lang="uk-UA" sz="2200" dirty="0">
                <a:latin typeface="Times New Roman" pitchFamily="18" charset="0"/>
                <a:cs typeface="Times New Roman" pitchFamily="18" charset="0"/>
              </a:rPr>
              <a:t>- документ, який згідно з цим Законом подають утворювачі відходів у разі, якщо їхня діяльність призводить до утворення небезпечних відходів або річний обсяг утворення відходів, що не є небезпечними, перевищує 50 тонн;</a:t>
            </a:r>
            <a:endParaRPr lang="en-US" sz="2200" dirty="0">
              <a:latin typeface="Times New Roman" pitchFamily="18" charset="0"/>
              <a:cs typeface="Times New Roman" pitchFamily="18" charset="0"/>
            </a:endParaRPr>
          </a:p>
          <a:p>
            <a:pPr marL="0" lvl="0" indent="360363" algn="just">
              <a:lnSpc>
                <a:spcPct val="120000"/>
              </a:lnSpc>
              <a:spcBef>
                <a:spcPts val="600"/>
              </a:spcBef>
              <a:buNone/>
            </a:pPr>
            <a:r>
              <a:rPr lang="uk-UA" sz="2200" b="1" u="sng" dirty="0">
                <a:latin typeface="Times New Roman" pitchFamily="18" charset="0"/>
                <a:cs typeface="Times New Roman" pitchFamily="18" charset="0"/>
              </a:rPr>
              <a:t>захоронення відходів </a:t>
            </a:r>
            <a:r>
              <a:rPr lang="uk-UA" sz="2200" dirty="0">
                <a:latin typeface="Times New Roman" pitchFamily="18" charset="0"/>
                <a:cs typeface="Times New Roman" pitchFamily="18" charset="0"/>
              </a:rPr>
              <a:t>- розміщення відходів на поверхні чи під поверхнею (підземне) землі у спосіб, що не становить загрози здоров’ю людей та навколишньому природному середовищу і не передбачає подальше оброблення відходів;</a:t>
            </a:r>
            <a:endParaRPr lang="en-US" sz="2200" dirty="0">
              <a:latin typeface="Times New Roman" pitchFamily="18" charset="0"/>
              <a:cs typeface="Times New Roman" pitchFamily="18" charset="0"/>
            </a:endParaRPr>
          </a:p>
          <a:p>
            <a:pPr marL="0" lvl="0" indent="360363" algn="just">
              <a:lnSpc>
                <a:spcPct val="120000"/>
              </a:lnSpc>
              <a:spcBef>
                <a:spcPts val="600"/>
              </a:spcBef>
              <a:buNone/>
            </a:pPr>
            <a:r>
              <a:rPr lang="uk-UA" sz="2200" b="1" u="sng" dirty="0">
                <a:latin typeface="Times New Roman" pitchFamily="18" charset="0"/>
                <a:cs typeface="Times New Roman" pitchFamily="18" charset="0"/>
              </a:rPr>
              <a:t>зберігання відходів</a:t>
            </a:r>
            <a:r>
              <a:rPr lang="uk-UA" sz="2200" b="1" dirty="0">
                <a:latin typeface="Times New Roman" pitchFamily="18" charset="0"/>
                <a:cs typeface="Times New Roman" pitchFamily="18" charset="0"/>
              </a:rPr>
              <a:t> </a:t>
            </a:r>
            <a:r>
              <a:rPr lang="uk-UA" sz="2200" dirty="0">
                <a:latin typeface="Times New Roman" pitchFamily="18" charset="0"/>
                <a:cs typeface="Times New Roman" pitchFamily="18" charset="0"/>
              </a:rPr>
              <a:t>- утримання відходів на об’єктах збирання, у тому числі до їх оброблення, протягом не більше одного року з моменту їх утворення, що є безпечним для здоров’я людей та навколишнього природного середовища відповідно до екологічних та санітарно-епідеміологічних вимог;</a:t>
            </a:r>
            <a:endParaRPr lang="en-US" sz="22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3</a:t>
            </a:fld>
            <a:endParaRPr lang="uk-UA"/>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90600" y="239486"/>
            <a:ext cx="10799618" cy="6313713"/>
          </a:xfrm>
        </p:spPr>
        <p:txBody>
          <a:bodyPr>
            <a:normAutofit lnSpcReduction="10000"/>
          </a:bodyPr>
          <a:lstStyle/>
          <a:p>
            <a:pPr marL="0" indent="360363" algn="just">
              <a:lnSpc>
                <a:spcPct val="110000"/>
              </a:lnSpc>
              <a:spcBef>
                <a:spcPts val="0"/>
              </a:spcBef>
              <a:buNone/>
            </a:pPr>
            <a:r>
              <a:rPr lang="uk-UA" sz="2300" i="1" dirty="0">
                <a:latin typeface="Times New Roman" pitchFamily="18" charset="0"/>
                <a:cs typeface="Times New Roman" pitchFamily="18" charset="0"/>
              </a:rPr>
              <a:t>Маркування та перевезення небезпечних відходів</a:t>
            </a:r>
            <a:endParaRPr lang="uk-UA" sz="2300" dirty="0">
              <a:latin typeface="Times New Roman" pitchFamily="18" charset="0"/>
              <a:cs typeface="Times New Roman" pitchFamily="18" charset="0"/>
            </a:endParaRPr>
          </a:p>
          <a:p>
            <a:pPr marL="0" indent="360363" algn="just">
              <a:lnSpc>
                <a:spcPct val="110000"/>
              </a:lnSpc>
              <a:spcBef>
                <a:spcPts val="0"/>
              </a:spcBef>
              <a:buNone/>
            </a:pPr>
            <a:r>
              <a:rPr lang="uk-UA" sz="2300" dirty="0">
                <a:latin typeface="Times New Roman" pitchFamily="18" charset="0"/>
                <a:cs typeface="Times New Roman" pitchFamily="18" charset="0"/>
              </a:rPr>
              <a:t>1. Небезпечні відходи під час їх збирання та перевезення повинні бути упаковані, промарковані, мати необхідні супровідні документи відповідно до вимог законодавства.</a:t>
            </a:r>
          </a:p>
          <a:p>
            <a:pPr marL="0" indent="360363" algn="just">
              <a:lnSpc>
                <a:spcPct val="110000"/>
              </a:lnSpc>
              <a:spcBef>
                <a:spcPts val="0"/>
              </a:spcBef>
              <a:buNone/>
            </a:pPr>
            <a:r>
              <a:rPr lang="uk-UA" sz="2300" dirty="0">
                <a:latin typeface="Times New Roman" pitchFamily="18" charset="0"/>
                <a:cs typeface="Times New Roman" pitchFamily="18" charset="0"/>
              </a:rPr>
              <a:t>Перевезення та маркування небезпечних відходів здійснюються відповідно до </a:t>
            </a:r>
            <a:r>
              <a:rPr lang="uk-UA" sz="2300" dirty="0">
                <a:latin typeface="Times New Roman" pitchFamily="18" charset="0"/>
                <a:cs typeface="Times New Roman" pitchFamily="18" charset="0"/>
                <a:hlinkClick r:id="rId2"/>
              </a:rPr>
              <a:t>Закону України</a:t>
            </a:r>
            <a:r>
              <a:rPr lang="uk-UA" sz="2300" dirty="0">
                <a:latin typeface="Times New Roman" pitchFamily="18" charset="0"/>
                <a:cs typeface="Times New Roman" pitchFamily="18" charset="0"/>
              </a:rPr>
              <a:t> "Про перевезення небезпечних вантажів" та інших актів законодавства щодо перевезення небезпечних вантажів.</a:t>
            </a:r>
          </a:p>
          <a:p>
            <a:pPr marL="0" indent="360363" algn="just">
              <a:lnSpc>
                <a:spcPct val="110000"/>
              </a:lnSpc>
              <a:spcBef>
                <a:spcPts val="0"/>
              </a:spcBef>
              <a:buNone/>
            </a:pPr>
            <a:r>
              <a:rPr lang="uk-UA" sz="2300" dirty="0">
                <a:latin typeface="Times New Roman" pitchFamily="18" charset="0"/>
                <a:cs typeface="Times New Roman" pitchFamily="18" charset="0"/>
              </a:rPr>
              <a:t>2. Маркування зібраних небезпечних відходів у складі побутових відходів здійснюється суб’єктом господарювання у сфері управління відходами після їх збирання.</a:t>
            </a:r>
          </a:p>
          <a:p>
            <a:pPr marL="0" indent="360363" algn="just">
              <a:lnSpc>
                <a:spcPct val="110000"/>
              </a:lnSpc>
              <a:spcBef>
                <a:spcPts val="0"/>
              </a:spcBef>
              <a:buNone/>
            </a:pPr>
            <a:r>
              <a:rPr lang="uk-UA" sz="2300" i="1" dirty="0">
                <a:latin typeface="Times New Roman" pitchFamily="18" charset="0"/>
                <a:cs typeface="Times New Roman" pitchFamily="18" charset="0"/>
              </a:rPr>
              <a:t>Змішування небезпечних відходів</a:t>
            </a:r>
            <a:endParaRPr lang="uk-UA" sz="2300" dirty="0">
              <a:latin typeface="Times New Roman" pitchFamily="18" charset="0"/>
              <a:cs typeface="Times New Roman" pitchFamily="18" charset="0"/>
            </a:endParaRPr>
          </a:p>
          <a:p>
            <a:pPr marL="0" indent="360363" algn="just">
              <a:lnSpc>
                <a:spcPct val="110000"/>
              </a:lnSpc>
              <a:spcBef>
                <a:spcPts val="0"/>
              </a:spcBef>
              <a:buNone/>
            </a:pPr>
            <a:r>
              <a:rPr lang="uk-UA" sz="2300" dirty="0">
                <a:latin typeface="Times New Roman" pitchFamily="18" charset="0"/>
                <a:cs typeface="Times New Roman" pitchFamily="18" charset="0"/>
              </a:rPr>
              <a:t>1. Утворювачам та власникам небезпечних відходів, суб’єктам господарювання у сфері управління відходами забороняється змішувати:</a:t>
            </a:r>
          </a:p>
          <a:p>
            <a:pPr marL="0" indent="360363" algn="just">
              <a:lnSpc>
                <a:spcPct val="110000"/>
              </a:lnSpc>
              <a:spcBef>
                <a:spcPts val="0"/>
              </a:spcBef>
              <a:buNone/>
            </a:pPr>
            <a:r>
              <a:rPr lang="uk-UA" sz="2300" dirty="0">
                <a:latin typeface="Times New Roman" pitchFamily="18" charset="0"/>
                <a:cs typeface="Times New Roman" pitchFamily="18" charset="0"/>
              </a:rPr>
              <a:t>1) різні види небезпечних відходів або небезпечні відходи з відходами, що не є небезпечними;</a:t>
            </a:r>
          </a:p>
          <a:p>
            <a:pPr marL="0" indent="360363" algn="just">
              <a:lnSpc>
                <a:spcPct val="110000"/>
              </a:lnSpc>
              <a:spcBef>
                <a:spcPts val="0"/>
              </a:spcBef>
              <a:buNone/>
            </a:pPr>
            <a:r>
              <a:rPr lang="uk-UA" sz="2300" dirty="0">
                <a:latin typeface="Times New Roman" pitchFamily="18" charset="0"/>
                <a:cs typeface="Times New Roman" pitchFamily="18" charset="0"/>
              </a:rPr>
              <a:t>2) небезпечні відходи, що можуть бути відновлені, з відходами, що не можуть бути відновлені.</a:t>
            </a:r>
          </a:p>
        </p:txBody>
      </p:sp>
      <p:sp>
        <p:nvSpPr>
          <p:cNvPr id="4" name="Номер слайда 3"/>
          <p:cNvSpPr>
            <a:spLocks noGrp="1"/>
          </p:cNvSpPr>
          <p:nvPr>
            <p:ph type="sldNum" sz="quarter" idx="12"/>
          </p:nvPr>
        </p:nvSpPr>
        <p:spPr/>
        <p:txBody>
          <a:bodyPr/>
          <a:lstStyle/>
          <a:p>
            <a:fld id="{D07DC24B-8650-405F-98BC-E78A8ACB2E7F}" type="slidenum">
              <a:rPr lang="uk-UA" smtClean="0"/>
              <a:pPr/>
              <a:t>30</a:t>
            </a:fld>
            <a:endParaRPr lang="uk-UA"/>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55913" y="484909"/>
            <a:ext cx="10692741" cy="5890769"/>
          </a:xfrm>
        </p:spPr>
        <p:txBody>
          <a:bodyPr>
            <a:normAutofit/>
          </a:bodyPr>
          <a:lstStyle/>
          <a:p>
            <a:pPr marL="0" indent="360363" algn="just">
              <a:lnSpc>
                <a:spcPct val="110000"/>
              </a:lnSpc>
              <a:spcBef>
                <a:spcPts val="0"/>
              </a:spcBef>
              <a:buNone/>
            </a:pPr>
            <a:r>
              <a:rPr lang="uk-UA" sz="2400" b="1" i="1" dirty="0">
                <a:latin typeface="Times New Roman" pitchFamily="18" charset="0"/>
                <a:cs typeface="Times New Roman" pitchFamily="18" charset="0"/>
              </a:rPr>
              <a:t>Загальні вимоги до захоронення відходів</a:t>
            </a:r>
            <a:endParaRPr lang="uk-UA" sz="2400" b="1" dirty="0">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Захоронення відходів здійснюється на полігонах, що відповідають вимогам законодавства та технологічне обладнання яких забезпечує захист ґрунтових вод, вилучення та знешкодження біогазу та фільтрату, контроль викидів в атмосферне повітря, забруднення ґрунтів і підземних вод. Суб’єкт господарювання, що здійснює управління полігоном, повинен мати дозвіл на здійснення операцій з оброблення відходів, а в разі захоронення небезпечних відходів - ліцензію на здійснення господарської діяльності з управління небезпечними відходами.</a:t>
            </a:r>
          </a:p>
          <a:p>
            <a:pPr marL="0" indent="360363" algn="just">
              <a:lnSpc>
                <a:spcPct val="110000"/>
              </a:lnSpc>
              <a:spcBef>
                <a:spcPts val="0"/>
              </a:spcBef>
              <a:buNone/>
            </a:pPr>
            <a:endParaRPr lang="uk-UA" sz="2400" dirty="0">
              <a:latin typeface="Times New Roman" pitchFamily="18" charset="0"/>
              <a:cs typeface="Times New Roman" pitchFamily="18" charset="0"/>
            </a:endParaRPr>
          </a:p>
          <a:p>
            <a:pPr marL="0" indent="360363" algn="just">
              <a:lnSpc>
                <a:spcPct val="110000"/>
              </a:lnSpc>
              <a:spcBef>
                <a:spcPts val="0"/>
              </a:spcBef>
              <a:buNone/>
            </a:pPr>
            <a:r>
              <a:rPr lang="uk-UA" sz="2400" i="1" dirty="0">
                <a:latin typeface="Times New Roman" pitchFamily="18" charset="0"/>
                <a:cs typeface="Times New Roman" pitchFamily="18" charset="0"/>
              </a:rPr>
              <a:t>Полігони поділяються на такі класи:</a:t>
            </a:r>
          </a:p>
          <a:p>
            <a:pPr marL="0" indent="360363" algn="just">
              <a:lnSpc>
                <a:spcPct val="110000"/>
              </a:lnSpc>
              <a:spcBef>
                <a:spcPts val="0"/>
              </a:spcBef>
            </a:pPr>
            <a:r>
              <a:rPr lang="uk-UA" sz="2400" dirty="0">
                <a:latin typeface="Times New Roman" pitchFamily="18" charset="0"/>
                <a:cs typeface="Times New Roman" pitchFamily="18" charset="0"/>
              </a:rPr>
              <a:t>1) полігони для небезпечних відходів;</a:t>
            </a:r>
          </a:p>
          <a:p>
            <a:pPr marL="0" indent="360363" algn="just">
              <a:lnSpc>
                <a:spcPct val="110000"/>
              </a:lnSpc>
              <a:spcBef>
                <a:spcPts val="0"/>
              </a:spcBef>
            </a:pPr>
            <a:r>
              <a:rPr lang="uk-UA" sz="2400" dirty="0">
                <a:latin typeface="Times New Roman" pitchFamily="18" charset="0"/>
                <a:cs typeface="Times New Roman" pitchFamily="18" charset="0"/>
              </a:rPr>
              <a:t>2) полігони для відходів, що не є небезпечними;</a:t>
            </a:r>
          </a:p>
          <a:p>
            <a:pPr marL="0" indent="360363" algn="just">
              <a:lnSpc>
                <a:spcPct val="110000"/>
              </a:lnSpc>
              <a:spcBef>
                <a:spcPts val="0"/>
              </a:spcBef>
            </a:pPr>
            <a:r>
              <a:rPr lang="uk-UA" sz="2400" dirty="0">
                <a:latin typeface="Times New Roman" pitchFamily="18" charset="0"/>
                <a:cs typeface="Times New Roman" pitchFamily="18" charset="0"/>
              </a:rPr>
              <a:t>3) полігони для інертних відходів.</a:t>
            </a:r>
          </a:p>
          <a:p>
            <a:pPr marL="0" indent="360363" algn="just">
              <a:lnSpc>
                <a:spcPct val="110000"/>
              </a:lnSpc>
              <a:spcBef>
                <a:spcPts val="0"/>
              </a:spcBef>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31</a:t>
            </a:fld>
            <a:endParaRPr lang="uk-UA"/>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49085" y="290945"/>
            <a:ext cx="11121241" cy="6345382"/>
          </a:xfrm>
        </p:spPr>
        <p:txBody>
          <a:bodyPr>
            <a:normAutofit/>
          </a:bodyPr>
          <a:lstStyle/>
          <a:p>
            <a:pPr marL="0" indent="442913" algn="just">
              <a:lnSpc>
                <a:spcPct val="120000"/>
              </a:lnSpc>
              <a:spcBef>
                <a:spcPts val="600"/>
              </a:spcBef>
              <a:buNone/>
            </a:pPr>
            <a:r>
              <a:rPr lang="uk-UA" sz="3000" b="1" dirty="0">
                <a:solidFill>
                  <a:schemeClr val="accent1">
                    <a:lumMod val="75000"/>
                  </a:schemeClr>
                </a:solidFill>
                <a:latin typeface="Times New Roman" pitchFamily="18" charset="0"/>
                <a:cs typeface="Times New Roman" pitchFamily="18" charset="0"/>
              </a:rPr>
              <a:t>4. ЛІЦЕНЗІЙНА, ДОЗВІЛЬНА СИСТЕМИ ТА ІНФОРМАЦІЙНЕ ЗАБЕЗПЕЧЕННЯ У СФЕРІ УПРАВЛІННЯ ВІДХОДАМИ</a:t>
            </a:r>
          </a:p>
          <a:p>
            <a:pPr marL="0" indent="360363" algn="just">
              <a:lnSpc>
                <a:spcPct val="110000"/>
              </a:lnSpc>
              <a:spcBef>
                <a:spcPts val="0"/>
              </a:spcBef>
              <a:buNone/>
            </a:pPr>
            <a:r>
              <a:rPr lang="uk-UA" sz="2500" b="1" i="1" dirty="0">
                <a:latin typeface="Times New Roman" pitchFamily="18" charset="0"/>
                <a:cs typeface="Times New Roman" pitchFamily="18" charset="0"/>
              </a:rPr>
              <a:t>Дозвіл на здійснення операцій з оброблення відходів</a:t>
            </a:r>
            <a:endParaRPr lang="uk-UA" sz="2500" dirty="0">
              <a:latin typeface="Times New Roman" pitchFamily="18" charset="0"/>
              <a:cs typeface="Times New Roman" pitchFamily="18" charset="0"/>
            </a:endParaRPr>
          </a:p>
          <a:p>
            <a:pPr marL="0" indent="360363" algn="just">
              <a:lnSpc>
                <a:spcPct val="110000"/>
              </a:lnSpc>
              <a:spcBef>
                <a:spcPts val="0"/>
              </a:spcBef>
              <a:buNone/>
            </a:pPr>
            <a:r>
              <a:rPr lang="uk-UA" sz="2500" dirty="0">
                <a:latin typeface="Times New Roman" pitchFamily="18" charset="0"/>
                <a:cs typeface="Times New Roman" pitchFamily="18" charset="0"/>
              </a:rPr>
              <a:t>Видача, відмова у видачі, анулювання дозволу на здійснення операцій з оброблення відходів здійснюються відповідно до законів України </a:t>
            </a:r>
            <a:r>
              <a:rPr lang="uk-UA" sz="2500" dirty="0">
                <a:latin typeface="Times New Roman" pitchFamily="18" charset="0"/>
                <a:cs typeface="Times New Roman" pitchFamily="18" charset="0"/>
                <a:hlinkClick r:id="rId2"/>
              </a:rPr>
              <a:t>"Про дозвільну систему у сфері господарської діяльності"</a:t>
            </a:r>
            <a:r>
              <a:rPr lang="uk-UA" sz="2500" dirty="0">
                <a:latin typeface="Times New Roman" pitchFamily="18" charset="0"/>
                <a:cs typeface="Times New Roman" pitchFamily="18" charset="0"/>
              </a:rPr>
              <a:t> та </a:t>
            </a:r>
            <a:r>
              <a:rPr lang="uk-UA" sz="2500" dirty="0">
                <a:latin typeface="Times New Roman" pitchFamily="18" charset="0"/>
                <a:cs typeface="Times New Roman" pitchFamily="18" charset="0"/>
                <a:hlinkClick r:id="rId3"/>
              </a:rPr>
              <a:t>"Про адміністративні послуги"</a:t>
            </a:r>
            <a:r>
              <a:rPr lang="uk-UA" sz="2500" dirty="0">
                <a:latin typeface="Times New Roman" pitchFamily="18" charset="0"/>
                <a:cs typeface="Times New Roman" pitchFamily="18" charset="0"/>
              </a:rPr>
              <a:t> з урахуванням особливостей, визначених цим Законом.</a:t>
            </a:r>
          </a:p>
          <a:p>
            <a:pPr marL="0" indent="360363" algn="just">
              <a:lnSpc>
                <a:spcPct val="110000"/>
              </a:lnSpc>
              <a:spcBef>
                <a:spcPts val="0"/>
              </a:spcBef>
              <a:buNone/>
            </a:pPr>
            <a:r>
              <a:rPr lang="uk-UA" sz="2500" i="1" u="sng" dirty="0">
                <a:latin typeface="Times New Roman" pitchFamily="18" charset="0"/>
                <a:cs typeface="Times New Roman" pitchFamily="18" charset="0"/>
              </a:rPr>
              <a:t>До заяви про отримання дозволу на здійснення операцій з оброблення відходів </a:t>
            </a:r>
            <a:r>
              <a:rPr lang="uk-UA" sz="2500" dirty="0">
                <a:latin typeface="Times New Roman" pitchFamily="18" charset="0"/>
                <a:cs typeface="Times New Roman" pitchFamily="18" charset="0"/>
              </a:rPr>
              <a:t>для об’єктів, які здійснюють такі операції, додаються:</a:t>
            </a:r>
          </a:p>
          <a:p>
            <a:pPr marL="0" indent="360363" algn="just">
              <a:lnSpc>
                <a:spcPct val="110000"/>
              </a:lnSpc>
              <a:spcBef>
                <a:spcPts val="0"/>
              </a:spcBef>
              <a:buNone/>
            </a:pPr>
            <a:r>
              <a:rPr lang="uk-UA" sz="2500" dirty="0">
                <a:latin typeface="Times New Roman" pitchFamily="18" charset="0"/>
                <a:cs typeface="Times New Roman" pitchFamily="18" charset="0"/>
              </a:rPr>
              <a:t>1) відомості про назву та код відходів згідно з Національним переліком відходів, відомості про їх склад та властивості, обсяги, для яких передбачається здійснення операції з оброблення;</a:t>
            </a:r>
          </a:p>
        </p:txBody>
      </p:sp>
      <p:sp>
        <p:nvSpPr>
          <p:cNvPr id="4" name="Номер слайда 3"/>
          <p:cNvSpPr>
            <a:spLocks noGrp="1"/>
          </p:cNvSpPr>
          <p:nvPr>
            <p:ph type="sldNum" sz="quarter" idx="12"/>
          </p:nvPr>
        </p:nvSpPr>
        <p:spPr/>
        <p:txBody>
          <a:bodyPr/>
          <a:lstStyle/>
          <a:p>
            <a:fld id="{D07DC24B-8650-405F-98BC-E78A8ACB2E7F}" type="slidenum">
              <a:rPr lang="uk-UA" smtClean="0"/>
              <a:pPr/>
              <a:t>32</a:t>
            </a:fld>
            <a:endParaRPr lang="uk-UA"/>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1C1697BE-41CA-4F1E-A076-8D690826195C}"/>
              </a:ext>
            </a:extLst>
          </p:cNvPr>
          <p:cNvSpPr>
            <a:spLocks noGrp="1"/>
          </p:cNvSpPr>
          <p:nvPr>
            <p:ph type="sldNum" sz="quarter" idx="12"/>
          </p:nvPr>
        </p:nvSpPr>
        <p:spPr/>
        <p:txBody>
          <a:bodyPr/>
          <a:lstStyle/>
          <a:p>
            <a:fld id="{D07DC24B-8650-405F-98BC-E78A8ACB2E7F}" type="slidenum">
              <a:rPr lang="uk-UA" smtClean="0"/>
              <a:pPr/>
              <a:t>33</a:t>
            </a:fld>
            <a:endParaRPr lang="uk-UA"/>
          </a:p>
        </p:txBody>
      </p:sp>
      <p:sp>
        <p:nvSpPr>
          <p:cNvPr id="6" name="TextBox 5">
            <a:extLst>
              <a:ext uri="{FF2B5EF4-FFF2-40B4-BE49-F238E27FC236}">
                <a16:creationId xmlns:a16="http://schemas.microsoft.com/office/drawing/2014/main" id="{DC26FBD9-8442-4FC7-A67B-4669BBC9B074}"/>
              </a:ext>
            </a:extLst>
          </p:cNvPr>
          <p:cNvSpPr txBox="1"/>
          <p:nvPr/>
        </p:nvSpPr>
        <p:spPr>
          <a:xfrm>
            <a:off x="1045028" y="1227908"/>
            <a:ext cx="10101943" cy="4938083"/>
          </a:xfrm>
          <a:prstGeom prst="rect">
            <a:avLst/>
          </a:prstGeom>
          <a:noFill/>
        </p:spPr>
        <p:txBody>
          <a:bodyPr wrap="square">
            <a:spAutoFit/>
          </a:bodyPr>
          <a:lstStyle/>
          <a:p>
            <a:pPr marL="0" indent="360363" algn="just">
              <a:lnSpc>
                <a:spcPct val="110000"/>
              </a:lnSpc>
              <a:spcBef>
                <a:spcPts val="0"/>
              </a:spcBef>
              <a:buNone/>
            </a:pPr>
            <a:r>
              <a:rPr lang="uk-UA" sz="2400" dirty="0">
                <a:latin typeface="Times New Roman" pitchFamily="18" charset="0"/>
                <a:cs typeface="Times New Roman" pitchFamily="18" charset="0"/>
              </a:rPr>
              <a:t>2) відомості про наявність матеріально-технічної бази для здійснення операцій з оброблення відходів та код здійснення планованої операції відповідно до </a:t>
            </a:r>
            <a:r>
              <a:rPr lang="uk-UA" sz="2400" dirty="0">
                <a:latin typeface="Times New Roman" pitchFamily="18" charset="0"/>
                <a:cs typeface="Times New Roman" pitchFamily="18" charset="0"/>
                <a:hlinkClick r:id="rId2"/>
              </a:rPr>
              <a:t>додатка 1</a:t>
            </a:r>
            <a:r>
              <a:rPr lang="uk-UA" sz="2400" dirty="0">
                <a:latin typeface="Times New Roman" pitchFamily="18" charset="0"/>
                <a:cs typeface="Times New Roman" pitchFamily="18" charset="0"/>
              </a:rPr>
              <a:t> або </a:t>
            </a:r>
            <a:r>
              <a:rPr lang="uk-UA" sz="2400" dirty="0">
                <a:latin typeface="Times New Roman" pitchFamily="18" charset="0"/>
                <a:cs typeface="Times New Roman" pitchFamily="18" charset="0"/>
                <a:hlinkClick r:id="rId3"/>
              </a:rPr>
              <a:t>2</a:t>
            </a:r>
            <a:r>
              <a:rPr lang="uk-UA" sz="2400" dirty="0">
                <a:latin typeface="Times New Roman" pitchFamily="18" charset="0"/>
                <a:cs typeface="Times New Roman" pitchFamily="18" charset="0"/>
              </a:rPr>
              <a:t>  Закону України «Про управління відходами»;</a:t>
            </a:r>
          </a:p>
          <a:p>
            <a:pPr marL="0" indent="360363" algn="just">
              <a:lnSpc>
                <a:spcPct val="110000"/>
              </a:lnSpc>
              <a:spcBef>
                <a:spcPts val="0"/>
              </a:spcBef>
              <a:buNone/>
            </a:pPr>
            <a:r>
              <a:rPr lang="uk-UA" sz="2400" dirty="0">
                <a:latin typeface="Times New Roman" pitchFamily="18" charset="0"/>
                <a:cs typeface="Times New Roman" pitchFamily="18" charset="0"/>
              </a:rPr>
              <a:t>3) відомості про питомі та граничні показники утворення відходів у технологічних процесах;</a:t>
            </a:r>
          </a:p>
          <a:p>
            <a:pPr marL="0" indent="360363" algn="just">
              <a:lnSpc>
                <a:spcPct val="110000"/>
              </a:lnSpc>
              <a:spcBef>
                <a:spcPts val="0"/>
              </a:spcBef>
              <a:buNone/>
            </a:pPr>
            <a:r>
              <a:rPr lang="uk-UA" sz="2400" dirty="0">
                <a:latin typeface="Times New Roman" pitchFamily="18" charset="0"/>
                <a:cs typeface="Times New Roman" pitchFamily="18" charset="0"/>
              </a:rPr>
              <a:t>4) відомості про перелік та опис технологічних процесів, що застосовуються для здійснення операцій з оброблення відходів;</a:t>
            </a:r>
          </a:p>
          <a:p>
            <a:pPr marL="0" indent="360363" algn="just">
              <a:lnSpc>
                <a:spcPct val="110000"/>
              </a:lnSpc>
              <a:spcBef>
                <a:spcPts val="0"/>
              </a:spcBef>
              <a:buNone/>
            </a:pPr>
            <a:r>
              <a:rPr lang="uk-UA" sz="2400" dirty="0">
                <a:latin typeface="Times New Roman" pitchFamily="18" charset="0"/>
                <a:cs typeface="Times New Roman" pitchFamily="18" charset="0"/>
              </a:rPr>
              <a:t>5) копія розпорядчого документа про призначення відповідальних осіб у сфері управління відходами;</a:t>
            </a:r>
          </a:p>
          <a:p>
            <a:pPr marL="0" indent="360363" algn="just">
              <a:lnSpc>
                <a:spcPct val="110000"/>
              </a:lnSpc>
              <a:spcBef>
                <a:spcPts val="0"/>
              </a:spcBef>
              <a:buNone/>
            </a:pPr>
            <a:r>
              <a:rPr lang="uk-UA" sz="2400" dirty="0">
                <a:latin typeface="Times New Roman" pitchFamily="18" charset="0"/>
                <a:cs typeface="Times New Roman" pitchFamily="18" charset="0"/>
              </a:rPr>
              <a:t>6) відомості про наявність висновку з оцінки впливу на довкілля - у випадках, передбачених </a:t>
            </a:r>
            <a:r>
              <a:rPr lang="uk-UA" sz="2400" dirty="0">
                <a:latin typeface="Times New Roman" pitchFamily="18" charset="0"/>
                <a:cs typeface="Times New Roman" pitchFamily="18" charset="0"/>
                <a:hlinkClick r:id="rId4"/>
              </a:rPr>
              <a:t>Законом України</a:t>
            </a:r>
            <a:r>
              <a:rPr lang="uk-UA" sz="2400" dirty="0">
                <a:latin typeface="Times New Roman" pitchFamily="18" charset="0"/>
                <a:cs typeface="Times New Roman" pitchFamily="18" charset="0"/>
              </a:rPr>
              <a:t> "Про оцінку впливу на довкілля".</a:t>
            </a:r>
          </a:p>
          <a:p>
            <a:pPr marL="0" indent="360363" algn="just">
              <a:lnSpc>
                <a:spcPct val="110000"/>
              </a:lnSpc>
              <a:spcBef>
                <a:spcPts val="0"/>
              </a:spcBef>
              <a:buNone/>
            </a:pPr>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29140959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01486" y="627737"/>
            <a:ext cx="10613571" cy="6345382"/>
          </a:xfrm>
        </p:spPr>
        <p:txBody>
          <a:bodyPr>
            <a:noAutofit/>
          </a:bodyPr>
          <a:lstStyle/>
          <a:p>
            <a:pPr marL="0" indent="360363" algn="just">
              <a:lnSpc>
                <a:spcPct val="100000"/>
              </a:lnSpc>
              <a:spcBef>
                <a:spcPts val="0"/>
              </a:spcBef>
              <a:spcAft>
                <a:spcPts val="600"/>
              </a:spcAft>
              <a:buNone/>
            </a:pPr>
            <a:r>
              <a:rPr lang="uk-UA" sz="2400" i="1" dirty="0">
                <a:latin typeface="Times New Roman" pitchFamily="18" charset="0"/>
                <a:cs typeface="Times New Roman" pitchFamily="18" charset="0"/>
              </a:rPr>
              <a:t>Для операцій захоронення відходів на полігоні</a:t>
            </a:r>
            <a:r>
              <a:rPr lang="uk-UA" sz="2400" dirty="0">
                <a:latin typeface="Times New Roman" pitchFamily="18" charset="0"/>
                <a:cs typeface="Times New Roman" pitchFamily="18" charset="0"/>
              </a:rPr>
              <a:t> додатково до переліку документів, визначених вище, подаються:</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1) опис гідрологічних і гідротехнічних характеристик місця розташування;</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2) відомості про проектний обсяг видалення відходів та розрахунковий строк експлуатації;</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3) відомості про природно-геологічні характеристики, відомості про техніко-технологічні характеристики видалення відходів;</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4) проект рекультивації, опис заходів і технологій, які будуть застосовані для припинення експлуатації та догляду за полігоном після припинення його експлуатації.</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Видача дозволу на здійснення операцій з оброблення відходів та надання відмови у видачі здійснюються безоплатно протягом 30 календарних днів з дня одержання центральним органом виконавчої влади заяви та відомостей і документів, передбачених цим Законом.</a:t>
            </a:r>
          </a:p>
        </p:txBody>
      </p:sp>
      <p:sp>
        <p:nvSpPr>
          <p:cNvPr id="4" name="Номер слайда 3"/>
          <p:cNvSpPr>
            <a:spLocks noGrp="1"/>
          </p:cNvSpPr>
          <p:nvPr>
            <p:ph type="sldNum" sz="quarter" idx="12"/>
          </p:nvPr>
        </p:nvSpPr>
        <p:spPr/>
        <p:txBody>
          <a:bodyPr/>
          <a:lstStyle/>
          <a:p>
            <a:fld id="{D07DC24B-8650-405F-98BC-E78A8ACB2E7F}" type="slidenum">
              <a:rPr lang="uk-UA" smtClean="0"/>
              <a:pPr/>
              <a:t>34</a:t>
            </a:fld>
            <a:endParaRPr lang="uk-UA"/>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92630" y="180109"/>
            <a:ext cx="10900558" cy="6497782"/>
          </a:xfrm>
        </p:spPr>
        <p:txBody>
          <a:bodyPr>
            <a:normAutofit/>
          </a:bodyPr>
          <a:lstStyle/>
          <a:p>
            <a:pPr marL="0" indent="360363" algn="just">
              <a:lnSpc>
                <a:spcPct val="100000"/>
              </a:lnSpc>
              <a:spcBef>
                <a:spcPts val="0"/>
              </a:spcBef>
              <a:spcAft>
                <a:spcPts val="600"/>
              </a:spcAft>
              <a:buNone/>
            </a:pPr>
            <a:r>
              <a:rPr lang="uk-UA" sz="2400" dirty="0">
                <a:solidFill>
                  <a:schemeClr val="accent1">
                    <a:lumMod val="50000"/>
                  </a:schemeClr>
                </a:solidFill>
                <a:latin typeface="Times New Roman" pitchFamily="18" charset="0"/>
                <a:cs typeface="Times New Roman" pitchFamily="18" charset="0"/>
              </a:rPr>
              <a:t>Дозвіл на здійснення операцій з оброблення відходів є безстроковим, крім дозволу на захоронення відходів, який видається на розрахунковий строк експлуатації полігона.</a:t>
            </a:r>
          </a:p>
          <a:p>
            <a:pPr marL="0" indent="360363" algn="just">
              <a:lnSpc>
                <a:spcPct val="100000"/>
              </a:lnSpc>
              <a:spcBef>
                <a:spcPts val="0"/>
              </a:spcBef>
              <a:spcAft>
                <a:spcPts val="600"/>
              </a:spcAft>
              <a:buNone/>
            </a:pPr>
            <a:r>
              <a:rPr lang="uk-UA" sz="2400" i="1" u="sng" dirty="0">
                <a:latin typeface="Times New Roman" pitchFamily="18" charset="0"/>
                <a:cs typeface="Times New Roman" pitchFamily="18" charset="0"/>
              </a:rPr>
              <a:t>Підставами для прийняття рішення про відмову у видачі дозволу на здійснення операцій з оброблення відходів є:</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1) подання заявником неповного пакета відомостей і документів;</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2) виявлення в заяві та відомостях і документах, що додаються до неї, недостовірної інформації;</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3) відсутність висновку з оцінки впливу на довкілля про допустимість планованої діяльності;</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4) відсутність або невідповідність матеріально-технічної бази заявленим видам та обсягам оброблення відходів;</a:t>
            </a:r>
          </a:p>
          <a:p>
            <a:pPr marL="0" indent="360363" algn="just">
              <a:lnSpc>
                <a:spcPct val="100000"/>
              </a:lnSpc>
              <a:spcBef>
                <a:spcPts val="0"/>
              </a:spcBef>
              <a:spcAft>
                <a:spcPts val="600"/>
              </a:spcAft>
              <a:buNone/>
            </a:pPr>
            <a:r>
              <a:rPr lang="uk-UA" sz="2400" dirty="0">
                <a:latin typeface="Times New Roman" pitchFamily="18" charset="0"/>
                <a:cs typeface="Times New Roman" pitchFamily="18" charset="0"/>
              </a:rPr>
              <a:t>5) недопущення суб’єктом господарювання представників уповноваженого органу до об’єкта оброблення відходів з метою здійснення ними заходів державного нагляду (контролю) у сфері охорони навколишнього природного середовища.</a:t>
            </a:r>
          </a:p>
        </p:txBody>
      </p:sp>
      <p:sp>
        <p:nvSpPr>
          <p:cNvPr id="4" name="Номер слайда 3"/>
          <p:cNvSpPr>
            <a:spLocks noGrp="1"/>
          </p:cNvSpPr>
          <p:nvPr>
            <p:ph type="sldNum" sz="quarter" idx="12"/>
          </p:nvPr>
        </p:nvSpPr>
        <p:spPr/>
        <p:txBody>
          <a:bodyPr/>
          <a:lstStyle/>
          <a:p>
            <a:fld id="{D07DC24B-8650-405F-98BC-E78A8ACB2E7F}" type="slidenum">
              <a:rPr lang="uk-UA" smtClean="0"/>
              <a:pPr/>
              <a:t>35</a:t>
            </a:fld>
            <a:endParaRPr lang="uk-UA"/>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68829" y="443344"/>
            <a:ext cx="10793680" cy="5902037"/>
          </a:xfrm>
        </p:spPr>
        <p:txBody>
          <a:bodyPr>
            <a:normAutofit/>
          </a:bodyPr>
          <a:lstStyle/>
          <a:p>
            <a:pPr marL="0" indent="360363" algn="just">
              <a:lnSpc>
                <a:spcPct val="110000"/>
              </a:lnSpc>
              <a:spcBef>
                <a:spcPts val="0"/>
              </a:spcBef>
              <a:buNone/>
            </a:pPr>
            <a:endParaRPr lang="uk-UA" sz="2400" dirty="0">
              <a:latin typeface="Times New Roman" pitchFamily="18" charset="0"/>
              <a:cs typeface="Times New Roman" pitchFamily="18" charset="0"/>
            </a:endParaRPr>
          </a:p>
          <a:p>
            <a:pPr marL="0" indent="360363" algn="just">
              <a:lnSpc>
                <a:spcPct val="110000"/>
              </a:lnSpc>
              <a:spcBef>
                <a:spcPts val="0"/>
              </a:spcBef>
              <a:buNone/>
            </a:pPr>
            <a:r>
              <a:rPr lang="uk-UA" sz="2400" i="1" dirty="0">
                <a:latin typeface="Times New Roman" pitchFamily="18" charset="0"/>
                <a:cs typeface="Times New Roman" pitchFamily="18" charset="0"/>
              </a:rPr>
              <a:t>Підставою для прийняття рішення про анулювання дозволу на здійснення операцій з оброблення відходів, </a:t>
            </a:r>
            <a:r>
              <a:rPr lang="uk-UA" sz="2400" dirty="0">
                <a:latin typeface="Times New Roman" pitchFamily="18" charset="0"/>
                <a:cs typeface="Times New Roman" pitchFamily="18" charset="0"/>
              </a:rPr>
              <a:t>крім випадків, передбачених </a:t>
            </a:r>
            <a:r>
              <a:rPr lang="uk-UA" sz="2400" dirty="0">
                <a:latin typeface="Times New Roman" pitchFamily="18" charset="0"/>
                <a:cs typeface="Times New Roman" pitchFamily="18" charset="0"/>
                <a:hlinkClick r:id="rId2"/>
              </a:rPr>
              <a:t>Законом України</a:t>
            </a:r>
            <a:r>
              <a:rPr lang="uk-UA" sz="2400" dirty="0">
                <a:latin typeface="Times New Roman" pitchFamily="18" charset="0"/>
                <a:cs typeface="Times New Roman" pitchFamily="18" charset="0"/>
              </a:rPr>
              <a:t> "Про дозвільну систему у сфері господарської діяльності", є:</a:t>
            </a:r>
          </a:p>
          <a:p>
            <a:pPr marL="0" indent="360363" algn="just">
              <a:lnSpc>
                <a:spcPct val="110000"/>
              </a:lnSpc>
              <a:spcBef>
                <a:spcPts val="0"/>
              </a:spcBef>
            </a:pPr>
            <a:r>
              <a:rPr lang="uk-UA" sz="2400" dirty="0">
                <a:latin typeface="Times New Roman" pitchFamily="18" charset="0"/>
                <a:cs typeface="Times New Roman" pitchFamily="18" charset="0"/>
              </a:rPr>
              <a:t>1) встановлення факту надання в заяві та відомостях і документах, що додаються до неї, недостовірної інформації;</a:t>
            </a:r>
          </a:p>
          <a:p>
            <a:pPr marL="0" indent="360363" algn="just">
              <a:lnSpc>
                <a:spcPct val="110000"/>
              </a:lnSpc>
              <a:spcBef>
                <a:spcPts val="0"/>
              </a:spcBef>
            </a:pPr>
            <a:r>
              <a:rPr lang="uk-UA" sz="2400" dirty="0">
                <a:latin typeface="Times New Roman" pitchFamily="18" charset="0"/>
                <a:cs typeface="Times New Roman" pitchFamily="18" charset="0"/>
              </a:rPr>
              <a:t>2) недотримання показників і умов дозволу;</a:t>
            </a:r>
          </a:p>
          <a:p>
            <a:pPr marL="0" indent="360363" algn="just">
              <a:lnSpc>
                <a:spcPct val="110000"/>
              </a:lnSpc>
              <a:spcBef>
                <a:spcPts val="0"/>
              </a:spcBef>
            </a:pPr>
            <a:r>
              <a:rPr lang="uk-UA" sz="2400" dirty="0">
                <a:latin typeface="Times New Roman" pitchFamily="18" charset="0"/>
                <a:cs typeface="Times New Roman" pitchFamily="18" charset="0"/>
              </a:rPr>
              <a:t>3) невиконання суб’єктом господарювання припису про усунення порушень вимог законодавства у встановлений строк;</a:t>
            </a:r>
          </a:p>
          <a:p>
            <a:pPr marL="0" indent="360363" algn="just">
              <a:lnSpc>
                <a:spcPct val="110000"/>
              </a:lnSpc>
              <a:spcBef>
                <a:spcPts val="0"/>
              </a:spcBef>
            </a:pPr>
            <a:r>
              <a:rPr lang="uk-UA" sz="2400" dirty="0">
                <a:latin typeface="Times New Roman" pitchFamily="18" charset="0"/>
                <a:cs typeface="Times New Roman" pitchFamily="18" charset="0"/>
              </a:rPr>
              <a:t>4) неподання протягом двох і більше кварталів звітів про виконання показників та умов, передбачених дозволом.</a:t>
            </a:r>
          </a:p>
        </p:txBody>
      </p:sp>
      <p:sp>
        <p:nvSpPr>
          <p:cNvPr id="4" name="Номер слайда 3"/>
          <p:cNvSpPr>
            <a:spLocks noGrp="1"/>
          </p:cNvSpPr>
          <p:nvPr>
            <p:ph type="sldNum" sz="quarter" idx="12"/>
          </p:nvPr>
        </p:nvSpPr>
        <p:spPr/>
        <p:txBody>
          <a:bodyPr/>
          <a:lstStyle/>
          <a:p>
            <a:fld id="{D07DC24B-8650-405F-98BC-E78A8ACB2E7F}" type="slidenum">
              <a:rPr lang="uk-UA" smtClean="0"/>
              <a:pPr/>
              <a:t>36</a:t>
            </a:fld>
            <a:endParaRPr lang="uk-UA"/>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49086" y="401782"/>
            <a:ext cx="10885714" cy="5775181"/>
          </a:xfrm>
        </p:spPr>
        <p:txBody>
          <a:bodyPr>
            <a:noAutofit/>
          </a:bodyPr>
          <a:lstStyle/>
          <a:p>
            <a:pPr marL="0" indent="360363" algn="just">
              <a:lnSpc>
                <a:spcPct val="110000"/>
              </a:lnSpc>
              <a:spcBef>
                <a:spcPts val="0"/>
              </a:spcBef>
              <a:buNone/>
            </a:pPr>
            <a:r>
              <a:rPr lang="uk-UA" sz="2400" i="1" u="sng" dirty="0">
                <a:latin typeface="Times New Roman" pitchFamily="18" charset="0"/>
                <a:cs typeface="Times New Roman" pitchFamily="18" charset="0"/>
              </a:rPr>
              <a:t>Суб’єкт господарювання, який отримав дозвіл на здійснення операцій з оброблення відходів, зобов’язаний:</a:t>
            </a:r>
          </a:p>
          <a:p>
            <a:pPr marL="0" indent="360363" algn="just">
              <a:lnSpc>
                <a:spcPct val="110000"/>
              </a:lnSpc>
              <a:spcBef>
                <a:spcPts val="0"/>
              </a:spcBef>
              <a:buNone/>
            </a:pPr>
            <a:r>
              <a:rPr lang="uk-UA" sz="2400" dirty="0">
                <a:latin typeface="Times New Roman" pitchFamily="18" charset="0"/>
                <a:cs typeface="Times New Roman" pitchFamily="18" charset="0"/>
              </a:rPr>
              <a:t>1) виконувати умови дозволу;</a:t>
            </a:r>
          </a:p>
          <a:p>
            <a:pPr marL="0" indent="360363" algn="just">
              <a:lnSpc>
                <a:spcPct val="110000"/>
              </a:lnSpc>
              <a:spcBef>
                <a:spcPts val="0"/>
              </a:spcBef>
              <a:buNone/>
            </a:pPr>
            <a:r>
              <a:rPr lang="uk-UA" sz="2400" dirty="0">
                <a:latin typeface="Times New Roman" pitchFamily="18" charset="0"/>
                <a:cs typeface="Times New Roman" pitchFamily="18" charset="0"/>
              </a:rPr>
              <a:t>2) повідомляти дозвільний орган через інформаційну систему управління відходами про факти порушення технологічної дисципліни, виникнення аварії, надзвичайної ситуації, що може призвести або призвела до загрози життю та здоров’ю людей, забруднення навколишнього природного середовища - протягом однієї доби з моменту виникнення;</a:t>
            </a:r>
          </a:p>
          <a:p>
            <a:pPr marL="0" indent="360363" algn="just">
              <a:lnSpc>
                <a:spcPct val="110000"/>
              </a:lnSpc>
              <a:spcBef>
                <a:spcPts val="0"/>
              </a:spcBef>
              <a:buNone/>
            </a:pPr>
            <a:r>
              <a:rPr lang="uk-UA" sz="2400" dirty="0">
                <a:latin typeface="Times New Roman" pitchFamily="18" charset="0"/>
                <a:cs typeface="Times New Roman" pitchFamily="18" charset="0"/>
              </a:rPr>
              <a:t>3) щокварталу подавати до дозвільного органу через інформаційну систему управління відходами інформацію про виконання показників і умов дозволу. Порядок та форма подання такої інформації затверджуються центральним органом виконавчої влади, що забезпечує формування державної політики у сфері охорони навколишнього природного середовища;</a:t>
            </a:r>
          </a:p>
          <a:p>
            <a:pPr marL="0" indent="360363" algn="just">
              <a:lnSpc>
                <a:spcPct val="110000"/>
              </a:lnSpc>
              <a:spcBef>
                <a:spcPts val="0"/>
              </a:spcBef>
              <a:buNone/>
            </a:pPr>
            <a:r>
              <a:rPr lang="uk-UA" sz="2400" dirty="0">
                <a:latin typeface="Times New Roman" pitchFamily="18" charset="0"/>
                <a:cs typeface="Times New Roman" pitchFamily="18" charset="0"/>
              </a:rPr>
              <a:t>4) здійснювати моніторинг об’єкта оброблення відходів у порядку, затвердженому Кабінетом Міністрів України.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37</a:t>
            </a:fld>
            <a:endParaRPr lang="uk-UA"/>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70857" y="304800"/>
            <a:ext cx="10947069" cy="6317673"/>
          </a:xfrm>
        </p:spPr>
        <p:txBody>
          <a:bodyPr>
            <a:normAutofit/>
          </a:bodyPr>
          <a:lstStyle/>
          <a:p>
            <a:pPr marL="0" indent="360363" algn="just">
              <a:spcBef>
                <a:spcPts val="0"/>
              </a:spcBef>
              <a:spcAft>
                <a:spcPts val="600"/>
              </a:spcAft>
              <a:buNone/>
            </a:pPr>
            <a:r>
              <a:rPr lang="uk-UA" sz="2400" b="1" i="1" dirty="0">
                <a:latin typeface="Times New Roman" pitchFamily="18" charset="0"/>
                <a:cs typeface="Times New Roman" pitchFamily="18" charset="0"/>
              </a:rPr>
              <a:t>Порядок регулювання транскордонного перевезення відходів</a:t>
            </a:r>
            <a:endParaRPr lang="uk-UA" sz="2400" dirty="0">
              <a:latin typeface="Times New Roman" pitchFamily="18" charset="0"/>
              <a:cs typeface="Times New Roman" pitchFamily="18" charset="0"/>
            </a:endParaRPr>
          </a:p>
          <a:p>
            <a:pPr marL="0" indent="360363" algn="just">
              <a:spcBef>
                <a:spcPts val="0"/>
              </a:spcBef>
              <a:spcAft>
                <a:spcPts val="600"/>
              </a:spcAft>
              <a:buNone/>
            </a:pPr>
            <a:r>
              <a:rPr lang="uk-UA" sz="2400" dirty="0">
                <a:latin typeface="Times New Roman" pitchFamily="18" charset="0"/>
                <a:cs typeface="Times New Roman" pitchFamily="18" charset="0"/>
              </a:rPr>
              <a:t>На підставі письмової згоди (повідомлення) на транскордонне перевезення відходів здійснюється транскордонне перевезення таких видів відходів:</a:t>
            </a:r>
          </a:p>
          <a:p>
            <a:pPr marL="0" indent="360363" algn="just">
              <a:spcBef>
                <a:spcPts val="0"/>
              </a:spcBef>
              <a:spcAft>
                <a:spcPts val="600"/>
              </a:spcAft>
              <a:buNone/>
            </a:pPr>
            <a:r>
              <a:rPr lang="uk-UA" sz="2400" dirty="0">
                <a:latin typeface="Times New Roman" pitchFamily="18" charset="0"/>
                <a:cs typeface="Times New Roman" pitchFamily="18" charset="0"/>
              </a:rPr>
              <a:t>1) небезпечні відходи;</a:t>
            </a:r>
          </a:p>
          <a:p>
            <a:pPr marL="0" indent="360363" algn="just">
              <a:spcBef>
                <a:spcPts val="0"/>
              </a:spcBef>
              <a:spcAft>
                <a:spcPts val="600"/>
              </a:spcAft>
              <a:buNone/>
            </a:pPr>
            <a:r>
              <a:rPr lang="uk-UA" sz="2400" dirty="0">
                <a:latin typeface="Times New Roman" pitchFamily="18" charset="0"/>
                <a:cs typeface="Times New Roman" pitchFamily="18" charset="0"/>
              </a:rPr>
              <a:t>2) побутові відходи;</a:t>
            </a:r>
          </a:p>
          <a:p>
            <a:pPr marL="0" indent="360363" algn="just">
              <a:spcBef>
                <a:spcPts val="0"/>
              </a:spcBef>
              <a:spcAft>
                <a:spcPts val="600"/>
              </a:spcAft>
              <a:buNone/>
            </a:pPr>
            <a:r>
              <a:rPr lang="uk-UA" sz="2400" dirty="0">
                <a:latin typeface="Times New Roman" pitchFamily="18" charset="0"/>
                <a:cs typeface="Times New Roman" pitchFamily="18" charset="0"/>
              </a:rPr>
              <a:t>3) залишки внаслідок спалювання побутових відходів;</a:t>
            </a:r>
          </a:p>
          <a:p>
            <a:pPr marL="0" indent="360363" algn="just">
              <a:spcBef>
                <a:spcPts val="0"/>
              </a:spcBef>
              <a:spcAft>
                <a:spcPts val="600"/>
              </a:spcAft>
              <a:buNone/>
            </a:pPr>
            <a:r>
              <a:rPr lang="uk-UA" sz="2400" dirty="0">
                <a:latin typeface="Times New Roman" pitchFamily="18" charset="0"/>
                <a:cs typeface="Times New Roman" pitchFamily="18" charset="0"/>
              </a:rPr>
              <a:t>4) відходи пластику та його сумішей, крім пластикових відходів, перелік яких встановлюється Кабінетом Міністрів України.</a:t>
            </a:r>
          </a:p>
          <a:p>
            <a:pPr marL="0" indent="360363" algn="just">
              <a:spcBef>
                <a:spcPts val="0"/>
              </a:spcBef>
              <a:spcAft>
                <a:spcPts val="600"/>
              </a:spcAft>
              <a:buNone/>
            </a:pPr>
            <a:r>
              <a:rPr lang="uk-UA" sz="2400" i="1" u="sng" dirty="0">
                <a:latin typeface="Times New Roman" pitchFamily="18" charset="0"/>
                <a:cs typeface="Times New Roman" pitchFamily="18" charset="0"/>
              </a:rPr>
              <a:t>До заяви про отримання письмової згоди (повідомлення) на транскордонне перевезення відходів додаються:</a:t>
            </a:r>
          </a:p>
          <a:p>
            <a:pPr marL="0" indent="360363" algn="just">
              <a:spcBef>
                <a:spcPts val="0"/>
              </a:spcBef>
              <a:spcAft>
                <a:spcPts val="600"/>
              </a:spcAft>
              <a:buNone/>
            </a:pPr>
            <a:r>
              <a:rPr lang="uk-UA" sz="2400" i="1" dirty="0">
                <a:latin typeface="Times New Roman" pitchFamily="18" charset="0"/>
                <a:cs typeface="Times New Roman" pitchFamily="18" charset="0"/>
              </a:rPr>
              <a:t>1) для експорту відходів:</a:t>
            </a:r>
          </a:p>
          <a:p>
            <a:pPr marL="0" indent="360363" algn="just">
              <a:spcBef>
                <a:spcPts val="0"/>
              </a:spcBef>
              <a:spcAft>
                <a:spcPts val="600"/>
              </a:spcAft>
              <a:buNone/>
            </a:pPr>
            <a:r>
              <a:rPr lang="uk-UA" sz="2400" dirty="0">
                <a:latin typeface="Times New Roman" pitchFamily="18" charset="0"/>
                <a:cs typeface="Times New Roman" pitchFamily="18" charset="0"/>
              </a:rPr>
              <a:t>а) необхідна кількість заповнених бланків повідомлення (примірники, призначені для компетентних органів держав імпорту і транзиту, заповнюються мовою, прийнятною для цих держав);</a:t>
            </a:r>
          </a:p>
        </p:txBody>
      </p:sp>
      <p:sp>
        <p:nvSpPr>
          <p:cNvPr id="4" name="Номер слайда 3"/>
          <p:cNvSpPr>
            <a:spLocks noGrp="1"/>
          </p:cNvSpPr>
          <p:nvPr>
            <p:ph type="sldNum" sz="quarter" idx="12"/>
          </p:nvPr>
        </p:nvSpPr>
        <p:spPr/>
        <p:txBody>
          <a:bodyPr/>
          <a:lstStyle/>
          <a:p>
            <a:fld id="{D07DC24B-8650-405F-98BC-E78A8ACB2E7F}" type="slidenum">
              <a:rPr lang="uk-UA" smtClean="0"/>
              <a:pPr/>
              <a:t>38</a:t>
            </a:fld>
            <a:endParaRPr lang="uk-UA"/>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70857" y="346364"/>
            <a:ext cx="10877798" cy="6511636"/>
          </a:xfrm>
        </p:spPr>
        <p:txBody>
          <a:bodyPr>
            <a:normAutofit/>
          </a:bodyPr>
          <a:lstStyle/>
          <a:p>
            <a:pPr marL="0" indent="360363" algn="just">
              <a:spcBef>
                <a:spcPts val="0"/>
              </a:spcBef>
              <a:spcAft>
                <a:spcPts val="600"/>
              </a:spcAft>
              <a:buNone/>
            </a:pPr>
            <a:r>
              <a:rPr lang="uk-UA" sz="2400" dirty="0">
                <a:latin typeface="Times New Roman" pitchFamily="18" charset="0"/>
                <a:cs typeface="Times New Roman" pitchFamily="18" charset="0"/>
              </a:rPr>
              <a:t>б) копія дозволу на здійснення операцій з управління відходами щодо відходів, запропонованих для експорту;</a:t>
            </a:r>
          </a:p>
          <a:p>
            <a:pPr marL="0" indent="360363" algn="just">
              <a:spcBef>
                <a:spcPts val="0"/>
              </a:spcBef>
              <a:spcAft>
                <a:spcPts val="600"/>
              </a:spcAft>
              <a:buNone/>
            </a:pPr>
            <a:r>
              <a:rPr lang="uk-UA" sz="2400" dirty="0">
                <a:latin typeface="Times New Roman" pitchFamily="18" charset="0"/>
                <a:cs typeface="Times New Roman" pitchFamily="18" charset="0"/>
              </a:rPr>
              <a:t>в) відомості про походження, назви та коди, склад відходів згідно з Національним переліком відходів, результати лабораторних досліджень визначення складу та властивостей відходів; </a:t>
            </a:r>
          </a:p>
          <a:p>
            <a:pPr marL="0" indent="360363" algn="just">
              <a:spcBef>
                <a:spcPts val="0"/>
              </a:spcBef>
              <a:spcAft>
                <a:spcPts val="600"/>
              </a:spcAft>
              <a:buNone/>
            </a:pPr>
            <a:r>
              <a:rPr lang="uk-UA" sz="2400" dirty="0">
                <a:latin typeface="Times New Roman" pitchFamily="18" charset="0"/>
                <a:cs typeface="Times New Roman" pitchFamily="18" charset="0"/>
              </a:rPr>
              <a:t>г) копія договору про перевезення та відомості про наявність у контрагента ліцензії на право здійснення господарської діяльності з надання послуг з перевезення небезпечних вантажів;</a:t>
            </a:r>
          </a:p>
          <a:p>
            <a:pPr marL="0" indent="360363" algn="just">
              <a:spcBef>
                <a:spcPts val="0"/>
              </a:spcBef>
              <a:spcAft>
                <a:spcPts val="600"/>
              </a:spcAft>
              <a:buNone/>
            </a:pPr>
            <a:r>
              <a:rPr lang="uk-UA" sz="2400" dirty="0">
                <a:latin typeface="Times New Roman" pitchFamily="18" charset="0"/>
                <a:cs typeface="Times New Roman" pitchFamily="18" charset="0"/>
              </a:rPr>
              <a:t>ґ) відомості про особу, що відповідає за управління відходами (опис способу управління, потужність і місцезнаходження об’єкта оброблення відходів);</a:t>
            </a:r>
          </a:p>
          <a:p>
            <a:pPr marL="0" indent="360363" algn="just">
              <a:spcBef>
                <a:spcPts val="0"/>
              </a:spcBef>
              <a:spcAft>
                <a:spcPts val="600"/>
              </a:spcAft>
              <a:buNone/>
            </a:pPr>
            <a:r>
              <a:rPr lang="uk-UA" sz="2400" dirty="0">
                <a:latin typeface="Times New Roman" pitchFamily="18" charset="0"/>
                <a:cs typeface="Times New Roman" pitchFamily="18" charset="0"/>
              </a:rPr>
              <a:t>д) нотаріально засвідчена копія контракту між експортером та особою, що відповідає за оброблення відходів, в якому зазначено способи оброблення відходів;</a:t>
            </a:r>
          </a:p>
          <a:p>
            <a:pPr marL="0" indent="360363" algn="just">
              <a:spcBef>
                <a:spcPts val="0"/>
              </a:spcBef>
              <a:spcAft>
                <a:spcPts val="600"/>
              </a:spcAft>
              <a:buNone/>
            </a:pPr>
            <a:r>
              <a:rPr lang="uk-UA" sz="2400" dirty="0">
                <a:latin typeface="Times New Roman" pitchFamily="18" charset="0"/>
                <a:cs typeface="Times New Roman" pitchFamily="18" charset="0"/>
              </a:rPr>
              <a:t>е) маршрут перевезення небезпечних відходів;</a:t>
            </a:r>
          </a:p>
        </p:txBody>
      </p:sp>
      <p:sp>
        <p:nvSpPr>
          <p:cNvPr id="4" name="Номер слайда 3"/>
          <p:cNvSpPr>
            <a:spLocks noGrp="1"/>
          </p:cNvSpPr>
          <p:nvPr>
            <p:ph type="sldNum" sz="quarter" idx="12"/>
          </p:nvPr>
        </p:nvSpPr>
        <p:spPr/>
        <p:txBody>
          <a:bodyPr/>
          <a:lstStyle/>
          <a:p>
            <a:fld id="{D07DC24B-8650-405F-98BC-E78A8ACB2E7F}" type="slidenum">
              <a:rPr lang="uk-UA" smtClean="0"/>
              <a:pPr/>
              <a:t>39</a:t>
            </a:fld>
            <a:endParaRPr lang="uk-UA"/>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34143" y="249382"/>
            <a:ext cx="10853056" cy="6303818"/>
          </a:xfrm>
        </p:spPr>
        <p:txBody>
          <a:bodyPr>
            <a:normAutofit fontScale="92500" lnSpcReduction="10000"/>
          </a:bodyPr>
          <a:lstStyle/>
          <a:p>
            <a:pPr marL="0" lvl="0" indent="360363" algn="just">
              <a:buNone/>
            </a:pPr>
            <a:r>
              <a:rPr lang="uk-UA" sz="2400" b="1" u="sng" dirty="0">
                <a:latin typeface="Times New Roman" pitchFamily="18" charset="0"/>
                <a:cs typeface="Times New Roman" pitchFamily="18" charset="0"/>
              </a:rPr>
              <a:t>збирання відходів </a:t>
            </a:r>
            <a:r>
              <a:rPr lang="uk-UA" sz="2400" dirty="0">
                <a:latin typeface="Times New Roman" pitchFamily="18" charset="0"/>
                <a:cs typeface="Times New Roman" pitchFamily="18" charset="0"/>
              </a:rPr>
              <a:t>- операція, що полягає у вилученні, купівлі, накопиченні та зберіганні відходів суб’єктами господарювання у сфері управління відходами, включаючи роздільне збирання, з метою подальшого перевезення відходів на об’єкти оброблення відходів;</a:t>
            </a:r>
            <a:endParaRPr lang="en-US" sz="2400" dirty="0">
              <a:latin typeface="Times New Roman" pitchFamily="18" charset="0"/>
              <a:cs typeface="Times New Roman" pitchFamily="18" charset="0"/>
            </a:endParaRPr>
          </a:p>
          <a:p>
            <a:pPr marL="0" indent="360363" algn="just">
              <a:buNone/>
            </a:pPr>
            <a:r>
              <a:rPr lang="uk-UA" sz="2400" b="1" u="sng" dirty="0">
                <a:latin typeface="Times New Roman" pitchFamily="18" charset="0"/>
                <a:cs typeface="Times New Roman" pitchFamily="18" charset="0"/>
              </a:rPr>
              <a:t>небезпечні відходи </a:t>
            </a:r>
            <a:r>
              <a:rPr lang="uk-UA" sz="2400" dirty="0">
                <a:latin typeface="Times New Roman" pitchFamily="18" charset="0"/>
                <a:cs typeface="Times New Roman" pitchFamily="18" charset="0"/>
              </a:rPr>
              <a:t>- </a:t>
            </a:r>
            <a:r>
              <a:rPr lang="uk-UA" sz="2400" dirty="0" err="1">
                <a:latin typeface="Times New Roman" pitchFamily="18" charset="0"/>
                <a:cs typeface="Times New Roman" pitchFamily="18" charset="0"/>
              </a:rPr>
              <a:t>відходи</a:t>
            </a:r>
            <a:r>
              <a:rPr lang="uk-UA" sz="2400" dirty="0">
                <a:latin typeface="Times New Roman" pitchFamily="18" charset="0"/>
                <a:cs typeface="Times New Roman" pitchFamily="18" charset="0"/>
              </a:rPr>
              <a:t>, що мають одну чи більше властивостей, що роблять їх небезпечними;</a:t>
            </a:r>
          </a:p>
          <a:p>
            <a:pPr marL="0" lvl="0" indent="360363" algn="just">
              <a:buNone/>
            </a:pPr>
            <a:r>
              <a:rPr lang="uk-UA" sz="2400" b="1" u="sng" dirty="0">
                <a:latin typeface="Times New Roman" pitchFamily="18" charset="0"/>
                <a:cs typeface="Times New Roman" pitchFamily="18" charset="0"/>
              </a:rPr>
              <a:t>побутові відходи </a:t>
            </a:r>
            <a:r>
              <a:rPr lang="uk-UA" sz="2400" dirty="0">
                <a:latin typeface="Times New Roman" pitchFamily="18" charset="0"/>
                <a:cs typeface="Times New Roman" pitchFamily="18" charset="0"/>
              </a:rPr>
              <a:t>- змішані та/або роздільно зібрані відходи від домогосподарств, включаючи відходи паперу, картону, скла, пластику, деревини, текстилю, металу, упаковки, </a:t>
            </a:r>
            <a:r>
              <a:rPr lang="uk-UA" sz="2400" dirty="0" err="1">
                <a:latin typeface="Times New Roman" pitchFamily="18" charset="0"/>
                <a:cs typeface="Times New Roman" pitchFamily="18" charset="0"/>
              </a:rPr>
              <a:t>біовідходи</a:t>
            </a:r>
            <a:r>
              <a:rPr lang="uk-UA" sz="2400" dirty="0">
                <a:latin typeface="Times New Roman" pitchFamily="18" charset="0"/>
                <a:cs typeface="Times New Roman" pitchFamily="18" charset="0"/>
              </a:rPr>
              <a:t>, відходи електричного та електронного обладнання, відходи батарей та акумуляторів, небезпечні відходи у складі побутових, великогабаритні та ремонтні відходи, а також змішані та/або роздільно зібрані відходи з інших джерел, якщо ці відходи подібні за своїм складом до відходів домогосподарств.</a:t>
            </a:r>
          </a:p>
          <a:p>
            <a:pPr marL="0" indent="360363" algn="just">
              <a:buNone/>
            </a:pPr>
            <a:r>
              <a:rPr lang="uk-UA" sz="2400" i="1" dirty="0">
                <a:latin typeface="Times New Roman" pitchFamily="18" charset="0"/>
                <a:cs typeface="Times New Roman" pitchFamily="18" charset="0"/>
              </a:rPr>
              <a:t>Побутові відходи не включають відходи промисловості, сільського і лісового господарства, рибальства та аквакультури, резервуарів для септиків, каналізаційних мереж та відходи їх оброблення, включаючи осад стічних вод, транспортні засоби, строк експлуатації яких закінчився, відходи будівництва та знесення, вуличний </a:t>
            </a:r>
            <a:r>
              <a:rPr lang="uk-UA" sz="2400" i="1" dirty="0" err="1">
                <a:latin typeface="Times New Roman" pitchFamily="18" charset="0"/>
                <a:cs typeface="Times New Roman" pitchFamily="18" charset="0"/>
              </a:rPr>
              <a:t>змет</a:t>
            </a:r>
            <a:r>
              <a:rPr lang="uk-UA" sz="2400" i="1" dirty="0">
                <a:latin typeface="Times New Roman" pitchFamily="18" charset="0"/>
                <a:cs typeface="Times New Roman" pitchFamily="18" charset="0"/>
              </a:rPr>
              <a:t>, медичні відходи;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4</a:t>
            </a:fld>
            <a:endParaRPr lang="uk-UA"/>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Місце для номера слайда 3">
            <a:extLst>
              <a:ext uri="{FF2B5EF4-FFF2-40B4-BE49-F238E27FC236}">
                <a16:creationId xmlns:a16="http://schemas.microsoft.com/office/drawing/2014/main" id="{50E4AE4B-C6FB-4E48-BAAA-9F9B1BE13FFC}"/>
              </a:ext>
            </a:extLst>
          </p:cNvPr>
          <p:cNvSpPr>
            <a:spLocks noGrp="1"/>
          </p:cNvSpPr>
          <p:nvPr>
            <p:ph type="sldNum" sz="quarter" idx="12"/>
          </p:nvPr>
        </p:nvSpPr>
        <p:spPr/>
        <p:txBody>
          <a:bodyPr/>
          <a:lstStyle/>
          <a:p>
            <a:fld id="{D07DC24B-8650-405F-98BC-E78A8ACB2E7F}" type="slidenum">
              <a:rPr lang="uk-UA" smtClean="0"/>
              <a:pPr/>
              <a:t>40</a:t>
            </a:fld>
            <a:endParaRPr lang="uk-UA"/>
          </a:p>
        </p:txBody>
      </p:sp>
      <p:sp>
        <p:nvSpPr>
          <p:cNvPr id="6" name="TextBox 5">
            <a:extLst>
              <a:ext uri="{FF2B5EF4-FFF2-40B4-BE49-F238E27FC236}">
                <a16:creationId xmlns:a16="http://schemas.microsoft.com/office/drawing/2014/main" id="{609E62B1-3012-4696-8965-69BC4221C1D0}"/>
              </a:ext>
            </a:extLst>
          </p:cNvPr>
          <p:cNvSpPr txBox="1"/>
          <p:nvPr/>
        </p:nvSpPr>
        <p:spPr>
          <a:xfrm>
            <a:off x="1045029" y="497428"/>
            <a:ext cx="10384971" cy="6032421"/>
          </a:xfrm>
          <a:prstGeom prst="rect">
            <a:avLst/>
          </a:prstGeom>
          <a:noFill/>
        </p:spPr>
        <p:txBody>
          <a:bodyPr wrap="square">
            <a:spAutoFit/>
          </a:bodyPr>
          <a:lstStyle/>
          <a:p>
            <a:pPr marL="0" indent="360363" algn="just">
              <a:spcBef>
                <a:spcPts val="600"/>
              </a:spcBef>
              <a:spcAft>
                <a:spcPts val="600"/>
              </a:spcAft>
              <a:buNone/>
            </a:pPr>
            <a:r>
              <a:rPr lang="uk-UA" sz="2400" dirty="0">
                <a:latin typeface="Times New Roman" pitchFamily="18" charset="0"/>
                <a:cs typeface="Times New Roman" pitchFamily="18" charset="0"/>
              </a:rPr>
              <a:t>є) підтвердження наявності страхування відповідальності експортера або застави чи іншої гарантії відшкодування шкоди, якої може бути заподіяно здоров’ю людей, власності та навколишньому природному середовищу під час транскордонного перевезення небезпечних відходів, з підтвердженням сплати першого страхового платежу;</a:t>
            </a:r>
          </a:p>
          <a:p>
            <a:pPr marL="0" indent="360363" algn="just">
              <a:spcBef>
                <a:spcPts val="600"/>
              </a:spcBef>
              <a:spcAft>
                <a:spcPts val="600"/>
              </a:spcAft>
              <a:buNone/>
            </a:pPr>
            <a:endParaRPr lang="uk-UA" sz="2400" dirty="0">
              <a:latin typeface="Times New Roman" pitchFamily="18" charset="0"/>
              <a:cs typeface="Times New Roman" pitchFamily="18" charset="0"/>
            </a:endParaRPr>
          </a:p>
          <a:p>
            <a:pPr marL="0" indent="360363" algn="just">
              <a:lnSpc>
                <a:spcPct val="100000"/>
              </a:lnSpc>
              <a:spcBef>
                <a:spcPts val="600"/>
              </a:spcBef>
              <a:spcAft>
                <a:spcPts val="600"/>
              </a:spcAft>
              <a:buNone/>
            </a:pPr>
            <a:r>
              <a:rPr lang="uk-UA" sz="2400" i="1" dirty="0">
                <a:latin typeface="Times New Roman" pitchFamily="18" charset="0"/>
                <a:cs typeface="Times New Roman" pitchFamily="18" charset="0"/>
              </a:rPr>
              <a:t>2) для імпорту відходів:</a:t>
            </a:r>
            <a:endParaRPr lang="uk-UA" sz="2400" dirty="0">
              <a:latin typeface="Times New Roman" pitchFamily="18" charset="0"/>
              <a:cs typeface="Times New Roman" pitchFamily="18" charset="0"/>
            </a:endParaRPr>
          </a:p>
          <a:p>
            <a:pPr marL="0" indent="360363" algn="just">
              <a:lnSpc>
                <a:spcPct val="100000"/>
              </a:lnSpc>
              <a:spcBef>
                <a:spcPts val="600"/>
              </a:spcBef>
              <a:spcAft>
                <a:spcPts val="600"/>
              </a:spcAft>
              <a:buNone/>
            </a:pPr>
            <a:r>
              <a:rPr lang="uk-UA" sz="2400" dirty="0">
                <a:latin typeface="Times New Roman" pitchFamily="18" charset="0"/>
                <a:cs typeface="Times New Roman" pitchFamily="18" charset="0"/>
              </a:rPr>
              <a:t>а) оригінал повідомлення держави експорту та необхідна кількість заповнених бланків повідомлення;</a:t>
            </a:r>
          </a:p>
          <a:p>
            <a:pPr marL="0" indent="360363" algn="just">
              <a:lnSpc>
                <a:spcPct val="100000"/>
              </a:lnSpc>
              <a:spcBef>
                <a:spcPts val="600"/>
              </a:spcBef>
              <a:spcAft>
                <a:spcPts val="600"/>
              </a:spcAft>
              <a:buNone/>
            </a:pPr>
            <a:r>
              <a:rPr lang="uk-UA" sz="2400" dirty="0">
                <a:latin typeface="Times New Roman" pitchFamily="18" charset="0"/>
                <a:cs typeface="Times New Roman" pitchFamily="18" charset="0"/>
              </a:rPr>
              <a:t>б) відомості щодо наявності у імпортера та в особи, що відповідає за відновлення відходів, дозволу на здійснення операцій з оброблення відходів, а в разі імпорту небезпечних відходів - ліцензії на здійснення комплексу операцій з управління небезпечними відходами;</a:t>
            </a:r>
          </a:p>
          <a:p>
            <a:pPr indent="360363" algn="just">
              <a:spcBef>
                <a:spcPts val="600"/>
              </a:spcBef>
              <a:spcAft>
                <a:spcPts val="600"/>
              </a:spcAft>
            </a:pPr>
            <a:r>
              <a:rPr lang="uk-UA" sz="2400" dirty="0">
                <a:latin typeface="Times New Roman" pitchFamily="18" charset="0"/>
                <a:cs typeface="Times New Roman" pitchFamily="18" charset="0"/>
              </a:rPr>
              <a:t>в) нотаріально посвідчена копія контракту;</a:t>
            </a:r>
          </a:p>
        </p:txBody>
      </p:sp>
    </p:spTree>
    <p:extLst>
      <p:ext uri="{BB962C8B-B14F-4D97-AF65-F5344CB8AC3E}">
        <p14:creationId xmlns:p14="http://schemas.microsoft.com/office/powerpoint/2010/main" val="41491889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36171" y="207818"/>
            <a:ext cx="10733316" cy="6442364"/>
          </a:xfrm>
        </p:spPr>
        <p:txBody>
          <a:bodyPr>
            <a:noAutofit/>
          </a:bodyPr>
          <a:lstStyle/>
          <a:p>
            <a:pPr marL="0" indent="360363" algn="just">
              <a:lnSpc>
                <a:spcPct val="100000"/>
              </a:lnSpc>
              <a:spcBef>
                <a:spcPts val="600"/>
              </a:spcBef>
              <a:buNone/>
            </a:pPr>
            <a:r>
              <a:rPr lang="uk-UA" sz="2400" dirty="0">
                <a:latin typeface="Times New Roman" pitchFamily="18" charset="0"/>
                <a:cs typeface="Times New Roman" pitchFamily="18" charset="0"/>
              </a:rPr>
              <a:t>г) відомості про походження і склад відходів, результати лабораторних досліджень щодо визначення складу та властивостей відходів;</a:t>
            </a:r>
          </a:p>
          <a:p>
            <a:pPr marL="0" indent="360363" algn="just">
              <a:lnSpc>
                <a:spcPct val="100000"/>
              </a:lnSpc>
              <a:spcBef>
                <a:spcPts val="600"/>
              </a:spcBef>
              <a:buNone/>
            </a:pPr>
            <a:r>
              <a:rPr lang="uk-UA" sz="2400" dirty="0">
                <a:latin typeface="Times New Roman" pitchFamily="18" charset="0"/>
                <a:cs typeface="Times New Roman" pitchFamily="18" charset="0"/>
              </a:rPr>
              <a:t>ґ) опис способу відновлення відходів;</a:t>
            </a:r>
          </a:p>
          <a:p>
            <a:pPr marL="0" indent="360363" algn="just">
              <a:lnSpc>
                <a:spcPct val="100000"/>
              </a:lnSpc>
              <a:spcBef>
                <a:spcPts val="600"/>
              </a:spcBef>
              <a:buNone/>
            </a:pPr>
            <a:r>
              <a:rPr lang="uk-UA" sz="2400" dirty="0">
                <a:latin typeface="Times New Roman" pitchFamily="18" charset="0"/>
                <a:cs typeface="Times New Roman" pitchFamily="18" charset="0"/>
              </a:rPr>
              <a:t>д) відомості про потужність і місцезнаходження об’єкта відновлення відходів;</a:t>
            </a:r>
          </a:p>
          <a:p>
            <a:pPr marL="0" indent="360363" algn="just">
              <a:lnSpc>
                <a:spcPct val="100000"/>
              </a:lnSpc>
              <a:spcBef>
                <a:spcPts val="600"/>
              </a:spcBef>
              <a:buNone/>
            </a:pPr>
            <a:r>
              <a:rPr lang="uk-UA" sz="2400" dirty="0">
                <a:latin typeface="Times New Roman" pitchFamily="18" charset="0"/>
                <a:cs typeface="Times New Roman" pitchFamily="18" charset="0"/>
              </a:rPr>
              <a:t>е) висновки державної санітарно-епідеміологічної експертизи на відходи, що імпортуються з метою відновлення, і на продукцію, що буде одержана в результаті </a:t>
            </a:r>
            <a:r>
              <a:rPr lang="uk-UA" sz="2400" dirty="0" err="1">
                <a:latin typeface="Times New Roman" pitchFamily="18" charset="0"/>
                <a:cs typeface="Times New Roman" pitchFamily="18" charset="0"/>
              </a:rPr>
              <a:t>рециклінгу</a:t>
            </a:r>
            <a:r>
              <a:rPr lang="uk-UA" sz="2400" dirty="0">
                <a:latin typeface="Times New Roman" pitchFamily="18" charset="0"/>
                <a:cs typeface="Times New Roman" pitchFamily="18" charset="0"/>
              </a:rPr>
              <a:t>;</a:t>
            </a:r>
          </a:p>
          <a:p>
            <a:pPr marL="0" indent="360363" algn="just">
              <a:lnSpc>
                <a:spcPct val="100000"/>
              </a:lnSpc>
              <a:spcBef>
                <a:spcPts val="600"/>
              </a:spcBef>
              <a:buNone/>
            </a:pPr>
            <a:r>
              <a:rPr lang="uk-UA" sz="2400" dirty="0">
                <a:latin typeface="Times New Roman" pitchFamily="18" charset="0"/>
                <a:cs typeface="Times New Roman" pitchFamily="18" charset="0"/>
              </a:rPr>
              <a:t>є) заява компетентного органу держави експорту про те, що держава не має технічних можливостей і необхідних потужностей для управління такими відходами в екологічно обґрунтований спосіб;</a:t>
            </a:r>
          </a:p>
          <a:p>
            <a:pPr marL="0" indent="360363" algn="just">
              <a:lnSpc>
                <a:spcPct val="100000"/>
              </a:lnSpc>
              <a:spcBef>
                <a:spcPts val="600"/>
              </a:spcBef>
              <a:buNone/>
            </a:pPr>
            <a:r>
              <a:rPr lang="uk-UA" sz="2400" dirty="0">
                <a:latin typeface="Times New Roman" pitchFamily="18" charset="0"/>
                <a:cs typeface="Times New Roman" pitchFamily="18" charset="0"/>
              </a:rPr>
              <a:t>ж) підтвердження наявності страхування відповідальності експортера та особи, що відповідає за відновлення відходів, щодо відшкодування шкоди, якої може бути заподіяно здоров’ю людей, власності і навколишньому природному середовищу під час транскордонного перевезення та управління небезпечними відходами, з підтвердженням сплати першого страхового платежу;</a:t>
            </a:r>
          </a:p>
          <a:p>
            <a:pPr marL="0" indent="360363" algn="just">
              <a:lnSpc>
                <a:spcPct val="100000"/>
              </a:lnSpc>
              <a:spcBef>
                <a:spcPts val="600"/>
              </a:spcBef>
              <a:buNone/>
            </a:pPr>
            <a:r>
              <a:rPr lang="uk-UA" sz="2400" dirty="0">
                <a:latin typeface="Times New Roman" pitchFamily="18" charset="0"/>
                <a:cs typeface="Times New Roman" pitchFamily="18" charset="0"/>
              </a:rPr>
              <a:t>з) опис шляху перевезення відходів;</a:t>
            </a:r>
          </a:p>
        </p:txBody>
      </p:sp>
      <p:sp>
        <p:nvSpPr>
          <p:cNvPr id="4" name="Номер слайда 3"/>
          <p:cNvSpPr>
            <a:spLocks noGrp="1"/>
          </p:cNvSpPr>
          <p:nvPr>
            <p:ph type="sldNum" sz="quarter" idx="12"/>
          </p:nvPr>
        </p:nvSpPr>
        <p:spPr/>
        <p:txBody>
          <a:bodyPr/>
          <a:lstStyle/>
          <a:p>
            <a:fld id="{D07DC24B-8650-405F-98BC-E78A8ACB2E7F}" type="slidenum">
              <a:rPr lang="uk-UA" smtClean="0"/>
              <a:pPr/>
              <a:t>41</a:t>
            </a:fld>
            <a:endParaRPr lang="uk-UA"/>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82733" y="346689"/>
            <a:ext cx="10852068" cy="6234545"/>
          </a:xfrm>
        </p:spPr>
        <p:txBody>
          <a:bodyPr>
            <a:noAutofit/>
          </a:bodyPr>
          <a:lstStyle/>
          <a:p>
            <a:pPr marL="0" indent="360363" algn="just">
              <a:lnSpc>
                <a:spcPct val="100000"/>
              </a:lnSpc>
              <a:spcBef>
                <a:spcPts val="600"/>
              </a:spcBef>
              <a:buNone/>
            </a:pPr>
            <a:r>
              <a:rPr lang="uk-UA" sz="2400" i="1" dirty="0">
                <a:latin typeface="Times New Roman" pitchFamily="18" charset="0"/>
                <a:cs typeface="Times New Roman" pitchFamily="18" charset="0"/>
              </a:rPr>
              <a:t>3) для транзиту небезпечних відходів:</a:t>
            </a:r>
          </a:p>
          <a:p>
            <a:pPr marL="0" indent="360363" algn="just">
              <a:lnSpc>
                <a:spcPct val="100000"/>
              </a:lnSpc>
              <a:spcBef>
                <a:spcPts val="600"/>
              </a:spcBef>
              <a:buNone/>
            </a:pPr>
            <a:r>
              <a:rPr lang="uk-UA" sz="2400" dirty="0">
                <a:latin typeface="Times New Roman" pitchFamily="18" charset="0"/>
                <a:cs typeface="Times New Roman" pitchFamily="18" charset="0"/>
              </a:rPr>
              <a:t>а) письмове повідомлення українською або англійською мовою про транскордонне перевезення небезпечних відходів через територію України, яке має містити відомості про:</a:t>
            </a:r>
          </a:p>
          <a:p>
            <a:pPr marL="0" indent="360363" algn="just">
              <a:lnSpc>
                <a:spcPct val="100000"/>
              </a:lnSpc>
              <a:spcBef>
                <a:spcPts val="600"/>
              </a:spcBef>
              <a:buNone/>
            </a:pPr>
            <a:r>
              <a:rPr lang="uk-UA" sz="2400" dirty="0">
                <a:latin typeface="Times New Roman" pitchFamily="18" charset="0"/>
                <a:cs typeface="Times New Roman" pitchFamily="18" charset="0"/>
              </a:rPr>
              <a:t>відходи, їх походження, склад і обсяги;</a:t>
            </a:r>
          </a:p>
          <a:p>
            <a:pPr marL="0" indent="360363" algn="just">
              <a:lnSpc>
                <a:spcPct val="100000"/>
              </a:lnSpc>
              <a:spcBef>
                <a:spcPts val="600"/>
              </a:spcBef>
              <a:buNone/>
            </a:pPr>
            <a:r>
              <a:rPr lang="uk-UA" sz="2400" dirty="0">
                <a:latin typeface="Times New Roman" pitchFamily="18" charset="0"/>
                <a:cs typeface="Times New Roman" pitchFamily="18" charset="0"/>
              </a:rPr>
              <a:t>початковий і кінцевий пункти перевезення відходів;</a:t>
            </a:r>
          </a:p>
          <a:p>
            <a:pPr marL="0" indent="360363" algn="just">
              <a:lnSpc>
                <a:spcPct val="100000"/>
              </a:lnSpc>
              <a:spcBef>
                <a:spcPts val="600"/>
              </a:spcBef>
              <a:buNone/>
            </a:pPr>
            <a:r>
              <a:rPr lang="uk-UA" sz="2400" dirty="0">
                <a:latin typeface="Times New Roman" pitchFamily="18" charset="0"/>
                <a:cs typeface="Times New Roman" pitchFamily="18" charset="0"/>
              </a:rPr>
              <a:t>можливі дати транзиту та опис шляху перевезення відходів через територію України;</a:t>
            </a:r>
          </a:p>
          <a:p>
            <a:pPr marL="0" indent="360363" algn="just">
              <a:lnSpc>
                <a:spcPct val="100000"/>
              </a:lnSpc>
              <a:spcBef>
                <a:spcPts val="600"/>
              </a:spcBef>
              <a:buNone/>
            </a:pPr>
            <a:r>
              <a:rPr lang="uk-UA" sz="2400" dirty="0">
                <a:latin typeface="Times New Roman" pitchFamily="18" charset="0"/>
                <a:cs typeface="Times New Roman" pitchFamily="18" charset="0"/>
              </a:rPr>
              <a:t>б) документи, які підтверджують, що держава імпорту прийме небезпечні відходи, а експортер, перевізник та особа, відповідальна за управління відходами, уповноважені здійснювати операції, пов’язані з транскордонним перевезенням та управлінням небезпечними відходами;</a:t>
            </a:r>
          </a:p>
          <a:p>
            <a:pPr marL="0" indent="360363" algn="just">
              <a:lnSpc>
                <a:spcPct val="100000"/>
              </a:lnSpc>
              <a:spcBef>
                <a:spcPts val="600"/>
              </a:spcBef>
              <a:buNone/>
            </a:pPr>
            <a:r>
              <a:rPr lang="uk-UA" sz="2400" dirty="0">
                <a:latin typeface="Times New Roman" pitchFamily="18" charset="0"/>
                <a:cs typeface="Times New Roman" pitchFamily="18" charset="0"/>
              </a:rPr>
              <a:t>в) підтвердження страхування, застави або іншої гарантії компенсації будь-яких збитків, які можуть бути заподіяні здоров’ю людей та навколишньому природному середовищу під час перевезення відходів через територію України.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42</a:t>
            </a:fld>
            <a:endParaRPr lang="uk-UA"/>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14400" y="374073"/>
            <a:ext cx="10765971" cy="6054435"/>
          </a:xfrm>
        </p:spPr>
        <p:txBody>
          <a:bodyPr>
            <a:normAutofit/>
          </a:bodyPr>
          <a:lstStyle/>
          <a:p>
            <a:pPr marL="0" indent="360363" algn="just">
              <a:lnSpc>
                <a:spcPct val="100000"/>
              </a:lnSpc>
              <a:spcBef>
                <a:spcPts val="600"/>
              </a:spcBef>
              <a:spcAft>
                <a:spcPts val="600"/>
              </a:spcAft>
              <a:buNone/>
            </a:pPr>
            <a:r>
              <a:rPr lang="uk-UA" sz="2400" b="1" i="1" dirty="0">
                <a:latin typeface="Times New Roman" pitchFamily="18" charset="0"/>
                <a:cs typeface="Times New Roman" pitchFamily="18" charset="0"/>
              </a:rPr>
              <a:t>Ліцензування господарської діяльності з управління небезпечними відходами</a:t>
            </a:r>
            <a:endParaRPr lang="uk-UA" sz="2400" dirty="0">
              <a:latin typeface="Times New Roman" pitchFamily="18" charset="0"/>
              <a:cs typeface="Times New Roman" pitchFamily="18" charset="0"/>
            </a:endParaRPr>
          </a:p>
          <a:p>
            <a:pPr marL="0" indent="360363" algn="just">
              <a:lnSpc>
                <a:spcPct val="100000"/>
              </a:lnSpc>
              <a:spcBef>
                <a:spcPts val="600"/>
              </a:spcBef>
              <a:spcAft>
                <a:spcPts val="600"/>
              </a:spcAft>
              <a:buNone/>
            </a:pPr>
            <a:r>
              <a:rPr lang="uk-UA" sz="2400" dirty="0">
                <a:latin typeface="Times New Roman" pitchFamily="18" charset="0"/>
                <a:cs typeface="Times New Roman" pitchFamily="18" charset="0"/>
              </a:rPr>
              <a:t>До господарської діяльності з управління небезпечними відходами належить:</a:t>
            </a:r>
          </a:p>
          <a:p>
            <a:pPr marL="0" indent="360363" algn="just">
              <a:lnSpc>
                <a:spcPct val="100000"/>
              </a:lnSpc>
              <a:spcBef>
                <a:spcPts val="600"/>
              </a:spcBef>
              <a:spcAft>
                <a:spcPts val="600"/>
              </a:spcAft>
              <a:buNone/>
            </a:pPr>
            <a:r>
              <a:rPr lang="uk-UA" sz="2400" dirty="0">
                <a:latin typeface="Times New Roman" pitchFamily="18" charset="0"/>
                <a:cs typeface="Times New Roman" pitchFamily="18" charset="0"/>
              </a:rPr>
              <a:t>1) комплекс операцій із збирання та оброблення небезпечних відходів;</a:t>
            </a:r>
          </a:p>
          <a:p>
            <a:pPr marL="0" indent="360363" algn="just">
              <a:lnSpc>
                <a:spcPct val="100000"/>
              </a:lnSpc>
              <a:spcBef>
                <a:spcPts val="600"/>
              </a:spcBef>
              <a:spcAft>
                <a:spcPts val="600"/>
              </a:spcAft>
              <a:buNone/>
            </a:pPr>
            <a:r>
              <a:rPr lang="uk-UA" sz="2400" dirty="0">
                <a:latin typeface="Times New Roman" pitchFamily="18" charset="0"/>
                <a:cs typeface="Times New Roman" pitchFamily="18" charset="0"/>
              </a:rPr>
              <a:t>2) збирання та зберігання небезпечних відходів для подальшого їх експорту з метою їх оброблення або видалення.</a:t>
            </a:r>
          </a:p>
          <a:p>
            <a:pPr marL="0" indent="360363" algn="just">
              <a:lnSpc>
                <a:spcPct val="100000"/>
              </a:lnSpc>
              <a:spcBef>
                <a:spcPts val="600"/>
              </a:spcBef>
              <a:spcAft>
                <a:spcPts val="600"/>
              </a:spcAft>
              <a:buNone/>
            </a:pPr>
            <a:r>
              <a:rPr lang="uk-UA" sz="2400" dirty="0">
                <a:latin typeface="Times New Roman" pitchFamily="18" charset="0"/>
                <a:cs typeface="Times New Roman" pitchFamily="18" charset="0"/>
              </a:rPr>
              <a:t>Отримання ліцензії виключно на операцію збирання відходів або на операцію зберігання відходів можливе, за умови наявності нотаріально посвідченого договору між експортером та особою, що відповідає за оброблення відходів, в якому визначено методи екологічно обґрунтованого управління відходами.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43</a:t>
            </a:fld>
            <a:endParaRPr lang="uk-UA"/>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12371" y="318655"/>
            <a:ext cx="10750137" cy="6068290"/>
          </a:xfrm>
        </p:spPr>
        <p:txBody>
          <a:bodyPr>
            <a:noAutofit/>
          </a:bodyPr>
          <a:lstStyle/>
          <a:p>
            <a:pPr marL="0" indent="360363" algn="just">
              <a:lnSpc>
                <a:spcPct val="100000"/>
              </a:lnSpc>
              <a:spcBef>
                <a:spcPts val="0"/>
              </a:spcBef>
              <a:spcAft>
                <a:spcPts val="600"/>
              </a:spcAft>
              <a:buNone/>
            </a:pPr>
            <a:r>
              <a:rPr lang="uk-UA" sz="2200" dirty="0">
                <a:latin typeface="Times New Roman" pitchFamily="18" charset="0"/>
                <a:cs typeface="Times New Roman" pitchFamily="18" charset="0"/>
              </a:rPr>
              <a:t>До видачі ліцензії обов’язковій перевірці підлягає відповідність матеріально-технічної бази здобувача ліцензії встановленим вимогам. Зазначена перевірка проводиться органом ліцензування за місцем провадження діяльності у порядку, визначеному центральним органом виконавчої влади, що забезпечує формування державної політики у сфері охорони навколишнього природного середовища.</a:t>
            </a:r>
          </a:p>
          <a:p>
            <a:pPr marL="0" indent="360363" algn="just">
              <a:lnSpc>
                <a:spcPct val="100000"/>
              </a:lnSpc>
              <a:spcBef>
                <a:spcPts val="0"/>
              </a:spcBef>
              <a:spcAft>
                <a:spcPts val="600"/>
              </a:spcAft>
              <a:buNone/>
            </a:pPr>
            <a:r>
              <a:rPr lang="uk-UA" sz="2200" dirty="0">
                <a:latin typeface="Times New Roman" pitchFamily="18" charset="0"/>
                <a:cs typeface="Times New Roman" pitchFamily="18" charset="0"/>
              </a:rPr>
              <a:t>Підставою для проведення перевірки матеріально-технічної бази здобувача ліцензії встановленим вимогам є заява суб’єкта господарювання у сфері управління небезпечними відходами.</a:t>
            </a:r>
          </a:p>
          <a:p>
            <a:pPr marL="0" indent="360363" algn="just">
              <a:lnSpc>
                <a:spcPct val="100000"/>
              </a:lnSpc>
              <a:spcBef>
                <a:spcPts val="0"/>
              </a:spcBef>
              <a:spcAft>
                <a:spcPts val="600"/>
              </a:spcAft>
              <a:buNone/>
            </a:pPr>
            <a:r>
              <a:rPr lang="uk-UA" sz="2200" dirty="0">
                <a:latin typeface="Times New Roman" pitchFamily="18" charset="0"/>
                <a:cs typeface="Times New Roman" pitchFamily="18" charset="0"/>
              </a:rPr>
              <a:t>За результатами перевірки складається акт перевірки матеріально-технічної бази, необхідної для провадження господарської діяльності з управління небезпечними відходами.</a:t>
            </a:r>
          </a:p>
          <a:p>
            <a:pPr marL="0" indent="360363" algn="just">
              <a:lnSpc>
                <a:spcPct val="100000"/>
              </a:lnSpc>
              <a:spcBef>
                <a:spcPts val="0"/>
              </a:spcBef>
              <a:spcAft>
                <a:spcPts val="600"/>
              </a:spcAft>
              <a:buNone/>
            </a:pPr>
            <a:r>
              <a:rPr lang="uk-UA" sz="2200" dirty="0">
                <a:latin typeface="Times New Roman" pitchFamily="18" charset="0"/>
                <a:cs typeface="Times New Roman" pitchFamily="18" charset="0"/>
              </a:rPr>
              <a:t>Матеріально-технічна база здобувача ліцензії повинна відповідати технологічним вимогам до здійснення господарської діяльності з управління небезпечними відходами, правилам технічної </a:t>
            </a:r>
            <a:r>
              <a:rPr lang="uk-UA" sz="2200" dirty="0" err="1">
                <a:latin typeface="Times New Roman" pitchFamily="18" charset="0"/>
                <a:cs typeface="Times New Roman" pitchFamily="18" charset="0"/>
              </a:rPr>
              <a:t>екплуатації</a:t>
            </a:r>
            <a:r>
              <a:rPr lang="uk-UA" sz="2200" dirty="0">
                <a:latin typeface="Times New Roman" pitchFamily="18" charset="0"/>
                <a:cs typeface="Times New Roman" pitchFamily="18" charset="0"/>
              </a:rPr>
              <a:t> установок та технологічним регламентам.</a:t>
            </a:r>
          </a:p>
          <a:p>
            <a:pPr marL="0" indent="360363" algn="just">
              <a:lnSpc>
                <a:spcPct val="100000"/>
              </a:lnSpc>
              <a:spcBef>
                <a:spcPts val="0"/>
              </a:spcBef>
              <a:spcAft>
                <a:spcPts val="600"/>
              </a:spcAft>
              <a:buNone/>
            </a:pPr>
            <a:r>
              <a:rPr lang="uk-UA" sz="2200" dirty="0">
                <a:latin typeface="Times New Roman" pitchFamily="18" charset="0"/>
                <a:cs typeface="Times New Roman" pitchFamily="18" charset="0"/>
              </a:rPr>
              <a:t>Технічні та технологічні вимоги до матеріально-технічної бази, її склад, параметри технологічного процесу для здійснення господарської діяльності з управління небезпечними відходами визначаються ліцензійними умовами.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44</a:t>
            </a:fld>
            <a:endParaRPr lang="uk-UA"/>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772885" y="374074"/>
            <a:ext cx="11045041" cy="5943600"/>
          </a:xfrm>
        </p:spPr>
        <p:txBody>
          <a:bodyPr>
            <a:noAutofit/>
          </a:bodyPr>
          <a:lstStyle/>
          <a:p>
            <a:pPr marL="0" indent="360363" algn="just">
              <a:lnSpc>
                <a:spcPct val="100000"/>
              </a:lnSpc>
              <a:spcBef>
                <a:spcPts val="0"/>
              </a:spcBef>
              <a:buNone/>
            </a:pPr>
            <a:r>
              <a:rPr lang="uk-UA" sz="2400" b="1" i="1" dirty="0">
                <a:latin typeface="Times New Roman" pitchFamily="18" charset="0"/>
                <a:cs typeface="Times New Roman" pitchFamily="18" charset="0"/>
              </a:rPr>
              <a:t>Декларація про відходи</a:t>
            </a:r>
            <a:endParaRPr lang="uk-UA" sz="2400" dirty="0">
              <a:latin typeface="Times New Roman" pitchFamily="18" charset="0"/>
              <a:cs typeface="Times New Roman" pitchFamily="18" charset="0"/>
            </a:endParaRPr>
          </a:p>
          <a:p>
            <a:pPr marL="0" indent="360363" algn="just">
              <a:lnSpc>
                <a:spcPct val="100000"/>
              </a:lnSpc>
              <a:spcBef>
                <a:spcPts val="0"/>
              </a:spcBef>
              <a:buNone/>
            </a:pPr>
            <a:r>
              <a:rPr lang="uk-UA" sz="2400" dirty="0">
                <a:latin typeface="Times New Roman" pitchFamily="18" charset="0"/>
                <a:cs typeface="Times New Roman" pitchFamily="18" charset="0"/>
              </a:rPr>
              <a:t>Власники відходів, діяльність яких призводить до утворення небезпечних відходів, або власники відходів, що не є небезпечними, річний обсяг утворення яких перевищує 50 тонн, один раз на рік подають декларацію про відходи.</a:t>
            </a:r>
          </a:p>
          <a:p>
            <a:pPr marL="0" indent="360363" algn="just">
              <a:lnSpc>
                <a:spcPct val="100000"/>
              </a:lnSpc>
              <a:spcBef>
                <a:spcPts val="0"/>
              </a:spcBef>
              <a:buNone/>
            </a:pPr>
            <a:r>
              <a:rPr lang="uk-UA" sz="2400" dirty="0">
                <a:latin typeface="Times New Roman" pitchFamily="18" charset="0"/>
                <a:cs typeface="Times New Roman" pitchFamily="18" charset="0"/>
              </a:rPr>
              <a:t>Порядок подання декларації про відходи та її форма затверджуються Кабінетом Міністрів України.</a:t>
            </a:r>
          </a:p>
          <a:p>
            <a:pPr marL="0" indent="360363" algn="just">
              <a:lnSpc>
                <a:spcPct val="100000"/>
              </a:lnSpc>
              <a:spcBef>
                <a:spcPts val="0"/>
              </a:spcBef>
              <a:buNone/>
            </a:pPr>
            <a:r>
              <a:rPr lang="uk-UA" sz="2400" dirty="0">
                <a:latin typeface="Times New Roman" pitchFamily="18" charset="0"/>
                <a:cs typeface="Times New Roman" pitchFamily="18" charset="0"/>
              </a:rPr>
              <a:t>Подання декларації про відходи здійснюється в електронному вигляді через Єдиний державний </a:t>
            </a:r>
            <a:r>
              <a:rPr lang="uk-UA" sz="2400" dirty="0" err="1">
                <a:latin typeface="Times New Roman" pitchFamily="18" charset="0"/>
                <a:cs typeface="Times New Roman" pitchFamily="18" charset="0"/>
              </a:rPr>
              <a:t>вебпортал</a:t>
            </a:r>
            <a:r>
              <a:rPr lang="uk-UA" sz="2400" dirty="0">
                <a:latin typeface="Times New Roman" pitchFamily="18" charset="0"/>
                <a:cs typeface="Times New Roman" pitchFamily="18" charset="0"/>
              </a:rPr>
              <a:t> електронних послуг, у тому числі через інтегровані з ним інформаційні системи державних органів та органів місцевого самоврядування, інформаційну систему управління відходами.</a:t>
            </a:r>
          </a:p>
          <a:p>
            <a:pPr marL="0" indent="360363" algn="just">
              <a:lnSpc>
                <a:spcPct val="100000"/>
              </a:lnSpc>
              <a:spcBef>
                <a:spcPts val="0"/>
              </a:spcBef>
              <a:buNone/>
            </a:pPr>
            <a:endParaRPr lang="uk-UA" sz="1200" dirty="0">
              <a:latin typeface="Times New Roman" pitchFamily="18" charset="0"/>
              <a:cs typeface="Times New Roman" pitchFamily="18" charset="0"/>
            </a:endParaRPr>
          </a:p>
          <a:p>
            <a:pPr marL="0" indent="360363" algn="just">
              <a:lnSpc>
                <a:spcPct val="100000"/>
              </a:lnSpc>
              <a:spcBef>
                <a:spcPts val="0"/>
              </a:spcBef>
              <a:buNone/>
            </a:pPr>
            <a:r>
              <a:rPr lang="uk-UA" sz="2400" b="1" i="1" dirty="0">
                <a:latin typeface="Times New Roman" pitchFamily="18" charset="0"/>
                <a:cs typeface="Times New Roman" pitchFamily="18" charset="0"/>
              </a:rPr>
              <a:t>Інформаційна система управління відходами</a:t>
            </a:r>
            <a:endParaRPr lang="uk-UA" sz="2400" dirty="0">
              <a:latin typeface="Times New Roman" pitchFamily="18" charset="0"/>
              <a:cs typeface="Times New Roman" pitchFamily="18" charset="0"/>
            </a:endParaRPr>
          </a:p>
          <a:p>
            <a:pPr marL="0" indent="360363" algn="just">
              <a:lnSpc>
                <a:spcPct val="100000"/>
              </a:lnSpc>
              <a:spcBef>
                <a:spcPts val="0"/>
              </a:spcBef>
              <a:buNone/>
            </a:pPr>
            <a:r>
              <a:rPr lang="uk-UA" sz="2400" dirty="0">
                <a:latin typeface="Times New Roman" pitchFamily="18" charset="0"/>
                <a:cs typeface="Times New Roman" pitchFamily="18" charset="0"/>
              </a:rPr>
              <a:t>З метою забезпечення належного обліку, звітності, узагальнення та аналізу інформації у сфері управління відходами центральний орган виконавчої влади, що реалізує державну політику у сфері управління відходами, створює та адмініструє інформаційну систему управління відходами, яка ведеться у вигляді електронної бази даних.</a:t>
            </a:r>
          </a:p>
        </p:txBody>
      </p:sp>
      <p:sp>
        <p:nvSpPr>
          <p:cNvPr id="4" name="Номер слайда 3"/>
          <p:cNvSpPr>
            <a:spLocks noGrp="1"/>
          </p:cNvSpPr>
          <p:nvPr>
            <p:ph type="sldNum" sz="quarter" idx="12"/>
          </p:nvPr>
        </p:nvSpPr>
        <p:spPr/>
        <p:txBody>
          <a:bodyPr/>
          <a:lstStyle/>
          <a:p>
            <a:fld id="{D07DC24B-8650-405F-98BC-E78A8ACB2E7F}" type="slidenum">
              <a:rPr lang="uk-UA" smtClean="0"/>
              <a:pPr/>
              <a:t>45</a:t>
            </a:fld>
            <a:endParaRPr lang="uk-UA"/>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03514" y="581891"/>
            <a:ext cx="10803576" cy="5957454"/>
          </a:xfrm>
        </p:spPr>
        <p:txBody>
          <a:bodyPr>
            <a:noAutofit/>
          </a:bodyPr>
          <a:lstStyle/>
          <a:p>
            <a:pPr marL="0" indent="360363" algn="just">
              <a:lnSpc>
                <a:spcPct val="100000"/>
              </a:lnSpc>
              <a:spcBef>
                <a:spcPts val="0"/>
              </a:spcBef>
              <a:spcAft>
                <a:spcPts val="1200"/>
              </a:spcAft>
              <a:buNone/>
            </a:pPr>
            <a:r>
              <a:rPr lang="uk-UA" sz="2400" b="1" i="1" dirty="0">
                <a:latin typeface="Times New Roman" pitchFamily="18" charset="0"/>
                <a:cs typeface="Times New Roman" pitchFamily="18" charset="0"/>
              </a:rPr>
              <a:t>Облік відходів</a:t>
            </a:r>
          </a:p>
          <a:p>
            <a:pPr marL="0" indent="360363" algn="just">
              <a:lnSpc>
                <a:spcPct val="100000"/>
              </a:lnSpc>
              <a:spcBef>
                <a:spcPts val="0"/>
              </a:spcBef>
              <a:spcAft>
                <a:spcPts val="1200"/>
              </a:spcAft>
              <a:buNone/>
            </a:pPr>
            <a:endParaRPr lang="uk-UA" sz="2400" dirty="0">
              <a:latin typeface="Times New Roman" pitchFamily="18" charset="0"/>
              <a:cs typeface="Times New Roman" pitchFamily="18" charset="0"/>
            </a:endParaRPr>
          </a:p>
          <a:p>
            <a:pPr marL="0" indent="360363" algn="just">
              <a:lnSpc>
                <a:spcPct val="100000"/>
              </a:lnSpc>
              <a:spcBef>
                <a:spcPts val="0"/>
              </a:spcBef>
              <a:spcAft>
                <a:spcPts val="1200"/>
              </a:spcAft>
              <a:buNone/>
            </a:pPr>
            <a:r>
              <a:rPr lang="uk-UA" sz="2400" dirty="0">
                <a:latin typeface="Times New Roman" pitchFamily="18" charset="0"/>
                <a:cs typeface="Times New Roman" pitchFamily="18" charset="0"/>
              </a:rPr>
              <a:t>Обліку підлягають усі відходи, утворені, зібрані, перевезені та оброблені на території України.</a:t>
            </a:r>
          </a:p>
          <a:p>
            <a:pPr marL="0" indent="360363" algn="just">
              <a:lnSpc>
                <a:spcPct val="100000"/>
              </a:lnSpc>
              <a:spcBef>
                <a:spcPts val="0"/>
              </a:spcBef>
              <a:spcAft>
                <a:spcPts val="1200"/>
              </a:spcAft>
              <a:buNone/>
            </a:pPr>
            <a:r>
              <a:rPr lang="uk-UA" sz="2400" dirty="0">
                <a:latin typeface="Times New Roman" pitchFamily="18" charset="0"/>
                <a:cs typeface="Times New Roman" pitchFamily="18" charset="0"/>
              </a:rPr>
              <a:t>Суб’єкти господарювання, які в результаті господарської діяльності є утворювачами та/або власниками відходів, зобов’язані вести облік за обсягом, кодом і найменуванням, джерелами утворення відходів, здійсненням операцій з управління відходами.</a:t>
            </a:r>
          </a:p>
          <a:p>
            <a:pPr marL="0" indent="360363" algn="just">
              <a:lnSpc>
                <a:spcPct val="100000"/>
              </a:lnSpc>
              <a:spcBef>
                <a:spcPts val="0"/>
              </a:spcBef>
              <a:spcAft>
                <a:spcPts val="1200"/>
              </a:spcAft>
              <a:buNone/>
            </a:pPr>
            <a:r>
              <a:rPr lang="uk-UA" sz="2400" dirty="0">
                <a:latin typeface="Times New Roman" pitchFamily="18" charset="0"/>
                <a:cs typeface="Times New Roman" pitchFamily="18" charset="0"/>
              </a:rPr>
              <a:t>Для здійснення обліку відходів та операцій з управління відходами, суб’єкти господарювання, які в результаті господарської діяльності є утворювачами та/або власниками відходів, зобов’язані вести облік утворення відходів та здійснення операцій з управління відходами в електронному вигляді.</a:t>
            </a:r>
          </a:p>
        </p:txBody>
      </p:sp>
      <p:sp>
        <p:nvSpPr>
          <p:cNvPr id="4" name="Номер слайда 3"/>
          <p:cNvSpPr>
            <a:spLocks noGrp="1"/>
          </p:cNvSpPr>
          <p:nvPr>
            <p:ph type="sldNum" sz="quarter" idx="12"/>
          </p:nvPr>
        </p:nvSpPr>
        <p:spPr/>
        <p:txBody>
          <a:bodyPr/>
          <a:lstStyle/>
          <a:p>
            <a:fld id="{D07DC24B-8650-405F-98BC-E78A8ACB2E7F}" type="slidenum">
              <a:rPr lang="uk-UA" smtClean="0"/>
              <a:pPr/>
              <a:t>46</a:t>
            </a:fld>
            <a:endParaRPr lang="uk-UA"/>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81742" y="471055"/>
            <a:ext cx="10472057" cy="5705908"/>
          </a:xfrm>
        </p:spPr>
        <p:txBody>
          <a:bodyPr>
            <a:noAutofit/>
          </a:bodyPr>
          <a:lstStyle/>
          <a:p>
            <a:pPr marL="0" indent="360363" algn="just">
              <a:lnSpc>
                <a:spcPct val="110000"/>
              </a:lnSpc>
              <a:spcBef>
                <a:spcPts val="0"/>
              </a:spcBef>
              <a:buNone/>
            </a:pPr>
            <a:r>
              <a:rPr lang="uk-UA" sz="2400" b="1" i="1" dirty="0">
                <a:latin typeface="Times New Roman" pitchFamily="18" charset="0"/>
                <a:cs typeface="Times New Roman" pitchFamily="18" charset="0"/>
              </a:rPr>
              <a:t>Подання звітності до інформаційної системи управління відходами</a:t>
            </a:r>
            <a:endParaRPr lang="uk-UA" sz="2400" dirty="0">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Звітність до інформаційної системи управління відходами подають:</a:t>
            </a:r>
          </a:p>
          <a:p>
            <a:pPr marL="0" indent="360363" algn="just">
              <a:lnSpc>
                <a:spcPct val="110000"/>
              </a:lnSpc>
              <a:spcBef>
                <a:spcPts val="0"/>
              </a:spcBef>
              <a:buNone/>
            </a:pPr>
            <a:r>
              <a:rPr lang="uk-UA" sz="2400" dirty="0">
                <a:latin typeface="Times New Roman" pitchFamily="18" charset="0"/>
                <a:cs typeface="Times New Roman" pitchFamily="18" charset="0"/>
              </a:rPr>
              <a:t>1) суб’єкти господарювання, діяльність яких призводить до утворення відходів;</a:t>
            </a:r>
          </a:p>
          <a:p>
            <a:pPr marL="0" indent="360363" algn="just">
              <a:lnSpc>
                <a:spcPct val="110000"/>
              </a:lnSpc>
              <a:spcBef>
                <a:spcPts val="0"/>
              </a:spcBef>
              <a:buNone/>
            </a:pPr>
            <a:r>
              <a:rPr lang="uk-UA" sz="2400" dirty="0">
                <a:latin typeface="Times New Roman" pitchFamily="18" charset="0"/>
                <a:cs typeface="Times New Roman" pitchFamily="18" charset="0"/>
              </a:rPr>
              <a:t>2) суб’єкти господарювання у сфері управління відходами;</a:t>
            </a:r>
          </a:p>
          <a:p>
            <a:pPr marL="0" indent="360363" algn="just">
              <a:lnSpc>
                <a:spcPct val="110000"/>
              </a:lnSpc>
              <a:spcBef>
                <a:spcPts val="0"/>
              </a:spcBef>
              <a:buNone/>
            </a:pPr>
            <a:r>
              <a:rPr lang="uk-UA" sz="2400" dirty="0">
                <a:latin typeface="Times New Roman" pitchFamily="18" charset="0"/>
                <a:cs typeface="Times New Roman" pitchFamily="18" charset="0"/>
              </a:rPr>
              <a:t>3) організації розширеної відповідальності виробника;</a:t>
            </a:r>
          </a:p>
          <a:p>
            <a:pPr marL="0" indent="360363" algn="just">
              <a:lnSpc>
                <a:spcPct val="110000"/>
              </a:lnSpc>
              <a:spcBef>
                <a:spcPts val="0"/>
              </a:spcBef>
              <a:buNone/>
            </a:pPr>
            <a:r>
              <a:rPr lang="uk-UA" sz="2400" dirty="0">
                <a:latin typeface="Times New Roman" pitchFamily="18" charset="0"/>
                <a:cs typeface="Times New Roman" pitchFamily="18" charset="0"/>
              </a:rPr>
              <a:t>4) виробники продукції щодо відходів від якої встановлено розширену відповідальність виробника;</a:t>
            </a:r>
          </a:p>
          <a:p>
            <a:pPr marL="0" indent="360363" algn="just">
              <a:lnSpc>
                <a:spcPct val="110000"/>
              </a:lnSpc>
              <a:spcBef>
                <a:spcPts val="0"/>
              </a:spcBef>
              <a:buNone/>
            </a:pPr>
            <a:r>
              <a:rPr lang="uk-UA" sz="2400" dirty="0">
                <a:latin typeface="Times New Roman" pitchFamily="18" charset="0"/>
                <a:cs typeface="Times New Roman" pitchFamily="18" charset="0"/>
              </a:rPr>
              <a:t>5) суб’єкти господарювання, що оголошують припинення статусу відходів.</a:t>
            </a:r>
          </a:p>
          <a:p>
            <a:pPr marL="0" indent="360363" algn="just">
              <a:lnSpc>
                <a:spcPct val="110000"/>
              </a:lnSpc>
              <a:spcBef>
                <a:spcPts val="0"/>
              </a:spcBef>
              <a:buNone/>
            </a:pPr>
            <a:r>
              <a:rPr lang="uk-UA" sz="2400" dirty="0">
                <a:latin typeface="Times New Roman" pitchFamily="18" charset="0"/>
                <a:cs typeface="Times New Roman" pitchFamily="18" charset="0"/>
              </a:rPr>
              <a:t>Подання звітності до інформаційної системи управління відходами здійснюється шляхом заповнення електронної звітної форми з використанням електронного цифрового підпису.</a:t>
            </a:r>
          </a:p>
          <a:p>
            <a:pPr marL="0" indent="360363" algn="just">
              <a:lnSpc>
                <a:spcPct val="110000"/>
              </a:lnSpc>
              <a:spcBef>
                <a:spcPts val="0"/>
              </a:spcBef>
              <a:buNone/>
            </a:pPr>
            <a:r>
              <a:rPr lang="uk-UA" sz="2400" dirty="0">
                <a:latin typeface="Times New Roman" pitchFamily="18" charset="0"/>
                <a:cs typeface="Times New Roman" pitchFamily="18" charset="0"/>
              </a:rPr>
              <a:t>Суб’єкти подання звітності несуть відповідальність за достовірність наданої інформації.</a:t>
            </a:r>
          </a:p>
        </p:txBody>
      </p:sp>
      <p:sp>
        <p:nvSpPr>
          <p:cNvPr id="4" name="Номер слайда 3"/>
          <p:cNvSpPr>
            <a:spLocks noGrp="1"/>
          </p:cNvSpPr>
          <p:nvPr>
            <p:ph type="sldNum" sz="quarter" idx="12"/>
          </p:nvPr>
        </p:nvSpPr>
        <p:spPr/>
        <p:txBody>
          <a:bodyPr/>
          <a:lstStyle/>
          <a:p>
            <a:fld id="{D07DC24B-8650-405F-98BC-E78A8ACB2E7F}" type="slidenum">
              <a:rPr lang="uk-UA" smtClean="0"/>
              <a:pPr/>
              <a:t>47</a:t>
            </a:fld>
            <a:endParaRPr lang="uk-UA"/>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38200" y="706582"/>
            <a:ext cx="10515600" cy="5470381"/>
          </a:xfrm>
        </p:spPr>
        <p:txBody>
          <a:bodyPr>
            <a:noAutofit/>
          </a:bodyPr>
          <a:lstStyle/>
          <a:p>
            <a:pPr marL="360363" indent="-360363" algn="ctr">
              <a:lnSpc>
                <a:spcPct val="100000"/>
              </a:lnSpc>
              <a:spcBef>
                <a:spcPts val="0"/>
              </a:spcBef>
              <a:buNone/>
            </a:pPr>
            <a:r>
              <a:rPr lang="uk-UA" sz="2400" b="1" dirty="0">
                <a:latin typeface="Times New Roman" pitchFamily="18" charset="0"/>
                <a:cs typeface="Times New Roman" pitchFamily="18" charset="0"/>
              </a:rPr>
              <a:t>Завдання для самостійного опрацювання</a:t>
            </a:r>
          </a:p>
          <a:p>
            <a:pPr marL="360363" indent="-360363" algn="just">
              <a:lnSpc>
                <a:spcPct val="100000"/>
              </a:lnSpc>
              <a:spcBef>
                <a:spcPts val="0"/>
              </a:spcBef>
              <a:buAutoNum type="arabicPeriod"/>
            </a:pPr>
            <a:r>
              <a:rPr lang="uk-UA" sz="2200" dirty="0">
                <a:latin typeface="Times New Roman" pitchFamily="18" charset="0"/>
                <a:cs typeface="Times New Roman" pitchFamily="18" charset="0"/>
              </a:rPr>
              <a:t>Базельська конвенція про контроль за транскордонними перевезеннями небезпечних відходів та їх видаленням (1989 р.)</a:t>
            </a:r>
          </a:p>
          <a:p>
            <a:pPr marL="360363" indent="-360363" algn="just">
              <a:lnSpc>
                <a:spcPct val="100000"/>
              </a:lnSpc>
              <a:spcBef>
                <a:spcPts val="0"/>
              </a:spcBef>
              <a:buAutoNum type="arabicPeriod"/>
            </a:pPr>
            <a:r>
              <a:rPr lang="uk-UA" sz="2200" dirty="0">
                <a:latin typeface="Times New Roman" pitchFamily="18" charset="0"/>
                <a:cs typeface="Times New Roman" pitchFamily="18" charset="0"/>
              </a:rPr>
              <a:t>Експорт небезпечних відходів.</a:t>
            </a:r>
          </a:p>
          <a:p>
            <a:pPr marL="360363" indent="-360363" algn="just">
              <a:lnSpc>
                <a:spcPct val="100000"/>
              </a:lnSpc>
              <a:spcBef>
                <a:spcPts val="0"/>
              </a:spcBef>
              <a:buAutoNum type="arabicPeriod"/>
            </a:pPr>
            <a:r>
              <a:rPr lang="uk-UA" sz="2200" dirty="0">
                <a:latin typeface="Times New Roman" pitchFamily="18" charset="0"/>
                <a:cs typeface="Times New Roman" pitchFamily="18" charset="0"/>
              </a:rPr>
              <a:t>Імпорт небезпечних відходів.</a:t>
            </a:r>
          </a:p>
          <a:p>
            <a:pPr marL="360363" indent="-360363" algn="just">
              <a:lnSpc>
                <a:spcPct val="100000"/>
              </a:lnSpc>
              <a:spcBef>
                <a:spcPts val="0"/>
              </a:spcBef>
              <a:buAutoNum type="arabicPeriod"/>
            </a:pPr>
            <a:r>
              <a:rPr lang="uk-UA" sz="2200" dirty="0">
                <a:latin typeface="Times New Roman" pitchFamily="18" charset="0"/>
                <a:cs typeface="Times New Roman" pitchFamily="18" charset="0"/>
              </a:rPr>
              <a:t>Транзит небезпечних відходів.</a:t>
            </a:r>
          </a:p>
          <a:p>
            <a:pPr marL="360363" indent="-360363" algn="just">
              <a:lnSpc>
                <a:spcPct val="100000"/>
              </a:lnSpc>
              <a:spcBef>
                <a:spcPts val="0"/>
              </a:spcBef>
              <a:buFont typeface="Arial" panose="020B0604020202020204" pitchFamily="34" charset="0"/>
              <a:buAutoNum type="arabicPeriod"/>
            </a:pPr>
            <a:r>
              <a:rPr lang="ru-RU" sz="2200" dirty="0" err="1">
                <a:latin typeface="Times New Roman" pitchFamily="18" charset="0"/>
                <a:cs typeface="Times New Roman" pitchFamily="18" charset="0"/>
              </a:rPr>
              <a:t>Державний</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облік</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моніторинг</a:t>
            </a:r>
            <a:r>
              <a:rPr lang="ru-RU" sz="2200" dirty="0">
                <a:latin typeface="Times New Roman" pitchFamily="18" charset="0"/>
                <a:cs typeface="Times New Roman" pitchFamily="18" charset="0"/>
              </a:rPr>
              <a:t> та </a:t>
            </a:r>
            <a:r>
              <a:rPr lang="ru-RU" sz="2200" dirty="0" err="1">
                <a:latin typeface="Times New Roman" pitchFamily="18" charset="0"/>
                <a:cs typeface="Times New Roman" pitchFamily="18" charset="0"/>
              </a:rPr>
              <a:t>інформування</a:t>
            </a:r>
            <a:r>
              <a:rPr lang="ru-RU" sz="2200" dirty="0">
                <a:latin typeface="Times New Roman" pitchFamily="18" charset="0"/>
                <a:cs typeface="Times New Roman" pitchFamily="18" charset="0"/>
              </a:rPr>
              <a:t> у </a:t>
            </a:r>
            <a:r>
              <a:rPr lang="ru-RU" sz="2200" dirty="0" err="1">
                <a:latin typeface="Times New Roman" pitchFamily="18" charset="0"/>
                <a:cs typeface="Times New Roman" pitchFamily="18" charset="0"/>
              </a:rPr>
              <a:t>сфері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поводження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відходами</a:t>
            </a:r>
            <a:r>
              <a:rPr lang="ru-RU" sz="2200" dirty="0">
                <a:latin typeface="Times New Roman" pitchFamily="18" charset="0"/>
                <a:cs typeface="Times New Roman" pitchFamily="18" charset="0"/>
              </a:rPr>
              <a:t>.</a:t>
            </a:r>
          </a:p>
          <a:p>
            <a:pPr marL="360363" indent="-360363" algn="just">
              <a:lnSpc>
                <a:spcPct val="100000"/>
              </a:lnSpc>
              <a:spcBef>
                <a:spcPts val="0"/>
              </a:spcBef>
              <a:buFont typeface="Arial" panose="020B0604020202020204" pitchFamily="34" charset="0"/>
              <a:buAutoNum type="arabicPeriod"/>
            </a:pPr>
            <a:r>
              <a:rPr lang="ru-RU" sz="2200" dirty="0">
                <a:latin typeface="Times New Roman" pitchFamily="18" charset="0"/>
                <a:cs typeface="Times New Roman" pitchFamily="18" charset="0"/>
              </a:rPr>
              <a:t>Комплекс </a:t>
            </a:r>
            <a:r>
              <a:rPr lang="ru-RU" sz="2200" dirty="0" err="1">
                <a:latin typeface="Times New Roman" pitchFamily="18" charset="0"/>
                <a:cs typeface="Times New Roman" pitchFamily="18" charset="0"/>
              </a:rPr>
              <a:t>заходів</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щодо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вдосконалення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проведення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моніторингу</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довкілля</a:t>
            </a:r>
            <a:r>
              <a:rPr lang="ru-RU" sz="2200" dirty="0">
                <a:latin typeface="Times New Roman" pitchFamily="18" charset="0"/>
                <a:cs typeface="Times New Roman" pitchFamily="18" charset="0"/>
              </a:rPr>
              <a:t> та державного </a:t>
            </a:r>
            <a:r>
              <a:rPr lang="ru-RU" sz="2200" dirty="0" err="1">
                <a:latin typeface="Times New Roman" pitchFamily="18" charset="0"/>
                <a:cs typeface="Times New Roman" pitchFamily="18" charset="0"/>
              </a:rPr>
              <a:t>регулювання</a:t>
            </a:r>
            <a:r>
              <a:rPr lang="ru-RU" sz="2200" dirty="0">
                <a:latin typeface="Times New Roman" pitchFamily="18" charset="0"/>
                <a:cs typeface="Times New Roman" pitchFamily="18" charset="0"/>
              </a:rPr>
              <a:t> у </a:t>
            </a:r>
            <a:r>
              <a:rPr lang="ru-RU" sz="2200" dirty="0" err="1">
                <a:latin typeface="Times New Roman" pitchFamily="18" charset="0"/>
                <a:cs typeface="Times New Roman" pitchFamily="18" charset="0"/>
              </a:rPr>
              <a:t>сфері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поводження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відходами</a:t>
            </a:r>
            <a:r>
              <a:rPr lang="ru-RU" sz="2200" dirty="0">
                <a:latin typeface="Times New Roman" pitchFamily="18" charset="0"/>
                <a:cs typeface="Times New Roman" pitchFamily="18" charset="0"/>
              </a:rPr>
              <a:t> в </a:t>
            </a:r>
            <a:r>
              <a:rPr lang="ru-RU" sz="2200" dirty="0" err="1">
                <a:latin typeface="Times New Roman" pitchFamily="18" charset="0"/>
                <a:cs typeface="Times New Roman" pitchFamily="18" charset="0"/>
              </a:rPr>
              <a:t>Україні</a:t>
            </a:r>
            <a:r>
              <a:rPr lang="ru-RU" sz="2200" dirty="0">
                <a:latin typeface="Times New Roman" pitchFamily="18" charset="0"/>
                <a:cs typeface="Times New Roman" pitchFamily="18" charset="0"/>
              </a:rPr>
              <a:t>. </a:t>
            </a:r>
          </a:p>
          <a:p>
            <a:pPr marL="360363" indent="-360363" algn="just">
              <a:lnSpc>
                <a:spcPct val="100000"/>
              </a:lnSpc>
              <a:spcBef>
                <a:spcPts val="0"/>
              </a:spcBef>
              <a:buAutoNum type="arabicPeriod"/>
            </a:pPr>
            <a:r>
              <a:rPr lang="uk-UA" sz="2200" dirty="0">
                <a:latin typeface="Times New Roman" pitchFamily="18" charset="0"/>
                <a:cs typeface="Times New Roman" pitchFamily="18" charset="0"/>
              </a:rPr>
              <a:t>Економічне забезпечення заходів щодо утилізації відходів і зменшення обсягів їх утворення.</a:t>
            </a:r>
            <a:endParaRPr lang="ru-RU" sz="2200" dirty="0">
              <a:latin typeface="Times New Roman" pitchFamily="18" charset="0"/>
              <a:cs typeface="Times New Roman" pitchFamily="18" charset="0"/>
            </a:endParaRPr>
          </a:p>
          <a:p>
            <a:pPr marL="360363" indent="-360363" algn="just">
              <a:lnSpc>
                <a:spcPct val="100000"/>
              </a:lnSpc>
              <a:spcBef>
                <a:spcPts val="0"/>
              </a:spcBef>
              <a:buFont typeface="Arial" panose="020B0604020202020204" pitchFamily="34" charset="0"/>
              <a:buAutoNum type="arabicPeriod"/>
            </a:pPr>
            <a:r>
              <a:rPr lang="ru-RU" sz="2200" dirty="0" err="1">
                <a:latin typeface="Times New Roman" pitchFamily="18" charset="0"/>
                <a:cs typeface="Times New Roman" pitchFamily="18" charset="0"/>
              </a:rPr>
              <a:t>Українське</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законодавство</a:t>
            </a:r>
            <a:r>
              <a:rPr lang="ru-RU" sz="2200" dirty="0">
                <a:latin typeface="Times New Roman" pitchFamily="18" charset="0"/>
                <a:cs typeface="Times New Roman" pitchFamily="18" charset="0"/>
              </a:rPr>
              <a:t> у </a:t>
            </a:r>
            <a:r>
              <a:rPr lang="ru-RU" sz="2200" dirty="0" err="1">
                <a:latin typeface="Times New Roman" pitchFamily="18" charset="0"/>
                <a:cs typeface="Times New Roman" pitchFamily="18" charset="0"/>
              </a:rPr>
              <a:t>сфері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перевезення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небезпечних</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вантажів</a:t>
            </a:r>
            <a:r>
              <a:rPr lang="ru-RU" sz="2200" dirty="0">
                <a:latin typeface="Times New Roman" pitchFamily="18" charset="0"/>
                <a:cs typeface="Times New Roman" pitchFamily="18" charset="0"/>
              </a:rPr>
              <a:t>.</a:t>
            </a:r>
          </a:p>
          <a:p>
            <a:pPr marL="360363" indent="-360363" algn="just">
              <a:lnSpc>
                <a:spcPct val="100000"/>
              </a:lnSpc>
              <a:spcBef>
                <a:spcPts val="0"/>
              </a:spcBef>
              <a:buFont typeface="Arial" panose="020B0604020202020204" pitchFamily="34" charset="0"/>
              <a:buAutoNum type="arabicPeriod"/>
            </a:pPr>
            <a:r>
              <a:rPr lang="uk-UA" sz="2200" dirty="0">
                <a:latin typeface="Times New Roman" pitchFamily="18" charset="0"/>
                <a:cs typeface="Times New Roman" pitchFamily="18" charset="0"/>
              </a:rPr>
              <a:t>Класифікатор відходів </a:t>
            </a:r>
            <a:r>
              <a:rPr lang="uk-UA" sz="2200" dirty="0" err="1">
                <a:latin typeface="Times New Roman" pitchFamily="18" charset="0"/>
                <a:cs typeface="Times New Roman" pitchFamily="18" charset="0"/>
              </a:rPr>
              <a:t>ДК</a:t>
            </a:r>
            <a:r>
              <a:rPr lang="uk-UA" sz="2200" dirty="0">
                <a:latin typeface="Times New Roman" pitchFamily="18" charset="0"/>
                <a:cs typeface="Times New Roman" pitchFamily="18" charset="0"/>
              </a:rPr>
              <a:t> 005-96.</a:t>
            </a:r>
          </a:p>
          <a:p>
            <a:pPr marL="360363" indent="-360363" algn="just">
              <a:lnSpc>
                <a:spcPct val="100000"/>
              </a:lnSpc>
              <a:spcBef>
                <a:spcPts val="0"/>
              </a:spcBef>
              <a:buFont typeface="Arial" panose="020B0604020202020204" pitchFamily="34" charset="0"/>
              <a:buAutoNum type="arabicPeriod"/>
            </a:pPr>
            <a:r>
              <a:rPr lang="uk-UA" sz="2200" dirty="0">
                <a:latin typeface="Times New Roman" pitchFamily="18" charset="0"/>
                <a:cs typeface="Times New Roman" pitchFamily="18" charset="0"/>
              </a:rPr>
              <a:t>Промислові відходи. Класифікація промислових відходів.</a:t>
            </a:r>
          </a:p>
          <a:p>
            <a:pPr marL="360363" indent="-360363" algn="just">
              <a:lnSpc>
                <a:spcPct val="100000"/>
              </a:lnSpc>
              <a:spcBef>
                <a:spcPts val="0"/>
              </a:spcBef>
              <a:buAutoNum type="arabicPeriod"/>
            </a:pP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Зберігання</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відходів</a:t>
            </a:r>
            <a:r>
              <a:rPr lang="ru-RU" sz="2200" dirty="0">
                <a:latin typeface="Times New Roman" pitchFamily="18" charset="0"/>
                <a:cs typeface="Times New Roman" pitchFamily="18" charset="0"/>
              </a:rPr>
              <a:t>.</a:t>
            </a:r>
          </a:p>
          <a:p>
            <a:pPr marL="360363" indent="-360363" algn="just">
              <a:lnSpc>
                <a:spcPct val="100000"/>
              </a:lnSpc>
              <a:spcBef>
                <a:spcPts val="0"/>
              </a:spcBef>
              <a:buAutoNum type="arabicPeriod"/>
            </a:pP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Операції</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з</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видалення</a:t>
            </a:r>
            <a:r>
              <a:rPr lang="ru-RU" sz="2200" dirty="0">
                <a:latin typeface="Times New Roman" pitchFamily="18" charset="0"/>
                <a:cs typeface="Times New Roman" pitchFamily="18" charset="0"/>
              </a:rPr>
              <a:t> та </a:t>
            </a:r>
            <a:r>
              <a:rPr lang="ru-RU" sz="2200" dirty="0" err="1">
                <a:latin typeface="Times New Roman" pitchFamily="18" charset="0"/>
                <a:cs typeface="Times New Roman" pitchFamily="18" charset="0"/>
              </a:rPr>
              <a:t>утилізації</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відходів</a:t>
            </a:r>
            <a:r>
              <a:rPr lang="ru-RU" sz="2200" dirty="0">
                <a:latin typeface="Times New Roman" pitchFamily="18" charset="0"/>
                <a:cs typeface="Times New Roman" pitchFamily="18" charset="0"/>
              </a:rPr>
              <a:t>.</a:t>
            </a:r>
            <a:endParaRPr lang="uk-UA" sz="22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48</a:t>
            </a:fld>
            <a:endParaRPr lang="uk-UA"/>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57943" y="235526"/>
            <a:ext cx="10873838" cy="6262256"/>
          </a:xfrm>
        </p:spPr>
        <p:txBody>
          <a:bodyPr>
            <a:normAutofit lnSpcReduction="10000"/>
          </a:bodyPr>
          <a:lstStyle/>
          <a:p>
            <a:pPr marL="0" lvl="0" indent="360363" algn="just">
              <a:lnSpc>
                <a:spcPct val="110000"/>
              </a:lnSpc>
              <a:spcBef>
                <a:spcPts val="0"/>
              </a:spcBef>
              <a:buNone/>
            </a:pPr>
            <a:r>
              <a:rPr lang="uk-UA" sz="2400" b="1" u="sng" dirty="0">
                <a:latin typeface="Times New Roman" pitchFamily="18" charset="0"/>
                <a:cs typeface="Times New Roman" pitchFamily="18" charset="0"/>
              </a:rPr>
              <a:t>полігон</a:t>
            </a:r>
            <a:r>
              <a:rPr lang="uk-UA" sz="2400" dirty="0">
                <a:latin typeface="Times New Roman" pitchFamily="18" charset="0"/>
                <a:cs typeface="Times New Roman" pitchFamily="18" charset="0"/>
              </a:rPr>
              <a:t> - місце захоронення відходів, призначене для їх розміщення на поверхні чи під поверхнею (підземне) землі, включаючи:</a:t>
            </a:r>
          </a:p>
          <a:p>
            <a:pPr marL="0" indent="360363" algn="just">
              <a:lnSpc>
                <a:spcPct val="110000"/>
              </a:lnSpc>
              <a:spcBef>
                <a:spcPts val="0"/>
              </a:spcBef>
              <a:buNone/>
            </a:pPr>
            <a:r>
              <a:rPr lang="uk-UA" sz="2400" dirty="0">
                <a:latin typeface="Times New Roman" pitchFamily="18" charset="0"/>
                <a:cs typeface="Times New Roman" pitchFamily="18" charset="0"/>
              </a:rPr>
              <a:t>внутрішні місця для видалення відходів, на яких утворювач відходів - суб’єкт господарювання здійснює видалення власних відходів на місці утворення;</a:t>
            </a:r>
          </a:p>
          <a:p>
            <a:pPr marL="0" indent="360363" algn="just">
              <a:lnSpc>
                <a:spcPct val="110000"/>
              </a:lnSpc>
              <a:spcBef>
                <a:spcPts val="0"/>
              </a:spcBef>
              <a:buNone/>
            </a:pPr>
            <a:r>
              <a:rPr lang="uk-UA" sz="2400" dirty="0">
                <a:latin typeface="Times New Roman" pitchFamily="18" charset="0"/>
                <a:cs typeface="Times New Roman" pitchFamily="18" charset="0"/>
              </a:rPr>
              <a:t>постійні місця, на яких відходи розміщуються понад один рік;</a:t>
            </a:r>
            <a:endParaRPr lang="en-US" sz="2400" dirty="0">
              <a:latin typeface="Times New Roman" pitchFamily="18" charset="0"/>
              <a:cs typeface="Times New Roman" pitchFamily="18" charset="0"/>
            </a:endParaRPr>
          </a:p>
          <a:p>
            <a:pPr marL="0" indent="360363" algn="just">
              <a:lnSpc>
                <a:spcPct val="110000"/>
              </a:lnSpc>
              <a:spcBef>
                <a:spcPts val="0"/>
              </a:spcBef>
              <a:buNone/>
            </a:pPr>
            <a:r>
              <a:rPr lang="uk-UA" sz="2400" b="1" u="sng" dirty="0" err="1">
                <a:latin typeface="Times New Roman" pitchFamily="18" charset="0"/>
                <a:cs typeface="Times New Roman" pitchFamily="18" charset="0"/>
              </a:rPr>
              <a:t>рециклінг</a:t>
            </a:r>
            <a:r>
              <a:rPr lang="uk-UA" sz="2400" dirty="0">
                <a:latin typeface="Times New Roman" pitchFamily="18" charset="0"/>
                <a:cs typeface="Times New Roman" pitchFamily="18" charset="0"/>
              </a:rPr>
              <a:t> - операція з відновлення, у результаті якої відходи переробляються у продукцію, матеріали або речовини для їх використання за первинною або іншою метою. Ця операція включає перероблення органічного матеріалу, але не включає виробництва енергії чи перетворення відходів у матеріали, що можуть бути використані як паливо або як матеріали для зворотного заповнення;</a:t>
            </a:r>
            <a:endParaRPr lang="en-US" sz="2400" dirty="0">
              <a:latin typeface="Times New Roman" pitchFamily="18" charset="0"/>
              <a:cs typeface="Times New Roman" pitchFamily="18" charset="0"/>
            </a:endParaRPr>
          </a:p>
          <a:p>
            <a:pPr marL="0" indent="360363" algn="just">
              <a:lnSpc>
                <a:spcPct val="110000"/>
              </a:lnSpc>
              <a:spcBef>
                <a:spcPts val="0"/>
              </a:spcBef>
              <a:buNone/>
            </a:pPr>
            <a:r>
              <a:rPr lang="uk-UA" sz="2400" b="1" u="sng" dirty="0">
                <a:latin typeface="Times New Roman" pitchFamily="18" charset="0"/>
                <a:cs typeface="Times New Roman" pitchFamily="18" charset="0"/>
              </a:rPr>
              <a:t>роздільне збирання відходів </a:t>
            </a:r>
            <a:r>
              <a:rPr lang="uk-UA" sz="2400" dirty="0">
                <a:latin typeface="Times New Roman" pitchFamily="18" charset="0"/>
                <a:cs typeface="Times New Roman" pitchFamily="18" charset="0"/>
              </a:rPr>
              <a:t>- збирання відходів окремо залежно від їх виду, характеристики та складу у спосіб, що сприятиме їх подальшому обробленню;</a:t>
            </a:r>
            <a:endParaRPr lang="en-US" sz="2400" dirty="0">
              <a:latin typeface="Times New Roman" pitchFamily="18" charset="0"/>
              <a:cs typeface="Times New Roman" pitchFamily="18" charset="0"/>
            </a:endParaRPr>
          </a:p>
          <a:p>
            <a:pPr marL="0" lvl="0" indent="360363" algn="just">
              <a:lnSpc>
                <a:spcPct val="110000"/>
              </a:lnSpc>
              <a:spcBef>
                <a:spcPts val="0"/>
              </a:spcBef>
              <a:buNone/>
            </a:pPr>
            <a:r>
              <a:rPr lang="uk-UA" sz="2400" b="1" u="sng" dirty="0">
                <a:latin typeface="Times New Roman" pitchFamily="18" charset="0"/>
                <a:cs typeface="Times New Roman" pitchFamily="18" charset="0"/>
              </a:rPr>
              <a:t>управління відходами </a:t>
            </a:r>
            <a:r>
              <a:rPr lang="uk-UA" sz="2400" dirty="0">
                <a:latin typeface="Times New Roman" pitchFamily="18" charset="0"/>
                <a:cs typeface="Times New Roman" pitchFamily="18" charset="0"/>
              </a:rPr>
              <a:t>- комплекс заходів із збирання, перевезення, оброблення (відновлення, у тому числі сортування, та видалення) відходів, включаючи нагляд за такими операціями та подальший догляд за об’єктами видалення відходів;</a:t>
            </a:r>
          </a:p>
        </p:txBody>
      </p:sp>
      <p:sp>
        <p:nvSpPr>
          <p:cNvPr id="4" name="Номер слайда 3"/>
          <p:cNvSpPr>
            <a:spLocks noGrp="1"/>
          </p:cNvSpPr>
          <p:nvPr>
            <p:ph type="sldNum" sz="quarter" idx="12"/>
          </p:nvPr>
        </p:nvSpPr>
        <p:spPr/>
        <p:txBody>
          <a:bodyPr/>
          <a:lstStyle/>
          <a:p>
            <a:fld id="{D07DC24B-8650-405F-98BC-E78A8ACB2E7F}" type="slidenum">
              <a:rPr lang="uk-UA" smtClean="0"/>
              <a:pPr/>
              <a:t>5</a:t>
            </a:fld>
            <a:endParaRPr lang="uk-UA"/>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03514" y="374073"/>
            <a:ext cx="10842172" cy="6317672"/>
          </a:xfrm>
        </p:spPr>
        <p:txBody>
          <a:bodyPr>
            <a:normAutofit lnSpcReduction="10000"/>
          </a:bodyPr>
          <a:lstStyle/>
          <a:p>
            <a:pPr lvl="0" algn="ctr">
              <a:lnSpc>
                <a:spcPct val="100000"/>
              </a:lnSpc>
              <a:spcBef>
                <a:spcPts val="0"/>
              </a:spcBef>
              <a:buNone/>
            </a:pPr>
            <a:r>
              <a:rPr lang="uk-UA" sz="3200" b="1" dirty="0">
                <a:solidFill>
                  <a:schemeClr val="accent1">
                    <a:lumMod val="75000"/>
                  </a:schemeClr>
                </a:solidFill>
                <a:latin typeface="Times New Roman" pitchFamily="18" charset="0"/>
                <a:cs typeface="Times New Roman" pitchFamily="18" charset="0"/>
              </a:rPr>
              <a:t>2. ЗАХОДИ ЩОДО ЗАПОБІГАННЯ АБО ЗМЕНШЕННЯ ОБСЯГІВ УТВОРЕННЯ ВІДХОДІВ</a:t>
            </a:r>
            <a:endParaRPr lang="uk-UA" sz="3200" dirty="0">
              <a:solidFill>
                <a:schemeClr val="accent1">
                  <a:lumMod val="75000"/>
                </a:schemeClr>
              </a:solidFill>
              <a:latin typeface="Times New Roman" pitchFamily="18" charset="0"/>
              <a:cs typeface="Times New Roman" pitchFamily="18" charset="0"/>
            </a:endParaRPr>
          </a:p>
          <a:p>
            <a:pPr marL="0" indent="360363" algn="just">
              <a:lnSpc>
                <a:spcPct val="100000"/>
              </a:lnSpc>
              <a:spcBef>
                <a:spcPts val="0"/>
              </a:spcBef>
              <a:buNone/>
            </a:pPr>
            <a:endParaRPr lang="uk-UA" sz="2600" dirty="0">
              <a:latin typeface="Times New Roman" pitchFamily="18" charset="0"/>
              <a:cs typeface="Times New Roman" pitchFamily="18" charset="0"/>
            </a:endParaRPr>
          </a:p>
          <a:p>
            <a:pPr marL="0" indent="360363" algn="just">
              <a:lnSpc>
                <a:spcPct val="100000"/>
              </a:lnSpc>
              <a:spcBef>
                <a:spcPts val="0"/>
              </a:spcBef>
              <a:buNone/>
            </a:pPr>
            <a:r>
              <a:rPr lang="uk-UA" sz="2600" dirty="0">
                <a:latin typeface="Times New Roman" pitchFamily="18" charset="0"/>
                <a:cs typeface="Times New Roman" pitchFamily="18" charset="0"/>
              </a:rPr>
              <a:t>Згідно з ст. 3 ЗУ «Про управління відходами» </a:t>
            </a:r>
            <a:r>
              <a:rPr lang="uk-UA" sz="2600" u="sng" dirty="0">
                <a:latin typeface="Times New Roman" pitchFamily="18" charset="0"/>
                <a:cs typeface="Times New Roman" pitchFamily="18" charset="0"/>
              </a:rPr>
              <a:t>основними цілями державної політики у сфері запобігання утворенню та управління відходами є</a:t>
            </a:r>
            <a:r>
              <a:rPr lang="uk-UA" sz="2600" dirty="0">
                <a:latin typeface="Times New Roman" pitchFamily="18" charset="0"/>
                <a:cs typeface="Times New Roman" pitchFamily="18" charset="0"/>
              </a:rPr>
              <a:t>:</a:t>
            </a:r>
          </a:p>
          <a:p>
            <a:pPr marL="0" indent="360363" algn="just">
              <a:lnSpc>
                <a:spcPct val="100000"/>
              </a:lnSpc>
              <a:spcBef>
                <a:spcPts val="0"/>
              </a:spcBef>
              <a:buNone/>
            </a:pPr>
            <a:r>
              <a:rPr lang="uk-UA" sz="2600" dirty="0">
                <a:latin typeface="Times New Roman" pitchFamily="18" charset="0"/>
                <a:cs typeface="Times New Roman" pitchFamily="18" charset="0"/>
              </a:rPr>
              <a:t>1) захист здоров’я людей та навколишнього природного середовища від негативного впливу відходів;</a:t>
            </a:r>
          </a:p>
          <a:p>
            <a:pPr marL="0" indent="360363" algn="just">
              <a:lnSpc>
                <a:spcPct val="100000"/>
              </a:lnSpc>
              <a:spcBef>
                <a:spcPts val="0"/>
              </a:spcBef>
              <a:buNone/>
            </a:pPr>
            <a:r>
              <a:rPr lang="uk-UA" sz="2600" dirty="0">
                <a:latin typeface="Times New Roman" pitchFamily="18" charset="0"/>
                <a:cs typeface="Times New Roman" pitchFamily="18" charset="0"/>
              </a:rPr>
              <a:t>2) здійснення заходів у сфері управління відходами без загрози здоров’ю людей та спричинення шкоди навколишньому природному середовищу в межах встановлених нормативів шкідливого впливу фізичних факторів;</a:t>
            </a:r>
          </a:p>
          <a:p>
            <a:pPr marL="0" indent="360363" algn="just">
              <a:lnSpc>
                <a:spcPct val="100000"/>
              </a:lnSpc>
              <a:spcBef>
                <a:spcPts val="0"/>
              </a:spcBef>
              <a:buNone/>
            </a:pPr>
            <a:r>
              <a:rPr lang="uk-UA" sz="2600" dirty="0">
                <a:latin typeface="Times New Roman" pitchFamily="18" charset="0"/>
                <a:cs typeface="Times New Roman" pitchFamily="18" charset="0"/>
              </a:rPr>
              <a:t>3) дотримання ієрархії управління відходами;</a:t>
            </a:r>
          </a:p>
          <a:p>
            <a:pPr marL="0" indent="360363" algn="just">
              <a:lnSpc>
                <a:spcPct val="100000"/>
              </a:lnSpc>
              <a:spcBef>
                <a:spcPts val="0"/>
              </a:spcBef>
              <a:buNone/>
            </a:pPr>
            <a:r>
              <a:rPr lang="uk-UA" sz="2600" dirty="0">
                <a:latin typeface="Times New Roman" pitchFamily="18" charset="0"/>
                <a:cs typeface="Times New Roman" pitchFamily="18" charset="0"/>
              </a:rPr>
              <a:t>4) запровадження розширеної відповідальності виробника - комплекс економічних, фінансових, адміністративних та організаційних заходів для забезпечення відповідальності виробників певних видів продукції за управління стадією відходів у життєвому циклі продукції. </a:t>
            </a:r>
          </a:p>
        </p:txBody>
      </p:sp>
      <p:sp>
        <p:nvSpPr>
          <p:cNvPr id="4" name="Номер слайда 3"/>
          <p:cNvSpPr>
            <a:spLocks noGrp="1"/>
          </p:cNvSpPr>
          <p:nvPr>
            <p:ph type="sldNum" sz="quarter" idx="12"/>
          </p:nvPr>
        </p:nvSpPr>
        <p:spPr/>
        <p:txBody>
          <a:bodyPr/>
          <a:lstStyle/>
          <a:p>
            <a:fld id="{D07DC24B-8650-405F-98BC-E78A8ACB2E7F}" type="slidenum">
              <a:rPr lang="uk-UA" smtClean="0"/>
              <a:pPr/>
              <a:t>6</a:t>
            </a:fld>
            <a:endParaRPr lang="uk-UA"/>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34143" y="290945"/>
            <a:ext cx="10811493" cy="6179128"/>
          </a:xfrm>
        </p:spPr>
        <p:txBody>
          <a:bodyPr>
            <a:noAutofit/>
          </a:bodyPr>
          <a:lstStyle/>
          <a:p>
            <a:pPr algn="ctr">
              <a:lnSpc>
                <a:spcPct val="100000"/>
              </a:lnSpc>
              <a:spcBef>
                <a:spcPts val="0"/>
              </a:spcBef>
              <a:buNone/>
            </a:pPr>
            <a:r>
              <a:rPr lang="uk-UA" sz="2300" b="1" i="1" u="sng" dirty="0">
                <a:latin typeface="Times New Roman" pitchFamily="18" charset="0"/>
                <a:cs typeface="Times New Roman" pitchFamily="18" charset="0"/>
              </a:rPr>
              <a:t>Основними принципами державної політики у сфері запобігання утворенню </a:t>
            </a:r>
          </a:p>
          <a:p>
            <a:pPr algn="ctr">
              <a:lnSpc>
                <a:spcPct val="100000"/>
              </a:lnSpc>
              <a:spcBef>
                <a:spcPts val="0"/>
              </a:spcBef>
              <a:buNone/>
            </a:pPr>
            <a:r>
              <a:rPr lang="uk-UA" sz="2300" b="1" i="1" u="sng" dirty="0">
                <a:latin typeface="Times New Roman" pitchFamily="18" charset="0"/>
                <a:cs typeface="Times New Roman" pitchFamily="18" charset="0"/>
              </a:rPr>
              <a:t>та управління відходами є:</a:t>
            </a:r>
          </a:p>
          <a:p>
            <a:pPr marL="0" indent="360363" algn="just">
              <a:lnSpc>
                <a:spcPct val="100000"/>
              </a:lnSpc>
              <a:spcBef>
                <a:spcPts val="0"/>
              </a:spcBef>
              <a:buNone/>
            </a:pPr>
            <a:r>
              <a:rPr lang="uk-UA" sz="2300" dirty="0">
                <a:latin typeface="Times New Roman" pitchFamily="18" charset="0"/>
                <a:cs typeface="Times New Roman" pitchFamily="18" charset="0"/>
              </a:rPr>
              <a:t>1) </a:t>
            </a:r>
            <a:r>
              <a:rPr lang="uk-UA" sz="2300" b="1" i="1" dirty="0">
                <a:latin typeface="Times New Roman" pitchFamily="18" charset="0"/>
                <a:cs typeface="Times New Roman" pitchFamily="18" charset="0"/>
              </a:rPr>
              <a:t>запобігання</a:t>
            </a:r>
            <a:r>
              <a:rPr lang="uk-UA" sz="2300" dirty="0">
                <a:latin typeface="Times New Roman" pitchFamily="18" charset="0"/>
                <a:cs typeface="Times New Roman" pitchFamily="18" charset="0"/>
              </a:rPr>
              <a:t> - утворювач або власник відходів вживає заходів для запобігання утворенню відходів, а також для уникнення, зменшення або усунення негативного впливу відходів на здоров’я людей та навколишнє природне середовище;</a:t>
            </a:r>
          </a:p>
          <a:p>
            <a:pPr marL="0" indent="360363" algn="just">
              <a:lnSpc>
                <a:spcPct val="100000"/>
              </a:lnSpc>
              <a:spcBef>
                <a:spcPts val="0"/>
              </a:spcBef>
              <a:buNone/>
            </a:pPr>
            <a:r>
              <a:rPr lang="uk-UA" sz="2300" dirty="0">
                <a:latin typeface="Times New Roman" pitchFamily="18" charset="0"/>
                <a:cs typeface="Times New Roman" pitchFamily="18" charset="0"/>
              </a:rPr>
              <a:t>2) </a:t>
            </a:r>
            <a:r>
              <a:rPr lang="uk-UA" sz="2300" b="1" i="1" dirty="0">
                <a:latin typeface="Times New Roman" pitchFamily="18" charset="0"/>
                <a:cs typeface="Times New Roman" pitchFamily="18" charset="0"/>
              </a:rPr>
              <a:t>"забруднювач платить" </a:t>
            </a:r>
            <a:r>
              <a:rPr lang="uk-UA" sz="2300" dirty="0">
                <a:latin typeface="Times New Roman" pitchFamily="18" charset="0"/>
                <a:cs typeface="Times New Roman" pitchFamily="18" charset="0"/>
              </a:rPr>
              <a:t>- утворювач або власник відходів покриває витрати на запобігання утворенню відходів, їх збирання, перевезення та оброблення, включаючи витрати на створення та утримання об’єктів оброблення відходів;</a:t>
            </a:r>
          </a:p>
          <a:p>
            <a:pPr marL="0" indent="360363" algn="just">
              <a:lnSpc>
                <a:spcPct val="100000"/>
              </a:lnSpc>
              <a:spcBef>
                <a:spcPts val="0"/>
              </a:spcBef>
              <a:buNone/>
            </a:pPr>
            <a:r>
              <a:rPr lang="uk-UA" sz="2300" dirty="0">
                <a:latin typeface="Times New Roman" pitchFamily="18" charset="0"/>
                <a:cs typeface="Times New Roman" pitchFamily="18" charset="0"/>
              </a:rPr>
              <a:t>3) </a:t>
            </a:r>
            <a:r>
              <a:rPr lang="uk-UA" sz="2300" b="1" i="1" dirty="0">
                <a:latin typeface="Times New Roman" pitchFamily="18" charset="0"/>
                <a:cs typeface="Times New Roman" pitchFamily="18" charset="0"/>
              </a:rPr>
              <a:t>територіальної наближеності </a:t>
            </a:r>
            <a:r>
              <a:rPr lang="uk-UA" sz="2300" dirty="0">
                <a:latin typeface="Times New Roman" pitchFamily="18" charset="0"/>
                <a:cs typeface="Times New Roman" pitchFamily="18" charset="0"/>
              </a:rPr>
              <a:t>- оброблення відходів здійснюється на найближчій споруді або установці з оброблення відходів, або в місці захоронення відходів, враховуючи їх екологічну та економічну ефективність, відповідно до регіональних та місцевих планів управління відходами;</a:t>
            </a:r>
          </a:p>
          <a:p>
            <a:pPr marL="0" indent="360363" algn="just">
              <a:lnSpc>
                <a:spcPct val="100000"/>
              </a:lnSpc>
              <a:spcBef>
                <a:spcPts val="0"/>
              </a:spcBef>
              <a:buNone/>
            </a:pPr>
            <a:r>
              <a:rPr lang="uk-UA" sz="2300" dirty="0">
                <a:latin typeface="Times New Roman" pitchFamily="18" charset="0"/>
                <a:cs typeface="Times New Roman" pitchFamily="18" charset="0"/>
              </a:rPr>
              <a:t>4) </a:t>
            </a:r>
            <a:r>
              <a:rPr lang="uk-UA" sz="2300" b="1" i="1" dirty="0">
                <a:latin typeface="Times New Roman" pitchFamily="18" charset="0"/>
                <a:cs typeface="Times New Roman" pitchFamily="18" charset="0"/>
              </a:rPr>
              <a:t>формування конкурентного середовища у сфері управління відходами </a:t>
            </a:r>
            <a:r>
              <a:rPr lang="uk-UA" sz="2300" dirty="0">
                <a:latin typeface="Times New Roman" pitchFamily="18" charset="0"/>
                <a:cs typeface="Times New Roman" pitchFamily="18" charset="0"/>
              </a:rPr>
              <a:t>- суб’єкти господарювання, органи державної влади та органи місцевого самоврядування зобов’язані сприяти розвитку конкуренції та не повинні вчиняти будь-яких неправомірних дій, які можуть мати негативний вплив на конкуренцію у сфері управління відходами.</a:t>
            </a:r>
          </a:p>
        </p:txBody>
      </p:sp>
      <p:sp>
        <p:nvSpPr>
          <p:cNvPr id="4" name="Номер слайда 3"/>
          <p:cNvSpPr>
            <a:spLocks noGrp="1"/>
          </p:cNvSpPr>
          <p:nvPr>
            <p:ph type="sldNum" sz="quarter" idx="12"/>
          </p:nvPr>
        </p:nvSpPr>
        <p:spPr/>
        <p:txBody>
          <a:bodyPr/>
          <a:lstStyle/>
          <a:p>
            <a:fld id="{D07DC24B-8650-405F-98BC-E78A8ACB2E7F}" type="slidenum">
              <a:rPr lang="uk-UA" smtClean="0"/>
              <a:pPr/>
              <a:t>7</a:t>
            </a:fld>
            <a:endParaRPr lang="uk-UA"/>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03514" y="512618"/>
            <a:ext cx="10831286" cy="6029696"/>
          </a:xfrm>
        </p:spPr>
        <p:txBody>
          <a:bodyPr>
            <a:normAutofit lnSpcReduction="10000"/>
          </a:bodyPr>
          <a:lstStyle/>
          <a:p>
            <a:pPr algn="ctr">
              <a:lnSpc>
                <a:spcPct val="110000"/>
              </a:lnSpc>
              <a:spcBef>
                <a:spcPts val="0"/>
              </a:spcBef>
              <a:buNone/>
            </a:pPr>
            <a:r>
              <a:rPr lang="uk-UA" sz="2800" b="1" i="1" u="sng" dirty="0">
                <a:latin typeface="Times New Roman" pitchFamily="18" charset="0"/>
                <a:cs typeface="Times New Roman" pitchFamily="18" charset="0"/>
              </a:rPr>
              <a:t>Ієрархія управління відходами</a:t>
            </a:r>
          </a:p>
          <a:p>
            <a:pPr algn="ctr">
              <a:lnSpc>
                <a:spcPct val="110000"/>
              </a:lnSpc>
              <a:spcBef>
                <a:spcPts val="0"/>
              </a:spcBef>
              <a:buNone/>
            </a:pPr>
            <a:endParaRPr lang="uk-UA" sz="2800" b="1" dirty="0">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Ієрархія управління відходами впроваджується центральними та місцевими органами виконавчої влади, органами місцевого самоврядування, підприємствами, установами та організаціями з метою (у порядку пріоритетності):</a:t>
            </a:r>
          </a:p>
          <a:p>
            <a:pPr marL="0" indent="360363" algn="just">
              <a:lnSpc>
                <a:spcPct val="110000"/>
              </a:lnSpc>
              <a:spcBef>
                <a:spcPts val="0"/>
              </a:spcBef>
              <a:buNone/>
            </a:pPr>
            <a:r>
              <a:rPr lang="uk-UA" sz="2400" dirty="0">
                <a:latin typeface="Times New Roman" pitchFamily="18" charset="0"/>
                <a:cs typeface="Times New Roman" pitchFamily="18" charset="0"/>
              </a:rPr>
              <a:t>1) запобігання утворенню відходів;</a:t>
            </a:r>
          </a:p>
          <a:p>
            <a:pPr marL="0" indent="360363" algn="just">
              <a:lnSpc>
                <a:spcPct val="110000"/>
              </a:lnSpc>
              <a:spcBef>
                <a:spcPts val="0"/>
              </a:spcBef>
              <a:buNone/>
            </a:pPr>
            <a:endParaRPr lang="uk-UA" sz="2400" dirty="0">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2) підготовки відходів до повторного використання;</a:t>
            </a:r>
          </a:p>
          <a:p>
            <a:pPr marL="0" indent="360363" algn="just">
              <a:lnSpc>
                <a:spcPct val="110000"/>
              </a:lnSpc>
              <a:spcBef>
                <a:spcPts val="0"/>
              </a:spcBef>
              <a:buNone/>
            </a:pPr>
            <a:endParaRPr lang="uk-UA" sz="2400" dirty="0">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3) </a:t>
            </a:r>
            <a:r>
              <a:rPr lang="uk-UA" sz="2400" dirty="0" err="1">
                <a:latin typeface="Times New Roman" pitchFamily="18" charset="0"/>
                <a:cs typeface="Times New Roman" pitchFamily="18" charset="0"/>
              </a:rPr>
              <a:t>рециклінгу</a:t>
            </a:r>
            <a:r>
              <a:rPr lang="uk-UA" sz="2400" dirty="0">
                <a:latin typeface="Times New Roman" pitchFamily="18" charset="0"/>
                <a:cs typeface="Times New Roman" pitchFamily="18" charset="0"/>
              </a:rPr>
              <a:t>;</a:t>
            </a:r>
          </a:p>
          <a:p>
            <a:pPr marL="0" indent="360363" algn="just">
              <a:lnSpc>
                <a:spcPct val="110000"/>
              </a:lnSpc>
              <a:spcBef>
                <a:spcPts val="0"/>
              </a:spcBef>
              <a:buNone/>
            </a:pPr>
            <a:endParaRPr lang="uk-UA" sz="2400" dirty="0">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4) відновлення відходів (у тому числі виробництва енергії);</a:t>
            </a:r>
          </a:p>
          <a:p>
            <a:pPr marL="0" indent="360363" algn="just">
              <a:lnSpc>
                <a:spcPct val="110000"/>
              </a:lnSpc>
              <a:spcBef>
                <a:spcPts val="0"/>
              </a:spcBef>
              <a:buNone/>
            </a:pPr>
            <a:endParaRPr lang="uk-UA" sz="2400" dirty="0">
              <a:latin typeface="Times New Roman" pitchFamily="18" charset="0"/>
              <a:cs typeface="Times New Roman" pitchFamily="18" charset="0"/>
            </a:endParaRPr>
          </a:p>
          <a:p>
            <a:pPr marL="0" indent="360363" algn="just">
              <a:lnSpc>
                <a:spcPct val="110000"/>
              </a:lnSpc>
              <a:spcBef>
                <a:spcPts val="0"/>
              </a:spcBef>
              <a:buNone/>
            </a:pPr>
            <a:r>
              <a:rPr lang="uk-UA" sz="2400" dirty="0">
                <a:latin typeface="Times New Roman" pitchFamily="18" charset="0"/>
                <a:cs typeface="Times New Roman" pitchFamily="18" charset="0"/>
              </a:rPr>
              <a:t>5) видалення відходів.</a:t>
            </a:r>
          </a:p>
          <a:p>
            <a:pPr>
              <a:lnSpc>
                <a:spcPct val="110000"/>
              </a:lnSpc>
              <a:spcBef>
                <a:spcPts val="0"/>
              </a:spcBef>
              <a:buNone/>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8</a:t>
            </a:fld>
            <a:endParaRPr lang="uk-UA"/>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12370" y="734291"/>
            <a:ext cx="10341429" cy="5442672"/>
          </a:xfrm>
        </p:spPr>
        <p:txBody>
          <a:bodyPr>
            <a:normAutofit lnSpcReduction="10000"/>
          </a:bodyPr>
          <a:lstStyle/>
          <a:p>
            <a:pPr marL="0" indent="360363" algn="just">
              <a:lnSpc>
                <a:spcPct val="110000"/>
              </a:lnSpc>
              <a:spcBef>
                <a:spcPts val="0"/>
              </a:spcBef>
              <a:buNone/>
            </a:pPr>
            <a:r>
              <a:rPr lang="uk-UA" sz="2400" dirty="0">
                <a:latin typeface="Times New Roman" pitchFamily="18" charset="0"/>
                <a:cs typeface="Times New Roman" pitchFamily="18" charset="0"/>
              </a:rPr>
              <a:t>Підприємства, установи та організації, діяльність яких призводить до утворення відходів, забезпечують дотримання ієрархії управління відходами шляхом:</a:t>
            </a:r>
          </a:p>
          <a:p>
            <a:pPr marL="0" indent="360363" algn="just">
              <a:lnSpc>
                <a:spcPct val="110000"/>
              </a:lnSpc>
              <a:spcBef>
                <a:spcPts val="0"/>
              </a:spcBef>
              <a:buNone/>
            </a:pPr>
            <a:r>
              <a:rPr lang="uk-UA" sz="2400" dirty="0">
                <a:latin typeface="Times New Roman" pitchFamily="18" charset="0"/>
                <a:cs typeface="Times New Roman" pitchFamily="18" charset="0"/>
              </a:rPr>
              <a:t>1) планування та здійснення своєї діяльності таким чином, щоб запобігати утворенню відходів, зменшувати їх утворення, запобігати їх негативному впливу на здоров’я людей та навколишнє природне середовище під час проектування продукції, її виробництва, під час і після використання продукції;</a:t>
            </a:r>
          </a:p>
          <a:p>
            <a:pPr marL="0" indent="360363" algn="just">
              <a:lnSpc>
                <a:spcPct val="110000"/>
              </a:lnSpc>
              <a:spcBef>
                <a:spcPts val="0"/>
              </a:spcBef>
              <a:buNone/>
            </a:pPr>
            <a:r>
              <a:rPr lang="uk-UA" sz="2400" dirty="0">
                <a:latin typeface="Times New Roman" pitchFamily="18" charset="0"/>
                <a:cs typeface="Times New Roman" pitchFamily="18" charset="0"/>
              </a:rPr>
              <a:t>2) здійснення відновлення відходів, утворенню яких не вдалося запобігти, забезпечуючи підготовку відходів до повторного використання, </a:t>
            </a:r>
            <a:r>
              <a:rPr lang="uk-UA" sz="2400" dirty="0" err="1">
                <a:latin typeface="Times New Roman" pitchFamily="18" charset="0"/>
                <a:cs typeface="Times New Roman" pitchFamily="18" charset="0"/>
              </a:rPr>
              <a:t>рециклінг</a:t>
            </a:r>
            <a:r>
              <a:rPr lang="uk-UA" sz="2400" dirty="0">
                <a:latin typeface="Times New Roman" pitchFamily="18" charset="0"/>
                <a:cs typeface="Times New Roman" pitchFamily="18" charset="0"/>
              </a:rPr>
              <a:t> або проведення інших операцій з відновлення, включаючи виробництво енергії;</a:t>
            </a:r>
          </a:p>
          <a:p>
            <a:pPr marL="0" indent="360363" algn="just">
              <a:lnSpc>
                <a:spcPct val="110000"/>
              </a:lnSpc>
              <a:spcBef>
                <a:spcPts val="0"/>
              </a:spcBef>
              <a:buNone/>
            </a:pPr>
            <a:r>
              <a:rPr lang="uk-UA" sz="2400" dirty="0">
                <a:latin typeface="Times New Roman" pitchFamily="18" charset="0"/>
                <a:cs typeface="Times New Roman" pitchFamily="18" charset="0"/>
              </a:rPr>
              <a:t>3) видалення лише тих відходів, що непридатні з технологічних чи економічних причин до </a:t>
            </a:r>
            <a:r>
              <a:rPr lang="uk-UA" sz="2400" dirty="0" err="1">
                <a:latin typeface="Times New Roman" pitchFamily="18" charset="0"/>
                <a:cs typeface="Times New Roman" pitchFamily="18" charset="0"/>
              </a:rPr>
              <a:t>рециклінгу</a:t>
            </a:r>
            <a:r>
              <a:rPr lang="uk-UA" sz="2400" dirty="0">
                <a:latin typeface="Times New Roman" pitchFamily="18" charset="0"/>
                <a:cs typeface="Times New Roman" pitchFamily="18" charset="0"/>
              </a:rPr>
              <a:t> або інших операцій з відновлення відходів</a:t>
            </a:r>
          </a:p>
          <a:p>
            <a:pPr marL="0" indent="360363" algn="just">
              <a:lnSpc>
                <a:spcPct val="110000"/>
              </a:lnSpc>
              <a:spcBef>
                <a:spcPts val="0"/>
              </a:spcBef>
              <a:buNone/>
            </a:pPr>
            <a:endParaRPr lang="uk-UA" sz="2400" dirty="0">
              <a:latin typeface="Times New Roman" pitchFamily="18" charset="0"/>
              <a:cs typeface="Times New Roman" pitchFamily="18" charset="0"/>
            </a:endParaRPr>
          </a:p>
        </p:txBody>
      </p:sp>
      <p:sp>
        <p:nvSpPr>
          <p:cNvPr id="4" name="Номер слайда 3"/>
          <p:cNvSpPr>
            <a:spLocks noGrp="1"/>
          </p:cNvSpPr>
          <p:nvPr>
            <p:ph type="sldNum" sz="quarter" idx="12"/>
          </p:nvPr>
        </p:nvSpPr>
        <p:spPr/>
        <p:txBody>
          <a:bodyPr/>
          <a:lstStyle/>
          <a:p>
            <a:fld id="{D07DC24B-8650-405F-98BC-E78A8ACB2E7F}" type="slidenum">
              <a:rPr lang="uk-UA" smtClean="0"/>
              <a:pPr/>
              <a:t>9</a:t>
            </a:fld>
            <a:endParaRPr lang="uk-UA"/>
          </a:p>
        </p:txBody>
      </p:sp>
    </p:spTree>
  </p:cSld>
  <p:clrMapOvr>
    <a:masterClrMapping/>
  </p:clrMapOvr>
</p:sld>
</file>

<file path=ppt/theme/theme1.xml><?xml version="1.0" encoding="utf-8"?>
<a:theme xmlns:a="http://schemas.openxmlformats.org/drawingml/2006/main" name="Значок">
  <a:themeElements>
    <a:clrScheme name="Зелений">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Значок">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Значок">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Значок</Template>
  <TotalTime>1650</TotalTime>
  <Words>5583</Words>
  <Application>Microsoft Office PowerPoint</Application>
  <PresentationFormat>Широкий екран</PresentationFormat>
  <Paragraphs>356</Paragraphs>
  <Slides>48</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48</vt:i4>
      </vt:variant>
    </vt:vector>
  </HeadingPairs>
  <TitlesOfParts>
    <vt:vector size="55" baseType="lpstr">
      <vt:lpstr>Arial</vt:lpstr>
      <vt:lpstr>Calibri</vt:lpstr>
      <vt:lpstr>Corbel</vt:lpstr>
      <vt:lpstr>Gill Sans MT</vt:lpstr>
      <vt:lpstr>Impact</vt:lpstr>
      <vt:lpstr>Times New Roman</vt:lpstr>
      <vt:lpstr>Значок</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3. Загальні вимоги до управління небезпечними відходами</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ЛЕКЦІЯ 1</dc:title>
  <dc:creator>Пользователь Windows</dc:creator>
  <cp:lastModifiedBy>irynalevytska1@gmail.com</cp:lastModifiedBy>
  <cp:revision>132</cp:revision>
  <dcterms:created xsi:type="dcterms:W3CDTF">2020-09-16T07:08:31Z</dcterms:created>
  <dcterms:modified xsi:type="dcterms:W3CDTF">2024-04-08T10:30:40Z</dcterms:modified>
</cp:coreProperties>
</file>