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91" r:id="rId4"/>
    <p:sldId id="292" r:id="rId5"/>
    <p:sldId id="261" r:id="rId6"/>
    <p:sldId id="260" r:id="rId7"/>
    <p:sldId id="294" r:id="rId8"/>
    <p:sldId id="295" r:id="rId9"/>
    <p:sldId id="297" r:id="rId10"/>
    <p:sldId id="298" r:id="rId11"/>
    <p:sldId id="299" r:id="rId12"/>
    <p:sldId id="300" r:id="rId13"/>
    <p:sldId id="301" r:id="rId14"/>
    <p:sldId id="262" r:id="rId15"/>
    <p:sldId id="263" r:id="rId16"/>
    <p:sldId id="264" r:id="rId17"/>
    <p:sldId id="265" r:id="rId18"/>
    <p:sldId id="266" r:id="rId19"/>
    <p:sldId id="275" r:id="rId20"/>
    <p:sldId id="276" r:id="rId21"/>
    <p:sldId id="277" r:id="rId22"/>
    <p:sldId id="279" r:id="rId23"/>
    <p:sldId id="280" r:id="rId24"/>
    <p:sldId id="282" r:id="rId25"/>
    <p:sldId id="283" r:id="rId26"/>
    <p:sldId id="284" r:id="rId27"/>
    <p:sldId id="285" r:id="rId28"/>
    <p:sldId id="286" r:id="rId29"/>
    <p:sldId id="287" r:id="rId30"/>
    <p:sldId id="288" r:id="rId31"/>
    <p:sldId id="289" r:id="rId32"/>
    <p:sldId id="304" r:id="rId33"/>
    <p:sldId id="302" r:id="rId34"/>
    <p:sldId id="303" r:id="rId35"/>
    <p:sldId id="290" r:id="rId3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450" y="-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D25303CE-BD8F-4164-AB1F-3218924852EE}" type="datetimeFigureOut">
              <a:rPr lang="uk-UA" smtClean="0"/>
              <a:pPr/>
              <a:t>12.11.2022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07DC24B-8650-405F-98BC-E78A8ACB2E7F}" type="slidenum">
              <a:rPr lang="uk-UA" smtClean="0"/>
              <a:pPr/>
              <a:t>‹#›</a:t>
            </a:fld>
            <a:endParaRPr lang="uk-UA"/>
          </a:p>
        </p:txBody>
      </p:sp>
    </p:spTree>
    <p:extLst>
      <p:ext uri="{BB962C8B-B14F-4D97-AF65-F5344CB8AC3E}">
        <p14:creationId xmlns="" xmlns:p14="http://schemas.microsoft.com/office/powerpoint/2010/main" val="3267570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D25303CE-BD8F-4164-AB1F-3218924852EE}" type="datetimeFigureOut">
              <a:rPr lang="uk-UA" smtClean="0"/>
              <a:pPr/>
              <a:t>12.11.2022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07DC24B-8650-405F-98BC-E78A8ACB2E7F}" type="slidenum">
              <a:rPr lang="uk-UA" smtClean="0"/>
              <a:pPr/>
              <a:t>‹#›</a:t>
            </a:fld>
            <a:endParaRPr lang="uk-UA"/>
          </a:p>
        </p:txBody>
      </p:sp>
    </p:spTree>
    <p:extLst>
      <p:ext uri="{BB962C8B-B14F-4D97-AF65-F5344CB8AC3E}">
        <p14:creationId xmlns="" xmlns:p14="http://schemas.microsoft.com/office/powerpoint/2010/main" val="144122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D25303CE-BD8F-4164-AB1F-3218924852EE}" type="datetimeFigureOut">
              <a:rPr lang="uk-UA" smtClean="0"/>
              <a:pPr/>
              <a:t>12.11.2022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07DC24B-8650-405F-98BC-E78A8ACB2E7F}" type="slidenum">
              <a:rPr lang="uk-UA" smtClean="0"/>
              <a:pPr/>
              <a:t>‹#›</a:t>
            </a:fld>
            <a:endParaRPr lang="uk-UA"/>
          </a:p>
        </p:txBody>
      </p:sp>
    </p:spTree>
    <p:extLst>
      <p:ext uri="{BB962C8B-B14F-4D97-AF65-F5344CB8AC3E}">
        <p14:creationId xmlns="" xmlns:p14="http://schemas.microsoft.com/office/powerpoint/2010/main" val="46286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D25303CE-BD8F-4164-AB1F-3218924852EE}" type="datetimeFigureOut">
              <a:rPr lang="uk-UA" smtClean="0"/>
              <a:pPr/>
              <a:t>12.11.2022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07DC24B-8650-405F-98BC-E78A8ACB2E7F}" type="slidenum">
              <a:rPr lang="uk-UA" smtClean="0"/>
              <a:pPr/>
              <a:t>‹#›</a:t>
            </a:fld>
            <a:endParaRPr lang="uk-UA"/>
          </a:p>
        </p:txBody>
      </p:sp>
    </p:spTree>
    <p:extLst>
      <p:ext uri="{BB962C8B-B14F-4D97-AF65-F5344CB8AC3E}">
        <p14:creationId xmlns="" xmlns:p14="http://schemas.microsoft.com/office/powerpoint/2010/main" val="113430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25303CE-BD8F-4164-AB1F-3218924852EE}" type="datetimeFigureOut">
              <a:rPr lang="uk-UA" smtClean="0"/>
              <a:pPr/>
              <a:t>12.11.2022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07DC24B-8650-405F-98BC-E78A8ACB2E7F}" type="slidenum">
              <a:rPr lang="uk-UA" smtClean="0"/>
              <a:pPr/>
              <a:t>‹#›</a:t>
            </a:fld>
            <a:endParaRPr lang="uk-UA"/>
          </a:p>
        </p:txBody>
      </p:sp>
    </p:spTree>
    <p:extLst>
      <p:ext uri="{BB962C8B-B14F-4D97-AF65-F5344CB8AC3E}">
        <p14:creationId xmlns="" xmlns:p14="http://schemas.microsoft.com/office/powerpoint/2010/main" val="2335274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D25303CE-BD8F-4164-AB1F-3218924852EE}" type="datetimeFigureOut">
              <a:rPr lang="uk-UA" smtClean="0"/>
              <a:pPr/>
              <a:t>12.11.2022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07DC24B-8650-405F-98BC-E78A8ACB2E7F}" type="slidenum">
              <a:rPr lang="uk-UA" smtClean="0"/>
              <a:pPr/>
              <a:t>‹#›</a:t>
            </a:fld>
            <a:endParaRPr lang="uk-UA"/>
          </a:p>
        </p:txBody>
      </p:sp>
    </p:spTree>
    <p:extLst>
      <p:ext uri="{BB962C8B-B14F-4D97-AF65-F5344CB8AC3E}">
        <p14:creationId xmlns="" xmlns:p14="http://schemas.microsoft.com/office/powerpoint/2010/main" val="12294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D25303CE-BD8F-4164-AB1F-3218924852EE}" type="datetimeFigureOut">
              <a:rPr lang="uk-UA" smtClean="0"/>
              <a:pPr/>
              <a:t>12.11.2022</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D07DC24B-8650-405F-98BC-E78A8ACB2E7F}" type="slidenum">
              <a:rPr lang="uk-UA" smtClean="0"/>
              <a:pPr/>
              <a:t>‹#›</a:t>
            </a:fld>
            <a:endParaRPr lang="uk-UA"/>
          </a:p>
        </p:txBody>
      </p:sp>
    </p:spTree>
    <p:extLst>
      <p:ext uri="{BB962C8B-B14F-4D97-AF65-F5344CB8AC3E}">
        <p14:creationId xmlns="" xmlns:p14="http://schemas.microsoft.com/office/powerpoint/2010/main" val="2117780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D25303CE-BD8F-4164-AB1F-3218924852EE}" type="datetimeFigureOut">
              <a:rPr lang="uk-UA" smtClean="0"/>
              <a:pPr/>
              <a:t>12.11.2022</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D07DC24B-8650-405F-98BC-E78A8ACB2E7F}" type="slidenum">
              <a:rPr lang="uk-UA" smtClean="0"/>
              <a:pPr/>
              <a:t>‹#›</a:t>
            </a:fld>
            <a:endParaRPr lang="uk-UA"/>
          </a:p>
        </p:txBody>
      </p:sp>
    </p:spTree>
    <p:extLst>
      <p:ext uri="{BB962C8B-B14F-4D97-AF65-F5344CB8AC3E}">
        <p14:creationId xmlns="" xmlns:p14="http://schemas.microsoft.com/office/powerpoint/2010/main" val="3858173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25303CE-BD8F-4164-AB1F-3218924852EE}" type="datetimeFigureOut">
              <a:rPr lang="uk-UA" smtClean="0"/>
              <a:pPr/>
              <a:t>12.11.2022</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D07DC24B-8650-405F-98BC-E78A8ACB2E7F}" type="slidenum">
              <a:rPr lang="uk-UA" smtClean="0"/>
              <a:pPr/>
              <a:t>‹#›</a:t>
            </a:fld>
            <a:endParaRPr lang="uk-UA"/>
          </a:p>
        </p:txBody>
      </p:sp>
    </p:spTree>
    <p:extLst>
      <p:ext uri="{BB962C8B-B14F-4D97-AF65-F5344CB8AC3E}">
        <p14:creationId xmlns="" xmlns:p14="http://schemas.microsoft.com/office/powerpoint/2010/main" val="210470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25303CE-BD8F-4164-AB1F-3218924852EE}" type="datetimeFigureOut">
              <a:rPr lang="uk-UA" smtClean="0"/>
              <a:pPr/>
              <a:t>12.11.2022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07DC24B-8650-405F-98BC-E78A8ACB2E7F}" type="slidenum">
              <a:rPr lang="uk-UA" smtClean="0"/>
              <a:pPr/>
              <a:t>‹#›</a:t>
            </a:fld>
            <a:endParaRPr lang="uk-UA"/>
          </a:p>
        </p:txBody>
      </p:sp>
    </p:spTree>
    <p:extLst>
      <p:ext uri="{BB962C8B-B14F-4D97-AF65-F5344CB8AC3E}">
        <p14:creationId xmlns="" xmlns:p14="http://schemas.microsoft.com/office/powerpoint/2010/main" val="2963644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25303CE-BD8F-4164-AB1F-3218924852EE}" type="datetimeFigureOut">
              <a:rPr lang="uk-UA" smtClean="0"/>
              <a:pPr/>
              <a:t>12.11.2022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07DC24B-8650-405F-98BC-E78A8ACB2E7F}" type="slidenum">
              <a:rPr lang="uk-UA" smtClean="0"/>
              <a:pPr/>
              <a:t>‹#›</a:t>
            </a:fld>
            <a:endParaRPr lang="uk-UA"/>
          </a:p>
        </p:txBody>
      </p:sp>
    </p:spTree>
    <p:extLst>
      <p:ext uri="{BB962C8B-B14F-4D97-AF65-F5344CB8AC3E}">
        <p14:creationId xmlns="" xmlns:p14="http://schemas.microsoft.com/office/powerpoint/2010/main" val="2101190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303CE-BD8F-4164-AB1F-3218924852EE}" type="datetimeFigureOut">
              <a:rPr lang="uk-UA" smtClean="0"/>
              <a:pPr/>
              <a:t>12.11.2022</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DC24B-8650-405F-98BC-E78A8ACB2E7F}" type="slidenum">
              <a:rPr lang="uk-UA" smtClean="0"/>
              <a:pPr/>
              <a:t>‹#›</a:t>
            </a:fld>
            <a:endParaRPr lang="uk-UA"/>
          </a:p>
        </p:txBody>
      </p:sp>
    </p:spTree>
    <p:extLst>
      <p:ext uri="{BB962C8B-B14F-4D97-AF65-F5344CB8AC3E}">
        <p14:creationId xmlns="" xmlns:p14="http://schemas.microsoft.com/office/powerpoint/2010/main" val="2339005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zakon.rada.gov.ua/laws/show/2042-19" TargetMode="External"/><Relationship Id="rId2" Type="http://schemas.openxmlformats.org/officeDocument/2006/relationships/hyperlink" Target="https://zakon.rada.gov.ua/laws/show/254%D0%BA/96-%D0%B2%D1%80" TargetMode="External"/><Relationship Id="rId1" Type="http://schemas.openxmlformats.org/officeDocument/2006/relationships/slideLayout" Target="../slideLayouts/slideLayout2.xml"/><Relationship Id="rId4" Type="http://schemas.openxmlformats.org/officeDocument/2006/relationships/hyperlink" Target="https://zakon.rada.gov.ua/laws/show/2639-1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zakononline.com.ua/documents/show/198223___570488"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7818" y="111124"/>
            <a:ext cx="11762509" cy="6746876"/>
          </a:xfrm>
        </p:spPr>
        <p:txBody>
          <a:bodyPr>
            <a:noAutofit/>
          </a:bodyPr>
          <a:lstStyle/>
          <a:p>
            <a:pPr marL="0" indent="0" algn="ctr">
              <a:lnSpc>
                <a:spcPct val="100000"/>
              </a:lnSpc>
              <a:spcBef>
                <a:spcPts val="300"/>
              </a:spcBef>
              <a:buNone/>
            </a:pPr>
            <a:r>
              <a:rPr lang="uk-UA" b="1" dirty="0" smtClean="0">
                <a:solidFill>
                  <a:schemeClr val="accent1">
                    <a:lumMod val="50000"/>
                  </a:schemeClr>
                </a:solidFill>
                <a:latin typeface="Times New Roman" panose="02020603050405020304" pitchFamily="18" charset="0"/>
                <a:cs typeface="Times New Roman" panose="02020603050405020304" pitchFamily="18" charset="0"/>
              </a:rPr>
              <a:t>ТЕМА</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2</a:t>
            </a:r>
            <a:r>
              <a:rPr lang="uk-UA" b="1" dirty="0" smtClean="0">
                <a:solidFill>
                  <a:schemeClr val="accent1">
                    <a:lumMod val="50000"/>
                  </a:schemeClr>
                </a:solidFill>
                <a:latin typeface="Times New Roman" panose="02020603050405020304" pitchFamily="18" charset="0"/>
                <a:cs typeface="Times New Roman" panose="02020603050405020304" pitchFamily="18" charset="0"/>
              </a:rPr>
              <a:t>.6. </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uk-UA" b="1" dirty="0" smtClean="0">
                <a:solidFill>
                  <a:schemeClr val="accent1">
                    <a:lumMod val="50000"/>
                  </a:schemeClr>
                </a:solidFill>
                <a:latin typeface="Times New Roman" panose="02020603050405020304" pitchFamily="18" charset="0"/>
                <a:cs typeface="Times New Roman" panose="02020603050405020304" pitchFamily="18" charset="0"/>
              </a:rPr>
              <a:t>НОРМУВАННЯ ЯКОСТІ ПРОДУКТІВ ХАРЧУВАННЯ</a:t>
            </a:r>
            <a:endParaRPr lang="en-US" b="1" dirty="0" smtClean="0">
              <a:solidFill>
                <a:schemeClr val="accent1">
                  <a:lumMod val="50000"/>
                </a:schemeClr>
              </a:solidFill>
              <a:latin typeface="Times New Roman" panose="02020603050405020304" pitchFamily="18" charset="0"/>
              <a:cs typeface="Times New Roman" panose="02020603050405020304" pitchFamily="18" charset="0"/>
            </a:endParaRPr>
          </a:p>
          <a:p>
            <a:pPr marL="0" indent="0" algn="ctr">
              <a:lnSpc>
                <a:spcPct val="100000"/>
              </a:lnSpc>
              <a:spcBef>
                <a:spcPts val="300"/>
              </a:spcBef>
              <a:buNone/>
            </a:pPr>
            <a:endParaRPr lang="uk-UA" sz="1100" b="1" dirty="0" smtClean="0">
              <a:solidFill>
                <a:schemeClr val="accent1">
                  <a:lumMod val="50000"/>
                </a:scheme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uk-UA" sz="2200" b="1" dirty="0" smtClean="0">
                <a:solidFill>
                  <a:schemeClr val="accent1">
                    <a:lumMod val="75000"/>
                  </a:schemeClr>
                </a:solidFill>
                <a:latin typeface="Times New Roman" pitchFamily="18" charset="0"/>
                <a:ea typeface="Calibri" panose="020F0502020204030204" pitchFamily="34" charset="0"/>
                <a:cs typeface="Times New Roman" pitchFamily="18" charset="0"/>
              </a:rPr>
              <a:t>1</a:t>
            </a:r>
            <a:r>
              <a:rPr lang="uk-UA" sz="2200" b="1" dirty="0">
                <a:solidFill>
                  <a:schemeClr val="accent1">
                    <a:lumMod val="75000"/>
                  </a:schemeClr>
                </a:solidFill>
                <a:latin typeface="Times New Roman" pitchFamily="18" charset="0"/>
                <a:ea typeface="Calibri" panose="020F0502020204030204" pitchFamily="34" charset="0"/>
                <a:cs typeface="Times New Roman" pitchFamily="18" charset="0"/>
              </a:rPr>
              <a:t>. Забруднювальні речовини в харчових продуктах і шляхи їх міграції</a:t>
            </a:r>
          </a:p>
          <a:p>
            <a:pPr marL="0" indent="0" algn="just">
              <a:lnSpc>
                <a:spcPct val="100000"/>
              </a:lnSpc>
              <a:spcBef>
                <a:spcPts val="0"/>
              </a:spcBef>
              <a:buNone/>
            </a:pPr>
            <a:r>
              <a:rPr lang="uk-UA" sz="2200" b="1" dirty="0">
                <a:solidFill>
                  <a:schemeClr val="accent1">
                    <a:lumMod val="75000"/>
                  </a:schemeClr>
                </a:solidFill>
                <a:latin typeface="Times New Roman" pitchFamily="18" charset="0"/>
                <a:ea typeface="Calibri" panose="020F0502020204030204" pitchFamily="34" charset="0"/>
                <a:cs typeface="Times New Roman" pitchFamily="18" charset="0"/>
              </a:rPr>
              <a:t>2. Критерії безпеки харчових продуктів.</a:t>
            </a:r>
          </a:p>
          <a:p>
            <a:pPr marL="0" indent="0" algn="just">
              <a:lnSpc>
                <a:spcPct val="100000"/>
              </a:lnSpc>
              <a:spcBef>
                <a:spcPts val="0"/>
              </a:spcBef>
              <a:buNone/>
            </a:pPr>
            <a:r>
              <a:rPr lang="uk-UA" sz="2200" b="1" dirty="0">
                <a:solidFill>
                  <a:schemeClr val="accent1">
                    <a:lumMod val="75000"/>
                  </a:schemeClr>
                </a:solidFill>
                <a:latin typeface="Times New Roman" pitchFamily="18" charset="0"/>
                <a:ea typeface="Calibri" panose="020F0502020204030204" pitchFamily="34" charset="0"/>
                <a:cs typeface="Times New Roman" pitchFamily="18" charset="0"/>
              </a:rPr>
              <a:t>3. Металічні забруднення.</a:t>
            </a:r>
          </a:p>
          <a:p>
            <a:pPr marL="0" indent="0" algn="just">
              <a:lnSpc>
                <a:spcPct val="100000"/>
              </a:lnSpc>
              <a:spcBef>
                <a:spcPts val="0"/>
              </a:spcBef>
              <a:buNone/>
            </a:pPr>
            <a:r>
              <a:rPr lang="uk-UA" sz="2200" b="1" dirty="0">
                <a:solidFill>
                  <a:schemeClr val="accent1">
                    <a:lumMod val="75000"/>
                  </a:schemeClr>
                </a:solidFill>
                <a:latin typeface="Times New Roman" pitchFamily="18" charset="0"/>
                <a:ea typeface="Calibri" panose="020F0502020204030204" pitchFamily="34" charset="0"/>
                <a:cs typeface="Times New Roman" pitchFamily="18" charset="0"/>
              </a:rPr>
              <a:t>4. Радіонукліди.</a:t>
            </a:r>
          </a:p>
          <a:p>
            <a:pPr marL="1611313" indent="-1250950" algn="just">
              <a:lnSpc>
                <a:spcPct val="100000"/>
              </a:lnSpc>
              <a:spcBef>
                <a:spcPts val="0"/>
              </a:spcBef>
              <a:buNone/>
            </a:pPr>
            <a:r>
              <a:rPr lang="uk-UA" sz="2200" b="1" dirty="0">
                <a:solidFill>
                  <a:schemeClr val="accent1">
                    <a:lumMod val="75000"/>
                  </a:schemeClr>
                </a:solidFill>
                <a:latin typeface="Times New Roman" pitchFamily="18" charset="0"/>
                <a:ea typeface="Calibri" panose="020F0502020204030204" pitchFamily="34" charset="0"/>
                <a:cs typeface="Times New Roman" pitchFamily="18" charset="0"/>
              </a:rPr>
              <a:t>4.1. Джерела і шляхи надходження радіонуклідів в організм.</a:t>
            </a:r>
          </a:p>
          <a:p>
            <a:pPr marL="1611313" indent="-1250950" algn="just">
              <a:lnSpc>
                <a:spcPct val="100000"/>
              </a:lnSpc>
              <a:spcBef>
                <a:spcPts val="0"/>
              </a:spcBef>
              <a:buNone/>
            </a:pPr>
            <a:r>
              <a:rPr lang="uk-UA" sz="2200" b="1" dirty="0" smtClean="0">
                <a:solidFill>
                  <a:schemeClr val="accent1">
                    <a:lumMod val="75000"/>
                  </a:schemeClr>
                </a:solidFill>
                <a:latin typeface="Times New Roman" pitchFamily="18" charset="0"/>
                <a:ea typeface="Calibri" panose="020F0502020204030204" pitchFamily="34" charset="0"/>
                <a:cs typeface="Times New Roman" pitchFamily="18" charset="0"/>
              </a:rPr>
              <a:t>4.2</a:t>
            </a:r>
            <a:r>
              <a:rPr lang="uk-UA" sz="2200" b="1" dirty="0">
                <a:solidFill>
                  <a:schemeClr val="accent1">
                    <a:lumMod val="75000"/>
                  </a:schemeClr>
                </a:solidFill>
                <a:latin typeface="Times New Roman" pitchFamily="18" charset="0"/>
                <a:ea typeface="Calibri" panose="020F0502020204030204" pitchFamily="34" charset="0"/>
                <a:cs typeface="Times New Roman" pitchFamily="18" charset="0"/>
              </a:rPr>
              <a:t>. Найпоширеніші радіонукліди </a:t>
            </a:r>
            <a:r>
              <a:rPr lang="uk-UA" sz="2200" b="1" dirty="0" smtClean="0">
                <a:solidFill>
                  <a:schemeClr val="accent1">
                    <a:lumMod val="75000"/>
                  </a:schemeClr>
                </a:solidFill>
                <a:latin typeface="Times New Roman" pitchFamily="18" charset="0"/>
                <a:ea typeface="Calibri" panose="020F0502020204030204" pitchFamily="34" charset="0"/>
                <a:cs typeface="Times New Roman" pitchFamily="18" charset="0"/>
              </a:rPr>
              <a:t>Чорнобильського </a:t>
            </a:r>
            <a:r>
              <a:rPr lang="uk-UA" sz="2200" b="1" dirty="0">
                <a:solidFill>
                  <a:schemeClr val="accent1">
                    <a:lumMod val="75000"/>
                  </a:schemeClr>
                </a:solidFill>
                <a:latin typeface="Times New Roman" pitchFamily="18" charset="0"/>
                <a:ea typeface="Calibri" panose="020F0502020204030204" pitchFamily="34" charset="0"/>
                <a:cs typeface="Times New Roman" pitchFamily="18" charset="0"/>
              </a:rPr>
              <a:t>походження</a:t>
            </a:r>
          </a:p>
          <a:p>
            <a:pPr marL="1611313" indent="-1250950" algn="just">
              <a:lnSpc>
                <a:spcPct val="100000"/>
              </a:lnSpc>
              <a:spcBef>
                <a:spcPts val="0"/>
              </a:spcBef>
              <a:buNone/>
            </a:pPr>
            <a:r>
              <a:rPr lang="uk-UA" sz="2200" b="1" dirty="0">
                <a:solidFill>
                  <a:schemeClr val="accent1">
                    <a:lumMod val="75000"/>
                  </a:schemeClr>
                </a:solidFill>
                <a:latin typeface="Times New Roman" pitchFamily="18" charset="0"/>
                <a:ea typeface="Calibri" panose="020F0502020204030204" pitchFamily="34" charset="0"/>
                <a:cs typeface="Times New Roman" pitchFamily="18" charset="0"/>
              </a:rPr>
              <a:t>4.3. Основні принципи радіозахисного харчування.</a:t>
            </a:r>
          </a:p>
          <a:p>
            <a:pPr marL="0" indent="0" algn="just">
              <a:lnSpc>
                <a:spcPct val="100000"/>
              </a:lnSpc>
              <a:spcBef>
                <a:spcPts val="0"/>
              </a:spcBef>
              <a:buNone/>
            </a:pPr>
            <a:r>
              <a:rPr lang="uk-UA" sz="2200" b="1" dirty="0">
                <a:solidFill>
                  <a:schemeClr val="accent1">
                    <a:lumMod val="75000"/>
                  </a:schemeClr>
                </a:solidFill>
                <a:latin typeface="Times New Roman" pitchFamily="18" charset="0"/>
                <a:ea typeface="Calibri" panose="020F0502020204030204" pitchFamily="34" charset="0"/>
                <a:cs typeface="Times New Roman" pitchFamily="18" charset="0"/>
              </a:rPr>
              <a:t>5. Нітрати, нітрити і нітрозосполуки.</a:t>
            </a:r>
          </a:p>
          <a:p>
            <a:pPr marL="1611313" indent="-1250950" algn="just">
              <a:lnSpc>
                <a:spcPct val="100000"/>
              </a:lnSpc>
              <a:spcBef>
                <a:spcPts val="0"/>
              </a:spcBef>
              <a:buNone/>
            </a:pPr>
            <a:r>
              <a:rPr lang="uk-UA" sz="2200" b="1" dirty="0">
                <a:solidFill>
                  <a:schemeClr val="accent1">
                    <a:lumMod val="75000"/>
                  </a:schemeClr>
                </a:solidFill>
                <a:latin typeface="Times New Roman" pitchFamily="18" charset="0"/>
                <a:ea typeface="Calibri" panose="020F0502020204030204" pitchFamily="34" charset="0"/>
                <a:cs typeface="Times New Roman" pitchFamily="18" charset="0"/>
              </a:rPr>
              <a:t>5.1. Основні джерела надходження нітратів і нітритів у харчові продукти.</a:t>
            </a:r>
          </a:p>
          <a:p>
            <a:pPr marL="1611313" indent="-1250950" algn="just">
              <a:lnSpc>
                <a:spcPct val="100000"/>
              </a:lnSpc>
              <a:spcBef>
                <a:spcPts val="0"/>
              </a:spcBef>
              <a:buNone/>
            </a:pPr>
            <a:r>
              <a:rPr lang="uk-UA" sz="2200" b="1" dirty="0">
                <a:solidFill>
                  <a:schemeClr val="accent1">
                    <a:lumMod val="75000"/>
                  </a:schemeClr>
                </a:solidFill>
                <a:latin typeface="Times New Roman" pitchFamily="18" charset="0"/>
                <a:ea typeface="Calibri" panose="020F0502020204030204" pitchFamily="34" charset="0"/>
                <a:cs typeface="Times New Roman" pitchFamily="18" charset="0"/>
              </a:rPr>
              <a:t>5.2. Біологічна дія нітратів і нітритів на організм людини.</a:t>
            </a:r>
          </a:p>
          <a:p>
            <a:pPr marL="1611313" indent="-1250950" algn="just">
              <a:lnSpc>
                <a:spcPct val="100000"/>
              </a:lnSpc>
              <a:spcBef>
                <a:spcPts val="0"/>
              </a:spcBef>
              <a:buNone/>
            </a:pPr>
            <a:r>
              <a:rPr lang="uk-UA" sz="2200" b="1" dirty="0">
                <a:solidFill>
                  <a:schemeClr val="accent1">
                    <a:lumMod val="75000"/>
                  </a:schemeClr>
                </a:solidFill>
                <a:latin typeface="Times New Roman" pitchFamily="18" charset="0"/>
                <a:ea typeface="Calibri" panose="020F0502020204030204" pitchFamily="34" charset="0"/>
                <a:cs typeface="Times New Roman" pitchFamily="18" charset="0"/>
              </a:rPr>
              <a:t>5.3. Технологічні засоби зниження вмісту нітратів у харчовій сировині</a:t>
            </a:r>
          </a:p>
          <a:p>
            <a:pPr marL="0" indent="0" algn="just">
              <a:lnSpc>
                <a:spcPct val="100000"/>
              </a:lnSpc>
              <a:spcBef>
                <a:spcPts val="0"/>
              </a:spcBef>
              <a:buNone/>
            </a:pPr>
            <a:r>
              <a:rPr lang="uk-UA" sz="2200" b="1" dirty="0">
                <a:solidFill>
                  <a:schemeClr val="accent1">
                    <a:lumMod val="75000"/>
                  </a:schemeClr>
                </a:solidFill>
                <a:latin typeface="Times New Roman" pitchFamily="18" charset="0"/>
                <a:ea typeface="Calibri" panose="020F0502020204030204" pitchFamily="34" charset="0"/>
                <a:cs typeface="Times New Roman" pitchFamily="18" charset="0"/>
              </a:rPr>
              <a:t>6. </a:t>
            </a:r>
            <a:r>
              <a:rPr lang="uk-UA" sz="2200" b="1" dirty="0" smtClean="0">
                <a:solidFill>
                  <a:schemeClr val="accent1">
                    <a:lumMod val="75000"/>
                  </a:schemeClr>
                </a:solidFill>
                <a:latin typeface="Times New Roman" pitchFamily="18" charset="0"/>
                <a:ea typeface="Calibri" panose="020F0502020204030204" pitchFamily="34" charset="0"/>
                <a:cs typeface="Times New Roman" pitchFamily="18" charset="0"/>
              </a:rPr>
              <a:t>Пестициди.</a:t>
            </a:r>
            <a:r>
              <a:rPr lang="en-US" sz="2200" b="1" dirty="0" smtClean="0">
                <a:solidFill>
                  <a:schemeClr val="accent1">
                    <a:lumMod val="75000"/>
                  </a:schemeClr>
                </a:solidFill>
                <a:latin typeface="Times New Roman" pitchFamily="18" charset="0"/>
                <a:ea typeface="Calibri" panose="020F0502020204030204" pitchFamily="34" charset="0"/>
                <a:cs typeface="Times New Roman" pitchFamily="18" charset="0"/>
              </a:rPr>
              <a:t> </a:t>
            </a:r>
          </a:p>
          <a:p>
            <a:pPr marL="0" indent="360363" algn="just">
              <a:lnSpc>
                <a:spcPct val="100000"/>
              </a:lnSpc>
              <a:spcBef>
                <a:spcPts val="0"/>
              </a:spcBef>
              <a:buNone/>
            </a:pPr>
            <a:r>
              <a:rPr lang="uk-UA" sz="2200" b="1" dirty="0" smtClean="0">
                <a:solidFill>
                  <a:schemeClr val="accent1">
                    <a:lumMod val="75000"/>
                  </a:schemeClr>
                </a:solidFill>
                <a:latin typeface="Times New Roman" pitchFamily="18" charset="0"/>
                <a:ea typeface="Calibri" panose="020F0502020204030204" pitchFamily="34" charset="0"/>
                <a:cs typeface="Times New Roman" pitchFamily="18" charset="0"/>
              </a:rPr>
              <a:t>6.1</a:t>
            </a:r>
            <a:r>
              <a:rPr lang="uk-UA" sz="2200" b="1" dirty="0">
                <a:solidFill>
                  <a:schemeClr val="accent1">
                    <a:lumMod val="75000"/>
                  </a:schemeClr>
                </a:solidFill>
                <a:latin typeface="Times New Roman" pitchFamily="18" charset="0"/>
                <a:ea typeface="Calibri" panose="020F0502020204030204" pitchFamily="34" charset="0"/>
                <a:cs typeface="Times New Roman" pitchFamily="18" charset="0"/>
              </a:rPr>
              <a:t>. Загальна характеристика пестицидів</a:t>
            </a:r>
          </a:p>
          <a:p>
            <a:pPr marL="0" indent="360363" algn="just">
              <a:lnSpc>
                <a:spcPct val="100000"/>
              </a:lnSpc>
              <a:spcBef>
                <a:spcPts val="0"/>
              </a:spcBef>
              <a:buNone/>
            </a:pPr>
            <a:r>
              <a:rPr lang="uk-UA" sz="2200" b="1" dirty="0">
                <a:solidFill>
                  <a:schemeClr val="accent1">
                    <a:lumMod val="75000"/>
                  </a:schemeClr>
                </a:solidFill>
                <a:latin typeface="Times New Roman" pitchFamily="18" charset="0"/>
                <a:ea typeface="Calibri" panose="020F0502020204030204" pitchFamily="34" charset="0"/>
                <a:cs typeface="Times New Roman" pitchFamily="18" charset="0"/>
              </a:rPr>
              <a:t>6.2. </a:t>
            </a:r>
            <a:r>
              <a:rPr lang="uk-UA" sz="2200" b="1" dirty="0" err="1">
                <a:solidFill>
                  <a:schemeClr val="accent1">
                    <a:lumMod val="75000"/>
                  </a:schemeClr>
                </a:solidFill>
                <a:latin typeface="Times New Roman" pitchFamily="18" charset="0"/>
                <a:ea typeface="Calibri" panose="020F0502020204030204" pitchFamily="34" charset="0"/>
                <a:cs typeface="Times New Roman" pitchFamily="18" charset="0"/>
              </a:rPr>
              <a:t>Токсико</a:t>
            </a:r>
            <a:r>
              <a:rPr lang="uk-UA" sz="2200" b="1" dirty="0">
                <a:solidFill>
                  <a:schemeClr val="accent1">
                    <a:lumMod val="75000"/>
                  </a:schemeClr>
                </a:solidFill>
                <a:latin typeface="Times New Roman" pitchFamily="18" charset="0"/>
                <a:ea typeface="Calibri" panose="020F0502020204030204" pitchFamily="34" charset="0"/>
                <a:cs typeface="Times New Roman" pitchFamily="18" charset="0"/>
              </a:rPr>
              <a:t>-гігієнічна характеристика пестицидів</a:t>
            </a:r>
          </a:p>
          <a:p>
            <a:pPr marL="0" indent="360363" algn="just">
              <a:lnSpc>
                <a:spcPct val="100000"/>
              </a:lnSpc>
              <a:spcBef>
                <a:spcPts val="0"/>
              </a:spcBef>
              <a:buNone/>
            </a:pPr>
            <a:r>
              <a:rPr lang="uk-UA" sz="2200" b="1" dirty="0">
                <a:solidFill>
                  <a:schemeClr val="accent1">
                    <a:lumMod val="75000"/>
                  </a:schemeClr>
                </a:solidFill>
                <a:latin typeface="Times New Roman" pitchFamily="18" charset="0"/>
                <a:ea typeface="Calibri" panose="020F0502020204030204" pitchFamily="34" charset="0"/>
                <a:cs typeface="Times New Roman" pitchFamily="18" charset="0"/>
              </a:rPr>
              <a:t>6.3. Технологічні способи зниження залишкових кількостей </a:t>
            </a:r>
            <a:r>
              <a:rPr lang="uk-UA" sz="2200" b="1" dirty="0" err="1" smtClean="0">
                <a:solidFill>
                  <a:schemeClr val="accent1">
                    <a:lumMod val="75000"/>
                  </a:schemeClr>
                </a:solidFill>
                <a:latin typeface="Times New Roman" pitchFamily="18" charset="0"/>
                <a:ea typeface="Calibri" panose="020F0502020204030204" pitchFamily="34" charset="0"/>
                <a:cs typeface="Times New Roman" pitchFamily="18" charset="0"/>
              </a:rPr>
              <a:t>пестецидів</a:t>
            </a:r>
            <a:r>
              <a:rPr lang="en-US" sz="2200" b="1" dirty="0">
                <a:solidFill>
                  <a:schemeClr val="accent1">
                    <a:lumMod val="75000"/>
                  </a:schemeClr>
                </a:solidFill>
                <a:latin typeface="Times New Roman" pitchFamily="18" charset="0"/>
                <a:ea typeface="Calibri" panose="020F0502020204030204" pitchFamily="34" charset="0"/>
                <a:cs typeface="Times New Roman" pitchFamily="18" charset="0"/>
              </a:rPr>
              <a:t> </a:t>
            </a:r>
            <a:r>
              <a:rPr lang="uk-UA" sz="2200" b="1" dirty="0" smtClean="0">
                <a:solidFill>
                  <a:schemeClr val="accent1">
                    <a:lumMod val="75000"/>
                  </a:schemeClr>
                </a:solidFill>
                <a:latin typeface="Times New Roman" pitchFamily="18" charset="0"/>
                <a:ea typeface="Calibri" panose="020F0502020204030204" pitchFamily="34" charset="0"/>
                <a:cs typeface="Times New Roman" pitchFamily="18" charset="0"/>
              </a:rPr>
              <a:t>у </a:t>
            </a:r>
            <a:r>
              <a:rPr lang="uk-UA" sz="2200" b="1" dirty="0">
                <a:solidFill>
                  <a:schemeClr val="accent1">
                    <a:lumMod val="75000"/>
                  </a:schemeClr>
                </a:solidFill>
                <a:latin typeface="Times New Roman" pitchFamily="18" charset="0"/>
                <a:ea typeface="Calibri" panose="020F0502020204030204" pitchFamily="34" charset="0"/>
                <a:cs typeface="Times New Roman" pitchFamily="18" charset="0"/>
              </a:rPr>
              <a:t>харчовій </a:t>
            </a:r>
            <a:r>
              <a:rPr lang="uk-UA" sz="2200" b="1" dirty="0" smtClean="0">
                <a:solidFill>
                  <a:schemeClr val="accent1">
                    <a:lumMod val="75000"/>
                  </a:schemeClr>
                </a:solidFill>
                <a:latin typeface="Times New Roman" pitchFamily="18" charset="0"/>
                <a:ea typeface="Calibri" panose="020F0502020204030204" pitchFamily="34" charset="0"/>
                <a:cs typeface="Times New Roman" pitchFamily="18" charset="0"/>
              </a:rPr>
              <a:t>продукції</a:t>
            </a:r>
            <a:r>
              <a:rPr lang="en-US" sz="2200" b="1" dirty="0" smtClean="0">
                <a:solidFill>
                  <a:schemeClr val="accent1">
                    <a:lumMod val="75000"/>
                  </a:schemeClr>
                </a:solidFill>
                <a:latin typeface="Times New Roman" pitchFamily="18" charset="0"/>
                <a:ea typeface="Calibri" panose="020F0502020204030204" pitchFamily="34" charset="0"/>
                <a:cs typeface="Times New Roman" pitchFamily="18" charset="0"/>
              </a:rPr>
              <a:t>.</a:t>
            </a:r>
          </a:p>
          <a:p>
            <a:pPr marL="0" indent="360363" algn="just">
              <a:lnSpc>
                <a:spcPct val="100000"/>
              </a:lnSpc>
              <a:spcBef>
                <a:spcPts val="0"/>
              </a:spcBef>
              <a:buNone/>
            </a:pPr>
            <a:r>
              <a:rPr lang="uk-UA" sz="2200" b="1" dirty="0" smtClean="0">
                <a:solidFill>
                  <a:schemeClr val="accent1">
                    <a:lumMod val="75000"/>
                  </a:schemeClr>
                </a:solidFill>
                <a:latin typeface="Times New Roman" pitchFamily="18" charset="0"/>
                <a:cs typeface="Times New Roman" pitchFamily="18" charset="0"/>
              </a:rPr>
              <a:t>7. Екологічно безпечні продукти харчування.</a:t>
            </a:r>
          </a:p>
          <a:p>
            <a:pPr marL="0" indent="360363">
              <a:lnSpc>
                <a:spcPct val="100000"/>
              </a:lnSpc>
              <a:spcBef>
                <a:spcPts val="300"/>
              </a:spcBef>
              <a:buNone/>
            </a:pPr>
            <a:endParaRPr lang="en-US" sz="2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493038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77091" y="471055"/>
            <a:ext cx="11540836" cy="6151418"/>
          </a:xfrm>
        </p:spPr>
        <p:txBody>
          <a:bodyPr>
            <a:normAutofit lnSpcReduction="10000"/>
          </a:bodyPr>
          <a:lstStyle/>
          <a:p>
            <a:pPr marL="360363" indent="360363" algn="just">
              <a:lnSpc>
                <a:spcPct val="110000"/>
              </a:lnSpc>
              <a:spcBef>
                <a:spcPts val="200"/>
              </a:spcBef>
              <a:buFont typeface="Courier New" pitchFamily="49" charset="0"/>
              <a:buChar char="o"/>
            </a:pPr>
            <a:r>
              <a:rPr lang="uk-UA" sz="2400" dirty="0" smtClean="0">
                <a:latin typeface="Times New Roman" pitchFamily="18" charset="0"/>
                <a:cs typeface="Times New Roman" pitchFamily="18" charset="0"/>
              </a:rPr>
              <a:t>встановлення вимог до продуктів для дитячого харчування, для харчових продуктів для спеціальних медичних цілей, а також для харчових продуктів, які є повною заміною звичайних харчових продуктів для контролю ваги;</a:t>
            </a:r>
          </a:p>
          <a:p>
            <a:pPr marL="360363" indent="360363" algn="just">
              <a:lnSpc>
                <a:spcPct val="110000"/>
              </a:lnSpc>
              <a:spcBef>
                <a:spcPts val="200"/>
              </a:spcBef>
              <a:buFont typeface="Courier New" pitchFamily="49" charset="0"/>
              <a:buChar char="o"/>
            </a:pPr>
            <a:r>
              <a:rPr lang="uk-UA" sz="2400" dirty="0" smtClean="0">
                <a:latin typeface="Times New Roman" pitchFamily="18" charset="0"/>
                <a:cs typeface="Times New Roman" pitchFamily="18" charset="0"/>
              </a:rPr>
              <a:t>інформування споживачів про властивості харчового продукту, в тому числі шляхом його маркування.</a:t>
            </a:r>
          </a:p>
          <a:p>
            <a:pPr marL="0" indent="442913" algn="just">
              <a:lnSpc>
                <a:spcPct val="110000"/>
              </a:lnSpc>
              <a:spcBef>
                <a:spcPts val="200"/>
              </a:spcBef>
              <a:buNone/>
            </a:pPr>
            <a:r>
              <a:rPr lang="uk-UA" sz="2400" dirty="0" smtClean="0">
                <a:latin typeface="Times New Roman" pitchFamily="18" charset="0"/>
                <a:cs typeface="Times New Roman" pitchFamily="18" charset="0"/>
              </a:rPr>
              <a:t>Законодавство про безпечність та окремі показники якості харчових продуктів складається з </a:t>
            </a:r>
            <a:r>
              <a:rPr lang="uk-UA" sz="2400" b="1" u="sng" dirty="0" smtClean="0">
                <a:latin typeface="Times New Roman" pitchFamily="18" charset="0"/>
                <a:cs typeface="Times New Roman" pitchFamily="18" charset="0"/>
                <a:hlinkClick r:id="rId2"/>
              </a:rPr>
              <a:t>Конституції України</a:t>
            </a:r>
            <a:r>
              <a:rPr lang="uk-UA" sz="2400" dirty="0" smtClean="0">
                <a:latin typeface="Times New Roman" pitchFamily="18" charset="0"/>
                <a:cs typeface="Times New Roman" pitchFamily="18" charset="0"/>
              </a:rPr>
              <a:t>, цього Закону, законів України </a:t>
            </a:r>
            <a:r>
              <a:rPr lang="uk-UA" sz="2400" u="sng" dirty="0" smtClean="0">
                <a:latin typeface="Times New Roman" pitchFamily="18" charset="0"/>
                <a:cs typeface="Times New Roman" pitchFamily="18" charset="0"/>
                <a:hlinkClick r:id="rId3"/>
              </a:rPr>
              <a:t>"</a:t>
            </a:r>
            <a:r>
              <a:rPr lang="uk-UA" sz="2400" b="1" u="sng" dirty="0" smtClean="0">
                <a:latin typeface="Times New Roman" pitchFamily="18" charset="0"/>
                <a:cs typeface="Times New Roman" pitchFamily="18" charset="0"/>
                <a:hlinkClick r:id="rId3"/>
              </a:rPr>
              <a:t>Про державний контроль за дотриманням законодавства про харчові продукти, корми, побічні продукти тваринного походження, здоров’я та благополуччя тварин</a:t>
            </a:r>
            <a:r>
              <a:rPr lang="uk-UA" sz="2400" b="1" dirty="0" smtClean="0">
                <a:solidFill>
                  <a:schemeClr val="accent1">
                    <a:lumMod val="75000"/>
                  </a:schemeClr>
                </a:solidFill>
                <a:latin typeface="Times New Roman" pitchFamily="18" charset="0"/>
                <a:cs typeface="Times New Roman" pitchFamily="18" charset="0"/>
              </a:rPr>
              <a:t>"</a:t>
            </a:r>
            <a:r>
              <a:rPr lang="uk-UA" sz="2400" b="1" dirty="0" smtClean="0">
                <a:latin typeface="Times New Roman" pitchFamily="18" charset="0"/>
                <a:cs typeface="Times New Roman" pitchFamily="18" charset="0"/>
              </a:rPr>
              <a:t>, </a:t>
            </a:r>
            <a:r>
              <a:rPr lang="uk-UA" sz="2400" b="1" u="sng" dirty="0" smtClean="0">
                <a:latin typeface="Times New Roman" pitchFamily="18" charset="0"/>
                <a:cs typeface="Times New Roman" pitchFamily="18" charset="0"/>
                <a:hlinkClick r:id="rId4"/>
              </a:rPr>
              <a:t>"Про інформацію для споживачів щодо харчових продуктів</a:t>
            </a:r>
            <a:r>
              <a:rPr lang="uk-UA" sz="2400" u="sng" dirty="0" smtClean="0">
                <a:latin typeface="Times New Roman" pitchFamily="18" charset="0"/>
                <a:cs typeface="Times New Roman" pitchFamily="18" charset="0"/>
                <a:hlinkClick r:id="rId4"/>
              </a:rPr>
              <a:t>"</a:t>
            </a:r>
            <a:r>
              <a:rPr lang="uk-UA" sz="2400" dirty="0" smtClean="0">
                <a:latin typeface="Times New Roman" pitchFamily="18" charset="0"/>
                <a:cs typeface="Times New Roman" pitchFamily="18" charset="0"/>
              </a:rPr>
              <a:t> та інших актів, виданих відповідно до зазначених нормативно-правових актів. </a:t>
            </a:r>
          </a:p>
          <a:p>
            <a:pPr marL="0" indent="442913" algn="just">
              <a:lnSpc>
                <a:spcPct val="110000"/>
              </a:lnSpc>
              <a:spcBef>
                <a:spcPts val="200"/>
              </a:spcBef>
              <a:buNone/>
            </a:pPr>
            <a:r>
              <a:rPr lang="uk-UA" sz="2400" dirty="0" smtClean="0">
                <a:latin typeface="Times New Roman" pitchFamily="18" charset="0"/>
                <a:cs typeface="Times New Roman" pitchFamily="18" charset="0"/>
              </a:rPr>
              <a:t>Критеріями хімічної безпеки окремо взятих харчових продуктів слугують </a:t>
            </a:r>
            <a:r>
              <a:rPr lang="uk-UA" sz="2400" b="1" dirty="0" smtClean="0">
                <a:latin typeface="Times New Roman" panose="02020603050405020304" pitchFamily="18" charset="0"/>
                <a:cs typeface="Times New Roman" panose="02020603050405020304" pitchFamily="18" charset="0"/>
              </a:rPr>
              <a:t>ГДК</a:t>
            </a:r>
            <a:r>
              <a:rPr lang="uk-UA" sz="2400" dirty="0" smtClean="0">
                <a:latin typeface="Times New Roman" panose="02020603050405020304" pitchFamily="18" charset="0"/>
                <a:cs typeface="Times New Roman" panose="02020603050405020304" pitchFamily="18" charset="0"/>
              </a:rPr>
              <a:t>. Перевищення ГДК </a:t>
            </a:r>
            <a:r>
              <a:rPr lang="uk-UA" sz="2400" dirty="0" err="1" smtClean="0">
                <a:latin typeface="Times New Roman" panose="02020603050405020304" pitchFamily="18" charset="0"/>
                <a:cs typeface="Times New Roman" panose="02020603050405020304" pitchFamily="18" charset="0"/>
              </a:rPr>
              <a:t>ксенобіотика</a:t>
            </a:r>
            <a:r>
              <a:rPr lang="uk-UA" sz="2400" dirty="0" smtClean="0">
                <a:latin typeface="Times New Roman" panose="02020603050405020304" pitchFamily="18" charset="0"/>
                <a:cs typeface="Times New Roman" panose="02020603050405020304" pitchFamily="18" charset="0"/>
              </a:rPr>
              <a:t> в продукті знижує його хімічну безпеку, але не завжди веде до заборони використання, оскільки це перевищення вмісту в окремо взятому продукті не рівнозначне перевищенню </a:t>
            </a:r>
            <a:r>
              <a:rPr lang="uk-UA" sz="2400" b="1" dirty="0" smtClean="0">
                <a:latin typeface="Times New Roman" panose="02020603050405020304" pitchFamily="18" charset="0"/>
                <a:cs typeface="Times New Roman" panose="02020603050405020304" pitchFamily="18" charset="0"/>
              </a:rPr>
              <a:t>допустима добова доза (ДДД)</a:t>
            </a:r>
            <a:r>
              <a:rPr lang="uk-UA" sz="2400" dirty="0" smtClean="0">
                <a:latin typeface="Times New Roman" panose="02020603050405020304" pitchFamily="18" charset="0"/>
                <a:cs typeface="Times New Roman" panose="02020603050405020304" pitchFamily="18" charset="0"/>
              </a:rPr>
              <a:t>. Безперечною умовою безпеки харчування (раціонів) залишається дотримання ДДД.</a:t>
            </a:r>
          </a:p>
          <a:p>
            <a:pPr marL="0" indent="442913" algn="just">
              <a:lnSpc>
                <a:spcPct val="110000"/>
              </a:lnSpc>
              <a:spcBef>
                <a:spcPts val="200"/>
              </a:spcBef>
              <a:buNone/>
            </a:pPr>
            <a:endParaRPr lang="uk-UA"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18655"/>
            <a:ext cx="11374582" cy="6317672"/>
          </a:xfrm>
        </p:spPr>
        <p:txBody>
          <a:bodyPr>
            <a:normAutofit/>
          </a:bodyPr>
          <a:lstStyle/>
          <a:p>
            <a:pPr algn="ctr">
              <a:lnSpc>
                <a:spcPct val="100000"/>
              </a:lnSpc>
              <a:spcBef>
                <a:spcPts val="600"/>
              </a:spcBef>
              <a:buNone/>
            </a:pPr>
            <a:r>
              <a:rPr lang="uk-UA" sz="2400" b="1" i="1" dirty="0" smtClean="0">
                <a:latin typeface="Times New Roman" pitchFamily="18" charset="0"/>
                <a:cs typeface="Times New Roman" pitchFamily="18" charset="0"/>
              </a:rPr>
              <a:t>Мета державного регулювання якості та безпеки</a:t>
            </a:r>
          </a:p>
          <a:p>
            <a:pPr algn="ctr">
              <a:lnSpc>
                <a:spcPct val="100000"/>
              </a:lnSpc>
              <a:spcBef>
                <a:spcPts val="600"/>
              </a:spcBef>
              <a:buNone/>
            </a:pPr>
            <a:r>
              <a:rPr lang="uk-UA" sz="2400" b="1" i="1" dirty="0" smtClean="0">
                <a:latin typeface="Times New Roman" pitchFamily="18" charset="0"/>
                <a:cs typeface="Times New Roman" pitchFamily="18" charset="0"/>
              </a:rPr>
              <a:t>харчових продуктів і продовольчої сировини</a:t>
            </a:r>
          </a:p>
          <a:p>
            <a:pPr marL="0" indent="360363" algn="just">
              <a:lnSpc>
                <a:spcPct val="100000"/>
              </a:lnSpc>
              <a:spcBef>
                <a:spcPts val="600"/>
              </a:spcBef>
              <a:buNone/>
            </a:pPr>
            <a:r>
              <a:rPr lang="uk-UA" sz="2400" dirty="0" smtClean="0">
                <a:latin typeface="Times New Roman" pitchFamily="18" charset="0"/>
                <a:cs typeface="Times New Roman" pitchFamily="18" charset="0"/>
              </a:rPr>
              <a:t>Державне  регулювання  якості та безпеки харчових продуктів і продовольчої  сировини  здійснюється з метою забезпечення гарантій щодо:</a:t>
            </a:r>
          </a:p>
          <a:p>
            <a:pPr lvl="0" algn="just">
              <a:lnSpc>
                <a:spcPct val="100000"/>
              </a:lnSpc>
              <a:spcBef>
                <a:spcPts val="600"/>
              </a:spcBef>
            </a:pPr>
            <a:r>
              <a:rPr lang="uk-UA" sz="2400" dirty="0" smtClean="0">
                <a:latin typeface="Times New Roman" pitchFamily="18" charset="0"/>
                <a:cs typeface="Times New Roman" pitchFamily="18" charset="0"/>
              </a:rPr>
              <a:t>безпеки для  життя  і  здоров'я людини у разі їх споживання і використання;</a:t>
            </a:r>
          </a:p>
          <a:p>
            <a:pPr lvl="0" algn="just">
              <a:lnSpc>
                <a:spcPct val="100000"/>
              </a:lnSpc>
              <a:spcBef>
                <a:spcPts val="600"/>
              </a:spcBef>
            </a:pPr>
            <a:r>
              <a:rPr lang="uk-UA" sz="2400" dirty="0" smtClean="0">
                <a:latin typeface="Times New Roman" pitchFamily="18" charset="0"/>
                <a:cs typeface="Times New Roman" pitchFamily="18" charset="0"/>
              </a:rPr>
              <a:t>їх виробництва в умовах, що відповідають установленим вимогам технології, санітарних норм та правил, безпеки та збереження довкілля;</a:t>
            </a:r>
          </a:p>
          <a:p>
            <a:pPr lvl="0" algn="just">
              <a:lnSpc>
                <a:spcPct val="100000"/>
              </a:lnSpc>
              <a:spcBef>
                <a:spcPts val="600"/>
              </a:spcBef>
            </a:pPr>
            <a:r>
              <a:rPr lang="uk-UA" sz="2400" dirty="0" smtClean="0">
                <a:latin typeface="Times New Roman" pitchFamily="18" charset="0"/>
                <a:cs typeface="Times New Roman" pitchFamily="18" charset="0"/>
              </a:rPr>
              <a:t>їх виробництва із застосуванням дозволених до використання продовольчої сировини і супутніх матеріалів;</a:t>
            </a:r>
          </a:p>
          <a:p>
            <a:pPr lvl="0" algn="just">
              <a:lnSpc>
                <a:spcPct val="100000"/>
              </a:lnSpc>
              <a:spcBef>
                <a:spcPts val="600"/>
              </a:spcBef>
            </a:pPr>
            <a:r>
              <a:rPr lang="uk-UA" sz="2400" dirty="0" smtClean="0">
                <a:latin typeface="Times New Roman" pitchFamily="18" charset="0"/>
                <a:cs typeface="Times New Roman" pitchFamily="18" charset="0"/>
              </a:rPr>
              <a:t>повноти і достовірності інформації про їх властивості;</a:t>
            </a:r>
          </a:p>
          <a:p>
            <a:pPr lvl="0" algn="just">
              <a:lnSpc>
                <a:spcPct val="100000"/>
              </a:lnSpc>
              <a:spcBef>
                <a:spcPts val="600"/>
              </a:spcBef>
            </a:pPr>
            <a:r>
              <a:rPr lang="uk-UA" sz="2400" dirty="0" smtClean="0">
                <a:latin typeface="Times New Roman" pitchFamily="18" charset="0"/>
                <a:cs typeface="Times New Roman" pitchFamily="18" charset="0"/>
              </a:rPr>
              <a:t>їх відповідності вимогам нормативних документів щодо якості та безпеки;</a:t>
            </a:r>
          </a:p>
          <a:p>
            <a:pPr lvl="0" algn="just">
              <a:lnSpc>
                <a:spcPct val="100000"/>
              </a:lnSpc>
              <a:spcBef>
                <a:spcPts val="600"/>
              </a:spcBef>
            </a:pPr>
            <a:r>
              <a:rPr lang="uk-UA" sz="2400" dirty="0" smtClean="0">
                <a:latin typeface="Times New Roman" pitchFamily="18" charset="0"/>
                <a:cs typeface="Times New Roman" pitchFamily="18" charset="0"/>
              </a:rPr>
              <a:t>їх реалізації відповідно до правил торгівлі.</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277092"/>
            <a:ext cx="11720945" cy="6373090"/>
          </a:xfrm>
        </p:spPr>
        <p:txBody>
          <a:bodyPr>
            <a:noAutofit/>
          </a:bodyPr>
          <a:lstStyle/>
          <a:p>
            <a:pPr marL="0" indent="0" algn="ctr">
              <a:lnSpc>
                <a:spcPct val="100000"/>
              </a:lnSpc>
              <a:spcBef>
                <a:spcPts val="300"/>
              </a:spcBef>
              <a:buNone/>
            </a:pPr>
            <a:r>
              <a:rPr lang="uk-UA" sz="2300" b="1" i="1" dirty="0" smtClean="0">
                <a:latin typeface="Times New Roman" pitchFamily="18" charset="0"/>
                <a:cs typeface="Times New Roman" pitchFamily="18" charset="0"/>
              </a:rPr>
              <a:t>Державне регулювання якості та безпеки харчових продуктів і продовольчої сировини</a:t>
            </a:r>
            <a:endParaRPr lang="uk-UA" sz="2300" dirty="0" smtClean="0">
              <a:latin typeface="Times New Roman" pitchFamily="18" charset="0"/>
              <a:cs typeface="Times New Roman" pitchFamily="18" charset="0"/>
            </a:endParaRPr>
          </a:p>
          <a:p>
            <a:pPr marL="0" indent="360363" algn="just">
              <a:lnSpc>
                <a:spcPct val="100000"/>
              </a:lnSpc>
              <a:spcBef>
                <a:spcPts val="300"/>
              </a:spcBef>
              <a:buNone/>
            </a:pPr>
            <a:r>
              <a:rPr lang="uk-UA" sz="2300" dirty="0" smtClean="0">
                <a:latin typeface="Times New Roman" pitchFamily="18" charset="0"/>
                <a:cs typeface="Times New Roman" pitchFamily="18" charset="0"/>
              </a:rPr>
              <a:t>Державне регулювання якості та безпеки харчових продуктів і продовольчої сировини здійснюється Кабінетом Міністрів України,</a:t>
            </a:r>
            <a:r>
              <a:rPr lang="en-US" sz="2300" dirty="0" smtClean="0">
                <a:latin typeface="Times New Roman" pitchFamily="18" charset="0"/>
                <a:cs typeface="Times New Roman" pitchFamily="18" charset="0"/>
              </a:rPr>
              <a:t> </a:t>
            </a:r>
            <a:r>
              <a:rPr lang="uk-UA" sz="2300" dirty="0" smtClean="0">
                <a:latin typeface="Times New Roman" pitchFamily="18" charset="0"/>
                <a:cs typeface="Times New Roman" pitchFamily="18" charset="0"/>
              </a:rPr>
              <a:t>уповноваженими центральними органами виконавчої влади, їх органами  Автономній Республіці Крим, областях і районах, містах Києві та Севастополі шляхом:</a:t>
            </a:r>
          </a:p>
          <a:p>
            <a:pPr lvl="0" algn="just">
              <a:lnSpc>
                <a:spcPct val="100000"/>
              </a:lnSpc>
              <a:spcBef>
                <a:spcPts val="300"/>
              </a:spcBef>
            </a:pPr>
            <a:r>
              <a:rPr lang="uk-UA" sz="2300" dirty="0" smtClean="0">
                <a:latin typeface="Times New Roman" pitchFamily="18" charset="0"/>
                <a:cs typeface="Times New Roman" pitchFamily="18" charset="0"/>
              </a:rPr>
              <a:t>державного нормування показників якості та безпеки харчових продуктів, продовольчої сировини і супутніх матеріалів;</a:t>
            </a:r>
          </a:p>
          <a:p>
            <a:pPr lvl="0" algn="just">
              <a:lnSpc>
                <a:spcPct val="100000"/>
              </a:lnSpc>
              <a:spcBef>
                <a:spcPts val="300"/>
              </a:spcBef>
            </a:pPr>
            <a:r>
              <a:rPr lang="uk-UA" sz="2300" dirty="0" smtClean="0">
                <a:latin typeface="Times New Roman" pitchFamily="18" charset="0"/>
                <a:cs typeface="Times New Roman" pitchFamily="18" charset="0"/>
              </a:rPr>
              <a:t>державної реєстрації спеціальних харчових продуктів;</a:t>
            </a:r>
          </a:p>
          <a:p>
            <a:pPr lvl="0" algn="just">
              <a:lnSpc>
                <a:spcPct val="100000"/>
              </a:lnSpc>
              <a:spcBef>
                <a:spcPts val="300"/>
              </a:spcBef>
            </a:pPr>
            <a:r>
              <a:rPr lang="uk-UA" sz="2300" dirty="0" smtClean="0">
                <a:latin typeface="Times New Roman" pitchFamily="18" charset="0"/>
                <a:cs typeface="Times New Roman" pitchFamily="18" charset="0"/>
              </a:rPr>
              <a:t>державної реєстрації нормативних документів на харчові продукти, продовольчу сировину і супутні матеріали;</a:t>
            </a:r>
          </a:p>
          <a:p>
            <a:pPr lvl="0" algn="just">
              <a:lnSpc>
                <a:spcPct val="100000"/>
              </a:lnSpc>
              <a:spcBef>
                <a:spcPts val="300"/>
              </a:spcBef>
            </a:pPr>
            <a:r>
              <a:rPr lang="uk-UA" sz="2300" dirty="0" smtClean="0">
                <a:latin typeface="Times New Roman" pitchFamily="18" charset="0"/>
                <a:cs typeface="Times New Roman" pitchFamily="18" charset="0"/>
              </a:rPr>
              <a:t>декларування  відповідності харчових продуктів, продовольчої сировини  та  супутніх  матеріалів;</a:t>
            </a:r>
          </a:p>
          <a:p>
            <a:pPr algn="just">
              <a:lnSpc>
                <a:spcPct val="100000"/>
              </a:lnSpc>
              <a:spcBef>
                <a:spcPts val="300"/>
              </a:spcBef>
            </a:pPr>
            <a:r>
              <a:rPr lang="uk-UA" sz="2300" dirty="0" smtClean="0">
                <a:latin typeface="Times New Roman" pitchFamily="18" charset="0"/>
                <a:cs typeface="Times New Roman" pitchFamily="18" charset="0"/>
              </a:rPr>
              <a:t>сертифікації харчових продуктів, продовольчої сировини, супутніх матеріалів, запровадження систем контролю якості та безпеки виробництва цих продуктів, сировини, матеріалів; </a:t>
            </a:r>
          </a:p>
          <a:p>
            <a:pPr algn="just">
              <a:lnSpc>
                <a:spcPct val="100000"/>
              </a:lnSpc>
              <a:spcBef>
                <a:spcPts val="300"/>
              </a:spcBef>
            </a:pPr>
            <a:r>
              <a:rPr lang="uk-UA" sz="2300" dirty="0" smtClean="0">
                <a:latin typeface="Times New Roman" pitchFamily="18" charset="0"/>
                <a:cs typeface="Times New Roman" pitchFamily="18" charset="0"/>
              </a:rPr>
              <a:t>встановлення та додержання порядку ввезення в Україну харчових продуктів, продовольчої сировини і супутніх матеріалів;</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199" y="235527"/>
            <a:ext cx="11499273" cy="6428509"/>
          </a:xfrm>
        </p:spPr>
        <p:txBody>
          <a:bodyPr>
            <a:noAutofit/>
          </a:bodyPr>
          <a:lstStyle/>
          <a:p>
            <a:pPr lvl="0" algn="just">
              <a:lnSpc>
                <a:spcPct val="100000"/>
              </a:lnSpc>
              <a:spcBef>
                <a:spcPts val="600"/>
              </a:spcBef>
            </a:pPr>
            <a:r>
              <a:rPr lang="uk-UA" sz="2300" dirty="0" smtClean="0">
                <a:latin typeface="Times New Roman" pitchFamily="18" charset="0"/>
                <a:cs typeface="Times New Roman" pitchFamily="18" charset="0"/>
              </a:rPr>
              <a:t>здійснення контролю за додержанням порядку ввезення харчових продуктів, продовольчої сировини і супутніх матеріалів.</a:t>
            </a:r>
          </a:p>
          <a:p>
            <a:pPr marL="0" indent="360363" algn="just">
              <a:lnSpc>
                <a:spcPct val="100000"/>
              </a:lnSpc>
              <a:spcBef>
                <a:spcPts val="600"/>
              </a:spcBef>
              <a:buNone/>
            </a:pPr>
            <a:r>
              <a:rPr lang="uk-UA" sz="2300" dirty="0" smtClean="0">
                <a:latin typeface="Times New Roman" pitchFamily="18" charset="0"/>
                <a:cs typeface="Times New Roman" pitchFamily="18" charset="0"/>
              </a:rPr>
              <a:t>Складовими державного регулювання якості та безпеки харчових продуктів і продовольчої сировини під час їх розроблення, виробництва, ї надходження на територію України в режимі імпорту, зберігання, транспортування, реалізації, використання, утилізації або знищення є державний нагляд і контроль, що здійснюються спеціально уповноваженими центральними органами виконавчої влади та їх органами на місцях у межах їх компетенції, визначеної законом.</a:t>
            </a:r>
          </a:p>
          <a:p>
            <a:pPr algn="ctr">
              <a:lnSpc>
                <a:spcPct val="100000"/>
              </a:lnSpc>
              <a:spcBef>
                <a:spcPts val="600"/>
              </a:spcBef>
              <a:buNone/>
            </a:pPr>
            <a:r>
              <a:rPr lang="uk-UA" sz="2300" b="1" i="1" dirty="0" smtClean="0">
                <a:latin typeface="Times New Roman" pitchFamily="18" charset="0"/>
                <a:cs typeface="Times New Roman" pitchFamily="18" charset="0"/>
              </a:rPr>
              <a:t>Органи, які здійснюють державний контроль і нагляд за якістю та безпекою харчових продуктів і продовольчої сировини</a:t>
            </a:r>
            <a:endParaRPr lang="uk-UA" sz="2300" dirty="0" smtClean="0">
              <a:latin typeface="Times New Roman" pitchFamily="18" charset="0"/>
              <a:cs typeface="Times New Roman" pitchFamily="18" charset="0"/>
            </a:endParaRPr>
          </a:p>
          <a:p>
            <a:pPr marL="0" indent="360363" algn="just">
              <a:lnSpc>
                <a:spcPct val="100000"/>
              </a:lnSpc>
              <a:spcBef>
                <a:spcPts val="600"/>
              </a:spcBef>
              <a:buNone/>
            </a:pPr>
            <a:r>
              <a:rPr lang="uk-UA" sz="2300" u="sng" dirty="0" smtClean="0">
                <a:latin typeface="Times New Roman" pitchFamily="18" charset="0"/>
                <a:cs typeface="Times New Roman" pitchFamily="18" charset="0"/>
              </a:rPr>
              <a:t>Державний контроль і нагляд за якістю та безпекою харчових продуктів і продовольчої сировини під час їх виробництва, зберігання,  транспортування, реалізації, використання, утилізації чи знищення  здійснюють спеціально уповноважені центральні органи виконавчої влади у галузі охорони здоров'я, захисту прав споживачів, стандартизації, метрології та сертифікації,</a:t>
            </a:r>
            <a:r>
              <a:rPr lang="en-US" sz="2300" u="sng" dirty="0" smtClean="0">
                <a:latin typeface="Times New Roman" pitchFamily="18" charset="0"/>
                <a:cs typeface="Times New Roman" pitchFamily="18" charset="0"/>
              </a:rPr>
              <a:t> </a:t>
            </a:r>
            <a:r>
              <a:rPr lang="uk-UA" sz="2300" u="sng" dirty="0" smtClean="0">
                <a:latin typeface="Times New Roman" pitchFamily="18" charset="0"/>
                <a:cs typeface="Times New Roman" pitchFamily="18" charset="0"/>
              </a:rPr>
              <a:t>ветеринарної медицини, карантину рослин, їхні органи в Автономній Республіці Крим, областях, районах, містах Києві та Севастополі у межах їх компетенції.</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990600" y="0"/>
            <a:ext cx="20008715" cy="46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sp>
        <p:nvSpPr>
          <p:cNvPr id="3" name="Прямоугольник 2"/>
          <p:cNvSpPr/>
          <p:nvPr/>
        </p:nvSpPr>
        <p:spPr>
          <a:xfrm>
            <a:off x="273133" y="46944"/>
            <a:ext cx="11643096" cy="6432530"/>
          </a:xfrm>
          <a:prstGeom prst="rect">
            <a:avLst/>
          </a:prstGeom>
        </p:spPr>
        <p:txBody>
          <a:bodyPr wrap="square">
            <a:spAutoFit/>
          </a:bodyPr>
          <a:lstStyle/>
          <a:p>
            <a:pPr algn="ctr"/>
            <a:r>
              <a:rPr lang="uk-UA" sz="2800" b="1" dirty="0">
                <a:solidFill>
                  <a:schemeClr val="accent1">
                    <a:lumMod val="50000"/>
                  </a:schemeClr>
                </a:solidFill>
                <a:latin typeface="Times New Roman" panose="02020603050405020304" pitchFamily="18" charset="0"/>
                <a:cs typeface="Times New Roman" panose="02020603050405020304" pitchFamily="18" charset="0"/>
              </a:rPr>
              <a:t>3. Металічні </a:t>
            </a:r>
            <a:r>
              <a:rPr lang="uk-UA" sz="2800" b="1" dirty="0" smtClean="0">
                <a:solidFill>
                  <a:schemeClr val="accent1">
                    <a:lumMod val="50000"/>
                  </a:schemeClr>
                </a:solidFill>
                <a:latin typeface="Times New Roman" panose="02020603050405020304" pitchFamily="18" charset="0"/>
                <a:cs typeface="Times New Roman" panose="02020603050405020304" pitchFamily="18" charset="0"/>
              </a:rPr>
              <a:t>забруднення</a:t>
            </a:r>
            <a:endParaRPr lang="uk-UA" sz="2800" dirty="0">
              <a:solidFill>
                <a:schemeClr val="accent1">
                  <a:lumMod val="50000"/>
                </a:schemeClr>
              </a:solidFill>
              <a:latin typeface="Times New Roman" panose="02020603050405020304" pitchFamily="18" charset="0"/>
              <a:cs typeface="Times New Roman" panose="02020603050405020304" pitchFamily="18" charset="0"/>
            </a:endParaRPr>
          </a:p>
          <a:p>
            <a:pPr indent="534988" algn="just"/>
            <a:r>
              <a:rPr lang="uk-UA" sz="2400" b="1"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У </a:t>
            </a:r>
            <a:r>
              <a:rPr lang="uk-UA" sz="2400" dirty="0">
                <a:latin typeface="Times New Roman" panose="02020603050405020304" pitchFamily="18" charset="0"/>
                <a:cs typeface="Times New Roman" panose="02020603050405020304" pitchFamily="18" charset="0"/>
              </a:rPr>
              <a:t>зв'язку з інтенсифікацією промисловості і </a:t>
            </a:r>
            <a:r>
              <a:rPr lang="uk-UA" sz="2400" dirty="0" smtClean="0">
                <a:latin typeface="Times New Roman" panose="02020603050405020304" pitchFamily="18" charset="0"/>
                <a:cs typeface="Times New Roman" panose="02020603050405020304" pitchFamily="18" charset="0"/>
              </a:rPr>
              <a:t>сільського </a:t>
            </a:r>
            <a:r>
              <a:rPr lang="uk-UA" sz="2400" dirty="0">
                <a:latin typeface="Times New Roman" panose="02020603050405020304" pitchFamily="18" charset="0"/>
                <a:cs typeface="Times New Roman" panose="02020603050405020304" pitchFamily="18" charset="0"/>
              </a:rPr>
              <a:t>господарства на значних територіях </a:t>
            </a:r>
            <a:r>
              <a:rPr lang="uk-UA" sz="2400" dirty="0" smtClean="0">
                <a:latin typeface="Times New Roman" panose="02020603050405020304" pitchFamily="18" charset="0"/>
                <a:cs typeface="Times New Roman" panose="02020603050405020304" pitchFamily="18" charset="0"/>
              </a:rPr>
              <a:t>спостерігається </a:t>
            </a:r>
            <a:r>
              <a:rPr lang="uk-UA" sz="2400" dirty="0">
                <a:latin typeface="Times New Roman" panose="02020603050405020304" pitchFamily="18" charset="0"/>
                <a:cs typeface="Times New Roman" panose="02020603050405020304" pitchFamily="18" charset="0"/>
              </a:rPr>
              <a:t>нагромадження в ґрунтах важких металів у високих концентраціях, які токсично діють на живі організми. </a:t>
            </a:r>
          </a:p>
          <a:p>
            <a:pPr indent="534988" algn="just"/>
            <a:r>
              <a:rPr lang="uk-UA" sz="2400" b="1" dirty="0" smtClean="0">
                <a:latin typeface="Times New Roman" panose="02020603050405020304" pitchFamily="18" charset="0"/>
                <a:cs typeface="Times New Roman" panose="02020603050405020304" pitchFamily="18" charset="0"/>
              </a:rPr>
              <a:t>За </a:t>
            </a:r>
            <a:r>
              <a:rPr lang="uk-UA" sz="2400" b="1" dirty="0">
                <a:latin typeface="Times New Roman" panose="02020603050405020304" pitchFamily="18" charset="0"/>
                <a:cs typeface="Times New Roman" panose="02020603050405020304" pitchFamily="18" charset="0"/>
              </a:rPr>
              <a:t>дією на </a:t>
            </a:r>
            <a:r>
              <a:rPr lang="uk-UA" sz="2400" b="1" dirty="0" smtClean="0">
                <a:latin typeface="Times New Roman" panose="02020603050405020304" pitchFamily="18" charset="0"/>
                <a:cs typeface="Times New Roman" panose="02020603050405020304" pitchFamily="18" charset="0"/>
              </a:rPr>
              <a:t>організм </a:t>
            </a:r>
            <a:r>
              <a:rPr lang="uk-UA" sz="2400" b="1" dirty="0">
                <a:latin typeface="Times New Roman" panose="02020603050405020304" pitchFamily="18" charset="0"/>
                <a:cs typeface="Times New Roman" panose="02020603050405020304" pitchFamily="18" charset="0"/>
              </a:rPr>
              <a:t>метали класифікують на:</a:t>
            </a:r>
            <a:endParaRPr lang="uk-UA" sz="2400" dirty="0">
              <a:latin typeface="Times New Roman" panose="02020603050405020304" pitchFamily="18" charset="0"/>
              <a:cs typeface="Times New Roman" panose="02020603050405020304" pitchFamily="18" charset="0"/>
            </a:endParaRPr>
          </a:p>
          <a:p>
            <a:pPr indent="534988" algn="just"/>
            <a:r>
              <a:rPr lang="uk-UA" sz="2400" b="1" dirty="0">
                <a:latin typeface="Times New Roman" panose="02020603050405020304" pitchFamily="18" charset="0"/>
                <a:cs typeface="Times New Roman" panose="02020603050405020304" pitchFamily="18" charset="0"/>
              </a:rPr>
              <a:t>1) метали, необхідні в харчуванні людини і тварини</a:t>
            </a:r>
            <a:r>
              <a:rPr lang="uk-UA"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a:t>
            </a:r>
            <a:r>
              <a:rPr lang="uk-UA" sz="2400" dirty="0" err="1" smtClean="0">
                <a:latin typeface="Times New Roman" panose="02020603050405020304" pitchFamily="18" charset="0"/>
                <a:cs typeface="Times New Roman" panose="02020603050405020304" pitchFamily="18" charset="0"/>
              </a:rPr>
              <a:t>Со</a:t>
            </a:r>
            <a:r>
              <a:rPr lang="uk-UA" sz="2400" dirty="0" smtClean="0">
                <a:latin typeface="Times New Roman" panose="02020603050405020304" pitchFamily="18" charset="0"/>
                <a:cs typeface="Times New Roman" panose="02020603050405020304" pitchFamily="18" charset="0"/>
              </a:rPr>
              <a:t>(</a:t>
            </a:r>
            <a:r>
              <a:rPr lang="uk-UA" sz="2400" dirty="0" err="1" smtClean="0">
                <a:latin typeface="Times New Roman" panose="02020603050405020304" pitchFamily="18" charset="0"/>
                <a:cs typeface="Times New Roman" panose="02020603050405020304" pitchFamily="18" charset="0"/>
              </a:rPr>
              <a:t>кольбат</a:t>
            </a:r>
            <a:r>
              <a:rPr lang="uk-UA" sz="2400" dirty="0" smtClean="0">
                <a:latin typeface="Times New Roman" panose="02020603050405020304" pitchFamily="18" charset="0"/>
                <a:cs typeface="Times New Roman" panose="02020603050405020304" pitchFamily="18" charset="0"/>
              </a:rPr>
              <a:t>), </a:t>
            </a:r>
            <a:r>
              <a:rPr lang="uk-UA" sz="2400" dirty="0" err="1" smtClean="0">
                <a:latin typeface="Times New Roman" panose="02020603050405020304" pitchFamily="18" charset="0"/>
                <a:cs typeface="Times New Roman" panose="02020603050405020304" pitchFamily="18" charset="0"/>
              </a:rPr>
              <a:t>Сu</a:t>
            </a:r>
            <a:r>
              <a:rPr lang="uk-UA" sz="2400" dirty="0" smtClean="0">
                <a:latin typeface="Times New Roman" panose="02020603050405020304" pitchFamily="18" charset="0"/>
                <a:cs typeface="Times New Roman" panose="02020603050405020304" pitchFamily="18" charset="0"/>
              </a:rPr>
              <a:t>(</a:t>
            </a:r>
            <a:r>
              <a:rPr lang="uk-UA" sz="2400" dirty="0" err="1" smtClean="0">
                <a:latin typeface="Times New Roman" panose="02020603050405020304" pitchFamily="18" charset="0"/>
                <a:cs typeface="Times New Roman" panose="02020603050405020304" pitchFamily="18" charset="0"/>
              </a:rPr>
              <a:t>купрум</a:t>
            </a:r>
            <a:r>
              <a:rPr lang="uk-UA" sz="2400" dirty="0" smtClean="0">
                <a:latin typeface="Times New Roman" panose="02020603050405020304" pitchFamily="18" charset="0"/>
                <a:cs typeface="Times New Roman" panose="02020603050405020304" pitchFamily="18" charset="0"/>
              </a:rPr>
              <a:t>), </a:t>
            </a:r>
            <a:r>
              <a:rPr lang="uk-UA" sz="2400" dirty="0" err="1" smtClean="0">
                <a:latin typeface="Times New Roman" panose="02020603050405020304" pitchFamily="18" charset="0"/>
                <a:cs typeface="Times New Roman" panose="02020603050405020304" pitchFamily="18" charset="0"/>
              </a:rPr>
              <a:t>Сr</a:t>
            </a:r>
            <a:r>
              <a:rPr lang="uk-UA" sz="2400" dirty="0" smtClean="0">
                <a:latin typeface="Times New Roman" panose="02020603050405020304" pitchFamily="18" charset="0"/>
                <a:cs typeface="Times New Roman" panose="02020603050405020304" pitchFamily="18" charset="0"/>
              </a:rPr>
              <a:t>(хром), Се(церій), F(фтор), </a:t>
            </a:r>
            <a:r>
              <a:rPr lang="uk-UA" sz="2400" dirty="0" err="1" smtClean="0">
                <a:latin typeface="Times New Roman" panose="02020603050405020304" pitchFamily="18" charset="0"/>
                <a:cs typeface="Times New Roman" panose="02020603050405020304" pitchFamily="18" charset="0"/>
              </a:rPr>
              <a:t>Fе</a:t>
            </a:r>
            <a:r>
              <a:rPr lang="uk-UA" sz="2400" dirty="0" smtClean="0">
                <a:latin typeface="Times New Roman" panose="02020603050405020304" pitchFamily="18" charset="0"/>
                <a:cs typeface="Times New Roman" panose="02020603050405020304" pitchFamily="18" charset="0"/>
              </a:rPr>
              <a:t>(залізо), І(йод), </a:t>
            </a:r>
            <a:r>
              <a:rPr lang="uk-UA" sz="2400" dirty="0" err="1" smtClean="0">
                <a:latin typeface="Times New Roman" panose="02020603050405020304" pitchFamily="18" charset="0"/>
                <a:cs typeface="Times New Roman" panose="02020603050405020304" pitchFamily="18" charset="0"/>
              </a:rPr>
              <a:t>Мn</a:t>
            </a:r>
            <a:r>
              <a:rPr lang="uk-UA" sz="2400" dirty="0" smtClean="0">
                <a:latin typeface="Times New Roman" panose="02020603050405020304" pitchFamily="18" charset="0"/>
                <a:cs typeface="Times New Roman" panose="02020603050405020304" pitchFamily="18" charset="0"/>
              </a:rPr>
              <a:t>(манган), </a:t>
            </a:r>
            <a:r>
              <a:rPr lang="uk-UA" sz="2400" dirty="0" err="1" smtClean="0">
                <a:latin typeface="Times New Roman" panose="02020603050405020304" pitchFamily="18" charset="0"/>
                <a:cs typeface="Times New Roman" panose="02020603050405020304" pitchFamily="18" charset="0"/>
              </a:rPr>
              <a:t>Мо</a:t>
            </a:r>
            <a:r>
              <a:rPr lang="uk-UA" sz="2400" dirty="0" smtClean="0">
                <a:latin typeface="Times New Roman" panose="02020603050405020304" pitchFamily="18" charset="0"/>
                <a:cs typeface="Times New Roman" panose="02020603050405020304" pitchFamily="18" charset="0"/>
              </a:rPr>
              <a:t>(молібден), </a:t>
            </a:r>
            <a:r>
              <a:rPr lang="uk-UA" sz="2400" dirty="0" err="1" smtClean="0">
                <a:latin typeface="Times New Roman" panose="02020603050405020304" pitchFamily="18" charset="0"/>
                <a:cs typeface="Times New Roman" panose="02020603050405020304" pitchFamily="18" charset="0"/>
              </a:rPr>
              <a:t>Ni</a:t>
            </a:r>
            <a:r>
              <a:rPr lang="uk-UA" sz="2400" dirty="0" smtClean="0">
                <a:latin typeface="Times New Roman" panose="02020603050405020304" pitchFamily="18" charset="0"/>
                <a:cs typeface="Times New Roman" panose="02020603050405020304" pitchFamily="18" charset="0"/>
              </a:rPr>
              <a:t>(нікель), </a:t>
            </a:r>
            <a:r>
              <a:rPr lang="uk-UA" sz="2400" dirty="0" err="1" smtClean="0">
                <a:latin typeface="Times New Roman" panose="02020603050405020304" pitchFamily="18" charset="0"/>
                <a:cs typeface="Times New Roman" panose="02020603050405020304" pitchFamily="18" charset="0"/>
              </a:rPr>
              <a:t>Se</a:t>
            </a:r>
            <a:r>
              <a:rPr lang="uk-UA" sz="2400" dirty="0" smtClean="0">
                <a:latin typeface="Times New Roman" panose="02020603050405020304" pitchFamily="18" charset="0"/>
                <a:cs typeface="Times New Roman" panose="02020603050405020304" pitchFamily="18" charset="0"/>
              </a:rPr>
              <a:t>(селен), V(</a:t>
            </a:r>
            <a:r>
              <a:rPr lang="uk-UA" sz="2400" dirty="0" err="1" smtClean="0">
                <a:latin typeface="Times New Roman" panose="02020603050405020304" pitchFamily="18" charset="0"/>
                <a:cs typeface="Times New Roman" panose="02020603050405020304" pitchFamily="18" charset="0"/>
              </a:rPr>
              <a:t>вандій</a:t>
            </a:r>
            <a:r>
              <a:rPr lang="uk-UA" sz="2400" dirty="0" smtClean="0">
                <a:latin typeface="Times New Roman" panose="02020603050405020304" pitchFamily="18" charset="0"/>
                <a:cs typeface="Times New Roman" panose="02020603050405020304" pitchFamily="18" charset="0"/>
              </a:rPr>
              <a:t>), </a:t>
            </a:r>
            <a:r>
              <a:rPr lang="uk-UA" sz="2400" dirty="0" err="1" smtClean="0">
                <a:latin typeface="Times New Roman" panose="02020603050405020304" pitchFamily="18" charset="0"/>
                <a:cs typeface="Times New Roman" panose="02020603050405020304" pitchFamily="18" charset="0"/>
              </a:rPr>
              <a:t>Zn</a:t>
            </a:r>
            <a:r>
              <a:rPr lang="uk-UA" sz="2400" dirty="0" smtClean="0">
                <a:latin typeface="Times New Roman" panose="02020603050405020304" pitchFamily="18" charset="0"/>
                <a:cs typeface="Times New Roman" panose="02020603050405020304" pitchFamily="18" charset="0"/>
              </a:rPr>
              <a:t>(цинк));</a:t>
            </a:r>
            <a:endParaRPr lang="uk-UA" sz="2400" dirty="0">
              <a:latin typeface="Times New Roman" panose="02020603050405020304" pitchFamily="18" charset="0"/>
              <a:cs typeface="Times New Roman" panose="02020603050405020304" pitchFamily="18" charset="0"/>
            </a:endParaRPr>
          </a:p>
          <a:p>
            <a:pPr indent="534988" algn="just"/>
            <a:r>
              <a:rPr lang="uk-UA" sz="2400" b="1" dirty="0">
                <a:latin typeface="Times New Roman" panose="02020603050405020304" pitchFamily="18" charset="0"/>
                <a:cs typeface="Times New Roman" panose="02020603050405020304" pitchFamily="18" charset="0"/>
              </a:rPr>
              <a:t>2) токсичні метали</a:t>
            </a:r>
            <a:r>
              <a:rPr lang="uk-UA" sz="2400" dirty="0">
                <a:latin typeface="Times New Roman" panose="02020603050405020304" pitchFamily="18" charset="0"/>
                <a:cs typeface="Times New Roman" panose="02020603050405020304" pitchFamily="18" charset="0"/>
              </a:rPr>
              <a:t> (</a:t>
            </a:r>
            <a:r>
              <a:rPr lang="uk-UA" sz="2400" dirty="0" err="1" smtClean="0">
                <a:latin typeface="Times New Roman" panose="02020603050405020304" pitchFamily="18" charset="0"/>
                <a:cs typeface="Times New Roman" panose="02020603050405020304" pitchFamily="18" charset="0"/>
              </a:rPr>
              <a:t>Аs</a:t>
            </a:r>
            <a:r>
              <a:rPr lang="uk-UA" sz="2400" dirty="0" smtClean="0">
                <a:latin typeface="Times New Roman" panose="02020603050405020304" pitchFamily="18" charset="0"/>
                <a:cs typeface="Times New Roman" panose="02020603050405020304" pitchFamily="18" charset="0"/>
              </a:rPr>
              <a:t>(арсен), </a:t>
            </a:r>
            <a:r>
              <a:rPr lang="uk-UA" sz="2400" dirty="0" err="1" smtClean="0">
                <a:latin typeface="Times New Roman" panose="02020603050405020304" pitchFamily="18" charset="0"/>
                <a:cs typeface="Times New Roman" panose="02020603050405020304" pitchFamily="18" charset="0"/>
              </a:rPr>
              <a:t>Ве</a:t>
            </a:r>
            <a:r>
              <a:rPr lang="uk-UA" sz="2400" dirty="0" smtClean="0">
                <a:latin typeface="Times New Roman" panose="02020603050405020304" pitchFamily="18" charset="0"/>
                <a:cs typeface="Times New Roman" panose="02020603050405020304" pitchFamily="18" charset="0"/>
              </a:rPr>
              <a:t>(берилій), </a:t>
            </a:r>
            <a:r>
              <a:rPr lang="uk-UA" sz="2400" dirty="0" err="1" smtClean="0">
                <a:latin typeface="Times New Roman" panose="02020603050405020304" pitchFamily="18" charset="0"/>
                <a:cs typeface="Times New Roman" panose="02020603050405020304" pitchFamily="18" charset="0"/>
              </a:rPr>
              <a:t>Сd</a:t>
            </a:r>
            <a:r>
              <a:rPr lang="uk-UA" sz="2400" dirty="0" smtClean="0">
                <a:latin typeface="Times New Roman" panose="02020603050405020304" pitchFamily="18" charset="0"/>
                <a:cs typeface="Times New Roman" panose="02020603050405020304" pitchFamily="18" charset="0"/>
              </a:rPr>
              <a:t>(кадмій), </a:t>
            </a:r>
            <a:r>
              <a:rPr lang="uk-UA" sz="2400" dirty="0" err="1" smtClean="0">
                <a:latin typeface="Times New Roman" panose="02020603050405020304" pitchFamily="18" charset="0"/>
                <a:cs typeface="Times New Roman" panose="02020603050405020304" pitchFamily="18" charset="0"/>
              </a:rPr>
              <a:t>Сu</a:t>
            </a:r>
            <a:r>
              <a:rPr lang="uk-UA" sz="2400" dirty="0" smtClean="0">
                <a:latin typeface="Times New Roman" panose="02020603050405020304" pitchFamily="18" charset="0"/>
                <a:cs typeface="Times New Roman" panose="02020603050405020304" pitchFamily="18" charset="0"/>
              </a:rPr>
              <a:t>(</a:t>
            </a:r>
            <a:r>
              <a:rPr lang="uk-UA" sz="2400" dirty="0" err="1" smtClean="0">
                <a:latin typeface="Times New Roman" panose="02020603050405020304" pitchFamily="18" charset="0"/>
                <a:cs typeface="Times New Roman" panose="02020603050405020304" pitchFamily="18" charset="0"/>
              </a:rPr>
              <a:t>купрум</a:t>
            </a:r>
            <a:r>
              <a:rPr lang="uk-UA" sz="2400" dirty="0" smtClean="0">
                <a:latin typeface="Times New Roman" panose="02020603050405020304" pitchFamily="18" charset="0"/>
                <a:cs typeface="Times New Roman" panose="02020603050405020304" pitchFamily="18" charset="0"/>
              </a:rPr>
              <a:t>), </a:t>
            </a:r>
            <a:r>
              <a:rPr lang="uk-UA" sz="2400" dirty="0" err="1" smtClean="0">
                <a:latin typeface="Times New Roman" panose="02020603050405020304" pitchFamily="18" charset="0"/>
                <a:cs typeface="Times New Roman" panose="02020603050405020304" pitchFamily="18" charset="0"/>
              </a:rPr>
              <a:t>Со</a:t>
            </a:r>
            <a:r>
              <a:rPr lang="uk-UA" sz="2400" dirty="0" smtClean="0">
                <a:latin typeface="Times New Roman" panose="02020603050405020304" pitchFamily="18" charset="0"/>
                <a:cs typeface="Times New Roman" panose="02020603050405020304" pitchFamily="18" charset="0"/>
              </a:rPr>
              <a:t>(</a:t>
            </a:r>
            <a:r>
              <a:rPr lang="uk-UA" sz="2400" dirty="0" err="1" smtClean="0">
                <a:latin typeface="Times New Roman" panose="02020603050405020304" pitchFamily="18" charset="0"/>
                <a:cs typeface="Times New Roman" panose="02020603050405020304" pitchFamily="18" charset="0"/>
              </a:rPr>
              <a:t>кольбат</a:t>
            </a:r>
            <a:r>
              <a:rPr lang="uk-UA" sz="2400" dirty="0" smtClean="0">
                <a:latin typeface="Times New Roman" panose="02020603050405020304" pitchFamily="18" charset="0"/>
                <a:cs typeface="Times New Roman" panose="02020603050405020304" pitchFamily="18" charset="0"/>
              </a:rPr>
              <a:t>), </a:t>
            </a:r>
            <a:r>
              <a:rPr lang="uk-UA" sz="2400" dirty="0" err="1" smtClean="0">
                <a:latin typeface="Times New Roman" panose="02020603050405020304" pitchFamily="18" charset="0"/>
                <a:cs typeface="Times New Roman" panose="02020603050405020304" pitchFamily="18" charset="0"/>
              </a:rPr>
              <a:t>Сr</a:t>
            </a:r>
            <a:r>
              <a:rPr lang="uk-UA" sz="2400" dirty="0" smtClean="0">
                <a:latin typeface="Times New Roman" panose="02020603050405020304" pitchFamily="18" charset="0"/>
                <a:cs typeface="Times New Roman" panose="02020603050405020304" pitchFamily="18" charset="0"/>
              </a:rPr>
              <a:t>(хром), F(залізо), </a:t>
            </a:r>
            <a:r>
              <a:rPr lang="uk-UA" sz="2400" dirty="0" err="1" smtClean="0">
                <a:latin typeface="Times New Roman" panose="02020603050405020304" pitchFamily="18" charset="0"/>
                <a:cs typeface="Times New Roman" panose="02020603050405020304" pitchFamily="18" charset="0"/>
              </a:rPr>
              <a:t>Hg</a:t>
            </a:r>
            <a:r>
              <a:rPr lang="uk-UA" sz="2400" dirty="0" smtClean="0">
                <a:latin typeface="Times New Roman" panose="02020603050405020304" pitchFamily="18" charset="0"/>
                <a:cs typeface="Times New Roman" panose="02020603050405020304" pitchFamily="18" charset="0"/>
              </a:rPr>
              <a:t>(ртуть), </a:t>
            </a:r>
            <a:r>
              <a:rPr lang="uk-UA" sz="2400" dirty="0" err="1" smtClean="0">
                <a:latin typeface="Times New Roman" panose="02020603050405020304" pitchFamily="18" charset="0"/>
                <a:cs typeface="Times New Roman" panose="02020603050405020304" pitchFamily="18" charset="0"/>
              </a:rPr>
              <a:t>Мn</a:t>
            </a:r>
            <a:r>
              <a:rPr lang="uk-UA" sz="2400" dirty="0" smtClean="0">
                <a:latin typeface="Times New Roman" panose="02020603050405020304" pitchFamily="18" charset="0"/>
                <a:cs typeface="Times New Roman" panose="02020603050405020304" pitchFamily="18" charset="0"/>
              </a:rPr>
              <a:t>(манган), </a:t>
            </a:r>
            <a:r>
              <a:rPr lang="uk-UA" sz="2400" dirty="0" err="1" smtClean="0">
                <a:latin typeface="Times New Roman" panose="02020603050405020304" pitchFamily="18" charset="0"/>
                <a:cs typeface="Times New Roman" panose="02020603050405020304" pitchFamily="18" charset="0"/>
              </a:rPr>
              <a:t>Мо</a:t>
            </a:r>
            <a:r>
              <a:rPr lang="uk-UA" sz="2400" dirty="0" smtClean="0">
                <a:latin typeface="Times New Roman" panose="02020603050405020304" pitchFamily="18" charset="0"/>
                <a:cs typeface="Times New Roman" panose="02020603050405020304" pitchFamily="18" charset="0"/>
              </a:rPr>
              <a:t>(</a:t>
            </a:r>
            <a:r>
              <a:rPr lang="uk-UA" sz="2400" dirty="0" err="1" smtClean="0">
                <a:latin typeface="Times New Roman" panose="02020603050405020304" pitchFamily="18" charset="0"/>
                <a:cs typeface="Times New Roman" panose="02020603050405020304" pitchFamily="18" charset="0"/>
              </a:rPr>
              <a:t>молібен</a:t>
            </a:r>
            <a:r>
              <a:rPr lang="uk-UA" sz="2400" dirty="0" smtClean="0">
                <a:latin typeface="Times New Roman" panose="02020603050405020304" pitchFamily="18" charset="0"/>
                <a:cs typeface="Times New Roman" panose="02020603050405020304" pitchFamily="18" charset="0"/>
              </a:rPr>
              <a:t>), </a:t>
            </a:r>
            <a:r>
              <a:rPr lang="uk-UA" sz="2400" dirty="0" err="1" smtClean="0">
                <a:latin typeface="Times New Roman" panose="02020603050405020304" pitchFamily="18" charset="0"/>
                <a:cs typeface="Times New Roman" panose="02020603050405020304" pitchFamily="18" charset="0"/>
              </a:rPr>
              <a:t>Рb</a:t>
            </a:r>
            <a:r>
              <a:rPr lang="uk-UA" sz="2400" dirty="0" smtClean="0">
                <a:latin typeface="Times New Roman" panose="02020603050405020304" pitchFamily="18" charset="0"/>
                <a:cs typeface="Times New Roman" panose="02020603050405020304" pitchFamily="18" charset="0"/>
              </a:rPr>
              <a:t>(свинець), </a:t>
            </a:r>
            <a:r>
              <a:rPr lang="uk-UA" sz="2400" dirty="0" err="1" smtClean="0">
                <a:latin typeface="Times New Roman" panose="02020603050405020304" pitchFamily="18" charset="0"/>
                <a:cs typeface="Times New Roman" panose="02020603050405020304" pitchFamily="18" charset="0"/>
              </a:rPr>
              <a:t>Se</a:t>
            </a:r>
            <a:r>
              <a:rPr lang="uk-UA" sz="2400" dirty="0" smtClean="0">
                <a:latin typeface="Times New Roman" panose="02020603050405020304" pitchFamily="18" charset="0"/>
                <a:cs typeface="Times New Roman" panose="02020603050405020304" pitchFamily="18" charset="0"/>
              </a:rPr>
              <a:t>(селен), </a:t>
            </a:r>
            <a:r>
              <a:rPr lang="uk-UA" sz="2400" dirty="0" err="1" smtClean="0">
                <a:latin typeface="Times New Roman" panose="02020603050405020304" pitchFamily="18" charset="0"/>
                <a:cs typeface="Times New Roman" panose="02020603050405020304" pitchFamily="18" charset="0"/>
              </a:rPr>
              <a:t>Sn</a:t>
            </a:r>
            <a:r>
              <a:rPr lang="uk-UA" sz="2400" dirty="0" smtClean="0">
                <a:latin typeface="Times New Roman" panose="02020603050405020304" pitchFamily="18" charset="0"/>
                <a:cs typeface="Times New Roman" panose="02020603050405020304" pitchFamily="18" charset="0"/>
              </a:rPr>
              <a:t>(оливо), Ті(титан), V(</a:t>
            </a:r>
            <a:r>
              <a:rPr lang="uk-UA" sz="2400" dirty="0" err="1" smtClean="0">
                <a:latin typeface="Times New Roman" panose="02020603050405020304" pitchFamily="18" charset="0"/>
                <a:cs typeface="Times New Roman" panose="02020603050405020304" pitchFamily="18" charset="0"/>
              </a:rPr>
              <a:t>вандій</a:t>
            </a:r>
            <a:r>
              <a:rPr lang="uk-UA" sz="2400" dirty="0" smtClean="0">
                <a:latin typeface="Times New Roman" panose="02020603050405020304" pitchFamily="18" charset="0"/>
                <a:cs typeface="Times New Roman" panose="02020603050405020304" pitchFamily="18" charset="0"/>
              </a:rPr>
              <a:t>), </a:t>
            </a:r>
            <a:r>
              <a:rPr lang="uk-UA" sz="2400" dirty="0" err="1" smtClean="0">
                <a:latin typeface="Times New Roman" panose="02020603050405020304" pitchFamily="18" charset="0"/>
                <a:cs typeface="Times New Roman" panose="02020603050405020304" pitchFamily="18" charset="0"/>
              </a:rPr>
              <a:t>Zn</a:t>
            </a:r>
            <a:r>
              <a:rPr lang="uk-UA" sz="2400" dirty="0" smtClean="0">
                <a:latin typeface="Times New Roman" panose="02020603050405020304" pitchFamily="18" charset="0"/>
                <a:cs typeface="Times New Roman" panose="02020603050405020304" pitchFamily="18" charset="0"/>
              </a:rPr>
              <a:t>(цинк).</a:t>
            </a:r>
            <a:endParaRPr lang="uk-UA" sz="2400" dirty="0">
              <a:latin typeface="Times New Roman" panose="02020603050405020304" pitchFamily="18" charset="0"/>
              <a:cs typeface="Times New Roman" panose="02020603050405020304" pitchFamily="18" charset="0"/>
            </a:endParaRPr>
          </a:p>
          <a:p>
            <a:pPr indent="534988" algn="just"/>
            <a:r>
              <a:rPr lang="uk-UA" sz="2400" b="1" dirty="0">
                <a:latin typeface="Times New Roman" panose="02020603050405020304" pitchFamily="18" charset="0"/>
                <a:cs typeface="Times New Roman" panose="02020603050405020304" pitchFamily="18" charset="0"/>
              </a:rPr>
              <a:t>Свинець.</a:t>
            </a:r>
            <a:r>
              <a:rPr lang="uk-UA" sz="2400" dirty="0">
                <a:latin typeface="Times New Roman" panose="02020603050405020304" pitchFamily="18" charset="0"/>
                <a:cs typeface="Times New Roman" panose="02020603050405020304" pitchFamily="18" charset="0"/>
              </a:rPr>
              <a:t> Використовується для виготовлення свинцевих акумуляторів для автомобілів та електротранспорту, куль, снарядів, покриття кабелів, запаювання швів бляшанок, у </a:t>
            </a:r>
            <a:r>
              <a:rPr lang="uk-UA" sz="2400" dirty="0" smtClean="0">
                <a:latin typeface="Times New Roman" panose="02020603050405020304" pitchFamily="18" charset="0"/>
                <a:cs typeface="Times New Roman" panose="02020603050405020304" pitchFamily="18" charset="0"/>
              </a:rPr>
              <a:t>поліграфії. Свинець </a:t>
            </a:r>
            <a:r>
              <a:rPr lang="uk-UA" sz="2400" dirty="0">
                <a:latin typeface="Times New Roman" panose="02020603050405020304" pitchFamily="18" charset="0"/>
                <a:cs typeface="Times New Roman" panose="02020603050405020304" pitchFamily="18" charset="0"/>
              </a:rPr>
              <a:t>токсично впливає на </a:t>
            </a:r>
            <a:r>
              <a:rPr lang="uk-UA" sz="2400" dirty="0" err="1">
                <a:latin typeface="Times New Roman" panose="02020603050405020304" pitchFamily="18" charset="0"/>
                <a:cs typeface="Times New Roman" panose="02020603050405020304" pitchFamily="18" charset="0"/>
              </a:rPr>
              <a:t>кровотвірну</a:t>
            </a:r>
            <a:r>
              <a:rPr lang="uk-UA" sz="2400" dirty="0">
                <a:latin typeface="Times New Roman" panose="02020603050405020304" pitchFamily="18" charset="0"/>
                <a:cs typeface="Times New Roman" panose="02020603050405020304" pitchFamily="18" charset="0"/>
              </a:rPr>
              <a:t>, нервову, травну і сечовидільну системи органів. Гостре отруєння свинцем виявляється шлунково-кишковим </a:t>
            </a:r>
            <a:r>
              <a:rPr lang="uk-UA" sz="2400" dirty="0" smtClean="0">
                <a:latin typeface="Times New Roman" panose="02020603050405020304" pitchFamily="18" charset="0"/>
                <a:cs typeface="Times New Roman" panose="02020603050405020304" pitchFamily="18" charset="0"/>
              </a:rPr>
              <a:t>розладом. Регулярне </a:t>
            </a:r>
            <a:r>
              <a:rPr lang="uk-UA" sz="2400" dirty="0">
                <a:latin typeface="Times New Roman" panose="02020603050405020304" pitchFamily="18" charset="0"/>
                <a:cs typeface="Times New Roman" panose="02020603050405020304" pitchFamily="18" charset="0"/>
              </a:rPr>
              <a:t>надходження навіть невеликої кількості свинцю в організм, якщо воно тривале, призводить до хронічного захворювання</a:t>
            </a:r>
            <a:r>
              <a:rPr lang="uk-UA" sz="2400" dirty="0" smtClean="0">
                <a:latin typeface="Times New Roman" panose="02020603050405020304" pitchFamily="18"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894543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90945" y="99120"/>
            <a:ext cx="11554692" cy="5863144"/>
          </a:xfrm>
          <a:prstGeom prst="rect">
            <a:avLst/>
          </a:prstGeom>
        </p:spPr>
        <p:txBody>
          <a:bodyPr wrap="square">
            <a:spAutoFit/>
          </a:bodyPr>
          <a:lstStyle/>
          <a:p>
            <a:pPr indent="536575" algn="just"/>
            <a:endParaRPr lang="uk-UA" sz="2500" b="1" dirty="0" smtClean="0">
              <a:latin typeface="Times New Roman" panose="02020603050405020304" pitchFamily="18" charset="0"/>
              <a:cs typeface="Times New Roman" panose="02020603050405020304" pitchFamily="18" charset="0"/>
            </a:endParaRPr>
          </a:p>
          <a:p>
            <a:pPr indent="536575" algn="just"/>
            <a:endParaRPr lang="uk-UA" sz="2500" b="1" dirty="0" smtClean="0">
              <a:latin typeface="Times New Roman" panose="02020603050405020304" pitchFamily="18" charset="0"/>
              <a:cs typeface="Times New Roman" panose="02020603050405020304" pitchFamily="18" charset="0"/>
            </a:endParaRPr>
          </a:p>
          <a:p>
            <a:pPr indent="536575" algn="just"/>
            <a:r>
              <a:rPr lang="uk-UA" sz="2500" b="1" dirty="0" smtClean="0">
                <a:latin typeface="Times New Roman" panose="02020603050405020304" pitchFamily="18" charset="0"/>
                <a:cs typeface="Times New Roman" panose="02020603050405020304" pitchFamily="18" charset="0"/>
              </a:rPr>
              <a:t>Кадмій</a:t>
            </a:r>
            <a:r>
              <a:rPr lang="uk-UA" sz="2500" b="1" dirty="0">
                <a:latin typeface="Times New Roman" panose="02020603050405020304" pitchFamily="18" charset="0"/>
                <a:cs typeface="Times New Roman" panose="02020603050405020304" pitchFamily="18" charset="0"/>
              </a:rPr>
              <a:t>.</a:t>
            </a:r>
            <a:r>
              <a:rPr lang="uk-UA" sz="2500" dirty="0">
                <a:latin typeface="Times New Roman" panose="02020603050405020304" pitchFamily="18" charset="0"/>
                <a:cs typeface="Times New Roman" panose="02020603050405020304" pitchFamily="18" charset="0"/>
              </a:rPr>
              <a:t> Він міститься в мазуті і дизельному паливі, звільняючись під час їх згорання. Його використовують як присадку до сплавів, під час нанесення </a:t>
            </a:r>
            <a:r>
              <a:rPr lang="uk-UA" sz="2500" dirty="0" smtClean="0">
                <a:latin typeface="Times New Roman" panose="02020603050405020304" pitchFamily="18" charset="0"/>
                <a:cs typeface="Times New Roman" panose="02020603050405020304" pitchFamily="18" charset="0"/>
              </a:rPr>
              <a:t>гальванічного </a:t>
            </a:r>
            <a:r>
              <a:rPr lang="uk-UA" sz="2500" dirty="0">
                <a:latin typeface="Times New Roman" panose="02020603050405020304" pitchFamily="18" charset="0"/>
                <a:cs typeface="Times New Roman" panose="02020603050405020304" pitchFamily="18" charset="0"/>
              </a:rPr>
              <a:t>покриття (кадміювання неблагородних металів), для одержання кадмієвих пігментів у виробництві лаків, емалей і кераміки, як стабілізатор пластмас (полівініл­хлориду), в електричних </a:t>
            </a:r>
            <a:r>
              <a:rPr lang="uk-UA" sz="2500" dirty="0" smtClean="0">
                <a:latin typeface="Times New Roman" panose="02020603050405020304" pitchFamily="18" charset="0"/>
                <a:cs typeface="Times New Roman" panose="02020603050405020304" pitchFamily="18" charset="0"/>
              </a:rPr>
              <a:t>батареях. Кадмій </a:t>
            </a:r>
            <a:r>
              <a:rPr lang="uk-UA" sz="2500" dirty="0">
                <a:latin typeface="Times New Roman" panose="02020603050405020304" pitchFamily="18" charset="0"/>
                <a:cs typeface="Times New Roman" panose="02020603050405020304" pitchFamily="18" charset="0"/>
              </a:rPr>
              <a:t>небезпечний у будь-якій формі, зокрема </a:t>
            </a:r>
            <a:r>
              <a:rPr lang="uk-UA" sz="2500" dirty="0" smtClean="0">
                <a:latin typeface="Times New Roman" panose="02020603050405020304" pitchFamily="18" charset="0"/>
                <a:cs typeface="Times New Roman" panose="02020603050405020304" pitchFamily="18" charset="0"/>
              </a:rPr>
              <a:t>споживання </a:t>
            </a:r>
            <a:r>
              <a:rPr lang="uk-UA" sz="2500" dirty="0">
                <a:latin typeface="Times New Roman" panose="02020603050405020304" pitchFamily="18" charset="0"/>
                <a:cs typeface="Times New Roman" panose="02020603050405020304" pitchFamily="18" charset="0"/>
              </a:rPr>
              <a:t>напоїв із пластмасової тари, матеріал якої містить кадмій, є надзвичайно шкідливим. Прийнята всередину доза </a:t>
            </a:r>
            <a:r>
              <a:rPr lang="uk-UA" sz="2500" dirty="0" smtClean="0">
                <a:latin typeface="Times New Roman" panose="02020603050405020304" pitchFamily="18" charset="0"/>
                <a:cs typeface="Times New Roman" panose="02020603050405020304" pitchFamily="18" charset="0"/>
              </a:rPr>
              <a:t>30-40 мг </a:t>
            </a:r>
            <a:r>
              <a:rPr lang="uk-UA" sz="2500" dirty="0">
                <a:latin typeface="Times New Roman" panose="02020603050405020304" pitchFamily="18" charset="0"/>
                <a:cs typeface="Times New Roman" panose="02020603050405020304" pitchFamily="18" charset="0"/>
              </a:rPr>
              <a:t>може виявитися - </a:t>
            </a:r>
            <a:r>
              <a:rPr lang="uk-UA" sz="2500" dirty="0" smtClean="0">
                <a:latin typeface="Times New Roman" panose="02020603050405020304" pitchFamily="18" charset="0"/>
                <a:cs typeface="Times New Roman" panose="02020603050405020304" pitchFamily="18" charset="0"/>
              </a:rPr>
              <a:t>смертельною</a:t>
            </a:r>
            <a:r>
              <a:rPr lang="uk-UA" sz="2500" dirty="0">
                <a:latin typeface="Times New Roman" panose="02020603050405020304" pitchFamily="18" charset="0"/>
                <a:cs typeface="Times New Roman" panose="02020603050405020304" pitchFamily="18" charset="0"/>
              </a:rPr>
              <a:t>. Кадмій виводиться з організму дуже повільно (0,1% за добу), легко може настати хронічне отруєння. Приблизно 80% кадмію надходить в організм людини з їжею, 20% </a:t>
            </a:r>
            <a:r>
              <a:rPr lang="uk-UA" sz="2500" dirty="0" smtClean="0">
                <a:latin typeface="Times New Roman" panose="02020603050405020304" pitchFamily="18" charset="0"/>
                <a:cs typeface="Times New Roman" panose="02020603050405020304" pitchFamily="18" charset="0"/>
              </a:rPr>
              <a:t>- через </a:t>
            </a:r>
            <a:r>
              <a:rPr lang="uk-UA" sz="2500" dirty="0">
                <a:latin typeface="Times New Roman" panose="02020603050405020304" pitchFamily="18" charset="0"/>
                <a:cs typeface="Times New Roman" panose="02020603050405020304" pitchFamily="18" charset="0"/>
              </a:rPr>
              <a:t>легені з атмосфери і під час куріння. В організмі кадмій накопичується в нирках.</a:t>
            </a:r>
          </a:p>
          <a:p>
            <a:pPr indent="536575" algn="just"/>
            <a:r>
              <a:rPr lang="uk-UA" sz="2500" dirty="0">
                <a:latin typeface="Times New Roman" panose="02020603050405020304" pitchFamily="18" charset="0"/>
                <a:cs typeface="Times New Roman" panose="02020603050405020304" pitchFamily="18" charset="0"/>
              </a:rPr>
              <a:t>Найбільше кадмію людина отримує з рослинною їжею. Він легко переходить із ґрунту в </a:t>
            </a:r>
            <a:r>
              <a:rPr lang="uk-UA" sz="2500" dirty="0" smtClean="0">
                <a:latin typeface="Times New Roman" panose="02020603050405020304" pitchFamily="18" charset="0"/>
                <a:cs typeface="Times New Roman" panose="02020603050405020304" pitchFamily="18" charset="0"/>
              </a:rPr>
              <a:t>рослини</a:t>
            </a:r>
            <a:r>
              <a:rPr lang="uk-UA" sz="2500" dirty="0">
                <a:latin typeface="Times New Roman" panose="02020603050405020304" pitchFamily="18" charset="0"/>
                <a:cs typeface="Times New Roman" panose="02020603050405020304" pitchFamily="18" charset="0"/>
              </a:rPr>
              <a:t>, які поглинають до 70% кадмію з ґрунту і лише 30% </a:t>
            </a:r>
            <a:r>
              <a:rPr lang="uk-UA" sz="2500" dirty="0" smtClean="0">
                <a:latin typeface="Times New Roman" panose="02020603050405020304" pitchFamily="18" charset="0"/>
                <a:cs typeface="Times New Roman" panose="02020603050405020304" pitchFamily="18" charset="0"/>
              </a:rPr>
              <a:t>- </a:t>
            </a:r>
            <a:r>
              <a:rPr lang="uk-UA" sz="2500" dirty="0">
                <a:latin typeface="Times New Roman" panose="02020603050405020304" pitchFamily="18" charset="0"/>
                <a:cs typeface="Times New Roman" panose="02020603050405020304" pitchFamily="18" charset="0"/>
              </a:rPr>
              <a:t>з повітря.</a:t>
            </a:r>
          </a:p>
        </p:txBody>
      </p:sp>
    </p:spTree>
    <p:extLst>
      <p:ext uri="{BB962C8B-B14F-4D97-AF65-F5344CB8AC3E}">
        <p14:creationId xmlns="" xmlns:p14="http://schemas.microsoft.com/office/powerpoint/2010/main" val="3201355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331470" y="45720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19"/>
          <p:cNvSpPr>
            <a:spLocks noChangeArrowheads="1"/>
          </p:cNvSpPr>
          <p:nvPr/>
        </p:nvSpPr>
        <p:spPr bwMode="auto">
          <a:xfrm>
            <a:off x="1353785" y="-1447488"/>
            <a:ext cx="17956971" cy="4677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sp>
        <p:nvSpPr>
          <p:cNvPr id="2" name="Прямоугольник 1"/>
          <p:cNvSpPr/>
          <p:nvPr/>
        </p:nvSpPr>
        <p:spPr>
          <a:xfrm>
            <a:off x="332509" y="167464"/>
            <a:ext cx="11528021" cy="6632585"/>
          </a:xfrm>
          <a:prstGeom prst="rect">
            <a:avLst/>
          </a:prstGeom>
        </p:spPr>
        <p:txBody>
          <a:bodyPr wrap="square">
            <a:spAutoFit/>
          </a:bodyPr>
          <a:lstStyle/>
          <a:p>
            <a:pPr indent="534988" algn="just"/>
            <a:endParaRPr lang="uk-UA" sz="2500" b="1" dirty="0" smtClean="0">
              <a:latin typeface="Times New Roman" panose="02020603050405020304" pitchFamily="18" charset="0"/>
              <a:cs typeface="Times New Roman" panose="02020603050405020304" pitchFamily="18" charset="0"/>
            </a:endParaRPr>
          </a:p>
          <a:p>
            <a:pPr indent="534988" algn="just"/>
            <a:r>
              <a:rPr lang="uk-UA" sz="2500" b="1" dirty="0" smtClean="0">
                <a:latin typeface="Times New Roman" panose="02020603050405020304" pitchFamily="18" charset="0"/>
                <a:cs typeface="Times New Roman" panose="02020603050405020304" pitchFamily="18" charset="0"/>
              </a:rPr>
              <a:t>Миш’як (арсен).</a:t>
            </a:r>
            <a:r>
              <a:rPr lang="uk-UA" sz="2500" dirty="0" smtClean="0">
                <a:latin typeface="Times New Roman" panose="02020603050405020304" pitchFamily="18" charset="0"/>
                <a:cs typeface="Times New Roman" panose="02020603050405020304" pitchFamily="18" charset="0"/>
              </a:rPr>
              <a:t> </a:t>
            </a:r>
            <a:r>
              <a:rPr lang="uk-UA" sz="2500" dirty="0">
                <a:latin typeface="Times New Roman" panose="02020603050405020304" pitchFamily="18" charset="0"/>
                <a:cs typeface="Times New Roman" panose="02020603050405020304" pitchFamily="18" charset="0"/>
              </a:rPr>
              <a:t>Він може спричинити як гострі, так і хронічні отруєння. Хронічна інтоксикація виникає у разі тривалого вживання питної води з вмістом </a:t>
            </a:r>
            <a:r>
              <a:rPr lang="uk-UA" sz="2500" dirty="0" err="1">
                <a:latin typeface="Times New Roman" panose="02020603050405020304" pitchFamily="18" charset="0"/>
                <a:cs typeface="Times New Roman" panose="02020603050405020304" pitchFamily="18" charset="0"/>
              </a:rPr>
              <a:t>мишяку</a:t>
            </a:r>
            <a:r>
              <a:rPr lang="uk-UA" sz="2500" dirty="0">
                <a:latin typeface="Times New Roman" panose="02020603050405020304" pitchFamily="18" charset="0"/>
                <a:cs typeface="Times New Roman" panose="02020603050405020304" pitchFamily="18" charset="0"/>
              </a:rPr>
              <a:t> 0,3-2,2 мг/л. Разова доза в 30 мг смертельна для людини.</a:t>
            </a:r>
          </a:p>
          <a:p>
            <a:pPr indent="534988" algn="just"/>
            <a:endParaRPr lang="uk-UA" sz="2500" b="1" dirty="0" smtClean="0">
              <a:latin typeface="Times New Roman" panose="02020603050405020304" pitchFamily="18" charset="0"/>
              <a:cs typeface="Times New Roman" panose="02020603050405020304" pitchFamily="18" charset="0"/>
            </a:endParaRPr>
          </a:p>
          <a:p>
            <a:pPr indent="534988" algn="just"/>
            <a:r>
              <a:rPr lang="uk-UA" sz="2500" b="1" dirty="0" smtClean="0">
                <a:latin typeface="Times New Roman" panose="02020603050405020304" pitchFamily="18" charset="0"/>
                <a:cs typeface="Times New Roman" panose="02020603050405020304" pitchFamily="18" charset="0"/>
              </a:rPr>
              <a:t>Залізо (</a:t>
            </a:r>
            <a:r>
              <a:rPr lang="uk-UA" sz="2500" b="1" smtClean="0">
                <a:latin typeface="Times New Roman" panose="02020603050405020304" pitchFamily="18" charset="0"/>
                <a:cs typeface="Times New Roman" panose="02020603050405020304" pitchFamily="18" charset="0"/>
              </a:rPr>
              <a:t>ферум</a:t>
            </a:r>
            <a:r>
              <a:rPr lang="uk-UA" sz="2500" b="1" dirty="0">
                <a:latin typeface="Times New Roman" panose="02020603050405020304" pitchFamily="18" charset="0"/>
                <a:cs typeface="Times New Roman" panose="02020603050405020304" pitchFamily="18" charset="0"/>
              </a:rPr>
              <a:t>).</a:t>
            </a:r>
            <a:r>
              <a:rPr lang="uk-UA" sz="2500" dirty="0">
                <a:latin typeface="Times New Roman" panose="02020603050405020304" pitchFamily="18" charset="0"/>
                <a:cs typeface="Times New Roman" panose="02020603050405020304" pitchFamily="18" charset="0"/>
              </a:rPr>
              <a:t>  Майже всі харчові продукти містять залізо в різних кількостях. Цей елемент необхідний для </a:t>
            </a:r>
            <a:r>
              <a:rPr lang="uk-UA" sz="2500" dirty="0" smtClean="0">
                <a:latin typeface="Times New Roman" panose="02020603050405020304" pitchFamily="18" charset="0"/>
                <a:cs typeface="Times New Roman" panose="02020603050405020304" pitchFamily="18" charset="0"/>
              </a:rPr>
              <a:t>життєдіяльності </a:t>
            </a:r>
            <a:r>
              <a:rPr lang="uk-UA" sz="2500" dirty="0">
                <a:latin typeface="Times New Roman" panose="02020603050405020304" pitchFamily="18" charset="0"/>
                <a:cs typeface="Times New Roman" panose="02020603050405020304" pitchFamily="18" charset="0"/>
              </a:rPr>
              <a:t>рослинного і тваринного організмів. У рослин </a:t>
            </a:r>
            <a:r>
              <a:rPr lang="uk-UA" sz="2500" dirty="0" smtClean="0">
                <a:latin typeface="Times New Roman" panose="02020603050405020304" pitchFamily="18" charset="0"/>
                <a:cs typeface="Times New Roman" panose="02020603050405020304" pitchFamily="18" charset="0"/>
              </a:rPr>
              <a:t>дефіцит </a:t>
            </a:r>
            <a:r>
              <a:rPr lang="uk-UA" sz="2500" dirty="0">
                <a:latin typeface="Times New Roman" panose="02020603050405020304" pitchFamily="18" charset="0"/>
                <a:cs typeface="Times New Roman" panose="02020603050405020304" pitchFamily="18" charset="0"/>
              </a:rPr>
              <a:t>заліза (хлороз) виявляється у жовтизні листя, у людини його нестача спричиняє залізодефіцитну </a:t>
            </a:r>
            <a:r>
              <a:rPr lang="uk-UA" sz="2500" dirty="0" smtClean="0">
                <a:latin typeface="Times New Roman" panose="02020603050405020304" pitchFamily="18" charset="0"/>
                <a:cs typeface="Times New Roman" panose="02020603050405020304" pitchFamily="18" charset="0"/>
              </a:rPr>
              <a:t>анемію</a:t>
            </a:r>
            <a:r>
              <a:rPr lang="uk-UA" sz="2500" dirty="0">
                <a:latin typeface="Times New Roman" panose="02020603050405020304" pitchFamily="18" charset="0"/>
                <a:cs typeface="Times New Roman" panose="02020603050405020304" pitchFamily="18" charset="0"/>
              </a:rPr>
              <a:t>, оскільки двовалентне залізо бере участь в утворенні гемоглобіну. Залізо виконує й інші життєво важливі функції: </a:t>
            </a:r>
            <a:r>
              <a:rPr lang="uk-UA" sz="2500" dirty="0" smtClean="0">
                <a:latin typeface="Times New Roman" panose="02020603050405020304" pitchFamily="18" charset="0"/>
                <a:cs typeface="Times New Roman" panose="02020603050405020304" pitchFamily="18" charset="0"/>
              </a:rPr>
              <a:t>перенесення </a:t>
            </a:r>
            <a:r>
              <a:rPr lang="uk-UA" sz="2500" dirty="0">
                <a:latin typeface="Times New Roman" panose="02020603050405020304" pitchFamily="18" charset="0"/>
                <a:cs typeface="Times New Roman" panose="02020603050405020304" pitchFamily="18" charset="0"/>
              </a:rPr>
              <a:t>кисню, утворення еритроцитів, забезпечення активності негумових </a:t>
            </a:r>
            <a:r>
              <a:rPr lang="uk-UA" sz="2500" dirty="0" smtClean="0">
                <a:latin typeface="Times New Roman" panose="02020603050405020304" pitchFamily="18" charset="0"/>
                <a:cs typeface="Times New Roman" panose="02020603050405020304" pitchFamily="18" charset="0"/>
              </a:rPr>
              <a:t>ферментів.</a:t>
            </a:r>
          </a:p>
          <a:p>
            <a:pPr indent="534988" algn="just"/>
            <a:r>
              <a:rPr lang="uk-UA" sz="2500" dirty="0" smtClean="0">
                <a:latin typeface="Times New Roman" panose="02020603050405020304" pitchFamily="18" charset="0"/>
                <a:cs typeface="Times New Roman" panose="02020603050405020304" pitchFamily="18" charset="0"/>
              </a:rPr>
              <a:t>Служба </a:t>
            </a:r>
            <a:r>
              <a:rPr lang="uk-UA" sz="2500" dirty="0">
                <a:latin typeface="Times New Roman" panose="02020603050405020304" pitchFamily="18" charset="0"/>
                <a:cs typeface="Times New Roman" panose="02020603050405020304" pitchFamily="18" charset="0"/>
              </a:rPr>
              <a:t>охорони здоров'я Великої Британії </a:t>
            </a:r>
            <a:r>
              <a:rPr lang="uk-UA" sz="2500" dirty="0" smtClean="0">
                <a:latin typeface="Times New Roman" panose="02020603050405020304" pitchFamily="18" charset="0"/>
                <a:cs typeface="Times New Roman" panose="02020603050405020304" pitchFamily="18" charset="0"/>
              </a:rPr>
              <a:t>рекомендує </a:t>
            </a:r>
            <a:r>
              <a:rPr lang="uk-UA" sz="2500" dirty="0">
                <a:latin typeface="Times New Roman" panose="02020603050405020304" pitchFamily="18" charset="0"/>
                <a:cs typeface="Times New Roman" panose="02020603050405020304" pitchFamily="18" charset="0"/>
              </a:rPr>
              <a:t>споживати залізо з їжею чоловікам 10 мг/добу, а жінкам — 12 мг/добу. Залізо із м'ясних продуктів засвоюється організмом на 30%, із рослин — на 10%. Концентрація заліза 7-35 г/добу є летальною для людини, 200 мг/добу – токсичною</a:t>
            </a:r>
            <a:r>
              <a:rPr lang="uk-UA" sz="2500" dirty="0" smtClean="0">
                <a:latin typeface="Times New Roman" panose="02020603050405020304" pitchFamily="18" charset="0"/>
                <a:cs typeface="Times New Roman" panose="02020603050405020304" pitchFamily="18" charset="0"/>
              </a:rPr>
              <a:t>.</a:t>
            </a:r>
            <a:endParaRPr lang="uk-UA" altLang="uk-UA" sz="2500" b="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a:p>
            <a:pPr marL="342900" indent="-342900" algn="just">
              <a:buFont typeface="Arial" panose="020B0604020202020204" pitchFamily="34" charset="0"/>
              <a:buChar char="•"/>
            </a:pPr>
            <a:endParaRPr lang="uk-UA" sz="25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82184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626918" y="-225632"/>
            <a:ext cx="18973991" cy="6201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sp>
        <p:nvSpPr>
          <p:cNvPr id="6" name="Прямоугольник 5"/>
          <p:cNvSpPr/>
          <p:nvPr/>
        </p:nvSpPr>
        <p:spPr>
          <a:xfrm>
            <a:off x="178131" y="84423"/>
            <a:ext cx="11709070" cy="1723549"/>
          </a:xfrm>
          <a:prstGeom prst="rect">
            <a:avLst/>
          </a:prstGeom>
        </p:spPr>
        <p:txBody>
          <a:bodyPr wrap="square">
            <a:spAutoFit/>
          </a:bodyPr>
          <a:lstStyle/>
          <a:p>
            <a:pPr indent="534988" algn="ctr"/>
            <a:r>
              <a:rPr lang="uk-UA" sz="2800" b="1" dirty="0">
                <a:solidFill>
                  <a:schemeClr val="accent1">
                    <a:lumMod val="50000"/>
                  </a:schemeClr>
                </a:solidFill>
                <a:latin typeface="Times New Roman" panose="02020603050405020304" pitchFamily="18" charset="0"/>
                <a:cs typeface="Times New Roman" panose="02020603050405020304" pitchFamily="18" charset="0"/>
              </a:rPr>
              <a:t>4. Радіонукліди.</a:t>
            </a:r>
            <a:endParaRPr lang="uk-UA" sz="2800" dirty="0">
              <a:solidFill>
                <a:schemeClr val="accent1">
                  <a:lumMod val="50000"/>
                </a:schemeClr>
              </a:solidFill>
              <a:latin typeface="Times New Roman" panose="02020603050405020304" pitchFamily="18" charset="0"/>
              <a:cs typeface="Times New Roman" panose="02020603050405020304" pitchFamily="18" charset="0"/>
            </a:endParaRPr>
          </a:p>
          <a:p>
            <a:pPr indent="534988" algn="ctr"/>
            <a:r>
              <a:rPr lang="uk-UA" sz="2800" b="1" dirty="0">
                <a:solidFill>
                  <a:schemeClr val="accent1">
                    <a:lumMod val="50000"/>
                  </a:schemeClr>
                </a:solidFill>
                <a:latin typeface="Times New Roman" panose="02020603050405020304" pitchFamily="18" charset="0"/>
                <a:cs typeface="Times New Roman" panose="02020603050405020304" pitchFamily="18" charset="0"/>
              </a:rPr>
              <a:t>4.1. Джерела і шляхи надходження радіонуклідів в організм.</a:t>
            </a:r>
            <a:endParaRPr lang="uk-UA" sz="2800" dirty="0">
              <a:solidFill>
                <a:schemeClr val="accent1">
                  <a:lumMod val="50000"/>
                </a:schemeClr>
              </a:solidFill>
              <a:latin typeface="Times New Roman" panose="02020603050405020304" pitchFamily="18" charset="0"/>
              <a:cs typeface="Times New Roman" panose="02020603050405020304" pitchFamily="18" charset="0"/>
            </a:endParaRPr>
          </a:p>
          <a:p>
            <a:pPr indent="534988" algn="just"/>
            <a:r>
              <a:rPr lang="uk-UA" sz="2500" b="1" dirty="0">
                <a:latin typeface="Times New Roman" panose="02020603050405020304" pitchFamily="18" charset="0"/>
                <a:cs typeface="Times New Roman" panose="02020603050405020304" pitchFamily="18" charset="0"/>
              </a:rPr>
              <a:t> </a:t>
            </a:r>
            <a:r>
              <a:rPr lang="uk-UA" sz="2500" dirty="0" smtClean="0">
                <a:latin typeface="Times New Roman" panose="02020603050405020304" pitchFamily="18" charset="0"/>
                <a:cs typeface="Times New Roman" panose="02020603050405020304" pitchFamily="18" charset="0"/>
              </a:rPr>
              <a:t>Шляхи </a:t>
            </a:r>
            <a:r>
              <a:rPr lang="uk-UA" sz="2500" dirty="0">
                <a:latin typeface="Times New Roman" panose="02020603050405020304" pitchFamily="18" charset="0"/>
                <a:cs typeface="Times New Roman" panose="02020603050405020304" pitchFamily="18" charset="0"/>
              </a:rPr>
              <a:t>надходження радіонуклідів в організм людини з їжею досить складні та різноманітні.</a:t>
            </a:r>
            <a:endParaRPr lang="uk-UA" altLang="uk-UA" sz="2500" b="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pic>
        <p:nvPicPr>
          <p:cNvPr id="2050" name="Picture 2" descr="1"/>
          <p:cNvPicPr>
            <a:picLocks noChangeAspect="1" noChangeArrowheads="1"/>
          </p:cNvPicPr>
          <p:nvPr/>
        </p:nvPicPr>
        <p:blipFill>
          <a:blip r:embed="rId2" cstate="print">
            <a:lum contrast="20000"/>
            <a:extLst>
              <a:ext uri="{28A0092B-C50C-407E-A947-70E740481C1C}">
                <a14:useLocalDpi xmlns="" xmlns:a14="http://schemas.microsoft.com/office/drawing/2010/main" val="0"/>
              </a:ext>
            </a:extLst>
          </a:blip>
          <a:srcRect/>
          <a:stretch>
            <a:fillRect/>
          </a:stretch>
        </p:blipFill>
        <p:spPr bwMode="auto">
          <a:xfrm>
            <a:off x="2090057" y="1585010"/>
            <a:ext cx="6774072" cy="5142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4760686" y="5903371"/>
            <a:ext cx="7039428" cy="707886"/>
          </a:xfrm>
          <a:prstGeom prst="rect">
            <a:avLst/>
          </a:prstGeom>
        </p:spPr>
        <p:txBody>
          <a:bodyPr wrap="square">
            <a:spAutoFit/>
          </a:bodyPr>
          <a:lstStyle/>
          <a:p>
            <a:pPr algn="just">
              <a:spcAft>
                <a:spcPts val="0"/>
              </a:spcAft>
            </a:pPr>
            <a:r>
              <a:rPr lang="uk-UA" sz="2000" b="1" dirty="0" smtClean="0">
                <a:latin typeface="Times New Roman" panose="02020603050405020304" pitchFamily="18" charset="0"/>
                <a:ea typeface="Calibri" panose="020F0502020204030204" pitchFamily="34" charset="0"/>
                <a:cs typeface="Times New Roman" panose="02020603050405020304" pitchFamily="18" charset="0"/>
              </a:rPr>
              <a:t>Рис. </a:t>
            </a:r>
            <a:r>
              <a:rPr lang="uk-UA" sz="2000" b="1" dirty="0">
                <a:latin typeface="Times New Roman" panose="02020603050405020304" pitchFamily="18" charset="0"/>
                <a:ea typeface="Calibri" panose="020F0502020204030204" pitchFamily="34" charset="0"/>
                <a:cs typeface="Times New Roman" panose="02020603050405020304" pitchFamily="18" charset="0"/>
              </a:rPr>
              <a:t>2. </a:t>
            </a:r>
            <a:r>
              <a:rPr lang="uk-UA" sz="2000" b="1" dirty="0" smtClean="0">
                <a:latin typeface="Times New Roman" panose="02020603050405020304" pitchFamily="18" charset="0"/>
                <a:ea typeface="Calibri" panose="020F0502020204030204" pitchFamily="34" charset="0"/>
                <a:cs typeface="Times New Roman" panose="02020603050405020304" pitchFamily="18" charset="0"/>
              </a:rPr>
              <a:t>Міграція </a:t>
            </a:r>
            <a:r>
              <a:rPr lang="uk-UA" sz="2000" b="1" dirty="0">
                <a:latin typeface="Times New Roman" panose="02020603050405020304" pitchFamily="18" charset="0"/>
                <a:ea typeface="Calibri" panose="020F0502020204030204" pitchFamily="34" charset="0"/>
                <a:cs typeface="Times New Roman" panose="02020603050405020304" pitchFamily="18" charset="0"/>
              </a:rPr>
              <a:t>радіонуклідів із навколишнього природного середовища в організм людини.</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270298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1577" y="366107"/>
            <a:ext cx="11628783" cy="5863144"/>
          </a:xfrm>
          <a:prstGeom prst="rect">
            <a:avLst/>
          </a:prstGeom>
        </p:spPr>
        <p:txBody>
          <a:bodyPr wrap="square">
            <a:spAutoFit/>
          </a:bodyPr>
          <a:lstStyle/>
          <a:p>
            <a:pPr indent="536575" algn="just"/>
            <a:r>
              <a:rPr lang="uk-UA" sz="2500" dirty="0">
                <a:latin typeface="Times New Roman" panose="02020603050405020304" pitchFamily="18" charset="0"/>
                <a:cs typeface="Times New Roman" panose="02020603050405020304" pitchFamily="18" charset="0"/>
              </a:rPr>
              <a:t>Розрізняють </a:t>
            </a:r>
            <a:r>
              <a:rPr lang="uk-UA" sz="2500" b="1" dirty="0">
                <a:latin typeface="Times New Roman" panose="02020603050405020304" pitchFamily="18" charset="0"/>
                <a:cs typeface="Times New Roman" panose="02020603050405020304" pitchFamily="18" charset="0"/>
              </a:rPr>
              <a:t>поверхневе (повітряне) і структурне</a:t>
            </a:r>
            <a:r>
              <a:rPr lang="uk-UA" sz="2500" dirty="0">
                <a:latin typeface="Times New Roman" panose="02020603050405020304" pitchFamily="18" charset="0"/>
                <a:cs typeface="Times New Roman" panose="02020603050405020304" pitchFamily="18" charset="0"/>
              </a:rPr>
              <a:t> забруднення харчових продуктів радіонуклідами. </a:t>
            </a:r>
          </a:p>
          <a:p>
            <a:pPr indent="536575" algn="just"/>
            <a:r>
              <a:rPr lang="uk-UA" sz="2500" b="1" dirty="0">
                <a:latin typeface="Times New Roman" panose="02020603050405020304" pitchFamily="18" charset="0"/>
                <a:cs typeface="Times New Roman" panose="02020603050405020304" pitchFamily="18" charset="0"/>
              </a:rPr>
              <a:t>За поверхневого забруднення </a:t>
            </a:r>
            <a:r>
              <a:rPr lang="uk-UA" sz="2500" dirty="0">
                <a:latin typeface="Times New Roman" panose="02020603050405020304" pitchFamily="18" charset="0"/>
                <a:cs typeface="Times New Roman" panose="02020603050405020304" pitchFamily="18" charset="0"/>
              </a:rPr>
              <a:t>радіоактивні речовини, що переносяться повітряним середовищем, осідають на поверхні продуктів, частково проникаючи в </a:t>
            </a:r>
            <a:r>
              <a:rPr lang="uk-UA" sz="2500" dirty="0" smtClean="0">
                <a:latin typeface="Times New Roman" panose="02020603050405020304" pitchFamily="18" charset="0"/>
                <a:cs typeface="Times New Roman" panose="02020603050405020304" pitchFamily="18" charset="0"/>
              </a:rPr>
              <a:t>середину </a:t>
            </a:r>
            <a:r>
              <a:rPr lang="uk-UA" sz="2500" dirty="0">
                <a:latin typeface="Times New Roman" panose="02020603050405020304" pitchFamily="18" charset="0"/>
                <a:cs typeface="Times New Roman" panose="02020603050405020304" pitchFamily="18" charset="0"/>
              </a:rPr>
              <a:t>рослинної тканини.</a:t>
            </a:r>
          </a:p>
          <a:p>
            <a:pPr indent="536575" algn="just"/>
            <a:r>
              <a:rPr lang="uk-UA" sz="2500" b="1" dirty="0">
                <a:latin typeface="Times New Roman" panose="02020603050405020304" pitchFamily="18" charset="0"/>
                <a:cs typeface="Times New Roman" panose="02020603050405020304" pitchFamily="18" charset="0"/>
              </a:rPr>
              <a:t>Структурне забруднення</a:t>
            </a:r>
            <a:r>
              <a:rPr lang="uk-UA" sz="2500" dirty="0">
                <a:latin typeface="Times New Roman" panose="02020603050405020304" pitchFamily="18" charset="0"/>
                <a:cs typeface="Times New Roman" panose="02020603050405020304" pitchFamily="18" charset="0"/>
              </a:rPr>
              <a:t> радіонуклідами зумовлене фізико-хімічними властивостями радіоактивних речовин, складом ґрунту, фізіологічними </a:t>
            </a:r>
            <a:r>
              <a:rPr lang="uk-UA" sz="2500" dirty="0" smtClean="0">
                <a:latin typeface="Times New Roman" panose="02020603050405020304" pitchFamily="18" charset="0"/>
                <a:cs typeface="Times New Roman" panose="02020603050405020304" pitchFamily="18" charset="0"/>
              </a:rPr>
              <a:t>особливостями </a:t>
            </a:r>
            <a:r>
              <a:rPr lang="uk-UA" sz="2500" dirty="0">
                <a:latin typeface="Times New Roman" panose="02020603050405020304" pitchFamily="18" charset="0"/>
                <a:cs typeface="Times New Roman" panose="02020603050405020304" pitchFamily="18" charset="0"/>
              </a:rPr>
              <a:t>рослин. Радіонукліди, що випали на поверхню </a:t>
            </a:r>
            <a:r>
              <a:rPr lang="uk-UA" sz="2500" dirty="0" smtClean="0">
                <a:latin typeface="Times New Roman" panose="02020603050405020304" pitchFamily="18" charset="0"/>
                <a:cs typeface="Times New Roman" panose="02020603050405020304" pitchFamily="18" charset="0"/>
              </a:rPr>
              <a:t>ґрунту</a:t>
            </a:r>
            <a:r>
              <a:rPr lang="uk-UA" sz="2500" dirty="0">
                <a:latin typeface="Times New Roman" panose="02020603050405020304" pitchFamily="18" charset="0"/>
                <a:cs typeface="Times New Roman" panose="02020603050405020304" pitchFamily="18" charset="0"/>
              </a:rPr>
              <a:t>, упродовж багатьох років залишаються в його </a:t>
            </a:r>
            <a:r>
              <a:rPr lang="uk-UA" sz="2500" dirty="0" smtClean="0">
                <a:latin typeface="Times New Roman" panose="02020603050405020304" pitchFamily="18" charset="0"/>
                <a:cs typeface="Times New Roman" panose="02020603050405020304" pitchFamily="18" charset="0"/>
              </a:rPr>
              <a:t>верхньому </a:t>
            </a:r>
            <a:r>
              <a:rPr lang="uk-UA" sz="2500" dirty="0">
                <a:latin typeface="Times New Roman" panose="02020603050405020304" pitchFamily="18" charset="0"/>
                <a:cs typeface="Times New Roman" panose="02020603050405020304" pitchFamily="18" charset="0"/>
              </a:rPr>
              <a:t>шарі, постійно мігруючи на кілька сантиметрів за рік у глибші шари. Це в подальшому призводить до їхнього накопичення в більшості рослин із добре </a:t>
            </a:r>
            <a:r>
              <a:rPr lang="uk-UA" sz="2500" dirty="0" smtClean="0">
                <a:latin typeface="Times New Roman" panose="02020603050405020304" pitchFamily="18" charset="0"/>
                <a:cs typeface="Times New Roman" panose="02020603050405020304" pitchFamily="18" charset="0"/>
              </a:rPr>
              <a:t>розвинутою </a:t>
            </a:r>
            <a:r>
              <a:rPr lang="uk-UA" sz="2500" dirty="0">
                <a:latin typeface="Times New Roman" panose="02020603050405020304" pitchFamily="18" charset="0"/>
                <a:cs typeface="Times New Roman" panose="02020603050405020304" pitchFamily="18" charset="0"/>
              </a:rPr>
              <a:t>глибокою кореневою системою.</a:t>
            </a:r>
          </a:p>
          <a:p>
            <a:pPr indent="536575" algn="just"/>
            <a:r>
              <a:rPr lang="uk-UA" sz="2500" dirty="0">
                <a:latin typeface="Times New Roman" panose="02020603050405020304" pitchFamily="18" charset="0"/>
                <a:cs typeface="Times New Roman" panose="02020603050405020304" pitchFamily="18" charset="0"/>
              </a:rPr>
              <a:t>Рослини за ступенем нагромадження радіоактивних речовин </a:t>
            </a:r>
            <a:r>
              <a:rPr lang="uk-UA" sz="2500" dirty="0" smtClean="0">
                <a:latin typeface="Times New Roman" panose="02020603050405020304" pitchFamily="18" charset="0"/>
                <a:cs typeface="Times New Roman" panose="02020603050405020304" pitchFamily="18" charset="0"/>
              </a:rPr>
              <a:t>розташовуються </a:t>
            </a:r>
            <a:r>
              <a:rPr lang="uk-UA" sz="2500" dirty="0">
                <a:latin typeface="Times New Roman" panose="02020603050405020304" pitchFamily="18" charset="0"/>
                <a:cs typeface="Times New Roman" panose="02020603050405020304" pitchFamily="18" charset="0"/>
              </a:rPr>
              <a:t>в наступний ряд: </a:t>
            </a:r>
            <a:r>
              <a:rPr lang="uk-UA" sz="2500" b="1" dirty="0">
                <a:latin typeface="Times New Roman" panose="02020603050405020304" pitchFamily="18" charset="0"/>
                <a:cs typeface="Times New Roman" panose="02020603050405020304" pitchFamily="18" charset="0"/>
              </a:rPr>
              <a:t>тютюн (листя) &gt; буряк (коренеплоди) &gt; картопля (бульби) &gt; пшениця (зерно) &gt; природна трав'яна рослинність (листя і стебла</a:t>
            </a:r>
            <a:r>
              <a:rPr lang="uk-UA" sz="2500" dirty="0">
                <a:latin typeface="Times New Roman" panose="02020603050405020304" pitchFamily="18" charset="0"/>
                <a:cs typeface="Times New Roman" panose="02020603050405020304" pitchFamily="18" charset="0"/>
              </a:rPr>
              <a:t>). </a:t>
            </a:r>
          </a:p>
        </p:txBody>
      </p:sp>
      <p:sp>
        <p:nvSpPr>
          <p:cNvPr id="2" name="Rectangle 1"/>
          <p:cNvSpPr>
            <a:spLocks noChangeArrowheads="1"/>
          </p:cNvSpPr>
          <p:nvPr/>
        </p:nvSpPr>
        <p:spPr bwMode="auto">
          <a:xfrm>
            <a:off x="5830542" y="43934"/>
            <a:ext cx="530915"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altLang="uk-UA"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1342790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7091" y="280833"/>
            <a:ext cx="11596254" cy="5770811"/>
          </a:xfrm>
          <a:prstGeom prst="rect">
            <a:avLst/>
          </a:prstGeom>
        </p:spPr>
        <p:txBody>
          <a:bodyPr wrap="square">
            <a:spAutoFit/>
          </a:bodyPr>
          <a:lstStyle/>
          <a:p>
            <a:pPr indent="536575" algn="just"/>
            <a:r>
              <a:rPr lang="uk-UA" sz="2500" dirty="0">
                <a:latin typeface="Times New Roman" panose="02020603050405020304" pitchFamily="18" charset="0"/>
                <a:cs typeface="Times New Roman" panose="02020603050405020304" pitchFamily="18" charset="0"/>
              </a:rPr>
              <a:t>Крім харчового, який має найбільше значення, є й інші шляхи надходження радіонуклідів в організм. До основних із них належать </a:t>
            </a:r>
            <a:r>
              <a:rPr lang="uk-UA" sz="2500" b="1" dirty="0">
                <a:latin typeface="Times New Roman" panose="02020603050405020304" pitchFamily="18" charset="0"/>
                <a:cs typeface="Times New Roman" panose="02020603050405020304" pitchFamily="18" charset="0"/>
              </a:rPr>
              <a:t>повітряний і шкірний</a:t>
            </a:r>
            <a:r>
              <a:rPr lang="uk-UA" sz="2500" dirty="0">
                <a:latin typeface="Times New Roman" panose="02020603050405020304" pitchFamily="18" charset="0"/>
                <a:cs typeface="Times New Roman" panose="02020603050405020304" pitchFamily="18" charset="0"/>
              </a:rPr>
              <a:t>. </a:t>
            </a:r>
            <a:r>
              <a:rPr lang="uk-UA" sz="2500" i="1" dirty="0" smtClean="0">
                <a:latin typeface="Times New Roman" panose="02020603050405020304" pitchFamily="18" charset="0"/>
                <a:cs typeface="Times New Roman" panose="02020603050405020304" pitchFamily="18" charset="0"/>
              </a:rPr>
              <a:t>Повітряний </a:t>
            </a:r>
            <a:r>
              <a:rPr lang="uk-UA" sz="2500" i="1" dirty="0">
                <a:latin typeface="Times New Roman" panose="02020603050405020304" pitchFamily="18" charset="0"/>
                <a:cs typeface="Times New Roman" panose="02020603050405020304" pitchFamily="18" charset="0"/>
              </a:rPr>
              <a:t>шлях </a:t>
            </a:r>
            <a:r>
              <a:rPr lang="uk-UA" sz="2500" dirty="0">
                <a:latin typeface="Times New Roman" panose="02020603050405020304" pitchFamily="18" charset="0"/>
                <a:cs typeface="Times New Roman" panose="02020603050405020304" pitchFamily="18" charset="0"/>
              </a:rPr>
              <a:t>найнебезпечніший лише в період </a:t>
            </a:r>
            <a:r>
              <a:rPr lang="uk-UA" sz="2500" dirty="0" smtClean="0">
                <a:latin typeface="Times New Roman" panose="02020603050405020304" pitchFamily="18" charset="0"/>
                <a:cs typeface="Times New Roman" panose="02020603050405020304" pitchFamily="18" charset="0"/>
              </a:rPr>
              <a:t>розсіювання </a:t>
            </a:r>
            <a:r>
              <a:rPr lang="uk-UA" sz="2500" dirty="0">
                <a:latin typeface="Times New Roman" panose="02020603050405020304" pitchFamily="18" charset="0"/>
                <a:cs typeface="Times New Roman" panose="02020603050405020304" pitchFamily="18" charset="0"/>
              </a:rPr>
              <a:t>радіонуклідів після аварії чи викиду в атмосферу з огляду на великий об'єм легеневої вентиляції і </a:t>
            </a:r>
            <a:r>
              <a:rPr lang="uk-UA" sz="2500" dirty="0" smtClean="0">
                <a:latin typeface="Times New Roman" panose="02020603050405020304" pitchFamily="18" charset="0"/>
                <a:cs typeface="Times New Roman" panose="02020603050405020304" pitchFamily="18" charset="0"/>
              </a:rPr>
              <a:t>високий </a:t>
            </a:r>
            <a:r>
              <a:rPr lang="uk-UA" sz="2500" dirty="0">
                <a:latin typeface="Times New Roman" panose="02020603050405020304" pitchFamily="18" charset="0"/>
                <a:cs typeface="Times New Roman" panose="02020603050405020304" pitchFamily="18" charset="0"/>
              </a:rPr>
              <a:t>коефіцієнт захоплення і засвоєння організмом </a:t>
            </a:r>
            <a:r>
              <a:rPr lang="uk-UA" sz="2500" dirty="0" smtClean="0">
                <a:latin typeface="Times New Roman" panose="02020603050405020304" pitchFamily="18" charset="0"/>
                <a:cs typeface="Times New Roman" panose="02020603050405020304" pitchFamily="18" charset="0"/>
              </a:rPr>
              <a:t>ізотопів </a:t>
            </a:r>
            <a:r>
              <a:rPr lang="uk-UA" sz="2500" dirty="0">
                <a:latin typeface="Times New Roman" panose="02020603050405020304" pitchFamily="18" charset="0"/>
                <a:cs typeface="Times New Roman" panose="02020603050405020304" pitchFamily="18" charset="0"/>
              </a:rPr>
              <a:t>із повітря</a:t>
            </a:r>
            <a:r>
              <a:rPr lang="uk-UA" sz="2500" dirty="0" smtClean="0">
                <a:latin typeface="Times New Roman" panose="02020603050405020304" pitchFamily="18" charset="0"/>
                <a:cs typeface="Times New Roman" panose="02020603050405020304" pitchFamily="18" charset="0"/>
              </a:rPr>
              <a:t>.</a:t>
            </a:r>
          </a:p>
          <a:p>
            <a:pPr indent="536575" algn="ctr"/>
            <a:endParaRPr lang="uk-UA" sz="1600" b="1" dirty="0" smtClean="0">
              <a:latin typeface="Times New Roman" panose="02020603050405020304" pitchFamily="18" charset="0"/>
              <a:cs typeface="Times New Roman" panose="02020603050405020304" pitchFamily="18" charset="0"/>
            </a:endParaRPr>
          </a:p>
          <a:p>
            <a:pPr indent="536575" algn="ctr"/>
            <a:r>
              <a:rPr lang="uk-UA" sz="2800" b="1" dirty="0" smtClean="0">
                <a:solidFill>
                  <a:schemeClr val="accent1">
                    <a:lumMod val="50000"/>
                  </a:schemeClr>
                </a:solidFill>
                <a:latin typeface="Times New Roman" panose="02020603050405020304" pitchFamily="18" charset="0"/>
                <a:cs typeface="Times New Roman" panose="02020603050405020304" pitchFamily="18" charset="0"/>
              </a:rPr>
              <a:t>4.2</a:t>
            </a:r>
            <a:r>
              <a:rPr lang="uk-UA" sz="2800" b="1" dirty="0">
                <a:solidFill>
                  <a:schemeClr val="accent1">
                    <a:lumMod val="50000"/>
                  </a:schemeClr>
                </a:solidFill>
                <a:latin typeface="Times New Roman" panose="02020603050405020304" pitchFamily="18" charset="0"/>
                <a:cs typeface="Times New Roman" panose="02020603050405020304" pitchFamily="18" charset="0"/>
              </a:rPr>
              <a:t>. Найпоширеніші радіонукліди </a:t>
            </a:r>
            <a:r>
              <a:rPr lang="uk-UA" sz="2800" b="1" dirty="0" smtClean="0">
                <a:solidFill>
                  <a:schemeClr val="accent1">
                    <a:lumMod val="50000"/>
                  </a:schemeClr>
                </a:solidFill>
                <a:latin typeface="Times New Roman" panose="02020603050405020304" pitchFamily="18" charset="0"/>
                <a:cs typeface="Times New Roman" panose="02020603050405020304" pitchFamily="18" charset="0"/>
              </a:rPr>
              <a:t>Чорнобильського </a:t>
            </a:r>
            <a:r>
              <a:rPr lang="uk-UA" sz="2800" b="1" dirty="0">
                <a:solidFill>
                  <a:schemeClr val="accent1">
                    <a:lumMod val="50000"/>
                  </a:schemeClr>
                </a:solidFill>
                <a:latin typeface="Times New Roman" panose="02020603050405020304" pitchFamily="18" charset="0"/>
                <a:cs typeface="Times New Roman" panose="02020603050405020304" pitchFamily="18" charset="0"/>
              </a:rPr>
              <a:t>походження</a:t>
            </a:r>
          </a:p>
          <a:p>
            <a:pPr indent="536575" algn="just"/>
            <a:r>
              <a:rPr lang="uk-UA" sz="2500" b="1" dirty="0">
                <a:latin typeface="Times New Roman" panose="02020603050405020304" pitchFamily="18" charset="0"/>
                <a:cs typeface="Times New Roman" panose="02020603050405020304" pitchFamily="18" charset="0"/>
              </a:rPr>
              <a:t> </a:t>
            </a:r>
            <a:r>
              <a:rPr lang="uk-UA" sz="2500" dirty="0" smtClean="0">
                <a:latin typeface="Times New Roman" panose="02020603050405020304" pitchFamily="18" charset="0"/>
                <a:cs typeface="Times New Roman" panose="02020603050405020304" pitchFamily="18" charset="0"/>
              </a:rPr>
              <a:t>Унаслідок </a:t>
            </a:r>
            <a:r>
              <a:rPr lang="uk-UA" sz="2500" dirty="0">
                <a:latin typeface="Times New Roman" panose="02020603050405020304" pitchFamily="18" charset="0"/>
                <a:cs typeface="Times New Roman" panose="02020603050405020304" pitchFamily="18" charset="0"/>
              </a:rPr>
              <a:t>аварії на Чорнобильській АЕС великі площі сільськогосподарських угідь України були </a:t>
            </a:r>
            <a:r>
              <a:rPr lang="uk-UA" sz="2500" dirty="0" smtClean="0">
                <a:latin typeface="Times New Roman" panose="02020603050405020304" pitchFamily="18" charset="0"/>
                <a:cs typeface="Times New Roman" panose="02020603050405020304" pitchFamily="18" charset="0"/>
              </a:rPr>
              <a:t>забруднені </a:t>
            </a:r>
            <a:r>
              <a:rPr lang="uk-UA" sz="2500" dirty="0">
                <a:latin typeface="Times New Roman" panose="02020603050405020304" pitchFamily="18" charset="0"/>
                <a:cs typeface="Times New Roman" panose="02020603050405020304" pitchFamily="18" charset="0"/>
              </a:rPr>
              <a:t>радіоактивними продуктами ядерного </a:t>
            </a:r>
            <a:r>
              <a:rPr lang="uk-UA" sz="2500" dirty="0" smtClean="0">
                <a:latin typeface="Times New Roman" panose="02020603050405020304" pitchFamily="18" charset="0"/>
                <a:cs typeface="Times New Roman" panose="02020603050405020304" pitchFamily="18" charset="0"/>
              </a:rPr>
              <a:t>розщеплення </a:t>
            </a:r>
            <a:r>
              <a:rPr lang="uk-UA" sz="2500" dirty="0">
                <a:latin typeface="Times New Roman" panose="02020603050405020304" pitchFamily="18" charset="0"/>
                <a:cs typeface="Times New Roman" panose="02020603050405020304" pitchFamily="18" charset="0"/>
              </a:rPr>
              <a:t>та паливною </a:t>
            </a:r>
            <a:r>
              <a:rPr lang="uk-UA" sz="2500" dirty="0" smtClean="0">
                <a:latin typeface="Times New Roman" panose="02020603050405020304" pitchFamily="18" charset="0"/>
                <a:cs typeface="Times New Roman" panose="02020603050405020304" pitchFamily="18" charset="0"/>
              </a:rPr>
              <a:t>компонентами. </a:t>
            </a:r>
            <a:r>
              <a:rPr lang="uk-UA" sz="2500" dirty="0">
                <a:latin typeface="Times New Roman" panose="02020603050405020304" pitchFamily="18" charset="0"/>
                <a:cs typeface="Times New Roman" panose="02020603050405020304" pitchFamily="18" charset="0"/>
              </a:rPr>
              <a:t>Радіаційний вплив на довкілля, передусім агропромислове виробництво, на сучасному етапі післяаварійного періоду зумовлений тривалою дією </a:t>
            </a:r>
            <a:r>
              <a:rPr lang="uk-UA" sz="2500" dirty="0" err="1">
                <a:latin typeface="Times New Roman" panose="02020603050405020304" pitchFamily="18" charset="0"/>
                <a:cs typeface="Times New Roman" panose="02020603050405020304" pitchFamily="18" charset="0"/>
              </a:rPr>
              <a:t>довгоіснуючих</a:t>
            </a:r>
            <a:r>
              <a:rPr lang="uk-UA" sz="2500" dirty="0">
                <a:latin typeface="Times New Roman" panose="02020603050405020304" pitchFamily="18" charset="0"/>
                <a:cs typeface="Times New Roman" panose="02020603050405020304" pitchFamily="18" charset="0"/>
              </a:rPr>
              <a:t>, біологічно значущих радіонуклідів чорнобильського походження — </a:t>
            </a:r>
            <a:r>
              <a:rPr lang="uk-UA" sz="2500" baseline="30000" dirty="0">
                <a:latin typeface="Times New Roman" panose="02020603050405020304" pitchFamily="18" charset="0"/>
                <a:cs typeface="Times New Roman" panose="02020603050405020304" pitchFamily="18" charset="0"/>
              </a:rPr>
              <a:t>137</a:t>
            </a:r>
            <a:r>
              <a:rPr lang="uk-UA" sz="2500" dirty="0">
                <a:latin typeface="Times New Roman" panose="02020603050405020304" pitchFamily="18" charset="0"/>
                <a:cs typeface="Times New Roman" panose="02020603050405020304" pitchFamily="18" charset="0"/>
              </a:rPr>
              <a:t>Cs, </a:t>
            </a:r>
            <a:r>
              <a:rPr lang="uk-UA" sz="2500" baseline="30000" dirty="0">
                <a:latin typeface="Times New Roman" panose="02020603050405020304" pitchFamily="18" charset="0"/>
                <a:cs typeface="Times New Roman" panose="02020603050405020304" pitchFamily="18" charset="0"/>
              </a:rPr>
              <a:t>90</a:t>
            </a:r>
            <a:r>
              <a:rPr lang="uk-UA" sz="2500" dirty="0">
                <a:latin typeface="Times New Roman" panose="02020603050405020304" pitchFamily="18" charset="0"/>
                <a:cs typeface="Times New Roman" panose="02020603050405020304" pitchFamily="18" charset="0"/>
              </a:rPr>
              <a:t>Sr. Вони найнебезпечніші для тварин і людини, оскільки мають тривалий період напіврозпаду. Для дітей також небезпечний </a:t>
            </a:r>
            <a:r>
              <a:rPr lang="uk-UA" sz="2500" baseline="30000" dirty="0">
                <a:latin typeface="Times New Roman" panose="02020603050405020304" pitchFamily="18" charset="0"/>
                <a:cs typeface="Times New Roman" panose="02020603050405020304" pitchFamily="18" charset="0"/>
              </a:rPr>
              <a:t>131</a:t>
            </a:r>
            <a:r>
              <a:rPr lang="uk-UA" sz="2500" dirty="0">
                <a:latin typeface="Times New Roman" panose="02020603050405020304" pitchFamily="18" charset="0"/>
                <a:cs typeface="Times New Roman" panose="02020603050405020304" pitchFamily="18" charset="0"/>
              </a:rPr>
              <a:t>J. </a:t>
            </a:r>
          </a:p>
        </p:txBody>
      </p:sp>
    </p:spTree>
    <p:extLst>
      <p:ext uri="{BB962C8B-B14F-4D97-AF65-F5344CB8AC3E}">
        <p14:creationId xmlns="" xmlns:p14="http://schemas.microsoft.com/office/powerpoint/2010/main" val="3061872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0060" y="318655"/>
            <a:ext cx="11351722" cy="5906232"/>
          </a:xfrm>
          <a:prstGeom prst="rect">
            <a:avLst/>
          </a:prstGeom>
        </p:spPr>
        <p:txBody>
          <a:bodyPr wrap="square">
            <a:spAutoFit/>
          </a:bodyPr>
          <a:lstStyle/>
          <a:p>
            <a:pPr indent="360363" algn="just"/>
            <a:r>
              <a:rPr lang="uk-UA" sz="2800" b="1" dirty="0" smtClean="0">
                <a:solidFill>
                  <a:schemeClr val="accent1">
                    <a:lumMod val="50000"/>
                  </a:schemeClr>
                </a:solidFill>
                <a:latin typeface="Times New Roman" panose="02020603050405020304" pitchFamily="18" charset="0"/>
                <a:cs typeface="Times New Roman" panose="02020603050405020304" pitchFamily="18" charset="0"/>
              </a:rPr>
              <a:t>1. ЗАБРУДНЮВАЛЬНІ РЕЧОВИНИ В ХАРЧОВИХ ПРОДУКТАХ І ШЛЯХИ ЇХ МІГРАЦІЇ</a:t>
            </a:r>
          </a:p>
          <a:p>
            <a:pPr indent="536575" algn="just">
              <a:lnSpc>
                <a:spcPct val="110000"/>
              </a:lnSpc>
              <a:spcBef>
                <a:spcPts val="200"/>
              </a:spcBef>
            </a:pPr>
            <a:r>
              <a:rPr lang="uk-UA" sz="2400" dirty="0" smtClean="0">
                <a:latin typeface="Times New Roman" pitchFamily="18" charset="0"/>
                <a:cs typeface="Times New Roman" pitchFamily="18" charset="0"/>
              </a:rPr>
              <a:t>У організм людини з їжею і напоями надходить до 80 % шкідливих речовин. До них належать сполуки, що утворилися в процесі технологічної та кулінарної обробки, харчові добавки, а також побічні забруднювачі.</a:t>
            </a:r>
          </a:p>
          <a:p>
            <a:pPr indent="536575" algn="just">
              <a:lnSpc>
                <a:spcPct val="110000"/>
              </a:lnSpc>
              <a:spcBef>
                <a:spcPts val="200"/>
              </a:spcBef>
            </a:pPr>
            <a:r>
              <a:rPr lang="uk-UA" sz="2400" dirty="0" smtClean="0">
                <a:latin typeface="Times New Roman" pitchFamily="18" charset="0"/>
                <a:cs typeface="Times New Roman" pitchFamily="18" charset="0"/>
              </a:rPr>
              <a:t> Останні діляться на дві основні групи : </a:t>
            </a:r>
            <a:r>
              <a:rPr lang="uk-UA" sz="2400" b="1" u="sng" dirty="0" smtClean="0">
                <a:latin typeface="Times New Roman" pitchFamily="18" charset="0"/>
                <a:cs typeface="Times New Roman" pitchFamily="18" charset="0"/>
              </a:rPr>
              <a:t>екзогенні</a:t>
            </a:r>
            <a:r>
              <a:rPr lang="uk-UA" sz="2400" dirty="0" smtClean="0">
                <a:latin typeface="Times New Roman" pitchFamily="18" charset="0"/>
                <a:cs typeface="Times New Roman" pitchFamily="18" charset="0"/>
              </a:rPr>
              <a:t> та </a:t>
            </a:r>
            <a:r>
              <a:rPr lang="uk-UA" sz="2400" b="1" u="sng" dirty="0" smtClean="0">
                <a:latin typeface="Times New Roman" pitchFamily="18" charset="0"/>
                <a:cs typeface="Times New Roman" pitchFamily="18" charset="0"/>
              </a:rPr>
              <a:t>ендогенні</a:t>
            </a:r>
            <a:r>
              <a:rPr lang="uk-UA" sz="2400" dirty="0" smtClean="0">
                <a:latin typeface="Times New Roman" pitchFamily="18" charset="0"/>
                <a:cs typeface="Times New Roman" pitchFamily="18" charset="0"/>
              </a:rPr>
              <a:t>. До </a:t>
            </a:r>
            <a:r>
              <a:rPr lang="uk-UA" sz="2400" u="sng" dirty="0" smtClean="0">
                <a:latin typeface="Times New Roman" pitchFamily="18" charset="0"/>
                <a:cs typeface="Times New Roman" pitchFamily="18" charset="0"/>
              </a:rPr>
              <a:t>екзогенних</a:t>
            </a:r>
            <a:r>
              <a:rPr lang="uk-UA" sz="2400" dirty="0" smtClean="0">
                <a:latin typeface="Times New Roman" pitchFamily="18" charset="0"/>
                <a:cs typeface="Times New Roman" pitchFamily="18" charset="0"/>
              </a:rPr>
              <a:t> належать сполуки, які потрапили в харчові продукти із зовнішнього середовища. Наприклад, у рослинну продукцію – внаслідок застосування понаднормативних доз мінеральних добрив, пестицидів; у тваринницьку – стимуляторів росту тварин, антибіотиків. До цієї ж групи належать екстракти тари, технологічного обладнання, рештки </a:t>
            </a:r>
            <a:r>
              <a:rPr lang="uk-UA" sz="2400" dirty="0" err="1" smtClean="0">
                <a:latin typeface="Times New Roman" pitchFamily="18" charset="0"/>
                <a:cs typeface="Times New Roman" pitchFamily="18" charset="0"/>
              </a:rPr>
              <a:t>дезинфікуючих</a:t>
            </a:r>
            <a:r>
              <a:rPr lang="uk-UA" sz="2400" dirty="0" smtClean="0">
                <a:latin typeface="Times New Roman" pitchFamily="18" charset="0"/>
                <a:cs typeface="Times New Roman" pitchFamily="18" charset="0"/>
              </a:rPr>
              <a:t> або мийних засобів, промислових відходів тощо.</a:t>
            </a:r>
          </a:p>
          <a:p>
            <a:pPr indent="536575" algn="just">
              <a:lnSpc>
                <a:spcPct val="110000"/>
              </a:lnSpc>
              <a:spcBef>
                <a:spcPts val="200"/>
              </a:spcBef>
            </a:pPr>
            <a:r>
              <a:rPr lang="uk-UA" sz="2400" dirty="0" smtClean="0">
                <a:latin typeface="Times New Roman" pitchFamily="18" charset="0"/>
                <a:cs typeface="Times New Roman" pitchFamily="18" charset="0"/>
              </a:rPr>
              <a:t>До другої групи відносять </a:t>
            </a:r>
            <a:r>
              <a:rPr lang="uk-UA" sz="2400" u="sng" dirty="0" smtClean="0">
                <a:latin typeface="Times New Roman" pitchFamily="18" charset="0"/>
                <a:cs typeface="Times New Roman" pitchFamily="18" charset="0"/>
              </a:rPr>
              <a:t>ендогенні</a:t>
            </a:r>
            <a:r>
              <a:rPr lang="uk-UA" sz="2400" dirty="0" smtClean="0">
                <a:latin typeface="Times New Roman" pitchFamily="18" charset="0"/>
                <a:cs typeface="Times New Roman" pitchFamily="18" charset="0"/>
              </a:rPr>
              <a:t> речовини, що утворюються у сировині й продукції під дією хімічних і фізичних факторів, а також внаслідок взаємодії складових частин та екзогенних речовин.</a:t>
            </a:r>
          </a:p>
        </p:txBody>
      </p:sp>
    </p:spTree>
    <p:extLst>
      <p:ext uri="{BB962C8B-B14F-4D97-AF65-F5344CB8AC3E}">
        <p14:creationId xmlns="" xmlns:p14="http://schemas.microsoft.com/office/powerpoint/2010/main" val="2199595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235565"/>
            <a:ext cx="11544300" cy="5863144"/>
          </a:xfrm>
          <a:prstGeom prst="rect">
            <a:avLst/>
          </a:prstGeom>
        </p:spPr>
        <p:txBody>
          <a:bodyPr wrap="square">
            <a:spAutoFit/>
          </a:bodyPr>
          <a:lstStyle/>
          <a:p>
            <a:pPr indent="536575" algn="just"/>
            <a:r>
              <a:rPr lang="uk-UA" sz="2500" dirty="0" smtClean="0">
                <a:latin typeface="Times New Roman" panose="02020603050405020304" pitchFamily="18" charset="0"/>
                <a:cs typeface="Times New Roman" panose="02020603050405020304" pitchFamily="18" charset="0"/>
              </a:rPr>
              <a:t>У перші тижні після аварії на ЧАЕС основним дозо-утворювальним радіонуклідом був радіоактивний </a:t>
            </a:r>
            <a:r>
              <a:rPr lang="uk-UA" sz="2500" b="1" dirty="0" smtClean="0">
                <a:latin typeface="Times New Roman" panose="02020603050405020304" pitchFamily="18" charset="0"/>
                <a:cs typeface="Times New Roman" panose="02020603050405020304" pitchFamily="18" charset="0"/>
              </a:rPr>
              <a:t>йод-131</a:t>
            </a:r>
            <a:r>
              <a:rPr lang="uk-UA" sz="2500" b="1" i="1" dirty="0" smtClean="0">
                <a:latin typeface="Times New Roman" panose="02020603050405020304" pitchFamily="18" charset="0"/>
                <a:cs typeface="Times New Roman" panose="02020603050405020304" pitchFamily="18" charset="0"/>
              </a:rPr>
              <a:t>.</a:t>
            </a:r>
            <a:endParaRPr lang="uk-UA" sz="2500" dirty="0" smtClean="0">
              <a:latin typeface="Times New Roman" panose="02020603050405020304" pitchFamily="18" charset="0"/>
              <a:cs typeface="Times New Roman" panose="02020603050405020304" pitchFamily="18" charset="0"/>
            </a:endParaRPr>
          </a:p>
          <a:p>
            <a:pPr indent="536575" algn="just"/>
            <a:endParaRPr lang="uk-UA" sz="2500" dirty="0" smtClean="0">
              <a:latin typeface="Times New Roman" panose="02020603050405020304" pitchFamily="18" charset="0"/>
              <a:cs typeface="Times New Roman" panose="02020603050405020304" pitchFamily="18" charset="0"/>
            </a:endParaRPr>
          </a:p>
          <a:p>
            <a:pPr indent="536575" algn="just"/>
            <a:r>
              <a:rPr lang="uk-UA" sz="2500" dirty="0" smtClean="0">
                <a:latin typeface="Times New Roman" panose="02020603050405020304" pitchFamily="18" charset="0"/>
                <a:cs typeface="Times New Roman" panose="02020603050405020304" pitchFamily="18" charset="0"/>
              </a:rPr>
              <a:t>Радіоактивні </a:t>
            </a:r>
            <a:r>
              <a:rPr lang="uk-UA" sz="2500" dirty="0">
                <a:latin typeface="Times New Roman" panose="02020603050405020304" pitchFamily="18" charset="0"/>
                <a:cs typeface="Times New Roman" panose="02020603050405020304" pitchFamily="18" charset="0"/>
              </a:rPr>
              <a:t>ізотопи йоду можуть надходити в </a:t>
            </a:r>
            <a:r>
              <a:rPr lang="uk-UA" sz="2500" dirty="0" smtClean="0">
                <a:latin typeface="Times New Roman" panose="02020603050405020304" pitchFamily="18" charset="0"/>
                <a:cs typeface="Times New Roman" panose="02020603050405020304" pitchFamily="18" charset="0"/>
              </a:rPr>
              <a:t>організм </a:t>
            </a:r>
            <a:r>
              <a:rPr lang="uk-UA" sz="2500" dirty="0">
                <a:latin typeface="Times New Roman" panose="02020603050405020304" pitchFamily="18" charset="0"/>
                <a:cs typeface="Times New Roman" panose="02020603050405020304" pitchFamily="18" charset="0"/>
              </a:rPr>
              <a:t>людини через органи травлення, дихання, шкіру, рани та опіки. </a:t>
            </a:r>
            <a:r>
              <a:rPr lang="uk-UA" sz="2500" b="1" dirty="0">
                <a:latin typeface="Times New Roman" panose="02020603050405020304" pitchFamily="18" charset="0"/>
                <a:cs typeface="Times New Roman" panose="02020603050405020304" pitchFamily="18" charset="0"/>
              </a:rPr>
              <a:t>Основні ланцюги міграції йоду такі: </a:t>
            </a:r>
          </a:p>
          <a:p>
            <a:pPr marL="342900" indent="-342900" algn="just">
              <a:buFont typeface="Arial" panose="020B0604020202020204" pitchFamily="34" charset="0"/>
              <a:buChar char="•"/>
            </a:pPr>
            <a:r>
              <a:rPr lang="uk-UA" sz="2500" dirty="0" smtClean="0">
                <a:latin typeface="Times New Roman" panose="02020603050405020304" pitchFamily="18" charset="0"/>
                <a:cs typeface="Times New Roman" panose="02020603050405020304" pitchFamily="18" charset="0"/>
              </a:rPr>
              <a:t>рослина </a:t>
            </a:r>
            <a:r>
              <a:rPr lang="uk-UA" sz="2500" dirty="0">
                <a:latin typeface="Times New Roman" panose="02020603050405020304" pitchFamily="18" charset="0"/>
                <a:cs typeface="Times New Roman" panose="02020603050405020304" pitchFamily="18" charset="0"/>
              </a:rPr>
              <a:t>— людина; </a:t>
            </a:r>
          </a:p>
          <a:p>
            <a:pPr marL="342900" indent="-342900" algn="just">
              <a:buFont typeface="Arial" panose="020B0604020202020204" pitchFamily="34" charset="0"/>
              <a:buChar char="•"/>
            </a:pPr>
            <a:r>
              <a:rPr lang="uk-UA" sz="2500" dirty="0">
                <a:latin typeface="Times New Roman" panose="02020603050405020304" pitchFamily="18" charset="0"/>
                <a:cs typeface="Times New Roman" panose="02020603050405020304" pitchFamily="18" charset="0"/>
              </a:rPr>
              <a:t>рослина — тварина — молоко — </a:t>
            </a:r>
            <a:r>
              <a:rPr lang="uk-UA" sz="2500" dirty="0" smtClean="0">
                <a:latin typeface="Times New Roman" panose="02020603050405020304" pitchFamily="18" charset="0"/>
                <a:cs typeface="Times New Roman" panose="02020603050405020304" pitchFamily="18" charset="0"/>
              </a:rPr>
              <a:t>людина</a:t>
            </a:r>
            <a:r>
              <a:rPr lang="uk-UA" sz="25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uk-UA" sz="2500" dirty="0">
                <a:latin typeface="Times New Roman" panose="02020603050405020304" pitchFamily="18" charset="0"/>
                <a:cs typeface="Times New Roman" panose="02020603050405020304" pitchFamily="18" charset="0"/>
              </a:rPr>
              <a:t>рослина — тварина — м'ясо — людина;</a:t>
            </a:r>
          </a:p>
          <a:p>
            <a:pPr marL="342900" indent="-342900" algn="just">
              <a:buFont typeface="Arial" panose="020B0604020202020204" pitchFamily="34" charset="0"/>
              <a:buChar char="•"/>
            </a:pPr>
            <a:r>
              <a:rPr lang="uk-UA" sz="2500" dirty="0">
                <a:latin typeface="Times New Roman" panose="02020603050405020304" pitchFamily="18" charset="0"/>
                <a:cs typeface="Times New Roman" panose="02020603050405020304" pitchFamily="18" charset="0"/>
              </a:rPr>
              <a:t>рослина — птиця — яйце — людина; </a:t>
            </a:r>
          </a:p>
          <a:p>
            <a:pPr marL="342900" indent="-342900" algn="just">
              <a:buFont typeface="Arial" panose="020B0604020202020204" pitchFamily="34" charset="0"/>
              <a:buChar char="•"/>
            </a:pPr>
            <a:r>
              <a:rPr lang="uk-UA" sz="2500" dirty="0">
                <a:latin typeface="Times New Roman" panose="02020603050405020304" pitchFamily="18" charset="0"/>
                <a:cs typeface="Times New Roman" panose="02020603050405020304" pitchFamily="18" charset="0"/>
              </a:rPr>
              <a:t>вода — людина.</a:t>
            </a:r>
          </a:p>
          <a:p>
            <a:pPr indent="536575" algn="just"/>
            <a:endParaRPr lang="uk-UA" sz="2500" dirty="0" smtClean="0">
              <a:latin typeface="Times New Roman" panose="02020603050405020304" pitchFamily="18" charset="0"/>
              <a:cs typeface="Times New Roman" panose="02020603050405020304" pitchFamily="18" charset="0"/>
            </a:endParaRPr>
          </a:p>
          <a:p>
            <a:pPr indent="536575" algn="just"/>
            <a:r>
              <a:rPr lang="uk-UA" sz="2500" dirty="0" smtClean="0">
                <a:latin typeface="Times New Roman" panose="02020603050405020304" pitchFamily="18" charset="0"/>
                <a:cs typeface="Times New Roman" panose="02020603050405020304" pitchFamily="18" charset="0"/>
              </a:rPr>
              <a:t>Радіоактивний </a:t>
            </a:r>
            <a:r>
              <a:rPr lang="uk-UA" sz="2500" dirty="0">
                <a:latin typeface="Times New Roman" panose="02020603050405020304" pitchFamily="18" charset="0"/>
                <a:cs typeface="Times New Roman" panose="02020603050405020304" pitchFamily="18" charset="0"/>
              </a:rPr>
              <a:t>йод, що надходить в організм, </a:t>
            </a:r>
            <a:r>
              <a:rPr lang="uk-UA" sz="2500" dirty="0" smtClean="0">
                <a:latin typeface="Times New Roman" panose="02020603050405020304" pitchFamily="18" charset="0"/>
                <a:cs typeface="Times New Roman" panose="02020603050405020304" pitchFamily="18" charset="0"/>
              </a:rPr>
              <a:t>швидко </a:t>
            </a:r>
            <a:r>
              <a:rPr lang="uk-UA" sz="2500" dirty="0">
                <a:latin typeface="Times New Roman" panose="02020603050405020304" pitchFamily="18" charset="0"/>
                <a:cs typeface="Times New Roman" panose="02020603050405020304" pitchFamily="18" charset="0"/>
              </a:rPr>
              <a:t>всмоктується в кров і лімфу. Упродовж першої </a:t>
            </a:r>
            <a:r>
              <a:rPr lang="uk-UA" sz="2500" dirty="0" smtClean="0">
                <a:latin typeface="Times New Roman" panose="02020603050405020304" pitchFamily="18" charset="0"/>
                <a:cs typeface="Times New Roman" panose="02020603050405020304" pitchFamily="18" charset="0"/>
              </a:rPr>
              <a:t>години </a:t>
            </a:r>
            <a:r>
              <a:rPr lang="uk-UA" sz="2500" dirty="0">
                <a:latin typeface="Times New Roman" panose="02020603050405020304" pitchFamily="18" charset="0"/>
                <a:cs typeface="Times New Roman" panose="02020603050405020304" pitchFamily="18" charset="0"/>
              </a:rPr>
              <a:t>у верхньому відділі тонкого кишечника </a:t>
            </a:r>
            <a:r>
              <a:rPr lang="uk-UA" sz="2500" dirty="0" smtClean="0">
                <a:latin typeface="Times New Roman" panose="02020603050405020304" pitchFamily="18" charset="0"/>
                <a:cs typeface="Times New Roman" panose="02020603050405020304" pitchFamily="18" charset="0"/>
              </a:rPr>
              <a:t>всмоктується </a:t>
            </a:r>
            <a:r>
              <a:rPr lang="uk-UA" sz="2500" dirty="0">
                <a:latin typeface="Times New Roman" panose="02020603050405020304" pitchFamily="18" charset="0"/>
                <a:cs typeface="Times New Roman" panose="02020603050405020304" pitchFamily="18" charset="0"/>
              </a:rPr>
              <a:t>80—90 % йоду. Органи і тканини за нагромадженням йоду утворюють такий ряд: </a:t>
            </a:r>
            <a:r>
              <a:rPr lang="uk-UA" sz="2500" b="1" dirty="0">
                <a:latin typeface="Times New Roman" panose="02020603050405020304" pitchFamily="18" charset="0"/>
                <a:cs typeface="Times New Roman" panose="02020603050405020304" pitchFamily="18" charset="0"/>
              </a:rPr>
              <a:t>щитовидна залоза &gt; нирки &gt; печінка &gt; м'язи &gt; кістки</a:t>
            </a:r>
            <a:r>
              <a:rPr lang="uk-UA" sz="2500" dirty="0">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3634365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6720" y="262890"/>
            <a:ext cx="11254740" cy="5524589"/>
          </a:xfrm>
          <a:prstGeom prst="rect">
            <a:avLst/>
          </a:prstGeom>
        </p:spPr>
        <p:txBody>
          <a:bodyPr wrap="square">
            <a:spAutoFit/>
          </a:bodyPr>
          <a:lstStyle/>
          <a:p>
            <a:pPr indent="536575" algn="ctr"/>
            <a:r>
              <a:rPr lang="uk-UA" sz="2800" b="1" dirty="0">
                <a:solidFill>
                  <a:schemeClr val="accent1">
                    <a:lumMod val="50000"/>
                  </a:schemeClr>
                </a:solidFill>
                <a:latin typeface="Times New Roman" panose="02020603050405020304" pitchFamily="18" charset="0"/>
                <a:cs typeface="Times New Roman" panose="02020603050405020304" pitchFamily="18" charset="0"/>
              </a:rPr>
              <a:t>4.3. Основні принципи радіозахисного харчування.</a:t>
            </a:r>
            <a:endParaRPr lang="uk-UA" sz="2800" dirty="0">
              <a:solidFill>
                <a:schemeClr val="accent1">
                  <a:lumMod val="50000"/>
                </a:schemeClr>
              </a:solidFill>
              <a:latin typeface="Times New Roman" panose="02020603050405020304" pitchFamily="18" charset="0"/>
              <a:cs typeface="Times New Roman" panose="02020603050405020304" pitchFamily="18" charset="0"/>
            </a:endParaRPr>
          </a:p>
          <a:p>
            <a:pPr indent="536575" algn="just"/>
            <a:r>
              <a:rPr lang="uk-UA" sz="2500" b="1" dirty="0">
                <a:latin typeface="Times New Roman" panose="02020603050405020304" pitchFamily="18" charset="0"/>
                <a:cs typeface="Times New Roman" panose="02020603050405020304" pitchFamily="18" charset="0"/>
              </a:rPr>
              <a:t> </a:t>
            </a:r>
            <a:endParaRPr lang="uk-UA" sz="2500" b="1" dirty="0" smtClean="0">
              <a:latin typeface="Times New Roman" panose="02020603050405020304" pitchFamily="18" charset="0"/>
              <a:cs typeface="Times New Roman" panose="02020603050405020304" pitchFamily="18" charset="0"/>
            </a:endParaRPr>
          </a:p>
          <a:p>
            <a:pPr indent="536575" algn="just"/>
            <a:r>
              <a:rPr lang="uk-UA" sz="2500" b="1" dirty="0" smtClean="0">
                <a:latin typeface="Times New Roman" panose="02020603050405020304" pitchFamily="18" charset="0"/>
                <a:cs typeface="Times New Roman" panose="02020603050405020304" pitchFamily="18" charset="0"/>
              </a:rPr>
              <a:t>Сучасна </a:t>
            </a:r>
            <a:r>
              <a:rPr lang="uk-UA" sz="2500" b="1" dirty="0">
                <a:latin typeface="Times New Roman" panose="02020603050405020304" pitchFamily="18" charset="0"/>
                <a:cs typeface="Times New Roman" panose="02020603050405020304" pitchFamily="18" charset="0"/>
              </a:rPr>
              <a:t>концепція радіозахисного харчування </a:t>
            </a:r>
            <a:r>
              <a:rPr lang="uk-UA" sz="2500" b="1" dirty="0" smtClean="0">
                <a:latin typeface="Times New Roman" panose="02020603050405020304" pitchFamily="18" charset="0"/>
                <a:cs typeface="Times New Roman" panose="02020603050405020304" pitchFamily="18" charset="0"/>
              </a:rPr>
              <a:t>ґрунтується </a:t>
            </a:r>
            <a:r>
              <a:rPr lang="uk-UA" sz="2500" b="1" dirty="0">
                <a:latin typeface="Times New Roman" panose="02020603050405020304" pitchFamily="18" charset="0"/>
                <a:cs typeface="Times New Roman" panose="02020603050405020304" pitchFamily="18" charset="0"/>
              </a:rPr>
              <a:t>на трьох основних положеннях: </a:t>
            </a:r>
          </a:p>
          <a:p>
            <a:pPr marL="342900" lvl="0" indent="-342900" algn="just">
              <a:buFont typeface="Arial" panose="020B0604020202020204" pitchFamily="34" charset="0"/>
              <a:buChar char="•"/>
            </a:pPr>
            <a:r>
              <a:rPr lang="uk-UA" sz="2500" dirty="0">
                <a:latin typeface="Times New Roman" panose="02020603050405020304" pitchFamily="18" charset="0"/>
                <a:cs typeface="Times New Roman" panose="02020603050405020304" pitchFamily="18" charset="0"/>
              </a:rPr>
              <a:t>максимально можливе зменшення надходження радіонуклідів із їжею; </a:t>
            </a:r>
          </a:p>
          <a:p>
            <a:pPr marL="342900" lvl="0" indent="-342900" algn="just">
              <a:buFont typeface="Arial" panose="020B0604020202020204" pitchFamily="34" charset="0"/>
              <a:buChar char="•"/>
            </a:pPr>
            <a:r>
              <a:rPr lang="uk-UA" sz="2500" dirty="0">
                <a:latin typeface="Times New Roman" panose="02020603050405020304" pitchFamily="18" charset="0"/>
                <a:cs typeface="Times New Roman" panose="02020603050405020304" pitchFamily="18" charset="0"/>
              </a:rPr>
              <a:t>гальмування процесу сорбції і нагромадження радіонуклідів в організмі; </a:t>
            </a:r>
          </a:p>
          <a:p>
            <a:pPr marL="342900" lvl="0" indent="-342900" algn="just">
              <a:buFont typeface="Arial" panose="020B0604020202020204" pitchFamily="34" charset="0"/>
              <a:buChar char="•"/>
            </a:pPr>
            <a:r>
              <a:rPr lang="uk-UA" sz="2500" dirty="0">
                <a:latin typeface="Times New Roman" panose="02020603050405020304" pitchFamily="18" charset="0"/>
                <a:cs typeface="Times New Roman" panose="02020603050405020304" pitchFamily="18" charset="0"/>
              </a:rPr>
              <a:t>дотримання принципів раціонального харчування.</a:t>
            </a:r>
          </a:p>
          <a:p>
            <a:pPr indent="536575" algn="just"/>
            <a:endParaRPr lang="uk-UA" sz="2500" b="1" dirty="0" smtClean="0">
              <a:latin typeface="Times New Roman" panose="02020603050405020304" pitchFamily="18" charset="0"/>
              <a:cs typeface="Times New Roman" panose="02020603050405020304" pitchFamily="18" charset="0"/>
            </a:endParaRPr>
          </a:p>
          <a:p>
            <a:pPr indent="536575" algn="just"/>
            <a:r>
              <a:rPr lang="uk-UA" sz="2500" b="1" dirty="0" smtClean="0">
                <a:latin typeface="Times New Roman" panose="02020603050405020304" pitchFamily="18" charset="0"/>
                <a:cs typeface="Times New Roman" panose="02020603050405020304" pitchFamily="18" charset="0"/>
              </a:rPr>
              <a:t>Зменшення </a:t>
            </a:r>
            <a:r>
              <a:rPr lang="uk-UA" sz="2500" b="1" dirty="0">
                <a:latin typeface="Times New Roman" panose="02020603050405020304" pitchFamily="18" charset="0"/>
                <a:cs typeface="Times New Roman" panose="02020603050405020304" pitchFamily="18" charset="0"/>
              </a:rPr>
              <a:t>надходження радіонуклідів в організм із їжею.</a:t>
            </a:r>
            <a:r>
              <a:rPr lang="uk-UA" sz="2500" dirty="0">
                <a:latin typeface="Times New Roman" panose="02020603050405020304" pitchFamily="18" charset="0"/>
                <a:cs typeface="Times New Roman" panose="02020603050405020304" pitchFamily="18" charset="0"/>
              </a:rPr>
              <a:t> Його можна досягти зниженням їх умісту в продуктах за допомогою різних технологічних чи </a:t>
            </a:r>
            <a:r>
              <a:rPr lang="uk-UA" sz="2500" dirty="0" smtClean="0">
                <a:latin typeface="Times New Roman" panose="02020603050405020304" pitchFamily="18" charset="0"/>
                <a:cs typeface="Times New Roman" panose="02020603050405020304" pitchFamily="18" charset="0"/>
              </a:rPr>
              <a:t>агрозоотехнічних </a:t>
            </a:r>
            <a:r>
              <a:rPr lang="uk-UA" sz="2500" dirty="0">
                <a:latin typeface="Times New Roman" panose="02020603050405020304" pitchFamily="18" charset="0"/>
                <a:cs typeface="Times New Roman" panose="02020603050405020304" pitchFamily="18" charset="0"/>
              </a:rPr>
              <a:t>прийомів, а також моделюванням </a:t>
            </a:r>
            <a:r>
              <a:rPr lang="uk-UA" sz="2500" dirty="0" smtClean="0">
                <a:latin typeface="Times New Roman" panose="02020603050405020304" pitchFamily="18" charset="0"/>
                <a:cs typeface="Times New Roman" panose="02020603050405020304" pitchFamily="18" charset="0"/>
              </a:rPr>
              <a:t>харчування </a:t>
            </a:r>
            <a:r>
              <a:rPr lang="uk-UA" sz="2500" dirty="0">
                <a:latin typeface="Times New Roman" panose="02020603050405020304" pitchFamily="18" charset="0"/>
                <a:cs typeface="Times New Roman" panose="02020603050405020304" pitchFamily="18" charset="0"/>
              </a:rPr>
              <a:t>— використанням раціонів, що містять їх </a:t>
            </a:r>
            <a:r>
              <a:rPr lang="uk-UA" sz="2500" dirty="0" smtClean="0">
                <a:latin typeface="Times New Roman" panose="02020603050405020304" pitchFamily="18" charset="0"/>
                <a:cs typeface="Times New Roman" panose="02020603050405020304" pitchFamily="18" charset="0"/>
              </a:rPr>
              <a:t>мінімальну </a:t>
            </a:r>
            <a:r>
              <a:rPr lang="uk-UA" sz="2500" dirty="0">
                <a:latin typeface="Times New Roman" panose="02020603050405020304" pitchFamily="18" charset="0"/>
                <a:cs typeface="Times New Roman" panose="02020603050405020304" pitchFamily="18" charset="0"/>
              </a:rPr>
              <a:t>кількість. Завдяки ретельному миттю, </a:t>
            </a:r>
            <a:r>
              <a:rPr lang="uk-UA" sz="2500" dirty="0" smtClean="0">
                <a:latin typeface="Times New Roman" panose="02020603050405020304" pitchFamily="18" charset="0"/>
                <a:cs typeface="Times New Roman" panose="02020603050405020304" pitchFamily="18" charset="0"/>
              </a:rPr>
              <a:t>чищенню, </a:t>
            </a:r>
            <a:r>
              <a:rPr lang="uk-UA" sz="2500" dirty="0">
                <a:latin typeface="Times New Roman" panose="02020603050405020304" pitchFamily="18" charset="0"/>
                <a:cs typeface="Times New Roman" panose="02020603050405020304" pitchFamily="18" charset="0"/>
              </a:rPr>
              <a:t>належній технології оброблення рослинної і </a:t>
            </a:r>
            <a:r>
              <a:rPr lang="uk-UA" sz="2500" dirty="0" smtClean="0">
                <a:latin typeface="Times New Roman" panose="02020603050405020304" pitchFamily="18" charset="0"/>
                <a:cs typeface="Times New Roman" panose="02020603050405020304" pitchFamily="18" charset="0"/>
              </a:rPr>
              <a:t>тваринної </a:t>
            </a:r>
            <a:r>
              <a:rPr lang="uk-UA" sz="2500" dirty="0">
                <a:latin typeface="Times New Roman" panose="02020603050405020304" pitchFamily="18" charset="0"/>
                <a:cs typeface="Times New Roman" panose="02020603050405020304" pitchFamily="18" charset="0"/>
              </a:rPr>
              <a:t>продукції можна видалити 20—90% </a:t>
            </a:r>
            <a:r>
              <a:rPr lang="uk-UA" sz="2500" dirty="0" smtClean="0">
                <a:latin typeface="Times New Roman" panose="02020603050405020304" pitchFamily="18" charset="0"/>
                <a:cs typeface="Times New Roman" panose="02020603050405020304" pitchFamily="18" charset="0"/>
              </a:rPr>
              <a:t>радіонуклідів </a:t>
            </a:r>
            <a:r>
              <a:rPr lang="uk-UA" sz="2500" dirty="0">
                <a:latin typeface="Times New Roman" panose="02020603050405020304" pitchFamily="18" charset="0"/>
                <a:cs typeface="Times New Roman" panose="02020603050405020304" pitchFamily="18" charset="0"/>
              </a:rPr>
              <a:t>(табл. 1).</a:t>
            </a:r>
          </a:p>
        </p:txBody>
      </p:sp>
    </p:spTree>
    <p:extLst>
      <p:ext uri="{BB962C8B-B14F-4D97-AF65-F5344CB8AC3E}">
        <p14:creationId xmlns="" xmlns:p14="http://schemas.microsoft.com/office/powerpoint/2010/main" val="4187540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45920" y="114032"/>
            <a:ext cx="8606790" cy="707886"/>
          </a:xfrm>
          <a:prstGeom prst="rect">
            <a:avLst/>
          </a:prstGeom>
        </p:spPr>
        <p:txBody>
          <a:bodyPr wrap="square">
            <a:spAutoFit/>
          </a:bodyPr>
          <a:lstStyle/>
          <a:p>
            <a:pPr algn="r"/>
            <a:r>
              <a:rPr lang="uk-UA" sz="2000" b="1" dirty="0">
                <a:latin typeface="Times New Roman" panose="02020603050405020304" pitchFamily="18" charset="0"/>
                <a:cs typeface="Times New Roman" panose="02020603050405020304" pitchFamily="18" charset="0"/>
              </a:rPr>
              <a:t>Таблиця 1</a:t>
            </a:r>
          </a:p>
          <a:p>
            <a:pPr algn="r"/>
            <a:r>
              <a:rPr lang="uk-UA" sz="2000" b="1" i="1" dirty="0">
                <a:latin typeface="Times New Roman" panose="02020603050405020304" pitchFamily="18" charset="0"/>
                <a:cs typeface="Times New Roman" panose="02020603050405020304" pitchFamily="18" charset="0"/>
              </a:rPr>
              <a:t>Вплив способу кулінарного оброблення на вміст радіонуклідів у продуктах</a:t>
            </a:r>
            <a:endParaRPr lang="uk-UA" sz="2000" b="1" dirty="0">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 xmlns:p14="http://schemas.microsoft.com/office/powerpoint/2010/main" val="436758817"/>
              </p:ext>
            </p:extLst>
          </p:nvPr>
        </p:nvGraphicFramePr>
        <p:xfrm>
          <a:off x="742950" y="821918"/>
          <a:ext cx="10412730" cy="5560490"/>
        </p:xfrm>
        <a:graphic>
          <a:graphicData uri="http://schemas.openxmlformats.org/drawingml/2006/table">
            <a:tbl>
              <a:tblPr>
                <a:tableStyleId>{5940675A-B579-460E-94D1-54222C63F5DA}</a:tableStyleId>
              </a:tblPr>
              <a:tblGrid>
                <a:gridCol w="2602034"/>
                <a:gridCol w="4233331"/>
                <a:gridCol w="1947217"/>
                <a:gridCol w="1630148"/>
              </a:tblGrid>
              <a:tr h="218580">
                <a:tc rowSpan="2">
                  <a:txBody>
                    <a:bodyPr/>
                    <a:lstStyle/>
                    <a:p>
                      <a:pPr algn="ctr">
                        <a:spcAft>
                          <a:spcPts val="0"/>
                        </a:spcAft>
                      </a:pPr>
                      <a:r>
                        <a:rPr lang="uk-UA" sz="1600" b="1" dirty="0">
                          <a:solidFill>
                            <a:srgbClr val="0070C0"/>
                          </a:solidFill>
                          <a:effectLst/>
                          <a:latin typeface="Times New Roman" panose="02020603050405020304" pitchFamily="18" charset="0"/>
                          <a:cs typeface="Times New Roman" panose="02020603050405020304" pitchFamily="18" charset="0"/>
                        </a:rPr>
                        <a:t>Вихідний </a:t>
                      </a:r>
                      <a:r>
                        <a:rPr lang="uk-UA" sz="1600" b="1" dirty="0" smtClean="0">
                          <a:solidFill>
                            <a:srgbClr val="0070C0"/>
                          </a:solidFill>
                          <a:effectLst/>
                          <a:latin typeface="Times New Roman" panose="02020603050405020304" pitchFamily="18" charset="0"/>
                          <a:cs typeface="Times New Roman" panose="02020603050405020304" pitchFamily="18" charset="0"/>
                        </a:rPr>
                        <a:t>продукт</a:t>
                      </a:r>
                      <a:endParaRPr lang="uk-UA" sz="16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rowSpan="2">
                  <a:txBody>
                    <a:bodyPr/>
                    <a:lstStyle/>
                    <a:p>
                      <a:pPr algn="ctr">
                        <a:spcAft>
                          <a:spcPts val="0"/>
                        </a:spcAft>
                      </a:pPr>
                      <a:r>
                        <a:rPr lang="uk-UA" sz="1600" b="1" dirty="0">
                          <a:solidFill>
                            <a:srgbClr val="0070C0"/>
                          </a:solidFill>
                          <a:effectLst/>
                          <a:latin typeface="Times New Roman" panose="02020603050405020304" pitchFamily="18" charset="0"/>
                          <a:cs typeface="Times New Roman" panose="02020603050405020304" pitchFamily="18" charset="0"/>
                        </a:rPr>
                        <a:t>Спосіб кулінарного </a:t>
                      </a:r>
                      <a:r>
                        <a:rPr lang="uk-UA" sz="1600" b="1" dirty="0" smtClean="0">
                          <a:solidFill>
                            <a:srgbClr val="0070C0"/>
                          </a:solidFill>
                          <a:effectLst/>
                          <a:latin typeface="Times New Roman" panose="02020603050405020304" pitchFamily="18" charset="0"/>
                          <a:cs typeface="Times New Roman" panose="02020603050405020304" pitchFamily="18" charset="0"/>
                        </a:rPr>
                        <a:t>оброблення</a:t>
                      </a:r>
                      <a:r>
                        <a:rPr lang="uk-UA" sz="1600" b="1" dirty="0">
                          <a:solidFill>
                            <a:srgbClr val="0070C0"/>
                          </a:solidFill>
                          <a:effectLst/>
                          <a:latin typeface="Times New Roman" panose="02020603050405020304" pitchFamily="18" charset="0"/>
                          <a:cs typeface="Times New Roman" panose="02020603050405020304" pitchFamily="18" charset="0"/>
                        </a:rPr>
                        <a:t> </a:t>
                      </a:r>
                      <a:endParaRPr lang="uk-UA" sz="1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gridSpan="2">
                  <a:txBody>
                    <a:bodyPr/>
                    <a:lstStyle/>
                    <a:p>
                      <a:pPr algn="ctr">
                        <a:spcAft>
                          <a:spcPts val="0"/>
                        </a:spcAft>
                      </a:pPr>
                      <a:r>
                        <a:rPr lang="uk-UA" sz="1600" b="1" dirty="0">
                          <a:solidFill>
                            <a:srgbClr val="0070C0"/>
                          </a:solidFill>
                          <a:effectLst/>
                          <a:latin typeface="Times New Roman" panose="02020603050405020304" pitchFamily="18" charset="0"/>
                          <a:cs typeface="Times New Roman" panose="02020603050405020304" pitchFamily="18" charset="0"/>
                        </a:rPr>
                        <a:t>Зменшення вмісту на х%</a:t>
                      </a:r>
                      <a:endParaRPr lang="uk-UA" sz="16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hMerge="1">
                  <a:txBody>
                    <a:bodyPr/>
                    <a:lstStyle/>
                    <a:p>
                      <a:endParaRPr lang="uk-UA"/>
                    </a:p>
                  </a:txBody>
                  <a:tcPr/>
                </a:tc>
              </a:tr>
              <a:tr h="250087">
                <a:tc vMerge="1">
                  <a:txBody>
                    <a:bodyPr/>
                    <a:lstStyle/>
                    <a:p>
                      <a:pPr algn="ctr">
                        <a:spcAft>
                          <a:spcPts val="0"/>
                        </a:spcAft>
                      </a:pP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vMerge="1">
                  <a:txBody>
                    <a:bodyPr/>
                    <a:lstStyle/>
                    <a:p>
                      <a:pPr algn="ctr">
                        <a:spcAft>
                          <a:spcPts val="0"/>
                        </a:spcAft>
                      </a:pP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ctr">
                        <a:spcAft>
                          <a:spcPts val="0"/>
                        </a:spcAft>
                      </a:pPr>
                      <a:r>
                        <a:rPr lang="uk-UA" sz="1600" b="1" baseline="30000" dirty="0">
                          <a:solidFill>
                            <a:srgbClr val="0070C0"/>
                          </a:solidFill>
                          <a:effectLst/>
                          <a:latin typeface="Times New Roman" panose="02020603050405020304" pitchFamily="18" charset="0"/>
                          <a:cs typeface="Times New Roman" panose="02020603050405020304" pitchFamily="18" charset="0"/>
                        </a:rPr>
                        <a:t>137</a:t>
                      </a:r>
                      <a:r>
                        <a:rPr lang="uk-UA" sz="1600" b="1" dirty="0">
                          <a:solidFill>
                            <a:srgbClr val="0070C0"/>
                          </a:solidFill>
                          <a:effectLst/>
                          <a:latin typeface="Times New Roman" panose="02020603050405020304" pitchFamily="18" charset="0"/>
                          <a:cs typeface="Times New Roman" panose="02020603050405020304" pitchFamily="18" charset="0"/>
                        </a:rPr>
                        <a:t>Сs</a:t>
                      </a:r>
                      <a:endParaRPr lang="uk-UA" sz="1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ctr">
                        <a:spcAft>
                          <a:spcPts val="0"/>
                        </a:spcAft>
                      </a:pPr>
                      <a:r>
                        <a:rPr lang="uk-UA" sz="1600" b="1" baseline="30000" dirty="0">
                          <a:solidFill>
                            <a:srgbClr val="0070C0"/>
                          </a:solidFill>
                          <a:effectLst/>
                          <a:latin typeface="Times New Roman" panose="02020603050405020304" pitchFamily="18" charset="0"/>
                          <a:cs typeface="Times New Roman" panose="02020603050405020304" pitchFamily="18" charset="0"/>
                        </a:rPr>
                        <a:t>90</a:t>
                      </a:r>
                      <a:r>
                        <a:rPr lang="uk-UA" sz="1600" b="1" dirty="0">
                          <a:solidFill>
                            <a:srgbClr val="0070C0"/>
                          </a:solidFill>
                          <a:effectLst/>
                          <a:latin typeface="Times New Roman" panose="02020603050405020304" pitchFamily="18" charset="0"/>
                          <a:cs typeface="Times New Roman" panose="02020603050405020304" pitchFamily="18" charset="0"/>
                        </a:rPr>
                        <a:t>Sr</a:t>
                      </a:r>
                      <a:endParaRPr lang="uk-UA" sz="1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r>
              <a:tr h="250087">
                <a:tc rowSpan="3">
                  <a:txBody>
                    <a:bodyPr/>
                    <a:lstStyle/>
                    <a:p>
                      <a:pPr algn="ctr">
                        <a:spcAft>
                          <a:spcPts val="0"/>
                        </a:spcAft>
                      </a:pPr>
                      <a:r>
                        <a:rPr lang="uk-UA" sz="1600" b="1" i="1" dirty="0" smtClean="0">
                          <a:effectLst/>
                          <a:latin typeface="Times New Roman" panose="02020603050405020304" pitchFamily="18" charset="0"/>
                          <a:cs typeface="Times New Roman" panose="02020603050405020304" pitchFamily="18" charset="0"/>
                        </a:rPr>
                        <a:t>Картопля</a:t>
                      </a:r>
                      <a:endParaRPr lang="uk-UA" sz="16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Очищення від шкірки</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r>
              <a:tr h="250087">
                <a:tc vMerge="1">
                  <a:txBody>
                    <a:bodyPr/>
                    <a:lstStyle/>
                    <a:p>
                      <a:pPr algn="ctr">
                        <a:spcAft>
                          <a:spcPts val="0"/>
                        </a:spcAft>
                      </a:pP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Відварювання в простій воді</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smtClean="0">
                          <a:effectLst/>
                          <a:latin typeface="Times New Roman" panose="02020603050405020304" pitchFamily="18" charset="0"/>
                          <a:cs typeface="Times New Roman" panose="02020603050405020304" pitchFamily="18" charset="0"/>
                        </a:rPr>
                        <a:t>30-45</a:t>
                      </a:r>
                      <a:r>
                        <a:rPr lang="uk-UA" sz="1600" dirty="0">
                          <a:effectLst/>
                          <a:latin typeface="Times New Roman" panose="02020603050405020304" pitchFamily="18" charset="0"/>
                          <a:cs typeface="Times New Roman" panose="02020603050405020304" pitchFamily="18" charset="0"/>
                        </a:rPr>
                        <a:t>%</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r>
              <a:tr h="250087">
                <a:tc vMerge="1">
                  <a:txBody>
                    <a:bodyPr/>
                    <a:lstStyle/>
                    <a:p>
                      <a:pPr algn="ctr">
                        <a:spcAft>
                          <a:spcPts val="0"/>
                        </a:spcAft>
                      </a:pP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Відварювання в підсоленій воді</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50%</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r>
              <a:tr h="250087">
                <a:tc rowSpan="2">
                  <a:txBody>
                    <a:bodyPr/>
                    <a:lstStyle/>
                    <a:p>
                      <a:pPr algn="ctr">
                        <a:spcAft>
                          <a:spcPts val="0"/>
                        </a:spcAft>
                      </a:pPr>
                      <a:r>
                        <a:rPr lang="uk-UA" sz="1600" b="1" i="1" dirty="0" smtClean="0">
                          <a:effectLst/>
                          <a:latin typeface="Times New Roman" panose="02020603050405020304" pitchFamily="18" charset="0"/>
                          <a:cs typeface="Times New Roman" panose="02020603050405020304" pitchFamily="18" charset="0"/>
                        </a:rPr>
                        <a:t>Буряк</a:t>
                      </a:r>
                      <a:endParaRPr lang="uk-UA" sz="16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Відварювання</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60%</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r>
              <a:tr h="264297">
                <a:tc vMerge="1">
                  <a:txBody>
                    <a:bodyPr/>
                    <a:lstStyle/>
                    <a:p>
                      <a:pPr algn="ctr">
                        <a:spcAft>
                          <a:spcPts val="0"/>
                        </a:spcAft>
                      </a:pPr>
                      <a:endParaRPr lang="uk-UA" sz="16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Очищення від шкірки</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smtClean="0">
                          <a:effectLst/>
                          <a:latin typeface="Times New Roman" panose="02020603050405020304" pitchFamily="18" charset="0"/>
                          <a:cs typeface="Times New Roman" panose="02020603050405020304" pitchFamily="18" charset="0"/>
                        </a:rPr>
                        <a:t>30-40</a:t>
                      </a:r>
                      <a:r>
                        <a:rPr lang="uk-UA" sz="1600" dirty="0">
                          <a:effectLst/>
                          <a:latin typeface="Times New Roman" panose="02020603050405020304" pitchFamily="18" charset="0"/>
                          <a:cs typeface="Times New Roman" panose="02020603050405020304" pitchFamily="18" charset="0"/>
                        </a:rPr>
                        <a:t>%</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r>
              <a:tr h="277010">
                <a:tc>
                  <a:txBody>
                    <a:bodyPr/>
                    <a:lstStyle/>
                    <a:p>
                      <a:pPr algn="ctr">
                        <a:spcAft>
                          <a:spcPts val="0"/>
                        </a:spcAft>
                      </a:pPr>
                      <a:r>
                        <a:rPr lang="uk-UA" sz="1600" b="1" i="1" dirty="0">
                          <a:effectLst/>
                          <a:latin typeface="Times New Roman" panose="02020603050405020304" pitchFamily="18" charset="0"/>
                          <a:cs typeface="Times New Roman" panose="02020603050405020304" pitchFamily="18" charset="0"/>
                        </a:rPr>
                        <a:t>Капуста</a:t>
                      </a:r>
                      <a:endParaRPr lang="uk-UA" sz="16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Відварювання</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smtClean="0">
                          <a:effectLst/>
                          <a:latin typeface="Times New Roman" panose="02020603050405020304" pitchFamily="18" charset="0"/>
                          <a:cs typeface="Times New Roman" panose="02020603050405020304" pitchFamily="18" charset="0"/>
                        </a:rPr>
                        <a:t>60-80</a:t>
                      </a:r>
                      <a:r>
                        <a:rPr lang="uk-UA" sz="1600" dirty="0">
                          <a:effectLst/>
                          <a:latin typeface="Times New Roman" panose="02020603050405020304" pitchFamily="18" charset="0"/>
                          <a:cs typeface="Times New Roman" panose="02020603050405020304" pitchFamily="18" charset="0"/>
                        </a:rPr>
                        <a:t>%</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r>
              <a:tr h="255772">
                <a:tc>
                  <a:txBody>
                    <a:bodyPr/>
                    <a:lstStyle/>
                    <a:p>
                      <a:pPr algn="ctr">
                        <a:spcAft>
                          <a:spcPts val="0"/>
                        </a:spcAft>
                      </a:pPr>
                      <a:r>
                        <a:rPr lang="uk-UA" sz="1600" b="1" i="1" dirty="0">
                          <a:effectLst/>
                          <a:latin typeface="Times New Roman" panose="02020603050405020304" pitchFamily="18" charset="0"/>
                          <a:cs typeface="Times New Roman" panose="02020603050405020304" pitchFamily="18" charset="0"/>
                        </a:rPr>
                        <a:t>Горох</a:t>
                      </a:r>
                      <a:endParaRPr lang="uk-UA" sz="16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Відварювання</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smtClean="0">
                          <a:effectLst/>
                          <a:latin typeface="Times New Roman" panose="02020603050405020304" pitchFamily="18" charset="0"/>
                          <a:cs typeface="Times New Roman" panose="02020603050405020304" pitchFamily="18" charset="0"/>
                        </a:rPr>
                        <a:t>45-89</a:t>
                      </a:r>
                      <a:r>
                        <a:rPr lang="uk-UA" sz="1600" dirty="0">
                          <a:effectLst/>
                          <a:latin typeface="Times New Roman" panose="02020603050405020304" pitchFamily="18" charset="0"/>
                          <a:cs typeface="Times New Roman" panose="02020603050405020304" pitchFamily="18" charset="0"/>
                        </a:rPr>
                        <a:t>%</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r>
              <a:tr h="251035">
                <a:tc>
                  <a:txBody>
                    <a:bodyPr/>
                    <a:lstStyle/>
                    <a:p>
                      <a:pPr algn="ctr">
                        <a:spcAft>
                          <a:spcPts val="0"/>
                        </a:spcAft>
                      </a:pPr>
                      <a:r>
                        <a:rPr lang="uk-UA" sz="1600" b="1" i="1" dirty="0">
                          <a:effectLst/>
                          <a:latin typeface="Times New Roman" panose="02020603050405020304" pitchFamily="18" charset="0"/>
                          <a:cs typeface="Times New Roman" panose="02020603050405020304" pitchFamily="18" charset="0"/>
                        </a:rPr>
                        <a:t>Щавель</a:t>
                      </a:r>
                      <a:endParaRPr lang="uk-UA" sz="16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Відварювання</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smtClean="0">
                          <a:effectLst/>
                          <a:latin typeface="Times New Roman" panose="02020603050405020304" pitchFamily="18" charset="0"/>
                          <a:cs typeface="Times New Roman" panose="02020603050405020304" pitchFamily="18" charset="0"/>
                        </a:rPr>
                        <a:t>45-50</a:t>
                      </a:r>
                      <a:r>
                        <a:rPr lang="uk-UA" sz="1600" dirty="0">
                          <a:effectLst/>
                          <a:latin typeface="Times New Roman" panose="02020603050405020304" pitchFamily="18" charset="0"/>
                          <a:cs typeface="Times New Roman" panose="02020603050405020304" pitchFamily="18" charset="0"/>
                        </a:rPr>
                        <a:t>%</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r>
              <a:tr h="255772">
                <a:tc>
                  <a:txBody>
                    <a:bodyPr/>
                    <a:lstStyle/>
                    <a:p>
                      <a:pPr algn="ctr">
                        <a:spcAft>
                          <a:spcPts val="0"/>
                        </a:spcAft>
                      </a:pPr>
                      <a:r>
                        <a:rPr lang="uk-UA" sz="1600" b="1" i="1" dirty="0">
                          <a:effectLst/>
                          <a:latin typeface="Times New Roman" panose="02020603050405020304" pitchFamily="18" charset="0"/>
                          <a:cs typeface="Times New Roman" panose="02020603050405020304" pitchFamily="18" charset="0"/>
                        </a:rPr>
                        <a:t>М'ясо</a:t>
                      </a:r>
                      <a:endParaRPr lang="uk-UA" sz="16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Відварювання</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70%</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50%</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r>
              <a:tr h="500176">
                <a:tc>
                  <a:txBody>
                    <a:bodyPr/>
                    <a:lstStyle/>
                    <a:p>
                      <a:pPr algn="ctr">
                        <a:spcAft>
                          <a:spcPts val="0"/>
                        </a:spcAft>
                      </a:pPr>
                      <a:r>
                        <a:rPr lang="uk-UA" sz="1600" b="1" i="1" dirty="0">
                          <a:effectLst/>
                          <a:latin typeface="Times New Roman" panose="02020603050405020304" pitchFamily="18" charset="0"/>
                          <a:cs typeface="Times New Roman" panose="02020603050405020304" pitchFamily="18" charset="0"/>
                        </a:rPr>
                        <a:t>Яловичина</a:t>
                      </a:r>
                      <a:endParaRPr lang="uk-UA" sz="16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Вимочування у воді і наступне варіння</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smtClean="0">
                          <a:effectLst/>
                          <a:latin typeface="Times New Roman" panose="02020603050405020304" pitchFamily="18" charset="0"/>
                          <a:cs typeface="Times New Roman" panose="02020603050405020304" pitchFamily="18" charset="0"/>
                        </a:rPr>
                        <a:t>80-90</a:t>
                      </a:r>
                      <a:r>
                        <a:rPr lang="uk-UA" sz="1600" dirty="0">
                          <a:effectLst/>
                          <a:latin typeface="Times New Roman" panose="02020603050405020304" pitchFamily="18" charset="0"/>
                          <a:cs typeface="Times New Roman" panose="02020603050405020304" pitchFamily="18" charset="0"/>
                        </a:rPr>
                        <a:t>%</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r>
              <a:tr h="761631">
                <a:tc>
                  <a:txBody>
                    <a:bodyPr/>
                    <a:lstStyle/>
                    <a:p>
                      <a:pPr algn="ctr">
                        <a:spcAft>
                          <a:spcPts val="0"/>
                        </a:spcAft>
                      </a:pPr>
                      <a:r>
                        <a:rPr lang="uk-UA" sz="1600" b="1" i="1" dirty="0">
                          <a:effectLst/>
                          <a:latin typeface="Times New Roman" panose="02020603050405020304" pitchFamily="18" charset="0"/>
                          <a:cs typeface="Times New Roman" panose="02020603050405020304" pitchFamily="18" charset="0"/>
                        </a:rPr>
                        <a:t>Свинина</a:t>
                      </a:r>
                      <a:endParaRPr lang="uk-UA" sz="16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Вимочування у воді, витримування у 25% розсолі упродовж 3 </a:t>
                      </a:r>
                      <a:r>
                        <a:rPr lang="uk-UA" sz="1600" dirty="0" err="1" smtClean="0">
                          <a:effectLst/>
                          <a:latin typeface="Times New Roman" panose="02020603050405020304" pitchFamily="18" charset="0"/>
                          <a:cs typeface="Times New Roman" panose="02020603050405020304" pitchFamily="18" charset="0"/>
                        </a:rPr>
                        <a:t>год</a:t>
                      </a:r>
                      <a:r>
                        <a:rPr lang="uk-UA" sz="1600" dirty="0" smtClean="0">
                          <a:effectLst/>
                          <a:latin typeface="Times New Roman" panose="02020603050405020304" pitchFamily="18" charset="0"/>
                          <a:cs typeface="Times New Roman" panose="02020603050405020304" pitchFamily="18" charset="0"/>
                        </a:rPr>
                        <a:t> </a:t>
                      </a:r>
                      <a:r>
                        <a:rPr lang="uk-UA" sz="1600" dirty="0">
                          <a:effectLst/>
                          <a:latin typeface="Times New Roman" panose="02020603050405020304" pitchFamily="18" charset="0"/>
                          <a:cs typeface="Times New Roman" panose="02020603050405020304" pitchFamily="18" charset="0"/>
                        </a:rPr>
                        <a:t>і відварювання</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90%</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r>
              <a:tr h="250087">
                <a:tc>
                  <a:txBody>
                    <a:bodyPr/>
                    <a:lstStyle/>
                    <a:p>
                      <a:pPr algn="ctr">
                        <a:spcAft>
                          <a:spcPts val="0"/>
                        </a:spcAft>
                      </a:pPr>
                      <a:r>
                        <a:rPr lang="uk-UA" sz="1600" b="1" i="1" dirty="0">
                          <a:effectLst/>
                          <a:latin typeface="Times New Roman" panose="02020603050405020304" pitchFamily="18" charset="0"/>
                          <a:cs typeface="Times New Roman" panose="02020603050405020304" pitchFamily="18" charset="0"/>
                        </a:rPr>
                        <a:t>М'ясо куряче</a:t>
                      </a:r>
                      <a:endParaRPr lang="uk-UA" sz="16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Відварювання</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45%</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 </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r>
              <a:tr h="250087">
                <a:tc>
                  <a:txBody>
                    <a:bodyPr/>
                    <a:lstStyle/>
                    <a:p>
                      <a:pPr algn="ctr">
                        <a:spcAft>
                          <a:spcPts val="0"/>
                        </a:spcAft>
                      </a:pPr>
                      <a:r>
                        <a:rPr lang="uk-UA" sz="1600" b="1" i="1" dirty="0">
                          <a:effectLst/>
                          <a:latin typeface="Times New Roman" panose="02020603050405020304" pitchFamily="18" charset="0"/>
                          <a:cs typeface="Times New Roman" panose="02020603050405020304" pitchFamily="18" charset="0"/>
                        </a:rPr>
                        <a:t>М'ясо</a:t>
                      </a:r>
                      <a:endParaRPr lang="uk-UA" sz="16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Смаження</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gridSpan="2">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Практично не знижується</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hMerge="1">
                  <a:txBody>
                    <a:bodyPr/>
                    <a:lstStyle/>
                    <a:p>
                      <a:endParaRPr lang="uk-UA"/>
                    </a:p>
                  </a:txBody>
                  <a:tcPr/>
                </a:tc>
              </a:tr>
              <a:tr h="250087">
                <a:tc>
                  <a:txBody>
                    <a:bodyPr/>
                    <a:lstStyle/>
                    <a:p>
                      <a:pPr algn="ctr">
                        <a:spcAft>
                          <a:spcPts val="0"/>
                        </a:spcAft>
                      </a:pPr>
                      <a:r>
                        <a:rPr lang="uk-UA" sz="1600" b="1" i="1" dirty="0">
                          <a:effectLst/>
                          <a:latin typeface="Times New Roman" panose="02020603050405020304" pitchFamily="18" charset="0"/>
                          <a:cs typeface="Times New Roman" panose="02020603050405020304" pitchFamily="18" charset="0"/>
                        </a:rPr>
                        <a:t>Риба</a:t>
                      </a:r>
                      <a:endParaRPr lang="uk-UA" sz="16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Видалення луски, нутрощів, плавців</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16%</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r>
              <a:tr h="250087">
                <a:tc>
                  <a:txBody>
                    <a:bodyPr/>
                    <a:lstStyle/>
                    <a:p>
                      <a:pPr algn="ctr">
                        <a:spcAft>
                          <a:spcPts val="0"/>
                        </a:spcAft>
                      </a:pPr>
                      <a:r>
                        <a:rPr lang="uk-UA" sz="1600" b="1" i="1" dirty="0">
                          <a:effectLst/>
                          <a:latin typeface="Times New Roman" panose="02020603050405020304" pitchFamily="18" charset="0"/>
                          <a:cs typeface="Times New Roman" panose="02020603050405020304" pitchFamily="18" charset="0"/>
                        </a:rPr>
                        <a:t>Риба </a:t>
                      </a:r>
                      <a:r>
                        <a:rPr lang="uk-UA" sz="1600" b="1" i="1" dirty="0" smtClean="0">
                          <a:effectLst/>
                          <a:latin typeface="Times New Roman" panose="02020603050405020304" pitchFamily="18" charset="0"/>
                          <a:cs typeface="Times New Roman" panose="02020603050405020304" pitchFamily="18" charset="0"/>
                        </a:rPr>
                        <a:t>прісноводна</a:t>
                      </a:r>
                      <a:endParaRPr lang="uk-UA" sz="16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Відварювання</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smtClean="0">
                          <a:effectLst/>
                          <a:latin typeface="Times New Roman" panose="02020603050405020304" pitchFamily="18" charset="0"/>
                          <a:cs typeface="Times New Roman" panose="02020603050405020304" pitchFamily="18" charset="0"/>
                        </a:rPr>
                        <a:t>70-90</a:t>
                      </a:r>
                      <a:r>
                        <a:rPr lang="uk-UA" sz="1600" dirty="0">
                          <a:effectLst/>
                          <a:latin typeface="Times New Roman" panose="02020603050405020304" pitchFamily="18" charset="0"/>
                          <a:cs typeface="Times New Roman" panose="02020603050405020304" pitchFamily="18" charset="0"/>
                        </a:rPr>
                        <a:t>%</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r>
              <a:tr h="250087">
                <a:tc>
                  <a:txBody>
                    <a:bodyPr/>
                    <a:lstStyle/>
                    <a:p>
                      <a:pPr algn="ctr">
                        <a:spcAft>
                          <a:spcPts val="0"/>
                        </a:spcAft>
                      </a:pPr>
                      <a:r>
                        <a:rPr lang="uk-UA" sz="1600" b="1" i="1" dirty="0">
                          <a:effectLst/>
                          <a:latin typeface="Times New Roman" panose="02020603050405020304" pitchFamily="18" charset="0"/>
                          <a:cs typeface="Times New Roman" panose="02020603050405020304" pitchFamily="18" charset="0"/>
                        </a:rPr>
                        <a:t>Риба (тушка з головою)</a:t>
                      </a:r>
                      <a:endParaRPr lang="uk-UA" sz="16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Виготовлення юшки</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smtClean="0">
                          <a:effectLst/>
                          <a:latin typeface="Times New Roman" panose="02020603050405020304" pitchFamily="18" charset="0"/>
                          <a:cs typeface="Times New Roman" panose="02020603050405020304" pitchFamily="18" charset="0"/>
                        </a:rPr>
                        <a:t>15-28</a:t>
                      </a:r>
                      <a:r>
                        <a:rPr lang="uk-UA" sz="1600" dirty="0">
                          <a:effectLst/>
                          <a:latin typeface="Times New Roman" panose="02020603050405020304" pitchFamily="18" charset="0"/>
                          <a:cs typeface="Times New Roman" panose="02020603050405020304" pitchFamily="18" charset="0"/>
                        </a:rPr>
                        <a:t>%</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r>
              <a:tr h="250087">
                <a:tc>
                  <a:txBody>
                    <a:bodyPr/>
                    <a:lstStyle/>
                    <a:p>
                      <a:pPr algn="ctr">
                        <a:spcAft>
                          <a:spcPts val="0"/>
                        </a:spcAft>
                      </a:pPr>
                      <a:r>
                        <a:rPr lang="uk-UA" sz="1600" b="1" i="1" dirty="0">
                          <a:effectLst/>
                          <a:latin typeface="Times New Roman" panose="02020603050405020304" pitchFamily="18" charset="0"/>
                          <a:cs typeface="Times New Roman" panose="02020603050405020304" pitchFamily="18" charset="0"/>
                        </a:rPr>
                        <a:t>Молочні відвійки</a:t>
                      </a:r>
                      <a:endParaRPr lang="uk-UA" sz="16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Виготовлення сиру</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64%</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nchor="ctr"/>
                </a:tc>
              </a:tr>
            </a:tbl>
          </a:graphicData>
        </a:graphic>
      </p:graphicFrame>
    </p:spTree>
    <p:extLst>
      <p:ext uri="{BB962C8B-B14F-4D97-AF65-F5344CB8AC3E}">
        <p14:creationId xmlns="" xmlns:p14="http://schemas.microsoft.com/office/powerpoint/2010/main" val="1502616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5527" y="114032"/>
            <a:ext cx="11776363" cy="6370975"/>
          </a:xfrm>
          <a:prstGeom prst="rect">
            <a:avLst/>
          </a:prstGeom>
        </p:spPr>
        <p:txBody>
          <a:bodyPr wrap="square">
            <a:spAutoFit/>
          </a:bodyPr>
          <a:lstStyle/>
          <a:p>
            <a:pPr indent="536575" algn="just"/>
            <a:r>
              <a:rPr lang="uk-UA" sz="2400" dirty="0" smtClean="0">
                <a:latin typeface="Times New Roman" panose="02020603050405020304" pitchFamily="18" charset="0"/>
                <a:cs typeface="Times New Roman" panose="02020603050405020304" pitchFamily="18" charset="0"/>
              </a:rPr>
              <a:t>Для </a:t>
            </a:r>
            <a:r>
              <a:rPr lang="uk-UA" sz="2400" dirty="0">
                <a:latin typeface="Times New Roman" panose="02020603050405020304" pitchFamily="18" charset="0"/>
                <a:cs typeface="Times New Roman" panose="02020603050405020304" pitchFamily="18" charset="0"/>
              </a:rPr>
              <a:t>виведення радіонуклідів, що вже потрапили в організм, необхідна високобілкова дієта. </a:t>
            </a:r>
            <a:r>
              <a:rPr lang="uk-UA" sz="2400" b="1" dirty="0">
                <a:latin typeface="Times New Roman" panose="02020603050405020304" pitchFamily="18" charset="0"/>
                <a:cs typeface="Times New Roman" panose="02020603050405020304" pitchFamily="18" charset="0"/>
              </a:rPr>
              <a:t>Білки</a:t>
            </a:r>
            <a:r>
              <a:rPr lang="uk-UA"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сприяють </a:t>
            </a:r>
            <a:r>
              <a:rPr lang="uk-UA" sz="2400" dirty="0">
                <a:latin typeface="Times New Roman" panose="02020603050405020304" pitchFamily="18" charset="0"/>
                <a:cs typeface="Times New Roman" panose="02020603050405020304" pitchFamily="18" charset="0"/>
              </a:rPr>
              <a:t>зменшенню всмоктування радіонуклідів у </a:t>
            </a:r>
            <a:r>
              <a:rPr lang="uk-UA" sz="2400" dirty="0" smtClean="0">
                <a:latin typeface="Times New Roman" panose="02020603050405020304" pitchFamily="18" charset="0"/>
                <a:cs typeface="Times New Roman" panose="02020603050405020304" pitchFamily="18" charset="0"/>
              </a:rPr>
              <a:t>шлунково-кишковому </a:t>
            </a:r>
            <a:r>
              <a:rPr lang="uk-UA" sz="2400" dirty="0">
                <a:latin typeface="Times New Roman" panose="02020603050405020304" pitchFamily="18" charset="0"/>
                <a:cs typeface="Times New Roman" panose="02020603050405020304" pitchFamily="18" charset="0"/>
              </a:rPr>
              <a:t>каналі і нагромадженню їх в </a:t>
            </a:r>
            <a:r>
              <a:rPr lang="uk-UA" sz="2400" dirty="0" smtClean="0">
                <a:latin typeface="Times New Roman" panose="02020603050405020304" pitchFamily="18" charset="0"/>
                <a:cs typeface="Times New Roman" panose="02020603050405020304" pitchFamily="18" charset="0"/>
              </a:rPr>
              <a:t>організмі. </a:t>
            </a:r>
            <a:r>
              <a:rPr lang="uk-UA" sz="2400" b="1" dirty="0" smtClean="0">
                <a:latin typeface="Times New Roman" panose="02020603050405020304" pitchFamily="18" charset="0"/>
                <a:cs typeface="Times New Roman" panose="02020603050405020304" pitchFamily="18" charset="0"/>
              </a:rPr>
              <a:t>Джерелами </a:t>
            </a:r>
            <a:r>
              <a:rPr lang="uk-UA" sz="2400" b="1" dirty="0">
                <a:latin typeface="Times New Roman" panose="02020603050405020304" pitchFamily="18" charset="0"/>
                <a:cs typeface="Times New Roman" panose="02020603050405020304" pitchFamily="18" charset="0"/>
              </a:rPr>
              <a:t>білкових речовин</a:t>
            </a:r>
            <a:r>
              <a:rPr lang="uk-UA" sz="2400" dirty="0">
                <a:latin typeface="Times New Roman" panose="02020603050405020304" pitchFamily="18" charset="0"/>
                <a:cs typeface="Times New Roman" panose="02020603050405020304" pitchFamily="18" charset="0"/>
              </a:rPr>
              <a:t>, крім м'яса і молочних продуктів, є продукти з насіння бобових рослин, морська риба, а також краби, креветки, кальмари.</a:t>
            </a:r>
          </a:p>
          <a:p>
            <a:pPr indent="536575" algn="just"/>
            <a:r>
              <a:rPr lang="uk-UA" sz="2400" dirty="0">
                <a:latin typeface="Times New Roman" panose="02020603050405020304" pitchFamily="18" charset="0"/>
                <a:cs typeface="Times New Roman" panose="02020603050405020304" pitchFamily="18" charset="0"/>
              </a:rPr>
              <a:t>На рівень відкладення радіонуклідів в організмі </a:t>
            </a:r>
            <a:r>
              <a:rPr lang="uk-UA" sz="2400" dirty="0" smtClean="0">
                <a:latin typeface="Times New Roman" panose="02020603050405020304" pitchFamily="18" charset="0"/>
                <a:cs typeface="Times New Roman" panose="02020603050405020304" pitchFamily="18" charset="0"/>
              </a:rPr>
              <a:t>впливає </a:t>
            </a:r>
            <a:r>
              <a:rPr lang="uk-UA" sz="2400" dirty="0">
                <a:latin typeface="Times New Roman" panose="02020603050405020304" pitchFamily="18" charset="0"/>
                <a:cs typeface="Times New Roman" panose="02020603050405020304" pitchFamily="18" charset="0"/>
              </a:rPr>
              <a:t>вміст у харчових продуктах заліза, калію і кальцію.</a:t>
            </a:r>
          </a:p>
          <a:p>
            <a:pPr indent="536575" algn="just"/>
            <a:r>
              <a:rPr lang="uk-UA" sz="2400" dirty="0">
                <a:latin typeface="Times New Roman" panose="02020603050405020304" pitchFamily="18" charset="0"/>
                <a:cs typeface="Times New Roman" panose="02020603050405020304" pitchFamily="18" charset="0"/>
              </a:rPr>
              <a:t>Одним із напрямів радіозахисного харчування є збільшення споживання </a:t>
            </a:r>
            <a:r>
              <a:rPr lang="uk-UA" sz="2400" b="1" dirty="0">
                <a:latin typeface="Times New Roman" panose="02020603050405020304" pitchFamily="18" charset="0"/>
                <a:cs typeface="Times New Roman" panose="02020603050405020304" pitchFamily="18" charset="0"/>
              </a:rPr>
              <a:t>вітамінів-</a:t>
            </a:r>
            <a:r>
              <a:rPr lang="uk-UA" sz="2400" b="1" dirty="0" err="1">
                <a:latin typeface="Times New Roman" panose="02020603050405020304" pitchFamily="18" charset="0"/>
                <a:cs typeface="Times New Roman" panose="02020603050405020304" pitchFamily="18" charset="0"/>
              </a:rPr>
              <a:t>антиокисників</a:t>
            </a:r>
            <a:r>
              <a:rPr lang="uk-UA" sz="2400" dirty="0">
                <a:latin typeface="Times New Roman" panose="02020603050405020304" pitchFamily="18" charset="0"/>
                <a:cs typeface="Times New Roman" panose="02020603050405020304" pitchFamily="18" charset="0"/>
              </a:rPr>
              <a:t> (А, Е), які також мають радіопротекторні властивості. Тому бажано більше вживати в їжу різних рослинних олій — маслинової, кукурудзяної, соняшникової </a:t>
            </a:r>
            <a:r>
              <a:rPr lang="uk-UA" sz="2400" dirty="0" smtClean="0">
                <a:latin typeface="Times New Roman" panose="02020603050405020304" pitchFamily="18" charset="0"/>
                <a:cs typeface="Times New Roman" panose="02020603050405020304" pitchFamily="18" charset="0"/>
              </a:rPr>
              <a:t>по 2-3 </a:t>
            </a:r>
            <a:r>
              <a:rPr lang="uk-UA" sz="2400" dirty="0">
                <a:latin typeface="Times New Roman" panose="02020603050405020304" pitchFamily="18" charset="0"/>
                <a:cs typeface="Times New Roman" panose="02020603050405020304" pitchFamily="18" charset="0"/>
              </a:rPr>
              <a:t>столові ложки на день. Прискорити виведення з </a:t>
            </a:r>
            <a:r>
              <a:rPr lang="uk-UA" sz="2400" dirty="0" smtClean="0">
                <a:latin typeface="Times New Roman" panose="02020603050405020304" pitchFamily="18" charset="0"/>
                <a:cs typeface="Times New Roman" panose="02020603050405020304" pitchFamily="18" charset="0"/>
              </a:rPr>
              <a:t>організму радіонуклідів</a:t>
            </a:r>
            <a:r>
              <a:rPr lang="uk-UA" sz="2400" dirty="0">
                <a:latin typeface="Times New Roman" panose="02020603050405020304" pitchFamily="18" charset="0"/>
                <a:cs typeface="Times New Roman" panose="02020603050405020304" pitchFamily="18" charset="0"/>
              </a:rPr>
              <a:t>, у т. ч. цезію, здатна </a:t>
            </a:r>
            <a:r>
              <a:rPr lang="uk-UA" sz="2400" dirty="0" smtClean="0">
                <a:latin typeface="Times New Roman" panose="02020603050405020304" pitchFamily="18" charset="0"/>
                <a:cs typeface="Times New Roman" panose="02020603050405020304" pitchFamily="18" charset="0"/>
              </a:rPr>
              <a:t>аскорбінова </a:t>
            </a:r>
            <a:r>
              <a:rPr lang="uk-UA" sz="2400" dirty="0">
                <a:latin typeface="Times New Roman" panose="02020603050405020304" pitchFamily="18" charset="0"/>
                <a:cs typeface="Times New Roman" panose="02020603050405020304" pitchFamily="18" charset="0"/>
              </a:rPr>
              <a:t>(вітамін С), щавлева і лимонна кислоти</a:t>
            </a:r>
            <a:r>
              <a:rPr lang="uk-UA" sz="2400" dirty="0" smtClean="0">
                <a:latin typeface="Times New Roman" panose="02020603050405020304" pitchFamily="18" charset="0"/>
                <a:cs typeface="Times New Roman" panose="02020603050405020304" pitchFamily="18" charset="0"/>
              </a:rPr>
              <a:t>.</a:t>
            </a:r>
            <a:r>
              <a:rPr lang="uk-UA" sz="2400" b="1" dirty="0" smtClean="0">
                <a:latin typeface="Times New Roman" panose="02020603050405020304" pitchFamily="18" charset="0"/>
                <a:cs typeface="Times New Roman" panose="02020603050405020304" pitchFamily="18" charset="0"/>
              </a:rPr>
              <a:t> </a:t>
            </a:r>
          </a:p>
          <a:p>
            <a:pPr indent="536575" algn="just"/>
            <a:r>
              <a:rPr lang="uk-UA" sz="2400" b="1" dirty="0" smtClean="0">
                <a:latin typeface="Times New Roman" panose="02020603050405020304" pitchFamily="18" charset="0"/>
                <a:cs typeface="Times New Roman" panose="02020603050405020304" pitchFamily="18" charset="0"/>
              </a:rPr>
              <a:t>Гальмування процесу всмоктування і нагромадження радіонуклідів в організмі.</a:t>
            </a:r>
            <a:r>
              <a:rPr lang="uk-UA" sz="2400" dirty="0" smtClean="0">
                <a:latin typeface="Times New Roman" panose="02020603050405020304" pitchFamily="18" charset="0"/>
                <a:cs typeface="Times New Roman" panose="02020603050405020304" pitchFamily="18" charset="0"/>
              </a:rPr>
              <a:t> Цьому сприяє споживання продуктів, що містять харчові волокна: хліба з борошна грубого помелу, перлової і гречаної каш, холодних фруктових і овочевих супів, страв із варених та сирих овочів, а також молочних продуктів, що містять органічні кислоти (кефіру, кисляку, тощо). </a:t>
            </a:r>
            <a:endParaRPr lang="uk-UA"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271485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599" y="114032"/>
            <a:ext cx="11741727" cy="6324808"/>
          </a:xfrm>
          <a:prstGeom prst="rect">
            <a:avLst/>
          </a:prstGeom>
        </p:spPr>
        <p:txBody>
          <a:bodyPr wrap="square">
            <a:spAutoFit/>
          </a:bodyPr>
          <a:lstStyle/>
          <a:p>
            <a:pPr indent="536575" algn="ctr"/>
            <a:endParaRPr lang="en-US" sz="2800" b="1" dirty="0" smtClean="0">
              <a:solidFill>
                <a:schemeClr val="accent1">
                  <a:lumMod val="50000"/>
                </a:schemeClr>
              </a:solidFill>
              <a:latin typeface="Times New Roman" panose="02020603050405020304" pitchFamily="18" charset="0"/>
              <a:cs typeface="Times New Roman" panose="02020603050405020304" pitchFamily="18" charset="0"/>
            </a:endParaRPr>
          </a:p>
          <a:p>
            <a:pPr indent="536575" algn="ctr"/>
            <a:r>
              <a:rPr lang="uk-UA" sz="2800" b="1" dirty="0" smtClean="0">
                <a:solidFill>
                  <a:schemeClr val="accent1">
                    <a:lumMod val="50000"/>
                  </a:schemeClr>
                </a:solidFill>
                <a:latin typeface="Times New Roman" panose="02020603050405020304" pitchFamily="18" charset="0"/>
                <a:cs typeface="Times New Roman" panose="02020603050405020304" pitchFamily="18" charset="0"/>
              </a:rPr>
              <a:t>5</a:t>
            </a:r>
            <a:r>
              <a:rPr lang="uk-UA" sz="2800" b="1" dirty="0" smtClean="0">
                <a:solidFill>
                  <a:schemeClr val="accent1">
                    <a:lumMod val="50000"/>
                  </a:schemeClr>
                </a:solidFill>
                <a:latin typeface="Times New Roman" panose="02020603050405020304" pitchFamily="18" charset="0"/>
                <a:cs typeface="Times New Roman" panose="02020603050405020304" pitchFamily="18" charset="0"/>
              </a:rPr>
              <a:t>. НІТРАТИ, НІТРИТИ І НІТРОЗОСПОЛУКИ.</a:t>
            </a:r>
            <a:endParaRPr lang="uk-UA" sz="2800" dirty="0" smtClean="0">
              <a:solidFill>
                <a:schemeClr val="accent1">
                  <a:lumMod val="50000"/>
                </a:schemeClr>
              </a:solidFill>
              <a:latin typeface="Times New Roman" panose="02020603050405020304" pitchFamily="18" charset="0"/>
              <a:cs typeface="Times New Roman" panose="02020603050405020304" pitchFamily="18" charset="0"/>
            </a:endParaRPr>
          </a:p>
          <a:p>
            <a:pPr algn="ctr"/>
            <a:r>
              <a:rPr lang="uk-UA" sz="2400" b="1" dirty="0" smtClean="0">
                <a:solidFill>
                  <a:schemeClr val="accent1">
                    <a:lumMod val="50000"/>
                  </a:schemeClr>
                </a:solidFill>
                <a:latin typeface="Times New Roman" panose="02020603050405020304" pitchFamily="18" charset="0"/>
                <a:cs typeface="Times New Roman" panose="02020603050405020304" pitchFamily="18" charset="0"/>
              </a:rPr>
              <a:t>5.1</a:t>
            </a:r>
            <a:r>
              <a:rPr lang="uk-UA" sz="2400" b="1" dirty="0">
                <a:solidFill>
                  <a:schemeClr val="accent1">
                    <a:lumMod val="50000"/>
                  </a:schemeClr>
                </a:solidFill>
                <a:latin typeface="Times New Roman" panose="02020603050405020304" pitchFamily="18" charset="0"/>
                <a:cs typeface="Times New Roman" panose="02020603050405020304" pitchFamily="18" charset="0"/>
              </a:rPr>
              <a:t>. Основні джерела надходження нітратів і нітритів у харчові продукти.</a:t>
            </a:r>
            <a:endParaRPr lang="uk-UA" sz="2400" dirty="0">
              <a:solidFill>
                <a:schemeClr val="accent1">
                  <a:lumMod val="50000"/>
                </a:schemeClr>
              </a:solidFill>
              <a:latin typeface="Times New Roman" panose="02020603050405020304" pitchFamily="18" charset="0"/>
              <a:cs typeface="Times New Roman" panose="02020603050405020304" pitchFamily="18" charset="0"/>
            </a:endParaRPr>
          </a:p>
          <a:p>
            <a:pPr indent="536575" algn="just"/>
            <a:endParaRPr lang="uk-UA" sz="2500" dirty="0" smtClean="0">
              <a:latin typeface="Times New Roman" panose="02020603050405020304" pitchFamily="18" charset="0"/>
              <a:cs typeface="Times New Roman" panose="02020603050405020304" pitchFamily="18" charset="0"/>
            </a:endParaRPr>
          </a:p>
          <a:p>
            <a:pPr indent="536575" algn="just"/>
            <a:r>
              <a:rPr lang="uk-UA" sz="2500" dirty="0" smtClean="0">
                <a:latin typeface="Times New Roman" panose="02020603050405020304" pitchFamily="18" charset="0"/>
                <a:cs typeface="Times New Roman" panose="02020603050405020304" pitchFamily="18" charset="0"/>
              </a:rPr>
              <a:t>У довкіллі </a:t>
            </a:r>
            <a:r>
              <a:rPr lang="uk-UA" sz="2500" b="1" dirty="0">
                <a:latin typeface="Times New Roman" panose="02020603050405020304" pitchFamily="18" charset="0"/>
                <a:cs typeface="Times New Roman" panose="02020603050405020304" pitchFamily="18" charset="0"/>
              </a:rPr>
              <a:t>нітрати</a:t>
            </a:r>
            <a:r>
              <a:rPr lang="uk-UA" sz="2500" dirty="0">
                <a:latin typeface="Times New Roman" panose="02020603050405020304" pitchFamily="18" charset="0"/>
                <a:cs typeface="Times New Roman" panose="02020603050405020304" pitchFamily="18" charset="0"/>
              </a:rPr>
              <a:t> </a:t>
            </a:r>
            <a:r>
              <a:rPr lang="uk-UA" sz="2500" dirty="0" smtClean="0">
                <a:latin typeface="Times New Roman" panose="02020603050405020304" pitchFamily="18" charset="0"/>
                <a:cs typeface="Times New Roman" panose="02020603050405020304" pitchFamily="18" charset="0"/>
              </a:rPr>
              <a:t>солі азотної </a:t>
            </a:r>
            <a:r>
              <a:rPr lang="uk-UA" sz="2500" dirty="0">
                <a:latin typeface="Times New Roman" panose="02020603050405020304" pitchFamily="18" charset="0"/>
                <a:cs typeface="Times New Roman" panose="02020603050405020304" pitchFamily="18" charset="0"/>
              </a:rPr>
              <a:t>кислоти з радикалом </a:t>
            </a:r>
            <a:r>
              <a:rPr lang="uk-UA" sz="2500" dirty="0" smtClean="0">
                <a:latin typeface="Times New Roman" panose="02020603050405020304" pitchFamily="18" charset="0"/>
                <a:cs typeface="Times New Roman" panose="02020603050405020304" pitchFamily="18" charset="0"/>
              </a:rPr>
              <a:t>NО</a:t>
            </a:r>
            <a:r>
              <a:rPr lang="uk-UA" sz="2500" baseline="-25000" dirty="0" smtClean="0">
                <a:latin typeface="Times New Roman" panose="02020603050405020304" pitchFamily="18" charset="0"/>
                <a:cs typeface="Times New Roman" panose="02020603050405020304" pitchFamily="18" charset="0"/>
              </a:rPr>
              <a:t>3</a:t>
            </a:r>
            <a:r>
              <a:rPr lang="uk-UA" sz="2500" baseline="30000" dirty="0" smtClean="0">
                <a:latin typeface="Times New Roman" panose="02020603050405020304" pitchFamily="18" charset="0"/>
                <a:cs typeface="Times New Roman" panose="02020603050405020304" pitchFamily="18" charset="0"/>
              </a:rPr>
              <a:t>-</a:t>
            </a:r>
            <a:r>
              <a:rPr lang="uk-UA" sz="2500" dirty="0" smtClean="0">
                <a:latin typeface="Times New Roman" panose="02020603050405020304" pitchFamily="18" charset="0"/>
                <a:cs typeface="Times New Roman" panose="02020603050405020304" pitchFamily="18" charset="0"/>
              </a:rPr>
              <a:t> </a:t>
            </a:r>
            <a:r>
              <a:rPr lang="uk-UA" sz="2500" dirty="0">
                <a:latin typeface="Times New Roman" panose="02020603050405020304" pitchFamily="18" charset="0"/>
                <a:cs typeface="Times New Roman" panose="02020603050405020304" pitchFamily="18" charset="0"/>
              </a:rPr>
              <a:t>–</a:t>
            </a:r>
            <a:r>
              <a:rPr lang="uk-UA" sz="2500" dirty="0" smtClean="0">
                <a:latin typeface="Times New Roman" panose="02020603050405020304" pitchFamily="18" charset="0"/>
                <a:cs typeface="Times New Roman" panose="02020603050405020304" pitchFamily="18" charset="0"/>
              </a:rPr>
              <a:t> </a:t>
            </a:r>
            <a:r>
              <a:rPr lang="uk-UA" sz="2500" dirty="0">
                <a:latin typeface="Times New Roman" panose="02020603050405020304" pitchFamily="18" charset="0"/>
                <a:cs typeface="Times New Roman" panose="02020603050405020304" pitchFamily="18" charset="0"/>
              </a:rPr>
              <a:t>поширені переважно у ґрунті й воді. </a:t>
            </a:r>
            <a:r>
              <a:rPr lang="uk-UA" sz="2500" dirty="0" err="1">
                <a:latin typeface="Times New Roman" panose="02020603050405020304" pitchFamily="18" charset="0"/>
                <a:cs typeface="Times New Roman" panose="02020603050405020304" pitchFamily="18" charset="0"/>
              </a:rPr>
              <a:t>Йон</a:t>
            </a:r>
            <a:r>
              <a:rPr lang="uk-UA" sz="2500" dirty="0">
                <a:latin typeface="Times New Roman" panose="02020603050405020304" pitchFamily="18" charset="0"/>
                <a:cs typeface="Times New Roman" panose="02020603050405020304" pitchFamily="18" charset="0"/>
              </a:rPr>
              <a:t> </a:t>
            </a:r>
            <a:r>
              <a:rPr lang="uk-UA" sz="2500" dirty="0" smtClean="0">
                <a:latin typeface="Times New Roman" panose="02020603050405020304" pitchFamily="18" charset="0"/>
                <a:cs typeface="Times New Roman" panose="02020603050405020304" pitchFamily="18" charset="0"/>
              </a:rPr>
              <a:t>NО</a:t>
            </a:r>
            <a:r>
              <a:rPr lang="uk-UA" sz="2500" baseline="-25000" dirty="0" smtClean="0">
                <a:latin typeface="Times New Roman" panose="02020603050405020304" pitchFamily="18" charset="0"/>
                <a:cs typeface="Times New Roman" panose="02020603050405020304" pitchFamily="18" charset="0"/>
              </a:rPr>
              <a:t>3</a:t>
            </a:r>
            <a:r>
              <a:rPr lang="uk-UA" sz="2500" baseline="30000" dirty="0" smtClean="0">
                <a:latin typeface="Times New Roman" panose="02020603050405020304" pitchFamily="18" charset="0"/>
                <a:cs typeface="Times New Roman" panose="02020603050405020304" pitchFamily="18" charset="0"/>
              </a:rPr>
              <a:t>-</a:t>
            </a:r>
            <a:r>
              <a:rPr lang="uk-UA" sz="2500" dirty="0" smtClean="0">
                <a:latin typeface="Times New Roman" panose="02020603050405020304" pitchFamily="18" charset="0"/>
                <a:cs typeface="Times New Roman" panose="02020603050405020304" pitchFamily="18" charset="0"/>
              </a:rPr>
              <a:t> </a:t>
            </a:r>
            <a:r>
              <a:rPr lang="uk-UA" sz="2500" dirty="0">
                <a:latin typeface="Times New Roman" panose="02020603050405020304" pitchFamily="18" charset="0"/>
                <a:cs typeface="Times New Roman" panose="02020603050405020304" pitchFamily="18" charset="0"/>
              </a:rPr>
              <a:t>ґрунтом не поглинається, тому весь нітратний азот міститься в розчині у ґрунті, він </a:t>
            </a:r>
            <a:r>
              <a:rPr lang="uk-UA" sz="2500" dirty="0" err="1">
                <a:latin typeface="Times New Roman" panose="02020603050405020304" pitchFamily="18" charset="0"/>
                <a:cs typeface="Times New Roman" panose="02020603050405020304" pitchFamily="18" charset="0"/>
              </a:rPr>
              <a:t>легкорухливий</a:t>
            </a:r>
            <a:r>
              <a:rPr lang="uk-UA" sz="2500" dirty="0">
                <a:latin typeface="Times New Roman" panose="02020603050405020304" pitchFamily="18" charset="0"/>
                <a:cs typeface="Times New Roman" panose="02020603050405020304" pitchFamily="18" charset="0"/>
              </a:rPr>
              <a:t> і доступний для рослин. Нітрати </a:t>
            </a:r>
            <a:r>
              <a:rPr lang="uk-UA" sz="2500" dirty="0" smtClean="0">
                <a:latin typeface="Times New Roman" panose="02020603050405020304" pitchFamily="18" charset="0"/>
                <a:cs typeface="Times New Roman" panose="02020603050405020304" pitchFamily="18" charset="0"/>
              </a:rPr>
              <a:t>входять </a:t>
            </a:r>
            <a:r>
              <a:rPr lang="uk-UA" sz="2500" dirty="0">
                <a:latin typeface="Times New Roman" panose="02020603050405020304" pitchFamily="18" charset="0"/>
                <a:cs typeface="Times New Roman" panose="02020603050405020304" pitchFamily="18" charset="0"/>
              </a:rPr>
              <a:t>до складу добрив, а також є природними </a:t>
            </a:r>
            <a:r>
              <a:rPr lang="uk-UA" sz="2500" dirty="0" smtClean="0">
                <a:latin typeface="Times New Roman" panose="02020603050405020304" pitchFamily="18" charset="0"/>
                <a:cs typeface="Times New Roman" panose="02020603050405020304" pitchFamily="18" charset="0"/>
              </a:rPr>
              <a:t>компонентами </a:t>
            </a:r>
            <a:r>
              <a:rPr lang="uk-UA" sz="2500" dirty="0">
                <a:latin typeface="Times New Roman" panose="02020603050405020304" pitchFamily="18" charset="0"/>
                <a:cs typeface="Times New Roman" panose="02020603050405020304" pitchFamily="18" charset="0"/>
              </a:rPr>
              <a:t>харчових продуктів рослинного походження.</a:t>
            </a:r>
          </a:p>
          <a:p>
            <a:pPr indent="536575" algn="just"/>
            <a:r>
              <a:rPr lang="uk-UA" sz="2500" b="1" dirty="0">
                <a:latin typeface="Times New Roman" panose="02020603050405020304" pitchFamily="18" charset="0"/>
                <a:cs typeface="Times New Roman" panose="02020603050405020304" pitchFamily="18" charset="0"/>
              </a:rPr>
              <a:t>Нітритів</a:t>
            </a:r>
            <a:r>
              <a:rPr lang="uk-UA" sz="2500" dirty="0">
                <a:latin typeface="Times New Roman" panose="02020603050405020304" pitchFamily="18" charset="0"/>
                <a:cs typeface="Times New Roman" panose="02020603050405020304" pitchFamily="18" charset="0"/>
              </a:rPr>
              <a:t> </a:t>
            </a:r>
            <a:r>
              <a:rPr lang="uk-UA" sz="2500" dirty="0" smtClean="0">
                <a:latin typeface="Times New Roman" panose="02020603050405020304" pitchFamily="18" charset="0"/>
                <a:cs typeface="Times New Roman" panose="02020603050405020304" pitchFamily="18" charset="0"/>
              </a:rPr>
              <a:t>солей </a:t>
            </a:r>
            <a:r>
              <a:rPr lang="uk-UA" sz="2500" dirty="0">
                <a:latin typeface="Times New Roman" panose="02020603050405020304" pitchFamily="18" charset="0"/>
                <a:cs typeface="Times New Roman" panose="02020603050405020304" pitchFamily="18" charset="0"/>
              </a:rPr>
              <a:t>азотистої кислоти з радикалом (</a:t>
            </a:r>
            <a:r>
              <a:rPr lang="uk-UA" sz="2500" dirty="0" smtClean="0">
                <a:latin typeface="Times New Roman" panose="02020603050405020304" pitchFamily="18" charset="0"/>
                <a:cs typeface="Times New Roman" panose="02020603050405020304" pitchFamily="18" charset="0"/>
              </a:rPr>
              <a:t>NО</a:t>
            </a:r>
            <a:r>
              <a:rPr lang="uk-UA" sz="2500" baseline="-25000" dirty="0" smtClean="0">
                <a:latin typeface="Times New Roman" panose="02020603050405020304" pitchFamily="18" charset="0"/>
                <a:cs typeface="Times New Roman" panose="02020603050405020304" pitchFamily="18" charset="0"/>
              </a:rPr>
              <a:t>2</a:t>
            </a:r>
            <a:r>
              <a:rPr lang="uk-UA" sz="2500" baseline="30000" dirty="0" smtClean="0">
                <a:latin typeface="Times New Roman" panose="02020603050405020304" pitchFamily="18" charset="0"/>
                <a:cs typeface="Times New Roman" panose="02020603050405020304" pitchFamily="18" charset="0"/>
              </a:rPr>
              <a:t>-</a:t>
            </a:r>
            <a:r>
              <a:rPr lang="uk-UA" sz="2500" dirty="0">
                <a:latin typeface="Times New Roman" panose="02020603050405020304" pitchFamily="18" charset="0"/>
                <a:cs typeface="Times New Roman" panose="02020603050405020304" pitchFamily="18" charset="0"/>
              </a:rPr>
              <a:t>) –</a:t>
            </a:r>
            <a:r>
              <a:rPr lang="uk-UA" sz="2500" dirty="0" smtClean="0">
                <a:latin typeface="Times New Roman" panose="02020603050405020304" pitchFamily="18" charset="0"/>
                <a:cs typeface="Times New Roman" panose="02020603050405020304" pitchFamily="18" charset="0"/>
              </a:rPr>
              <a:t> </a:t>
            </a:r>
            <a:r>
              <a:rPr lang="uk-UA" sz="2500" dirty="0">
                <a:latin typeface="Times New Roman" panose="02020603050405020304" pitchFamily="18" charset="0"/>
                <a:cs typeface="Times New Roman" panose="02020603050405020304" pitchFamily="18" charset="0"/>
              </a:rPr>
              <a:t>у рослинах міститься невелика кількість, у середньому 0,2 мг/кг, оскільки вони є проміжною формою відновлення окиснених форм азоту в амоніак. </a:t>
            </a:r>
          </a:p>
          <a:p>
            <a:pPr indent="536575" algn="just"/>
            <a:r>
              <a:rPr lang="uk-UA" sz="2500" dirty="0">
                <a:latin typeface="Times New Roman" panose="02020603050405020304" pitchFamily="18" charset="0"/>
                <a:cs typeface="Times New Roman" panose="02020603050405020304" pitchFamily="18" charset="0"/>
              </a:rPr>
              <a:t>Більшість нітратів потрапляє в організм людини з консервованими і свіжими овочами (</a:t>
            </a:r>
            <a:r>
              <a:rPr lang="uk-UA" sz="2500" dirty="0" smtClean="0">
                <a:latin typeface="Times New Roman" panose="02020603050405020304" pitchFamily="18" charset="0"/>
                <a:cs typeface="Times New Roman" panose="02020603050405020304" pitchFamily="18" charset="0"/>
              </a:rPr>
              <a:t>40-80</a:t>
            </a:r>
            <a:r>
              <a:rPr lang="uk-UA" sz="2500" dirty="0">
                <a:latin typeface="Times New Roman" panose="02020603050405020304" pitchFamily="18" charset="0"/>
                <a:cs typeface="Times New Roman" panose="02020603050405020304" pitchFamily="18" charset="0"/>
              </a:rPr>
              <a:t>% добової кількості нітратів).</a:t>
            </a:r>
          </a:p>
          <a:p>
            <a:pPr indent="536575" algn="just"/>
            <a:r>
              <a:rPr lang="uk-UA" sz="2500" dirty="0">
                <a:latin typeface="Times New Roman" panose="02020603050405020304" pitchFamily="18" charset="0"/>
                <a:cs typeface="Times New Roman" panose="02020603050405020304" pitchFamily="18" charset="0"/>
              </a:rPr>
              <a:t>Концентрація нітратів у харчовій продукції залежить переважно від неконтрольованого використання азотних добрив. </a:t>
            </a:r>
          </a:p>
        </p:txBody>
      </p:sp>
    </p:spTree>
    <p:extLst>
      <p:ext uri="{BB962C8B-B14F-4D97-AF65-F5344CB8AC3E}">
        <p14:creationId xmlns="" xmlns:p14="http://schemas.microsoft.com/office/powerpoint/2010/main" val="383265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 y="114032"/>
            <a:ext cx="11612880" cy="6924973"/>
          </a:xfrm>
          <a:prstGeom prst="rect">
            <a:avLst/>
          </a:prstGeom>
        </p:spPr>
        <p:txBody>
          <a:bodyPr wrap="square">
            <a:spAutoFit/>
          </a:bodyPr>
          <a:lstStyle/>
          <a:p>
            <a:pPr algn="ctr"/>
            <a:r>
              <a:rPr lang="uk-UA" sz="2400" b="1" dirty="0">
                <a:solidFill>
                  <a:schemeClr val="accent1">
                    <a:lumMod val="50000"/>
                  </a:schemeClr>
                </a:solidFill>
                <a:latin typeface="Times New Roman" panose="02020603050405020304" pitchFamily="18" charset="0"/>
                <a:cs typeface="Times New Roman" panose="02020603050405020304" pitchFamily="18" charset="0"/>
              </a:rPr>
              <a:t>5.2. Біологічна дія нітратів і нітритів на організм людини.</a:t>
            </a:r>
            <a:endParaRPr lang="uk-UA" sz="2400" dirty="0">
              <a:solidFill>
                <a:schemeClr val="accent1">
                  <a:lumMod val="50000"/>
                </a:schemeClr>
              </a:solidFill>
              <a:latin typeface="Times New Roman" panose="02020603050405020304" pitchFamily="18" charset="0"/>
              <a:cs typeface="Times New Roman" panose="02020603050405020304" pitchFamily="18" charset="0"/>
            </a:endParaRPr>
          </a:p>
          <a:p>
            <a:pPr indent="536575" algn="just"/>
            <a:r>
              <a:rPr lang="uk-UA" sz="2400" b="1"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Доросла </a:t>
            </a:r>
            <a:r>
              <a:rPr lang="uk-UA" sz="2400" dirty="0">
                <a:latin typeface="Times New Roman" panose="02020603050405020304" pitchFamily="18" charset="0"/>
                <a:cs typeface="Times New Roman" panose="02020603050405020304" pitchFamily="18" charset="0"/>
              </a:rPr>
              <a:t>людина може отримувати з харчовими продуктами 300-350 </a:t>
            </a:r>
            <a:r>
              <a:rPr lang="uk-UA" sz="2400" dirty="0" smtClean="0">
                <a:latin typeface="Times New Roman" panose="02020603050405020304" pitchFamily="18" charset="0"/>
                <a:cs typeface="Times New Roman" panose="02020603050405020304" pitchFamily="18" charset="0"/>
              </a:rPr>
              <a:t>мг </a:t>
            </a:r>
            <a:r>
              <a:rPr lang="uk-UA" sz="2400" dirty="0">
                <a:latin typeface="Times New Roman" panose="02020603050405020304" pitchFamily="18" charset="0"/>
                <a:cs typeface="Times New Roman" panose="02020603050405020304" pitchFamily="18" charset="0"/>
              </a:rPr>
              <a:t>нітратів щодня. Надходження допустимої кількості цих речовин не спричиняє змін в організмі </a:t>
            </a:r>
            <a:r>
              <a:rPr lang="uk-UA" sz="2400" dirty="0" smtClean="0">
                <a:latin typeface="Times New Roman" panose="02020603050405020304" pitchFamily="18" charset="0"/>
                <a:cs typeface="Times New Roman" panose="02020603050405020304" pitchFamily="18" charset="0"/>
              </a:rPr>
              <a:t>людини.</a:t>
            </a:r>
          </a:p>
          <a:p>
            <a:pPr indent="536575" algn="r"/>
            <a:r>
              <a:rPr lang="uk-UA" sz="2000" b="1" dirty="0" smtClean="0">
                <a:latin typeface="Times New Roman" panose="02020603050405020304" pitchFamily="18" charset="0"/>
                <a:cs typeface="Times New Roman" panose="02020603050405020304" pitchFamily="18" charset="0"/>
              </a:rPr>
              <a:t>Таблиця 2</a:t>
            </a:r>
          </a:p>
          <a:p>
            <a:pPr indent="536575" algn="ctr"/>
            <a:r>
              <a:rPr lang="uk-UA" sz="2000" b="1" dirty="0" smtClean="0">
                <a:latin typeface="Times New Roman" panose="02020603050405020304" pitchFamily="18" charset="0"/>
                <a:cs typeface="Times New Roman" panose="02020603050405020304" pitchFamily="18" charset="0"/>
              </a:rPr>
              <a:t>Допустимі </a:t>
            </a:r>
            <a:r>
              <a:rPr lang="uk-UA" sz="2000" b="1" dirty="0">
                <a:latin typeface="Times New Roman" panose="02020603050405020304" pitchFamily="18" charset="0"/>
                <a:cs typeface="Times New Roman" panose="02020603050405020304" pitchFamily="18" charset="0"/>
              </a:rPr>
              <a:t>рівні нітратів у продуктах </a:t>
            </a:r>
            <a:r>
              <a:rPr lang="uk-UA" sz="2000" b="1" dirty="0" smtClean="0">
                <a:latin typeface="Times New Roman" panose="02020603050405020304" pitchFamily="18" charset="0"/>
                <a:cs typeface="Times New Roman" panose="02020603050405020304" pitchFamily="18" charset="0"/>
              </a:rPr>
              <a:t>рослинного </a:t>
            </a:r>
            <a:r>
              <a:rPr lang="uk-UA" sz="2000" b="1" dirty="0">
                <a:latin typeface="Times New Roman" panose="02020603050405020304" pitchFamily="18" charset="0"/>
                <a:cs typeface="Times New Roman" panose="02020603050405020304" pitchFamily="18" charset="0"/>
              </a:rPr>
              <a:t>походження, вирощених на </a:t>
            </a:r>
            <a:r>
              <a:rPr lang="uk-UA" sz="2000" b="1" dirty="0" smtClean="0">
                <a:latin typeface="Times New Roman" panose="02020603050405020304" pitchFamily="18" charset="0"/>
                <a:cs typeface="Times New Roman" panose="02020603050405020304" pitchFamily="18" charset="0"/>
              </a:rPr>
              <a:t>відкритому ґрунті</a:t>
            </a:r>
            <a:r>
              <a:rPr lang="uk-UA" sz="2000" b="1" dirty="0">
                <a:latin typeface="Times New Roman" panose="02020603050405020304" pitchFamily="18" charset="0"/>
                <a:cs typeface="Times New Roman" panose="02020603050405020304" pitchFamily="18" charset="0"/>
              </a:rPr>
              <a:t>, </a:t>
            </a:r>
            <a:r>
              <a:rPr lang="uk-UA" sz="2000" b="1" dirty="0" smtClean="0">
                <a:latin typeface="Times New Roman" panose="02020603050405020304" pitchFamily="18" charset="0"/>
                <a:cs typeface="Times New Roman" panose="02020603050405020304" pitchFamily="18" charset="0"/>
              </a:rPr>
              <a:t>мг/кг, </a:t>
            </a:r>
            <a:r>
              <a:rPr lang="uk-UA" sz="2000" b="1" dirty="0">
                <a:latin typeface="Times New Roman" panose="02020603050405020304" pitchFamily="18" charset="0"/>
                <a:cs typeface="Times New Roman" panose="02020603050405020304" pitchFamily="18" charset="0"/>
              </a:rPr>
              <a:t>сирого </a:t>
            </a:r>
            <a:r>
              <a:rPr lang="uk-UA" sz="2000" b="1" dirty="0" smtClean="0">
                <a:latin typeface="Times New Roman" panose="02020603050405020304" pitchFamily="18" charset="0"/>
                <a:cs typeface="Times New Roman" panose="02020603050405020304" pitchFamily="18" charset="0"/>
              </a:rPr>
              <a:t>продукту </a:t>
            </a:r>
            <a:r>
              <a:rPr lang="uk-UA" sz="2000" b="1" dirty="0">
                <a:latin typeface="Times New Roman" panose="02020603050405020304" pitchFamily="18" charset="0"/>
                <a:cs typeface="Times New Roman" panose="02020603050405020304" pitchFamily="18" charset="0"/>
              </a:rPr>
              <a:t>за </a:t>
            </a:r>
            <a:r>
              <a:rPr lang="uk-UA" sz="2000" b="1" dirty="0" smtClean="0">
                <a:latin typeface="Times New Roman" panose="02020603050405020304" pitchFamily="18" charset="0"/>
                <a:cs typeface="Times New Roman" panose="02020603050405020304" pitchFamily="18" charset="0"/>
              </a:rPr>
              <a:t>нітрат-іоном</a:t>
            </a:r>
          </a:p>
          <a:p>
            <a:pPr indent="536575" algn="r"/>
            <a:endParaRPr lang="uk-UA" sz="2400" b="1" dirty="0">
              <a:latin typeface="Times New Roman" panose="02020603050405020304" pitchFamily="18" charset="0"/>
              <a:cs typeface="Times New Roman" panose="02020603050405020304" pitchFamily="18" charset="0"/>
            </a:endParaRPr>
          </a:p>
          <a:p>
            <a:pPr indent="536575" algn="r"/>
            <a:endParaRPr lang="uk-UA" sz="2400" b="1" dirty="0" smtClean="0">
              <a:latin typeface="Times New Roman" panose="02020603050405020304" pitchFamily="18" charset="0"/>
              <a:cs typeface="Times New Roman" panose="02020603050405020304" pitchFamily="18" charset="0"/>
            </a:endParaRPr>
          </a:p>
          <a:p>
            <a:pPr indent="536575" algn="r"/>
            <a:endParaRPr lang="uk-UA" sz="2400" b="1" dirty="0">
              <a:latin typeface="Times New Roman" panose="02020603050405020304" pitchFamily="18" charset="0"/>
              <a:cs typeface="Times New Roman" panose="02020603050405020304" pitchFamily="18" charset="0"/>
            </a:endParaRPr>
          </a:p>
          <a:p>
            <a:pPr indent="536575" algn="r"/>
            <a:endParaRPr lang="uk-UA" sz="2400" b="1" dirty="0" smtClean="0">
              <a:latin typeface="Times New Roman" panose="02020603050405020304" pitchFamily="18" charset="0"/>
              <a:cs typeface="Times New Roman" panose="02020603050405020304" pitchFamily="18" charset="0"/>
            </a:endParaRPr>
          </a:p>
          <a:p>
            <a:pPr indent="536575" algn="r"/>
            <a:endParaRPr lang="uk-UA" b="1" dirty="0">
              <a:latin typeface="Times New Roman" panose="02020603050405020304" pitchFamily="18" charset="0"/>
              <a:cs typeface="Times New Roman" panose="02020603050405020304" pitchFamily="18" charset="0"/>
            </a:endParaRPr>
          </a:p>
          <a:p>
            <a:pPr indent="536575" algn="r"/>
            <a:endParaRPr lang="uk-UA" sz="2400" b="1" dirty="0" smtClean="0">
              <a:latin typeface="Times New Roman" panose="02020603050405020304" pitchFamily="18" charset="0"/>
              <a:cs typeface="Times New Roman" panose="02020603050405020304" pitchFamily="18" charset="0"/>
            </a:endParaRPr>
          </a:p>
          <a:p>
            <a:pPr indent="536575" algn="r"/>
            <a:endParaRPr lang="uk-UA" sz="2400" b="1" dirty="0">
              <a:latin typeface="Times New Roman" panose="02020603050405020304" pitchFamily="18" charset="0"/>
              <a:cs typeface="Times New Roman" panose="02020603050405020304" pitchFamily="18" charset="0"/>
            </a:endParaRPr>
          </a:p>
          <a:p>
            <a:pPr indent="536575" algn="r"/>
            <a:endParaRPr lang="uk-UA" sz="2400" b="1" dirty="0" smtClean="0">
              <a:latin typeface="Times New Roman" panose="02020603050405020304" pitchFamily="18" charset="0"/>
              <a:cs typeface="Times New Roman" panose="02020603050405020304" pitchFamily="18" charset="0"/>
            </a:endParaRPr>
          </a:p>
          <a:p>
            <a:pPr indent="536575" algn="r"/>
            <a:endParaRPr lang="uk-UA" sz="2400" b="1" dirty="0">
              <a:latin typeface="Times New Roman" panose="02020603050405020304" pitchFamily="18" charset="0"/>
              <a:cs typeface="Times New Roman" panose="02020603050405020304" pitchFamily="18" charset="0"/>
            </a:endParaRPr>
          </a:p>
          <a:p>
            <a:pPr indent="536575" algn="r"/>
            <a:endParaRPr lang="en-US" sz="2400" b="1" dirty="0" smtClean="0">
              <a:latin typeface="Times New Roman" panose="02020603050405020304" pitchFamily="18" charset="0"/>
              <a:cs typeface="Times New Roman" panose="02020603050405020304" pitchFamily="18" charset="0"/>
            </a:endParaRPr>
          </a:p>
          <a:p>
            <a:pPr indent="536575" algn="r"/>
            <a:endParaRPr lang="uk-UA" sz="2000" b="1" dirty="0" smtClean="0">
              <a:latin typeface="Times New Roman" panose="02020603050405020304" pitchFamily="18" charset="0"/>
              <a:cs typeface="Times New Roman" panose="02020603050405020304" pitchFamily="18" charset="0"/>
            </a:endParaRPr>
          </a:p>
          <a:p>
            <a:pPr indent="536575" algn="ctr"/>
            <a:r>
              <a:rPr lang="uk-UA" sz="2400" i="1" dirty="0">
                <a:latin typeface="Times New Roman" panose="02020603050405020304" pitchFamily="18" charset="0"/>
                <a:cs typeface="Times New Roman" panose="02020603050405020304" pitchFamily="18" charset="0"/>
              </a:rPr>
              <a:t>Добова норма нітратів становить 5 мг нітрату натрію на 1 кг маси тіла людини</a:t>
            </a:r>
            <a:endParaRPr lang="uk-UA" sz="2400" b="1" i="1" dirty="0">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 xmlns:p14="http://schemas.microsoft.com/office/powerpoint/2010/main" val="424811646"/>
              </p:ext>
            </p:extLst>
          </p:nvPr>
        </p:nvGraphicFramePr>
        <p:xfrm>
          <a:off x="2262101" y="2570016"/>
          <a:ext cx="6823710" cy="3840480"/>
        </p:xfrm>
        <a:graphic>
          <a:graphicData uri="http://schemas.openxmlformats.org/drawingml/2006/table">
            <a:tbl>
              <a:tblPr>
                <a:tableStyleId>{5940675A-B579-460E-94D1-54222C63F5DA}</a:tableStyleId>
              </a:tblPr>
              <a:tblGrid>
                <a:gridCol w="4823571"/>
                <a:gridCol w="2000139"/>
              </a:tblGrid>
              <a:tr h="252895">
                <a:tc>
                  <a:txBody>
                    <a:bodyPr/>
                    <a:lstStyle/>
                    <a:p>
                      <a:pPr algn="ctr">
                        <a:spcAft>
                          <a:spcPts val="0"/>
                        </a:spcAft>
                      </a:pPr>
                      <a:r>
                        <a:rPr lang="uk-UA" sz="1800" b="1" dirty="0">
                          <a:effectLst/>
                          <a:latin typeface="Times New Roman" panose="02020603050405020304" pitchFamily="18" charset="0"/>
                          <a:cs typeface="Times New Roman" panose="02020603050405020304" pitchFamily="18" charset="0"/>
                        </a:rPr>
                        <a:t>Продукт</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indent="23495" algn="ctr">
                        <a:spcAft>
                          <a:spcPts val="0"/>
                        </a:spcAft>
                      </a:pPr>
                      <a:r>
                        <a:rPr lang="uk-UA" sz="1800" b="1" dirty="0">
                          <a:effectLst/>
                          <a:latin typeface="Times New Roman" panose="02020603050405020304" pitchFamily="18" charset="0"/>
                          <a:cs typeface="Times New Roman" panose="02020603050405020304" pitchFamily="18" charset="0"/>
                        </a:rPr>
                        <a:t>Відкритий </a:t>
                      </a:r>
                      <a:r>
                        <a:rPr lang="uk-UA" sz="1800" b="1" dirty="0" smtClean="0">
                          <a:effectLst/>
                          <a:latin typeface="Times New Roman" panose="02020603050405020304" pitchFamily="18" charset="0"/>
                          <a:cs typeface="Times New Roman" panose="02020603050405020304" pitchFamily="18" charset="0"/>
                        </a:rPr>
                        <a:t>ґрунт</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r>
              <a:tr h="252895">
                <a:tc>
                  <a:txBody>
                    <a:bodyPr/>
                    <a:lstStyle/>
                    <a:p>
                      <a:pPr>
                        <a:spcAft>
                          <a:spcPts val="0"/>
                        </a:spcAft>
                      </a:pPr>
                      <a:r>
                        <a:rPr lang="uk-UA" sz="1800" dirty="0">
                          <a:effectLst/>
                          <a:latin typeface="Times New Roman" panose="02020603050405020304" pitchFamily="18" charset="0"/>
                          <a:cs typeface="Times New Roman" panose="02020603050405020304" pitchFamily="18" charset="0"/>
                        </a:rPr>
                        <a:t>Картопля пізня</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ctr">
                        <a:spcAft>
                          <a:spcPts val="0"/>
                        </a:spcAft>
                      </a:pPr>
                      <a:r>
                        <a:rPr lang="uk-UA" sz="1800" dirty="0">
                          <a:effectLst/>
                          <a:latin typeface="Times New Roman" panose="02020603050405020304" pitchFamily="18" charset="0"/>
                          <a:cs typeface="Times New Roman" panose="02020603050405020304" pitchFamily="18" charset="0"/>
                        </a:rPr>
                        <a:t>120</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r>
              <a:tr h="252895">
                <a:tc>
                  <a:txBody>
                    <a:bodyPr/>
                    <a:lstStyle/>
                    <a:p>
                      <a:pPr>
                        <a:spcAft>
                          <a:spcPts val="0"/>
                        </a:spcAft>
                      </a:pPr>
                      <a:r>
                        <a:rPr lang="uk-UA" sz="1800" dirty="0">
                          <a:effectLst/>
                          <a:latin typeface="Times New Roman" panose="02020603050405020304" pitchFamily="18" charset="0"/>
                          <a:cs typeface="Times New Roman" panose="02020603050405020304" pitchFamily="18" charset="0"/>
                        </a:rPr>
                        <a:t>Капуста білокачанна рання</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ctr">
                        <a:spcAft>
                          <a:spcPts val="0"/>
                        </a:spcAft>
                      </a:pPr>
                      <a:r>
                        <a:rPr lang="uk-UA" sz="1800" dirty="0">
                          <a:effectLst/>
                          <a:latin typeface="Times New Roman" panose="02020603050405020304" pitchFamily="18" charset="0"/>
                          <a:cs typeface="Times New Roman" panose="02020603050405020304" pitchFamily="18" charset="0"/>
                        </a:rPr>
                        <a:t>800</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r>
              <a:tr h="252895">
                <a:tc>
                  <a:txBody>
                    <a:bodyPr/>
                    <a:lstStyle/>
                    <a:p>
                      <a:pPr>
                        <a:spcAft>
                          <a:spcPts val="0"/>
                        </a:spcAft>
                      </a:pPr>
                      <a:r>
                        <a:rPr lang="uk-UA" sz="1800">
                          <a:effectLst/>
                          <a:latin typeface="Times New Roman" panose="02020603050405020304" pitchFamily="18" charset="0"/>
                          <a:cs typeface="Times New Roman" panose="02020603050405020304" pitchFamily="18" charset="0"/>
                        </a:rPr>
                        <a:t>Морква рання</a:t>
                      </a:r>
                      <a:endParaRPr lang="uk-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ctr">
                        <a:spcAft>
                          <a:spcPts val="0"/>
                        </a:spcAft>
                      </a:pPr>
                      <a:r>
                        <a:rPr lang="uk-UA" sz="1800" dirty="0">
                          <a:effectLst/>
                          <a:latin typeface="Times New Roman" panose="02020603050405020304" pitchFamily="18" charset="0"/>
                          <a:cs typeface="Times New Roman" panose="02020603050405020304" pitchFamily="18" charset="0"/>
                        </a:rPr>
                        <a:t>600</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r>
              <a:tr h="252895">
                <a:tc>
                  <a:txBody>
                    <a:bodyPr/>
                    <a:lstStyle/>
                    <a:p>
                      <a:pPr>
                        <a:spcAft>
                          <a:spcPts val="0"/>
                        </a:spcAft>
                      </a:pPr>
                      <a:r>
                        <a:rPr lang="uk-UA" sz="1800">
                          <a:effectLst/>
                          <a:latin typeface="Times New Roman" panose="02020603050405020304" pitchFamily="18" charset="0"/>
                          <a:cs typeface="Times New Roman" panose="02020603050405020304" pitchFamily="18" charset="0"/>
                        </a:rPr>
                        <a:t>Морква пізня</a:t>
                      </a:r>
                      <a:endParaRPr lang="uk-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ctr">
                        <a:spcAft>
                          <a:spcPts val="0"/>
                        </a:spcAft>
                      </a:pPr>
                      <a:r>
                        <a:rPr lang="uk-UA" sz="1800" dirty="0">
                          <a:effectLst/>
                          <a:latin typeface="Times New Roman" panose="02020603050405020304" pitchFamily="18" charset="0"/>
                          <a:cs typeface="Times New Roman" panose="02020603050405020304" pitchFamily="18" charset="0"/>
                        </a:rPr>
                        <a:t>300</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r>
              <a:tr h="252895">
                <a:tc>
                  <a:txBody>
                    <a:bodyPr/>
                    <a:lstStyle/>
                    <a:p>
                      <a:pPr>
                        <a:spcAft>
                          <a:spcPts val="0"/>
                        </a:spcAft>
                      </a:pPr>
                      <a:r>
                        <a:rPr lang="uk-UA" sz="1800">
                          <a:effectLst/>
                          <a:latin typeface="Times New Roman" panose="02020603050405020304" pitchFamily="18" charset="0"/>
                          <a:cs typeface="Times New Roman" panose="02020603050405020304" pitchFamily="18" charset="0"/>
                        </a:rPr>
                        <a:t>Редиска</a:t>
                      </a:r>
                      <a:endParaRPr lang="uk-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ctr">
                        <a:spcAft>
                          <a:spcPts val="0"/>
                        </a:spcAft>
                      </a:pPr>
                      <a:r>
                        <a:rPr lang="uk-UA" sz="1800" dirty="0">
                          <a:effectLst/>
                          <a:latin typeface="Times New Roman" panose="02020603050405020304" pitchFamily="18" charset="0"/>
                          <a:cs typeface="Times New Roman" panose="02020603050405020304" pitchFamily="18" charset="0"/>
                        </a:rPr>
                        <a:t>1200</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r>
              <a:tr h="252895">
                <a:tc>
                  <a:txBody>
                    <a:bodyPr/>
                    <a:lstStyle/>
                    <a:p>
                      <a:pPr>
                        <a:spcAft>
                          <a:spcPts val="0"/>
                        </a:spcAft>
                      </a:pPr>
                      <a:r>
                        <a:rPr lang="uk-UA" sz="1800">
                          <a:effectLst/>
                          <a:latin typeface="Times New Roman" panose="02020603050405020304" pitchFamily="18" charset="0"/>
                          <a:cs typeface="Times New Roman" panose="02020603050405020304" pitchFamily="18" charset="0"/>
                        </a:rPr>
                        <a:t>Томати</a:t>
                      </a:r>
                      <a:endParaRPr lang="uk-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ctr">
                        <a:spcAft>
                          <a:spcPts val="0"/>
                        </a:spcAft>
                      </a:pPr>
                      <a:r>
                        <a:rPr lang="uk-UA" sz="1800" dirty="0">
                          <a:effectLst/>
                          <a:latin typeface="Times New Roman" panose="02020603050405020304" pitchFamily="18" charset="0"/>
                          <a:cs typeface="Times New Roman" panose="02020603050405020304" pitchFamily="18" charset="0"/>
                        </a:rPr>
                        <a:t>100</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r>
              <a:tr h="252895">
                <a:tc>
                  <a:txBody>
                    <a:bodyPr/>
                    <a:lstStyle/>
                    <a:p>
                      <a:pPr>
                        <a:spcAft>
                          <a:spcPts val="0"/>
                        </a:spcAft>
                      </a:pPr>
                      <a:r>
                        <a:rPr lang="uk-UA" sz="1800">
                          <a:effectLst/>
                          <a:latin typeface="Times New Roman" panose="02020603050405020304" pitchFamily="18" charset="0"/>
                          <a:cs typeface="Times New Roman" panose="02020603050405020304" pitchFamily="18" charset="0"/>
                        </a:rPr>
                        <a:t>Огірки</a:t>
                      </a:r>
                      <a:endParaRPr lang="uk-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ctr">
                        <a:spcAft>
                          <a:spcPts val="0"/>
                        </a:spcAft>
                      </a:pPr>
                      <a:r>
                        <a:rPr lang="uk-UA" sz="1800" dirty="0">
                          <a:effectLst/>
                          <a:latin typeface="Times New Roman" panose="02020603050405020304" pitchFamily="18" charset="0"/>
                          <a:cs typeface="Times New Roman" panose="02020603050405020304" pitchFamily="18" charset="0"/>
                        </a:rPr>
                        <a:t>200</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r>
              <a:tr h="252895">
                <a:tc>
                  <a:txBody>
                    <a:bodyPr/>
                    <a:lstStyle/>
                    <a:p>
                      <a:pPr>
                        <a:spcAft>
                          <a:spcPts val="0"/>
                        </a:spcAft>
                      </a:pPr>
                      <a:r>
                        <a:rPr lang="uk-UA" sz="1800" dirty="0">
                          <a:effectLst/>
                          <a:latin typeface="Times New Roman" panose="02020603050405020304" pitchFamily="18" charset="0"/>
                          <a:cs typeface="Times New Roman" panose="02020603050405020304" pitchFamily="18" charset="0"/>
                        </a:rPr>
                        <a:t>Буряки столові</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ctr">
                        <a:spcAft>
                          <a:spcPts val="0"/>
                        </a:spcAft>
                      </a:pPr>
                      <a:r>
                        <a:rPr lang="uk-UA" sz="1800" dirty="0">
                          <a:effectLst/>
                          <a:latin typeface="Times New Roman" panose="02020603050405020304" pitchFamily="18" charset="0"/>
                          <a:cs typeface="Times New Roman" panose="02020603050405020304" pitchFamily="18" charset="0"/>
                        </a:rPr>
                        <a:t>1400</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r>
              <a:tr h="252895">
                <a:tc>
                  <a:txBody>
                    <a:bodyPr/>
                    <a:lstStyle/>
                    <a:p>
                      <a:pPr>
                        <a:spcAft>
                          <a:spcPts val="0"/>
                        </a:spcAft>
                      </a:pPr>
                      <a:r>
                        <a:rPr lang="uk-UA" sz="1800">
                          <a:effectLst/>
                          <a:latin typeface="Times New Roman" panose="02020603050405020304" pitchFamily="18" charset="0"/>
                          <a:cs typeface="Times New Roman" panose="02020603050405020304" pitchFamily="18" charset="0"/>
                        </a:rPr>
                        <a:t>Овочі листові і салатні</a:t>
                      </a:r>
                      <a:endParaRPr lang="uk-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ctr">
                        <a:spcAft>
                          <a:spcPts val="0"/>
                        </a:spcAft>
                      </a:pPr>
                      <a:r>
                        <a:rPr lang="uk-UA" sz="1800" dirty="0">
                          <a:effectLst/>
                          <a:latin typeface="Times New Roman" panose="02020603050405020304" pitchFamily="18" charset="0"/>
                          <a:cs typeface="Times New Roman" panose="02020603050405020304" pitchFamily="18" charset="0"/>
                        </a:rPr>
                        <a:t>1500</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r>
              <a:tr h="252895">
                <a:tc>
                  <a:txBody>
                    <a:bodyPr/>
                    <a:lstStyle/>
                    <a:p>
                      <a:pPr>
                        <a:spcAft>
                          <a:spcPts val="0"/>
                        </a:spcAft>
                      </a:pPr>
                      <a:r>
                        <a:rPr lang="uk-UA" sz="1800">
                          <a:effectLst/>
                          <a:latin typeface="Times New Roman" panose="02020603050405020304" pitchFamily="18" charset="0"/>
                          <a:cs typeface="Times New Roman" panose="02020603050405020304" pitchFamily="18" charset="0"/>
                        </a:rPr>
                        <a:t>Перець солодкий</a:t>
                      </a:r>
                      <a:endParaRPr lang="uk-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ctr">
                        <a:spcAft>
                          <a:spcPts val="0"/>
                        </a:spcAft>
                      </a:pPr>
                      <a:r>
                        <a:rPr lang="uk-UA" sz="1800" dirty="0">
                          <a:effectLst/>
                          <a:latin typeface="Times New Roman" panose="02020603050405020304" pitchFamily="18" charset="0"/>
                          <a:cs typeface="Times New Roman" panose="02020603050405020304" pitchFamily="18" charset="0"/>
                        </a:rPr>
                        <a:t>200</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r>
              <a:tr h="252895">
                <a:tc>
                  <a:txBody>
                    <a:bodyPr/>
                    <a:lstStyle/>
                    <a:p>
                      <a:pPr>
                        <a:spcAft>
                          <a:spcPts val="0"/>
                        </a:spcAft>
                      </a:pPr>
                      <a:r>
                        <a:rPr lang="uk-UA" sz="1800">
                          <a:effectLst/>
                          <a:latin typeface="Times New Roman" panose="02020603050405020304" pitchFamily="18" charset="0"/>
                          <a:cs typeface="Times New Roman" panose="02020603050405020304" pitchFamily="18" charset="0"/>
                        </a:rPr>
                        <a:t>Кабачки</a:t>
                      </a:r>
                      <a:endParaRPr lang="uk-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ctr">
                        <a:spcAft>
                          <a:spcPts val="0"/>
                        </a:spcAft>
                      </a:pPr>
                      <a:r>
                        <a:rPr lang="uk-UA" sz="1800" dirty="0">
                          <a:effectLst/>
                          <a:latin typeface="Times New Roman" panose="02020603050405020304" pitchFamily="18" charset="0"/>
                          <a:cs typeface="Times New Roman" panose="02020603050405020304" pitchFamily="18" charset="0"/>
                        </a:rPr>
                        <a:t>400</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r>
              <a:tr h="252895">
                <a:tc>
                  <a:txBody>
                    <a:bodyPr/>
                    <a:lstStyle/>
                    <a:p>
                      <a:pPr>
                        <a:spcAft>
                          <a:spcPts val="0"/>
                        </a:spcAft>
                      </a:pPr>
                      <a:r>
                        <a:rPr lang="uk-UA" sz="1800">
                          <a:effectLst/>
                          <a:latin typeface="Times New Roman" panose="02020603050405020304" pitchFamily="18" charset="0"/>
                          <a:cs typeface="Times New Roman" panose="02020603050405020304" pitchFamily="18" charset="0"/>
                        </a:rPr>
                        <a:t>Баклажани</a:t>
                      </a:r>
                      <a:endParaRPr lang="uk-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ctr">
                        <a:spcAft>
                          <a:spcPts val="0"/>
                        </a:spcAft>
                      </a:pPr>
                      <a:r>
                        <a:rPr lang="uk-UA" sz="1800" dirty="0">
                          <a:effectLst/>
                          <a:latin typeface="Times New Roman" panose="02020603050405020304" pitchFamily="18" charset="0"/>
                          <a:cs typeface="Times New Roman" panose="02020603050405020304" pitchFamily="18" charset="0"/>
                        </a:rPr>
                        <a:t>300</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r>
              <a:tr h="252895">
                <a:tc>
                  <a:txBody>
                    <a:bodyPr/>
                    <a:lstStyle/>
                    <a:p>
                      <a:pPr>
                        <a:spcAft>
                          <a:spcPts val="0"/>
                        </a:spcAft>
                      </a:pPr>
                      <a:r>
                        <a:rPr lang="uk-UA" sz="1800" dirty="0">
                          <a:effectLst/>
                          <a:latin typeface="Times New Roman" panose="02020603050405020304" pitchFamily="18" charset="0"/>
                          <a:cs typeface="Times New Roman" panose="02020603050405020304" pitchFamily="18" charset="0"/>
                        </a:rPr>
                        <a:t>Кавуни, виноград столовий, яблука, груші</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ctr">
                        <a:spcAft>
                          <a:spcPts val="0"/>
                        </a:spcAft>
                      </a:pPr>
                      <a:r>
                        <a:rPr lang="uk-UA" sz="1800" dirty="0">
                          <a:effectLst/>
                          <a:latin typeface="Times New Roman" panose="02020603050405020304" pitchFamily="18" charset="0"/>
                          <a:cs typeface="Times New Roman" panose="02020603050405020304" pitchFamily="18" charset="0"/>
                        </a:rPr>
                        <a:t>60</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r>
            </a:tbl>
          </a:graphicData>
        </a:graphic>
      </p:graphicFrame>
    </p:spTree>
    <p:extLst>
      <p:ext uri="{BB962C8B-B14F-4D97-AF65-F5344CB8AC3E}">
        <p14:creationId xmlns="" xmlns:p14="http://schemas.microsoft.com/office/powerpoint/2010/main" val="233357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5636" y="114032"/>
            <a:ext cx="11551574" cy="6370975"/>
          </a:xfrm>
          <a:prstGeom prst="rect">
            <a:avLst/>
          </a:prstGeom>
        </p:spPr>
        <p:txBody>
          <a:bodyPr wrap="square">
            <a:spAutoFit/>
          </a:bodyPr>
          <a:lstStyle/>
          <a:p>
            <a:pPr indent="536575" algn="just"/>
            <a:r>
              <a:rPr lang="uk-UA" sz="2400" dirty="0">
                <a:latin typeface="Times New Roman" panose="02020603050405020304" pitchFamily="18" charset="0"/>
                <a:cs typeface="Times New Roman" panose="02020603050405020304" pitchFamily="18" charset="0"/>
              </a:rPr>
              <a:t>Нітрати, що надходять в організм людини з їжею, всмоктуються в травному тракті, надходять у кров і з нею в тканини. Через </a:t>
            </a:r>
            <a:r>
              <a:rPr lang="uk-UA" sz="2400" dirty="0" smtClean="0">
                <a:latin typeface="Times New Roman" panose="02020603050405020304" pitchFamily="18" charset="0"/>
                <a:cs typeface="Times New Roman" panose="02020603050405020304" pitchFamily="18" charset="0"/>
              </a:rPr>
              <a:t>4-12 </a:t>
            </a:r>
            <a:r>
              <a:rPr lang="uk-UA" sz="2400" dirty="0">
                <a:latin typeface="Times New Roman" panose="02020603050405020304" pitchFamily="18" charset="0"/>
                <a:cs typeface="Times New Roman" panose="02020603050405020304" pitchFamily="18" charset="0"/>
              </a:rPr>
              <a:t>год. велика їх кількість (80% у молодих і 50% у людей похилого віку) </a:t>
            </a:r>
            <a:r>
              <a:rPr lang="uk-UA" sz="2400" dirty="0" smtClean="0">
                <a:latin typeface="Times New Roman" panose="02020603050405020304" pitchFamily="18" charset="0"/>
                <a:cs typeface="Times New Roman" panose="02020603050405020304" pitchFamily="18" charset="0"/>
              </a:rPr>
              <a:t>виводиться </a:t>
            </a:r>
            <a:r>
              <a:rPr lang="uk-UA" sz="2400" dirty="0">
                <a:latin typeface="Times New Roman" panose="02020603050405020304" pitchFamily="18" charset="0"/>
                <a:cs typeface="Times New Roman" panose="02020603050405020304" pitchFamily="18" charset="0"/>
              </a:rPr>
              <a:t>через нирки, решта залишається в організмі.</a:t>
            </a:r>
          </a:p>
          <a:p>
            <a:pPr indent="536575" algn="just"/>
            <a:r>
              <a:rPr lang="uk-UA" sz="2400" i="1" dirty="0">
                <a:latin typeface="Times New Roman" panose="02020603050405020304" pitchFamily="18" charset="0"/>
                <a:cs typeface="Times New Roman" panose="02020603050405020304" pitchFamily="18" charset="0"/>
              </a:rPr>
              <a:t>Самі нітрати не токсичні. </a:t>
            </a:r>
            <a:r>
              <a:rPr lang="uk-UA" sz="2400" dirty="0">
                <a:latin typeface="Times New Roman" panose="02020603050405020304" pitchFamily="18" charset="0"/>
                <a:cs typeface="Times New Roman" panose="02020603050405020304" pitchFamily="18" charset="0"/>
              </a:rPr>
              <a:t>Потенційна токсичність нітратів, які містяться в харчовій сировині і харчових продуктах у підвищеній концентрації, полягає в тому, що за певних умов вони можуть </a:t>
            </a:r>
            <a:r>
              <a:rPr lang="uk-UA" sz="2400" dirty="0" err="1">
                <a:latin typeface="Times New Roman" panose="02020603050405020304" pitchFamily="18" charset="0"/>
                <a:cs typeface="Times New Roman" panose="02020603050405020304" pitchFamily="18" charset="0"/>
              </a:rPr>
              <a:t>окиснюватися</a:t>
            </a:r>
            <a:r>
              <a:rPr lang="uk-UA" sz="2400" dirty="0">
                <a:latin typeface="Times New Roman" panose="02020603050405020304" pitchFamily="18" charset="0"/>
                <a:cs typeface="Times New Roman" panose="02020603050405020304" pitchFamily="18" charset="0"/>
              </a:rPr>
              <a:t> до </a:t>
            </a:r>
            <a:r>
              <a:rPr lang="uk-UA" sz="2400" b="1" u="sng" dirty="0" smtClean="0">
                <a:latin typeface="Times New Roman" panose="02020603050405020304" pitchFamily="18" charset="0"/>
                <a:cs typeface="Times New Roman" panose="02020603050405020304" pitchFamily="18" charset="0"/>
              </a:rPr>
              <a:t>нітритів</a:t>
            </a:r>
            <a:r>
              <a:rPr lang="uk-UA" sz="2400" dirty="0">
                <a:latin typeface="Times New Roman" panose="02020603050405020304" pitchFamily="18" charset="0"/>
                <a:cs typeface="Times New Roman" panose="02020603050405020304" pitchFamily="18" charset="0"/>
              </a:rPr>
              <a:t>, зумовлюючи суттєві порушення здоров'я не лише у дітей, а й у дорослих. Проникаючи разом із їжею в слину і тонкий кишечник, нітрати </a:t>
            </a:r>
            <a:r>
              <a:rPr lang="uk-UA" sz="2400" dirty="0" err="1">
                <a:latin typeface="Times New Roman" panose="02020603050405020304" pitchFamily="18" charset="0"/>
                <a:cs typeface="Times New Roman" panose="02020603050405020304" pitchFamily="18" charset="0"/>
              </a:rPr>
              <a:t>мікробіологічно</a:t>
            </a:r>
            <a:r>
              <a:rPr lang="uk-UA"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відновлюються </a:t>
            </a:r>
            <a:r>
              <a:rPr lang="uk-UA" sz="2400" dirty="0">
                <a:latin typeface="Times New Roman" panose="02020603050405020304" pitchFamily="18" charset="0"/>
                <a:cs typeface="Times New Roman" panose="02020603050405020304" pitchFamily="18" charset="0"/>
              </a:rPr>
              <a:t>до нітритів, унаслідок чого в крові </a:t>
            </a:r>
            <a:r>
              <a:rPr lang="uk-UA" sz="2400" dirty="0" smtClean="0">
                <a:latin typeface="Times New Roman" panose="02020603050405020304" pitchFamily="18" charset="0"/>
                <a:cs typeface="Times New Roman" panose="02020603050405020304" pitchFamily="18" charset="0"/>
              </a:rPr>
              <a:t>утворюються </a:t>
            </a:r>
            <a:r>
              <a:rPr lang="uk-UA" sz="2400" dirty="0" err="1">
                <a:latin typeface="Times New Roman" panose="02020603050405020304" pitchFamily="18" charset="0"/>
                <a:cs typeface="Times New Roman" panose="02020603050405020304" pitchFamily="18" charset="0"/>
              </a:rPr>
              <a:t>нітрозил-іони</a:t>
            </a:r>
            <a:r>
              <a:rPr lang="uk-UA" sz="2400" dirty="0">
                <a:latin typeface="Times New Roman" panose="02020603050405020304" pitchFamily="18" charset="0"/>
                <a:cs typeface="Times New Roman" panose="02020603050405020304" pitchFamily="18" charset="0"/>
              </a:rPr>
              <a:t>, які </a:t>
            </a:r>
            <a:r>
              <a:rPr lang="uk-UA" sz="2400" dirty="0" err="1">
                <a:latin typeface="Times New Roman" panose="02020603050405020304" pitchFamily="18" charset="0"/>
                <a:cs typeface="Times New Roman" panose="02020603050405020304" pitchFamily="18" charset="0"/>
              </a:rPr>
              <a:t>окиснюють</a:t>
            </a:r>
            <a:r>
              <a:rPr lang="uk-UA" sz="2400" dirty="0">
                <a:latin typeface="Times New Roman" panose="02020603050405020304" pitchFamily="18" charset="0"/>
                <a:cs typeface="Times New Roman" panose="02020603050405020304" pitchFamily="18" charset="0"/>
              </a:rPr>
              <a:t> двовалентне </a:t>
            </a:r>
            <a:r>
              <a:rPr lang="uk-UA" sz="2400" dirty="0" smtClean="0">
                <a:latin typeface="Times New Roman" panose="02020603050405020304" pitchFamily="18" charset="0"/>
                <a:cs typeface="Times New Roman" panose="02020603050405020304" pitchFamily="18" charset="0"/>
              </a:rPr>
              <a:t>залізо </a:t>
            </a:r>
            <a:r>
              <a:rPr lang="uk-UA" sz="2400" dirty="0">
                <a:latin typeface="Times New Roman" panose="02020603050405020304" pitchFamily="18" charset="0"/>
                <a:cs typeface="Times New Roman" panose="02020603050405020304" pitchFamily="18" charset="0"/>
              </a:rPr>
              <a:t>Fе</a:t>
            </a:r>
            <a:r>
              <a:rPr lang="uk-UA" sz="2400" baseline="30000" dirty="0">
                <a:latin typeface="Times New Roman" panose="02020603050405020304" pitchFamily="18" charset="0"/>
                <a:cs typeface="Times New Roman" panose="02020603050405020304" pitchFamily="18" charset="0"/>
              </a:rPr>
              <a:t>2+</a:t>
            </a:r>
            <a:r>
              <a:rPr lang="uk-UA" sz="2400" dirty="0">
                <a:latin typeface="Times New Roman" panose="02020603050405020304" pitchFamily="18" charset="0"/>
                <a:cs typeface="Times New Roman" panose="02020603050405020304" pitchFamily="18" charset="0"/>
              </a:rPr>
              <a:t> гемоглобіну в тривалентне Fе</a:t>
            </a:r>
            <a:r>
              <a:rPr lang="uk-UA" sz="2400" baseline="30000" dirty="0">
                <a:latin typeface="Times New Roman" panose="02020603050405020304" pitchFamily="18" charset="0"/>
                <a:cs typeface="Times New Roman" panose="02020603050405020304" pitchFamily="18" charset="0"/>
              </a:rPr>
              <a:t>3+</a:t>
            </a:r>
            <a:r>
              <a:rPr lang="uk-UA" sz="2400" dirty="0">
                <a:latin typeface="Times New Roman" panose="02020603050405020304" pitchFamily="18" charset="0"/>
                <a:cs typeface="Times New Roman" panose="02020603050405020304" pitchFamily="18" charset="0"/>
              </a:rPr>
              <a:t>, і гемоглобін у такий спосіб перетворюється на метгемоглобін, який має темно-коричневе забарвлення. За нормального </a:t>
            </a:r>
            <a:r>
              <a:rPr lang="uk-UA" sz="2400" dirty="0" smtClean="0">
                <a:latin typeface="Times New Roman" panose="02020603050405020304" pitchFamily="18" charset="0"/>
                <a:cs typeface="Times New Roman" panose="02020603050405020304" pitchFamily="18" charset="0"/>
              </a:rPr>
              <a:t>вмісту </a:t>
            </a:r>
            <a:r>
              <a:rPr lang="uk-UA" sz="2400" dirty="0">
                <a:latin typeface="Times New Roman" panose="02020603050405020304" pitchFamily="18" charset="0"/>
                <a:cs typeface="Times New Roman" panose="02020603050405020304" pitchFamily="18" charset="0"/>
              </a:rPr>
              <a:t>в харчових продуктах нітритів в організмі </a:t>
            </a:r>
            <a:r>
              <a:rPr lang="uk-UA" sz="2400" dirty="0" smtClean="0">
                <a:latin typeface="Times New Roman" panose="02020603050405020304" pitchFamily="18" charset="0"/>
                <a:cs typeface="Times New Roman" panose="02020603050405020304" pitchFamily="18" charset="0"/>
              </a:rPr>
              <a:t>утворюється </a:t>
            </a:r>
            <a:r>
              <a:rPr lang="uk-UA" sz="2400" dirty="0">
                <a:latin typeface="Times New Roman" panose="02020603050405020304" pitchFamily="18" charset="0"/>
                <a:cs typeface="Times New Roman" panose="02020603050405020304" pitchFamily="18" charset="0"/>
              </a:rPr>
              <a:t>приблизно 2 % метгемоглобіну, який завдяки ферментам червоних кров'яних тілець дорослої </a:t>
            </a:r>
            <a:r>
              <a:rPr lang="uk-UA" sz="2400" dirty="0" smtClean="0">
                <a:latin typeface="Times New Roman" panose="02020603050405020304" pitchFamily="18" charset="0"/>
                <a:cs typeface="Times New Roman" panose="02020603050405020304" pitchFamily="18" charset="0"/>
              </a:rPr>
              <a:t>людини </a:t>
            </a:r>
            <a:r>
              <a:rPr lang="uk-UA" sz="2400" dirty="0">
                <a:latin typeface="Times New Roman" panose="02020603050405020304" pitchFamily="18" charset="0"/>
                <a:cs typeface="Times New Roman" panose="02020603050405020304" pitchFamily="18" charset="0"/>
              </a:rPr>
              <a:t>перетворюється знову на гемоглобін.</a:t>
            </a:r>
          </a:p>
          <a:p>
            <a:pPr indent="536575" algn="just"/>
            <a:r>
              <a:rPr lang="uk-UA" sz="2400" dirty="0">
                <a:latin typeface="Times New Roman" panose="02020603050405020304" pitchFamily="18" charset="0"/>
                <a:cs typeface="Times New Roman" panose="02020603050405020304" pitchFamily="18" charset="0"/>
              </a:rPr>
              <a:t>Нітрати можуть пригнічувати активність імунної системи організму, знижувати його стійкість до </a:t>
            </a:r>
            <a:r>
              <a:rPr lang="uk-UA" sz="2400" dirty="0" smtClean="0">
                <a:latin typeface="Times New Roman" panose="02020603050405020304" pitchFamily="18" charset="0"/>
                <a:cs typeface="Times New Roman" panose="02020603050405020304" pitchFamily="18" charset="0"/>
              </a:rPr>
              <a:t>негативного </a:t>
            </a:r>
            <a:r>
              <a:rPr lang="uk-UA" sz="2400" dirty="0">
                <a:latin typeface="Times New Roman" panose="02020603050405020304" pitchFamily="18" charset="0"/>
                <a:cs typeface="Times New Roman" panose="02020603050405020304" pitchFamily="18" charset="0"/>
              </a:rPr>
              <a:t>впливу зовнішніх чинників. За надлишку нітратів частіше виникають застудні захворювання, хвороби набувають хронічної форми.</a:t>
            </a:r>
            <a:endParaRPr lang="uk-UA"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94785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87926" y="363414"/>
            <a:ext cx="11579283" cy="5324535"/>
          </a:xfrm>
          <a:prstGeom prst="rect">
            <a:avLst/>
          </a:prstGeom>
        </p:spPr>
        <p:txBody>
          <a:bodyPr wrap="square">
            <a:spAutoFit/>
          </a:bodyPr>
          <a:lstStyle/>
          <a:p>
            <a:pPr algn="ctr"/>
            <a:r>
              <a:rPr lang="uk-UA" sz="2800" b="1" dirty="0">
                <a:solidFill>
                  <a:schemeClr val="accent1">
                    <a:lumMod val="50000"/>
                  </a:schemeClr>
                </a:solidFill>
                <a:latin typeface="Times New Roman" panose="02020603050405020304" pitchFamily="18" charset="0"/>
                <a:cs typeface="Times New Roman" panose="02020603050405020304" pitchFamily="18" charset="0"/>
              </a:rPr>
              <a:t>5.3. Технологічні засоби зниження вмісту нітратів у харчовій сировині</a:t>
            </a:r>
            <a:endParaRPr lang="uk-UA" sz="2800" dirty="0">
              <a:solidFill>
                <a:schemeClr val="accent1">
                  <a:lumMod val="50000"/>
                </a:schemeClr>
              </a:solidFill>
              <a:latin typeface="Times New Roman" panose="02020603050405020304" pitchFamily="18" charset="0"/>
              <a:cs typeface="Times New Roman" panose="02020603050405020304" pitchFamily="18" charset="0"/>
            </a:endParaRPr>
          </a:p>
          <a:p>
            <a:pPr algn="ctr"/>
            <a:r>
              <a:rPr lang="uk-UA" sz="2400" b="1" dirty="0">
                <a:latin typeface="Times New Roman" panose="02020603050405020304" pitchFamily="18" charset="0"/>
                <a:cs typeface="Times New Roman" panose="02020603050405020304" pitchFamily="18" charset="0"/>
              </a:rPr>
              <a:t> </a:t>
            </a:r>
            <a:endParaRPr lang="uk-UA" sz="2400" dirty="0">
              <a:latin typeface="Times New Roman" panose="02020603050405020304" pitchFamily="18" charset="0"/>
              <a:cs typeface="Times New Roman" panose="02020603050405020304" pitchFamily="18" charset="0"/>
            </a:endParaRPr>
          </a:p>
          <a:p>
            <a:pPr indent="536575" algn="just"/>
            <a:r>
              <a:rPr lang="uk-UA" sz="2400" b="1" dirty="0">
                <a:latin typeface="Times New Roman" panose="02020603050405020304" pitchFamily="18" charset="0"/>
                <a:cs typeface="Times New Roman" panose="02020603050405020304" pitchFamily="18" charset="0"/>
              </a:rPr>
              <a:t>Сучасні наукові досягнення і практичний досвід дають змогу </a:t>
            </a:r>
            <a:r>
              <a:rPr lang="uk-UA" sz="2400" b="1" dirty="0" smtClean="0">
                <a:latin typeface="Times New Roman" panose="02020603050405020304" pitchFamily="18" charset="0"/>
                <a:cs typeface="Times New Roman" panose="02020603050405020304" pitchFamily="18" charset="0"/>
              </a:rPr>
              <a:t>створити</a:t>
            </a:r>
            <a:r>
              <a:rPr lang="uk-UA" sz="2400" dirty="0" smtClean="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рекомендації щодо зниження вмісту нітратів, передусім в овочах.</a:t>
            </a:r>
          </a:p>
          <a:p>
            <a:pPr indent="536575" algn="just"/>
            <a:r>
              <a:rPr lang="uk-UA" sz="2400" b="1" dirty="0">
                <a:latin typeface="Times New Roman" panose="02020603050405020304" pitchFamily="18" charset="0"/>
                <a:cs typeface="Times New Roman" panose="02020603050405020304" pitchFamily="18" charset="0"/>
              </a:rPr>
              <a:t>Уміст нітратів в овочах можна зменшити</a:t>
            </a:r>
            <a:r>
              <a:rPr lang="uk-UA"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добираючи </a:t>
            </a:r>
            <a:r>
              <a:rPr lang="uk-UA" sz="2400" dirty="0">
                <a:latin typeface="Times New Roman" panose="02020603050405020304" pitchFamily="18" charset="0"/>
                <a:cs typeface="Times New Roman" panose="02020603050405020304" pitchFamily="18" charset="0"/>
              </a:rPr>
              <a:t>сорти, які накопичують мало нітратів, </a:t>
            </a:r>
            <a:r>
              <a:rPr lang="uk-UA" sz="2400" dirty="0" smtClean="0">
                <a:latin typeface="Times New Roman" panose="02020603050405020304" pitchFamily="18" charset="0"/>
                <a:cs typeface="Times New Roman" panose="02020603050405020304" pitchFamily="18" charset="0"/>
              </a:rPr>
              <a:t>дотримуючись </a:t>
            </a:r>
            <a:r>
              <a:rPr lang="uk-UA" sz="2400" dirty="0">
                <a:latin typeface="Times New Roman" panose="02020603050405020304" pitchFamily="18" charset="0"/>
                <a:cs typeface="Times New Roman" panose="02020603050405020304" pitchFamily="18" charset="0"/>
              </a:rPr>
              <a:t>інструкцій щодо внесення добрив, а також </a:t>
            </a:r>
            <a:r>
              <a:rPr lang="uk-UA" sz="2400" dirty="0" smtClean="0">
                <a:latin typeface="Times New Roman" panose="02020603050405020304" pitchFamily="18" charset="0"/>
                <a:cs typeface="Times New Roman" panose="02020603050405020304" pitchFamily="18" charset="0"/>
              </a:rPr>
              <a:t>використовуючи </a:t>
            </a:r>
            <a:r>
              <a:rPr lang="uk-UA" sz="2400" dirty="0">
                <a:latin typeface="Times New Roman" panose="02020603050405020304" pitchFamily="18" charset="0"/>
                <a:cs typeface="Times New Roman" panose="02020603050405020304" pitchFamily="18" charset="0"/>
              </a:rPr>
              <a:t>досягнення вчених у галузі застосування підживлень мікроелементами й повільно діючими </a:t>
            </a:r>
            <a:r>
              <a:rPr lang="uk-UA" sz="2400" dirty="0" smtClean="0">
                <a:latin typeface="Times New Roman" panose="02020603050405020304" pitchFamily="18" charset="0"/>
                <a:cs typeface="Times New Roman" panose="02020603050405020304" pitchFamily="18" charset="0"/>
              </a:rPr>
              <a:t>азотними </a:t>
            </a:r>
            <a:r>
              <a:rPr lang="uk-UA" sz="2400" dirty="0">
                <a:latin typeface="Times New Roman" panose="02020603050405020304" pitchFamily="18" charset="0"/>
                <a:cs typeface="Times New Roman" panose="02020603050405020304" pitchFamily="18" charset="0"/>
              </a:rPr>
              <a:t>добривами. Ці добрива мають вигляд гранул, покритих спеціальними речовинами, які знижують </a:t>
            </a:r>
            <a:r>
              <a:rPr lang="uk-UA" sz="2400" dirty="0" smtClean="0">
                <a:latin typeface="Times New Roman" panose="02020603050405020304" pitchFamily="18" charset="0"/>
                <a:cs typeface="Times New Roman" panose="02020603050405020304" pitchFamily="18" charset="0"/>
              </a:rPr>
              <a:t>розчинність </a:t>
            </a:r>
            <a:r>
              <a:rPr lang="uk-UA" sz="2400" dirty="0">
                <a:latin typeface="Times New Roman" panose="02020603050405020304" pitchFamily="18" charset="0"/>
                <a:cs typeface="Times New Roman" panose="02020603050405020304" pitchFamily="18" charset="0"/>
              </a:rPr>
              <a:t>їх у ґрунтах і сприяють поступовому </a:t>
            </a:r>
            <a:r>
              <a:rPr lang="uk-UA" sz="2400" dirty="0" smtClean="0">
                <a:latin typeface="Times New Roman" panose="02020603050405020304" pitchFamily="18" charset="0"/>
                <a:cs typeface="Times New Roman" panose="02020603050405020304" pitchFamily="18" charset="0"/>
              </a:rPr>
              <a:t>надходженню </a:t>
            </a:r>
            <a:r>
              <a:rPr lang="uk-UA" sz="2400" dirty="0">
                <a:latin typeface="Times New Roman" panose="02020603050405020304" pitchFamily="18" charset="0"/>
                <a:cs typeface="Times New Roman" panose="02020603050405020304" pitchFamily="18" charset="0"/>
              </a:rPr>
              <a:t>в рослини. </a:t>
            </a:r>
            <a:r>
              <a:rPr lang="uk-UA" sz="2400" dirty="0" smtClean="0">
                <a:latin typeface="Times New Roman" panose="02020603050405020304" pitchFamily="18" charset="0"/>
                <a:cs typeface="Times New Roman" panose="02020603050405020304" pitchFamily="18" charset="0"/>
              </a:rPr>
              <a:t>Науковці </a:t>
            </a:r>
            <a:r>
              <a:rPr lang="uk-UA" sz="2400" dirty="0">
                <a:latin typeface="Times New Roman" panose="02020603050405020304" pitchFamily="18" charset="0"/>
                <a:cs typeface="Times New Roman" panose="02020603050405020304" pitchFamily="18" charset="0"/>
              </a:rPr>
              <a:t>працюють над отриманням добрив, які розчиняються із заданою швидкістю. </a:t>
            </a:r>
            <a:r>
              <a:rPr lang="uk-UA" sz="2400" dirty="0" smtClean="0">
                <a:latin typeface="Times New Roman" panose="02020603050405020304" pitchFamily="18" charset="0"/>
                <a:cs typeface="Times New Roman" panose="02020603050405020304" pitchFamily="18" charset="0"/>
              </a:rPr>
              <a:t>Використання </a:t>
            </a:r>
            <a:r>
              <a:rPr lang="uk-UA" sz="2400" dirty="0">
                <a:latin typeface="Times New Roman" panose="02020603050405020304" pitchFamily="18" charset="0"/>
                <a:cs typeface="Times New Roman" panose="02020603050405020304" pitchFamily="18" charset="0"/>
              </a:rPr>
              <a:t>інгібіторів нітрифікації, які стримують утворення нітратів у ґрунті, дає змогу зменшити вміст шкідливих солей в овочах у </a:t>
            </a:r>
            <a:r>
              <a:rPr lang="uk-UA" sz="2400" dirty="0" smtClean="0">
                <a:latin typeface="Times New Roman" panose="02020603050405020304" pitchFamily="18" charset="0"/>
                <a:cs typeface="Times New Roman" panose="02020603050405020304" pitchFamily="18" charset="0"/>
              </a:rPr>
              <a:t>2-5 </a:t>
            </a:r>
            <a:r>
              <a:rPr lang="uk-UA" sz="2400" dirty="0">
                <a:latin typeface="Times New Roman" panose="02020603050405020304" pitchFamily="18" charset="0"/>
                <a:cs typeface="Times New Roman" panose="02020603050405020304" pitchFamily="18" charset="0"/>
              </a:rPr>
              <a:t>разів. Внесення добрив смугами також знижує кількість нітратів в овочах і підвищує </a:t>
            </a:r>
            <a:r>
              <a:rPr lang="uk-UA" sz="2400" dirty="0" smtClean="0">
                <a:latin typeface="Times New Roman" panose="02020603050405020304" pitchFamily="18" charset="0"/>
                <a:cs typeface="Times New Roman" panose="02020603050405020304" pitchFamily="18" charset="0"/>
              </a:rPr>
              <a:t>врожаї.</a:t>
            </a:r>
            <a:endParaRPr lang="uk-UA"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338968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 y="318654"/>
            <a:ext cx="11738610" cy="5386090"/>
          </a:xfrm>
          <a:prstGeom prst="rect">
            <a:avLst/>
          </a:prstGeom>
        </p:spPr>
        <p:txBody>
          <a:bodyPr wrap="square">
            <a:spAutoFit/>
          </a:bodyPr>
          <a:lstStyle/>
          <a:p>
            <a:pPr algn="ctr"/>
            <a:r>
              <a:rPr lang="uk-UA" sz="2800" b="1" dirty="0" smtClean="0">
                <a:solidFill>
                  <a:schemeClr val="accent1">
                    <a:lumMod val="50000"/>
                  </a:schemeClr>
                </a:solidFill>
                <a:latin typeface="Times New Roman" panose="02020603050405020304" pitchFamily="18" charset="0"/>
                <a:cs typeface="Times New Roman" panose="02020603050405020304" pitchFamily="18" charset="0"/>
              </a:rPr>
              <a:t>6. ПЕСТИЦИДИ.</a:t>
            </a:r>
            <a:endParaRPr lang="uk-UA" sz="2800" dirty="0" smtClean="0">
              <a:solidFill>
                <a:schemeClr val="accent1">
                  <a:lumMod val="50000"/>
                </a:schemeClr>
              </a:solidFill>
              <a:latin typeface="Times New Roman" panose="02020603050405020304" pitchFamily="18" charset="0"/>
              <a:cs typeface="Times New Roman" panose="02020603050405020304" pitchFamily="18" charset="0"/>
            </a:endParaRPr>
          </a:p>
          <a:p>
            <a:pPr algn="ctr"/>
            <a:r>
              <a:rPr lang="uk-UA" sz="2800" b="1" dirty="0" smtClean="0">
                <a:solidFill>
                  <a:schemeClr val="accent1">
                    <a:lumMod val="50000"/>
                  </a:schemeClr>
                </a:solidFill>
                <a:latin typeface="Times New Roman" panose="02020603050405020304" pitchFamily="18" charset="0"/>
                <a:cs typeface="Times New Roman" panose="02020603050405020304" pitchFamily="18" charset="0"/>
              </a:rPr>
              <a:t>6.1</a:t>
            </a:r>
            <a:r>
              <a:rPr lang="uk-UA" sz="2800" b="1" dirty="0">
                <a:solidFill>
                  <a:schemeClr val="accent1">
                    <a:lumMod val="50000"/>
                  </a:schemeClr>
                </a:solidFill>
                <a:latin typeface="Times New Roman" panose="02020603050405020304" pitchFamily="18" charset="0"/>
                <a:cs typeface="Times New Roman" panose="02020603050405020304" pitchFamily="18" charset="0"/>
              </a:rPr>
              <a:t>. Загальна характеристика пестицидів</a:t>
            </a:r>
            <a:endParaRPr lang="uk-UA" sz="2800" dirty="0">
              <a:solidFill>
                <a:schemeClr val="accent1">
                  <a:lumMod val="50000"/>
                </a:schemeClr>
              </a:solidFill>
              <a:latin typeface="Times New Roman" panose="02020603050405020304" pitchFamily="18" charset="0"/>
              <a:cs typeface="Times New Roman" panose="02020603050405020304" pitchFamily="18" charset="0"/>
            </a:endParaRPr>
          </a:p>
          <a:p>
            <a:pPr algn="just"/>
            <a:r>
              <a:rPr lang="uk-UA" sz="2400" b="1" dirty="0">
                <a:latin typeface="Times New Roman" panose="02020603050405020304" pitchFamily="18" charset="0"/>
                <a:cs typeface="Times New Roman" panose="02020603050405020304" pitchFamily="18" charset="0"/>
              </a:rPr>
              <a:t> </a:t>
            </a:r>
            <a:endParaRPr lang="uk-UA" sz="2400" dirty="0">
              <a:latin typeface="Times New Roman" panose="02020603050405020304" pitchFamily="18" charset="0"/>
              <a:cs typeface="Times New Roman" panose="02020603050405020304" pitchFamily="18" charset="0"/>
            </a:endParaRPr>
          </a:p>
          <a:p>
            <a:pPr indent="536575" algn="just"/>
            <a:r>
              <a:rPr lang="uk-UA" sz="2400" b="1" dirty="0" smtClean="0">
                <a:latin typeface="Times New Roman" panose="02020603050405020304" pitchFamily="18" charset="0"/>
                <a:cs typeface="Times New Roman" panose="02020603050405020304" pitchFamily="18" charset="0"/>
              </a:rPr>
              <a:t>Пестициди</a:t>
            </a:r>
            <a:r>
              <a:rPr lang="uk-UA" sz="2400" dirty="0" smtClean="0">
                <a:latin typeface="Times New Roman" panose="02020603050405020304" pitchFamily="18" charset="0"/>
                <a:cs typeface="Times New Roman" panose="02020603050405020304" pitchFamily="18" charset="0"/>
              </a:rPr>
              <a:t> – хімічні сполуки, які застосовують у сільському господарстві (переважно рослинництві) для захисту культурних рослин від шкідливих організмів.</a:t>
            </a:r>
          </a:p>
          <a:p>
            <a:pPr indent="536575" algn="just"/>
            <a:r>
              <a:rPr lang="uk-UA" sz="2400" dirty="0" smtClean="0">
                <a:latin typeface="Times New Roman" panose="02020603050405020304" pitchFamily="18" charset="0"/>
                <a:cs typeface="Times New Roman" panose="02020603050405020304" pitchFamily="18" charset="0"/>
              </a:rPr>
              <a:t>Як пестициди використовують приблизно 900 активних сполук, що належать до складу 60 тис. препаратів. Ними обробляють понад 4 млрд. га землі. Основні виробники і споживачі пестицидів </a:t>
            </a:r>
            <a:r>
              <a:rPr lang="uk-UA" sz="2400" dirty="0">
                <a:latin typeface="Times New Roman" panose="02020603050405020304" pitchFamily="18" charset="0"/>
                <a:cs typeface="Times New Roman" panose="02020603050405020304" pitchFamily="18" charset="0"/>
              </a:rPr>
              <a:t>–</a:t>
            </a:r>
            <a:r>
              <a:rPr lang="uk-UA" sz="2400" dirty="0" smtClean="0">
                <a:latin typeface="Times New Roman" panose="02020603050405020304" pitchFamily="18" charset="0"/>
                <a:cs typeface="Times New Roman" panose="02020603050405020304" pitchFamily="18" charset="0"/>
              </a:rPr>
              <a:t> країни Північної Америки (30% світового обігу), Західної Європи (26%), Японія і Китай (24%). Обіг пестицидів у країнах Східної Європи і СНД становить приблизно 5%.</a:t>
            </a:r>
          </a:p>
          <a:p>
            <a:pPr indent="536575" algn="just"/>
            <a:r>
              <a:rPr lang="uk-UA" sz="2400" b="1" dirty="0" smtClean="0">
                <a:latin typeface="Times New Roman" panose="02020603050405020304" pitchFamily="18" charset="0"/>
                <a:cs typeface="Times New Roman" panose="02020603050405020304" pitchFamily="18" charset="0"/>
              </a:rPr>
              <a:t>Рослини </a:t>
            </a:r>
            <a:r>
              <a:rPr lang="uk-UA" sz="2400" b="1" dirty="0">
                <a:latin typeface="Times New Roman" panose="02020603050405020304" pitchFamily="18" charset="0"/>
                <a:cs typeface="Times New Roman" panose="02020603050405020304" pitchFamily="18" charset="0"/>
              </a:rPr>
              <a:t>за ступенем накопичення залишків </a:t>
            </a:r>
            <a:r>
              <a:rPr lang="uk-UA" sz="2400" b="1" dirty="0" smtClean="0">
                <a:latin typeface="Times New Roman" panose="02020603050405020304" pitchFamily="18" charset="0"/>
                <a:cs typeface="Times New Roman" panose="02020603050405020304" pitchFamily="18" charset="0"/>
              </a:rPr>
              <a:t>хлорорганічних </a:t>
            </a:r>
            <a:r>
              <a:rPr lang="uk-UA" sz="2400" b="1" dirty="0">
                <a:latin typeface="Times New Roman" panose="02020603050405020304" pitchFamily="18" charset="0"/>
                <a:cs typeface="Times New Roman" panose="02020603050405020304" pitchFamily="18" charset="0"/>
              </a:rPr>
              <a:t>пестицидів у продуктивних органах розташо­вуються у такій послідовності: </a:t>
            </a:r>
            <a:r>
              <a:rPr lang="uk-UA" sz="2400" dirty="0">
                <a:latin typeface="Times New Roman" panose="02020603050405020304" pitchFamily="18" charset="0"/>
                <a:cs typeface="Times New Roman" panose="02020603050405020304" pitchFamily="18" charset="0"/>
              </a:rPr>
              <a:t>морква &gt; петрушка &gt; картопля &gt; буряк &gt; багаторічні трави &gt; томати &gt; </a:t>
            </a:r>
            <a:r>
              <a:rPr lang="uk-UA" sz="2400" dirty="0" smtClean="0">
                <a:latin typeface="Times New Roman" panose="02020603050405020304" pitchFamily="18" charset="0"/>
                <a:cs typeface="Times New Roman" panose="02020603050405020304" pitchFamily="18" charset="0"/>
              </a:rPr>
              <a:t>кукурудза </a:t>
            </a:r>
            <a:r>
              <a:rPr lang="uk-UA" sz="2400" dirty="0">
                <a:latin typeface="Times New Roman" panose="02020603050405020304" pitchFamily="18" charset="0"/>
                <a:cs typeface="Times New Roman" panose="02020603050405020304" pitchFamily="18" charset="0"/>
              </a:rPr>
              <a:t>&gt; капуста. Вони накопичуються переважно в </a:t>
            </a:r>
            <a:r>
              <a:rPr lang="uk-UA" sz="2400" dirty="0" smtClean="0">
                <a:latin typeface="Times New Roman" panose="02020603050405020304" pitchFamily="18" charset="0"/>
                <a:cs typeface="Times New Roman" panose="02020603050405020304" pitchFamily="18" charset="0"/>
              </a:rPr>
              <a:t>шкірці і </a:t>
            </a:r>
            <a:r>
              <a:rPr lang="uk-UA" sz="2400" dirty="0">
                <a:latin typeface="Times New Roman" panose="02020603050405020304" pitchFamily="18" charset="0"/>
                <a:cs typeface="Times New Roman" panose="02020603050405020304" pitchFamily="18" charset="0"/>
              </a:rPr>
              <a:t>мінімально –</a:t>
            </a:r>
            <a:r>
              <a:rPr lang="uk-UA" sz="2400" dirty="0" smtClean="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у </a:t>
            </a:r>
            <a:r>
              <a:rPr lang="uk-UA" sz="2400" dirty="0" smtClean="0">
                <a:latin typeface="Times New Roman" panose="02020603050405020304" pitchFamily="18" charset="0"/>
                <a:cs typeface="Times New Roman" panose="02020603050405020304" pitchFamily="18" charset="0"/>
              </a:rPr>
              <a:t>м’якоті </a:t>
            </a:r>
            <a:r>
              <a:rPr lang="uk-UA" sz="2400" dirty="0">
                <a:latin typeface="Times New Roman" panose="02020603050405020304" pitchFamily="18" charset="0"/>
                <a:cs typeface="Times New Roman" panose="02020603050405020304" pitchFamily="18" charset="0"/>
              </a:rPr>
              <a:t>кореня бульбоплодів.</a:t>
            </a:r>
          </a:p>
        </p:txBody>
      </p:sp>
    </p:spTree>
    <p:extLst>
      <p:ext uri="{BB962C8B-B14F-4D97-AF65-F5344CB8AC3E}">
        <p14:creationId xmlns="" xmlns:p14="http://schemas.microsoft.com/office/powerpoint/2010/main" val="1667333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 y="114032"/>
            <a:ext cx="11738610" cy="6370975"/>
          </a:xfrm>
          <a:prstGeom prst="rect">
            <a:avLst/>
          </a:prstGeom>
        </p:spPr>
        <p:txBody>
          <a:bodyPr wrap="square">
            <a:spAutoFit/>
          </a:bodyPr>
          <a:lstStyle/>
          <a:p>
            <a:pPr algn="ctr"/>
            <a:endParaRPr lang="uk-UA" sz="2400" b="1" dirty="0" smtClean="0">
              <a:solidFill>
                <a:schemeClr val="accent1">
                  <a:lumMod val="50000"/>
                </a:schemeClr>
              </a:solidFill>
              <a:latin typeface="Times New Roman" panose="02020603050405020304" pitchFamily="18" charset="0"/>
              <a:cs typeface="Times New Roman" panose="02020603050405020304" pitchFamily="18" charset="0"/>
            </a:endParaRPr>
          </a:p>
          <a:p>
            <a:pPr algn="ctr"/>
            <a:r>
              <a:rPr lang="uk-UA" sz="2400" b="1" dirty="0" smtClean="0">
                <a:solidFill>
                  <a:schemeClr val="accent1">
                    <a:lumMod val="50000"/>
                  </a:schemeClr>
                </a:solidFill>
                <a:latin typeface="Times New Roman" panose="02020603050405020304" pitchFamily="18" charset="0"/>
                <a:cs typeface="Times New Roman" panose="02020603050405020304" pitchFamily="18" charset="0"/>
              </a:rPr>
              <a:t>6.2</a:t>
            </a:r>
            <a:r>
              <a:rPr lang="uk-UA" sz="2400" b="1" dirty="0">
                <a:solidFill>
                  <a:schemeClr val="accent1">
                    <a:lumMod val="50000"/>
                  </a:schemeClr>
                </a:solidFill>
                <a:latin typeface="Times New Roman" panose="02020603050405020304" pitchFamily="18" charset="0"/>
                <a:cs typeface="Times New Roman" panose="02020603050405020304" pitchFamily="18" charset="0"/>
              </a:rPr>
              <a:t>. </a:t>
            </a:r>
            <a:r>
              <a:rPr lang="uk-UA" sz="2400" b="1" dirty="0" err="1">
                <a:solidFill>
                  <a:schemeClr val="accent1">
                    <a:lumMod val="50000"/>
                  </a:schemeClr>
                </a:solidFill>
                <a:latin typeface="Times New Roman" panose="02020603050405020304" pitchFamily="18" charset="0"/>
                <a:cs typeface="Times New Roman" panose="02020603050405020304" pitchFamily="18" charset="0"/>
              </a:rPr>
              <a:t>Токсико</a:t>
            </a:r>
            <a:r>
              <a:rPr lang="uk-UA" sz="2400" b="1" dirty="0">
                <a:solidFill>
                  <a:schemeClr val="accent1">
                    <a:lumMod val="50000"/>
                  </a:schemeClr>
                </a:solidFill>
                <a:latin typeface="Times New Roman" panose="02020603050405020304" pitchFamily="18" charset="0"/>
                <a:cs typeface="Times New Roman" panose="02020603050405020304" pitchFamily="18" charset="0"/>
              </a:rPr>
              <a:t>-гігієнічна характеристика пестицидів</a:t>
            </a:r>
            <a:endParaRPr lang="uk-UA" sz="2400" dirty="0">
              <a:solidFill>
                <a:schemeClr val="accent1">
                  <a:lumMod val="50000"/>
                </a:schemeClr>
              </a:solidFill>
              <a:latin typeface="Times New Roman" panose="02020603050405020304" pitchFamily="18" charset="0"/>
              <a:cs typeface="Times New Roman" panose="02020603050405020304" pitchFamily="18" charset="0"/>
            </a:endParaRPr>
          </a:p>
          <a:p>
            <a:pPr indent="536575" algn="just"/>
            <a:r>
              <a:rPr lang="uk-UA" sz="2400" b="1"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До </a:t>
            </a:r>
            <a:r>
              <a:rPr lang="uk-UA" sz="2400" dirty="0">
                <a:latin typeface="Times New Roman" panose="02020603050405020304" pitchFamily="18" charset="0"/>
                <a:cs typeface="Times New Roman" panose="02020603050405020304" pitchFamily="18" charset="0"/>
              </a:rPr>
              <a:t>критеріїв небезпечності пестицидів зараховують їхню стійкість у </a:t>
            </a:r>
            <a:r>
              <a:rPr lang="uk-UA" sz="2400" dirty="0" smtClean="0">
                <a:latin typeface="Times New Roman" panose="02020603050405020304" pitchFamily="18" charset="0"/>
                <a:cs typeface="Times New Roman" panose="02020603050405020304" pitchFamily="18" charset="0"/>
              </a:rPr>
              <a:t>довкіллі, </a:t>
            </a:r>
            <a:r>
              <a:rPr lang="uk-UA" sz="2400" dirty="0">
                <a:latin typeface="Times New Roman" panose="02020603050405020304" pitchFamily="18" charset="0"/>
                <a:cs typeface="Times New Roman" panose="02020603050405020304" pitchFamily="18" charset="0"/>
              </a:rPr>
              <a:t>до </a:t>
            </a:r>
            <a:r>
              <a:rPr lang="uk-UA" sz="2400" dirty="0" smtClean="0">
                <a:latin typeface="Times New Roman" panose="02020603050405020304" pitchFamily="18" charset="0"/>
                <a:cs typeface="Times New Roman" panose="02020603050405020304" pitchFamily="18" charset="0"/>
              </a:rPr>
              <a:t>хімічних</a:t>
            </a:r>
            <a:r>
              <a:rPr lang="uk-UA" sz="2400" dirty="0">
                <a:latin typeface="Times New Roman" panose="02020603050405020304" pitchFamily="18" charset="0"/>
                <a:cs typeface="Times New Roman" panose="02020603050405020304" pitchFamily="18" charset="0"/>
              </a:rPr>
              <a:t>, фізичних та інших чинників під час </a:t>
            </a:r>
            <a:r>
              <a:rPr lang="uk-UA" sz="2400" dirty="0" smtClean="0">
                <a:latin typeface="Times New Roman" panose="02020603050405020304" pitchFamily="18" charset="0"/>
                <a:cs typeface="Times New Roman" panose="02020603050405020304" pitchFamily="18" charset="0"/>
              </a:rPr>
              <a:t>технологічного </a:t>
            </a:r>
            <a:r>
              <a:rPr lang="uk-UA" sz="2400" dirty="0">
                <a:latin typeface="Times New Roman" panose="02020603050405020304" pitchFamily="18" charset="0"/>
                <a:cs typeface="Times New Roman" panose="02020603050405020304" pitchFamily="18" charset="0"/>
              </a:rPr>
              <a:t>і кулінарного оброблення харчової </a:t>
            </a:r>
            <a:r>
              <a:rPr lang="uk-UA" sz="2400" dirty="0" smtClean="0">
                <a:latin typeface="Times New Roman" panose="02020603050405020304" pitchFamily="18" charset="0"/>
                <a:cs typeface="Times New Roman" panose="02020603050405020304" pitchFamily="18" charset="0"/>
              </a:rPr>
              <a:t>сільськогосподарської </a:t>
            </a:r>
            <a:r>
              <a:rPr lang="uk-UA" sz="2400" dirty="0">
                <a:latin typeface="Times New Roman" panose="02020603050405020304" pitchFamily="18" charset="0"/>
                <a:cs typeface="Times New Roman" panose="02020603050405020304" pitchFamily="18" charset="0"/>
              </a:rPr>
              <a:t>сировини і харчових продуктів.</a:t>
            </a:r>
          </a:p>
          <a:p>
            <a:pPr indent="536575" algn="just"/>
            <a:r>
              <a:rPr lang="uk-UA" sz="2400" b="1" dirty="0">
                <a:latin typeface="Times New Roman" panose="02020603050405020304" pitchFamily="18" charset="0"/>
                <a:cs typeface="Times New Roman" panose="02020603050405020304" pitchFamily="18" charset="0"/>
              </a:rPr>
              <a:t>Ступінь небезпеки під час роботи з пестицидами </a:t>
            </a:r>
            <a:r>
              <a:rPr lang="uk-UA" sz="2400" b="1" dirty="0" smtClean="0">
                <a:latin typeface="Times New Roman" panose="02020603050405020304" pitchFamily="18" charset="0"/>
                <a:cs typeface="Times New Roman" panose="02020603050405020304" pitchFamily="18" charset="0"/>
              </a:rPr>
              <a:t>визначають</a:t>
            </a:r>
            <a:r>
              <a:rPr lang="uk-UA" sz="2400" b="1" dirty="0">
                <a:latin typeface="Times New Roman" panose="02020603050405020304" pitchFamily="18" charset="0"/>
                <a:cs typeface="Times New Roman" panose="02020603050405020304" pitchFamily="18" charset="0"/>
              </a:rPr>
              <a:t>:</a:t>
            </a:r>
          </a:p>
          <a:p>
            <a:pPr indent="536575" algn="just"/>
            <a:r>
              <a:rPr lang="uk-UA" sz="2400" dirty="0">
                <a:latin typeface="Times New Roman" panose="02020603050405020304" pitchFamily="18" charset="0"/>
                <a:cs typeface="Times New Roman" panose="02020603050405020304" pitchFamily="18" charset="0"/>
              </a:rPr>
              <a:t>1) величинами </a:t>
            </a:r>
            <a:r>
              <a:rPr lang="uk-UA" sz="2400" dirty="0" err="1">
                <a:latin typeface="Times New Roman" panose="02020603050405020304" pitchFamily="18" charset="0"/>
                <a:cs typeface="Times New Roman" panose="02020603050405020304" pitchFamily="18" charset="0"/>
              </a:rPr>
              <a:t>середньосмертельних</a:t>
            </a:r>
            <a:r>
              <a:rPr lang="uk-UA" sz="2400" dirty="0">
                <a:latin typeface="Times New Roman" panose="02020603050405020304" pitchFamily="18" charset="0"/>
                <a:cs typeface="Times New Roman" panose="02020603050405020304" pitchFamily="18" charset="0"/>
              </a:rPr>
              <a:t> та </a:t>
            </a:r>
            <a:r>
              <a:rPr lang="uk-UA" sz="2400" dirty="0" smtClean="0">
                <a:latin typeface="Times New Roman" panose="02020603050405020304" pitchFamily="18" charset="0"/>
                <a:cs typeface="Times New Roman" panose="02020603050405020304" pitchFamily="18" charset="0"/>
              </a:rPr>
              <a:t>граничних </a:t>
            </a:r>
            <a:r>
              <a:rPr lang="uk-UA" sz="2400" dirty="0">
                <a:latin typeface="Times New Roman" panose="02020603050405020304" pitchFamily="18" charset="0"/>
                <a:cs typeface="Times New Roman" panose="02020603050405020304" pitchFamily="18" charset="0"/>
              </a:rPr>
              <a:t>(зумовлює мінімальні порушення) доз і </a:t>
            </a:r>
            <a:r>
              <a:rPr lang="uk-UA" sz="2400" dirty="0" smtClean="0">
                <a:latin typeface="Times New Roman" panose="02020603050405020304" pitchFamily="18" charset="0"/>
                <a:cs typeface="Times New Roman" panose="02020603050405020304" pitchFamily="18" charset="0"/>
              </a:rPr>
              <a:t>концентрацій </a:t>
            </a:r>
            <a:r>
              <a:rPr lang="uk-UA" sz="2400" dirty="0">
                <a:latin typeface="Times New Roman" panose="02020603050405020304" pitchFamily="18" charset="0"/>
                <a:cs typeface="Times New Roman" panose="02020603050405020304" pitchFamily="18" charset="0"/>
              </a:rPr>
              <a:t>за різних шляхів надходження в організм;</a:t>
            </a:r>
          </a:p>
          <a:p>
            <a:pPr indent="536575" algn="just"/>
            <a:r>
              <a:rPr lang="uk-UA" sz="2400" dirty="0">
                <a:latin typeface="Times New Roman" panose="02020603050405020304" pitchFamily="18" charset="0"/>
                <a:cs typeface="Times New Roman" panose="02020603050405020304" pitchFamily="18" charset="0"/>
              </a:rPr>
              <a:t>2) зоною токсичної дії (що менша ця зона, то більша небезпека </a:t>
            </a:r>
            <a:r>
              <a:rPr lang="uk-UA" sz="2400" dirty="0" smtClean="0">
                <a:latin typeface="Times New Roman" panose="02020603050405020304" pitchFamily="18" charset="0"/>
                <a:cs typeface="Times New Roman" panose="02020603050405020304" pitchFamily="18" charset="0"/>
              </a:rPr>
              <a:t>гострого </a:t>
            </a:r>
            <a:r>
              <a:rPr lang="uk-UA" sz="2400" dirty="0">
                <a:latin typeface="Times New Roman" panose="02020603050405020304" pitchFamily="18" charset="0"/>
                <a:cs typeface="Times New Roman" panose="02020603050405020304" pitchFamily="18" charset="0"/>
              </a:rPr>
              <a:t>отруєння);</a:t>
            </a:r>
          </a:p>
          <a:p>
            <a:pPr indent="536575" algn="just"/>
            <a:r>
              <a:rPr lang="uk-UA" sz="2400" dirty="0">
                <a:latin typeface="Times New Roman" panose="02020603050405020304" pitchFamily="18" charset="0"/>
                <a:cs typeface="Times New Roman" panose="02020603050405020304" pitchFamily="18" charset="0"/>
              </a:rPr>
              <a:t>3) здатністю проникати через неушкоджені шкірні покриви і токсично впливати на організм;</a:t>
            </a:r>
          </a:p>
          <a:p>
            <a:pPr indent="536575" algn="just"/>
            <a:r>
              <a:rPr lang="uk-UA" sz="2400" dirty="0">
                <a:latin typeface="Times New Roman" panose="02020603050405020304" pitchFamily="18" charset="0"/>
                <a:cs typeface="Times New Roman" panose="02020603050405020304" pitchFamily="18" charset="0"/>
              </a:rPr>
              <a:t>4) наявністю і вираженістю на організм </a:t>
            </a:r>
            <a:r>
              <a:rPr lang="uk-UA" sz="2400" dirty="0" smtClean="0">
                <a:latin typeface="Times New Roman" panose="02020603050405020304" pitchFamily="18" charset="0"/>
                <a:cs typeface="Times New Roman" panose="02020603050405020304" pitchFamily="18" charset="0"/>
              </a:rPr>
              <a:t>кумулятивних </a:t>
            </a:r>
            <a:r>
              <a:rPr lang="uk-UA" sz="2400" dirty="0">
                <a:latin typeface="Times New Roman" panose="02020603050405020304" pitchFamily="18" charset="0"/>
                <a:cs typeface="Times New Roman" panose="02020603050405020304" pitchFamily="18" charset="0"/>
              </a:rPr>
              <a:t>властивостей.</a:t>
            </a:r>
          </a:p>
          <a:p>
            <a:pPr indent="536575" algn="just"/>
            <a:r>
              <a:rPr lang="uk-UA" sz="2400" b="1" dirty="0">
                <a:latin typeface="Times New Roman" panose="02020603050405020304" pitchFamily="18" charset="0"/>
                <a:cs typeface="Times New Roman" panose="02020603050405020304" pitchFamily="18" charset="0"/>
              </a:rPr>
              <a:t>Усі шкідливі речовини поділяють за класами </a:t>
            </a:r>
            <a:r>
              <a:rPr lang="uk-UA" sz="2400" b="1" dirty="0" smtClean="0">
                <a:latin typeface="Times New Roman" panose="02020603050405020304" pitchFamily="18" charset="0"/>
                <a:cs typeface="Times New Roman" panose="02020603050405020304" pitchFamily="18" charset="0"/>
              </a:rPr>
              <a:t>небезпеки</a:t>
            </a:r>
            <a:r>
              <a:rPr lang="uk-UA" sz="2400" b="1" dirty="0">
                <a:latin typeface="Times New Roman" panose="02020603050405020304" pitchFamily="18"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uk-UA" sz="2400" dirty="0" smtClean="0">
                <a:latin typeface="Times New Roman" panose="02020603050405020304" pitchFamily="18" charset="0"/>
                <a:cs typeface="Times New Roman" panose="02020603050405020304" pitchFamily="18" charset="0"/>
              </a:rPr>
              <a:t>І – </a:t>
            </a:r>
            <a:r>
              <a:rPr lang="uk-UA" sz="2400" dirty="0">
                <a:latin typeface="Times New Roman" panose="02020603050405020304" pitchFamily="18" charset="0"/>
                <a:cs typeface="Times New Roman" panose="02020603050405020304" pitchFamily="18" charset="0"/>
              </a:rPr>
              <a:t>надзвичайно небезпечні, ГДК &lt; 0,1 мг/м</a:t>
            </a:r>
            <a:r>
              <a:rPr lang="uk-UA" sz="2400" baseline="30000" dirty="0">
                <a:latin typeface="Times New Roman" panose="02020603050405020304" pitchFamily="18" charset="0"/>
                <a:cs typeface="Times New Roman" panose="02020603050405020304" pitchFamily="18" charset="0"/>
              </a:rPr>
              <a:t>3</a:t>
            </a:r>
            <a:r>
              <a:rPr lang="uk-UA" sz="24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uk-UA" sz="2400" dirty="0" smtClean="0">
                <a:latin typeface="Times New Roman" panose="02020603050405020304" pitchFamily="18" charset="0"/>
                <a:cs typeface="Times New Roman" panose="02020603050405020304" pitchFamily="18" charset="0"/>
              </a:rPr>
              <a:t>II </a:t>
            </a:r>
            <a:r>
              <a:rPr lang="uk-UA" sz="2400" dirty="0">
                <a:latin typeface="Times New Roman" panose="02020603050405020304" pitchFamily="18" charset="0"/>
                <a:cs typeface="Times New Roman" panose="02020603050405020304" pitchFamily="18" charset="0"/>
              </a:rPr>
              <a:t>–</a:t>
            </a:r>
            <a:r>
              <a:rPr lang="uk-UA" sz="2400" dirty="0" smtClean="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дуже небезпечні, ГДК </a:t>
            </a:r>
            <a:r>
              <a:rPr lang="uk-UA" sz="2400" dirty="0" smtClean="0">
                <a:latin typeface="Times New Roman" panose="02020603050405020304" pitchFamily="18" charset="0"/>
                <a:cs typeface="Times New Roman" panose="02020603050405020304" pitchFamily="18" charset="0"/>
              </a:rPr>
              <a:t>0,1-1,0 </a:t>
            </a:r>
            <a:r>
              <a:rPr lang="uk-UA" sz="2400" dirty="0">
                <a:latin typeface="Times New Roman" panose="02020603050405020304" pitchFamily="18" charset="0"/>
                <a:cs typeface="Times New Roman" panose="02020603050405020304" pitchFamily="18" charset="0"/>
              </a:rPr>
              <a:t>мг/м</a:t>
            </a:r>
            <a:r>
              <a:rPr lang="uk-UA" sz="2400" baseline="30000" dirty="0">
                <a:latin typeface="Times New Roman" panose="02020603050405020304" pitchFamily="18" charset="0"/>
                <a:cs typeface="Times New Roman" panose="02020603050405020304" pitchFamily="18" charset="0"/>
              </a:rPr>
              <a:t>3</a:t>
            </a:r>
            <a:r>
              <a:rPr lang="uk-UA" sz="24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uk-UA" sz="2400" dirty="0" smtClean="0">
                <a:latin typeface="Times New Roman" panose="02020603050405020304" pitchFamily="18" charset="0"/>
                <a:cs typeface="Times New Roman" panose="02020603050405020304" pitchFamily="18" charset="0"/>
              </a:rPr>
              <a:t>III </a:t>
            </a:r>
            <a:r>
              <a:rPr lang="uk-UA" sz="2400" dirty="0">
                <a:latin typeface="Times New Roman" panose="02020603050405020304" pitchFamily="18" charset="0"/>
                <a:cs typeface="Times New Roman" panose="02020603050405020304" pitchFamily="18" charset="0"/>
              </a:rPr>
              <a:t>–</a:t>
            </a:r>
            <a:r>
              <a:rPr lang="uk-UA" sz="2400" dirty="0" smtClean="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помірно небезпечні, ГДК </a:t>
            </a:r>
            <a:r>
              <a:rPr lang="uk-UA" sz="2400" dirty="0" smtClean="0">
                <a:latin typeface="Times New Roman" panose="02020603050405020304" pitchFamily="18" charset="0"/>
                <a:cs typeface="Times New Roman" panose="02020603050405020304" pitchFamily="18" charset="0"/>
              </a:rPr>
              <a:t>1,1-10,0 </a:t>
            </a:r>
            <a:r>
              <a:rPr lang="uk-UA" sz="2400" dirty="0">
                <a:latin typeface="Times New Roman" panose="02020603050405020304" pitchFamily="18" charset="0"/>
                <a:cs typeface="Times New Roman" panose="02020603050405020304" pitchFamily="18" charset="0"/>
              </a:rPr>
              <a:t>мг/м</a:t>
            </a:r>
            <a:r>
              <a:rPr lang="uk-UA" sz="2400" baseline="30000" dirty="0">
                <a:latin typeface="Times New Roman" panose="02020603050405020304" pitchFamily="18" charset="0"/>
                <a:cs typeface="Times New Roman" panose="02020603050405020304" pitchFamily="18" charset="0"/>
              </a:rPr>
              <a:t>3</a:t>
            </a:r>
            <a:r>
              <a:rPr lang="uk-UA" sz="24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uk-UA" sz="2400" dirty="0" smtClean="0">
                <a:latin typeface="Times New Roman" panose="02020603050405020304" pitchFamily="18" charset="0"/>
                <a:cs typeface="Times New Roman" panose="02020603050405020304" pitchFamily="18" charset="0"/>
              </a:rPr>
              <a:t>IV </a:t>
            </a:r>
            <a:r>
              <a:rPr lang="uk-UA" sz="2400" dirty="0">
                <a:latin typeface="Times New Roman" panose="02020603050405020304" pitchFamily="18" charset="0"/>
                <a:cs typeface="Times New Roman" panose="02020603050405020304" pitchFamily="18" charset="0"/>
              </a:rPr>
              <a:t>–</a:t>
            </a:r>
            <a:r>
              <a:rPr lang="uk-UA" sz="2400" dirty="0" smtClean="0">
                <a:latin typeface="Times New Roman" panose="02020603050405020304" pitchFamily="18" charset="0"/>
                <a:cs typeface="Times New Roman" panose="02020603050405020304" pitchFamily="18" charset="0"/>
              </a:rPr>
              <a:t> </a:t>
            </a:r>
            <a:r>
              <a:rPr lang="uk-UA" sz="2400" dirty="0" err="1" smtClean="0">
                <a:latin typeface="Times New Roman" panose="02020603050405020304" pitchFamily="18" charset="0"/>
                <a:cs typeface="Times New Roman" panose="02020603050405020304" pitchFamily="18" charset="0"/>
              </a:rPr>
              <a:t>малонебезпечні</a:t>
            </a:r>
            <a:r>
              <a:rPr lang="uk-UA" sz="2400" dirty="0" smtClean="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ГДК &gt; 10,0 мг/м</a:t>
            </a:r>
            <a:r>
              <a:rPr lang="uk-UA" sz="2400" baseline="30000" dirty="0">
                <a:latin typeface="Times New Roman" panose="02020603050405020304" pitchFamily="18" charset="0"/>
                <a:cs typeface="Times New Roman" panose="02020603050405020304" pitchFamily="18" charset="0"/>
              </a:rPr>
              <a:t>3</a:t>
            </a:r>
            <a:r>
              <a:rPr lang="uk-UA" sz="2400" dirty="0" smtClean="0">
                <a:latin typeface="Times New Roman" panose="02020603050405020304" pitchFamily="18"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39602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1781" y="290946"/>
            <a:ext cx="11568545" cy="6331526"/>
          </a:xfrm>
        </p:spPr>
        <p:txBody>
          <a:bodyPr>
            <a:noAutofit/>
          </a:bodyPr>
          <a:lstStyle/>
          <a:p>
            <a:pPr marL="0" indent="442913" algn="just">
              <a:lnSpc>
                <a:spcPct val="100000"/>
              </a:lnSpc>
              <a:spcBef>
                <a:spcPts val="200"/>
              </a:spcBef>
              <a:buNone/>
            </a:pPr>
            <a:r>
              <a:rPr lang="uk-UA" sz="2400" i="1" dirty="0" smtClean="0">
                <a:latin typeface="Times New Roman" pitchFamily="18" charset="0"/>
                <a:cs typeface="Times New Roman" pitchFamily="18" charset="0"/>
              </a:rPr>
              <a:t>Промислові викиди хімічних та радіоактивних відходів у навколишнє середовище спричиняють забруднення харчових продуктів; також неправильне застосування пестицидів та хімічних добрив; використання недосконалої технології та обладнання при виробництві харчових продуктів і, як наслідок, потрапляння шкідливих домішок у кінцевий продукт або утворення шкідливих речовин під час виробничого процесу.</a:t>
            </a:r>
          </a:p>
          <a:p>
            <a:pPr marL="0" indent="442913" algn="just">
              <a:lnSpc>
                <a:spcPct val="100000"/>
              </a:lnSpc>
              <a:spcBef>
                <a:spcPts val="200"/>
              </a:spcBef>
              <a:buNone/>
            </a:pPr>
            <a:r>
              <a:rPr lang="uk-UA" sz="2400" dirty="0" smtClean="0">
                <a:latin typeface="Times New Roman" pitchFamily="18" charset="0"/>
                <a:cs typeface="Times New Roman" pitchFamily="18" charset="0"/>
              </a:rPr>
              <a:t>Забруднення, що потрапляють із навколишнього середовища, мають різну хімічну структуру. За фізичними властивостями – це стабільні та стійкі у навколишньому середовищі сполуки, які мають здатність до </a:t>
            </a:r>
            <a:r>
              <a:rPr lang="uk-UA" sz="2400" b="1" i="1" dirty="0" err="1" smtClean="0">
                <a:latin typeface="Times New Roman" pitchFamily="18" charset="0"/>
                <a:cs typeface="Times New Roman" pitchFamily="18" charset="0"/>
              </a:rPr>
              <a:t>біокумуляції</a:t>
            </a:r>
            <a:r>
              <a:rPr lang="uk-UA" sz="2400" dirty="0" smtClean="0">
                <a:latin typeface="Times New Roman" pitchFamily="18" charset="0"/>
                <a:cs typeface="Times New Roman" pitchFamily="18" charset="0"/>
              </a:rPr>
              <a:t>.</a:t>
            </a:r>
          </a:p>
          <a:p>
            <a:pPr marL="0" indent="442913" algn="just">
              <a:lnSpc>
                <a:spcPct val="100000"/>
              </a:lnSpc>
              <a:spcBef>
                <a:spcPts val="200"/>
              </a:spcBef>
              <a:buNone/>
            </a:pPr>
            <a:r>
              <a:rPr lang="uk-UA" sz="2400" u="sng" dirty="0" smtClean="0">
                <a:latin typeface="Times New Roman" pitchFamily="18" charset="0"/>
                <a:cs typeface="Times New Roman" pitchFamily="18" charset="0"/>
              </a:rPr>
              <a:t>Чужорідні забруднювачі, які потрапляють у людський організм з продуктами харчування високотоксичні. До них відносять:</a:t>
            </a:r>
          </a:p>
          <a:p>
            <a:pPr lvl="0">
              <a:lnSpc>
                <a:spcPct val="100000"/>
              </a:lnSpc>
              <a:spcBef>
                <a:spcPts val="200"/>
              </a:spcBef>
            </a:pPr>
            <a:r>
              <a:rPr lang="uk-UA" sz="2400" dirty="0" smtClean="0">
                <a:latin typeface="Times New Roman" pitchFamily="18" charset="0"/>
                <a:cs typeface="Times New Roman" pitchFamily="18" charset="0"/>
              </a:rPr>
              <a:t>металеві забруднення (ртуть, свинець, олово, цинк, мідь тощо);</a:t>
            </a:r>
          </a:p>
          <a:p>
            <a:pPr lvl="0">
              <a:lnSpc>
                <a:spcPct val="100000"/>
              </a:lnSpc>
              <a:spcBef>
                <a:spcPts val="200"/>
              </a:spcBef>
            </a:pPr>
            <a:r>
              <a:rPr lang="uk-UA" sz="2400" dirty="0" smtClean="0">
                <a:latin typeface="Times New Roman" pitchFamily="18" charset="0"/>
                <a:cs typeface="Times New Roman" pitchFamily="18" charset="0"/>
              </a:rPr>
              <a:t>радіонукліди;</a:t>
            </a:r>
          </a:p>
          <a:p>
            <a:pPr lvl="0">
              <a:lnSpc>
                <a:spcPct val="100000"/>
              </a:lnSpc>
              <a:spcBef>
                <a:spcPts val="200"/>
              </a:spcBef>
            </a:pPr>
            <a:r>
              <a:rPr lang="uk-UA" sz="2400" dirty="0" smtClean="0">
                <a:latin typeface="Times New Roman" pitchFamily="18" charset="0"/>
                <a:cs typeface="Times New Roman" pitchFamily="18" charset="0"/>
              </a:rPr>
              <a:t>пестициди;</a:t>
            </a:r>
          </a:p>
          <a:p>
            <a:pPr lvl="0">
              <a:lnSpc>
                <a:spcPct val="100000"/>
              </a:lnSpc>
              <a:spcBef>
                <a:spcPts val="200"/>
              </a:spcBef>
            </a:pPr>
            <a:r>
              <a:rPr lang="uk-UA" sz="2400" dirty="0" smtClean="0">
                <a:latin typeface="Times New Roman" pitchFamily="18" charset="0"/>
                <a:cs typeface="Times New Roman" pitchFamily="18" charset="0"/>
              </a:rPr>
              <a:t>нітрати, нітрити;</a:t>
            </a:r>
          </a:p>
          <a:p>
            <a:pPr lvl="0">
              <a:lnSpc>
                <a:spcPct val="100000"/>
              </a:lnSpc>
              <a:spcBef>
                <a:spcPts val="200"/>
              </a:spcBef>
            </a:pPr>
            <a:r>
              <a:rPr lang="uk-UA" sz="2400" dirty="0" smtClean="0">
                <a:latin typeface="Times New Roman" pitchFamily="18" charset="0"/>
                <a:cs typeface="Times New Roman" pitchFamily="18" charset="0"/>
              </a:rPr>
              <a:t>діоксини;</a:t>
            </a:r>
          </a:p>
          <a:p>
            <a:pPr lvl="0">
              <a:lnSpc>
                <a:spcPct val="100000"/>
              </a:lnSpc>
              <a:spcBef>
                <a:spcPts val="200"/>
              </a:spcBef>
            </a:pPr>
            <a:r>
              <a:rPr lang="uk-UA" sz="2400" dirty="0" smtClean="0">
                <a:latin typeface="Times New Roman" pitchFamily="18" charset="0"/>
                <a:cs typeface="Times New Roman" pitchFamily="18" charset="0"/>
              </a:rPr>
              <a:t>метаболіти мікроорганізмів, які розвиваються у харчових продуктах.</a:t>
            </a:r>
            <a:endParaRPr lang="uk-UA"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3964" y="117693"/>
            <a:ext cx="11734800" cy="6370975"/>
          </a:xfrm>
          <a:prstGeom prst="rect">
            <a:avLst/>
          </a:prstGeom>
        </p:spPr>
        <p:txBody>
          <a:bodyPr wrap="square">
            <a:spAutoFit/>
          </a:bodyPr>
          <a:lstStyle/>
          <a:p>
            <a:pPr indent="536575" algn="just"/>
            <a:r>
              <a:rPr lang="uk-UA" sz="2400" b="1" dirty="0" smtClean="0">
                <a:latin typeface="Times New Roman" panose="02020603050405020304" pitchFamily="18" charset="0"/>
                <a:cs typeface="Times New Roman" panose="02020603050405020304" pitchFamily="18" charset="0"/>
              </a:rPr>
              <a:t>Існує декілька найбільш поширених і численних груп пестицидів:</a:t>
            </a:r>
          </a:p>
          <a:p>
            <a:pPr indent="536575" algn="just"/>
            <a:r>
              <a:rPr lang="uk-UA" sz="2400" b="1" dirty="0" smtClean="0">
                <a:latin typeface="Times New Roman" panose="02020603050405020304" pitchFamily="18" charset="0"/>
                <a:cs typeface="Times New Roman" panose="02020603050405020304" pitchFamily="18" charset="0"/>
              </a:rPr>
              <a:t>Хлорорганічні пестициди (ХОП).</a:t>
            </a:r>
            <a:r>
              <a:rPr lang="uk-UA" sz="2400" dirty="0" smtClean="0">
                <a:latin typeface="Times New Roman" panose="02020603050405020304" pitchFamily="18" charset="0"/>
                <a:cs typeface="Times New Roman" panose="02020603050405020304" pitchFamily="18" charset="0"/>
              </a:rPr>
              <a:t> Їх застосовують у сільському господарстві як активні </a:t>
            </a:r>
            <a:r>
              <a:rPr lang="uk-UA" sz="2400" i="1" dirty="0" smtClean="0">
                <a:latin typeface="Times New Roman" panose="02020603050405020304" pitchFamily="18" charset="0"/>
                <a:cs typeface="Times New Roman" panose="02020603050405020304" pitchFamily="18" charset="0"/>
              </a:rPr>
              <a:t>інсектициди </a:t>
            </a:r>
            <a:r>
              <a:rPr lang="uk-UA" sz="2400" dirty="0" smtClean="0">
                <a:latin typeface="Times New Roman" panose="02020603050405020304" pitchFamily="18" charset="0"/>
                <a:cs typeface="Times New Roman" panose="02020603050405020304" pitchFamily="18" charset="0"/>
              </a:rPr>
              <a:t>(боротьба із шкідливими комахами), </a:t>
            </a:r>
            <a:r>
              <a:rPr lang="uk-UA" sz="2400" i="1" dirty="0" smtClean="0">
                <a:latin typeface="Times New Roman" panose="02020603050405020304" pitchFamily="18" charset="0"/>
                <a:cs typeface="Times New Roman" panose="02020603050405020304" pitchFamily="18" charset="0"/>
              </a:rPr>
              <a:t>акарициди</a:t>
            </a:r>
            <a:r>
              <a:rPr lang="uk-UA" sz="2400" dirty="0" smtClean="0">
                <a:latin typeface="Times New Roman" panose="02020603050405020304" pitchFamily="18" charset="0"/>
                <a:cs typeface="Times New Roman" panose="02020603050405020304" pitchFamily="18" charset="0"/>
              </a:rPr>
              <a:t> (боротьба із кліщами) та </a:t>
            </a:r>
            <a:r>
              <a:rPr lang="uk-UA" sz="2400" i="1" dirty="0" smtClean="0">
                <a:latin typeface="Times New Roman" panose="02020603050405020304" pitchFamily="18" charset="0"/>
                <a:cs typeface="Times New Roman" panose="02020603050405020304" pitchFamily="18" charset="0"/>
              </a:rPr>
              <a:t>фуміганти</a:t>
            </a:r>
            <a:r>
              <a:rPr lang="uk-UA" sz="2400" dirty="0" smtClean="0">
                <a:latin typeface="Times New Roman" panose="02020603050405020304" pitchFamily="18" charset="0"/>
                <a:cs typeface="Times New Roman" panose="02020603050405020304" pitchFamily="18" charset="0"/>
              </a:rPr>
              <a:t> (знищення хвороб рослин) у боротьбі зі шкідниками зернових і технічних культур. За хімічною природою пестициди цього класу є хлорпохідними ароматичних вуглеводів, циклопарафінів. До них належать гексахлорбензол, </a:t>
            </a:r>
            <a:r>
              <a:rPr lang="uk-UA" sz="2400" dirty="0" err="1" smtClean="0">
                <a:latin typeface="Times New Roman" panose="02020603050405020304" pitchFamily="18" charset="0"/>
                <a:cs typeface="Times New Roman" panose="02020603050405020304" pitchFamily="18" charset="0"/>
              </a:rPr>
              <a:t>гексахлорбутадієн</a:t>
            </a:r>
            <a:r>
              <a:rPr lang="uk-UA" sz="2400" dirty="0" smtClean="0">
                <a:latin typeface="Times New Roman" panose="02020603050405020304" pitchFamily="18" charset="0"/>
                <a:cs typeface="Times New Roman" panose="02020603050405020304" pitchFamily="18" charset="0"/>
              </a:rPr>
              <a:t>, </a:t>
            </a:r>
            <a:r>
              <a:rPr lang="uk-UA" sz="2400" dirty="0" err="1" smtClean="0">
                <a:latin typeface="Times New Roman" panose="02020603050405020304" pitchFamily="18" charset="0"/>
                <a:cs typeface="Times New Roman" panose="02020603050405020304" pitchFamily="18" charset="0"/>
              </a:rPr>
              <a:t>гамаізомер</a:t>
            </a:r>
            <a:r>
              <a:rPr lang="uk-UA" sz="2400" dirty="0" smtClean="0">
                <a:latin typeface="Times New Roman" panose="02020603050405020304" pitchFamily="18" charset="0"/>
                <a:cs typeface="Times New Roman" panose="02020603050405020304" pitchFamily="18" charset="0"/>
              </a:rPr>
              <a:t> </a:t>
            </a:r>
            <a:r>
              <a:rPr lang="uk-UA" sz="2400" dirty="0" err="1" smtClean="0">
                <a:latin typeface="Times New Roman" panose="02020603050405020304" pitchFamily="18" charset="0"/>
                <a:cs typeface="Times New Roman" panose="02020603050405020304" pitchFamily="18" charset="0"/>
              </a:rPr>
              <a:t>гексахлорциклогексан</a:t>
            </a:r>
            <a:r>
              <a:rPr lang="uk-UA" sz="2400" dirty="0" smtClean="0">
                <a:latin typeface="Times New Roman" panose="02020603050405020304" pitchFamily="18" charset="0"/>
                <a:cs typeface="Times New Roman" panose="02020603050405020304" pitchFamily="18" charset="0"/>
              </a:rPr>
              <a:t> (ГХЦГ), </a:t>
            </a:r>
            <a:r>
              <a:rPr lang="uk-UA" sz="2400" dirty="0" err="1" smtClean="0">
                <a:latin typeface="Times New Roman" panose="02020603050405020304" pitchFamily="18" charset="0"/>
                <a:cs typeface="Times New Roman" panose="02020603050405020304" pitchFamily="18" charset="0"/>
              </a:rPr>
              <a:t>дихлордифенілтрихлорметилметан</a:t>
            </a:r>
            <a:r>
              <a:rPr lang="uk-UA" sz="2400" dirty="0" smtClean="0">
                <a:latin typeface="Times New Roman" panose="02020603050405020304" pitchFamily="18" charset="0"/>
                <a:cs typeface="Times New Roman" panose="02020603050405020304" pitchFamily="18" charset="0"/>
              </a:rPr>
              <a:t> (ДДТ) та ін. Ці пестициди можуть довго (1,5-10 років і більше) зберігатися в ґрунті, впливати на ґрунтову фауну і переходити в рослини, включаючись у харчові ланцюги.</a:t>
            </a:r>
          </a:p>
          <a:p>
            <a:pPr indent="536575" algn="just"/>
            <a:r>
              <a:rPr lang="uk-UA" sz="2400" b="1" dirty="0" smtClean="0">
                <a:latin typeface="Times New Roman" panose="02020603050405020304" pitchFamily="18" charset="0"/>
                <a:cs typeface="Times New Roman" panose="02020603050405020304" pitchFamily="18" charset="0"/>
              </a:rPr>
              <a:t>Фосфорорганічні </a:t>
            </a:r>
            <a:r>
              <a:rPr lang="uk-UA" sz="2400" b="1" dirty="0">
                <a:latin typeface="Times New Roman" panose="02020603050405020304" pitchFamily="18" charset="0"/>
                <a:cs typeface="Times New Roman" panose="02020603050405020304" pitchFamily="18" charset="0"/>
              </a:rPr>
              <a:t>пестициди (ФОП).</a:t>
            </a:r>
            <a:r>
              <a:rPr lang="uk-UA" sz="2400" dirty="0">
                <a:latin typeface="Times New Roman" panose="02020603050405020304" pitchFamily="18" charset="0"/>
                <a:cs typeface="Times New Roman" panose="02020603050405020304" pitchFamily="18" charset="0"/>
              </a:rPr>
              <a:t> Це одна з </a:t>
            </a:r>
            <a:r>
              <a:rPr lang="uk-UA" sz="2400" dirty="0" smtClean="0">
                <a:latin typeface="Times New Roman" panose="02020603050405020304" pitchFamily="18" charset="0"/>
                <a:cs typeface="Times New Roman" panose="02020603050405020304" pitchFamily="18" charset="0"/>
              </a:rPr>
              <a:t>найпоширеніших </a:t>
            </a:r>
            <a:r>
              <a:rPr lang="uk-UA" sz="2400" dirty="0">
                <a:latin typeface="Times New Roman" panose="02020603050405020304" pitchFamily="18" charset="0"/>
                <a:cs typeface="Times New Roman" panose="02020603050405020304" pitchFamily="18" charset="0"/>
              </a:rPr>
              <a:t>і найчисленніших груп пестицидів. До неї належать </a:t>
            </a:r>
            <a:r>
              <a:rPr lang="uk-UA" sz="2400" dirty="0" err="1">
                <a:latin typeface="Times New Roman" panose="02020603050405020304" pitchFamily="18" charset="0"/>
                <a:cs typeface="Times New Roman" panose="02020603050405020304" pitchFamily="18" charset="0"/>
              </a:rPr>
              <a:t>афуган</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актелік</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дибром</a:t>
            </a:r>
            <a:r>
              <a:rPr lang="uk-UA" sz="2400" dirty="0">
                <a:latin typeface="Times New Roman" panose="02020603050405020304" pitchFamily="18" charset="0"/>
                <a:cs typeface="Times New Roman" panose="02020603050405020304" pitchFamily="18" charset="0"/>
              </a:rPr>
              <a:t>, карбофос, бромофос, </a:t>
            </a:r>
            <a:r>
              <a:rPr lang="uk-UA" sz="2400" dirty="0" err="1">
                <a:latin typeface="Times New Roman" panose="02020603050405020304" pitchFamily="18" charset="0"/>
                <a:cs typeface="Times New Roman" panose="02020603050405020304" pitchFamily="18" charset="0"/>
              </a:rPr>
              <a:t>фталофос</a:t>
            </a:r>
            <a:r>
              <a:rPr lang="uk-UA" sz="2400" dirty="0">
                <a:latin typeface="Times New Roman" panose="02020603050405020304" pitchFamily="18" charset="0"/>
                <a:cs typeface="Times New Roman" panose="02020603050405020304" pitchFamily="18" charset="0"/>
              </a:rPr>
              <a:t>, хлорофос, </a:t>
            </a:r>
            <a:r>
              <a:rPr lang="uk-UA" sz="2400" dirty="0" err="1">
                <a:latin typeface="Times New Roman" panose="02020603050405020304" pitchFamily="18" charset="0"/>
                <a:cs typeface="Times New Roman" panose="02020603050405020304" pitchFamily="18" charset="0"/>
              </a:rPr>
              <a:t>цидіал</a:t>
            </a:r>
            <a:r>
              <a:rPr lang="uk-UA" sz="2400" dirty="0">
                <a:latin typeface="Times New Roman" panose="02020603050405020304" pitchFamily="18" charset="0"/>
                <a:cs typeface="Times New Roman" panose="02020603050405020304" pitchFamily="18" charset="0"/>
              </a:rPr>
              <a:t> та ін. Більшість </a:t>
            </a:r>
            <a:r>
              <a:rPr lang="uk-UA" sz="2400" dirty="0" err="1">
                <a:latin typeface="Times New Roman" panose="02020603050405020304" pitchFamily="18" charset="0"/>
                <a:cs typeface="Times New Roman" panose="02020603050405020304" pitchFamily="18" charset="0"/>
              </a:rPr>
              <a:t>ФОП</a:t>
            </a:r>
            <a:r>
              <a:rPr lang="uk-UA"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малорозчинна </a:t>
            </a:r>
            <a:r>
              <a:rPr lang="uk-UA" sz="2400" dirty="0">
                <a:latin typeface="Times New Roman" panose="02020603050405020304" pitchFamily="18" charset="0"/>
                <a:cs typeface="Times New Roman" panose="02020603050405020304" pitchFamily="18" charset="0"/>
              </a:rPr>
              <a:t>у воді, за стійкістю в навколишньому </a:t>
            </a:r>
            <a:r>
              <a:rPr lang="uk-UA" sz="2400" dirty="0" smtClean="0">
                <a:latin typeface="Times New Roman" panose="02020603050405020304" pitchFamily="18" charset="0"/>
                <a:cs typeface="Times New Roman" panose="02020603050405020304" pitchFamily="18" charset="0"/>
              </a:rPr>
              <a:t>середовищі </a:t>
            </a:r>
            <a:r>
              <a:rPr lang="uk-UA" sz="2400" dirty="0">
                <a:latin typeface="Times New Roman" panose="02020603050405020304" pitchFamily="18" charset="0"/>
                <a:cs typeface="Times New Roman" panose="02020603050405020304" pitchFamily="18" charset="0"/>
              </a:rPr>
              <a:t>вони істотно поступаються ХОП. Однак деякі з них зберігають свої токсичні властивості в ґрунті і на </a:t>
            </a:r>
            <a:r>
              <a:rPr lang="uk-UA" sz="2400" dirty="0" smtClean="0">
                <a:latin typeface="Times New Roman" panose="02020603050405020304" pitchFamily="18" charset="0"/>
                <a:cs typeface="Times New Roman" panose="02020603050405020304" pitchFamily="18" charset="0"/>
              </a:rPr>
              <a:t>рослинах </a:t>
            </a:r>
            <a:r>
              <a:rPr lang="uk-UA" sz="2400" dirty="0">
                <a:latin typeface="Times New Roman" panose="02020603050405020304" pitchFamily="18" charset="0"/>
                <a:cs typeface="Times New Roman" panose="02020603050405020304" pitchFamily="18" charset="0"/>
              </a:rPr>
              <a:t>упродовж декількох місяців і більше, унаслідок чого можливе їхнє надходження в організм людини з </a:t>
            </a:r>
            <a:r>
              <a:rPr lang="uk-UA" sz="2400" dirty="0" smtClean="0">
                <a:latin typeface="Times New Roman" panose="02020603050405020304" pitchFamily="18" charset="0"/>
                <a:cs typeface="Times New Roman" panose="02020603050405020304" pitchFamily="18" charset="0"/>
              </a:rPr>
              <a:t>харчовими </a:t>
            </a:r>
            <a:r>
              <a:rPr lang="uk-UA" sz="2400" dirty="0">
                <a:latin typeface="Times New Roman" panose="02020603050405020304" pitchFamily="18" charset="0"/>
                <a:cs typeface="Times New Roman" panose="02020603050405020304" pitchFamily="18" charset="0"/>
              </a:rPr>
              <a:t>продуктами, повітрям і водою</a:t>
            </a:r>
            <a:r>
              <a:rPr lang="uk-UA" sz="2400" dirty="0" smtClean="0">
                <a:latin typeface="Times New Roman" panose="02020603050405020304" pitchFamily="18"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97824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5526" y="117693"/>
            <a:ext cx="11845983" cy="6494085"/>
          </a:xfrm>
          <a:prstGeom prst="rect">
            <a:avLst/>
          </a:prstGeom>
        </p:spPr>
        <p:txBody>
          <a:bodyPr wrap="square">
            <a:spAutoFit/>
          </a:bodyPr>
          <a:lstStyle/>
          <a:p>
            <a:pPr indent="536575" algn="just"/>
            <a:r>
              <a:rPr lang="uk-UA" sz="2300" b="1" dirty="0" smtClean="0">
                <a:latin typeface="Times New Roman" panose="02020603050405020304" pitchFamily="18" charset="0"/>
                <a:cs typeface="Times New Roman" panose="02020603050405020304" pitchFamily="18" charset="0"/>
              </a:rPr>
              <a:t>Ртутьорганічні пестициди (РОП).</a:t>
            </a:r>
            <a:r>
              <a:rPr lang="uk-UA" sz="2300" b="1" i="1" dirty="0" smtClean="0">
                <a:latin typeface="Times New Roman" panose="02020603050405020304" pitchFamily="18" charset="0"/>
                <a:cs typeface="Times New Roman" panose="02020603050405020304" pitchFamily="18" charset="0"/>
              </a:rPr>
              <a:t> </a:t>
            </a:r>
            <a:r>
              <a:rPr lang="uk-UA" sz="2300" dirty="0" smtClean="0">
                <a:latin typeface="Times New Roman" panose="02020603050405020304" pitchFamily="18" charset="0"/>
                <a:cs typeface="Times New Roman" panose="02020603050405020304" pitchFamily="18" charset="0"/>
              </a:rPr>
              <a:t>Вони належать до сильнодіючих отруйних речовин і дуже токсичних препаратів для теплокровних тварин і людини. Їх застосування обмежене – лише для оброблення насіння проти мікозів і бактеріальних захворювань.</a:t>
            </a:r>
          </a:p>
          <a:p>
            <a:pPr indent="536575" algn="just"/>
            <a:endParaRPr lang="uk-UA" sz="2300" dirty="0" smtClean="0">
              <a:latin typeface="Times New Roman" panose="02020603050405020304" pitchFamily="18" charset="0"/>
              <a:cs typeface="Times New Roman" panose="02020603050405020304" pitchFamily="18" charset="0"/>
            </a:endParaRPr>
          </a:p>
          <a:p>
            <a:pPr indent="536575" algn="ctr"/>
            <a:r>
              <a:rPr lang="uk-UA" sz="2400" b="1" dirty="0" smtClean="0">
                <a:solidFill>
                  <a:schemeClr val="accent1">
                    <a:lumMod val="50000"/>
                  </a:schemeClr>
                </a:solidFill>
                <a:latin typeface="Times New Roman" panose="02020603050405020304" pitchFamily="18" charset="0"/>
                <a:cs typeface="Times New Roman" panose="02020603050405020304" pitchFamily="18" charset="0"/>
              </a:rPr>
              <a:t>6.3</a:t>
            </a:r>
            <a:r>
              <a:rPr lang="uk-UA" sz="2400" b="1" dirty="0">
                <a:solidFill>
                  <a:schemeClr val="accent1">
                    <a:lumMod val="50000"/>
                  </a:schemeClr>
                </a:solidFill>
                <a:latin typeface="Times New Roman" panose="02020603050405020304" pitchFamily="18" charset="0"/>
                <a:cs typeface="Times New Roman" panose="02020603050405020304" pitchFamily="18" charset="0"/>
              </a:rPr>
              <a:t>. Технологічні способи зниження залишкових кількостей </a:t>
            </a:r>
            <a:r>
              <a:rPr lang="uk-UA" sz="2400" b="1" dirty="0" smtClean="0">
                <a:solidFill>
                  <a:schemeClr val="accent1">
                    <a:lumMod val="50000"/>
                  </a:schemeClr>
                </a:solidFill>
                <a:latin typeface="Times New Roman" panose="02020603050405020304" pitchFamily="18" charset="0"/>
                <a:cs typeface="Times New Roman" panose="02020603050405020304" pitchFamily="18" charset="0"/>
              </a:rPr>
              <a:t>пестицидів</a:t>
            </a:r>
            <a:endParaRPr lang="uk-UA" sz="2400" dirty="0">
              <a:solidFill>
                <a:schemeClr val="accent1">
                  <a:lumMod val="50000"/>
                </a:schemeClr>
              </a:solidFill>
              <a:latin typeface="Times New Roman" panose="02020603050405020304" pitchFamily="18" charset="0"/>
              <a:cs typeface="Times New Roman" panose="02020603050405020304" pitchFamily="18" charset="0"/>
            </a:endParaRPr>
          </a:p>
          <a:p>
            <a:pPr indent="536575" algn="ctr"/>
            <a:r>
              <a:rPr lang="uk-UA" sz="2400" b="1" dirty="0">
                <a:solidFill>
                  <a:schemeClr val="accent1">
                    <a:lumMod val="50000"/>
                  </a:schemeClr>
                </a:solidFill>
                <a:latin typeface="Times New Roman" panose="02020603050405020304" pitchFamily="18" charset="0"/>
                <a:cs typeface="Times New Roman" panose="02020603050405020304" pitchFamily="18" charset="0"/>
              </a:rPr>
              <a:t> у харчовій продукції</a:t>
            </a:r>
            <a:endParaRPr lang="uk-UA" sz="2400" dirty="0">
              <a:solidFill>
                <a:schemeClr val="accent1">
                  <a:lumMod val="50000"/>
                </a:schemeClr>
              </a:solidFill>
              <a:latin typeface="Times New Roman" panose="02020603050405020304" pitchFamily="18" charset="0"/>
              <a:cs typeface="Times New Roman" panose="02020603050405020304" pitchFamily="18" charset="0"/>
            </a:endParaRPr>
          </a:p>
          <a:p>
            <a:pPr indent="536575" algn="just"/>
            <a:r>
              <a:rPr lang="uk-UA" sz="2300" dirty="0">
                <a:latin typeface="Times New Roman" panose="02020603050405020304" pitchFamily="18" charset="0"/>
                <a:cs typeface="Times New Roman" panose="02020603050405020304" pitchFamily="18" charset="0"/>
              </a:rPr>
              <a:t> </a:t>
            </a:r>
            <a:r>
              <a:rPr lang="uk-UA" sz="2300" dirty="0" smtClean="0">
                <a:latin typeface="Times New Roman" panose="02020603050405020304" pitchFamily="18" charset="0"/>
                <a:cs typeface="Times New Roman" panose="02020603050405020304" pitchFamily="18" charset="0"/>
              </a:rPr>
              <a:t>Ретельне </a:t>
            </a:r>
            <a:r>
              <a:rPr lang="uk-UA" sz="2300" dirty="0">
                <a:latin typeface="Times New Roman" panose="02020603050405020304" pitchFamily="18" charset="0"/>
                <a:cs typeface="Times New Roman" panose="02020603050405020304" pitchFamily="18" charset="0"/>
              </a:rPr>
              <a:t>кулінарне і технологічне оброблення </a:t>
            </a:r>
            <a:r>
              <a:rPr lang="uk-UA" sz="2300" dirty="0" smtClean="0">
                <a:latin typeface="Times New Roman" panose="02020603050405020304" pitchFamily="18" charset="0"/>
                <a:cs typeface="Times New Roman" panose="02020603050405020304" pitchFamily="18" charset="0"/>
              </a:rPr>
              <a:t>сільськогосподарської </a:t>
            </a:r>
            <a:r>
              <a:rPr lang="uk-UA" sz="2300" dirty="0">
                <a:latin typeface="Times New Roman" panose="02020603050405020304" pitchFamily="18" charset="0"/>
                <a:cs typeface="Times New Roman" panose="02020603050405020304" pitchFamily="18" charset="0"/>
              </a:rPr>
              <a:t>продукції необхідне для зниження її залишкових кількостей пестицидів у харчовій </a:t>
            </a:r>
            <a:r>
              <a:rPr lang="uk-UA" sz="2300" dirty="0" smtClean="0">
                <a:latin typeface="Times New Roman" panose="02020603050405020304" pitchFamily="18" charset="0"/>
                <a:cs typeface="Times New Roman" panose="02020603050405020304" pitchFamily="18" charset="0"/>
              </a:rPr>
              <a:t>сировині </a:t>
            </a:r>
            <a:r>
              <a:rPr lang="uk-UA" sz="2300" dirty="0">
                <a:latin typeface="Times New Roman" panose="02020603050405020304" pitchFamily="18" charset="0"/>
                <a:cs typeface="Times New Roman" panose="02020603050405020304" pitchFamily="18" charset="0"/>
              </a:rPr>
              <a:t>і продуктах. Основна кількість ФОП і ХОП концентрується в шкірці плодів, овочів або на її поверхні, практично не проникаючи в </a:t>
            </a:r>
            <a:r>
              <a:rPr lang="uk-UA" sz="2300" dirty="0" smtClean="0">
                <a:latin typeface="Times New Roman" panose="02020603050405020304" pitchFamily="18" charset="0"/>
                <a:cs typeface="Times New Roman" panose="02020603050405020304" pitchFamily="18" charset="0"/>
              </a:rPr>
              <a:t>середину </a:t>
            </a:r>
            <a:r>
              <a:rPr lang="uk-UA" sz="2300" dirty="0">
                <a:latin typeface="Times New Roman" panose="02020603050405020304" pitchFamily="18" charset="0"/>
                <a:cs typeface="Times New Roman" panose="02020603050405020304" pitchFamily="18" charset="0"/>
              </a:rPr>
              <a:t>плоду. Початковий етап промислового і кулінарного оброблення фруктів, овочів і ягід – їх миття.</a:t>
            </a:r>
          </a:p>
          <a:p>
            <a:pPr indent="536575" algn="just"/>
            <a:r>
              <a:rPr lang="uk-UA" sz="2300" b="1" dirty="0">
                <a:latin typeface="Times New Roman" panose="02020603050405020304" pitchFamily="18" charset="0"/>
                <a:cs typeface="Times New Roman" panose="02020603050405020304" pitchFamily="18" charset="0"/>
              </a:rPr>
              <a:t>Ефективніший спосіб зниження вмісту залишків пестицидів у харчових продуктах </a:t>
            </a:r>
            <a:r>
              <a:rPr lang="uk-UA" sz="2300" dirty="0">
                <a:latin typeface="Times New Roman" panose="02020603050405020304" pitchFamily="18" charset="0"/>
                <a:cs typeface="Times New Roman" panose="02020603050405020304" pitchFamily="18" charset="0"/>
              </a:rPr>
              <a:t>— очищення від </a:t>
            </a:r>
            <a:r>
              <a:rPr lang="uk-UA" sz="2300" dirty="0" smtClean="0">
                <a:latin typeface="Times New Roman" panose="02020603050405020304" pitchFamily="18" charset="0"/>
                <a:cs typeface="Times New Roman" panose="02020603050405020304" pitchFamily="18" charset="0"/>
              </a:rPr>
              <a:t>зовнішніх </a:t>
            </a:r>
            <a:r>
              <a:rPr lang="uk-UA" sz="2300" dirty="0">
                <a:latin typeface="Times New Roman" panose="02020603050405020304" pitchFamily="18" charset="0"/>
                <a:cs typeface="Times New Roman" panose="02020603050405020304" pitchFamily="18" charset="0"/>
              </a:rPr>
              <a:t>частин рослин. Наприклад, у разі зняття </a:t>
            </a:r>
            <a:r>
              <a:rPr lang="uk-UA" sz="2300" dirty="0" smtClean="0">
                <a:latin typeface="Times New Roman" panose="02020603050405020304" pitchFamily="18" charset="0"/>
                <a:cs typeface="Times New Roman" panose="02020603050405020304" pitchFamily="18" charset="0"/>
              </a:rPr>
              <a:t>шкірки </a:t>
            </a:r>
            <a:r>
              <a:rPr lang="uk-UA" sz="2300" dirty="0">
                <a:latin typeface="Times New Roman" panose="02020603050405020304" pitchFamily="18" charset="0"/>
                <a:cs typeface="Times New Roman" panose="02020603050405020304" pitchFamily="18" charset="0"/>
              </a:rPr>
              <a:t>в цитрусових, яблуках, грушах, бананах, персиках досягається їхнє максимальне звільнення від залишків пестицидів </a:t>
            </a:r>
            <a:r>
              <a:rPr lang="uk-UA" sz="2300" dirty="0" smtClean="0">
                <a:latin typeface="Times New Roman" panose="02020603050405020304" pitchFamily="18" charset="0"/>
                <a:cs typeface="Times New Roman" panose="02020603050405020304" pitchFamily="18" charset="0"/>
              </a:rPr>
              <a:t>80-100</a:t>
            </a:r>
            <a:r>
              <a:rPr lang="uk-UA" sz="2300" dirty="0">
                <a:latin typeface="Times New Roman" panose="02020603050405020304" pitchFamily="18" charset="0"/>
                <a:cs typeface="Times New Roman" panose="02020603050405020304" pitchFamily="18" charset="0"/>
              </a:rPr>
              <a:t>% </a:t>
            </a:r>
          </a:p>
          <a:p>
            <a:pPr indent="536575" algn="just"/>
            <a:r>
              <a:rPr lang="uk-UA" sz="2300" dirty="0">
                <a:latin typeface="Times New Roman" panose="02020603050405020304" pitchFamily="18" charset="0"/>
                <a:cs typeface="Times New Roman" panose="02020603050405020304" pitchFamily="18" charset="0"/>
              </a:rPr>
              <a:t>Звільнення харчових продуктів від залишків </a:t>
            </a:r>
            <a:r>
              <a:rPr lang="uk-UA" sz="2300" dirty="0" smtClean="0">
                <a:latin typeface="Times New Roman" panose="02020603050405020304" pitchFamily="18" charset="0"/>
                <a:cs typeface="Times New Roman" panose="02020603050405020304" pitchFamily="18" charset="0"/>
              </a:rPr>
              <a:t>пестицидів </a:t>
            </a:r>
            <a:r>
              <a:rPr lang="uk-UA" sz="2300" dirty="0">
                <a:latin typeface="Times New Roman" panose="02020603050405020304" pitchFamily="18" charset="0"/>
                <a:cs typeface="Times New Roman" panose="02020603050405020304" pitchFamily="18" charset="0"/>
              </a:rPr>
              <a:t>відбувається за використання традиційних </a:t>
            </a:r>
            <a:r>
              <a:rPr lang="uk-UA" sz="2300" dirty="0" smtClean="0">
                <a:latin typeface="Times New Roman" panose="02020603050405020304" pitchFamily="18" charset="0"/>
                <a:cs typeface="Times New Roman" panose="02020603050405020304" pitchFamily="18" charset="0"/>
              </a:rPr>
              <a:t>технологій </a:t>
            </a:r>
            <a:r>
              <a:rPr lang="uk-UA" sz="2300" dirty="0">
                <a:latin typeface="Times New Roman" panose="02020603050405020304" pitchFamily="18" charset="0"/>
                <a:cs typeface="Times New Roman" panose="02020603050405020304" pitchFamily="18" charset="0"/>
              </a:rPr>
              <a:t>їхнього перероблення і кулінарного оброблення, таких як варіння, смаження, запікання, </a:t>
            </a:r>
            <a:r>
              <a:rPr lang="uk-UA" sz="2300" dirty="0" smtClean="0">
                <a:latin typeface="Times New Roman" panose="02020603050405020304" pitchFamily="18" charset="0"/>
                <a:cs typeface="Times New Roman" panose="02020603050405020304" pitchFamily="18" charset="0"/>
              </a:rPr>
              <a:t>консервування</a:t>
            </a:r>
            <a:r>
              <a:rPr lang="uk-UA" sz="2300" dirty="0">
                <a:latin typeface="Times New Roman" panose="02020603050405020304" pitchFamily="18" charset="0"/>
                <a:cs typeface="Times New Roman" panose="02020603050405020304" pitchFamily="18" charset="0"/>
              </a:rPr>
              <a:t>, приготування варення, джему, мармеладу та ін.</a:t>
            </a:r>
          </a:p>
        </p:txBody>
      </p:sp>
    </p:spTree>
    <p:extLst>
      <p:ext uri="{BB962C8B-B14F-4D97-AF65-F5344CB8AC3E}">
        <p14:creationId xmlns="" xmlns:p14="http://schemas.microsoft.com/office/powerpoint/2010/main" val="3368346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4073" y="332509"/>
            <a:ext cx="11499272" cy="5844454"/>
          </a:xfrm>
        </p:spPr>
        <p:txBody>
          <a:bodyPr>
            <a:noAutofit/>
          </a:bodyPr>
          <a:lstStyle/>
          <a:p>
            <a:pPr lvl="0" algn="ctr">
              <a:lnSpc>
                <a:spcPct val="120000"/>
              </a:lnSpc>
              <a:spcBef>
                <a:spcPts val="300"/>
              </a:spcBef>
              <a:buNone/>
            </a:pPr>
            <a:r>
              <a:rPr lang="uk-UA" b="1" dirty="0" smtClean="0">
                <a:solidFill>
                  <a:schemeClr val="accent1">
                    <a:lumMod val="50000"/>
                  </a:schemeClr>
                </a:solidFill>
                <a:latin typeface="Times New Roman" pitchFamily="18" charset="0"/>
                <a:cs typeface="Times New Roman" pitchFamily="18" charset="0"/>
              </a:rPr>
              <a:t>7. </a:t>
            </a:r>
            <a:r>
              <a:rPr lang="x-none" b="1" smtClean="0">
                <a:solidFill>
                  <a:schemeClr val="accent1">
                    <a:lumMod val="50000"/>
                  </a:schemeClr>
                </a:solidFill>
                <a:latin typeface="Times New Roman" pitchFamily="18" charset="0"/>
                <a:cs typeface="Times New Roman" pitchFamily="18" charset="0"/>
              </a:rPr>
              <a:t>ЕКОЛОГІЧНО БЕЗПЕЧНІ ПРОДУКТИ ХАРЧУВАННЯ</a:t>
            </a:r>
            <a:endParaRPr lang="uk-UA" b="1" dirty="0" smtClean="0">
              <a:solidFill>
                <a:schemeClr val="accent1">
                  <a:lumMod val="50000"/>
                </a:schemeClr>
              </a:solidFill>
              <a:latin typeface="Times New Roman" pitchFamily="18" charset="0"/>
              <a:cs typeface="Times New Roman" pitchFamily="18" charset="0"/>
            </a:endParaRPr>
          </a:p>
          <a:p>
            <a:pPr marL="0" indent="360363" algn="just">
              <a:lnSpc>
                <a:spcPct val="120000"/>
              </a:lnSpc>
              <a:spcBef>
                <a:spcPts val="300"/>
              </a:spcBef>
              <a:buNone/>
            </a:pPr>
            <a:r>
              <a:rPr lang="uk-UA" sz="2400" dirty="0" smtClean="0">
                <a:latin typeface="Times New Roman" pitchFamily="18" charset="0"/>
                <a:cs typeface="Times New Roman" pitchFamily="18" charset="0"/>
              </a:rPr>
              <a:t>Всесвітньо громадська природоохоронна організація </a:t>
            </a:r>
            <a:r>
              <a:rPr lang="uk-UA" sz="2400" dirty="0" err="1" smtClean="0">
                <a:latin typeface="Times New Roman" pitchFamily="18" charset="0"/>
                <a:cs typeface="Times New Roman" pitchFamily="18" charset="0"/>
              </a:rPr>
              <a:t>Грінпіс</a:t>
            </a:r>
            <a:r>
              <a:rPr lang="uk-UA"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Greenpeace</a:t>
            </a:r>
            <a:r>
              <a:rPr lang="uk-UA" sz="2400" b="1" dirty="0" smtClean="0">
                <a:latin typeface="Times New Roman" pitchFamily="18" charset="0"/>
                <a:cs typeface="Times New Roman" pitchFamily="18" charset="0"/>
              </a:rPr>
              <a:t>)</a:t>
            </a:r>
            <a:r>
              <a:rPr lang="uk-UA" sz="2400" dirty="0" smtClean="0">
                <a:latin typeface="Times New Roman" pitchFamily="18" charset="0"/>
                <a:cs typeface="Times New Roman" pitchFamily="18" charset="0"/>
              </a:rPr>
              <a:t> сформулювала ознаки «екологічно безпечної» продукції:</a:t>
            </a:r>
          </a:p>
          <a:p>
            <a:pPr lvl="0" algn="just">
              <a:lnSpc>
                <a:spcPct val="120000"/>
              </a:lnSpc>
              <a:spcBef>
                <a:spcPts val="300"/>
              </a:spcBef>
            </a:pPr>
            <a:r>
              <a:rPr lang="uk-UA" sz="2400" dirty="0" smtClean="0">
                <a:latin typeface="Times New Roman" pitchFamily="18" charset="0"/>
                <a:cs typeface="Times New Roman" pitchFamily="18" charset="0"/>
              </a:rPr>
              <a:t>продукція має бути нетоксичною і не містити шкідливих домішок;</a:t>
            </a:r>
          </a:p>
          <a:p>
            <a:pPr lvl="0" algn="just">
              <a:lnSpc>
                <a:spcPct val="120000"/>
              </a:lnSpc>
              <a:spcBef>
                <a:spcPts val="300"/>
              </a:spcBef>
            </a:pPr>
            <a:r>
              <a:rPr lang="uk-UA" sz="2400" dirty="0" smtClean="0">
                <a:latin typeface="Times New Roman" pitchFamily="18" charset="0"/>
                <a:cs typeface="Times New Roman" pitchFamily="18" charset="0"/>
              </a:rPr>
              <a:t>вироблятися за допомогою енергозберігаючих технологій;</a:t>
            </a:r>
          </a:p>
          <a:p>
            <a:pPr lvl="0" algn="just">
              <a:lnSpc>
                <a:spcPct val="120000"/>
              </a:lnSpc>
              <a:spcBef>
                <a:spcPts val="300"/>
              </a:spcBef>
            </a:pPr>
            <a:r>
              <a:rPr lang="uk-UA" sz="2400" dirty="0" smtClean="0">
                <a:latin typeface="Times New Roman" pitchFamily="18" charset="0"/>
                <a:cs typeface="Times New Roman" pitchFamily="18" charset="0"/>
              </a:rPr>
              <a:t>виготовлятися з відновних ресурсів, добування яких не руйнує екологічну систему;</a:t>
            </a:r>
          </a:p>
          <a:p>
            <a:pPr lvl="0" algn="just">
              <a:lnSpc>
                <a:spcPct val="120000"/>
              </a:lnSpc>
              <a:spcBef>
                <a:spcPts val="300"/>
              </a:spcBef>
            </a:pPr>
            <a:r>
              <a:rPr lang="uk-UA" sz="2400" dirty="0" smtClean="0">
                <a:latin typeface="Times New Roman" pitchFamily="18" charset="0"/>
                <a:cs typeface="Times New Roman" pitchFamily="18" charset="0"/>
              </a:rPr>
              <a:t>призначатися для тривалого й багаторазового використання;</a:t>
            </a:r>
          </a:p>
          <a:p>
            <a:pPr lvl="0" algn="just">
              <a:lnSpc>
                <a:spcPct val="120000"/>
              </a:lnSpc>
              <a:spcBef>
                <a:spcPts val="300"/>
              </a:spcBef>
            </a:pPr>
            <a:r>
              <a:rPr lang="uk-UA" sz="2400" dirty="0" smtClean="0">
                <a:latin typeface="Times New Roman" pitchFamily="18" charset="0"/>
                <a:cs typeface="Times New Roman" pitchFamily="18" charset="0"/>
              </a:rPr>
              <a:t>легко розбиратися, ремонтуватися, перероблятися й мати взаємозамінні складові частини;</a:t>
            </a:r>
          </a:p>
          <a:p>
            <a:pPr lvl="0" algn="just">
              <a:lnSpc>
                <a:spcPct val="120000"/>
              </a:lnSpc>
              <a:spcBef>
                <a:spcPts val="300"/>
              </a:spcBef>
            </a:pPr>
            <a:r>
              <a:rPr lang="uk-UA" sz="2400" dirty="0" smtClean="0">
                <a:latin typeface="Times New Roman" pitchFamily="18" charset="0"/>
                <a:cs typeface="Times New Roman" pitchFamily="18" charset="0"/>
              </a:rPr>
              <a:t>мати мінімальну кількість упаковки, виробленої з перероблених або непридатних для повторного використання матеріалів;</a:t>
            </a:r>
          </a:p>
          <a:p>
            <a:pPr lvl="0" algn="just">
              <a:lnSpc>
                <a:spcPct val="120000"/>
              </a:lnSpc>
              <a:spcBef>
                <a:spcPts val="300"/>
              </a:spcBef>
            </a:pPr>
            <a:r>
              <a:rPr lang="uk-UA" sz="2400" dirty="0" smtClean="0">
                <a:latin typeface="Times New Roman" pitchFamily="18" charset="0"/>
                <a:cs typeface="Times New Roman" pitchFamily="18" charset="0"/>
              </a:rPr>
              <a:t>передбачати можливість вторинного використання або включатися в </a:t>
            </a:r>
            <a:r>
              <a:rPr lang="uk-UA" sz="2400" dirty="0" err="1" smtClean="0">
                <a:latin typeface="Times New Roman" pitchFamily="18" charset="0"/>
                <a:cs typeface="Times New Roman" pitchFamily="18" charset="0"/>
              </a:rPr>
              <a:t>колообіг</a:t>
            </a:r>
            <a:r>
              <a:rPr lang="uk-UA" sz="2400" dirty="0" smtClean="0">
                <a:latin typeface="Times New Roman" pitchFamily="18" charset="0"/>
                <a:cs typeface="Times New Roman" pitchFamily="18" charset="0"/>
              </a:rPr>
              <a:t> речовин у природі після закінчення терміну дії.</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18655" y="180109"/>
            <a:ext cx="11651673" cy="6386945"/>
          </a:xfrm>
        </p:spPr>
        <p:txBody>
          <a:bodyPr>
            <a:noAutofit/>
          </a:bodyPr>
          <a:lstStyle/>
          <a:p>
            <a:pPr algn="ctr">
              <a:lnSpc>
                <a:spcPct val="100000"/>
              </a:lnSpc>
              <a:spcBef>
                <a:spcPts val="300"/>
              </a:spcBef>
              <a:buNone/>
            </a:pPr>
            <a:r>
              <a:rPr lang="uk-UA" sz="2400" b="1" dirty="0" smtClean="0">
                <a:latin typeface="Times New Roman" pitchFamily="18" charset="0"/>
                <a:cs typeface="Times New Roman" pitchFamily="18" charset="0"/>
              </a:rPr>
              <a:t>З урахуванням цих ознак сформулюємо ознаки «екологічно безпечних» харчових продуктів:</a:t>
            </a:r>
          </a:p>
          <a:p>
            <a:pPr lvl="0" algn="just">
              <a:lnSpc>
                <a:spcPct val="100000"/>
              </a:lnSpc>
              <a:spcBef>
                <a:spcPts val="300"/>
              </a:spcBef>
            </a:pPr>
            <a:r>
              <a:rPr lang="uk-UA" sz="2400" dirty="0" smtClean="0">
                <a:latin typeface="Times New Roman" pitchFamily="18" charset="0"/>
                <a:cs typeface="Times New Roman" pitchFamily="18" charset="0"/>
              </a:rPr>
              <a:t>вони повинні містити набір </a:t>
            </a:r>
            <a:r>
              <a:rPr lang="uk-UA" sz="2400" dirty="0" err="1" smtClean="0">
                <a:latin typeface="Times New Roman" pitchFamily="18" charset="0"/>
                <a:cs typeface="Times New Roman" pitchFamily="18" charset="0"/>
              </a:rPr>
              <a:t>макро-</a:t>
            </a:r>
            <a:r>
              <a:rPr lang="uk-UA" sz="2400" dirty="0" smtClean="0">
                <a:latin typeface="Times New Roman" pitchFamily="18" charset="0"/>
                <a:cs typeface="Times New Roman" pitchFamily="18" charset="0"/>
              </a:rPr>
              <a:t> та мікроелементів, необхідних для здорового і збалансованого харчування людей;</a:t>
            </a:r>
          </a:p>
          <a:p>
            <a:pPr lvl="0" algn="just">
              <a:lnSpc>
                <a:spcPct val="100000"/>
              </a:lnSpc>
              <a:spcBef>
                <a:spcPts val="300"/>
              </a:spcBef>
            </a:pPr>
            <a:r>
              <a:rPr lang="uk-UA" sz="2400" dirty="0" smtClean="0">
                <a:latin typeface="Times New Roman" pitchFamily="18" charset="0"/>
                <a:cs typeface="Times New Roman" pitchFamily="18" charset="0"/>
              </a:rPr>
              <a:t>мають бути нетоксичними й не містити шкідливих домішок;</a:t>
            </a:r>
          </a:p>
          <a:p>
            <a:pPr lvl="0" algn="just">
              <a:lnSpc>
                <a:spcPct val="100000"/>
              </a:lnSpc>
              <a:spcBef>
                <a:spcPts val="300"/>
              </a:spcBef>
            </a:pPr>
            <a:r>
              <a:rPr lang="uk-UA" sz="2400" dirty="0" smtClean="0">
                <a:latin typeface="Times New Roman" pitchFamily="18" charset="0"/>
                <a:cs typeface="Times New Roman" pitchFamily="18" charset="0"/>
              </a:rPr>
              <a:t>виготовлятися за допомогою енергозберігаючих безвідходних та маловідходних технологій за мінімальних витрат сировини і енергії та мінімальних відходів виробництва, що завдавали б мінімальної шкоди довкіллю;</a:t>
            </a:r>
          </a:p>
          <a:p>
            <a:pPr lvl="0" algn="just">
              <a:lnSpc>
                <a:spcPct val="100000"/>
              </a:lnSpc>
              <a:spcBef>
                <a:spcPts val="300"/>
              </a:spcBef>
            </a:pPr>
            <a:r>
              <a:rPr lang="uk-UA" sz="2400" dirty="0" smtClean="0">
                <a:latin typeface="Times New Roman" pitchFamily="18" charset="0"/>
                <a:cs typeface="Times New Roman" pitchFamily="18" charset="0"/>
              </a:rPr>
              <a:t>призначатися для тривалого харчування;</a:t>
            </a:r>
          </a:p>
          <a:p>
            <a:pPr lvl="0" algn="just">
              <a:lnSpc>
                <a:spcPct val="100000"/>
              </a:lnSpc>
              <a:spcBef>
                <a:spcPts val="300"/>
              </a:spcBef>
            </a:pPr>
            <a:r>
              <a:rPr lang="uk-UA" sz="2400" dirty="0" smtClean="0">
                <a:latin typeface="Times New Roman" pitchFamily="18" charset="0"/>
                <a:cs typeface="Times New Roman" pitchFamily="18" charset="0"/>
              </a:rPr>
              <a:t>харчові відходи виробництва та споживання повинні перероблятися, продукти переробки використовуватися в господарстві, а </a:t>
            </a:r>
            <a:r>
              <a:rPr lang="uk-UA" sz="2400" dirty="0" err="1" smtClean="0">
                <a:latin typeface="Times New Roman" pitchFamily="18" charset="0"/>
                <a:cs typeface="Times New Roman" pitchFamily="18" charset="0"/>
              </a:rPr>
              <a:t>розсіювані</a:t>
            </a:r>
            <a:r>
              <a:rPr lang="uk-UA" sz="2400" dirty="0" smtClean="0">
                <a:latin typeface="Times New Roman" pitchFamily="18" charset="0"/>
                <a:cs typeface="Times New Roman" pitchFamily="18" charset="0"/>
              </a:rPr>
              <a:t> відходи – включатися в природний біогеохімічний </a:t>
            </a:r>
            <a:r>
              <a:rPr lang="uk-UA" sz="2400" dirty="0" err="1" smtClean="0">
                <a:latin typeface="Times New Roman" pitchFamily="18" charset="0"/>
                <a:cs typeface="Times New Roman" pitchFamily="18" charset="0"/>
              </a:rPr>
              <a:t>колообіг</a:t>
            </a:r>
            <a:r>
              <a:rPr lang="uk-UA" sz="2400" dirty="0" smtClean="0">
                <a:latin typeface="Times New Roman" pitchFamily="18" charset="0"/>
                <a:cs typeface="Times New Roman" pitchFamily="18" charset="0"/>
              </a:rPr>
              <a:t> речовин і енергії;</a:t>
            </a:r>
          </a:p>
          <a:p>
            <a:pPr algn="just">
              <a:lnSpc>
                <a:spcPct val="100000"/>
              </a:lnSpc>
              <a:spcBef>
                <a:spcPts val="300"/>
              </a:spcBef>
            </a:pPr>
            <a:r>
              <a:rPr lang="uk-UA" sz="2400" dirty="0" smtClean="0">
                <a:latin typeface="Times New Roman" pitchFamily="18" charset="0"/>
                <a:cs typeface="Times New Roman" pitchFamily="18" charset="0"/>
              </a:rPr>
              <a:t>харчові добавки різного призначення не повинні містити токсичних інгредієнтів, що призводять до неприємних та негативних наслідків для здоров’я людей; </a:t>
            </a:r>
          </a:p>
          <a:p>
            <a:pPr algn="just">
              <a:lnSpc>
                <a:spcPct val="100000"/>
              </a:lnSpc>
              <a:spcBef>
                <a:spcPts val="300"/>
              </a:spcBef>
            </a:pPr>
            <a:r>
              <a:rPr lang="uk-UA" sz="2400" dirty="0" smtClean="0">
                <a:latin typeface="Times New Roman" pitchFamily="18" charset="0"/>
                <a:cs typeface="Times New Roman" pitchFamily="18" charset="0"/>
              </a:rPr>
              <a:t>продукти харчування не повинні утворювати токсичні речовини та супроводжуватися шкідливими мікробіологічними перетвореннями на всіх стадіях виробництва, зберігання та споживання;</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63236" y="346364"/>
            <a:ext cx="11623963" cy="6068291"/>
          </a:xfrm>
        </p:spPr>
        <p:txBody>
          <a:bodyPr>
            <a:noAutofit/>
          </a:bodyPr>
          <a:lstStyle/>
          <a:p>
            <a:pPr lvl="0" algn="just">
              <a:lnSpc>
                <a:spcPct val="100000"/>
              </a:lnSpc>
              <a:spcBef>
                <a:spcPts val="300"/>
              </a:spcBef>
            </a:pPr>
            <a:r>
              <a:rPr lang="uk-UA" sz="2400" dirty="0" smtClean="0">
                <a:latin typeface="Times New Roman" pitchFamily="18" charset="0"/>
                <a:cs typeface="Times New Roman" pitchFamily="18" charset="0"/>
              </a:rPr>
              <a:t>тара та упаковка мають бути багаторазового використання, передбачати можливість вторинного використання матеріалів або включатися в природний </a:t>
            </a:r>
            <a:r>
              <a:rPr lang="uk-UA" sz="2400" dirty="0" err="1" smtClean="0">
                <a:latin typeface="Times New Roman" pitchFamily="18" charset="0"/>
                <a:cs typeface="Times New Roman" pitchFamily="18" charset="0"/>
              </a:rPr>
              <a:t>колообіг</a:t>
            </a:r>
            <a:r>
              <a:rPr lang="uk-UA" sz="2400" dirty="0" smtClean="0">
                <a:latin typeface="Times New Roman" pitchFamily="18" charset="0"/>
                <a:cs typeface="Times New Roman" pitchFamily="18" charset="0"/>
              </a:rPr>
              <a:t> речовин;</a:t>
            </a:r>
          </a:p>
          <a:p>
            <a:pPr lvl="0" algn="just">
              <a:lnSpc>
                <a:spcPct val="100000"/>
              </a:lnSpc>
              <a:spcBef>
                <a:spcPts val="300"/>
              </a:spcBef>
            </a:pPr>
            <a:r>
              <a:rPr lang="uk-UA" sz="2400" dirty="0" smtClean="0">
                <a:latin typeface="Times New Roman" pitchFamily="18" charset="0"/>
                <a:cs typeface="Times New Roman" pitchFamily="18" charset="0"/>
              </a:rPr>
              <a:t>продукти повинні мати сертифікат якості та всі необхідні відомості щодо складу продукту, умов зберігання та виробника продукції. Для дотримання екологічної безпеки виробництва всі його стадії мають відповідати вимогам «зелених» технологій. Усі відомості щодо виробництва та послуг мають бути доступними. </a:t>
            </a:r>
          </a:p>
          <a:p>
            <a:pPr marL="0" indent="360363" algn="just">
              <a:lnSpc>
                <a:spcPct val="100000"/>
              </a:lnSpc>
              <a:spcBef>
                <a:spcPts val="300"/>
              </a:spcBef>
              <a:buNone/>
            </a:pPr>
            <a:r>
              <a:rPr lang="uk-UA" sz="2400" dirty="0" smtClean="0">
                <a:latin typeface="Times New Roman" pitchFamily="18" charset="0"/>
                <a:cs typeface="Times New Roman" pitchFamily="18" charset="0"/>
              </a:rPr>
              <a:t>Споживачі повинні мати право на громадський контроль виробленої харчової продукції.</a:t>
            </a:r>
          </a:p>
          <a:p>
            <a:pPr marL="0" indent="360363" algn="just">
              <a:lnSpc>
                <a:spcPct val="100000"/>
              </a:lnSpc>
              <a:spcBef>
                <a:spcPts val="300"/>
              </a:spcBef>
              <a:buNone/>
            </a:pPr>
            <a:r>
              <a:rPr lang="en-US" sz="2400" dirty="0" err="1" smtClean="0">
                <a:latin typeface="Times New Roman" pitchFamily="18" charset="0"/>
                <a:cs typeface="Times New Roman" pitchFamily="18" charset="0"/>
              </a:rPr>
              <a:t>Для</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поліпшення</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якості</a:t>
            </a:r>
            <a:r>
              <a:rPr lang="en-US" sz="2400" dirty="0" smtClean="0">
                <a:latin typeface="Times New Roman" pitchFamily="18" charset="0"/>
                <a:cs typeface="Times New Roman" pitchFamily="18" charset="0"/>
              </a:rPr>
              <a:t> в </a:t>
            </a:r>
            <a:r>
              <a:rPr lang="en-US" sz="2400" dirty="0" err="1" smtClean="0">
                <a:latin typeface="Times New Roman" pitchFamily="18" charset="0"/>
                <a:cs typeface="Times New Roman" pitchFamily="18" charset="0"/>
              </a:rPr>
              <a:t>харчові</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продукти</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вводять</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різні</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біологічно</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активні</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добавки</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покликані</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поповнити</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дефіцит</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багатьох</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вітамінів</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мінеральних</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елементів</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ненасичених</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жирних</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кислот</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різних</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видів</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харчових</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волокон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тощо</a:t>
            </a:r>
            <a:r>
              <a:rPr lang="en-US" sz="2400" dirty="0" smtClean="0">
                <a:latin typeface="Times New Roman" pitchFamily="18" charset="0"/>
                <a:cs typeface="Times New Roman" pitchFamily="18" charset="0"/>
              </a:rPr>
              <a:t>.</a:t>
            </a:r>
            <a:endParaRPr lang="uk-UA" sz="2400" dirty="0" smtClean="0">
              <a:latin typeface="Times New Roman" pitchFamily="18" charset="0"/>
              <a:cs typeface="Times New Roman" pitchFamily="18" charset="0"/>
            </a:endParaRPr>
          </a:p>
          <a:p>
            <a:pPr marL="0" indent="360363" algn="just">
              <a:lnSpc>
                <a:spcPct val="100000"/>
              </a:lnSpc>
              <a:spcBef>
                <a:spcPts val="300"/>
              </a:spcBef>
              <a:buNone/>
            </a:pPr>
            <a:r>
              <a:rPr lang="uk-UA" sz="2400" dirty="0" smtClean="0">
                <a:latin typeface="Times New Roman" pitchFamily="18" charset="0"/>
                <a:cs typeface="Times New Roman" pitchFamily="18" charset="0"/>
              </a:rPr>
              <a:t>Для продуктів щоденного вжитку слід обмежити використання синтетичних барвників. Харчові барвники не повинні містити солей ртуті, селену, хрому, вільних ароматичних амінів, вищих ароматичних вуглеводнів та інших шкідливих для організму речовин.</a:t>
            </a:r>
            <a:endParaRPr lang="uk-UA" sz="24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4350" y="403443"/>
            <a:ext cx="11418570" cy="6140142"/>
          </a:xfrm>
          <a:prstGeom prst="rect">
            <a:avLst/>
          </a:prstGeom>
        </p:spPr>
        <p:txBody>
          <a:bodyPr wrap="square">
            <a:spAutoFit/>
          </a:bodyPr>
          <a:lstStyle/>
          <a:p>
            <a:pPr algn="ctr"/>
            <a:r>
              <a:rPr lang="uk-UA" sz="2400" b="1" dirty="0" smtClean="0">
                <a:solidFill>
                  <a:srgbClr val="FF0000"/>
                </a:solidFill>
                <a:latin typeface="Times New Roman" pitchFamily="18" charset="0"/>
                <a:cs typeface="Times New Roman" pitchFamily="18" charset="0"/>
              </a:rPr>
              <a:t>Завдання </a:t>
            </a:r>
            <a:r>
              <a:rPr lang="uk-UA" sz="2400" b="1" dirty="0">
                <a:solidFill>
                  <a:srgbClr val="FF0000"/>
                </a:solidFill>
                <a:latin typeface="Times New Roman" pitchFamily="18" charset="0"/>
                <a:cs typeface="Times New Roman" pitchFamily="18" charset="0"/>
              </a:rPr>
              <a:t>для </a:t>
            </a:r>
            <a:r>
              <a:rPr lang="uk-UA" sz="2400" b="1" dirty="0" smtClean="0">
                <a:solidFill>
                  <a:srgbClr val="FF0000"/>
                </a:solidFill>
                <a:latin typeface="Times New Roman" pitchFamily="18" charset="0"/>
                <a:cs typeface="Times New Roman" pitchFamily="18" charset="0"/>
              </a:rPr>
              <a:t>самостійного опрацювання</a:t>
            </a:r>
            <a:endParaRPr lang="uk-UA" sz="2400" dirty="0">
              <a:solidFill>
                <a:srgbClr val="FF0000"/>
              </a:solidFill>
              <a:latin typeface="Times New Roman" pitchFamily="18" charset="0"/>
              <a:cs typeface="Times New Roman" pitchFamily="18" charset="0"/>
            </a:endParaRPr>
          </a:p>
          <a:p>
            <a:pPr marL="457200" indent="-457200" algn="just">
              <a:buFont typeface="+mj-lt"/>
              <a:buAutoNum type="arabicPeriod"/>
            </a:pPr>
            <a:r>
              <a:rPr lang="uk-UA" sz="2300" dirty="0">
                <a:latin typeface="Times New Roman" pitchFamily="18" charset="0"/>
                <a:cs typeface="Times New Roman" pitchFamily="18" charset="0"/>
              </a:rPr>
              <a:t> </a:t>
            </a:r>
            <a:r>
              <a:rPr lang="uk-UA" sz="2300" dirty="0" smtClean="0">
                <a:latin typeface="Times New Roman" pitchFamily="18" charset="0"/>
                <a:cs typeface="Times New Roman" pitchFamily="18" charset="0"/>
              </a:rPr>
              <a:t>Види пестицидів. Вплив </a:t>
            </a:r>
            <a:r>
              <a:rPr lang="uk-UA" sz="2300" dirty="0">
                <a:latin typeface="Times New Roman" pitchFamily="18" charset="0"/>
                <a:cs typeface="Times New Roman" pitchFamily="18" charset="0"/>
              </a:rPr>
              <a:t>пестицидів на довкілля.</a:t>
            </a:r>
          </a:p>
          <a:p>
            <a:pPr marL="514350" lvl="0" indent="-514350" algn="just">
              <a:buFont typeface="+mj-lt"/>
              <a:buAutoNum type="arabicPeriod"/>
            </a:pPr>
            <a:r>
              <a:rPr lang="uk-UA" sz="2300" dirty="0">
                <a:latin typeface="Times New Roman" pitchFamily="18" charset="0"/>
                <a:cs typeface="Times New Roman" pitchFamily="18" charset="0"/>
              </a:rPr>
              <a:t>Різниця між нітратами і нітритами</a:t>
            </a:r>
            <a:r>
              <a:rPr lang="uk-UA" sz="2300" dirty="0" smtClean="0">
                <a:latin typeface="Times New Roman" pitchFamily="18" charset="0"/>
                <a:cs typeface="Times New Roman" pitchFamily="18" charset="0"/>
              </a:rPr>
              <a:t>. Їх вплив на організм людини.</a:t>
            </a:r>
            <a:endParaRPr lang="uk-UA" sz="2300" dirty="0">
              <a:latin typeface="Times New Roman" pitchFamily="18" charset="0"/>
              <a:cs typeface="Times New Roman" pitchFamily="18" charset="0"/>
            </a:endParaRPr>
          </a:p>
          <a:p>
            <a:pPr marL="514350" lvl="0" indent="-514350" algn="just">
              <a:buFont typeface="+mj-lt"/>
              <a:buAutoNum type="arabicPeriod"/>
            </a:pPr>
            <a:r>
              <a:rPr lang="uk-UA" sz="2300" dirty="0">
                <a:latin typeface="Times New Roman" pitchFamily="18" charset="0"/>
                <a:cs typeface="Times New Roman" pitchFamily="18" charset="0"/>
              </a:rPr>
              <a:t>Міграція радіонуклідів у навколишньому </a:t>
            </a:r>
            <a:r>
              <a:rPr lang="uk-UA" sz="2300" dirty="0" smtClean="0">
                <a:latin typeface="Times New Roman" pitchFamily="18" charset="0"/>
                <a:cs typeface="Times New Roman" pitchFamily="18" charset="0"/>
              </a:rPr>
              <a:t>середовищі.</a:t>
            </a:r>
          </a:p>
          <a:p>
            <a:pPr marL="514350" lvl="0" indent="-514350" algn="just">
              <a:buFont typeface="+mj-lt"/>
              <a:buAutoNum type="arabicPeriod"/>
            </a:pPr>
            <a:r>
              <a:rPr lang="ru-RU" sz="2300" dirty="0" err="1" smtClean="0">
                <a:latin typeface="Times New Roman" pitchFamily="18" charset="0"/>
                <a:cs typeface="Times New Roman" pitchFamily="18" charset="0"/>
              </a:rPr>
              <a:t>Загальні</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вимоги</a:t>
            </a:r>
            <a:r>
              <a:rPr lang="ru-RU" sz="2300" dirty="0" smtClean="0">
                <a:latin typeface="Times New Roman" pitchFamily="18" charset="0"/>
                <a:cs typeface="Times New Roman" pitchFamily="18" charset="0"/>
              </a:rPr>
              <a:t> до </a:t>
            </a:r>
            <a:r>
              <a:rPr lang="ru-RU" sz="2300" dirty="0" err="1" smtClean="0">
                <a:latin typeface="Times New Roman" pitchFamily="18" charset="0"/>
                <a:cs typeface="Times New Roman" pitchFamily="18" charset="0"/>
              </a:rPr>
              <a:t>інформації</a:t>
            </a:r>
            <a:r>
              <a:rPr lang="ru-RU" sz="2300" dirty="0" smtClean="0">
                <a:latin typeface="Times New Roman" pitchFamily="18" charset="0"/>
                <a:cs typeface="Times New Roman" pitchFamily="18" charset="0"/>
              </a:rPr>
              <a:t> про </a:t>
            </a:r>
            <a:r>
              <a:rPr lang="ru-RU" sz="2300" dirty="0" err="1" smtClean="0">
                <a:latin typeface="Times New Roman" pitchFamily="18" charset="0"/>
                <a:cs typeface="Times New Roman" pitchFamily="18" charset="0"/>
              </a:rPr>
              <a:t>харчові</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продукти</a:t>
            </a:r>
            <a:r>
              <a:rPr lang="ru-RU" sz="2300" dirty="0" smtClean="0">
                <a:latin typeface="Times New Roman" pitchFamily="18" charset="0"/>
                <a:cs typeface="Times New Roman" pitchFamily="18" charset="0"/>
              </a:rPr>
              <a:t> та </a:t>
            </a:r>
            <a:r>
              <a:rPr lang="ru-RU" sz="2300" dirty="0" err="1" smtClean="0">
                <a:latin typeface="Times New Roman" pitchFamily="18" charset="0"/>
                <a:cs typeface="Times New Roman" pitchFamily="18" charset="0"/>
              </a:rPr>
              <a:t>обов’язки</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операторів</a:t>
            </a:r>
            <a:r>
              <a:rPr lang="ru-RU" sz="2300" dirty="0" smtClean="0">
                <a:latin typeface="Times New Roman" pitchFamily="18" charset="0"/>
                <a:cs typeface="Times New Roman" pitchFamily="18" charset="0"/>
              </a:rPr>
              <a:t> ринку </a:t>
            </a:r>
            <a:r>
              <a:rPr lang="ru-RU" sz="2300" dirty="0" err="1" smtClean="0">
                <a:latin typeface="Times New Roman" pitchFamily="18" charset="0"/>
                <a:cs typeface="Times New Roman" pitchFamily="18" charset="0"/>
              </a:rPr>
              <a:t>харчових</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продуктів</a:t>
            </a:r>
            <a:r>
              <a:rPr lang="ru-RU" sz="2300" dirty="0" smtClean="0">
                <a:latin typeface="Times New Roman" pitchFamily="18" charset="0"/>
                <a:cs typeface="Times New Roman" pitchFamily="18" charset="0"/>
              </a:rPr>
              <a:t>.</a:t>
            </a:r>
          </a:p>
          <a:p>
            <a:pPr marL="514350" lvl="0" indent="-514350" algn="just">
              <a:buFont typeface="+mj-lt"/>
              <a:buAutoNum type="arabicPeriod"/>
            </a:pPr>
            <a:r>
              <a:rPr lang="ru-RU" sz="2300" dirty="0" err="1" smtClean="0">
                <a:latin typeface="Times New Roman" pitchFamily="18" charset="0"/>
                <a:cs typeface="Times New Roman" pitchFamily="18" charset="0"/>
              </a:rPr>
              <a:t>Обов’язкова</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інформація</a:t>
            </a:r>
            <a:r>
              <a:rPr lang="ru-RU" sz="2300" dirty="0" smtClean="0">
                <a:latin typeface="Times New Roman" pitchFamily="18" charset="0"/>
                <a:cs typeface="Times New Roman" pitchFamily="18" charset="0"/>
              </a:rPr>
              <a:t> про </a:t>
            </a:r>
            <a:r>
              <a:rPr lang="ru-RU" sz="2300" dirty="0" err="1" smtClean="0">
                <a:latin typeface="Times New Roman" pitchFamily="18" charset="0"/>
                <a:cs typeface="Times New Roman" pitchFamily="18" charset="0"/>
              </a:rPr>
              <a:t>харчові</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продукти</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інформація</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про</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харчові</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продукти</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що</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надається</a:t>
            </a:r>
            <a:r>
              <a:rPr lang="ru-RU" sz="2300" dirty="0" smtClean="0">
                <a:latin typeface="Times New Roman" pitchFamily="18" charset="0"/>
                <a:cs typeface="Times New Roman" pitchFamily="18" charset="0"/>
              </a:rPr>
              <a:t> в </a:t>
            </a:r>
            <a:r>
              <a:rPr lang="ru-RU" sz="2300" dirty="0" err="1" smtClean="0">
                <a:latin typeface="Times New Roman" pitchFamily="18" charset="0"/>
                <a:cs typeface="Times New Roman" pitchFamily="18" charset="0"/>
              </a:rPr>
              <a:t>добровільному</a:t>
            </a:r>
            <a:r>
              <a:rPr lang="ru-RU" sz="2300" dirty="0" smtClean="0">
                <a:latin typeface="Times New Roman" pitchFamily="18" charset="0"/>
                <a:cs typeface="Times New Roman" pitchFamily="18" charset="0"/>
              </a:rPr>
              <a:t> порядку.</a:t>
            </a:r>
          </a:p>
          <a:p>
            <a:pPr marL="514350" lvl="0" indent="-514350" algn="just">
              <a:buFont typeface="+mj-lt"/>
              <a:buAutoNum type="arabicPeriod"/>
            </a:pPr>
            <a:r>
              <a:rPr lang="ru-RU" sz="2300" dirty="0" err="1" smtClean="0">
                <a:latin typeface="Times New Roman" pitchFamily="18" charset="0"/>
                <a:cs typeface="Times New Roman" pitchFamily="18" charset="0"/>
              </a:rPr>
              <a:t>Державний</a:t>
            </a:r>
            <a:r>
              <a:rPr lang="ru-RU" sz="2300" dirty="0" smtClean="0">
                <a:latin typeface="Times New Roman" pitchFamily="18" charset="0"/>
                <a:cs typeface="Times New Roman" pitchFamily="18" charset="0"/>
              </a:rPr>
              <a:t> контроль та </a:t>
            </a:r>
            <a:r>
              <a:rPr lang="ru-RU" sz="2300" dirty="0" err="1" smtClean="0">
                <a:latin typeface="Times New Roman" pitchFamily="18" charset="0"/>
                <a:cs typeface="Times New Roman" pitchFamily="18" charset="0"/>
              </a:rPr>
              <a:t>відповідальність</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операторів</a:t>
            </a:r>
            <a:r>
              <a:rPr lang="ru-RU" sz="2300" dirty="0" smtClean="0">
                <a:latin typeface="Times New Roman" pitchFamily="18" charset="0"/>
                <a:cs typeface="Times New Roman" pitchFamily="18" charset="0"/>
              </a:rPr>
              <a:t> ринку </a:t>
            </a:r>
            <a:r>
              <a:rPr lang="ru-RU" sz="2300" dirty="0" err="1" smtClean="0">
                <a:latin typeface="Times New Roman" pitchFamily="18" charset="0"/>
                <a:cs typeface="Times New Roman" pitchFamily="18" charset="0"/>
              </a:rPr>
              <a:t>харчових</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продуктів</a:t>
            </a:r>
            <a:r>
              <a:rPr lang="ru-RU" sz="2300" dirty="0" smtClean="0">
                <a:latin typeface="Times New Roman" pitchFamily="18" charset="0"/>
                <a:cs typeface="Times New Roman" pitchFamily="18" charset="0"/>
              </a:rPr>
              <a:t>.</a:t>
            </a:r>
          </a:p>
          <a:p>
            <a:pPr marL="514350" lvl="0" indent="-514350" algn="just">
              <a:buFont typeface="+mj-lt"/>
              <a:buAutoNum type="arabicPeriod"/>
            </a:pPr>
            <a:r>
              <a:rPr lang="uk-UA" sz="2300" dirty="0" smtClean="0">
                <a:latin typeface="Times New Roman" pitchFamily="18" charset="0"/>
                <a:cs typeface="Times New Roman" pitchFamily="18" charset="0"/>
              </a:rPr>
              <a:t>ДДТ, їх використання та вплив на довкілля.</a:t>
            </a:r>
          </a:p>
          <a:p>
            <a:pPr marL="514350" lvl="0" indent="-514350" algn="just">
              <a:buFont typeface="+mj-lt"/>
              <a:buAutoNum type="arabicPeriod"/>
            </a:pPr>
            <a:r>
              <a:rPr lang="uk-UA" sz="2300" dirty="0" smtClean="0">
                <a:latin typeface="Times New Roman" pitchFamily="18" charset="0"/>
                <a:cs typeface="Times New Roman" pitchFamily="18" charset="0"/>
              </a:rPr>
              <a:t>Нормування вмісту важких металів в продуктах харчування.</a:t>
            </a:r>
          </a:p>
          <a:p>
            <a:pPr marL="514350" lvl="0" indent="-514350" algn="just">
              <a:buFont typeface="+mj-lt"/>
              <a:buAutoNum type="arabicPeriod"/>
            </a:pPr>
            <a:r>
              <a:rPr lang="uk-UA" sz="2300" dirty="0" smtClean="0">
                <a:latin typeface="Times New Roman" pitchFamily="18" charset="0"/>
                <a:cs typeface="Times New Roman" pitchFamily="18" charset="0"/>
              </a:rPr>
              <a:t>Нормування вмісту радіонуклідів в продуктах харчування.</a:t>
            </a:r>
          </a:p>
          <a:p>
            <a:pPr marL="514350" lvl="0" indent="-514350" algn="just">
              <a:buFont typeface="+mj-lt"/>
              <a:buAutoNum type="arabicPeriod"/>
            </a:pPr>
            <a:r>
              <a:rPr lang="uk-UA" sz="2300" dirty="0" smtClean="0">
                <a:latin typeface="Times New Roman" pitchFamily="18" charset="0"/>
                <a:cs typeface="Times New Roman" pitchFamily="18" charset="0"/>
              </a:rPr>
              <a:t>Нормування вмісту нітратів та нітритів в продуктах харчування.</a:t>
            </a:r>
          </a:p>
          <a:p>
            <a:pPr marL="514350" indent="-514350" algn="just">
              <a:buFont typeface="+mj-lt"/>
              <a:buAutoNum type="arabicPeriod"/>
            </a:pPr>
            <a:r>
              <a:rPr lang="uk-UA" sz="2300" dirty="0" smtClean="0">
                <a:latin typeface="Times New Roman" pitchFamily="18" charset="0"/>
                <a:cs typeface="Times New Roman" pitchFamily="18" charset="0"/>
              </a:rPr>
              <a:t>Нормування забруднення харчових продуктів антибактеріальними речовинами</a:t>
            </a:r>
            <a:r>
              <a:rPr lang="ru-RU" sz="2300" dirty="0" smtClean="0">
                <a:latin typeface="Times New Roman" pitchFamily="18" charset="0"/>
                <a:cs typeface="Times New Roman" pitchFamily="18" charset="0"/>
              </a:rPr>
              <a:t>.</a:t>
            </a:r>
            <a:endParaRPr lang="uk-UA" sz="2300" dirty="0" smtClean="0">
              <a:latin typeface="Times New Roman" pitchFamily="18" charset="0"/>
              <a:cs typeface="Times New Roman" pitchFamily="18" charset="0"/>
            </a:endParaRPr>
          </a:p>
          <a:p>
            <a:pPr marL="514350" lvl="0" indent="-514350" algn="just">
              <a:buFont typeface="+mj-lt"/>
              <a:buAutoNum type="arabicPeriod"/>
            </a:pPr>
            <a:r>
              <a:rPr lang="ru-RU" sz="2300" dirty="0" err="1" smtClean="0">
                <a:latin typeface="Times New Roman" pitchFamily="18" charset="0"/>
                <a:cs typeface="Times New Roman" pitchFamily="18" charset="0"/>
              </a:rPr>
              <a:t>Вимоги</a:t>
            </a:r>
            <a:r>
              <a:rPr lang="ru-RU" sz="2300" dirty="0" smtClean="0">
                <a:latin typeface="Times New Roman" pitchFamily="18" charset="0"/>
                <a:cs typeface="Times New Roman" pitchFamily="18" charset="0"/>
              </a:rPr>
              <a:t> до </a:t>
            </a:r>
            <a:r>
              <a:rPr lang="ru-RU" sz="2300" dirty="0" err="1" smtClean="0">
                <a:latin typeface="Times New Roman" pitchFamily="18" charset="0"/>
                <a:cs typeface="Times New Roman" pitchFamily="18" charset="0"/>
              </a:rPr>
              <a:t>маркування</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харчових</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продуктів</a:t>
            </a:r>
            <a:r>
              <a:rPr lang="uk-UA" sz="2300" dirty="0" smtClean="0">
                <a:latin typeface="Times New Roman" pitchFamily="18" charset="0"/>
                <a:cs typeface="Times New Roman" pitchFamily="18" charset="0"/>
              </a:rPr>
              <a:t>.</a:t>
            </a:r>
          </a:p>
          <a:p>
            <a:pPr marL="514350" lvl="0" indent="-514350" algn="just">
              <a:buFont typeface="+mj-lt"/>
              <a:buAutoNum type="arabicPeriod"/>
            </a:pPr>
            <a:r>
              <a:rPr lang="ru-RU" sz="2300" dirty="0" err="1" smtClean="0">
                <a:latin typeface="Times New Roman" pitchFamily="18" charset="0"/>
                <a:cs typeface="Times New Roman" pitchFamily="18" charset="0"/>
              </a:rPr>
              <a:t>Документальне</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підтвердження</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якості</a:t>
            </a:r>
            <a:r>
              <a:rPr lang="ru-RU" sz="2300" dirty="0" smtClean="0">
                <a:latin typeface="Times New Roman" pitchFamily="18" charset="0"/>
                <a:cs typeface="Times New Roman" pitchFamily="18" charset="0"/>
              </a:rPr>
              <a:t> та </a:t>
            </a:r>
            <a:r>
              <a:rPr lang="ru-RU" sz="2300" dirty="0" err="1" smtClean="0">
                <a:latin typeface="Times New Roman" pitchFamily="18" charset="0"/>
                <a:cs typeface="Times New Roman" pitchFamily="18" charset="0"/>
              </a:rPr>
              <a:t>безпеки</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харчових</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продуктів</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продовольчої</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сировини</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і</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супутніх</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матеріалів</a:t>
            </a:r>
            <a:r>
              <a:rPr lang="ru-RU" sz="2300" dirty="0" smtClean="0">
                <a:latin typeface="Times New Roman" pitchFamily="18" charset="0"/>
                <a:cs typeface="Times New Roman" pitchFamily="18" charset="0"/>
              </a:rPr>
              <a:t>.</a:t>
            </a:r>
          </a:p>
        </p:txBody>
      </p:sp>
    </p:spTree>
    <p:extLst>
      <p:ext uri="{BB962C8B-B14F-4D97-AF65-F5344CB8AC3E}">
        <p14:creationId xmlns="" xmlns:p14="http://schemas.microsoft.com/office/powerpoint/2010/main" val="1017023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3345" y="415636"/>
            <a:ext cx="11236037" cy="5929746"/>
          </a:xfrm>
        </p:spPr>
        <p:txBody>
          <a:bodyPr>
            <a:normAutofit lnSpcReduction="10000"/>
          </a:bodyPr>
          <a:lstStyle/>
          <a:p>
            <a:pPr marL="0" indent="360363" algn="just">
              <a:lnSpc>
                <a:spcPct val="110000"/>
              </a:lnSpc>
              <a:spcBef>
                <a:spcPts val="600"/>
              </a:spcBef>
              <a:buNone/>
            </a:pPr>
            <a:r>
              <a:rPr lang="uk-UA" sz="2400" dirty="0" smtClean="0">
                <a:latin typeface="Times New Roman" pitchFamily="18" charset="0"/>
                <a:cs typeface="Times New Roman" pitchFamily="18" charset="0"/>
              </a:rPr>
              <a:t>Чужорідні речовини хімічної і біологічної природи, що надходять в організм людини з харчовими продуктами, називають «</a:t>
            </a:r>
            <a:r>
              <a:rPr lang="uk-UA" sz="2400" dirty="0" err="1" smtClean="0">
                <a:latin typeface="Times New Roman" pitchFamily="18" charset="0"/>
                <a:cs typeface="Times New Roman" pitchFamily="18" charset="0"/>
              </a:rPr>
              <a:t>ксенобіотики</a:t>
            </a:r>
            <a:r>
              <a:rPr lang="uk-UA" sz="2400" dirty="0" smtClean="0">
                <a:latin typeface="Times New Roman" pitchFamily="18" charset="0"/>
                <a:cs typeface="Times New Roman" pitchFamily="18" charset="0"/>
              </a:rPr>
              <a:t>», або «забруднювачі».</a:t>
            </a:r>
          </a:p>
          <a:p>
            <a:pPr marL="0" indent="360363" algn="just">
              <a:lnSpc>
                <a:spcPct val="110000"/>
              </a:lnSpc>
              <a:spcBef>
                <a:spcPts val="600"/>
              </a:spcBef>
              <a:buNone/>
            </a:pPr>
            <a:r>
              <a:rPr lang="uk-UA" sz="2400" b="1" u="sng" dirty="0" err="1" smtClean="0">
                <a:latin typeface="Times New Roman" pitchFamily="18" charset="0"/>
                <a:cs typeface="Times New Roman" pitchFamily="18" charset="0"/>
              </a:rPr>
              <a:t>Ксенобіотики</a:t>
            </a:r>
            <a:r>
              <a:rPr lang="uk-UA" sz="2400" dirty="0" smtClean="0">
                <a:latin typeface="Times New Roman" pitchFamily="18" charset="0"/>
                <a:cs typeface="Times New Roman" pitchFamily="18" charset="0"/>
              </a:rPr>
              <a:t> – чужорідні хімічні речовини та біологічні агенти, які надходять в організм людини з їжею чи іншими шляхами, не виконують жодної із функцій харчування і за певних умов несприятливо впливають на здоров'я.</a:t>
            </a:r>
          </a:p>
          <a:p>
            <a:pPr marL="0" indent="360363" algn="just">
              <a:lnSpc>
                <a:spcPct val="110000"/>
              </a:lnSpc>
              <a:spcBef>
                <a:spcPts val="600"/>
              </a:spcBef>
              <a:buNone/>
            </a:pPr>
            <a:r>
              <a:rPr lang="uk-UA" sz="2400" b="1" dirty="0" smtClean="0">
                <a:latin typeface="Times New Roman" pitchFamily="18" charset="0"/>
                <a:cs typeface="Times New Roman" pitchFamily="18" charset="0"/>
              </a:rPr>
              <a:t>До </a:t>
            </a:r>
            <a:r>
              <a:rPr lang="uk-UA" sz="2400" b="1" dirty="0" err="1" smtClean="0">
                <a:latin typeface="Times New Roman" pitchFamily="18" charset="0"/>
                <a:cs typeface="Times New Roman" pitchFamily="18" charset="0"/>
              </a:rPr>
              <a:t>ксенобіотиків</a:t>
            </a:r>
            <a:r>
              <a:rPr lang="uk-UA" sz="2400" b="1" dirty="0" smtClean="0">
                <a:latin typeface="Times New Roman" pitchFamily="18" charset="0"/>
                <a:cs typeface="Times New Roman" pitchFamily="18" charset="0"/>
              </a:rPr>
              <a:t> належать:</a:t>
            </a:r>
          </a:p>
          <a:p>
            <a:pPr marL="0" indent="360363" algn="just">
              <a:lnSpc>
                <a:spcPct val="110000"/>
              </a:lnSpc>
              <a:spcBef>
                <a:spcPts val="600"/>
              </a:spcBef>
            </a:pPr>
            <a:r>
              <a:rPr lang="uk-UA" sz="2400" dirty="0" smtClean="0">
                <a:latin typeface="Times New Roman" pitchFamily="18" charset="0"/>
                <a:cs typeface="Times New Roman" pitchFamily="18" charset="0"/>
              </a:rPr>
              <a:t>металічні забруднювачі (ртуть, свинець, кадмій, миш'як, олово, цинк, мідь та ін.);</a:t>
            </a:r>
          </a:p>
          <a:p>
            <a:pPr marL="0" indent="360363" algn="just">
              <a:lnSpc>
                <a:spcPct val="110000"/>
              </a:lnSpc>
              <a:spcBef>
                <a:spcPts val="600"/>
              </a:spcBef>
            </a:pPr>
            <a:r>
              <a:rPr lang="uk-UA" sz="2400" dirty="0" smtClean="0">
                <a:latin typeface="Times New Roman" pitchFamily="18" charset="0"/>
                <a:cs typeface="Times New Roman" pitchFamily="18" charset="0"/>
              </a:rPr>
              <a:t>радіонукліди;</a:t>
            </a:r>
          </a:p>
          <a:p>
            <a:pPr marL="0" indent="360363" algn="just">
              <a:lnSpc>
                <a:spcPct val="110000"/>
              </a:lnSpc>
              <a:spcBef>
                <a:spcPts val="600"/>
              </a:spcBef>
            </a:pPr>
            <a:r>
              <a:rPr lang="uk-UA" sz="2400" dirty="0" smtClean="0">
                <a:latin typeface="Times New Roman" pitchFamily="18" charset="0"/>
                <a:cs typeface="Times New Roman" pitchFamily="18" charset="0"/>
              </a:rPr>
              <a:t>пестициди, нітрати, нітрити і </a:t>
            </a:r>
            <a:r>
              <a:rPr lang="uk-UA" sz="2400" dirty="0" err="1" smtClean="0">
                <a:latin typeface="Times New Roman" pitchFamily="18" charset="0"/>
                <a:cs typeface="Times New Roman" pitchFamily="18" charset="0"/>
              </a:rPr>
              <a:t>нітрозосполуки</a:t>
            </a:r>
            <a:r>
              <a:rPr lang="uk-UA" sz="2400" dirty="0" smtClean="0">
                <a:latin typeface="Times New Roman" pitchFamily="18" charset="0"/>
                <a:cs typeface="Times New Roman" pitchFamily="18" charset="0"/>
              </a:rPr>
              <a:t>; </a:t>
            </a:r>
          </a:p>
          <a:p>
            <a:pPr marL="0" indent="360363" algn="just">
              <a:lnSpc>
                <a:spcPct val="110000"/>
              </a:lnSpc>
              <a:spcBef>
                <a:spcPts val="600"/>
              </a:spcBef>
            </a:pPr>
            <a:r>
              <a:rPr lang="uk-UA" sz="2400" dirty="0" err="1" smtClean="0">
                <a:latin typeface="Times New Roman" pitchFamily="18" charset="0"/>
                <a:cs typeface="Times New Roman" pitchFamily="18" charset="0"/>
              </a:rPr>
              <a:t>поліциклічні</a:t>
            </a:r>
            <a:r>
              <a:rPr lang="uk-UA" sz="2400" dirty="0" smtClean="0">
                <a:latin typeface="Times New Roman" pitchFamily="18" charset="0"/>
                <a:cs typeface="Times New Roman" pitchFamily="18" charset="0"/>
              </a:rPr>
              <a:t> ароматичні і </a:t>
            </a:r>
            <a:r>
              <a:rPr lang="uk-UA" sz="2400" dirty="0" err="1" smtClean="0">
                <a:latin typeface="Times New Roman" pitchFamily="18" charset="0"/>
                <a:cs typeface="Times New Roman" pitchFamily="18" charset="0"/>
              </a:rPr>
              <a:t>хлоровмісні</a:t>
            </a:r>
            <a:r>
              <a:rPr lang="uk-UA" sz="2400" dirty="0" smtClean="0">
                <a:latin typeface="Times New Roman" pitchFamily="18" charset="0"/>
                <a:cs typeface="Times New Roman" pitchFamily="18" charset="0"/>
              </a:rPr>
              <a:t> вуглеводні; </a:t>
            </a:r>
          </a:p>
          <a:p>
            <a:pPr marL="0" indent="360363" algn="just">
              <a:lnSpc>
                <a:spcPct val="110000"/>
              </a:lnSpc>
              <a:spcBef>
                <a:spcPts val="600"/>
              </a:spcBef>
            </a:pPr>
            <a:r>
              <a:rPr lang="uk-UA" sz="2400" dirty="0" smtClean="0">
                <a:latin typeface="Times New Roman" pitchFamily="18" charset="0"/>
                <a:cs typeface="Times New Roman" pitchFamily="18" charset="0"/>
              </a:rPr>
              <a:t>діоксини і </a:t>
            </a:r>
            <a:r>
              <a:rPr lang="uk-UA" sz="2400" dirty="0" err="1" smtClean="0">
                <a:latin typeface="Times New Roman" pitchFamily="18" charset="0"/>
                <a:cs typeface="Times New Roman" pitchFamily="18" charset="0"/>
              </a:rPr>
              <a:t>діоксиноподібні</a:t>
            </a:r>
            <a:r>
              <a:rPr lang="uk-UA" sz="2400" dirty="0" smtClean="0">
                <a:latin typeface="Times New Roman" pitchFamily="18" charset="0"/>
                <a:cs typeface="Times New Roman" pitchFamily="18" charset="0"/>
              </a:rPr>
              <a:t> речовини.</a:t>
            </a:r>
          </a:p>
          <a:p>
            <a:pPr marL="0" indent="360363" algn="just">
              <a:lnSpc>
                <a:spcPct val="110000"/>
              </a:lnSpc>
              <a:spcBef>
                <a:spcPts val="600"/>
              </a:spcBef>
            </a:pPr>
            <a:endParaRPr lang="uk-UA" sz="2400" dirty="0" smtClean="0">
              <a:latin typeface="Times New Roman" pitchFamily="18" charset="0"/>
              <a:cs typeface="Times New Roman" pitchFamily="18" charset="0"/>
            </a:endParaRPr>
          </a:p>
          <a:p>
            <a:pPr marL="0" indent="360363" algn="just">
              <a:lnSpc>
                <a:spcPct val="110000"/>
              </a:lnSpc>
              <a:spcBef>
                <a:spcPts val="600"/>
              </a:spcBef>
              <a:buNone/>
            </a:pPr>
            <a:r>
              <a:rPr lang="uk-UA" sz="2400" dirty="0" smtClean="0">
                <a:latin typeface="Times New Roman" pitchFamily="18" charset="0"/>
                <a:cs typeface="Times New Roman" pitchFamily="18" charset="0"/>
              </a:rPr>
              <a:t>Чужорідні речовини можуть мігрувати різними шляхами </a:t>
            </a:r>
            <a:r>
              <a:rPr lang="uk-UA" sz="2400" b="1" dirty="0" smtClean="0">
                <a:latin typeface="Times New Roman" pitchFamily="18" charset="0"/>
                <a:cs typeface="Times New Roman" pitchFamily="18" charset="0"/>
              </a:rPr>
              <a:t>(рис. 1)</a:t>
            </a:r>
            <a:r>
              <a:rPr lang="uk-UA" sz="2400" dirty="0" smtClean="0">
                <a:latin typeface="Times New Roman" pitchFamily="18" charset="0"/>
                <a:cs typeface="Times New Roman" pitchFamily="18" charset="0"/>
              </a:rPr>
              <a:t>.</a:t>
            </a:r>
            <a:endParaRPr lang="uk-UA" sz="2400" b="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747" y="6076176"/>
            <a:ext cx="11510010" cy="477054"/>
          </a:xfrm>
          <a:prstGeom prst="rect">
            <a:avLst/>
          </a:prstGeom>
        </p:spPr>
        <p:txBody>
          <a:bodyPr wrap="square">
            <a:spAutoFit/>
          </a:bodyPr>
          <a:lstStyle/>
          <a:p>
            <a:pPr indent="536575" algn="just"/>
            <a:r>
              <a:rPr lang="uk-UA" sz="2400" b="1" dirty="0" smtClean="0">
                <a:latin typeface="Times New Roman" panose="02020603050405020304" pitchFamily="18" charset="0"/>
                <a:cs typeface="Times New Roman" panose="02020603050405020304" pitchFamily="18" charset="0"/>
              </a:rPr>
              <a:t>Рис</a:t>
            </a:r>
            <a:r>
              <a:rPr lang="en-US" sz="2400" b="1" dirty="0" smtClean="0">
                <a:latin typeface="Times New Roman" panose="02020603050405020304" pitchFamily="18" charset="0"/>
                <a:cs typeface="Times New Roman" panose="02020603050405020304" pitchFamily="18" charset="0"/>
              </a:rPr>
              <a:t>.</a:t>
            </a:r>
            <a:r>
              <a:rPr lang="uk-UA" sz="2400" b="1" dirty="0" smtClean="0">
                <a:latin typeface="Times New Roman" panose="02020603050405020304" pitchFamily="18" charset="0"/>
                <a:cs typeface="Times New Roman" panose="02020603050405020304" pitchFamily="18" charset="0"/>
              </a:rPr>
              <a:t>1</a:t>
            </a:r>
            <a:r>
              <a:rPr lang="uk-UA" sz="2400" b="1" dirty="0">
                <a:latin typeface="Times New Roman" panose="02020603050405020304" pitchFamily="18" charset="0"/>
                <a:cs typeface="Times New Roman" panose="02020603050405020304" pitchFamily="18" charset="0"/>
              </a:rPr>
              <a:t>. Шляхи міграції чужорідних речовин-забруднювачів.</a:t>
            </a:r>
            <a:endParaRPr lang="uk-UA" altLang="uk-UA" sz="2400" b="1" dirty="0">
              <a:latin typeface="Times New Roman" panose="02020603050405020304" pitchFamily="18" charset="0"/>
              <a:cs typeface="Times New Roman" panose="02020603050405020304" pitchFamily="18" charset="0"/>
            </a:endParaRPr>
          </a:p>
        </p:txBody>
      </p:sp>
      <p:pic>
        <p:nvPicPr>
          <p:cNvPr id="1026" name="Picture 2" descr="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84218" y="103941"/>
            <a:ext cx="7481456" cy="6041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23732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7179" y="290945"/>
            <a:ext cx="11506893" cy="6189387"/>
          </a:xfrm>
          <a:prstGeom prst="rect">
            <a:avLst/>
          </a:prstGeom>
        </p:spPr>
        <p:txBody>
          <a:bodyPr wrap="square">
            <a:spAutoFit/>
          </a:bodyPr>
          <a:lstStyle/>
          <a:p>
            <a:pPr indent="539750"/>
            <a:r>
              <a:rPr lang="uk-UA" sz="2800" b="1" dirty="0" smtClean="0">
                <a:solidFill>
                  <a:schemeClr val="accent1">
                    <a:lumMod val="50000"/>
                  </a:schemeClr>
                </a:solidFill>
                <a:latin typeface="Times New Roman" pitchFamily="18" charset="0"/>
                <a:cs typeface="Times New Roman" pitchFamily="18" charset="0"/>
              </a:rPr>
              <a:t>2. КРИТЕРІЇ БЕЗПЕКИ ХАРЧОВИХ ПРОДУКТІВ.</a:t>
            </a:r>
            <a:endParaRPr lang="uk-UA" sz="2800" dirty="0" smtClean="0">
              <a:solidFill>
                <a:schemeClr val="accent1">
                  <a:lumMod val="50000"/>
                </a:schemeClr>
              </a:solidFill>
              <a:latin typeface="Times New Roman" pitchFamily="18" charset="0"/>
              <a:cs typeface="Times New Roman" pitchFamily="18" charset="0"/>
            </a:endParaRPr>
          </a:p>
          <a:p>
            <a:pPr algn="just"/>
            <a:r>
              <a:rPr lang="uk-UA" sz="2500" b="1" dirty="0">
                <a:latin typeface="Times New Roman" pitchFamily="18" charset="0"/>
                <a:cs typeface="Times New Roman" pitchFamily="18" charset="0"/>
              </a:rPr>
              <a:t> </a:t>
            </a:r>
            <a:endParaRPr lang="uk-UA" sz="2500" dirty="0">
              <a:latin typeface="Times New Roman" pitchFamily="18" charset="0"/>
              <a:cs typeface="Times New Roman" pitchFamily="18" charset="0"/>
            </a:endParaRPr>
          </a:p>
          <a:p>
            <a:pPr indent="536575" algn="just">
              <a:lnSpc>
                <a:spcPct val="110000"/>
              </a:lnSpc>
            </a:pPr>
            <a:r>
              <a:rPr lang="uk-UA" sz="2400" b="1" dirty="0" smtClean="0">
                <a:latin typeface="Times New Roman" pitchFamily="18" charset="0"/>
                <a:cs typeface="Times New Roman" pitchFamily="18" charset="0"/>
                <a:hlinkClick r:id="rId2"/>
              </a:rPr>
              <a:t>Закон України № 771/97-ВР від 23.12.1997</a:t>
            </a:r>
            <a:r>
              <a:rPr lang="uk-UA" sz="2400" dirty="0" smtClean="0">
                <a:latin typeface="Times New Roman" pitchFamily="18" charset="0"/>
                <a:cs typeface="Times New Roman" pitchFamily="18" charset="0"/>
                <a:hlinkClick r:id="rId2"/>
              </a:rPr>
              <a:t>  «</a:t>
            </a:r>
            <a:r>
              <a:rPr lang="uk-UA" sz="2400" b="1" dirty="0" smtClean="0">
                <a:latin typeface="Times New Roman" pitchFamily="18" charset="0"/>
                <a:cs typeface="Times New Roman" pitchFamily="18" charset="0"/>
                <a:hlinkClick r:id="rId2"/>
              </a:rPr>
              <a:t>Про основні принципи та вимоги до безпечності та якості харчових продуктів» </a:t>
            </a:r>
            <a:r>
              <a:rPr lang="uk-UA" sz="2400" dirty="0" smtClean="0">
                <a:latin typeface="Times New Roman" pitchFamily="18" charset="0"/>
                <a:cs typeface="Times New Roman" pitchFamily="18" charset="0"/>
                <a:hlinkClick r:id="rId2"/>
              </a:rPr>
              <a:t>регулює відносини між органами виконавчої влади, операторами ринку харчових продуктів та споживачами харчових продуктів і визначає порядок забезпечення безпечності та окремих показників якості харчових продуктів, що виробляються, перебувають в обігу, ввозяться (пересилаються) на митну територію </a:t>
            </a:r>
            <a:r>
              <a:rPr lang="en-US" sz="2400" dirty="0" err="1" smtClean="0">
                <a:latin typeface="Times New Roman" pitchFamily="18" charset="0"/>
                <a:cs typeface="Times New Roman" pitchFamily="18" charset="0"/>
                <a:hlinkClick r:id="rId2"/>
              </a:rPr>
              <a:t>України</a:t>
            </a:r>
            <a:r>
              <a:rPr lang="en-US" sz="2400" dirty="0" smtClean="0">
                <a:latin typeface="Times New Roman" pitchFamily="18" charset="0"/>
                <a:cs typeface="Times New Roman" pitchFamily="18" charset="0"/>
                <a:hlinkClick r:id="rId2"/>
              </a:rPr>
              <a:t> </a:t>
            </a:r>
            <a:r>
              <a:rPr lang="en-US" sz="2400" dirty="0" err="1" smtClean="0">
                <a:latin typeface="Times New Roman" pitchFamily="18" charset="0"/>
                <a:cs typeface="Times New Roman" pitchFamily="18" charset="0"/>
                <a:hlinkClick r:id="rId2"/>
              </a:rPr>
              <a:t>та</a:t>
            </a:r>
            <a:r>
              <a:rPr lang="en-US" sz="2400" dirty="0" smtClean="0">
                <a:latin typeface="Times New Roman" pitchFamily="18" charset="0"/>
                <a:cs typeface="Times New Roman" pitchFamily="18" charset="0"/>
                <a:hlinkClick r:id="rId2"/>
              </a:rPr>
              <a:t>/</a:t>
            </a:r>
            <a:r>
              <a:rPr lang="en-US" sz="2400" dirty="0" err="1" smtClean="0">
                <a:latin typeface="Times New Roman" pitchFamily="18" charset="0"/>
                <a:cs typeface="Times New Roman" pitchFamily="18" charset="0"/>
                <a:hlinkClick r:id="rId2"/>
              </a:rPr>
              <a:t>або</a:t>
            </a:r>
            <a:r>
              <a:rPr lang="en-US" sz="2400" dirty="0" smtClean="0">
                <a:latin typeface="Times New Roman" pitchFamily="18" charset="0"/>
                <a:cs typeface="Times New Roman" pitchFamily="18" charset="0"/>
                <a:hlinkClick r:id="rId2"/>
              </a:rPr>
              <a:t> </a:t>
            </a:r>
            <a:r>
              <a:rPr lang="en-US" sz="2400" dirty="0" err="1" smtClean="0">
                <a:latin typeface="Times New Roman" pitchFamily="18" charset="0"/>
                <a:cs typeface="Times New Roman" pitchFamily="18" charset="0"/>
                <a:hlinkClick r:id="rId2"/>
              </a:rPr>
              <a:t>вивозяться</a:t>
            </a:r>
            <a:r>
              <a:rPr lang="en-US" sz="2400" dirty="0" smtClean="0">
                <a:latin typeface="Times New Roman" pitchFamily="18" charset="0"/>
                <a:cs typeface="Times New Roman" pitchFamily="18" charset="0"/>
                <a:hlinkClick r:id="rId2"/>
              </a:rPr>
              <a:t> (</a:t>
            </a:r>
            <a:r>
              <a:rPr lang="en-US" sz="2400" dirty="0" err="1" smtClean="0">
                <a:latin typeface="Times New Roman" pitchFamily="18" charset="0"/>
                <a:cs typeface="Times New Roman" pitchFamily="18" charset="0"/>
                <a:hlinkClick r:id="rId2"/>
              </a:rPr>
              <a:t>пересилаються</a:t>
            </a:r>
            <a:r>
              <a:rPr lang="en-US" sz="2400" dirty="0" smtClean="0">
                <a:latin typeface="Times New Roman" pitchFamily="18" charset="0"/>
                <a:cs typeface="Times New Roman" pitchFamily="18" charset="0"/>
                <a:hlinkClick r:id="rId2"/>
              </a:rPr>
              <a:t>) з </a:t>
            </a:r>
            <a:r>
              <a:rPr lang="en-US" sz="2400" dirty="0" err="1" smtClean="0">
                <a:latin typeface="Times New Roman" pitchFamily="18" charset="0"/>
                <a:cs typeface="Times New Roman" pitchFamily="18" charset="0"/>
                <a:hlinkClick r:id="rId2"/>
              </a:rPr>
              <a:t>неї</a:t>
            </a:r>
            <a:r>
              <a:rPr lang="en-US" sz="2400" dirty="0" smtClean="0">
                <a:latin typeface="Times New Roman" pitchFamily="18" charset="0"/>
                <a:cs typeface="Times New Roman" pitchFamily="18" charset="0"/>
                <a:hlinkClick r:id="rId2"/>
              </a:rPr>
              <a:t>.</a:t>
            </a:r>
            <a:endParaRPr lang="uk-UA" sz="2400" dirty="0" smtClean="0">
              <a:latin typeface="Times New Roman" pitchFamily="18" charset="0"/>
              <a:cs typeface="Times New Roman" pitchFamily="18" charset="0"/>
            </a:endParaRPr>
          </a:p>
          <a:p>
            <a:pPr indent="360363">
              <a:lnSpc>
                <a:spcPct val="110000"/>
              </a:lnSpc>
            </a:pPr>
            <a:r>
              <a:rPr lang="uk-UA" sz="2400" i="1" u="sng" dirty="0" smtClean="0">
                <a:latin typeface="Times New Roman" pitchFamily="18" charset="0"/>
                <a:cs typeface="Times New Roman" pitchFamily="18" charset="0"/>
              </a:rPr>
              <a:t>Законом передбачено ряд термінів та визначень:</a:t>
            </a:r>
            <a:endParaRPr lang="uk-UA" sz="2400" dirty="0" smtClean="0">
              <a:latin typeface="Times New Roman" pitchFamily="18" charset="0"/>
              <a:cs typeface="Times New Roman" pitchFamily="18" charset="0"/>
            </a:endParaRPr>
          </a:p>
          <a:p>
            <a:pPr indent="360363">
              <a:lnSpc>
                <a:spcPct val="110000"/>
              </a:lnSpc>
              <a:buFont typeface="Arial" pitchFamily="34" charset="0"/>
              <a:buChar char="•"/>
            </a:pPr>
            <a:r>
              <a:rPr lang="ru-RU" sz="2400" b="1" dirty="0" err="1" smtClean="0">
                <a:latin typeface="Times New Roman" pitchFamily="18" charset="0"/>
                <a:cs typeface="Times New Roman" pitchFamily="18" charset="0"/>
              </a:rPr>
              <a:t>безпечний</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харчовий</a:t>
            </a:r>
            <a:r>
              <a:rPr lang="ru-RU" sz="2400" b="1" dirty="0" smtClean="0">
                <a:latin typeface="Times New Roman" pitchFamily="18" charset="0"/>
                <a:cs typeface="Times New Roman" pitchFamily="18" charset="0"/>
              </a:rPr>
              <a:t> продукт</a:t>
            </a:r>
            <a:r>
              <a:rPr lang="ru-RU" sz="2400"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харчовий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продукт</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який</a:t>
            </a:r>
            <a:r>
              <a:rPr lang="ru-RU" sz="2400" dirty="0" smtClean="0">
                <a:latin typeface="Times New Roman" pitchFamily="18" charset="0"/>
                <a:cs typeface="Times New Roman" pitchFamily="18" charset="0"/>
              </a:rPr>
              <a:t> не </a:t>
            </a:r>
            <a:r>
              <a:rPr lang="ru-RU" sz="2400" dirty="0" err="1" smtClean="0">
                <a:latin typeface="Times New Roman" pitchFamily="18" charset="0"/>
                <a:cs typeface="Times New Roman" pitchFamily="18" charset="0"/>
              </a:rPr>
              <a:t>справляє</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шкідливого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впливу</a:t>
            </a:r>
            <a:r>
              <a:rPr lang="ru-RU" sz="2400" dirty="0" smtClean="0">
                <a:latin typeface="Times New Roman" pitchFamily="18" charset="0"/>
                <a:cs typeface="Times New Roman" pitchFamily="18" charset="0"/>
              </a:rPr>
              <a:t> на </a:t>
            </a:r>
            <a:r>
              <a:rPr lang="ru-RU" sz="2400" dirty="0" err="1" smtClean="0">
                <a:latin typeface="Times New Roman" pitchFamily="18" charset="0"/>
                <a:cs typeface="Times New Roman" pitchFamily="18" charset="0"/>
              </a:rPr>
              <a:t>здоров’я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людини</a:t>
            </a:r>
            <a:r>
              <a:rPr lang="ru-RU" sz="2400" dirty="0" smtClean="0">
                <a:latin typeface="Times New Roman" pitchFamily="18" charset="0"/>
                <a:cs typeface="Times New Roman" pitchFamily="18" charset="0"/>
              </a:rPr>
              <a:t> та </a:t>
            </a:r>
            <a:r>
              <a:rPr lang="ru-RU" sz="2400" dirty="0" err="1" smtClean="0">
                <a:latin typeface="Times New Roman" pitchFamily="18" charset="0"/>
                <a:cs typeface="Times New Roman" pitchFamily="18" charset="0"/>
              </a:rPr>
              <a:t>є</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придатним</a:t>
            </a:r>
            <a:r>
              <a:rPr lang="ru-RU" sz="2400" dirty="0" smtClean="0">
                <a:latin typeface="Times New Roman" pitchFamily="18" charset="0"/>
                <a:cs typeface="Times New Roman" pitchFamily="18" charset="0"/>
              </a:rPr>
              <a:t> для </a:t>
            </a:r>
            <a:r>
              <a:rPr lang="ru-RU" sz="2400" dirty="0" err="1" smtClean="0">
                <a:latin typeface="Times New Roman" pitchFamily="18" charset="0"/>
                <a:cs typeface="Times New Roman" pitchFamily="18" charset="0"/>
              </a:rPr>
              <a:t>споживання</a:t>
            </a:r>
            <a:r>
              <a:rPr lang="ru-RU" sz="2400" dirty="0" smtClean="0">
                <a:latin typeface="Times New Roman" pitchFamily="18" charset="0"/>
                <a:cs typeface="Times New Roman" pitchFamily="18" charset="0"/>
              </a:rPr>
              <a:t>; </a:t>
            </a:r>
            <a:endParaRPr lang="uk-UA" sz="2400" dirty="0" smtClean="0">
              <a:latin typeface="Times New Roman" pitchFamily="18" charset="0"/>
              <a:cs typeface="Times New Roman" pitchFamily="18" charset="0"/>
            </a:endParaRPr>
          </a:p>
          <a:p>
            <a:pPr indent="360363">
              <a:lnSpc>
                <a:spcPct val="110000"/>
              </a:lnSpc>
              <a:buFont typeface="Arial" pitchFamily="34" charset="0"/>
              <a:buChar char="•"/>
            </a:pPr>
            <a:r>
              <a:rPr lang="ru-RU" sz="2400" b="1" dirty="0" err="1" smtClean="0">
                <a:latin typeface="Times New Roman" pitchFamily="18" charset="0"/>
                <a:cs typeface="Times New Roman" pitchFamily="18" charset="0"/>
              </a:rPr>
              <a:t>відкликання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харчового</a:t>
            </a:r>
            <a:r>
              <a:rPr lang="ru-RU" sz="2400" b="1" dirty="0" smtClean="0">
                <a:latin typeface="Times New Roman" pitchFamily="18" charset="0"/>
                <a:cs typeface="Times New Roman" pitchFamily="18" charset="0"/>
              </a:rPr>
              <a:t> продукту</a:t>
            </a:r>
            <a:r>
              <a:rPr lang="ru-RU" sz="2400" dirty="0" smtClean="0">
                <a:latin typeface="Times New Roman" pitchFamily="18" charset="0"/>
                <a:cs typeface="Times New Roman" pitchFamily="18" charset="0"/>
              </a:rPr>
              <a:t> - заходи, </a:t>
            </a:r>
            <a:r>
              <a:rPr lang="ru-RU" sz="2400" dirty="0" err="1" smtClean="0">
                <a:latin typeface="Times New Roman" pitchFamily="18" charset="0"/>
                <a:cs typeface="Times New Roman" pitchFamily="18" charset="0"/>
              </a:rPr>
              <a:t>спрямовані</a:t>
            </a:r>
            <a:r>
              <a:rPr lang="ru-RU" sz="2400" dirty="0" smtClean="0">
                <a:latin typeface="Times New Roman" pitchFamily="18" charset="0"/>
                <a:cs typeface="Times New Roman" pitchFamily="18" charset="0"/>
              </a:rPr>
              <a:t> на </a:t>
            </a:r>
            <a:r>
              <a:rPr lang="ru-RU" sz="2400" dirty="0" err="1" smtClean="0">
                <a:latin typeface="Times New Roman" pitchFamily="18" charset="0"/>
                <a:cs typeface="Times New Roman" pitchFamily="18" charset="0"/>
              </a:rPr>
              <a:t>повернення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небезпечного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харчового</a:t>
            </a:r>
            <a:r>
              <a:rPr lang="ru-RU" sz="2400" dirty="0" smtClean="0">
                <a:latin typeface="Times New Roman" pitchFamily="18" charset="0"/>
                <a:cs typeface="Times New Roman" pitchFamily="18" charset="0"/>
              </a:rPr>
              <a:t> продукту, </a:t>
            </a:r>
            <a:r>
              <a:rPr lang="ru-RU" sz="2400" dirty="0" err="1" smtClean="0">
                <a:latin typeface="Times New Roman" pitchFamily="18" charset="0"/>
                <a:cs typeface="Times New Roman" pitchFamily="18" charset="0"/>
              </a:rPr>
              <a:t>який</a:t>
            </a:r>
            <a:r>
              <a:rPr lang="ru-RU" sz="2400" dirty="0" smtClean="0">
                <a:latin typeface="Times New Roman" pitchFamily="18" charset="0"/>
                <a:cs typeface="Times New Roman" pitchFamily="18" charset="0"/>
              </a:rPr>
              <a:t> продано </a:t>
            </a:r>
            <a:r>
              <a:rPr lang="ru-RU" sz="2400" dirty="0" err="1" smtClean="0">
                <a:latin typeface="Times New Roman" pitchFamily="18" charset="0"/>
                <a:cs typeface="Times New Roman" pitchFamily="18" charset="0"/>
              </a:rPr>
              <a:t>або</a:t>
            </a:r>
            <a:r>
              <a:rPr lang="ru-RU" sz="2400" dirty="0" smtClean="0">
                <a:latin typeface="Times New Roman" pitchFamily="18" charset="0"/>
                <a:cs typeface="Times New Roman" pitchFamily="18" charset="0"/>
              </a:rPr>
              <a:t> передано </a:t>
            </a:r>
            <a:r>
              <a:rPr lang="ru-RU" sz="2400" dirty="0" err="1" smtClean="0">
                <a:latin typeface="Times New Roman" pitchFamily="18" charset="0"/>
                <a:cs typeface="Times New Roman" pitchFamily="18" charset="0"/>
              </a:rPr>
              <a:t>споживачу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або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який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є</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доступним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споживачу</a:t>
            </a:r>
            <a:r>
              <a:rPr lang="ru-RU" sz="2400" dirty="0" smtClean="0">
                <a:latin typeface="Times New Roman" pitchFamily="18" charset="0"/>
                <a:cs typeface="Times New Roman" pitchFamily="18" charset="0"/>
              </a:rPr>
              <a:t>;</a:t>
            </a:r>
          </a:p>
          <a:p>
            <a:pPr indent="360363">
              <a:lnSpc>
                <a:spcPct val="110000"/>
              </a:lnSpc>
              <a:buFont typeface="Arial" pitchFamily="34" charset="0"/>
              <a:buChar char="•"/>
            </a:pPr>
            <a:r>
              <a:rPr lang="uk-UA" sz="2400" b="1" dirty="0" smtClean="0">
                <a:latin typeface="Times New Roman" pitchFamily="18" charset="0"/>
                <a:cs typeface="Times New Roman" pitchFamily="18" charset="0"/>
              </a:rPr>
              <a:t>забруднення</a:t>
            </a:r>
            <a:r>
              <a:rPr lang="uk-UA" sz="2400" dirty="0" smtClean="0">
                <a:latin typeface="Times New Roman" pitchFamily="18" charset="0"/>
                <a:cs typeface="Times New Roman" pitchFamily="18" charset="0"/>
              </a:rPr>
              <a:t> - наявність або поява небезпечного фактора в харчовому продукті;</a:t>
            </a:r>
          </a:p>
        </p:txBody>
      </p:sp>
    </p:spTree>
    <p:extLst>
      <p:ext uri="{BB962C8B-B14F-4D97-AF65-F5344CB8AC3E}">
        <p14:creationId xmlns="" xmlns:p14="http://schemas.microsoft.com/office/powerpoint/2010/main" val="2521499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90946" y="290945"/>
            <a:ext cx="11637818" cy="5860473"/>
          </a:xfrm>
        </p:spPr>
        <p:txBody>
          <a:bodyPr>
            <a:noAutofit/>
          </a:bodyPr>
          <a:lstStyle/>
          <a:p>
            <a:pPr marL="0" indent="442913" algn="just">
              <a:lnSpc>
                <a:spcPct val="105000"/>
              </a:lnSpc>
              <a:spcBef>
                <a:spcPts val="0"/>
              </a:spcBef>
            </a:pPr>
            <a:r>
              <a:rPr lang="ru-RU" sz="2400" b="1" dirty="0" err="1" smtClean="0">
                <a:latin typeface="Times New Roman" pitchFamily="18" charset="0"/>
                <a:cs typeface="Times New Roman" pitchFamily="18" charset="0"/>
              </a:rPr>
              <a:t>гігієнічні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вимоги</a:t>
            </a:r>
            <a:r>
              <a:rPr lang="ru-RU" sz="2400" dirty="0" smtClean="0">
                <a:latin typeface="Times New Roman" pitchFamily="18" charset="0"/>
                <a:cs typeface="Times New Roman" pitchFamily="18" charset="0"/>
              </a:rPr>
              <a:t> - заходи та </a:t>
            </a:r>
            <a:r>
              <a:rPr lang="ru-RU" sz="2400" dirty="0" err="1" smtClean="0">
                <a:latin typeface="Times New Roman" pitchFamily="18" charset="0"/>
                <a:cs typeface="Times New Roman" pitchFamily="18" charset="0"/>
              </a:rPr>
              <a:t>умови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що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необхідні</a:t>
            </a:r>
            <a:r>
              <a:rPr lang="ru-RU" sz="2400" dirty="0" smtClean="0">
                <a:latin typeface="Times New Roman" pitchFamily="18" charset="0"/>
                <a:cs typeface="Times New Roman" pitchFamily="18" charset="0"/>
              </a:rPr>
              <a:t> для </a:t>
            </a:r>
            <a:r>
              <a:rPr lang="ru-RU" sz="2400" dirty="0" err="1" smtClean="0">
                <a:latin typeface="Times New Roman" pitchFamily="18" charset="0"/>
                <a:cs typeface="Times New Roman" pitchFamily="18" charset="0"/>
              </a:rPr>
              <a:t>управління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небезпечними</a:t>
            </a:r>
            <a:r>
              <a:rPr lang="ru-RU" sz="2400" dirty="0" smtClean="0">
                <a:latin typeface="Times New Roman" pitchFamily="18" charset="0"/>
                <a:cs typeface="Times New Roman" pitchFamily="18" charset="0"/>
              </a:rPr>
              <a:t> факторами </a:t>
            </a:r>
            <a:r>
              <a:rPr lang="ru-RU" sz="2400" dirty="0" err="1" smtClean="0">
                <a:latin typeface="Times New Roman" pitchFamily="18" charset="0"/>
                <a:cs typeface="Times New Roman" pitchFamily="18" charset="0"/>
              </a:rPr>
              <a:t>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забезпечення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придатності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харчових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продуктів</a:t>
            </a:r>
            <a:r>
              <a:rPr lang="ru-RU" sz="2400" dirty="0" smtClean="0">
                <a:latin typeface="Times New Roman" pitchFamily="18" charset="0"/>
                <a:cs typeface="Times New Roman" pitchFamily="18" charset="0"/>
              </a:rPr>
              <a:t> для </a:t>
            </a:r>
            <a:r>
              <a:rPr lang="ru-RU" sz="2400" dirty="0" err="1" smtClean="0">
                <a:latin typeface="Times New Roman" pitchFamily="18" charset="0"/>
                <a:cs typeface="Times New Roman" pitchFamily="18" charset="0"/>
              </a:rPr>
              <a:t>споживання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людиною</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урахуванням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їх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використання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згідно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призначенням</a:t>
            </a:r>
            <a:r>
              <a:rPr lang="ru-RU" sz="2400" dirty="0" smtClean="0">
                <a:latin typeface="Times New Roman" pitchFamily="18" charset="0"/>
                <a:cs typeface="Times New Roman" pitchFamily="18" charset="0"/>
              </a:rPr>
              <a:t>;</a:t>
            </a:r>
          </a:p>
          <a:p>
            <a:pPr marL="0" indent="442913" algn="just">
              <a:lnSpc>
                <a:spcPct val="105000"/>
              </a:lnSpc>
              <a:spcBef>
                <a:spcPts val="0"/>
              </a:spcBef>
            </a:pPr>
            <a:r>
              <a:rPr lang="uk-UA" sz="2400" b="1" dirty="0" smtClean="0">
                <a:latin typeface="Times New Roman" pitchFamily="18" charset="0"/>
                <a:cs typeface="Times New Roman" pitchFamily="18" charset="0"/>
              </a:rPr>
              <a:t>забруднююча речовина</a:t>
            </a:r>
            <a:r>
              <a:rPr lang="uk-UA" sz="2400" dirty="0" smtClean="0">
                <a:latin typeface="Times New Roman" pitchFamily="18" charset="0"/>
                <a:cs typeface="Times New Roman" pitchFamily="18" charset="0"/>
              </a:rPr>
              <a:t> - будь-яка біологічна речовина, в тому числі організми, мікроорганізми та їх частини, або хімічна речовина, стороння домішка чи інша речовина, що ненавмисно потрапила до харчового продукту і становить загрозу безпечності харчового продукту;</a:t>
            </a:r>
          </a:p>
          <a:p>
            <a:pPr marL="0" indent="442913" algn="just">
              <a:lnSpc>
                <a:spcPct val="105000"/>
              </a:lnSpc>
              <a:spcBef>
                <a:spcPts val="0"/>
              </a:spcBef>
            </a:pPr>
            <a:r>
              <a:rPr lang="uk-UA" sz="2400" b="1" dirty="0" smtClean="0">
                <a:latin typeface="Times New Roman" pitchFamily="18" charset="0"/>
                <a:cs typeface="Times New Roman" pitchFamily="18" charset="0"/>
              </a:rPr>
              <a:t>максимальна межа залишків (максимально допустимий рівень залишків)</a:t>
            </a:r>
            <a:r>
              <a:rPr lang="uk-UA" sz="2400" dirty="0" smtClean="0">
                <a:latin typeface="Times New Roman" pitchFamily="18" charset="0"/>
                <a:cs typeface="Times New Roman" pitchFamily="18" charset="0"/>
              </a:rPr>
              <a:t> - максимально допустимий вміст у харчових продуктах певної речовини, включаючи пестициди, ветеринарні препарати, кормові добавки, залишки допоміжного матеріалу для переробки та іншу хімічну чи біологічну речовину, яка свідомо застосовується та/або вимагається технологією вирощування, зберігання, транспортування, виробництва харчових продуктів і їх залишки, включаючи похідні такої речовини, такі як продукти конверсії, обміну речовин, реакції, що мають токсикологічне значення і є небезпечними для організму людини у разі перевищення їх максимально допустимого вмісту в харчових продуктах, що споживаються людьми;</a:t>
            </a:r>
            <a:endParaRPr lang="uk-UA"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199" y="249382"/>
            <a:ext cx="11263745" cy="6151418"/>
          </a:xfrm>
        </p:spPr>
        <p:txBody>
          <a:bodyPr>
            <a:normAutofit lnSpcReduction="10000"/>
          </a:bodyPr>
          <a:lstStyle/>
          <a:p>
            <a:pPr algn="just">
              <a:lnSpc>
                <a:spcPct val="110000"/>
              </a:lnSpc>
              <a:spcBef>
                <a:spcPts val="600"/>
              </a:spcBef>
            </a:pPr>
            <a:r>
              <a:rPr lang="uk-UA" sz="2400" b="1" dirty="0" smtClean="0">
                <a:latin typeface="Times New Roman" pitchFamily="18" charset="0"/>
                <a:cs typeface="Times New Roman" pitchFamily="18" charset="0"/>
              </a:rPr>
              <a:t>максимально допустимий рівень</a:t>
            </a:r>
            <a:r>
              <a:rPr lang="uk-UA" sz="2400" dirty="0" smtClean="0">
                <a:latin typeface="Times New Roman" pitchFamily="18" charset="0"/>
                <a:cs typeface="Times New Roman" pitchFamily="18" charset="0"/>
              </a:rPr>
              <a:t> - максимальний допустимий вміст (концентрація) забруднюючої речовини у харчовому продукті, який є допустимим для такого продукту;</a:t>
            </a:r>
          </a:p>
          <a:p>
            <a:pPr algn="just">
              <a:lnSpc>
                <a:spcPct val="110000"/>
              </a:lnSpc>
              <a:spcBef>
                <a:spcPts val="600"/>
              </a:spcBef>
            </a:pPr>
            <a:r>
              <a:rPr lang="uk-UA" sz="2400" b="1" dirty="0" smtClean="0">
                <a:latin typeface="Times New Roman" pitchFamily="18" charset="0"/>
                <a:cs typeface="Times New Roman" pitchFamily="18" charset="0"/>
              </a:rPr>
              <a:t>небезпечний фактор у харчовому продукті</a:t>
            </a:r>
            <a:r>
              <a:rPr lang="uk-UA" sz="2400" dirty="0" smtClean="0">
                <a:latin typeface="Times New Roman" pitchFamily="18" charset="0"/>
                <a:cs typeface="Times New Roman" pitchFamily="18" charset="0"/>
              </a:rPr>
              <a:t> - будь-який хімічний, фізичний, біологічний чинник харчового продукту або його стан, що може спричинити шкідливий вплив на здоров’я людини;</a:t>
            </a:r>
          </a:p>
          <a:p>
            <a:pPr algn="just">
              <a:lnSpc>
                <a:spcPct val="110000"/>
              </a:lnSpc>
              <a:spcBef>
                <a:spcPts val="600"/>
              </a:spcBef>
            </a:pPr>
            <a:r>
              <a:rPr lang="uk-UA" sz="2400" b="1" dirty="0" smtClean="0">
                <a:latin typeface="Times New Roman" pitchFamily="18" charset="0"/>
                <a:cs typeface="Times New Roman" pitchFamily="18" charset="0"/>
              </a:rPr>
              <a:t>небезпечний харчовий продукт</a:t>
            </a:r>
            <a:r>
              <a:rPr lang="uk-UA" sz="2400" dirty="0" smtClean="0">
                <a:latin typeface="Times New Roman" pitchFamily="18" charset="0"/>
                <a:cs typeface="Times New Roman" pitchFamily="18" charset="0"/>
              </a:rPr>
              <a:t> - харчовий продукт, що є шкідливим для здоров’я та/або непридатним для споживання.</a:t>
            </a:r>
          </a:p>
          <a:p>
            <a:pPr marL="360363" indent="82550" algn="just">
              <a:lnSpc>
                <a:spcPct val="110000"/>
              </a:lnSpc>
              <a:spcBef>
                <a:spcPts val="600"/>
              </a:spcBef>
              <a:buNone/>
            </a:pPr>
            <a:r>
              <a:rPr lang="uk-UA" sz="2400" i="1" u="sng" dirty="0" smtClean="0">
                <a:latin typeface="Times New Roman" pitchFamily="18" charset="0"/>
                <a:cs typeface="Times New Roman" pitchFamily="18" charset="0"/>
              </a:rPr>
              <a:t>Під час встановлення небезпечності харчового продукту враховуються:</a:t>
            </a:r>
            <a:endParaRPr lang="uk-UA" sz="2400" dirty="0" smtClean="0">
              <a:latin typeface="Times New Roman" pitchFamily="18" charset="0"/>
              <a:cs typeface="Times New Roman" pitchFamily="18" charset="0"/>
            </a:endParaRPr>
          </a:p>
          <a:p>
            <a:pPr marL="539750" lvl="0" indent="-179388" algn="just">
              <a:lnSpc>
                <a:spcPct val="110000"/>
              </a:lnSpc>
              <a:spcBef>
                <a:spcPts val="600"/>
              </a:spcBef>
              <a:buFont typeface="Wingdings" pitchFamily="2" charset="2"/>
              <a:buChar char="§"/>
            </a:pPr>
            <a:r>
              <a:rPr lang="uk-UA" sz="2400" dirty="0" smtClean="0">
                <a:latin typeface="Times New Roman" pitchFamily="18" charset="0"/>
                <a:cs typeface="Times New Roman" pitchFamily="18" charset="0"/>
              </a:rPr>
              <a:t>звичайні умови використання харчового продукту споживачем, кожна стадія його виробництва, переробки та обігу;</a:t>
            </a:r>
          </a:p>
          <a:p>
            <a:pPr marL="539750" lvl="0" indent="-179388" algn="just">
              <a:lnSpc>
                <a:spcPct val="110000"/>
              </a:lnSpc>
              <a:spcBef>
                <a:spcPts val="600"/>
              </a:spcBef>
              <a:buFont typeface="Wingdings" pitchFamily="2" charset="2"/>
              <a:buChar char="§"/>
            </a:pPr>
            <a:r>
              <a:rPr lang="uk-UA" sz="2400" dirty="0" smtClean="0">
                <a:latin typeface="Times New Roman" pitchFamily="18" charset="0"/>
                <a:cs typeface="Times New Roman" pitchFamily="18" charset="0"/>
              </a:rPr>
              <a:t>інформація про харчовий продукт, надана споживачеві, зокрема шляхом зазначення у маркуванні, та інша загальнодоступна споживачеві інформація про уникнення негативних для здоров’я наслідків, пов’язаних з харчовим продуктом чи категорією харчових продуктів.</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63236" y="263236"/>
            <a:ext cx="11582399" cy="6276109"/>
          </a:xfrm>
        </p:spPr>
        <p:txBody>
          <a:bodyPr>
            <a:noAutofit/>
          </a:bodyPr>
          <a:lstStyle/>
          <a:p>
            <a:pPr marL="360363" indent="263525" algn="just">
              <a:lnSpc>
                <a:spcPct val="110000"/>
              </a:lnSpc>
              <a:spcBef>
                <a:spcPts val="300"/>
              </a:spcBef>
              <a:buNone/>
            </a:pPr>
            <a:r>
              <a:rPr lang="uk-UA" sz="2400" i="1" u="sng" dirty="0" smtClean="0">
                <a:latin typeface="Times New Roman" pitchFamily="18" charset="0"/>
                <a:cs typeface="Times New Roman" pitchFamily="18" charset="0"/>
              </a:rPr>
              <a:t>Під час встановлення шкідливості харчового продукту для здоров’я враховуються:</a:t>
            </a:r>
            <a:endParaRPr lang="uk-UA" sz="2400" dirty="0" smtClean="0">
              <a:latin typeface="Times New Roman" pitchFamily="18" charset="0"/>
              <a:cs typeface="Times New Roman" pitchFamily="18" charset="0"/>
            </a:endParaRPr>
          </a:p>
          <a:p>
            <a:pPr marL="360363" lvl="0" indent="263525" algn="just">
              <a:lnSpc>
                <a:spcPct val="110000"/>
              </a:lnSpc>
              <a:spcBef>
                <a:spcPts val="300"/>
              </a:spcBef>
              <a:buFont typeface="Wingdings" pitchFamily="2" charset="2"/>
              <a:buChar char="§"/>
              <a:tabLst>
                <a:tab pos="623888" algn="l"/>
              </a:tabLst>
            </a:pPr>
            <a:r>
              <a:rPr lang="uk-UA" sz="2400" dirty="0" smtClean="0">
                <a:latin typeface="Times New Roman" pitchFamily="18" charset="0"/>
                <a:cs typeface="Times New Roman" pitchFamily="18" charset="0"/>
              </a:rPr>
              <a:t>можливий короткостроковий чи довгостроковий вплив харчового продукту на здоров’я людини, яка його споживає, та на майбутні покоління;</a:t>
            </a:r>
          </a:p>
          <a:p>
            <a:pPr marL="360363" lvl="0" indent="263525" algn="just">
              <a:lnSpc>
                <a:spcPct val="110000"/>
              </a:lnSpc>
              <a:spcBef>
                <a:spcPts val="300"/>
              </a:spcBef>
              <a:buFont typeface="Wingdings" pitchFamily="2" charset="2"/>
              <a:buChar char="§"/>
              <a:tabLst>
                <a:tab pos="623888" algn="l"/>
              </a:tabLst>
            </a:pPr>
            <a:r>
              <a:rPr lang="uk-UA" sz="2400" dirty="0" smtClean="0">
                <a:latin typeface="Times New Roman" pitchFamily="18" charset="0"/>
                <a:cs typeface="Times New Roman" pitchFamily="18" charset="0"/>
              </a:rPr>
              <a:t>можливий накопичувальний ефект токсичності;</a:t>
            </a:r>
          </a:p>
          <a:p>
            <a:pPr marL="360363" lvl="0" indent="263525" algn="just">
              <a:lnSpc>
                <a:spcPct val="110000"/>
              </a:lnSpc>
              <a:spcBef>
                <a:spcPts val="300"/>
              </a:spcBef>
              <a:buFont typeface="Wingdings" pitchFamily="2" charset="2"/>
              <a:buChar char="§"/>
              <a:tabLst>
                <a:tab pos="623888" algn="l"/>
              </a:tabLst>
            </a:pPr>
            <a:r>
              <a:rPr lang="uk-UA" sz="2400" dirty="0" smtClean="0">
                <a:latin typeface="Times New Roman" pitchFamily="18" charset="0"/>
                <a:cs typeface="Times New Roman" pitchFamily="18" charset="0"/>
              </a:rPr>
              <a:t>особлива чутливість організму окремої категорії споживачів, якщо харчовий продукт призначений для цієї категорії споживачів.</a:t>
            </a:r>
          </a:p>
          <a:p>
            <a:pPr algn="just">
              <a:lnSpc>
                <a:spcPct val="110000"/>
              </a:lnSpc>
              <a:spcBef>
                <a:spcPts val="300"/>
              </a:spcBef>
            </a:pPr>
            <a:r>
              <a:rPr lang="uk-UA" sz="2400" b="1" dirty="0" smtClean="0">
                <a:latin typeface="Times New Roman" pitchFamily="18" charset="0"/>
                <a:cs typeface="Times New Roman" pitchFamily="18" charset="0"/>
              </a:rPr>
              <a:t>непридатний харчовий продукт</a:t>
            </a:r>
            <a:r>
              <a:rPr lang="uk-UA" sz="2400" dirty="0" smtClean="0">
                <a:latin typeface="Times New Roman" pitchFamily="18" charset="0"/>
                <a:cs typeface="Times New Roman" pitchFamily="18" charset="0"/>
              </a:rPr>
              <a:t> - харчовий продукт, який містить сторонні речовини та/або предмети, пошкоджений в інший спосіб та/або зіпсований у результаті механічних, та/або хімічних, та/або мікробних факторів. Непридатний продукт, у разі споживання за призначенням за звичайних умов такого споживання, не має шкідливого впливу на здоров’я людини;</a:t>
            </a:r>
          </a:p>
          <a:p>
            <a:pPr algn="just">
              <a:lnSpc>
                <a:spcPct val="110000"/>
              </a:lnSpc>
              <a:spcBef>
                <a:spcPts val="300"/>
              </a:spcBef>
            </a:pPr>
            <a:r>
              <a:rPr lang="uk-UA" sz="2400" b="1" dirty="0" smtClean="0">
                <a:latin typeface="Times New Roman" pitchFamily="18" charset="0"/>
                <a:cs typeface="Times New Roman" pitchFamily="18" charset="0"/>
              </a:rPr>
              <a:t>окремі показники якості харчового продукту</a:t>
            </a:r>
            <a:r>
              <a:rPr lang="uk-UA" sz="2400" dirty="0" smtClean="0">
                <a:latin typeface="Times New Roman" pitchFamily="18" charset="0"/>
                <a:cs typeface="Times New Roman" pitchFamily="18" charset="0"/>
              </a:rPr>
              <a:t> - показники та/або властивості харчового продукту, що застосовуються для виконання одного або кількох завдань:</a:t>
            </a:r>
          </a:p>
          <a:p>
            <a:pPr marL="442913" lvl="0" indent="277813" algn="just">
              <a:lnSpc>
                <a:spcPct val="110000"/>
              </a:lnSpc>
              <a:spcBef>
                <a:spcPts val="300"/>
              </a:spcBef>
              <a:buFont typeface="Courier New" pitchFamily="49" charset="0"/>
              <a:buChar char="o"/>
              <a:tabLst>
                <a:tab pos="900113" algn="l"/>
                <a:tab pos="1081088" algn="l"/>
              </a:tabLst>
            </a:pPr>
            <a:r>
              <a:rPr lang="uk-UA" sz="2400" dirty="0" smtClean="0">
                <a:latin typeface="Times New Roman" pitchFamily="18" charset="0"/>
                <a:cs typeface="Times New Roman" pitchFamily="18" charset="0"/>
              </a:rPr>
              <a:t>відокремлення традиційного харчового продукту від інших харчових продуктів;</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1332</TotalTime>
  <Words>3632</Words>
  <Application>Microsoft Office PowerPoint</Application>
  <PresentationFormat>Произвольный</PresentationFormat>
  <Paragraphs>334</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dc:title>
  <dc:creator>Пользователь Windows</dc:creator>
  <cp:lastModifiedBy>User</cp:lastModifiedBy>
  <cp:revision>105</cp:revision>
  <dcterms:created xsi:type="dcterms:W3CDTF">2020-09-16T07:08:31Z</dcterms:created>
  <dcterms:modified xsi:type="dcterms:W3CDTF">2022-11-12T12:59:18Z</dcterms:modified>
</cp:coreProperties>
</file>