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313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8" r:id="rId23"/>
    <p:sldId id="332" r:id="rId24"/>
    <p:sldId id="333" r:id="rId25"/>
    <p:sldId id="334" r:id="rId26"/>
    <p:sldId id="335" r:id="rId27"/>
    <p:sldId id="336" r:id="rId28"/>
    <p:sldId id="339" r:id="rId29"/>
    <p:sldId id="340" r:id="rId30"/>
    <p:sldId id="341" r:id="rId31"/>
    <p:sldId id="342" r:id="rId32"/>
    <p:sldId id="344" r:id="rId33"/>
    <p:sldId id="345" r:id="rId34"/>
    <p:sldId id="343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8" r:id="rId43"/>
    <p:sldId id="353" r:id="rId44"/>
    <p:sldId id="354" r:id="rId45"/>
    <p:sldId id="355" r:id="rId46"/>
    <p:sldId id="356" r:id="rId47"/>
    <p:sldId id="364" r:id="rId48"/>
    <p:sldId id="359" r:id="rId49"/>
    <p:sldId id="360" r:id="rId50"/>
    <p:sldId id="361" r:id="rId51"/>
    <p:sldId id="362" r:id="rId52"/>
    <p:sldId id="363" r:id="rId53"/>
    <p:sldId id="365" r:id="rId54"/>
    <p:sldId id="366" r:id="rId55"/>
    <p:sldId id="367" r:id="rId56"/>
    <p:sldId id="368" r:id="rId57"/>
    <p:sldId id="370" r:id="rId58"/>
    <p:sldId id="371" r:id="rId59"/>
    <p:sldId id="312" r:id="rId60"/>
  </p:sldIdLst>
  <p:sldSz cx="12192000" cy="6858000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mbria" panose="02040503050406030204" pitchFamily="18" charset="0"/>
      <p:regular r:id="rId66"/>
      <p:bold r:id="rId67"/>
      <p:italic r:id="rId68"/>
      <p:boldItalic r:id="rId69"/>
    </p:embeddedFont>
    <p:embeddedFont>
      <p:font typeface="Consolas" panose="020B0609020204030204" pitchFamily="49" charset="0"/>
      <p:regular r:id="rId70"/>
      <p:bold r:id="rId71"/>
      <p:italic r:id="rId72"/>
      <p:boldItalic r:id="rId73"/>
    </p:embeddedFont>
    <p:embeddedFont>
      <p:font typeface="Libre Franklin Medium" panose="020F0502020204030204" pitchFamily="3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g8WWCA3qeh+b/Z8aaasaa9CpA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1"/>
    <p:restoredTop sz="94656"/>
  </p:normalViewPr>
  <p:slideViewPr>
    <p:cSldViewPr snapToGrid="0">
      <p:cViewPr varScale="1">
        <p:scale>
          <a:sx n="107" d="100"/>
          <a:sy n="107" d="100"/>
        </p:scale>
        <p:origin x="1008" y="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3.fntdata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100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5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5323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392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800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2504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2919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7634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276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0797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1115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25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3611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1817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7847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0949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1311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4388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9746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8672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0172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178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7171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4473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6390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634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55398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0114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0335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5323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1132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326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9215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392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97664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3628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24510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0756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3865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62725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0842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06161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532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37802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4710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61313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59303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44347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66555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66152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55472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5409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20157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0" name="Google Shape;26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440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674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087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316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vns.itstep.edu.ua/course/view.php?id=22#section-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5536067" y="-223840"/>
            <a:ext cx="2219325" cy="7305675"/>
          </a:xfrm>
          <a:prstGeom prst="parallelogram">
            <a:avLst>
              <a:gd name="adj" fmla="val 58906"/>
            </a:avLst>
          </a:prstGeom>
          <a:solidFill>
            <a:srgbClr val="F27B1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51830" y="-223840"/>
            <a:ext cx="2219325" cy="7305675"/>
          </a:xfrm>
          <a:prstGeom prst="parallelogram">
            <a:avLst>
              <a:gd name="adj" fmla="val 58906"/>
            </a:avLst>
          </a:prstGeom>
          <a:solidFill>
            <a:srgbClr val="F69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541587" y="5618480"/>
            <a:ext cx="6555979" cy="803586"/>
          </a:xfrm>
          <a:prstGeom prst="parallelogram">
            <a:avLst>
              <a:gd name="adj" fmla="val 1793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461" y="318226"/>
            <a:ext cx="5127508" cy="327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77972" y="-1714979"/>
            <a:ext cx="5127508" cy="32730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-413202" y="146660"/>
            <a:ext cx="7284357" cy="1082024"/>
          </a:xfrm>
          <a:prstGeom prst="parallelogram">
            <a:avLst>
              <a:gd name="adj" fmla="val 1840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-451909" y="2165865"/>
            <a:ext cx="12629970" cy="3259474"/>
          </a:xfrm>
          <a:prstGeom prst="parallelogram">
            <a:avLst>
              <a:gd name="adj" fmla="val 1840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5318601" y="-1774351"/>
            <a:ext cx="842095" cy="842095"/>
          </a:xfrm>
          <a:prstGeom prst="rect">
            <a:avLst/>
          </a:prstGeom>
          <a:solidFill>
            <a:srgbClr val="FA95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6839396" y="-1774352"/>
            <a:ext cx="842095" cy="842095"/>
          </a:xfrm>
          <a:prstGeom prst="rect">
            <a:avLst/>
          </a:prstGeom>
          <a:solidFill>
            <a:srgbClr val="F97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8238953" y="-1788875"/>
            <a:ext cx="842095" cy="842095"/>
          </a:xfrm>
          <a:prstGeom prst="rect">
            <a:avLst/>
          </a:prstGeom>
          <a:solidFill>
            <a:srgbClr val="F15F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3939" y="3010792"/>
            <a:ext cx="1138637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ЛЕКЦІЯ №3. </a:t>
            </a:r>
            <a:endParaRPr sz="3200" b="1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uk-UA" sz="4800" b="0" i="0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Класи. Обєкти. Звязки між класами.</a:t>
            </a:r>
            <a:endParaRPr lang="uk-UA" sz="4800" b="0" i="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2" name="Google Shape;188;p3">
            <a:extLst>
              <a:ext uri="{FF2B5EF4-FFF2-40B4-BE49-F238E27FC236}">
                <a16:creationId xmlns:a16="http://schemas.microsoft.com/office/drawing/2014/main" id="{9DA4876F-5877-EA06-19D4-47ED89AAB5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1037" y="-614753"/>
            <a:ext cx="3496060" cy="3273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840A5-2657-C9E4-B721-5CECB53F3A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77467" y="642206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4" name="Google Shape;108;p1">
            <a:extLst>
              <a:ext uri="{FF2B5EF4-FFF2-40B4-BE49-F238E27FC236}">
                <a16:creationId xmlns:a16="http://schemas.microsoft.com/office/drawing/2014/main" id="{FF633642-3289-1B31-0261-AC281E9963A0}"/>
              </a:ext>
            </a:extLst>
          </p:cNvPr>
          <p:cNvSpPr txBox="1"/>
          <p:nvPr/>
        </p:nvSpPr>
        <p:spPr>
          <a:xfrm>
            <a:off x="5949406" y="5789461"/>
            <a:ext cx="61650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Викладач: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PhD,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Юлія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Н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азар</a:t>
            </a:r>
            <a:endParaRPr sz="2400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08;p1">
            <a:extLst>
              <a:ext uri="{FF2B5EF4-FFF2-40B4-BE49-F238E27FC236}">
                <a16:creationId xmlns:a16="http://schemas.microsoft.com/office/drawing/2014/main" id="{ACC62B4A-EC82-F774-F56E-B564CD8D8CA7}"/>
              </a:ext>
            </a:extLst>
          </p:cNvPr>
          <p:cNvSpPr txBox="1"/>
          <p:nvPr/>
        </p:nvSpPr>
        <p:spPr>
          <a:xfrm>
            <a:off x="0" y="386277"/>
            <a:ext cx="6673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i="1" u="none" strike="noStrike" cap="none" dirty="0">
                <a:solidFill>
                  <a:schemeClr val="accent2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Програмування на </a:t>
            </a:r>
            <a:r>
              <a:rPr lang="en-US" sz="3200" i="1" u="none" strike="noStrike" cap="none" dirty="0">
                <a:solidFill>
                  <a:schemeClr val="accent2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java</a:t>
            </a:r>
            <a:endParaRPr sz="3200" i="1" u="none" strike="noStrike" cap="none" dirty="0">
              <a:solidFill>
                <a:schemeClr val="accent2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EC219082-E2A4-7E84-ED6D-BD8F88953467}"/>
              </a:ext>
            </a:extLst>
          </p:cNvPr>
          <p:cNvSpPr txBox="1">
            <a:spLocks/>
          </p:cNvSpPr>
          <p:nvPr/>
        </p:nvSpPr>
        <p:spPr>
          <a:xfrm>
            <a:off x="628563" y="4095441"/>
            <a:ext cx="11046602" cy="219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sz="3600" dirty="0">
                <a:latin typeface="Cambria" panose="02040503050406030204" pitchFamily="18" charset="0"/>
              </a:rPr>
              <a:t>Змінні оголошенні в класі мають назву </a:t>
            </a:r>
            <a:r>
              <a:rPr lang="uk-UA" sz="3600" b="1" i="1" dirty="0">
                <a:latin typeface="Cambria" panose="02040503050406030204" pitchFamily="18" charset="0"/>
              </a:rPr>
              <a:t>змінних екземпляра класу </a:t>
            </a:r>
            <a:r>
              <a:rPr lang="uk-UA" sz="3600" dirty="0">
                <a:latin typeface="Cambria" panose="02040503050406030204" pitchFamily="18" charset="0"/>
              </a:rPr>
              <a:t>тому, що кожен екземпляр (об’єкт) містить власні копії оголошених змінних.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170CD74E-A8CF-65C3-BA16-6CA3D095F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4057" r="3381" b="19891"/>
          <a:stretch/>
        </p:blipFill>
        <p:spPr>
          <a:xfrm>
            <a:off x="7809075" y="1431882"/>
            <a:ext cx="3836273" cy="256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00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93AE1D2B-BF13-E498-BFF7-166957F9B6CE}"/>
              </a:ext>
            </a:extLst>
          </p:cNvPr>
          <p:cNvSpPr txBox="1">
            <a:spLocks/>
          </p:cNvSpPr>
          <p:nvPr/>
        </p:nvSpPr>
        <p:spPr>
          <a:xfrm>
            <a:off x="1143000" y="1554075"/>
            <a:ext cx="9905999" cy="57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sz="3200" dirty="0">
                <a:latin typeface="Cambria" panose="02040503050406030204" pitchFamily="18" charset="0"/>
              </a:rPr>
              <a:t>Код класу </a:t>
            </a:r>
            <a:r>
              <a:rPr lang="en-US" sz="3200" dirty="0">
                <a:latin typeface="Cambria" panose="02040503050406030204" pitchFamily="18" charset="0"/>
              </a:rPr>
              <a:t>Box</a:t>
            </a:r>
            <a:r>
              <a:rPr lang="uk-UA" sz="3200" dirty="0">
                <a:latin typeface="Cambria" panose="02040503050406030204" pitchFamily="18" charset="0"/>
              </a:rPr>
              <a:t> визначає три змінні екземпляра: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0BE2728-E5E5-9E7E-96B6-FA7BC7EB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90014"/>
            <a:ext cx="9905998" cy="827897"/>
          </a:xfrm>
        </p:spPr>
        <p:txBody>
          <a:bodyPr/>
          <a:lstStyle/>
          <a:p>
            <a:r>
              <a:rPr lang="uk-UA" dirty="0">
                <a:latin typeface="Cambria" panose="02040503050406030204" pitchFamily="18" charset="0"/>
              </a:rPr>
              <a:t>Приклад</a:t>
            </a:r>
            <a:r>
              <a:rPr lang="uk-UA" dirty="0"/>
              <a:t>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B1BAE6-521D-8FDD-10D6-1CCAF92608F4}"/>
              </a:ext>
            </a:extLst>
          </p:cNvPr>
          <p:cNvSpPr/>
          <p:nvPr/>
        </p:nvSpPr>
        <p:spPr>
          <a:xfrm>
            <a:off x="695739" y="2527811"/>
            <a:ext cx="421871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4799BF7-F87B-3890-5F9E-DFC6431D66BE}"/>
              </a:ext>
            </a:extLst>
          </p:cNvPr>
          <p:cNvSpPr txBox="1">
            <a:spLocks/>
          </p:cNvSpPr>
          <p:nvPr/>
        </p:nvSpPr>
        <p:spPr>
          <a:xfrm>
            <a:off x="1143000" y="5569330"/>
            <a:ext cx="10542319" cy="576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dirty="0">
                <a:latin typeface="Cambria" panose="02040503050406030204" pitchFamily="18" charset="0"/>
              </a:rPr>
              <a:t>На даному етапі клас </a:t>
            </a:r>
            <a:r>
              <a:rPr lang="en-US" sz="3200" dirty="0">
                <a:latin typeface="Cambria" panose="02040503050406030204" pitchFamily="18" charset="0"/>
              </a:rPr>
              <a:t>Box </a:t>
            </a:r>
            <a:r>
              <a:rPr lang="uk-UA" sz="3200" dirty="0">
                <a:latin typeface="Cambria" panose="02040503050406030204" pitchFamily="18" charset="0"/>
              </a:rPr>
              <a:t>не містить жодних методів</a:t>
            </a:r>
          </a:p>
        </p:txBody>
      </p:sp>
      <p:sp>
        <p:nvSpPr>
          <p:cNvPr id="6" name="Правая фигурная скобка 6">
            <a:extLst>
              <a:ext uri="{FF2B5EF4-FFF2-40B4-BE49-F238E27FC236}">
                <a16:creationId xmlns:a16="http://schemas.microsoft.com/office/drawing/2014/main" id="{7BB69BB0-FB2A-067E-E46E-D7D641CE7AD1}"/>
              </a:ext>
            </a:extLst>
          </p:cNvPr>
          <p:cNvSpPr/>
          <p:nvPr/>
        </p:nvSpPr>
        <p:spPr>
          <a:xfrm>
            <a:off x="5221981" y="2978810"/>
            <a:ext cx="465512" cy="1296786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85FE7F7-EE48-2198-15BE-CC1DCB5BC0D9}"/>
              </a:ext>
            </a:extLst>
          </p:cNvPr>
          <p:cNvSpPr txBox="1">
            <a:spLocks/>
          </p:cNvSpPr>
          <p:nvPr/>
        </p:nvSpPr>
        <p:spPr>
          <a:xfrm>
            <a:off x="5838513" y="2723644"/>
            <a:ext cx="5667893" cy="179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dirty="0">
                <a:latin typeface="Cambria" panose="02040503050406030204" pitchFamily="18" charset="0"/>
              </a:rPr>
              <a:t>Ці змінні міститиме кожен новостворений екземпляр класу </a:t>
            </a:r>
            <a:r>
              <a:rPr lang="uk-UA" sz="3200" dirty="0" err="1">
                <a:latin typeface="Cambria" panose="02040503050406030204" pitchFamily="18" charset="0"/>
              </a:rPr>
              <a:t>Вох</a:t>
            </a:r>
            <a:endParaRPr lang="uk-UA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6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5335A06-3429-E896-4AEE-E5292D99299E}"/>
              </a:ext>
            </a:extLst>
          </p:cNvPr>
          <p:cNvSpPr txBox="1">
            <a:spLocks/>
          </p:cNvSpPr>
          <p:nvPr/>
        </p:nvSpPr>
        <p:spPr>
          <a:xfrm>
            <a:off x="285008" y="3765825"/>
            <a:ext cx="11768447" cy="274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719138" algn="just">
              <a:lnSpc>
                <a:spcPct val="100000"/>
              </a:lnSpc>
              <a:buFont typeface="Arial"/>
              <a:buNone/>
            </a:pPr>
            <a:r>
              <a:rPr lang="uk-UA" sz="3600" dirty="0">
                <a:latin typeface="Cambria" panose="02040503050406030204" pitchFamily="18" charset="0"/>
              </a:rPr>
              <a:t>Під час створення нового класу створюється новий тип даних (посилкового типу), який можна використовувати для оголошення об’єктів даного типу. В прикладі новий тип даних має назву </a:t>
            </a:r>
            <a:r>
              <a:rPr lang="en-US" sz="3600" dirty="0">
                <a:latin typeface="Cambria" panose="02040503050406030204" pitchFamily="18" charset="0"/>
              </a:rPr>
              <a:t>Box</a:t>
            </a:r>
            <a:r>
              <a:rPr lang="uk-UA" sz="3600" dirty="0"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4621E21-DF63-44F2-496E-AC4F47C6E0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4399" r="3291" b="21652"/>
          <a:stretch/>
        </p:blipFill>
        <p:spPr>
          <a:xfrm>
            <a:off x="8057466" y="1182176"/>
            <a:ext cx="3849468" cy="247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182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F83EFAD5-4309-6A95-332B-EB1EFBC67E11}"/>
              </a:ext>
            </a:extLst>
          </p:cNvPr>
          <p:cNvSpPr txBox="1">
            <a:spLocks/>
          </p:cNvSpPr>
          <p:nvPr/>
        </p:nvSpPr>
        <p:spPr>
          <a:xfrm>
            <a:off x="878178" y="1235577"/>
            <a:ext cx="10363401" cy="169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Ключове слово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</a:rPr>
              <a:t>створює лише шаблон, не конкретний об’єкт. Щоб дійсно створити об’єкт (екземпляр) класу </a:t>
            </a:r>
            <a:r>
              <a:rPr lang="en-US" dirty="0">
                <a:latin typeface="Cambria" panose="02040503050406030204" pitchFamily="18" charset="0"/>
              </a:rPr>
              <a:t>Box</a:t>
            </a:r>
            <a:r>
              <a:rPr lang="uk-UA" dirty="0">
                <a:latin typeface="Cambria" panose="02040503050406030204" pitchFamily="18" charset="0"/>
              </a:rPr>
              <a:t>, потрібно застосувати оператор: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CDBFE182-C091-6B8F-F4BE-CCB90AE0F539}"/>
              </a:ext>
            </a:extLst>
          </p:cNvPr>
          <p:cNvSpPr/>
          <p:nvPr/>
        </p:nvSpPr>
        <p:spPr>
          <a:xfrm>
            <a:off x="667789" y="3396725"/>
            <a:ext cx="10856421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створили об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класу </a:t>
            </a:r>
            <a:r>
              <a:rPr lang="uk-UA" sz="24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5">
            <a:extLst>
              <a:ext uri="{FF2B5EF4-FFF2-40B4-BE49-F238E27FC236}">
                <a16:creationId xmlns:a16="http://schemas.microsoft.com/office/drawing/2014/main" id="{BA178749-1C0B-454F-F904-930FD11779A1}"/>
              </a:ext>
            </a:extLst>
          </p:cNvPr>
          <p:cNvCxnSpPr/>
          <p:nvPr/>
        </p:nvCxnSpPr>
        <p:spPr>
          <a:xfrm>
            <a:off x="2419607" y="4117203"/>
            <a:ext cx="698269" cy="65772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C0AD1A0B-2303-1FC1-980A-C7F9B780D613}"/>
              </a:ext>
            </a:extLst>
          </p:cNvPr>
          <p:cNvSpPr/>
          <p:nvPr/>
        </p:nvSpPr>
        <p:spPr>
          <a:xfrm>
            <a:off x="1382684" y="4774923"/>
            <a:ext cx="3757353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Набуває сутності та стає екземпляром класу </a:t>
            </a:r>
            <a:r>
              <a:rPr lang="uk-UA" sz="2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endParaRPr lang="uk-UA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4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32849762-7A99-73B3-64FB-46FE03C7795D}"/>
              </a:ext>
            </a:extLst>
          </p:cNvPr>
          <p:cNvSpPr txBox="1">
            <a:spLocks/>
          </p:cNvSpPr>
          <p:nvPr/>
        </p:nvSpPr>
        <p:spPr>
          <a:xfrm>
            <a:off x="936451" y="1024146"/>
            <a:ext cx="10214479" cy="159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Кожен об’єкт, який створено на основі класу міститиме власну копію усіх змінних визначених в класі (</a:t>
            </a:r>
            <a:r>
              <a:rPr lang="en-US" dirty="0">
                <a:latin typeface="Cambria" panose="02040503050406030204" pitchFamily="18" charset="0"/>
              </a:rPr>
              <a:t>width</a:t>
            </a:r>
            <a:r>
              <a:rPr lang="uk-UA" dirty="0">
                <a:latin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</a:rPr>
              <a:t>height</a:t>
            </a:r>
            <a:r>
              <a:rPr lang="uk-UA" dirty="0">
                <a:latin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</a:rPr>
              <a:t>depth</a:t>
            </a:r>
            <a:r>
              <a:rPr lang="uk-UA" dirty="0">
                <a:latin typeface="Cambria" panose="02040503050406030204" pitchFamily="18" charset="0"/>
              </a:rPr>
              <a:t>). Для доступу до змінної екземпляра застосовують оператор «.»:</a:t>
            </a:r>
          </a:p>
          <a:p>
            <a:pPr marL="0" indent="0" algn="just">
              <a:buFont typeface="Arial"/>
              <a:buNone/>
            </a:pPr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51C5725E-97D8-19FD-7722-BD09C6E68294}"/>
              </a:ext>
            </a:extLst>
          </p:cNvPr>
          <p:cNvSpPr/>
          <p:nvPr/>
        </p:nvSpPr>
        <p:spPr>
          <a:xfrm>
            <a:off x="3456671" y="3306530"/>
            <a:ext cx="4407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 err="1">
                <a:solidFill>
                  <a:srgbClr val="6A3E3E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mybox</a:t>
            </a:r>
            <a:r>
              <a:rPr lang="uk-UA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uk-UA" sz="2800" dirty="0" err="1">
                <a:solidFill>
                  <a:srgbClr val="000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width</a:t>
            </a:r>
            <a:r>
              <a:rPr lang="uk-UA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= 100;</a:t>
            </a:r>
            <a:endParaRPr lang="uk-UA" sz="2800" dirty="0">
              <a:latin typeface="Cambria" panose="020405030504060302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550D59-2CB1-32FB-AA35-F5E98FA68C9A}"/>
              </a:ext>
            </a:extLst>
          </p:cNvPr>
          <p:cNvSpPr txBox="1">
            <a:spLocks/>
          </p:cNvSpPr>
          <p:nvPr/>
        </p:nvSpPr>
        <p:spPr>
          <a:xfrm>
            <a:off x="936451" y="5012767"/>
            <a:ext cx="10214479" cy="15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>
                <a:latin typeface="Cambria" panose="02040503050406030204" pitchFamily="18" charset="0"/>
              </a:rPr>
              <a:t>Р.</a:t>
            </a:r>
            <a:r>
              <a:rPr lang="en-US" sz="2800" dirty="0">
                <a:latin typeface="Cambria" panose="02040503050406030204" pitchFamily="18" charset="0"/>
              </a:rPr>
              <a:t>S. </a:t>
            </a:r>
            <a:r>
              <a:rPr lang="uk-UA" sz="2800" i="1" dirty="0">
                <a:latin typeface="Cambria" panose="02040503050406030204" pitchFamily="18" charset="0"/>
              </a:rPr>
              <a:t>Оператор «.» слугує доступом як до змінних екземпляра, так і до методів класу.</a:t>
            </a:r>
          </a:p>
        </p:txBody>
      </p:sp>
    </p:spTree>
    <p:extLst>
      <p:ext uri="{BB962C8B-B14F-4D97-AF65-F5344CB8AC3E}">
        <p14:creationId xmlns:p14="http://schemas.microsoft.com/office/powerpoint/2010/main" val="20836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D0AE6-0749-6C77-91E1-485AB9ED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50635"/>
            <a:ext cx="9905998" cy="611766"/>
          </a:xfrm>
          <a:noFill/>
        </p:spPr>
        <p:txBody>
          <a:bodyPr>
            <a:normAutofit/>
          </a:bodyPr>
          <a:lstStyle/>
          <a:p>
            <a:r>
              <a:rPr lang="uk-UA" sz="2800" dirty="0">
                <a:latin typeface="Cambria" panose="02040503050406030204" pitchFamily="18" charset="0"/>
              </a:rPr>
              <a:t>Приклад програми з використанням класу </a:t>
            </a:r>
            <a:r>
              <a:rPr lang="uk-UA" sz="2800" dirty="0" err="1">
                <a:latin typeface="Cambria" panose="02040503050406030204" pitchFamily="18" charset="0"/>
              </a:rPr>
              <a:t>Вох</a:t>
            </a:r>
            <a:r>
              <a:rPr lang="uk-UA" sz="28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53D10D48-89A9-E8DF-6AC0-6352B97C3808}"/>
              </a:ext>
            </a:extLst>
          </p:cNvPr>
          <p:cNvSpPr/>
          <p:nvPr/>
        </p:nvSpPr>
        <p:spPr>
          <a:xfrm>
            <a:off x="936451" y="2930728"/>
            <a:ext cx="2937164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1A3C101F-3071-7B26-9379-2444A87881E1}"/>
              </a:ext>
            </a:extLst>
          </p:cNvPr>
          <p:cNvSpPr/>
          <p:nvPr/>
        </p:nvSpPr>
        <p:spPr>
          <a:xfrm>
            <a:off x="4395489" y="2909235"/>
            <a:ext cx="8732962" cy="253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b="1" dirty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"Об'єм становить:"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709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AF04865-ED5B-197D-10A0-8911562650EF}"/>
              </a:ext>
            </a:extLst>
          </p:cNvPr>
          <p:cNvSpPr txBox="1">
            <a:spLocks/>
          </p:cNvSpPr>
          <p:nvPr/>
        </p:nvSpPr>
        <p:spPr>
          <a:xfrm>
            <a:off x="628563" y="3684910"/>
            <a:ext cx="10904903" cy="318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sz="2400" b="1" dirty="0">
                <a:latin typeface="Cambria" panose="02040503050406030204" pitchFamily="18" charset="0"/>
              </a:rPr>
              <a:t>Важливо!</a:t>
            </a:r>
            <a:r>
              <a:rPr lang="uk-UA" sz="2400" dirty="0">
                <a:latin typeface="Cambria" panose="02040503050406030204" pitchFamily="18" charset="0"/>
              </a:rPr>
              <a:t> Після компіляції програми буде створено два файли з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uk-UA" sz="2400" dirty="0">
                <a:latin typeface="Cambria" panose="02040503050406030204" pitchFamily="18" charset="0"/>
              </a:rPr>
              <a:t>кодом та розширенням *.</a:t>
            </a:r>
            <a:r>
              <a:rPr lang="en-US" sz="2400" dirty="0">
                <a:latin typeface="Cambria" panose="02040503050406030204" pitchFamily="18" charset="0"/>
              </a:rPr>
              <a:t>class</a:t>
            </a:r>
            <a:r>
              <a:rPr lang="uk-UA" sz="2400" dirty="0">
                <a:latin typeface="Cambria" panose="02040503050406030204" pitchFamily="18" charset="0"/>
              </a:rPr>
              <a:t>: для </a:t>
            </a:r>
            <a:r>
              <a:rPr lang="en-US" sz="2400" dirty="0">
                <a:latin typeface="Cambria" panose="02040503050406030204" pitchFamily="18" charset="0"/>
              </a:rPr>
              <a:t>Box</a:t>
            </a:r>
            <a:r>
              <a:rPr lang="uk-UA" sz="2400" dirty="0">
                <a:latin typeface="Cambria" panose="02040503050406030204" pitchFamily="18" charset="0"/>
              </a:rPr>
              <a:t> та </a:t>
            </a:r>
            <a:r>
              <a:rPr lang="en-US" sz="2400" dirty="0" err="1">
                <a:latin typeface="Cambria" panose="02040503050406030204" pitchFamily="18" charset="0"/>
              </a:rPr>
              <a:t>BoxDemo</a:t>
            </a:r>
            <a:r>
              <a:rPr lang="uk-UA" sz="2400" dirty="0">
                <a:latin typeface="Cambria" panose="02040503050406030204" pitchFamily="18" charset="0"/>
              </a:rPr>
              <a:t>. Класи можуть розміщуватись як в одному так і в двох окремих файлах з розширенням </a:t>
            </a:r>
            <a:r>
              <a:rPr lang="ru-RU" sz="2400" dirty="0">
                <a:latin typeface="Cambria" panose="02040503050406030204" pitchFamily="18" charset="0"/>
              </a:rPr>
              <a:t>*.</a:t>
            </a:r>
            <a:r>
              <a:rPr lang="en-US" sz="2400" dirty="0">
                <a:latin typeface="Cambria" panose="02040503050406030204" pitchFamily="18" charset="0"/>
              </a:rPr>
              <a:t>java</a:t>
            </a:r>
            <a:r>
              <a:rPr lang="uk-UA" sz="2400" dirty="0">
                <a:latin typeface="Cambria" panose="02040503050406030204" pitchFamily="18" charset="0"/>
              </a:rPr>
              <a:t>. За умови рознесення класів різними файлами, для запуску програми необхідно запускати той файл, який містить </a:t>
            </a:r>
            <a:r>
              <a:rPr lang="en-US" sz="2400" dirty="0">
                <a:latin typeface="Cambria" panose="02040503050406030204" pitchFamily="18" charset="0"/>
              </a:rPr>
              <a:t>main</a:t>
            </a:r>
            <a:r>
              <a:rPr lang="ru-RU" sz="2400" dirty="0">
                <a:latin typeface="Cambria" panose="02040503050406030204" pitchFamily="18" charset="0"/>
              </a:rPr>
              <a:t>()</a:t>
            </a:r>
            <a:r>
              <a:rPr lang="uk-UA" sz="2400" dirty="0">
                <a:latin typeface="Cambria" panose="02040503050406030204" pitchFamily="18" charset="0"/>
              </a:rPr>
              <a:t>-метод. А за умови розміщення класів в одному файлі, його слід називати ім’ям класу з </a:t>
            </a:r>
            <a:r>
              <a:rPr lang="en-US" sz="2400" dirty="0">
                <a:latin typeface="Cambria" panose="02040503050406030204" pitchFamily="18" charset="0"/>
              </a:rPr>
              <a:t>main</a:t>
            </a:r>
            <a:r>
              <a:rPr lang="uk-UA" sz="2400" dirty="0">
                <a:latin typeface="Cambria" panose="02040503050406030204" pitchFamily="18" charset="0"/>
              </a:rPr>
              <a:t>()-методом, тобто </a:t>
            </a:r>
            <a:r>
              <a:rPr lang="en-US" sz="2400" dirty="0" err="1">
                <a:latin typeface="Cambria" panose="02040503050406030204" pitchFamily="18" charset="0"/>
              </a:rPr>
              <a:t>BoxDemo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  <a:r>
              <a:rPr lang="en-US" sz="2400" dirty="0">
                <a:latin typeface="Cambria" panose="02040503050406030204" pitchFamily="18" charset="0"/>
              </a:rPr>
              <a:t>java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28631739-37A8-5953-14CE-DF46A4D00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04" y="983381"/>
            <a:ext cx="3614996" cy="271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4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8FD9391B-6462-265C-C58A-5468995B01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30" b="54405"/>
          <a:stretch/>
        </p:blipFill>
        <p:spPr>
          <a:xfrm>
            <a:off x="2139838" y="1018741"/>
            <a:ext cx="7204555" cy="3697850"/>
          </a:xfrm>
          <a:prstGeom prst="rect">
            <a:avLst/>
          </a:prstGeom>
        </p:spPr>
      </p:pic>
      <p:pic>
        <p:nvPicPr>
          <p:cNvPr id="16" name="Рисунок 4">
            <a:extLst>
              <a:ext uri="{FF2B5EF4-FFF2-40B4-BE49-F238E27FC236}">
                <a16:creationId xmlns:a16="http://schemas.microsoft.com/office/drawing/2014/main" id="{504F752D-ADD0-27F0-362B-8E3C9F59BD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r="64828" b="83980"/>
          <a:stretch/>
        </p:blipFill>
        <p:spPr>
          <a:xfrm>
            <a:off x="1487482" y="4671629"/>
            <a:ext cx="5482785" cy="1404710"/>
          </a:xfrm>
          <a:prstGeom prst="rect">
            <a:avLst/>
          </a:prstGeom>
        </p:spPr>
      </p:pic>
      <p:pic>
        <p:nvPicPr>
          <p:cNvPr id="17" name="Рисунок 5">
            <a:extLst>
              <a:ext uri="{FF2B5EF4-FFF2-40B4-BE49-F238E27FC236}">
                <a16:creationId xmlns:a16="http://schemas.microsoft.com/office/drawing/2014/main" id="{DF96BDB9-C98A-26D3-3BA1-2D89B2E9F0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64827" b="83923"/>
          <a:stretch/>
        </p:blipFill>
        <p:spPr>
          <a:xfrm>
            <a:off x="6096000" y="3320891"/>
            <a:ext cx="5478709" cy="1408601"/>
          </a:xfrm>
          <a:prstGeom prst="rect">
            <a:avLst/>
          </a:prstGeom>
        </p:spPr>
      </p:pic>
      <p:cxnSp>
        <p:nvCxnSpPr>
          <p:cNvPr id="19" name="Прямая соединительная линия 8">
            <a:extLst>
              <a:ext uri="{FF2B5EF4-FFF2-40B4-BE49-F238E27FC236}">
                <a16:creationId xmlns:a16="http://schemas.microsoft.com/office/drawing/2014/main" id="{E5AE5188-442F-64ED-E651-03C9689C012D}"/>
              </a:ext>
            </a:extLst>
          </p:cNvPr>
          <p:cNvCxnSpPr>
            <a:cxnSpLocks/>
          </p:cNvCxnSpPr>
          <p:nvPr/>
        </p:nvCxnSpPr>
        <p:spPr>
          <a:xfrm>
            <a:off x="4194139" y="2199914"/>
            <a:ext cx="61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9">
            <a:extLst>
              <a:ext uri="{FF2B5EF4-FFF2-40B4-BE49-F238E27FC236}">
                <a16:creationId xmlns:a16="http://schemas.microsoft.com/office/drawing/2014/main" id="{4C278479-4A67-AF67-38BE-D9AF7969B8F8}"/>
              </a:ext>
            </a:extLst>
          </p:cNvPr>
          <p:cNvCxnSpPr>
            <a:cxnSpLocks/>
          </p:cNvCxnSpPr>
          <p:nvPr/>
        </p:nvCxnSpPr>
        <p:spPr>
          <a:xfrm>
            <a:off x="4321270" y="2921770"/>
            <a:ext cx="706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14">
            <a:extLst>
              <a:ext uri="{FF2B5EF4-FFF2-40B4-BE49-F238E27FC236}">
                <a16:creationId xmlns:a16="http://schemas.microsoft.com/office/drawing/2014/main" id="{D4BC2E76-EAAB-5F97-3552-67A1A99A35CF}"/>
              </a:ext>
            </a:extLst>
          </p:cNvPr>
          <p:cNvCxnSpPr>
            <a:cxnSpLocks/>
          </p:cNvCxnSpPr>
          <p:nvPr/>
        </p:nvCxnSpPr>
        <p:spPr>
          <a:xfrm>
            <a:off x="3123855" y="5804141"/>
            <a:ext cx="51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17">
            <a:extLst>
              <a:ext uri="{FF2B5EF4-FFF2-40B4-BE49-F238E27FC236}">
                <a16:creationId xmlns:a16="http://schemas.microsoft.com/office/drawing/2014/main" id="{D4EDAC71-C02C-9AAA-C883-5D4F63200371}"/>
              </a:ext>
            </a:extLst>
          </p:cNvPr>
          <p:cNvCxnSpPr>
            <a:cxnSpLocks/>
          </p:cNvCxnSpPr>
          <p:nvPr/>
        </p:nvCxnSpPr>
        <p:spPr>
          <a:xfrm>
            <a:off x="7748122" y="4424327"/>
            <a:ext cx="729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19">
            <a:extLst>
              <a:ext uri="{FF2B5EF4-FFF2-40B4-BE49-F238E27FC236}">
                <a16:creationId xmlns:a16="http://schemas.microsoft.com/office/drawing/2014/main" id="{3A005EE6-AE0E-A7FD-F9CB-832C40570D66}"/>
              </a:ext>
            </a:extLst>
          </p:cNvPr>
          <p:cNvCxnSpPr>
            <a:cxnSpLocks/>
          </p:cNvCxnSpPr>
          <p:nvPr/>
        </p:nvCxnSpPr>
        <p:spPr>
          <a:xfrm>
            <a:off x="7748122" y="4669427"/>
            <a:ext cx="729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7434064A-C176-CB2C-1151-4CB1C7A236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939" b="58788"/>
          <a:stretch/>
        </p:blipFill>
        <p:spPr>
          <a:xfrm>
            <a:off x="1679170" y="1126861"/>
            <a:ext cx="7619209" cy="3528266"/>
          </a:xfrm>
          <a:prstGeom prst="rect">
            <a:avLst/>
          </a:prstGeom>
        </p:spPr>
      </p:pic>
      <p:cxnSp>
        <p:nvCxnSpPr>
          <p:cNvPr id="3" name="Прямая соединительная линия 5">
            <a:extLst>
              <a:ext uri="{FF2B5EF4-FFF2-40B4-BE49-F238E27FC236}">
                <a16:creationId xmlns:a16="http://schemas.microsoft.com/office/drawing/2014/main" id="{2D817C8C-0DEB-DB02-5221-C60EDC979ACA}"/>
              </a:ext>
            </a:extLst>
          </p:cNvPr>
          <p:cNvCxnSpPr>
            <a:cxnSpLocks/>
          </p:cNvCxnSpPr>
          <p:nvPr/>
        </p:nvCxnSpPr>
        <p:spPr>
          <a:xfrm>
            <a:off x="4361974" y="2010987"/>
            <a:ext cx="722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6">
            <a:extLst>
              <a:ext uri="{FF2B5EF4-FFF2-40B4-BE49-F238E27FC236}">
                <a16:creationId xmlns:a16="http://schemas.microsoft.com/office/drawing/2014/main" id="{9D01DD4B-D9CE-74A0-4B2E-D10556EE1008}"/>
              </a:ext>
            </a:extLst>
          </p:cNvPr>
          <p:cNvCxnSpPr>
            <a:cxnSpLocks/>
          </p:cNvCxnSpPr>
          <p:nvPr/>
        </p:nvCxnSpPr>
        <p:spPr>
          <a:xfrm>
            <a:off x="3639025" y="2016727"/>
            <a:ext cx="722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58A0A747-28B3-9D4F-4051-17D4A602058F}"/>
              </a:ext>
            </a:extLst>
          </p:cNvPr>
          <p:cNvCxnSpPr>
            <a:cxnSpLocks/>
          </p:cNvCxnSpPr>
          <p:nvPr/>
        </p:nvCxnSpPr>
        <p:spPr>
          <a:xfrm>
            <a:off x="2553651" y="2881349"/>
            <a:ext cx="722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0">
            <a:extLst>
              <a:ext uri="{FF2B5EF4-FFF2-40B4-BE49-F238E27FC236}">
                <a16:creationId xmlns:a16="http://schemas.microsoft.com/office/drawing/2014/main" id="{AE8F1536-1C52-01FF-2D56-27DB02470322}"/>
              </a:ext>
            </a:extLst>
          </p:cNvPr>
          <p:cNvCxnSpPr>
            <a:cxnSpLocks/>
          </p:cNvCxnSpPr>
          <p:nvPr/>
        </p:nvCxnSpPr>
        <p:spPr>
          <a:xfrm>
            <a:off x="2537460" y="2729641"/>
            <a:ext cx="722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CC805328-B1D9-9A2D-ABD0-9082B49E2E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4921" b="83898"/>
          <a:stretch/>
        </p:blipFill>
        <p:spPr>
          <a:xfrm>
            <a:off x="1315360" y="4923050"/>
            <a:ext cx="5339068" cy="1378555"/>
          </a:xfrm>
          <a:prstGeom prst="rect">
            <a:avLst/>
          </a:prstGeom>
        </p:spPr>
      </p:pic>
      <p:pic>
        <p:nvPicPr>
          <p:cNvPr id="9" name="Рисунок 11">
            <a:extLst>
              <a:ext uri="{FF2B5EF4-FFF2-40B4-BE49-F238E27FC236}">
                <a16:creationId xmlns:a16="http://schemas.microsoft.com/office/drawing/2014/main" id="{7A419545-61EF-BA89-595F-4ED0562ABF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5000" b="84039"/>
          <a:stretch/>
        </p:blipFill>
        <p:spPr>
          <a:xfrm>
            <a:off x="4901112" y="3456207"/>
            <a:ext cx="5326989" cy="1366476"/>
          </a:xfrm>
          <a:prstGeom prst="rect">
            <a:avLst/>
          </a:prstGeom>
        </p:spPr>
      </p:pic>
      <p:cxnSp>
        <p:nvCxnSpPr>
          <p:cNvPr id="11" name="Прямая соединительная линия 13">
            <a:extLst>
              <a:ext uri="{FF2B5EF4-FFF2-40B4-BE49-F238E27FC236}">
                <a16:creationId xmlns:a16="http://schemas.microsoft.com/office/drawing/2014/main" id="{5085967D-F3CE-0EFC-912C-B7F7D71340D8}"/>
              </a:ext>
            </a:extLst>
          </p:cNvPr>
          <p:cNvCxnSpPr>
            <a:cxnSpLocks/>
          </p:cNvCxnSpPr>
          <p:nvPr/>
        </p:nvCxnSpPr>
        <p:spPr>
          <a:xfrm>
            <a:off x="2931226" y="6010596"/>
            <a:ext cx="551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5">
            <a:extLst>
              <a:ext uri="{FF2B5EF4-FFF2-40B4-BE49-F238E27FC236}">
                <a16:creationId xmlns:a16="http://schemas.microsoft.com/office/drawing/2014/main" id="{79387D1C-51E2-BCD8-AA4F-3A4CCE7C00F6}"/>
              </a:ext>
            </a:extLst>
          </p:cNvPr>
          <p:cNvCxnSpPr>
            <a:cxnSpLocks/>
          </p:cNvCxnSpPr>
          <p:nvPr/>
        </p:nvCxnSpPr>
        <p:spPr>
          <a:xfrm>
            <a:off x="2897052" y="6161215"/>
            <a:ext cx="741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9">
            <a:extLst>
              <a:ext uri="{FF2B5EF4-FFF2-40B4-BE49-F238E27FC236}">
                <a16:creationId xmlns:a16="http://schemas.microsoft.com/office/drawing/2014/main" id="{35F8F898-30F3-55D1-C469-C112DE4840DB}"/>
              </a:ext>
            </a:extLst>
          </p:cNvPr>
          <p:cNvCxnSpPr>
            <a:cxnSpLocks/>
          </p:cNvCxnSpPr>
          <p:nvPr/>
        </p:nvCxnSpPr>
        <p:spPr>
          <a:xfrm>
            <a:off x="6511310" y="4534988"/>
            <a:ext cx="7166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0">
            <a:extLst>
              <a:ext uri="{FF2B5EF4-FFF2-40B4-BE49-F238E27FC236}">
                <a16:creationId xmlns:a16="http://schemas.microsoft.com/office/drawing/2014/main" id="{31A55F5A-ABD4-1EEA-A087-36515E8A7707}"/>
              </a:ext>
            </a:extLst>
          </p:cNvPr>
          <p:cNvCxnSpPr>
            <a:cxnSpLocks/>
          </p:cNvCxnSpPr>
          <p:nvPr/>
        </p:nvCxnSpPr>
        <p:spPr>
          <a:xfrm>
            <a:off x="6537416" y="4812109"/>
            <a:ext cx="5040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AEFFD9F6-F087-053C-A1D1-725A528E4FD2}"/>
              </a:ext>
            </a:extLst>
          </p:cNvPr>
          <p:cNvSpPr txBox="1">
            <a:spLocks/>
          </p:cNvSpPr>
          <p:nvPr/>
        </p:nvSpPr>
        <p:spPr>
          <a:xfrm>
            <a:off x="664608" y="1111441"/>
            <a:ext cx="11163215" cy="103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sz="2400" dirty="0">
                <a:latin typeface="Cambria" panose="02040503050406030204" pitchFamily="18" charset="0"/>
              </a:rPr>
              <a:t>За умови наявності декількох екземплярів класу, коригування змінних одного екземпляра не впливатиме на змінні іншого: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845A941D-5A45-A779-D278-381D730F01BC}"/>
              </a:ext>
            </a:extLst>
          </p:cNvPr>
          <p:cNvSpPr/>
          <p:nvPr/>
        </p:nvSpPr>
        <p:spPr>
          <a:xfrm>
            <a:off x="970445" y="2274529"/>
            <a:ext cx="9721517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b="1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 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 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7.5;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b="1" dirty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"Об'єм 1 коробки становить: "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b="1" dirty="0" err="1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b="1" dirty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"Об'єм 2 коробки становить: "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b="1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vol2</a:t>
            </a: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BD175E80-FAD8-D015-0EC3-3D1A420712EB}"/>
              </a:ext>
            </a:extLst>
          </p:cNvPr>
          <p:cNvSpPr/>
          <p:nvPr/>
        </p:nvSpPr>
        <p:spPr>
          <a:xfrm>
            <a:off x="8488081" y="5772927"/>
            <a:ext cx="447574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 1 коробки становить: 3000.0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Об'єм 2 коробки становить: 375.0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02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971264" y="-25998"/>
            <a:ext cx="3926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509275" y="1834331"/>
            <a:ext cx="101004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Вступ в ООП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об’єкти. 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Конструктори. 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3200" b="0" i="0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1509275" y="5183567"/>
            <a:ext cx="9324000" cy="739290"/>
            <a:chOff x="1766267" y="4154190"/>
            <a:chExt cx="9324000" cy="739290"/>
          </a:xfrm>
        </p:grpSpPr>
        <p:cxnSp>
          <p:nvCxnSpPr>
            <p:cNvPr id="118" name="Google Shape;118;p2"/>
            <p:cNvCxnSpPr/>
            <p:nvPr/>
          </p:nvCxnSpPr>
          <p:spPr>
            <a:xfrm>
              <a:off x="4625743" y="4893480"/>
              <a:ext cx="360504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2"/>
            <p:cNvCxnSpPr/>
            <p:nvPr/>
          </p:nvCxnSpPr>
          <p:spPr>
            <a:xfrm>
              <a:off x="3125296" y="4523835"/>
              <a:ext cx="6605942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2"/>
            <p:cNvCxnSpPr/>
            <p:nvPr/>
          </p:nvCxnSpPr>
          <p:spPr>
            <a:xfrm>
              <a:off x="1766267" y="4154190"/>
              <a:ext cx="9324000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1" name="Google Shape;121;p2"/>
          <p:cNvGrpSpPr/>
          <p:nvPr/>
        </p:nvGrpSpPr>
        <p:grpSpPr>
          <a:xfrm>
            <a:off x="-263525" y="5815323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4E21B-0B9D-B4F4-4688-9202B37EC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BA0466D1-7978-7356-1596-011D7E17C437}"/>
              </a:ext>
            </a:extLst>
          </p:cNvPr>
          <p:cNvSpPr txBox="1">
            <a:spLocks/>
          </p:cNvSpPr>
          <p:nvPr/>
        </p:nvSpPr>
        <p:spPr>
          <a:xfrm>
            <a:off x="1056508" y="921335"/>
            <a:ext cx="3254124" cy="55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sz="2400">
                <a:latin typeface="Cambria" panose="02040503050406030204" pitchFamily="18" charset="0"/>
              </a:rPr>
              <a:t>Що це за оператор?</a:t>
            </a:r>
            <a:endParaRPr lang="uk-UA" sz="2400" dirty="0">
              <a:latin typeface="Cambria" panose="02040503050406030204" pitchFamily="18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57AFE8B-724E-ACDF-025B-6CF88DDE4A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7" y="1479216"/>
            <a:ext cx="3736362" cy="256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9744B1F2-26D0-C3A1-0F02-F4AFF7270E6D}"/>
              </a:ext>
            </a:extLst>
          </p:cNvPr>
          <p:cNvSpPr/>
          <p:nvPr/>
        </p:nvSpPr>
        <p:spPr>
          <a:xfrm>
            <a:off x="5969539" y="1094207"/>
            <a:ext cx="34275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mybox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= </a:t>
            </a:r>
            <a:r>
              <a:rPr lang="uk-UA" sz="2400" b="1" dirty="0" err="1">
                <a:solidFill>
                  <a:srgbClr val="7F005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();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D988853-7BD0-5AF3-D1E8-95D92B4C5EDF}"/>
              </a:ext>
            </a:extLst>
          </p:cNvPr>
          <p:cNvSpPr txBox="1">
            <a:spLocks/>
          </p:cNvSpPr>
          <p:nvPr/>
        </p:nvSpPr>
        <p:spPr>
          <a:xfrm>
            <a:off x="4706087" y="2128922"/>
            <a:ext cx="3254124" cy="1560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uk-UA" dirty="0">
                <a:latin typeface="Cambria" panose="02040503050406030204" pitchFamily="18" charset="0"/>
              </a:rPr>
              <a:t>оголошення змінної типу класу, тобто типу </a:t>
            </a:r>
            <a:r>
              <a:rPr lang="uk-UA" dirty="0" err="1">
                <a:latin typeface="Cambria" panose="02040503050406030204" pitchFamily="18" charset="0"/>
              </a:rPr>
              <a:t>Вох</a:t>
            </a:r>
            <a:r>
              <a:rPr lang="uk-UA" dirty="0">
                <a:latin typeface="Cambria" panose="02040503050406030204" pitchFamily="18" charset="0"/>
              </a:rPr>
              <a:t> (змінна не визначає об’єкт)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9B31BD1-4F2D-BBD7-F904-05CAA61502F0}"/>
              </a:ext>
            </a:extLst>
          </p:cNvPr>
          <p:cNvSpPr txBox="1">
            <a:spLocks/>
          </p:cNvSpPr>
          <p:nvPr/>
        </p:nvSpPr>
        <p:spPr>
          <a:xfrm>
            <a:off x="7960211" y="2128921"/>
            <a:ext cx="3254124" cy="3232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uk-UA" dirty="0">
                <a:latin typeface="Cambria" panose="02040503050406030204" pitchFamily="18" charset="0"/>
              </a:rPr>
              <a:t>резервування пам'яті для об’єкту за </a:t>
            </a:r>
            <a:r>
              <a:rPr lang="uk-UA" dirty="0" err="1">
                <a:latin typeface="Cambria" panose="02040503050406030204" pitchFamily="18" charset="0"/>
              </a:rPr>
              <a:t>доп</a:t>
            </a:r>
            <a:r>
              <a:rPr lang="uk-UA" dirty="0">
                <a:latin typeface="Cambria" panose="02040503050406030204" pitchFamily="18" charset="0"/>
              </a:rPr>
              <a:t>. оператора </a:t>
            </a:r>
            <a:r>
              <a:rPr lang="uk-UA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new</a:t>
            </a:r>
            <a:r>
              <a:rPr lang="uk-UA" dirty="0">
                <a:latin typeface="Cambria" panose="02040503050406030204" pitchFamily="18" charset="0"/>
              </a:rPr>
              <a:t> та присвоєння цього посилання (адреси в </a:t>
            </a:r>
            <a:r>
              <a:rPr lang="uk-UA" dirty="0" err="1">
                <a:latin typeface="Cambria" panose="02040503050406030204" pitchFamily="18" charset="0"/>
              </a:rPr>
              <a:t>пам</a:t>
            </a:r>
            <a:r>
              <a:rPr lang="en-US" dirty="0">
                <a:latin typeface="Cambria" panose="02040503050406030204" pitchFamily="18" charset="0"/>
              </a:rPr>
              <a:t>’</a:t>
            </a:r>
            <a:r>
              <a:rPr lang="uk-UA" dirty="0">
                <a:latin typeface="Cambria" panose="02040503050406030204" pitchFamily="18" charset="0"/>
              </a:rPr>
              <a:t>яті) оголошеній змінній</a:t>
            </a:r>
          </a:p>
        </p:txBody>
      </p:sp>
      <p:cxnSp>
        <p:nvCxnSpPr>
          <p:cNvPr id="7" name="Прямая со стрелкой 11">
            <a:extLst>
              <a:ext uri="{FF2B5EF4-FFF2-40B4-BE49-F238E27FC236}">
                <a16:creationId xmlns:a16="http://schemas.microsoft.com/office/drawing/2014/main" id="{24095149-170B-349D-5E84-DA14D96557DC}"/>
              </a:ext>
            </a:extLst>
          </p:cNvPr>
          <p:cNvCxnSpPr/>
          <p:nvPr/>
        </p:nvCxnSpPr>
        <p:spPr>
          <a:xfrm flipH="1">
            <a:off x="6268981" y="1624496"/>
            <a:ext cx="742976" cy="50442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12">
            <a:extLst>
              <a:ext uri="{FF2B5EF4-FFF2-40B4-BE49-F238E27FC236}">
                <a16:creationId xmlns:a16="http://schemas.microsoft.com/office/drawing/2014/main" id="{379E2FE9-7694-DC01-42C3-D64A61073451}"/>
              </a:ext>
            </a:extLst>
          </p:cNvPr>
          <p:cNvCxnSpPr/>
          <p:nvPr/>
        </p:nvCxnSpPr>
        <p:spPr>
          <a:xfrm>
            <a:off x="8722211" y="1582834"/>
            <a:ext cx="779676" cy="54341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16">
            <a:extLst>
              <a:ext uri="{FF2B5EF4-FFF2-40B4-BE49-F238E27FC236}">
                <a16:creationId xmlns:a16="http://schemas.microsoft.com/office/drawing/2014/main" id="{2227CA5B-2A13-7799-F100-255C46BBEA2F}"/>
              </a:ext>
            </a:extLst>
          </p:cNvPr>
          <p:cNvSpPr/>
          <p:nvPr/>
        </p:nvSpPr>
        <p:spPr>
          <a:xfrm>
            <a:off x="570016" y="4991322"/>
            <a:ext cx="11269683" cy="133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mybox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оголошення змінної типу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endParaRPr lang="uk-UA" sz="2400" dirty="0">
              <a:solidFill>
                <a:schemeClr val="tx1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mybox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>
                <a:solidFill>
                  <a:srgbClr val="7F005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виділення пам’яті для об’єкта типу </a:t>
            </a:r>
            <a:r>
              <a:rPr lang="uk-UA" sz="2400" dirty="0" err="1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присвоєння змінній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посилання на об’єкт (адреси в пам’яті)</a:t>
            </a:r>
          </a:p>
        </p:txBody>
      </p:sp>
    </p:spTree>
    <p:extLst>
      <p:ext uri="{BB962C8B-B14F-4D97-AF65-F5344CB8AC3E}">
        <p14:creationId xmlns:p14="http://schemas.microsoft.com/office/powerpoint/2010/main" val="35441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DE771DA-62E1-EFFD-F974-8806DF59CD98}"/>
              </a:ext>
            </a:extLst>
          </p:cNvPr>
          <p:cNvSpPr txBox="1">
            <a:spLocks/>
          </p:cNvSpPr>
          <p:nvPr/>
        </p:nvSpPr>
        <p:spPr>
          <a:xfrm>
            <a:off x="653142" y="1426927"/>
            <a:ext cx="11032175" cy="64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Процеси присвоювання змінним посилань на об’єкти: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F543CA92-F391-43F8-0972-105302CFEBF8}"/>
              </a:ext>
            </a:extLst>
          </p:cNvPr>
          <p:cNvSpPr/>
          <p:nvPr/>
        </p:nvSpPr>
        <p:spPr>
          <a:xfrm>
            <a:off x="4478169" y="2363165"/>
            <a:ext cx="3673642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b2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r>
              <a:rPr lang="uk-UA" sz="2400" dirty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b1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;</a:t>
            </a:r>
            <a:endParaRPr lang="uk-UA" sz="24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EE02858-547E-E6FC-BEC2-6256F2A1335B}"/>
              </a:ext>
            </a:extLst>
          </p:cNvPr>
          <p:cNvSpPr txBox="1">
            <a:spLocks/>
          </p:cNvSpPr>
          <p:nvPr/>
        </p:nvSpPr>
        <p:spPr>
          <a:xfrm>
            <a:off x="653142" y="3799967"/>
            <a:ext cx="11032175" cy="237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dirty="0">
                <a:latin typeface="Cambria" panose="02040503050406030204" pitchFamily="18" charset="0"/>
              </a:rPr>
              <a:t>Після виконання представленого фрагменту коду, дві змінні </a:t>
            </a:r>
            <a:r>
              <a:rPr lang="en-US" sz="2800" dirty="0">
                <a:latin typeface="Cambria" panose="02040503050406030204" pitchFamily="18" charset="0"/>
              </a:rPr>
              <a:t>b</a:t>
            </a:r>
            <a:r>
              <a:rPr lang="ru-RU" sz="2800" dirty="0">
                <a:latin typeface="Cambria" panose="02040503050406030204" pitchFamily="18" charset="0"/>
              </a:rPr>
              <a:t>1 </a:t>
            </a:r>
            <a:r>
              <a:rPr lang="uk-UA" sz="2800" dirty="0">
                <a:latin typeface="Cambria" panose="02040503050406030204" pitchFamily="18" charset="0"/>
              </a:rPr>
              <a:t>та </a:t>
            </a:r>
            <a:r>
              <a:rPr lang="en-US" sz="2800" dirty="0">
                <a:latin typeface="Cambria" panose="02040503050406030204" pitchFamily="18" charset="0"/>
              </a:rPr>
              <a:t>b</a:t>
            </a:r>
            <a:r>
              <a:rPr lang="ru-RU" sz="2800" dirty="0">
                <a:latin typeface="Cambria" panose="02040503050406030204" pitchFamily="18" charset="0"/>
              </a:rPr>
              <a:t>2</a:t>
            </a:r>
            <a:r>
              <a:rPr lang="uk-UA" sz="2800" dirty="0">
                <a:latin typeface="Cambria" panose="02040503050406030204" pitchFamily="18" charset="0"/>
              </a:rPr>
              <a:t> будуть мати посилання на один об’єкт. Присвоювання однієї змінної іншій не супроводжується виділенням пам’яті або копіюванням об’єкту.</a:t>
            </a:r>
          </a:p>
        </p:txBody>
      </p:sp>
    </p:spTree>
    <p:extLst>
      <p:ext uri="{BB962C8B-B14F-4D97-AF65-F5344CB8AC3E}">
        <p14:creationId xmlns:p14="http://schemas.microsoft.com/office/powerpoint/2010/main" val="587854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550765" y="3080170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0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Конструктори</a:t>
            </a: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97544" y="-385179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10677AB-6975-5260-CA03-C30B62CACB5A}"/>
              </a:ext>
            </a:extLst>
          </p:cNvPr>
          <p:cNvSpPr txBox="1">
            <a:spLocks/>
          </p:cNvSpPr>
          <p:nvPr/>
        </p:nvSpPr>
        <p:spPr>
          <a:xfrm>
            <a:off x="1344628" y="1895177"/>
            <a:ext cx="6439794" cy="59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Оголошення змінних екземпляра класу: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D1159E6A-D92D-DE99-A1AD-F180B77DBFF0}"/>
              </a:ext>
            </a:extLst>
          </p:cNvPr>
          <p:cNvSpPr/>
          <p:nvPr/>
        </p:nvSpPr>
        <p:spPr>
          <a:xfrm>
            <a:off x="7784422" y="1834467"/>
            <a:ext cx="2870662" cy="14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}</a:t>
            </a:r>
            <a:endParaRPr lang="uk-UA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AAAC979-1ACA-582A-34C1-565918ED2915}"/>
              </a:ext>
            </a:extLst>
          </p:cNvPr>
          <p:cNvSpPr txBox="1">
            <a:spLocks/>
          </p:cNvSpPr>
          <p:nvPr/>
        </p:nvSpPr>
        <p:spPr>
          <a:xfrm>
            <a:off x="1344628" y="4159331"/>
            <a:ext cx="6439794" cy="59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>
                <a:latin typeface="Cambria" panose="02040503050406030204" pitchFamily="18" charset="0"/>
              </a:rPr>
              <a:t>Ініціалізація змінних екземпляра класу:</a:t>
            </a: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62821AD2-AB93-07A7-128A-A86B66F49384}"/>
              </a:ext>
            </a:extLst>
          </p:cNvPr>
          <p:cNvSpPr/>
          <p:nvPr/>
        </p:nvSpPr>
        <p:spPr>
          <a:xfrm>
            <a:off x="7784422" y="3959252"/>
            <a:ext cx="2870662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mybox</a:t>
            </a:r>
            <a:r>
              <a:rPr lang="uk-UA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uk-UA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= 15;</a:t>
            </a:r>
            <a:endParaRPr lang="uk-U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DFFA789-D672-8B6B-683B-DA851BEA96C1}"/>
              </a:ext>
            </a:extLst>
          </p:cNvPr>
          <p:cNvSpPr txBox="1">
            <a:spLocks/>
          </p:cNvSpPr>
          <p:nvPr/>
        </p:nvSpPr>
        <p:spPr>
          <a:xfrm>
            <a:off x="292623" y="1408793"/>
            <a:ext cx="11680410" cy="10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Ініціалізація змінних під час першого згадування про об’єкт!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ЩО ЦЕ ТАКЕ???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3301B28-B1A5-53ED-D3EB-8AE772FEB78F}"/>
              </a:ext>
            </a:extLst>
          </p:cNvPr>
          <p:cNvSpPr txBox="1">
            <a:spLocks/>
          </p:cNvSpPr>
          <p:nvPr/>
        </p:nvSpPr>
        <p:spPr>
          <a:xfrm>
            <a:off x="2655136" y="3275942"/>
            <a:ext cx="7205916" cy="58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2800" dirty="0">
                <a:latin typeface="Cambria" panose="02040503050406030204" pitchFamily="18" charset="0"/>
              </a:rPr>
              <a:t>А    Ц Е    К О Н С Т Р У К Т О Р !!!!</a:t>
            </a:r>
            <a:endParaRPr lang="uk-UA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A5E3CC9F-16FF-722F-D8A0-C06BF4D1DBBB}"/>
              </a:ext>
            </a:extLst>
          </p:cNvPr>
          <p:cNvSpPr/>
          <p:nvPr/>
        </p:nvSpPr>
        <p:spPr>
          <a:xfrm>
            <a:off x="628563" y="4064684"/>
            <a:ext cx="10883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latin typeface="Cambria" panose="02040503050406030204" pitchFamily="18" charset="0"/>
              </a:rPr>
              <a:t>Конструктор</a:t>
            </a:r>
            <a:r>
              <a:rPr lang="uk-UA" sz="2800" dirty="0">
                <a:latin typeface="Cambria" panose="02040503050406030204" pitchFamily="18" charset="0"/>
              </a:rPr>
              <a:t> </a:t>
            </a:r>
            <a:r>
              <a:rPr lang="uk-UA" sz="2800" dirty="0" err="1">
                <a:latin typeface="Cambria" panose="02040503050406030204" pitchFamily="18" charset="0"/>
              </a:rPr>
              <a:t>ініціалізує</a:t>
            </a:r>
            <a:r>
              <a:rPr lang="uk-UA" sz="2800" dirty="0">
                <a:latin typeface="Cambria" panose="02040503050406030204" pitchFamily="18" charset="0"/>
              </a:rPr>
              <a:t> змінні екземпляра класу безпосередньо під час створення </a:t>
            </a:r>
            <a:r>
              <a:rPr lang="uk-UA" sz="2800" dirty="0" err="1">
                <a:latin typeface="Cambria" panose="02040503050406030204" pitchFamily="18" charset="0"/>
              </a:rPr>
              <a:t>обєкту</a:t>
            </a:r>
            <a:r>
              <a:rPr lang="uk-UA" sz="2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D2FFD162-ED8A-8F12-93A3-9BE865254F5A}"/>
              </a:ext>
            </a:extLst>
          </p:cNvPr>
          <p:cNvSpPr/>
          <p:nvPr/>
        </p:nvSpPr>
        <p:spPr>
          <a:xfrm>
            <a:off x="654397" y="5226589"/>
            <a:ext cx="10883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Cambria" panose="02040503050406030204" pitchFamily="18" charset="0"/>
              </a:rPr>
              <a:t>P.S. </a:t>
            </a:r>
            <a:r>
              <a:rPr lang="uk-UA" sz="2800" dirty="0">
                <a:latin typeface="Cambria" panose="02040503050406030204" pitchFamily="18" charset="0"/>
              </a:rPr>
              <a:t>Синтаксис конструктора подібний синтаксису методів. Ім’я конструктора співпадає з ім’ям класу. </a:t>
            </a:r>
          </a:p>
        </p:txBody>
      </p:sp>
    </p:spTree>
    <p:extLst>
      <p:ext uri="{BB962C8B-B14F-4D97-AF65-F5344CB8AC3E}">
        <p14:creationId xmlns:p14="http://schemas.microsoft.com/office/powerpoint/2010/main" val="21566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40B24EEC-BE86-2AD1-F5DC-116E1D0AA941}"/>
              </a:ext>
            </a:extLst>
          </p:cNvPr>
          <p:cNvSpPr txBox="1">
            <a:spLocks/>
          </p:cNvSpPr>
          <p:nvPr/>
        </p:nvSpPr>
        <p:spPr>
          <a:xfrm>
            <a:off x="936451" y="2244310"/>
            <a:ext cx="10630115" cy="286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71120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Якщо конструктор визначений в класі, то він автоматично викликатиметься при створенні кожного екземпляра після оператора </a:t>
            </a:r>
            <a:r>
              <a:rPr lang="uk-UA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pPr marL="0" indent="71120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На відміну від методів, конструктори не мають </a:t>
            </a:r>
            <a:r>
              <a:rPr lang="uk-UA" b="1" dirty="0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r>
              <a:rPr lang="uk-UA" dirty="0">
                <a:latin typeface="Cambria" panose="02040503050406030204" pitchFamily="18" charset="0"/>
              </a:rPr>
              <a:t> даних, що повертається, навіть типу </a:t>
            </a:r>
            <a:r>
              <a:rPr lang="uk-UA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ru-RU" dirty="0">
                <a:latin typeface="Cambria" panose="02040503050406030204" pitchFamily="18" charset="0"/>
              </a:rPr>
              <a:t>.</a:t>
            </a:r>
            <a:endParaRPr lang="uk-U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7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23567" y="-189470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Корструктор</a:t>
            </a:r>
            <a:endParaRPr lang="uk-UA" sz="4800" dirty="0">
              <a:solidFill>
                <a:schemeClr val="bg1"/>
              </a:solidFill>
              <a:latin typeface="Cambria" panose="02040503050406030204" pitchFamily="18" charset="0"/>
              <a:ea typeface="Cambria"/>
              <a:cs typeface="Montserrat" pitchFamily="2" charset="77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752B79A7-75CF-0138-D55D-8A9E9DBA10C9}"/>
              </a:ext>
            </a:extLst>
          </p:cNvPr>
          <p:cNvSpPr/>
          <p:nvPr/>
        </p:nvSpPr>
        <p:spPr>
          <a:xfrm>
            <a:off x="599704" y="1037672"/>
            <a:ext cx="10992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</a:rPr>
              <a:t>	Приклад:</a:t>
            </a:r>
            <a:r>
              <a:rPr lang="uk-UA" sz="2400" dirty="0">
                <a:latin typeface="Cambria" panose="02040503050406030204" pitchFamily="18" charset="0"/>
              </a:rPr>
              <a:t> простий конструктор, який встановлює сталі значення для змінних екземпляра класу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F0D0D513-84A0-59DB-5263-3C2C8AB440BB}"/>
              </a:ext>
            </a:extLst>
          </p:cNvPr>
          <p:cNvSpPr/>
          <p:nvPr/>
        </p:nvSpPr>
        <p:spPr>
          <a:xfrm>
            <a:off x="966687" y="1942470"/>
            <a:ext cx="5353396" cy="352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FB51B3C6-1347-D3E9-0EBA-48903EB96F44}"/>
              </a:ext>
            </a:extLst>
          </p:cNvPr>
          <p:cNvSpPr/>
          <p:nvPr/>
        </p:nvSpPr>
        <p:spPr>
          <a:xfrm>
            <a:off x="5409771" y="1926538"/>
            <a:ext cx="6628014" cy="29592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942BF99C-C2DE-46F9-6090-52AAA809F626}"/>
              </a:ext>
            </a:extLst>
          </p:cNvPr>
          <p:cNvSpPr/>
          <p:nvPr/>
        </p:nvSpPr>
        <p:spPr>
          <a:xfrm>
            <a:off x="7132327" y="4754439"/>
            <a:ext cx="3607723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/>
              <a:t>Результат: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 складає 1000.0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</a:rPr>
              <a:t>Об'єм складає 1000.0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842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69160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E32A0C4D-E0A3-7E90-EACD-62542B75EBBB}"/>
              </a:ext>
            </a:extLst>
          </p:cNvPr>
          <p:cNvSpPr txBox="1">
            <a:spLocks/>
          </p:cNvSpPr>
          <p:nvPr/>
        </p:nvSpPr>
        <p:spPr>
          <a:xfrm>
            <a:off x="936451" y="1203150"/>
            <a:ext cx="447375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Пустий конструктор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4CD02B0A-69D1-31C9-4640-86AACC3AF00A}"/>
              </a:ext>
            </a:extLst>
          </p:cNvPr>
          <p:cNvSpPr/>
          <p:nvPr/>
        </p:nvSpPr>
        <p:spPr>
          <a:xfrm>
            <a:off x="7298339" y="1134397"/>
            <a:ext cx="342754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mybox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= </a:t>
            </a:r>
            <a:r>
              <a:rPr lang="uk-UA" sz="2400" b="1" dirty="0" err="1">
                <a:solidFill>
                  <a:srgbClr val="7F005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Вох</a:t>
            </a:r>
            <a:r>
              <a:rPr lang="uk-UA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();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703691C-5355-D5C7-019C-9FD954701E3B}"/>
              </a:ext>
            </a:extLst>
          </p:cNvPr>
          <p:cNvSpPr txBox="1">
            <a:spLocks/>
          </p:cNvSpPr>
          <p:nvPr/>
        </p:nvSpPr>
        <p:spPr>
          <a:xfrm>
            <a:off x="7825727" y="2340782"/>
            <a:ext cx="2971551" cy="16162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latin typeface="Cambria" panose="02040503050406030204" pitchFamily="18" charset="0"/>
              </a:rPr>
              <a:t>Виклик пустого конструктора за замовчуванням</a:t>
            </a:r>
          </a:p>
        </p:txBody>
      </p:sp>
      <p:cxnSp>
        <p:nvCxnSpPr>
          <p:cNvPr id="5" name="Прямая со стрелкой 9">
            <a:extLst>
              <a:ext uri="{FF2B5EF4-FFF2-40B4-BE49-F238E27FC236}">
                <a16:creationId xmlns:a16="http://schemas.microsoft.com/office/drawing/2014/main" id="{A05C98C1-8AC2-17F4-C237-A0799D928A2A}"/>
              </a:ext>
            </a:extLst>
          </p:cNvPr>
          <p:cNvCxnSpPr/>
          <p:nvPr/>
        </p:nvCxnSpPr>
        <p:spPr>
          <a:xfrm>
            <a:off x="9170217" y="1698216"/>
            <a:ext cx="0" cy="57304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2">
            <a:extLst>
              <a:ext uri="{FF2B5EF4-FFF2-40B4-BE49-F238E27FC236}">
                <a16:creationId xmlns:a16="http://schemas.microsoft.com/office/drawing/2014/main" id="{A2A2C773-5C83-0583-D9A7-378A5BA6A1E8}"/>
              </a:ext>
            </a:extLst>
          </p:cNvPr>
          <p:cNvSpPr/>
          <p:nvPr/>
        </p:nvSpPr>
        <p:spPr>
          <a:xfrm>
            <a:off x="863598" y="2417651"/>
            <a:ext cx="6679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Якщо конструктор класу не визначено явно, то </a:t>
            </a:r>
            <a:r>
              <a:rPr lang="en-US" sz="2400" dirty="0">
                <a:latin typeface="Cambria" panose="02040503050406030204" pitchFamily="18" charset="0"/>
              </a:rPr>
              <a:t>Java</a:t>
            </a:r>
            <a:r>
              <a:rPr lang="uk-UA" sz="2400" dirty="0">
                <a:latin typeface="Cambria" panose="02040503050406030204" pitchFamily="18" charset="0"/>
              </a:rPr>
              <a:t> створює для будь-якого класу конструктор за замовчуванням (пустий конструктор). </a:t>
            </a:r>
          </a:p>
        </p:txBody>
      </p:sp>
      <p:sp>
        <p:nvSpPr>
          <p:cNvPr id="7" name="Прямоугольник 13">
            <a:extLst>
              <a:ext uri="{FF2B5EF4-FFF2-40B4-BE49-F238E27FC236}">
                <a16:creationId xmlns:a16="http://schemas.microsoft.com/office/drawing/2014/main" id="{7BEFC881-C877-9010-541D-8CC314656847}"/>
              </a:ext>
            </a:extLst>
          </p:cNvPr>
          <p:cNvSpPr/>
          <p:nvPr/>
        </p:nvSpPr>
        <p:spPr>
          <a:xfrm>
            <a:off x="863600" y="4241986"/>
            <a:ext cx="1049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Для чого автоматично створювати пустий конструктор? Для того, щоб була можливість подальшої ініціалізації змінних екземпляра.</a:t>
            </a:r>
          </a:p>
        </p:txBody>
      </p:sp>
      <p:sp>
        <p:nvSpPr>
          <p:cNvPr id="8" name="Прямоугольник 14">
            <a:extLst>
              <a:ext uri="{FF2B5EF4-FFF2-40B4-BE49-F238E27FC236}">
                <a16:creationId xmlns:a16="http://schemas.microsoft.com/office/drawing/2014/main" id="{A3896182-6563-1217-DFAF-428376FE748D}"/>
              </a:ext>
            </a:extLst>
          </p:cNvPr>
          <p:cNvSpPr/>
          <p:nvPr/>
        </p:nvSpPr>
        <p:spPr>
          <a:xfrm>
            <a:off x="936450" y="5455169"/>
            <a:ext cx="104173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Конструктор за замовчування </a:t>
            </a:r>
            <a:r>
              <a:rPr lang="uk-UA" sz="2400" dirty="0" err="1">
                <a:latin typeface="Cambria" panose="02040503050406030204" pitchFamily="18" charset="0"/>
              </a:rPr>
              <a:t>ініціалізує</a:t>
            </a:r>
            <a:r>
              <a:rPr lang="uk-UA" sz="2400" dirty="0">
                <a:latin typeface="Cambria" panose="02040503050406030204" pitchFamily="18" charset="0"/>
              </a:rPr>
              <a:t> всі змінні встановлюючи їм значення за замовчуванням (0, </a:t>
            </a:r>
            <a:r>
              <a:rPr lang="en-US" sz="2800" dirty="0">
                <a:latin typeface="Cambria" panose="02040503050406030204" pitchFamily="18" charset="0"/>
              </a:rPr>
              <a:t>null</a:t>
            </a:r>
            <a:r>
              <a:rPr lang="uk-UA" sz="2800" dirty="0">
                <a:latin typeface="Cambria" panose="02040503050406030204" pitchFamily="18" charset="0"/>
              </a:rPr>
              <a:t>, </a:t>
            </a:r>
            <a:r>
              <a:rPr lang="en-US" sz="2800" dirty="0">
                <a:latin typeface="Cambria" panose="02040503050406030204" pitchFamily="18" charset="0"/>
              </a:rPr>
              <a:t>false</a:t>
            </a:r>
            <a:r>
              <a:rPr lang="uk-UA" sz="2800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088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13953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BEE3256D-94DB-FF68-84D7-F11951C92175}"/>
              </a:ext>
            </a:extLst>
          </p:cNvPr>
          <p:cNvSpPr/>
          <p:nvPr/>
        </p:nvSpPr>
        <p:spPr>
          <a:xfrm>
            <a:off x="408671" y="1200263"/>
            <a:ext cx="7092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Cambria" panose="02040503050406030204" pitchFamily="18" charset="0"/>
              </a:rPr>
              <a:t>Як ініціалізувати змінні при створенні екземпляра класу? </a:t>
            </a:r>
          </a:p>
        </p:txBody>
      </p:sp>
      <p:pic>
        <p:nvPicPr>
          <p:cNvPr id="3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539740B-948D-3DD8-DC6D-AC5426D5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57" y="1010557"/>
            <a:ext cx="3079935" cy="2050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98C101FE-7B13-E215-C798-48740EF87047}"/>
              </a:ext>
            </a:extLst>
          </p:cNvPr>
          <p:cNvSpPr/>
          <p:nvPr/>
        </p:nvSpPr>
        <p:spPr>
          <a:xfrm>
            <a:off x="408671" y="2220381"/>
            <a:ext cx="7092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Параметризований</a:t>
            </a:r>
            <a:r>
              <a:rPr lang="uk-UA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конструктор</a:t>
            </a:r>
          </a:p>
        </p:txBody>
      </p:sp>
      <p:sp>
        <p:nvSpPr>
          <p:cNvPr id="5" name="Прямоугольник 10">
            <a:extLst>
              <a:ext uri="{FF2B5EF4-FFF2-40B4-BE49-F238E27FC236}">
                <a16:creationId xmlns:a16="http://schemas.microsoft.com/office/drawing/2014/main" id="{8857EA38-FCF8-73AF-87DE-6C04F61A4732}"/>
              </a:ext>
            </a:extLst>
          </p:cNvPr>
          <p:cNvSpPr/>
          <p:nvPr/>
        </p:nvSpPr>
        <p:spPr>
          <a:xfrm>
            <a:off x="341975" y="2857635"/>
            <a:ext cx="5565229" cy="451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/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/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6" name="Прямоугольник 12">
            <a:extLst>
              <a:ext uri="{FF2B5EF4-FFF2-40B4-BE49-F238E27FC236}">
                <a16:creationId xmlns:a16="http://schemas.microsoft.com/office/drawing/2014/main" id="{C5B24F86-462E-C69C-AB87-506323BD5A83}"/>
              </a:ext>
            </a:extLst>
          </p:cNvPr>
          <p:cNvSpPr/>
          <p:nvPr/>
        </p:nvSpPr>
        <p:spPr>
          <a:xfrm>
            <a:off x="6230129" y="3351924"/>
            <a:ext cx="6124825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10,20,15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3,6,9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68370843-F868-9BB2-3A3D-EAD96EFFE564}"/>
              </a:ext>
            </a:extLst>
          </p:cNvPr>
          <p:cNvCxnSpPr/>
          <p:nvPr/>
        </p:nvCxnSpPr>
        <p:spPr>
          <a:xfrm>
            <a:off x="9223522" y="4368338"/>
            <a:ext cx="1356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>
            <a:extLst>
              <a:ext uri="{FF2B5EF4-FFF2-40B4-BE49-F238E27FC236}">
                <a16:creationId xmlns:a16="http://schemas.microsoft.com/office/drawing/2014/main" id="{07D21371-7130-88C4-A5FB-5B4DE538F16E}"/>
              </a:ext>
            </a:extLst>
          </p:cNvPr>
          <p:cNvCxnSpPr/>
          <p:nvPr/>
        </p:nvCxnSpPr>
        <p:spPr>
          <a:xfrm>
            <a:off x="9223522" y="4624509"/>
            <a:ext cx="1356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6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70943459-B635-EE1B-4B50-B69385F9BE28}"/>
              </a:ext>
            </a:extLst>
          </p:cNvPr>
          <p:cNvSpPr txBox="1">
            <a:spLocks/>
          </p:cNvSpPr>
          <p:nvPr/>
        </p:nvSpPr>
        <p:spPr>
          <a:xfrm>
            <a:off x="936451" y="969630"/>
            <a:ext cx="4418730" cy="62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Досконалості немає меж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F68D4F53-0F4A-3D70-C9E2-9882E5EB796B}"/>
              </a:ext>
            </a:extLst>
          </p:cNvPr>
          <p:cNvSpPr/>
          <p:nvPr/>
        </p:nvSpPr>
        <p:spPr>
          <a:xfrm>
            <a:off x="249111" y="1655274"/>
            <a:ext cx="11792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uk-UA" sz="2400" dirty="0">
                <a:latin typeface="Cambria" panose="02040503050406030204" pitchFamily="18" charset="0"/>
              </a:rPr>
              <a:t>В </a:t>
            </a:r>
            <a:r>
              <a:rPr lang="en-US" sz="2400" dirty="0">
                <a:latin typeface="Cambria" panose="02040503050406030204" pitchFamily="18" charset="0"/>
              </a:rPr>
              <a:t>Java </a:t>
            </a:r>
            <a:r>
              <a:rPr lang="uk-UA" sz="2400" dirty="0">
                <a:latin typeface="Cambria" panose="02040503050406030204" pitchFamily="18" charset="0"/>
              </a:rPr>
              <a:t>не допускається оголошення двох локальних змінних з однаковими іменами в тій самій області. </a:t>
            </a:r>
            <a:endParaRPr lang="en-US" sz="2400" dirty="0">
              <a:latin typeface="Cambria" panose="02040503050406030204" pitchFamily="18" charset="0"/>
            </a:endParaRPr>
          </a:p>
          <a:p>
            <a:pPr indent="711200" algn="just"/>
            <a:r>
              <a:rPr lang="uk-UA" sz="2400" dirty="0">
                <a:latin typeface="Cambria" panose="02040503050406030204" pitchFamily="18" charset="0"/>
              </a:rPr>
              <a:t>В </a:t>
            </a:r>
            <a:r>
              <a:rPr lang="en-US" sz="2400" dirty="0">
                <a:latin typeface="Cambria" panose="02040503050406030204" pitchFamily="18" charset="0"/>
              </a:rPr>
              <a:t>Java</a:t>
            </a:r>
            <a:r>
              <a:rPr lang="uk-UA" sz="2400" dirty="0">
                <a:latin typeface="Cambria" panose="02040503050406030204" pitchFamily="18" charset="0"/>
              </a:rPr>
              <a:t> допускається існування локальних змінних імена яких співпадають з іменами змінних екземпляра класу.</a:t>
            </a:r>
            <a:endParaRPr lang="en-US" sz="2400" dirty="0">
              <a:latin typeface="Cambria" panose="02040503050406030204" pitchFamily="18" charset="0"/>
            </a:endParaRPr>
          </a:p>
          <a:p>
            <a:pPr indent="711200" algn="just"/>
            <a:r>
              <a:rPr lang="uk-UA" sz="2400" dirty="0">
                <a:latin typeface="Cambria" panose="02040503050406030204" pitchFamily="18" charset="0"/>
              </a:rPr>
              <a:t>Проте коли ім’я локальної змінної співпадає з ім’ям змінної екземпляра, локальна змінна </a:t>
            </a:r>
            <a:r>
              <a:rPr lang="uk-UA" sz="2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перекриває</a:t>
            </a:r>
            <a:r>
              <a:rPr lang="uk-UA" sz="2400" dirty="0">
                <a:latin typeface="Cambria" panose="02040503050406030204" pitchFamily="18" charset="0"/>
              </a:rPr>
              <a:t> змінну екземпляра.</a:t>
            </a: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09C9FD0D-2EA0-098E-07DA-4198B8DFEB6E}"/>
              </a:ext>
            </a:extLst>
          </p:cNvPr>
          <p:cNvSpPr/>
          <p:nvPr/>
        </p:nvSpPr>
        <p:spPr>
          <a:xfrm>
            <a:off x="2755494" y="5113481"/>
            <a:ext cx="2138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FF0000"/>
                </a:solidFill>
              </a:rPr>
              <a:t>Що робити?</a:t>
            </a: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ÑÐ´Ð¸Ð²Ð»ÐµÐ½Ð¸Ðµ&quot;">
            <a:extLst>
              <a:ext uri="{FF2B5EF4-FFF2-40B4-BE49-F238E27FC236}">
                <a16:creationId xmlns:a16="http://schemas.microsoft.com/office/drawing/2014/main" id="{242849BA-7574-137A-CDD4-7F97C735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07" y="3998325"/>
            <a:ext cx="2213847" cy="28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35808445-3CDE-30E0-29F3-F0851B8A8347}"/>
              </a:ext>
            </a:extLst>
          </p:cNvPr>
          <p:cNvSpPr/>
          <p:nvPr/>
        </p:nvSpPr>
        <p:spPr>
          <a:xfrm>
            <a:off x="7295452" y="4906514"/>
            <a:ext cx="34683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Використовувати ключове слово </a:t>
            </a:r>
            <a:r>
              <a:rPr lang="en-US" sz="2800" dirty="0">
                <a:solidFill>
                  <a:srgbClr val="FF0000"/>
                </a:solidFill>
              </a:rPr>
              <a:t>this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550765" y="3080170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0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Вступ в ООП</a:t>
            </a: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97544" y="-385179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5AED0E6F-1243-8AE5-28F3-176776B9491A}"/>
              </a:ext>
            </a:extLst>
          </p:cNvPr>
          <p:cNvSpPr/>
          <p:nvPr/>
        </p:nvSpPr>
        <p:spPr>
          <a:xfrm>
            <a:off x="1354044" y="2586633"/>
            <a:ext cx="88244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idth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eighth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epth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this.</a:t>
            </a:r>
            <a:r>
              <a:rPr lang="uk-UA" sz="2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idth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this.</a:t>
            </a:r>
            <a:r>
              <a:rPr lang="uk-UA" sz="2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eighth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this.</a:t>
            </a:r>
            <a:r>
              <a:rPr lang="uk-UA" sz="2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d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epth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2B307-30F2-A8B5-9E04-558214F5D22C}"/>
              </a:ext>
            </a:extLst>
          </p:cNvPr>
          <p:cNvSpPr txBox="1">
            <a:spLocks/>
          </p:cNvSpPr>
          <p:nvPr/>
        </p:nvSpPr>
        <p:spPr>
          <a:xfrm>
            <a:off x="1354044" y="1742728"/>
            <a:ext cx="4418730" cy="62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Досконалості немає меж</a:t>
            </a:r>
          </a:p>
        </p:txBody>
      </p:sp>
    </p:spTree>
    <p:extLst>
      <p:ext uri="{BB962C8B-B14F-4D97-AF65-F5344CB8AC3E}">
        <p14:creationId xmlns:p14="http://schemas.microsoft.com/office/powerpoint/2010/main" val="1860847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6402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Конструктор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BD532EB6-9C43-1F36-CC9A-6BA284B29A35}"/>
              </a:ext>
            </a:extLst>
          </p:cNvPr>
          <p:cNvSpPr txBox="1">
            <a:spLocks/>
          </p:cNvSpPr>
          <p:nvPr/>
        </p:nvSpPr>
        <p:spPr>
          <a:xfrm>
            <a:off x="628563" y="1170330"/>
            <a:ext cx="6454006" cy="62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dirty="0"/>
              <a:t>Генерування конструктора в </a:t>
            </a:r>
            <a:r>
              <a:rPr lang="uk-UA" dirty="0">
                <a:solidFill>
                  <a:srgbClr val="FF0000"/>
                </a:solidFill>
              </a:rPr>
              <a:t>середовищі розробки: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FD00255C-22B9-5EBA-EA49-93F25E9F2D6B}"/>
              </a:ext>
            </a:extLst>
          </p:cNvPr>
          <p:cNvSpPr/>
          <p:nvPr/>
        </p:nvSpPr>
        <p:spPr>
          <a:xfrm>
            <a:off x="8610600" y="1132023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Ctrl+N</a:t>
            </a:r>
            <a:endParaRPr lang="uk-U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DAB3C-629D-910F-CA89-1F027FBB0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210" y="1854232"/>
            <a:ext cx="2757645" cy="4080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CC48F-4821-7610-44A0-25DC63AC3D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7536" y="1945739"/>
            <a:ext cx="2906448" cy="4084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FAEE3-192A-7964-3216-0FEA39212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5136" y="3562690"/>
            <a:ext cx="4673929" cy="1408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62441-CFD5-5D06-4E8C-284A8F6EE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3597" y="2121839"/>
            <a:ext cx="2757645" cy="35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550765" y="3080170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</a:t>
            </a:r>
            <a:r>
              <a:rPr lang="uk-UA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етоди</a:t>
            </a:r>
            <a:endParaRPr lang="uk-UA" sz="4000" dirty="0">
              <a:solidFill>
                <a:schemeClr val="bg1"/>
              </a:solidFill>
              <a:latin typeface="Cambria" panose="02040503050406030204" pitchFamily="18" charset="0"/>
              <a:ea typeface="Cambria"/>
              <a:cs typeface="Montserrat" pitchFamily="2" charset="77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97544" y="-385179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31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9050" y="-190576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15DA0F7A-5371-3445-E79E-B07D583F3377}"/>
              </a:ext>
            </a:extLst>
          </p:cNvPr>
          <p:cNvSpPr/>
          <p:nvPr/>
        </p:nvSpPr>
        <p:spPr>
          <a:xfrm>
            <a:off x="4696806" y="1021573"/>
            <a:ext cx="2842953" cy="6816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Клас містить</a:t>
            </a:r>
          </a:p>
        </p:txBody>
      </p:sp>
      <p:cxnSp>
        <p:nvCxnSpPr>
          <p:cNvPr id="3" name="Прямая со стрелкой 5">
            <a:extLst>
              <a:ext uri="{FF2B5EF4-FFF2-40B4-BE49-F238E27FC236}">
                <a16:creationId xmlns:a16="http://schemas.microsoft.com/office/drawing/2014/main" id="{9121B17B-05EA-3B6B-300D-1B9D460D19E4}"/>
              </a:ext>
            </a:extLst>
          </p:cNvPr>
          <p:cNvCxnSpPr>
            <a:cxnSpLocks/>
            <a:stCxn id="2" idx="1"/>
            <a:endCxn id="5" idx="0"/>
          </p:cNvCxnSpPr>
          <p:nvPr/>
        </p:nvCxnSpPr>
        <p:spPr>
          <a:xfrm flipH="1">
            <a:off x="2779160" y="1362393"/>
            <a:ext cx="1917646" cy="88219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6">
            <a:extLst>
              <a:ext uri="{FF2B5EF4-FFF2-40B4-BE49-F238E27FC236}">
                <a16:creationId xmlns:a16="http://schemas.microsoft.com/office/drawing/2014/main" id="{39E8819F-D6FA-D589-7E3E-E2B77B0C591B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>
          <a:xfrm>
            <a:off x="7539759" y="1362393"/>
            <a:ext cx="2453326" cy="88219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38FA5840-C208-45FF-8B9D-C1F4672D6600}"/>
              </a:ext>
            </a:extLst>
          </p:cNvPr>
          <p:cNvSpPr/>
          <p:nvPr/>
        </p:nvSpPr>
        <p:spPr>
          <a:xfrm>
            <a:off x="936452" y="2244586"/>
            <a:ext cx="3685416" cy="714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Дані</a:t>
            </a:r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EBC45C3A-AB1E-3C8B-0F89-6F638A4C444E}"/>
              </a:ext>
            </a:extLst>
          </p:cNvPr>
          <p:cNvSpPr/>
          <p:nvPr/>
        </p:nvSpPr>
        <p:spPr>
          <a:xfrm>
            <a:off x="8300851" y="2244586"/>
            <a:ext cx="3384467" cy="714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rgbClr val="FF0000"/>
                </a:solidFill>
              </a:rPr>
              <a:t>Код</a:t>
            </a:r>
          </a:p>
        </p:txBody>
      </p:sp>
      <p:cxnSp>
        <p:nvCxnSpPr>
          <p:cNvPr id="8" name="Прямая со стрелкой 9">
            <a:extLst>
              <a:ext uri="{FF2B5EF4-FFF2-40B4-BE49-F238E27FC236}">
                <a16:creationId xmlns:a16="http://schemas.microsoft.com/office/drawing/2014/main" id="{34CCB0EC-D5C2-4094-523A-2A05F4940BDB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4621868" y="2602036"/>
            <a:ext cx="3678983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D4AF87-2C66-161C-8EDA-BCA1FD382053}"/>
              </a:ext>
            </a:extLst>
          </p:cNvPr>
          <p:cNvSpPr txBox="1"/>
          <p:nvPr/>
        </p:nvSpPr>
        <p:spPr>
          <a:xfrm>
            <a:off x="4944177" y="216383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/>
              <a:t>Код використовує дані</a:t>
            </a:r>
          </a:p>
        </p:txBody>
      </p:sp>
      <p:cxnSp>
        <p:nvCxnSpPr>
          <p:cNvPr id="13" name="Прямая соединительная линия 16">
            <a:extLst>
              <a:ext uri="{FF2B5EF4-FFF2-40B4-BE49-F238E27FC236}">
                <a16:creationId xmlns:a16="http://schemas.microsoft.com/office/drawing/2014/main" id="{A95180EF-D0E2-141B-0F3A-F0BD203FE9EF}"/>
              </a:ext>
            </a:extLst>
          </p:cNvPr>
          <p:cNvCxnSpPr/>
          <p:nvPr/>
        </p:nvCxnSpPr>
        <p:spPr>
          <a:xfrm>
            <a:off x="2797823" y="3275968"/>
            <a:ext cx="8279476" cy="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EBF244-E8B7-7EEF-7E9F-DF9C46A1867B}"/>
              </a:ext>
            </a:extLst>
          </p:cNvPr>
          <p:cNvSpPr txBox="1"/>
          <p:nvPr/>
        </p:nvSpPr>
        <p:spPr>
          <a:xfrm>
            <a:off x="536757" y="3066372"/>
            <a:ext cx="249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dirty="0"/>
              <a:t>Термінологічною мовою</a:t>
            </a:r>
          </a:p>
        </p:txBody>
      </p:sp>
      <p:sp>
        <p:nvSpPr>
          <p:cNvPr id="15" name="Прямоугольник 20">
            <a:extLst>
              <a:ext uri="{FF2B5EF4-FFF2-40B4-BE49-F238E27FC236}">
                <a16:creationId xmlns:a16="http://schemas.microsoft.com/office/drawing/2014/main" id="{F5955097-7046-46DF-1175-A5C28BB47810}"/>
              </a:ext>
            </a:extLst>
          </p:cNvPr>
          <p:cNvSpPr/>
          <p:nvPr/>
        </p:nvSpPr>
        <p:spPr>
          <a:xfrm>
            <a:off x="721314" y="4040425"/>
            <a:ext cx="3873722" cy="14058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Дані – це змінні екземпляра класу</a:t>
            </a:r>
            <a:r>
              <a:rPr lang="ru-RU" sz="1800" dirty="0"/>
              <a:t> (</a:t>
            </a:r>
            <a:r>
              <a:rPr lang="uk-UA" sz="1800" dirty="0"/>
              <a:t>поля класу)</a:t>
            </a:r>
          </a:p>
        </p:txBody>
      </p:sp>
      <p:sp>
        <p:nvSpPr>
          <p:cNvPr id="17" name="Прямоугольник 21">
            <a:extLst>
              <a:ext uri="{FF2B5EF4-FFF2-40B4-BE49-F238E27FC236}">
                <a16:creationId xmlns:a16="http://schemas.microsoft.com/office/drawing/2014/main" id="{E5CEE6C5-35BF-7FA3-1E2E-38CACEF54204}"/>
              </a:ext>
            </a:extLst>
          </p:cNvPr>
          <p:cNvSpPr/>
          <p:nvPr/>
        </p:nvSpPr>
        <p:spPr>
          <a:xfrm>
            <a:off x="7689266" y="3953544"/>
            <a:ext cx="3873722" cy="1356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rgbClr val="FF0000"/>
                </a:solidFill>
              </a:rPr>
              <a:t>Код – це методи класу</a:t>
            </a:r>
          </a:p>
        </p:txBody>
      </p:sp>
      <p:sp>
        <p:nvSpPr>
          <p:cNvPr id="18" name="Прямоугольник 22">
            <a:extLst>
              <a:ext uri="{FF2B5EF4-FFF2-40B4-BE49-F238E27FC236}">
                <a16:creationId xmlns:a16="http://schemas.microsoft.com/office/drawing/2014/main" id="{DCA303C3-D8C2-9B6A-DCCE-0EC00BB5F931}"/>
              </a:ext>
            </a:extLst>
          </p:cNvPr>
          <p:cNvSpPr/>
          <p:nvPr/>
        </p:nvSpPr>
        <p:spPr>
          <a:xfrm>
            <a:off x="721314" y="5610536"/>
            <a:ext cx="1084167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rgbClr val="FF0000"/>
                </a:solidFill>
              </a:rPr>
              <a:t>Методи визначають те, що клас вміє, </a:t>
            </a:r>
            <a:r>
              <a:rPr lang="uk-UA" sz="1800" dirty="0">
                <a:solidFill>
                  <a:schemeClr val="bg1"/>
                </a:solidFill>
              </a:rPr>
              <a:t>а змінні екземпляра класу (поля) – що він знає</a:t>
            </a:r>
          </a:p>
        </p:txBody>
      </p:sp>
      <p:cxnSp>
        <p:nvCxnSpPr>
          <p:cNvPr id="19" name="Прямая со стрелкой 23">
            <a:extLst>
              <a:ext uri="{FF2B5EF4-FFF2-40B4-BE49-F238E27FC236}">
                <a16:creationId xmlns:a16="http://schemas.microsoft.com/office/drawing/2014/main" id="{EDF86E33-9575-75FD-5D1E-0E775CE09881}"/>
              </a:ext>
            </a:extLst>
          </p:cNvPr>
          <p:cNvCxnSpPr/>
          <p:nvPr/>
        </p:nvCxnSpPr>
        <p:spPr>
          <a:xfrm flipH="1">
            <a:off x="4621866" y="4715419"/>
            <a:ext cx="3067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5E1F2E-2179-F0BA-A18F-DC40ED90F3FC}"/>
              </a:ext>
            </a:extLst>
          </p:cNvPr>
          <p:cNvSpPr txBox="1"/>
          <p:nvPr/>
        </p:nvSpPr>
        <p:spPr>
          <a:xfrm>
            <a:off x="4769606" y="3747157"/>
            <a:ext cx="2745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dirty="0"/>
              <a:t>Дії над змінними екземпляра і доступ до них реалізують методи</a:t>
            </a:r>
          </a:p>
        </p:txBody>
      </p:sp>
    </p:spTree>
    <p:extLst>
      <p:ext uri="{BB962C8B-B14F-4D97-AF65-F5344CB8AC3E}">
        <p14:creationId xmlns:p14="http://schemas.microsoft.com/office/powerpoint/2010/main" val="41424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4" grpId="0"/>
      <p:bldP spid="15" grpId="0" animBg="1"/>
      <p:bldP spid="17" grpId="0" animBg="1"/>
      <p:bldP spid="18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D7F837F8-3FB6-8DB5-47C5-BCDBDD4E8985}"/>
              </a:ext>
            </a:extLst>
          </p:cNvPr>
          <p:cNvSpPr/>
          <p:nvPr/>
        </p:nvSpPr>
        <p:spPr>
          <a:xfrm>
            <a:off x="4674523" y="1305041"/>
            <a:ext cx="2842953" cy="10141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Методи в </a:t>
            </a:r>
            <a:r>
              <a:rPr lang="en-US" sz="3200" dirty="0"/>
              <a:t>Java</a:t>
            </a:r>
            <a:endParaRPr lang="uk-UA" sz="3200" dirty="0"/>
          </a:p>
        </p:txBody>
      </p:sp>
      <p:cxnSp>
        <p:nvCxnSpPr>
          <p:cNvPr id="3" name="Прямая со стрелкой 5">
            <a:extLst>
              <a:ext uri="{FF2B5EF4-FFF2-40B4-BE49-F238E27FC236}">
                <a16:creationId xmlns:a16="http://schemas.microsoft.com/office/drawing/2014/main" id="{C12537F0-146D-546B-D77A-8CE473FAFC86}"/>
              </a:ext>
            </a:extLst>
          </p:cNvPr>
          <p:cNvCxnSpPr/>
          <p:nvPr/>
        </p:nvCxnSpPr>
        <p:spPr>
          <a:xfrm flipH="1">
            <a:off x="3992887" y="2394009"/>
            <a:ext cx="1546167" cy="5818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6">
            <a:extLst>
              <a:ext uri="{FF2B5EF4-FFF2-40B4-BE49-F238E27FC236}">
                <a16:creationId xmlns:a16="http://schemas.microsoft.com/office/drawing/2014/main" id="{576EE742-F30C-7E00-09B6-B5AE70D8ED18}"/>
              </a:ext>
            </a:extLst>
          </p:cNvPr>
          <p:cNvCxnSpPr/>
          <p:nvPr/>
        </p:nvCxnSpPr>
        <p:spPr>
          <a:xfrm>
            <a:off x="6705603" y="2394009"/>
            <a:ext cx="1546167" cy="5818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5E7C4236-A459-2F1F-F109-893585D89789}"/>
              </a:ext>
            </a:extLst>
          </p:cNvPr>
          <p:cNvSpPr/>
          <p:nvPr/>
        </p:nvSpPr>
        <p:spPr>
          <a:xfrm>
            <a:off x="562627" y="3075654"/>
            <a:ext cx="4976428" cy="27016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/>
              <a:t>Стандартні методи:</a:t>
            </a:r>
          </a:p>
          <a:p>
            <a:pPr algn="ctr"/>
            <a:r>
              <a:rPr lang="uk-UA" sz="3200" dirty="0"/>
              <a:t>методи класу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Math</a:t>
            </a:r>
          </a:p>
          <a:p>
            <a:pPr algn="ctr"/>
            <a:r>
              <a:rPr lang="uk-UA" sz="3200" dirty="0"/>
              <a:t>методи класу 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String</a:t>
            </a:r>
          </a:p>
          <a:p>
            <a:pPr algn="ctr"/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main ()</a:t>
            </a:r>
            <a:r>
              <a:rPr lang="uk-UA" sz="3200" dirty="0"/>
              <a:t>-метод</a:t>
            </a:r>
          </a:p>
        </p:txBody>
      </p:sp>
      <p:sp>
        <p:nvSpPr>
          <p:cNvPr id="6" name="Прямоугольник 15">
            <a:extLst>
              <a:ext uri="{FF2B5EF4-FFF2-40B4-BE49-F238E27FC236}">
                <a16:creationId xmlns:a16="http://schemas.microsoft.com/office/drawing/2014/main" id="{22C4AF79-A09D-9B5C-9230-F6D076909E70}"/>
              </a:ext>
            </a:extLst>
          </p:cNvPr>
          <p:cNvSpPr/>
          <p:nvPr/>
        </p:nvSpPr>
        <p:spPr>
          <a:xfrm>
            <a:off x="6705603" y="3075654"/>
            <a:ext cx="4829823" cy="26766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/>
              <a:t>Власноруч написані методи </a:t>
            </a:r>
            <a:r>
              <a:rPr lang="uk-UA" sz="3200" dirty="0"/>
              <a:t>(</a:t>
            </a:r>
            <a:r>
              <a:rPr lang="uk-UA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унікальна логіка</a:t>
            </a:r>
            <a:r>
              <a:rPr lang="uk-UA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41F31418-8EDE-247C-DF05-75426D858422}"/>
              </a:ext>
            </a:extLst>
          </p:cNvPr>
          <p:cNvSpPr txBox="1">
            <a:spLocks/>
          </p:cNvSpPr>
          <p:nvPr/>
        </p:nvSpPr>
        <p:spPr>
          <a:xfrm>
            <a:off x="408671" y="1503062"/>
            <a:ext cx="9905999" cy="64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sz="3200" dirty="0">
                <a:latin typeface="Cambria" panose="02040503050406030204" pitchFamily="18" charset="0"/>
              </a:rPr>
              <a:t>Загальна форма оголошення методу: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9E9110A7-71AE-C517-8EBD-3CB862C62494}"/>
              </a:ext>
            </a:extLst>
          </p:cNvPr>
          <p:cNvSpPr/>
          <p:nvPr/>
        </p:nvSpPr>
        <p:spPr>
          <a:xfrm>
            <a:off x="2699650" y="2710435"/>
            <a:ext cx="6096000" cy="131112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// тіло методу</a:t>
            </a:r>
            <a:endParaRPr lang="uk-UA" sz="2000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}</a:t>
            </a:r>
            <a:endParaRPr lang="uk-UA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C77C03C-AE1C-E86B-EBBA-AA56BFA2E775}"/>
              </a:ext>
            </a:extLst>
          </p:cNvPr>
          <p:cNvSpPr txBox="1">
            <a:spLocks/>
          </p:cNvSpPr>
          <p:nvPr/>
        </p:nvSpPr>
        <p:spPr>
          <a:xfrm>
            <a:off x="395404" y="4448056"/>
            <a:ext cx="11537905" cy="237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>
                <a:latin typeface="Cambria" panose="02040503050406030204" pitchFamily="18" charset="0"/>
              </a:rPr>
              <a:t>де </a:t>
            </a:r>
            <a:r>
              <a:rPr lang="uk-UA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uk-UA" sz="2800" dirty="0">
                <a:latin typeface="Cambria" panose="02040503050406030204" pitchFamily="18" charset="0"/>
              </a:rPr>
              <a:t>означає конкретний тип даних, який повертає (з якими працює) метод. Якщо метод не повертає значення, то його типом має бути </a:t>
            </a:r>
            <a:r>
              <a:rPr lang="uk-UA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2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uk-UA" sz="2800" dirty="0">
                <a:latin typeface="Cambria" panose="02040503050406030204" pitchFamily="18" charset="0"/>
              </a:rPr>
              <a:t>(результат є, але методом не повертається).</a:t>
            </a:r>
          </a:p>
        </p:txBody>
      </p:sp>
    </p:spTree>
    <p:extLst>
      <p:ext uri="{BB962C8B-B14F-4D97-AF65-F5344CB8AC3E}">
        <p14:creationId xmlns:p14="http://schemas.microsoft.com/office/powerpoint/2010/main" val="95303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7A900E16-E5AD-6930-FB7F-96E532AD434C}"/>
              </a:ext>
            </a:extLst>
          </p:cNvPr>
          <p:cNvSpPr txBox="1">
            <a:spLocks/>
          </p:cNvSpPr>
          <p:nvPr/>
        </p:nvSpPr>
        <p:spPr>
          <a:xfrm>
            <a:off x="936451" y="1827311"/>
            <a:ext cx="9905999" cy="84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uk-UA" sz="3200"/>
              <a:t>Про методи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void</a:t>
            </a:r>
            <a:r>
              <a:rPr lang="en-US" sz="3200"/>
              <a:t> </a:t>
            </a:r>
            <a:r>
              <a:rPr lang="uk-UA" sz="3200"/>
              <a:t>та </a:t>
            </a:r>
            <a:r>
              <a:rPr lang="uk-UA" sz="3200">
                <a:solidFill>
                  <a:srgbClr val="FF0000"/>
                </a:solidFill>
              </a:rPr>
              <a:t>типізовані</a:t>
            </a:r>
            <a:r>
              <a:rPr lang="uk-UA" sz="3200"/>
              <a:t> методи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903356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E613401F-CA4A-DD5E-67DC-255EF38641C5}"/>
              </a:ext>
            </a:extLst>
          </p:cNvPr>
          <p:cNvSpPr txBox="1">
            <a:spLocks/>
          </p:cNvSpPr>
          <p:nvPr/>
        </p:nvSpPr>
        <p:spPr>
          <a:xfrm>
            <a:off x="1390649" y="1111728"/>
            <a:ext cx="9905999" cy="178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Методи, що повертають значення після своєї роботи подаються з використанням оператора </a:t>
            </a:r>
            <a:r>
              <a:rPr lang="uk-UA" sz="36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latin typeface="Cambria" panose="02040503050406030204" pitchFamily="18" charset="0"/>
              </a:rPr>
              <a:t> за наступною формою: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23E8720D-EAA0-3967-5C05-734DE45ABACC}"/>
              </a:ext>
            </a:extLst>
          </p:cNvPr>
          <p:cNvSpPr/>
          <p:nvPr/>
        </p:nvSpPr>
        <p:spPr>
          <a:xfrm>
            <a:off x="2624988" y="3101417"/>
            <a:ext cx="7437323" cy="306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 {</a:t>
            </a:r>
            <a:endParaRPr lang="uk-U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5;</a:t>
            </a:r>
            <a:endParaRPr lang="uk-UA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5;</a:t>
            </a:r>
            <a:endParaRPr lang="uk-UA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b;</a:t>
            </a:r>
            <a:endParaRPr lang="uk-UA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c; </a:t>
            </a:r>
            <a:r>
              <a:rPr lang="uk-UA" sz="2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повертає 10</a:t>
            </a:r>
            <a:endParaRPr lang="uk-UA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85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FDD4F81A-9A44-3264-A5AA-72F471A13A7E}"/>
              </a:ext>
            </a:extLst>
          </p:cNvPr>
          <p:cNvSpPr txBox="1">
            <a:spLocks/>
          </p:cNvSpPr>
          <p:nvPr/>
        </p:nvSpPr>
        <p:spPr>
          <a:xfrm>
            <a:off x="936451" y="1381829"/>
            <a:ext cx="9905999" cy="1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Для того, щоб викликати метод для визначеного об’єкту, необхідно зазначити назву об’єкта, та використовуючи оператор «.» здійснити виклик самого методу:</a:t>
            </a:r>
          </a:p>
          <a:p>
            <a:pPr marL="0" indent="0">
              <a:buFont typeface="Arial"/>
              <a:buNone/>
            </a:pPr>
            <a:endParaRPr lang="uk-UA" dirty="0">
              <a:latin typeface="Cambria" panose="02040503050406030204" pitchFamily="18" charset="0"/>
            </a:endParaRPr>
          </a:p>
          <a:p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570E06DB-58BB-4E29-3B9C-674E82F5B6FB}"/>
              </a:ext>
            </a:extLst>
          </p:cNvPr>
          <p:cNvSpPr/>
          <p:nvPr/>
        </p:nvSpPr>
        <p:spPr>
          <a:xfrm>
            <a:off x="3898008" y="4088764"/>
            <a:ext cx="3188052" cy="5170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78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578EAA39-355D-493F-5677-8E8E71EE69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121" b="74606"/>
          <a:stretch/>
        </p:blipFill>
        <p:spPr>
          <a:xfrm>
            <a:off x="1695798" y="347059"/>
            <a:ext cx="9121832" cy="2612274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74C9BC9-A4A5-3569-7CA9-3D851D92C6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182" b="74606"/>
          <a:stretch/>
        </p:blipFill>
        <p:spPr>
          <a:xfrm>
            <a:off x="1706882" y="3099614"/>
            <a:ext cx="9110748" cy="2612275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03B1ECB8-C318-AA85-5E51-BC00A41DC5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302" t="71778" b="22565"/>
          <a:stretch/>
        </p:blipFill>
        <p:spPr>
          <a:xfrm>
            <a:off x="1729050" y="5852170"/>
            <a:ext cx="9088580" cy="5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136525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Вступ в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О</a:t>
            </a: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ОП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FFEB7-9BF0-C005-B7AC-8B1AABED5869}"/>
              </a:ext>
            </a:extLst>
          </p:cNvPr>
          <p:cNvSpPr txBox="1">
            <a:spLocks/>
          </p:cNvSpPr>
          <p:nvPr/>
        </p:nvSpPr>
        <p:spPr>
          <a:xfrm>
            <a:off x="609600" y="2118785"/>
            <a:ext cx="10972800" cy="378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altLang="en-US" b="1" dirty="0">
                <a:latin typeface="Cambria" panose="02040503050406030204" pitchFamily="18" charset="0"/>
                <a:cs typeface="Arial Bold" panose="020B0604020202090204" charset="0"/>
              </a:rPr>
              <a:t>	</a:t>
            </a:r>
            <a:r>
              <a:rPr lang="en-US" b="1" dirty="0" err="1">
                <a:latin typeface="Cambria" panose="02040503050406030204" pitchFamily="18" charset="0"/>
                <a:cs typeface="Arial Bold" panose="020B0604020202090204" charset="0"/>
              </a:rPr>
              <a:t>Процедурне</a:t>
            </a:r>
            <a:r>
              <a:rPr lang="en-US" b="1" dirty="0">
                <a:latin typeface="Cambria" panose="02040503050406030204" pitchFamily="18" charset="0"/>
                <a:cs typeface="Arial Bold" panose="020B060402020209020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cs typeface="Arial Bold" panose="020B0604020202090204" charset="0"/>
              </a:rPr>
              <a:t>програмування</a:t>
            </a:r>
            <a:r>
              <a:rPr lang="en-US" dirty="0">
                <a:latin typeface="Cambria" panose="02040503050406030204" pitchFamily="18" charset="0"/>
              </a:rPr>
              <a:t> - </a:t>
            </a:r>
            <a:r>
              <a:rPr lang="en-US" dirty="0" err="1">
                <a:latin typeface="Cambria" panose="02040503050406030204" pitchFamily="18" charset="0"/>
              </a:rPr>
              <a:t>це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написання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процедур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або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методів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які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виконують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операції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даними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тоді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як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cs typeface="Arial Bold" panose="020B0604020202090204" charset="0"/>
              </a:rPr>
              <a:t>об’єктно-орієнтоване</a:t>
            </a:r>
            <a:r>
              <a:rPr lang="en-US" b="1" dirty="0">
                <a:latin typeface="Cambria" panose="02040503050406030204" pitchFamily="18" charset="0"/>
                <a:cs typeface="Arial Bold" panose="020B060402020209020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cs typeface="Arial Bold" panose="020B0604020202090204" charset="0"/>
              </a:rPr>
              <a:t>програмування</a:t>
            </a:r>
            <a:r>
              <a:rPr lang="en-US" b="1" dirty="0">
                <a:latin typeface="Cambria" panose="02040503050406030204" pitchFamily="18" charset="0"/>
                <a:cs typeface="Arial Bold" panose="020B0604020202090204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-  </a:t>
            </a:r>
            <a:r>
              <a:rPr lang="en-US" dirty="0" err="1">
                <a:latin typeface="Cambria" panose="02040503050406030204" pitchFamily="18" charset="0"/>
              </a:rPr>
              <a:t>створення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об’єктів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які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містять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як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дані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так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і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методи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912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95732EB0-D39B-FD5A-7037-D015BB63B27E}"/>
              </a:ext>
            </a:extLst>
          </p:cNvPr>
          <p:cNvSpPr txBox="1">
            <a:spLocks/>
          </p:cNvSpPr>
          <p:nvPr/>
        </p:nvSpPr>
        <p:spPr>
          <a:xfrm>
            <a:off x="1238076" y="1226652"/>
            <a:ext cx="9905999" cy="143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sz="3200" dirty="0">
                <a:latin typeface="Cambria" panose="02040503050406030204" pitchFamily="18" charset="0"/>
              </a:rPr>
              <a:t>Методи, що не повертають значення подаються без оператора </a:t>
            </a:r>
            <a:r>
              <a:rPr lang="uk-UA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b="1" dirty="0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ambria" panose="02040503050406030204" pitchFamily="18" charset="0"/>
              </a:rPr>
              <a:t>за наступною формою: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C45DCC-A308-7E5B-BF48-970501CF496E}"/>
              </a:ext>
            </a:extLst>
          </p:cNvPr>
          <p:cNvSpPr/>
          <p:nvPr/>
        </p:nvSpPr>
        <p:spPr>
          <a:xfrm>
            <a:off x="1293701" y="3024125"/>
            <a:ext cx="9700749" cy="3010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 {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5;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5;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b;</a:t>
            </a:r>
            <a:endParaRPr lang="uk-UA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2400" b="1" i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2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</a:t>
            </a:r>
            <a:r>
              <a:rPr lang="uk-UA" sz="2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(c); // в консоль</a:t>
            </a:r>
            <a:r>
              <a:rPr lang="uk-UA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uk-UA" sz="2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роздруковано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endParaRPr lang="uk-UA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33447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E58A1C11-3D5E-A348-E6E6-58094109D8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939" b="73959"/>
          <a:stretch/>
        </p:blipFill>
        <p:spPr>
          <a:xfrm>
            <a:off x="1662548" y="280557"/>
            <a:ext cx="9155084" cy="2678776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CC2BACF-AD98-7427-EA61-D6528E5AE5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30" b="74606"/>
          <a:stretch/>
        </p:blipFill>
        <p:spPr>
          <a:xfrm>
            <a:off x="1679174" y="3123520"/>
            <a:ext cx="9138458" cy="2612275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34A426BC-C049-AC26-8658-535CCD51F6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302" t="71778" b="22565"/>
          <a:stretch/>
        </p:blipFill>
        <p:spPr>
          <a:xfrm>
            <a:off x="1695800" y="5916607"/>
            <a:ext cx="9121832" cy="5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3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C129919D-654D-A307-534C-2C30A10B695D}"/>
              </a:ext>
            </a:extLst>
          </p:cNvPr>
          <p:cNvSpPr txBox="1">
            <a:spLocks/>
          </p:cNvSpPr>
          <p:nvPr/>
        </p:nvSpPr>
        <p:spPr>
          <a:xfrm>
            <a:off x="202459" y="981532"/>
            <a:ext cx="10996823" cy="95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sz="3200" dirty="0">
                <a:latin typeface="Cambria" panose="02040503050406030204" pitchFamily="18" charset="0"/>
              </a:rPr>
              <a:t>Приклад використання методів для доступу до змінних екземпляра класу (</a:t>
            </a:r>
            <a:r>
              <a:rPr lang="en-US" sz="3200" dirty="0">
                <a:latin typeface="Cambria" panose="02040503050406030204" pitchFamily="18" charset="0"/>
              </a:rPr>
              <a:t>void</a:t>
            </a:r>
            <a:r>
              <a:rPr lang="uk-UA" sz="3200" dirty="0">
                <a:latin typeface="Cambria" panose="02040503050406030204" pitchFamily="18" charset="0"/>
              </a:rPr>
              <a:t>-метод):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59F0EB39-D03C-AC2A-ED75-DD2BBADB0848}"/>
              </a:ext>
            </a:extLst>
          </p:cNvPr>
          <p:cNvSpPr/>
          <p:nvPr/>
        </p:nvSpPr>
        <p:spPr>
          <a:xfrm>
            <a:off x="123786" y="2495972"/>
            <a:ext cx="5684519" cy="228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доступ до змінних</a:t>
            </a:r>
            <a:endParaRPr lang="uk-UA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"Об'єм становить</a:t>
            </a:r>
            <a:r>
              <a:rPr lang="uk-UA" sz="12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064D789E-E452-D413-78AA-21E70868311F}"/>
              </a:ext>
            </a:extLst>
          </p:cNvPr>
          <p:cNvSpPr/>
          <p:nvPr/>
        </p:nvSpPr>
        <p:spPr>
          <a:xfrm>
            <a:off x="5700871" y="2220029"/>
            <a:ext cx="6614915" cy="372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 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mybox2.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mybox2.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mybox2.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9;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myboxl.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  <a:endParaRPr lang="uk-UA" dirty="0">
              <a:solidFill>
                <a:srgbClr val="3F7F5F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	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mybox2.v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olume ();</a:t>
            </a:r>
          </a:p>
          <a:p>
            <a:r>
              <a:rPr lang="uk-UA" dirty="0">
                <a:solidFill>
                  <a:schemeClr val="bg1"/>
                </a:solidFill>
              </a:rPr>
              <a:t>	</a:t>
            </a:r>
            <a:r>
              <a:rPr lang="uk-UA" dirty="0">
                <a:solidFill>
                  <a:schemeClr val="tx1"/>
                </a:solidFill>
              </a:rPr>
              <a:t>}</a:t>
            </a:r>
          </a:p>
          <a:p>
            <a:r>
              <a:rPr lang="uk-UA" dirty="0">
                <a:solidFill>
                  <a:schemeClr val="tx1"/>
                </a:solidFill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dirty="0"/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B5D41A6F-C57A-F0C0-AF86-7A72D3870F87}"/>
              </a:ext>
            </a:extLst>
          </p:cNvPr>
          <p:cNvSpPr/>
          <p:nvPr/>
        </p:nvSpPr>
        <p:spPr>
          <a:xfrm>
            <a:off x="2159403" y="4879812"/>
            <a:ext cx="3193994" cy="9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uk-UA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 становить 3000.0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</a:rPr>
              <a:t>Об'єм становить 162.0</a:t>
            </a:r>
            <a:endParaRPr lang="uk-UA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5D88766-C183-914F-3785-B5344DD84476}"/>
              </a:ext>
            </a:extLst>
          </p:cNvPr>
          <p:cNvSpPr txBox="1">
            <a:spLocks/>
          </p:cNvSpPr>
          <p:nvPr/>
        </p:nvSpPr>
        <p:spPr>
          <a:xfrm>
            <a:off x="6615117" y="5465909"/>
            <a:ext cx="3965546" cy="70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b="1" dirty="0">
                <a:solidFill>
                  <a:srgbClr val="FF0000"/>
                </a:solidFill>
                <a:latin typeface="Cambria" panose="02040503050406030204" pitchFamily="18" charset="0"/>
              </a:rPr>
              <a:t>Метод: написано </a:t>
            </a:r>
            <a:r>
              <a:rPr lang="uk-UA" b="1" dirty="0">
                <a:solidFill>
                  <a:schemeClr val="bg1"/>
                </a:solidFill>
                <a:latin typeface="Cambria" panose="02040503050406030204" pitchFamily="18" charset="0"/>
              </a:rPr>
              <a:t>1</a:t>
            </a:r>
            <a:r>
              <a:rPr lang="uk-UA" b="1" dirty="0">
                <a:solidFill>
                  <a:srgbClr val="FF0000"/>
                </a:solidFill>
                <a:latin typeface="Cambria" panose="02040503050406030204" pitchFamily="18" charset="0"/>
              </a:rPr>
              <a:t> раз; використано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mbria" panose="02040503050406030204" pitchFamily="18" charset="0"/>
              </a:rPr>
              <a:t>разів</a:t>
            </a:r>
          </a:p>
        </p:txBody>
      </p:sp>
    </p:spTree>
    <p:extLst>
      <p:ext uri="{BB962C8B-B14F-4D97-AF65-F5344CB8AC3E}">
        <p14:creationId xmlns:p14="http://schemas.microsoft.com/office/powerpoint/2010/main" val="363628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48F7C5F1-F579-42E2-7E80-4B186A681EC6}"/>
              </a:ext>
            </a:extLst>
          </p:cNvPr>
          <p:cNvSpPr txBox="1">
            <a:spLocks/>
          </p:cNvSpPr>
          <p:nvPr/>
        </p:nvSpPr>
        <p:spPr>
          <a:xfrm>
            <a:off x="249676" y="2058441"/>
            <a:ext cx="11692647" cy="190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>
                <a:latin typeface="Cambria" panose="02040503050406030204" pitchFamily="18" charset="0"/>
              </a:rPr>
              <a:t>Особливість такого застосунку полягає в тому, що один і той самий метод, логіку якого викладено </a:t>
            </a:r>
            <a:r>
              <a:rPr lang="uk-UA" sz="2800" dirty="0">
                <a:solidFill>
                  <a:srgbClr val="FF0000"/>
                </a:solidFill>
                <a:latin typeface="Cambria" panose="02040503050406030204" pitchFamily="18" charset="0"/>
              </a:rPr>
              <a:t>один раз</a:t>
            </a:r>
            <a:r>
              <a:rPr lang="uk-UA" sz="2800" dirty="0">
                <a:latin typeface="Cambria" panose="02040503050406030204" pitchFamily="18" charset="0"/>
              </a:rPr>
              <a:t> в класі, можна застосовувати для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uk-UA" sz="2800" dirty="0">
                <a:latin typeface="Cambria" panose="02040503050406030204" pitchFamily="18" charset="0"/>
              </a:rPr>
              <a:t>кількості його об’єктів.</a:t>
            </a: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2374FA72-4D07-50F0-71FC-2B19CF4C7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91" y="3828963"/>
            <a:ext cx="4497173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38A86585-28B9-F3FD-CB44-7803420E6838}"/>
              </a:ext>
            </a:extLst>
          </p:cNvPr>
          <p:cNvSpPr txBox="1">
            <a:spLocks/>
          </p:cNvSpPr>
          <p:nvPr/>
        </p:nvSpPr>
        <p:spPr>
          <a:xfrm>
            <a:off x="346294" y="3981770"/>
            <a:ext cx="7031940" cy="2403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>
                <a:latin typeface="Cambria" panose="02040503050406030204" pitchFamily="18" charset="0"/>
              </a:rPr>
              <a:t>Метод </a:t>
            </a:r>
            <a:r>
              <a:rPr lang="uk-UA" sz="2800" dirty="0" err="1">
                <a:latin typeface="Cambria" panose="02040503050406030204" pitchFamily="18" charset="0"/>
              </a:rPr>
              <a:t>volume</a:t>
            </a:r>
            <a:r>
              <a:rPr lang="uk-UA" sz="2800" dirty="0">
                <a:latin typeface="Cambria" panose="02040503050406030204" pitchFamily="18" charset="0"/>
              </a:rPr>
              <a:t>() використовує значення змінних того екземпляра класу до якого його викликано, а отже результат роботи для двох об’єктів різний.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00E3624-3A22-A1E3-C8F4-AE8A4A476CF9}"/>
              </a:ext>
            </a:extLst>
          </p:cNvPr>
          <p:cNvSpPr txBox="1">
            <a:spLocks/>
          </p:cNvSpPr>
          <p:nvPr/>
        </p:nvSpPr>
        <p:spPr>
          <a:xfrm>
            <a:off x="204336" y="1468461"/>
            <a:ext cx="11692647" cy="957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2800" dirty="0">
                <a:latin typeface="Cambria" panose="02040503050406030204" pitchFamily="18" charset="0"/>
              </a:rPr>
              <a:t>Приклад використання методів для доступу до змінних екземпляра класу:</a:t>
            </a:r>
          </a:p>
        </p:txBody>
      </p:sp>
    </p:spTree>
    <p:extLst>
      <p:ext uri="{BB962C8B-B14F-4D97-AF65-F5344CB8AC3E}">
        <p14:creationId xmlns:p14="http://schemas.microsoft.com/office/powerpoint/2010/main" val="10869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6C85ED7-98AB-2DC5-EB29-497E35D6E9CA}"/>
              </a:ext>
            </a:extLst>
          </p:cNvPr>
          <p:cNvSpPr txBox="1">
            <a:spLocks/>
          </p:cNvSpPr>
          <p:nvPr/>
        </p:nvSpPr>
        <p:spPr>
          <a:xfrm>
            <a:off x="326938" y="1002967"/>
            <a:ext cx="11366474" cy="97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71120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Інший спосіб представлення методу </a:t>
            </a:r>
            <a:r>
              <a:rPr lang="uk-UA" dirty="0" err="1">
                <a:solidFill>
                  <a:srgbClr val="FF0000"/>
                </a:solidFill>
                <a:latin typeface="Cambria" panose="02040503050406030204" pitchFamily="18" charset="0"/>
              </a:rPr>
              <a:t>volume</a:t>
            </a:r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() </a:t>
            </a:r>
            <a:r>
              <a:rPr lang="uk-UA" dirty="0">
                <a:latin typeface="Cambria" panose="02040503050406030204" pitchFamily="18" charset="0"/>
              </a:rPr>
              <a:t>з обов’язковим поверненням значення (типізований метод):</a:t>
            </a:r>
            <a:endParaRPr lang="uk-UA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905FAABF-7A45-8735-6152-BB0CD158F97E}"/>
              </a:ext>
            </a:extLst>
          </p:cNvPr>
          <p:cNvSpPr/>
          <p:nvPr/>
        </p:nvSpPr>
        <p:spPr>
          <a:xfrm>
            <a:off x="551068" y="2411161"/>
            <a:ext cx="5544932" cy="179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u="sng" dirty="0" err="1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u="sng" dirty="0" err="1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7A9C4301-913F-A920-00C6-F010FEA9E5CB}"/>
              </a:ext>
            </a:extLst>
          </p:cNvPr>
          <p:cNvSpPr/>
          <p:nvPr/>
        </p:nvSpPr>
        <p:spPr>
          <a:xfrm>
            <a:off x="5068712" y="2485815"/>
            <a:ext cx="7083775" cy="276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 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/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mybox.volume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>
              <a:lnSpc>
                <a:spcPct val="115000"/>
              </a:lnSpc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	</a:t>
            </a:r>
            <a:r>
              <a:rPr lang="uk-UA" dirty="0">
                <a:solidFill>
                  <a:schemeClr val="bg1"/>
                </a:solidFill>
              </a:rPr>
              <a:t>}</a:t>
            </a:r>
          </a:p>
          <a:p>
            <a:r>
              <a:rPr lang="uk-UA" dirty="0">
                <a:solidFill>
                  <a:schemeClr val="bg1"/>
                </a:solidFill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676EE44-377E-8C95-171E-707FC03A57A5}"/>
              </a:ext>
            </a:extLst>
          </p:cNvPr>
          <p:cNvSpPr txBox="1">
            <a:spLocks/>
          </p:cNvSpPr>
          <p:nvPr/>
        </p:nvSpPr>
        <p:spPr>
          <a:xfrm>
            <a:off x="936451" y="4693289"/>
            <a:ext cx="3430611" cy="67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2800" dirty="0">
                <a:latin typeface="Cambria" panose="02040503050406030204" pitchFamily="18" charset="0"/>
              </a:rPr>
              <a:t>Або інший спосіб:</a:t>
            </a:r>
            <a:endParaRPr lang="uk-UA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195009EE-D30F-4AAC-86E0-E9A081DAC41C}"/>
              </a:ext>
            </a:extLst>
          </p:cNvPr>
          <p:cNvSpPr/>
          <p:nvPr/>
        </p:nvSpPr>
        <p:spPr>
          <a:xfrm>
            <a:off x="517993" y="5324752"/>
            <a:ext cx="6346144" cy="1068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1BD9858-FF7D-D735-EE72-85A96FD4E017}"/>
              </a:ext>
            </a:extLst>
          </p:cNvPr>
          <p:cNvSpPr txBox="1">
            <a:spLocks/>
          </p:cNvSpPr>
          <p:nvPr/>
        </p:nvSpPr>
        <p:spPr>
          <a:xfrm>
            <a:off x="408670" y="2878558"/>
            <a:ext cx="1158229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1. Тип даних, який повертає метод має бути сумісним з типами, що використовуються у методі.</a:t>
            </a:r>
          </a:p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2. Змінна, що приймає значення роботи методу, також має бути сумісна з типом методу.</a:t>
            </a:r>
          </a:p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Узагальнення: усі данні, що використовуються в методі мають бути одного типу!</a:t>
            </a:r>
          </a:p>
          <a:p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191A68-F077-ECCA-7503-877F25AA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70" y="1247589"/>
            <a:ext cx="11370700" cy="1478570"/>
          </a:xfrm>
        </p:spPr>
        <p:txBody>
          <a:bodyPr>
            <a:normAutofit/>
          </a:bodyPr>
          <a:lstStyle/>
          <a:p>
            <a:pPr algn="just"/>
            <a:r>
              <a:rPr lang="uk-UA" sz="2800" b="1" i="1" dirty="0">
                <a:latin typeface="Cambria" panose="02040503050406030204" pitchFamily="18" charset="0"/>
              </a:rPr>
              <a:t>При роботі з методами, що повертають значення, слід пам’ятати:</a:t>
            </a:r>
            <a:endParaRPr lang="uk-UA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88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E6969CBC-C8F7-6E78-FECC-77298CFAA98C}"/>
              </a:ext>
            </a:extLst>
          </p:cNvPr>
          <p:cNvSpPr txBox="1">
            <a:spLocks/>
          </p:cNvSpPr>
          <p:nvPr/>
        </p:nvSpPr>
        <p:spPr>
          <a:xfrm>
            <a:off x="1174661" y="1224780"/>
            <a:ext cx="9905999" cy="64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uk-UA" sz="3200" dirty="0">
                <a:latin typeface="Cambria" panose="02040503050406030204" pitchFamily="18" charset="0"/>
              </a:rPr>
              <a:t>Загальна форма оголошення методу: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0A2C8373-1EED-92EA-182D-D5D899606B04}"/>
              </a:ext>
            </a:extLst>
          </p:cNvPr>
          <p:cNvSpPr/>
          <p:nvPr/>
        </p:nvSpPr>
        <p:spPr>
          <a:xfrm>
            <a:off x="3079661" y="2161018"/>
            <a:ext cx="6096000" cy="1311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імя_методу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тіло методу</a:t>
            </a:r>
            <a:endParaRPr lang="uk-UA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</a:rPr>
              <a:t>}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0BC3575-3980-64E6-B70A-88A2BC1C55B4}"/>
              </a:ext>
            </a:extLst>
          </p:cNvPr>
          <p:cNvSpPr txBox="1">
            <a:spLocks/>
          </p:cNvSpPr>
          <p:nvPr/>
        </p:nvSpPr>
        <p:spPr>
          <a:xfrm>
            <a:off x="408671" y="3949592"/>
            <a:ext cx="11459073" cy="237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>
                <a:latin typeface="Cambria" panose="02040503050406030204" pitchFamily="18" charset="0"/>
              </a:rPr>
              <a:t>де </a:t>
            </a:r>
            <a:r>
              <a:rPr lang="uk-UA" sz="28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800" dirty="0">
                <a:latin typeface="Cambria" panose="02040503050406030204" pitchFamily="18" charset="0"/>
              </a:rPr>
              <a:t> означає послідовність пар «тип даних – назва», розділених комами. Параметри – це змінні, які приймають значення аргументів. Аргументи – це дані, що передаються методу під час його виклику. </a:t>
            </a:r>
            <a:endParaRPr lang="uk-UA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42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FA029255-7423-878F-D0ED-99AC696ECF35}"/>
              </a:ext>
            </a:extLst>
          </p:cNvPr>
          <p:cNvSpPr txBox="1">
            <a:spLocks/>
          </p:cNvSpPr>
          <p:nvPr/>
        </p:nvSpPr>
        <p:spPr>
          <a:xfrm>
            <a:off x="1238076" y="921826"/>
            <a:ext cx="9905999" cy="84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uk-UA" sz="3200"/>
              <a:t>Про </a:t>
            </a:r>
            <a:r>
              <a:rPr lang="uk-UA" sz="3200">
                <a:solidFill>
                  <a:srgbClr val="FF0000"/>
                </a:solidFill>
              </a:rPr>
              <a:t>аргументи</a:t>
            </a:r>
            <a:r>
              <a:rPr lang="uk-UA" sz="3200"/>
              <a:t> та </a:t>
            </a:r>
            <a:r>
              <a:rPr lang="uk-UA" sz="3200">
                <a:solidFill>
                  <a:srgbClr val="FF0000"/>
                </a:solidFill>
              </a:rPr>
              <a:t>параметри</a:t>
            </a:r>
            <a:r>
              <a:rPr lang="uk-UA" sz="3200"/>
              <a:t> методу</a:t>
            </a:r>
            <a:endParaRPr lang="uk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B13B2-0EE3-F5F9-E6A5-E2A7A3E26B6A}"/>
              </a:ext>
            </a:extLst>
          </p:cNvPr>
          <p:cNvSpPr txBox="1">
            <a:spLocks/>
          </p:cNvSpPr>
          <p:nvPr/>
        </p:nvSpPr>
        <p:spPr>
          <a:xfrm>
            <a:off x="574095" y="1620619"/>
            <a:ext cx="11371471" cy="84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b="1">
                <a:latin typeface="Cambria" panose="02040503050406030204" pitchFamily="18" charset="0"/>
              </a:rPr>
              <a:t>Методи, що приймають під час виклику параметри та виконують над ними певні операції називають </a:t>
            </a:r>
            <a:r>
              <a:rPr lang="uk-UA" b="1">
                <a:solidFill>
                  <a:srgbClr val="FF0000"/>
                </a:solidFill>
                <a:latin typeface="Cambria" panose="02040503050406030204" pitchFamily="18" charset="0"/>
              </a:rPr>
              <a:t>ПАРАМЕТРИЗОВАНИМИ</a:t>
            </a:r>
            <a:endParaRPr lang="uk-UA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81837B1E-F071-DF20-E0A3-B49BBAD9EB8B}"/>
              </a:ext>
            </a:extLst>
          </p:cNvPr>
          <p:cNvSpPr/>
          <p:nvPr/>
        </p:nvSpPr>
        <p:spPr>
          <a:xfrm>
            <a:off x="628246" y="2997845"/>
            <a:ext cx="4461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Метод, що повертає квадрат числа 10 без прийняття параметрів:</a:t>
            </a: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7F10D929-40D5-BDF8-EF0F-4D4C7E5D7BB2}"/>
              </a:ext>
            </a:extLst>
          </p:cNvPr>
          <p:cNvSpPr/>
          <p:nvPr/>
        </p:nvSpPr>
        <p:spPr>
          <a:xfrm>
            <a:off x="1189843" y="4294502"/>
            <a:ext cx="3338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    {</a:t>
            </a:r>
            <a:endParaRPr lang="uk-UA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* 10; </a:t>
            </a:r>
            <a:endParaRPr lang="uk-UA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}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10D2694F-4A5E-9317-9F84-F6A5F2666B4A}"/>
              </a:ext>
            </a:extLst>
          </p:cNvPr>
          <p:cNvSpPr/>
          <p:nvPr/>
        </p:nvSpPr>
        <p:spPr>
          <a:xfrm>
            <a:off x="-104944" y="5459564"/>
            <a:ext cx="547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Недолік: можливість визначення квадрату лише числа 10!</a:t>
            </a:r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23C07E92-4E44-6C9C-9A49-DB01E5C2FD0B}"/>
              </a:ext>
            </a:extLst>
          </p:cNvPr>
          <p:cNvSpPr/>
          <p:nvPr/>
        </p:nvSpPr>
        <p:spPr>
          <a:xfrm>
            <a:off x="7102216" y="2941959"/>
            <a:ext cx="4461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А якщо потрібен метод піднесення до квадрату будь-якого числа? </a:t>
            </a:r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121D7FF2-88C8-6766-37A4-109C8CBF181F}"/>
              </a:ext>
            </a:extLst>
          </p:cNvPr>
          <p:cNvSpPr/>
          <p:nvPr/>
        </p:nvSpPr>
        <p:spPr>
          <a:xfrm>
            <a:off x="7587615" y="4294502"/>
            <a:ext cx="36708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sz="2000" dirty="0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}</a:t>
            </a:r>
            <a:endParaRPr lang="uk-UA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10AA251C-F89C-A09B-2B8E-934857BC78FF}"/>
              </a:ext>
            </a:extLst>
          </p:cNvPr>
          <p:cNvSpPr txBox="1">
            <a:spLocks/>
          </p:cNvSpPr>
          <p:nvPr/>
        </p:nvSpPr>
        <p:spPr>
          <a:xfrm>
            <a:off x="408671" y="1096744"/>
            <a:ext cx="10971072" cy="100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sz="2400" dirty="0">
                <a:latin typeface="Cambria" panose="02040503050406030204" pitchFamily="18" charset="0"/>
              </a:rPr>
              <a:t>Під час роботи з методами, які приймають параметри, слід розуміти два терміни: </a:t>
            </a:r>
            <a:r>
              <a:rPr lang="uk-UA" sz="2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параметр</a:t>
            </a:r>
            <a:r>
              <a:rPr lang="uk-UA" sz="2400" dirty="0">
                <a:latin typeface="Cambria" panose="02040503050406030204" pitchFamily="18" charset="0"/>
              </a:rPr>
              <a:t> та </a:t>
            </a:r>
            <a:r>
              <a:rPr lang="uk-UA" sz="2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аргумент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424BF-9A59-1897-F9B4-5A4BA73853EA}"/>
              </a:ext>
            </a:extLst>
          </p:cNvPr>
          <p:cNvSpPr txBox="1">
            <a:spLocks/>
          </p:cNvSpPr>
          <p:nvPr/>
        </p:nvSpPr>
        <p:spPr>
          <a:xfrm>
            <a:off x="408671" y="2194278"/>
            <a:ext cx="11033827" cy="1698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Параметр</a:t>
            </a:r>
            <a:r>
              <a:rPr lang="uk-UA" dirty="0">
                <a:latin typeface="Cambria" panose="02040503050406030204" pitchFamily="18" charset="0"/>
              </a:rPr>
              <a:t> – це визначена в методі змінна, яка приймає значення під час виклику методу. </a:t>
            </a:r>
          </a:p>
          <a:p>
            <a:pPr algn="just">
              <a:lnSpc>
                <a:spcPct val="100000"/>
              </a:lnSpc>
            </a:pPr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Аргумент</a:t>
            </a:r>
            <a:r>
              <a:rPr lang="uk-UA" dirty="0">
                <a:latin typeface="Cambria" panose="02040503050406030204" pitchFamily="18" charset="0"/>
              </a:rPr>
              <a:t> – це значення, яке передається методу під час його виклику. </a:t>
            </a: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D407CDB7-F163-17BF-9624-B78096E8562D}"/>
              </a:ext>
            </a:extLst>
          </p:cNvPr>
          <p:cNvSpPr/>
          <p:nvPr/>
        </p:nvSpPr>
        <p:spPr>
          <a:xfrm>
            <a:off x="1613498" y="3678748"/>
            <a:ext cx="2607711" cy="1311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* i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}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680E6649-E344-393C-AAC8-BDD81E52B087}"/>
              </a:ext>
            </a:extLst>
          </p:cNvPr>
          <p:cNvSpPr/>
          <p:nvPr/>
        </p:nvSpPr>
        <p:spPr>
          <a:xfrm>
            <a:off x="6970101" y="4161282"/>
            <a:ext cx="29218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two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square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(2);</a:t>
            </a:r>
            <a:endParaRPr lang="uk-UA" sz="2400" dirty="0">
              <a:latin typeface="Cambria" panose="02040503050406030204" pitchFamily="18" charset="0"/>
            </a:endParaRPr>
          </a:p>
        </p:txBody>
      </p:sp>
      <p:cxnSp>
        <p:nvCxnSpPr>
          <p:cNvPr id="7" name="Прямая соединительная линия 8">
            <a:extLst>
              <a:ext uri="{FF2B5EF4-FFF2-40B4-BE49-F238E27FC236}">
                <a16:creationId xmlns:a16="http://schemas.microsoft.com/office/drawing/2014/main" id="{EAAFC584-366E-ADA1-4733-6DE9A00D0EA0}"/>
              </a:ext>
            </a:extLst>
          </p:cNvPr>
          <p:cNvCxnSpPr>
            <a:cxnSpLocks/>
          </p:cNvCxnSpPr>
          <p:nvPr/>
        </p:nvCxnSpPr>
        <p:spPr>
          <a:xfrm flipH="1">
            <a:off x="8063348" y="4015409"/>
            <a:ext cx="1170104" cy="1055356"/>
          </a:xfrm>
          <a:prstGeom prst="line">
            <a:avLst/>
          </a:prstGeom>
          <a:ln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DF5C0ABD-0739-3DD5-1FC8-CC773E60599B}"/>
              </a:ext>
            </a:extLst>
          </p:cNvPr>
          <p:cNvSpPr txBox="1">
            <a:spLocks/>
          </p:cNvSpPr>
          <p:nvPr/>
        </p:nvSpPr>
        <p:spPr>
          <a:xfrm>
            <a:off x="1809194" y="4949346"/>
            <a:ext cx="2131721" cy="58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latin typeface="Cambria" panose="02040503050406030204" pitchFamily="18" charset="0"/>
              </a:rPr>
              <a:t>параметр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99E03E1-4AFA-DBBC-2F72-18120EB59748}"/>
              </a:ext>
            </a:extLst>
          </p:cNvPr>
          <p:cNvSpPr txBox="1">
            <a:spLocks/>
          </p:cNvSpPr>
          <p:nvPr/>
        </p:nvSpPr>
        <p:spPr>
          <a:xfrm>
            <a:off x="7185226" y="4594189"/>
            <a:ext cx="2131721" cy="58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latin typeface="Cambria" panose="02040503050406030204" pitchFamily="18" charset="0"/>
              </a:rPr>
              <a:t>аргумент</a:t>
            </a:r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BF360484-2B7E-0F39-6970-01F0C850226F}"/>
              </a:ext>
            </a:extLst>
          </p:cNvPr>
          <p:cNvSpPr/>
          <p:nvPr/>
        </p:nvSpPr>
        <p:spPr>
          <a:xfrm>
            <a:off x="-19049" y="5555239"/>
            <a:ext cx="11850714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i="1" dirty="0">
                <a:latin typeface="Cambria" panose="02040503050406030204" pitchFamily="18" charset="0"/>
              </a:rPr>
              <a:t>Параметри зазначаються в дужках при написанні методу, а аргументи при його виклику!</a:t>
            </a:r>
          </a:p>
        </p:txBody>
      </p:sp>
    </p:spTree>
    <p:extLst>
      <p:ext uri="{BB962C8B-B14F-4D97-AF65-F5344CB8AC3E}">
        <p14:creationId xmlns:p14="http://schemas.microsoft.com/office/powerpoint/2010/main" val="21306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B694180-7CED-61E3-B076-15185859FB7D}"/>
              </a:ext>
            </a:extLst>
          </p:cNvPr>
          <p:cNvSpPr txBox="1">
            <a:spLocks/>
          </p:cNvSpPr>
          <p:nvPr/>
        </p:nvSpPr>
        <p:spPr>
          <a:xfrm>
            <a:off x="635550" y="979280"/>
            <a:ext cx="10744194" cy="100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Приклад: </a:t>
            </a:r>
            <a:r>
              <a:rPr lang="uk-UA" dirty="0">
                <a:latin typeface="Cambria" panose="02040503050406030204" pitchFamily="18" charset="0"/>
              </a:rPr>
              <a:t>застосування </a:t>
            </a:r>
            <a:r>
              <a:rPr lang="uk-UA" dirty="0" err="1">
                <a:latin typeface="Cambria" panose="02040503050406030204" pitchFamily="18" charset="0"/>
              </a:rPr>
              <a:t>параметризованого</a:t>
            </a:r>
            <a:r>
              <a:rPr lang="uk-UA" dirty="0">
                <a:latin typeface="Cambria" panose="02040503050406030204" pitchFamily="18" charset="0"/>
              </a:rPr>
              <a:t> методу, який в якості параметрів приймає розміри та встановлює їх значення для кожної змінної екземпляра класу: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9F1CA497-F6E6-3888-1EDD-5F93448F1F5E}"/>
              </a:ext>
            </a:extLst>
          </p:cNvPr>
          <p:cNvSpPr/>
          <p:nvPr/>
        </p:nvSpPr>
        <p:spPr>
          <a:xfrm>
            <a:off x="635550" y="2488008"/>
            <a:ext cx="5891155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659130" algn="l"/>
              </a:tabLs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d;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769513B9-9C7E-F477-AF87-2800D2B2B471}"/>
              </a:ext>
            </a:extLst>
          </p:cNvPr>
          <p:cNvSpPr/>
          <p:nvPr/>
        </p:nvSpPr>
        <p:spPr>
          <a:xfrm>
            <a:off x="6103399" y="2417931"/>
            <a:ext cx="6044533" cy="25376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mybox2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myboxl.setBox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(10, 20, 15);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mybox2.setBox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(3, 6, 9) ;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myboxl.volume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mybox2.volume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 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}</a:t>
            </a:r>
            <a:endParaRPr lang="uk-UA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2ACDCF65-F995-1879-F503-6EEDEFFCD2CF}"/>
              </a:ext>
            </a:extLst>
          </p:cNvPr>
          <p:cNvSpPr/>
          <p:nvPr/>
        </p:nvSpPr>
        <p:spPr>
          <a:xfrm>
            <a:off x="1367859" y="5420491"/>
            <a:ext cx="9630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при виконанні стрічки </a:t>
            </a:r>
            <a:r>
              <a:rPr lang="uk-UA" sz="24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myboxl.setBox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</a:rPr>
              <a:t>(10, 20, 15); </a:t>
            </a:r>
            <a:r>
              <a:rPr lang="uk-UA" sz="2400" dirty="0">
                <a:latin typeface="Cambria" panose="02040503050406030204" pitchFamily="18" charset="0"/>
              </a:rPr>
              <a:t>аргумент 10 присвоюється в параметр </a:t>
            </a: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w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</a:rPr>
              <a:t>, 20 – </a:t>
            </a: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</a:rPr>
              <a:t>, 15 – </a:t>
            </a: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</a:t>
            </a:r>
            <a:endParaRPr lang="uk-UA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4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136525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Вступ в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О</a:t>
            </a: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ОП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A46DF8-9B21-8B8D-CA87-B0C08067CFA6}"/>
              </a:ext>
            </a:extLst>
          </p:cNvPr>
          <p:cNvSpPr txBox="1">
            <a:spLocks/>
          </p:cNvSpPr>
          <p:nvPr/>
        </p:nvSpPr>
        <p:spPr>
          <a:xfrm>
            <a:off x="707443" y="1902871"/>
            <a:ext cx="10211789" cy="317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>
                <a:latin typeface="Cambria" panose="02040503050406030204" pitchFamily="18" charset="0"/>
              </a:rPr>
              <a:t>ООП </a:t>
            </a:r>
            <a:r>
              <a:rPr lang="en-US" sz="2400" dirty="0" err="1">
                <a:latin typeface="Cambria" panose="02040503050406030204" pitchFamily="18" charset="0"/>
              </a:rPr>
              <a:t>швидше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і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легше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виконується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ООП </a:t>
            </a:r>
            <a:r>
              <a:rPr lang="en-US" sz="2400" dirty="0" err="1">
                <a:latin typeface="Cambria" panose="02040503050406030204" pitchFamily="18" charset="0"/>
              </a:rPr>
              <a:t>забезпечує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чітку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структуру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програм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ООП </a:t>
            </a:r>
            <a:r>
              <a:rPr lang="en-US" sz="2400" dirty="0" err="1">
                <a:latin typeface="Cambria" panose="02040503050406030204" pitchFamily="18" charset="0"/>
              </a:rPr>
              <a:t>допомагає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uk-UA" altLang="en-US" sz="2400" dirty="0">
                <a:latin typeface="Cambria" panose="02040503050406030204" pitchFamily="18" charset="0"/>
              </a:rPr>
              <a:t>слідувати</a:t>
            </a:r>
            <a:r>
              <a:rPr lang="en-US" sz="2400" dirty="0">
                <a:latin typeface="Cambria" panose="02040503050406030204" pitchFamily="18" charset="0"/>
              </a:rPr>
              <a:t> DRY </a:t>
            </a:r>
            <a:r>
              <a:rPr lang="uk-UA" altLang="en-US" sz="2400" dirty="0">
                <a:latin typeface="Cambria" panose="02040503050406030204" pitchFamily="18" charset="0"/>
              </a:rPr>
              <a:t>принципу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а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також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полегшує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підтримку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зміну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та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налагодження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коду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ООП </a:t>
            </a:r>
            <a:r>
              <a:rPr lang="en-US" sz="2400" dirty="0" err="1">
                <a:latin typeface="Cambria" panose="02040503050406030204" pitchFamily="18" charset="0"/>
              </a:rPr>
              <a:t>дає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можливість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створювати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повноцінні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багаторазові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програми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з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менш</a:t>
            </a:r>
            <a:r>
              <a:rPr lang="uk-UA" altLang="en-US" sz="2400" dirty="0" err="1">
                <a:latin typeface="Cambria" panose="02040503050406030204" pitchFamily="18" charset="0"/>
              </a:rPr>
              <a:t>ою</a:t>
            </a:r>
            <a:r>
              <a:rPr lang="uk-UA" altLang="en-US" sz="2400" dirty="0">
                <a:latin typeface="Cambria" panose="02040503050406030204" pitchFamily="18" charset="0"/>
              </a:rPr>
              <a:t> кількістю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код</a:t>
            </a:r>
            <a:r>
              <a:rPr lang="uk-UA" altLang="en-US" sz="2400" dirty="0">
                <a:latin typeface="Cambria" panose="02040503050406030204" pitchFamily="18" charset="0"/>
              </a:rPr>
              <a:t>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та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меншим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часом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розробки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33A628-6B31-EDF5-43F2-B111BFB9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38" y="1174855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OOP advantages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21A1E9-A315-CD5A-E7D8-A0AEF0062F64}"/>
              </a:ext>
            </a:extLst>
          </p:cNvPr>
          <p:cNvSpPr txBox="1">
            <a:spLocks/>
          </p:cNvSpPr>
          <p:nvPr/>
        </p:nvSpPr>
        <p:spPr>
          <a:xfrm>
            <a:off x="511757" y="4895004"/>
            <a:ext cx="10972800" cy="29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altLang="en-US" b="1" i="1" dirty="0">
                <a:latin typeface="Cambria" panose="02040503050406030204" pitchFamily="18" charset="0"/>
                <a:cs typeface="Arial Bold" panose="020B0604020202090204" charset="0"/>
              </a:rPr>
              <a:t>	</a:t>
            </a:r>
            <a:r>
              <a:rPr lang="en-US" sz="2000" b="1" i="1" dirty="0">
                <a:latin typeface="Cambria" panose="02040503050406030204" pitchFamily="18" charset="0"/>
                <a:cs typeface="Arial Bold" panose="020B0604020202090204" charset="0"/>
              </a:rPr>
              <a:t>"Don't Repeat Yourself" (DRY)</a:t>
            </a:r>
            <a:r>
              <a:rPr lang="en-US" sz="2000" i="1" dirty="0">
                <a:latin typeface="Cambria" panose="02040503050406030204" pitchFamily="18" charset="0"/>
              </a:rPr>
              <a:t> </a:t>
            </a:r>
            <a:r>
              <a:rPr lang="uk-UA" altLang="en-US" sz="2000" i="1" dirty="0">
                <a:latin typeface="Cambria" panose="02040503050406030204" pitchFamily="18" charset="0"/>
              </a:rPr>
              <a:t>- принцип полягає у зменшенні повторення коду. Вам слід вилучити загальні для програми фрагменти коду та розмістити їх в одному місці і використовувати повторно, а не повторювати.</a:t>
            </a:r>
            <a:endParaRPr lang="uk-UA" altLang="en-US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74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256AD-E467-D64D-992E-E0218A3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451" y="916827"/>
            <a:ext cx="9905998" cy="637436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Cambria" panose="02040503050406030204" pitchFamily="18" charset="0"/>
              </a:rPr>
              <a:t>Використання об’єктів в якості параметрів методу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04D45-FE84-55C4-30D5-EAA0E13ACC8E}"/>
              </a:ext>
            </a:extLst>
          </p:cNvPr>
          <p:cNvSpPr txBox="1">
            <a:spLocks/>
          </p:cNvSpPr>
          <p:nvPr/>
        </p:nvSpPr>
        <p:spPr>
          <a:xfrm>
            <a:off x="165353" y="1554835"/>
            <a:ext cx="11546749" cy="145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711200" algn="just">
              <a:buFont typeface="Arial"/>
              <a:buNone/>
            </a:pPr>
            <a:r>
              <a:rPr lang="uk-UA" sz="2400" dirty="0">
                <a:latin typeface="Cambria" panose="02040503050406030204" pitchFamily="18" charset="0"/>
              </a:rPr>
              <a:t>В попередніх прикладах у якості параметрів розглядались лише примітивні типи даних (один або декілька). Проте для передачі методам доступні також об'єкти (екземпляри класів):</a:t>
            </a: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2B385968-C0B0-A97C-2E18-86072A5E36D6}"/>
              </a:ext>
            </a:extLst>
          </p:cNvPr>
          <p:cNvSpPr/>
          <p:nvPr/>
        </p:nvSpPr>
        <p:spPr>
          <a:xfrm>
            <a:off x="594559" y="2990618"/>
            <a:ext cx="5970775" cy="3298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створюємо конструктор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j)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i;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j;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// передаємо об’єкт в якості параметру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&amp;&amp;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F6EEDF10-69A8-6F7D-375B-63E91224E447}"/>
              </a:ext>
            </a:extLst>
          </p:cNvPr>
          <p:cNvSpPr/>
          <p:nvPr/>
        </p:nvSpPr>
        <p:spPr>
          <a:xfrm>
            <a:off x="6183107" y="2564293"/>
            <a:ext cx="6231367" cy="3546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PassOb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ob1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(100, 22);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ob2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(100, 22);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ob3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(-1, -1);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("ob1 == ob2:"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+ ob1.equals(ob2));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("ob1 == ob3:"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+ ob1.equals(ob3));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AF16E97B-10A5-D0C1-3856-E138FDBE9F12}"/>
              </a:ext>
            </a:extLst>
          </p:cNvPr>
          <p:cNvSpPr/>
          <p:nvPr/>
        </p:nvSpPr>
        <p:spPr>
          <a:xfrm>
            <a:off x="7964981" y="5499209"/>
            <a:ext cx="4034437" cy="83869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програми:</a:t>
            </a:r>
            <a:r>
              <a:rPr lang="uk-UA" sz="16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 == ob2: </a:t>
            </a:r>
            <a:r>
              <a:rPr lang="uk-UA" dirty="0" err="1">
                <a:solidFill>
                  <a:schemeClr val="tx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uk-UA" sz="1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2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ob1 == ob3: </a:t>
            </a:r>
            <a:r>
              <a:rPr lang="uk-UA" dirty="0" err="1">
                <a:solidFill>
                  <a:schemeClr val="tx2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false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85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7C883198-1070-D408-9DEC-42107C09E0AC}"/>
              </a:ext>
            </a:extLst>
          </p:cNvPr>
          <p:cNvSpPr txBox="1">
            <a:spLocks/>
          </p:cNvSpPr>
          <p:nvPr/>
        </p:nvSpPr>
        <p:spPr>
          <a:xfrm>
            <a:off x="359006" y="1304201"/>
            <a:ext cx="11556349" cy="102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Метод </a:t>
            </a:r>
            <a:r>
              <a:rPr lang="uk-UA" dirty="0" err="1">
                <a:solidFill>
                  <a:srgbClr val="FF0000"/>
                </a:solidFill>
                <a:latin typeface="Cambria" panose="02040503050406030204" pitchFamily="18" charset="0"/>
              </a:rPr>
              <a:t>equals</a:t>
            </a:r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 ()</a:t>
            </a:r>
            <a:r>
              <a:rPr lang="uk-UA" dirty="0">
                <a:latin typeface="Cambria" panose="02040503050406030204" pitchFamily="18" charset="0"/>
              </a:rPr>
              <a:t> порівнює об’єкт, до якого його викликано із об’єктом, який переданий йому в якості аргументу.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FD20E8FF-F7CB-7209-7B9C-1DE4E47366F0}"/>
              </a:ext>
            </a:extLst>
          </p:cNvPr>
          <p:cNvSpPr/>
          <p:nvPr/>
        </p:nvSpPr>
        <p:spPr>
          <a:xfrm>
            <a:off x="4578445" y="3774619"/>
            <a:ext cx="3188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.equals(</a:t>
            </a: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7625D46E-E335-8C26-C753-EBA255EFB92A}"/>
              </a:ext>
            </a:extLst>
          </p:cNvPr>
          <p:cNvSpPr/>
          <p:nvPr/>
        </p:nvSpPr>
        <p:spPr>
          <a:xfrm>
            <a:off x="3168631" y="2568637"/>
            <a:ext cx="5937100" cy="905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 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24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(100, 22);</a:t>
            </a:r>
            <a:endParaRPr lang="uk-UA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(100, 22);</a:t>
            </a:r>
            <a:endParaRPr lang="uk-UA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E70F7C6B-58A4-9D8C-00ED-CEDFBECDD876}"/>
              </a:ext>
            </a:extLst>
          </p:cNvPr>
          <p:cNvSpPr/>
          <p:nvPr/>
        </p:nvSpPr>
        <p:spPr>
          <a:xfrm>
            <a:off x="256874" y="4530839"/>
            <a:ext cx="11556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Cambria" panose="02040503050406030204" pitchFamily="18" charset="0"/>
              </a:rPr>
              <a:t>Для цього в якості типу даних для параметра «o» в методі </a:t>
            </a:r>
            <a:r>
              <a:rPr lang="uk-UA" sz="2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equals</a:t>
            </a: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()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uk-UA" sz="2800" dirty="0">
                <a:latin typeface="Cambria" panose="02040503050406030204" pitchFamily="18" charset="0"/>
              </a:rPr>
              <a:t>вказано клас </a:t>
            </a:r>
            <a:r>
              <a:rPr lang="uk-UA" sz="2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Test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. (</a:t>
            </a:r>
            <a:r>
              <a:rPr lang="uk-UA" sz="2800" dirty="0">
                <a:latin typeface="Cambria" panose="02040503050406030204" pitchFamily="18" charset="0"/>
              </a:rPr>
              <a:t>уся сутність передачі об’єктів в якості параметрів):</a:t>
            </a: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BBAB7707-3E7D-8E5A-1221-91BC7C4C363B}"/>
              </a:ext>
            </a:extLst>
          </p:cNvPr>
          <p:cNvSpPr/>
          <p:nvPr/>
        </p:nvSpPr>
        <p:spPr>
          <a:xfrm>
            <a:off x="4117346" y="5806275"/>
            <a:ext cx="4774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equals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41C672FD-4DFD-A2A7-F89D-115646485069}"/>
              </a:ext>
            </a:extLst>
          </p:cNvPr>
          <p:cNvSpPr txBox="1">
            <a:spLocks/>
          </p:cNvSpPr>
          <p:nvPr/>
        </p:nvSpPr>
        <p:spPr>
          <a:xfrm>
            <a:off x="3424136" y="1008473"/>
            <a:ext cx="8194460" cy="154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sz="2400" dirty="0">
                <a:latin typeface="Cambria" panose="02040503050406030204" pitchFamily="18" charset="0"/>
              </a:rPr>
              <a:t>В якості параметрів об’єкти можуть зустрічатись в конструкторах (за необхідності створення екземпляра класу ідентичного до вже існуючого екземпляру):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53C017BA-512F-A935-E1B0-486F11A57254}"/>
              </a:ext>
            </a:extLst>
          </p:cNvPr>
          <p:cNvSpPr/>
          <p:nvPr/>
        </p:nvSpPr>
        <p:spPr>
          <a:xfrm>
            <a:off x="288056" y="1161563"/>
            <a:ext cx="7074233" cy="533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6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6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6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w,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w;</a:t>
            </a:r>
            <a:endParaRPr lang="uk-UA" sz="1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h;</a:t>
            </a:r>
            <a:endParaRPr lang="uk-UA" sz="1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d;</a:t>
            </a:r>
            <a:endParaRPr lang="uk-UA" sz="1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0ED526DE-3903-252F-E553-0C2FBFF5C765}"/>
              </a:ext>
            </a:extLst>
          </p:cNvPr>
          <p:cNvSpPr/>
          <p:nvPr/>
        </p:nvSpPr>
        <p:spPr>
          <a:xfrm>
            <a:off x="5777396" y="2619424"/>
            <a:ext cx="5666407" cy="25551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(5, 10, 15);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myclone</a:t>
            </a:r>
            <a:r>
              <a:rPr lang="uk-UA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mybox1.v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olume());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myclone.v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13449E52-58FC-E7DE-1890-FF18981650E2}"/>
              </a:ext>
            </a:extLst>
          </p:cNvPr>
          <p:cNvSpPr/>
          <p:nvPr/>
        </p:nvSpPr>
        <p:spPr>
          <a:xfrm>
            <a:off x="7681875" y="5153494"/>
            <a:ext cx="3906982" cy="8207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програми: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750.0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750.0</a:t>
            </a:r>
            <a:endParaRPr lang="uk-U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05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3F2E84C0-251F-B202-EC9B-3BF7DA2D7776}"/>
              </a:ext>
            </a:extLst>
          </p:cNvPr>
          <p:cNvSpPr txBox="1">
            <a:spLocks/>
          </p:cNvSpPr>
          <p:nvPr/>
        </p:nvSpPr>
        <p:spPr>
          <a:xfrm>
            <a:off x="408671" y="1023362"/>
            <a:ext cx="11381252" cy="199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00000"/>
              </a:lnSpc>
              <a:buFont typeface="Arial"/>
              <a:buNone/>
            </a:pP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</a:rPr>
              <a:t>Коли методу передається аргумент примітивного типу, його передача відбувається за значенням </a:t>
            </a:r>
            <a:r>
              <a:rPr lang="uk-UA" sz="2400" dirty="0">
                <a:latin typeface="Cambria" panose="02040503050406030204" pitchFamily="18" charset="0"/>
              </a:rPr>
              <a:t>(створюється копія аргументу, який передається в метод, та всі зміни, що проводяться в подальшому із параметром не завдають жодного впливу за межами викликаного методу)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373D610C-7058-0638-53BE-109E1F93EB5A}"/>
              </a:ext>
            </a:extLst>
          </p:cNvPr>
          <p:cNvSpPr/>
          <p:nvPr/>
        </p:nvSpPr>
        <p:spPr>
          <a:xfrm>
            <a:off x="0" y="2891996"/>
            <a:ext cx="4250575" cy="156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j){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 *= 2;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j /=2;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0EB1296D-0F19-455A-858B-A3BE1A3B6E5D}"/>
              </a:ext>
            </a:extLst>
          </p:cNvPr>
          <p:cNvSpPr/>
          <p:nvPr/>
        </p:nvSpPr>
        <p:spPr>
          <a:xfrm>
            <a:off x="4333644" y="2716798"/>
            <a:ext cx="8140931" cy="280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[]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= 15, b = 20;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"до виклику: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 +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b)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ob.meth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(a, b</a:t>
            </a:r>
            <a:r>
              <a:rPr lang="uk-UA" dirty="0">
                <a:solidFill>
                  <a:schemeClr val="bg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"після виклику: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b);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82F869F7-6E17-9773-015F-7057ACF4F589}"/>
              </a:ext>
            </a:extLst>
          </p:cNvPr>
          <p:cNvSpPr/>
          <p:nvPr/>
        </p:nvSpPr>
        <p:spPr>
          <a:xfrm>
            <a:off x="7617387" y="5237334"/>
            <a:ext cx="4366953" cy="1047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програми: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виклику: 15 20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виклику: 15 20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8A92238-FC1A-FA64-48C0-9A7116738C8D}"/>
              </a:ext>
            </a:extLst>
          </p:cNvPr>
          <p:cNvSpPr txBox="1">
            <a:spLocks/>
          </p:cNvSpPr>
          <p:nvPr/>
        </p:nvSpPr>
        <p:spPr>
          <a:xfrm>
            <a:off x="603115" y="888077"/>
            <a:ext cx="11202808" cy="179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00000"/>
              </a:lnSpc>
              <a:buFont typeface="Arial"/>
              <a:buNone/>
            </a:pPr>
            <a:r>
              <a:rPr lang="uk-UA" sz="2000" dirty="0">
                <a:solidFill>
                  <a:srgbClr val="FF0000"/>
                </a:solidFill>
                <a:latin typeface="Cambria" panose="02040503050406030204" pitchFamily="18" charset="0"/>
              </a:rPr>
              <a:t>При передачі об’єкта в якості аргументу для метода, ситуація змінюється кардинально, оскільки об’єкти передаються при виклику за посиланням </a:t>
            </a:r>
            <a:r>
              <a:rPr lang="uk-UA" sz="2000" dirty="0">
                <a:latin typeface="Cambria" panose="02040503050406030204" pitchFamily="18" charset="0"/>
              </a:rPr>
              <a:t>(при передачі цього посилання методу, приймаючий її параметр буде посилатись на той самий об’єкт, на який посилається аргумент – зміни об'єкту в тілі методу вказують вплив на об'єкт, який передано як аргумент)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6400AE43-0957-764E-54EA-AC01580962EA}"/>
              </a:ext>
            </a:extLst>
          </p:cNvPr>
          <p:cNvSpPr/>
          <p:nvPr/>
        </p:nvSpPr>
        <p:spPr>
          <a:xfrm>
            <a:off x="807581" y="2570646"/>
            <a:ext cx="3934679" cy="280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j)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i;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j;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*= 2;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/= 2;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DE9A46B9-6B9D-D102-BC63-31019ED0B3DC}"/>
              </a:ext>
            </a:extLst>
          </p:cNvPr>
          <p:cNvSpPr/>
          <p:nvPr/>
        </p:nvSpPr>
        <p:spPr>
          <a:xfrm>
            <a:off x="4911901" y="2467857"/>
            <a:ext cx="6894022" cy="255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[]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(15, 20);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"до виклику: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ob.meth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"після виклику: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"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ob.b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712AB180-4064-C8F6-A92B-4091945A6ABC}"/>
              </a:ext>
            </a:extLst>
          </p:cNvPr>
          <p:cNvSpPr/>
          <p:nvPr/>
        </p:nvSpPr>
        <p:spPr>
          <a:xfrm>
            <a:off x="8198097" y="5417895"/>
            <a:ext cx="3342968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/>
              <a:t>Результат роботи програми:</a:t>
            </a:r>
          </a:p>
          <a:p>
            <a:r>
              <a:rPr lang="uk-UA" dirty="0"/>
              <a:t>a та b до виклику: 15 20</a:t>
            </a:r>
          </a:p>
          <a:p>
            <a:r>
              <a:rPr lang="uk-UA" dirty="0"/>
              <a:t>a та b після виклику: 30 10</a:t>
            </a:r>
          </a:p>
        </p:txBody>
      </p:sp>
    </p:spTree>
    <p:extLst>
      <p:ext uri="{BB962C8B-B14F-4D97-AF65-F5344CB8AC3E}">
        <p14:creationId xmlns:p14="http://schemas.microsoft.com/office/powerpoint/2010/main" val="13389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8184817-4061-6912-6FBB-D2DA4D010215}"/>
              </a:ext>
            </a:extLst>
          </p:cNvPr>
          <p:cNvSpPr txBox="1">
            <a:spLocks/>
          </p:cNvSpPr>
          <p:nvPr/>
        </p:nvSpPr>
        <p:spPr>
          <a:xfrm>
            <a:off x="274693" y="1134176"/>
            <a:ext cx="11384296" cy="14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673100" algn="just">
              <a:buFont typeface="Arial"/>
              <a:buNone/>
            </a:pPr>
            <a:r>
              <a:rPr lang="uk-UA" sz="2400" dirty="0">
                <a:latin typeface="Cambria" panose="02040503050406030204" pitchFamily="18" charset="0"/>
              </a:rPr>
              <a:t>Типізовані методи можуть повертати значення будь-якого типу даних за допомогою ключового слова </a:t>
            </a:r>
            <a:r>
              <a:rPr lang="uk-UA" sz="24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400" dirty="0">
                <a:latin typeface="Cambria" panose="02040503050406030204" pitchFamily="18" charset="0"/>
              </a:rPr>
              <a:t>. </a:t>
            </a: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</a:rPr>
              <a:t>Це також стосується і посилкових типів (типів певного класу)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A0030273-9103-A3F0-4BA0-49FC66631944}"/>
              </a:ext>
            </a:extLst>
          </p:cNvPr>
          <p:cNvSpPr/>
          <p:nvPr/>
        </p:nvSpPr>
        <p:spPr>
          <a:xfrm>
            <a:off x="274693" y="2374362"/>
            <a:ext cx="5407875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incrByTen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+ 10);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735FA19F-1567-3E14-C115-B07C76695F10}"/>
              </a:ext>
            </a:extLst>
          </p:cNvPr>
          <p:cNvSpPr/>
          <p:nvPr/>
        </p:nvSpPr>
        <p:spPr>
          <a:xfrm>
            <a:off x="5045810" y="2218496"/>
            <a:ext cx="6613179" cy="303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[]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ob1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TestMethod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ob2;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ob2 = ob1.incrByTen();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("ob1.a: " + ob1.a);</a:t>
            </a:r>
          </a:p>
          <a:p>
            <a:pPr>
              <a:lnSpc>
                <a:spcPct val="115000"/>
              </a:lnSpc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("ob2.a: " + ob2.a);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ob2 = ob2.incrByTen();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("ob2.a : " + ob2.a);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D87C07D4-EDC8-DEFB-C71E-7DC5B4D23B88}"/>
              </a:ext>
            </a:extLst>
          </p:cNvPr>
          <p:cNvSpPr/>
          <p:nvPr/>
        </p:nvSpPr>
        <p:spPr>
          <a:xfrm>
            <a:off x="8184646" y="5238947"/>
            <a:ext cx="3231926" cy="10510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ob1.a: 2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ob2.a: 12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</a:rPr>
              <a:t>ob2.a: 22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84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A6AF8ADE-FCC5-843B-BD5E-5BB736EC532C}"/>
              </a:ext>
            </a:extLst>
          </p:cNvPr>
          <p:cNvSpPr txBox="1">
            <a:spLocks/>
          </p:cNvSpPr>
          <p:nvPr/>
        </p:nvSpPr>
        <p:spPr>
          <a:xfrm>
            <a:off x="679647" y="1053461"/>
            <a:ext cx="10975169" cy="21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dirty="0">
                <a:latin typeface="Cambria" panose="02040503050406030204" pitchFamily="18" charset="0"/>
              </a:rPr>
              <a:t>	Метод, що приймає динамічну кількість аргументів (кожного разу іншу кількість) має назву </a:t>
            </a:r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методу з аргументами динамічної довжини</a:t>
            </a:r>
            <a:r>
              <a:rPr lang="uk-UA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C9849B33-1FA2-9CE1-F423-8C0D4D0D155D}"/>
              </a:ext>
            </a:extLst>
          </p:cNvPr>
          <p:cNvSpPr/>
          <p:nvPr/>
        </p:nvSpPr>
        <p:spPr>
          <a:xfrm>
            <a:off x="3393277" y="2498899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3399"/>
                </a:solidFill>
                <a:latin typeface="Cambria" panose="02040503050406030204" pitchFamily="18" charset="0"/>
              </a:rPr>
              <a:t>void </a:t>
            </a:r>
            <a:r>
              <a:rPr lang="en-US" sz="2800" b="1" dirty="0" err="1">
                <a:latin typeface="Cambria" panose="02040503050406030204" pitchFamily="18" charset="0"/>
              </a:rPr>
              <a:t>vaTest</a:t>
            </a:r>
            <a:r>
              <a:rPr lang="en-US" sz="2800" b="1" dirty="0">
                <a:latin typeface="Cambria" panose="02040503050406030204" pitchFamily="18" charset="0"/>
              </a:rPr>
              <a:t>(int... v)</a:t>
            </a:r>
            <a:endParaRPr lang="uk-UA" sz="2800" b="1" dirty="0">
              <a:latin typeface="Cambria" panose="020405030504060302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EB00DA1-A9D8-4554-567F-C1F91118F8F8}"/>
              </a:ext>
            </a:extLst>
          </p:cNvPr>
          <p:cNvSpPr/>
          <p:nvPr/>
        </p:nvSpPr>
        <p:spPr>
          <a:xfrm>
            <a:off x="838199" y="3806833"/>
            <a:ext cx="10945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68350" algn="just"/>
            <a:r>
              <a:rPr lang="uk-UA" sz="2400" dirty="0">
                <a:latin typeface="Cambria" panose="02040503050406030204" pitchFamily="18" charset="0"/>
              </a:rPr>
              <a:t>За такої синтаксичної конструкції компілятору передається, що метод </a:t>
            </a:r>
            <a:r>
              <a:rPr lang="en-US" sz="2400" i="1" dirty="0" err="1">
                <a:latin typeface="Cambria" panose="02040503050406030204" pitchFamily="18" charset="0"/>
              </a:rPr>
              <a:t>vaTest</a:t>
            </a:r>
            <a:r>
              <a:rPr lang="en-US" sz="2400" i="1" dirty="0">
                <a:latin typeface="Cambria" panose="02040503050406030204" pitchFamily="18" charset="0"/>
              </a:rPr>
              <a:t>()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uk-UA" sz="2400" dirty="0">
                <a:latin typeface="Cambria" panose="02040503050406030204" pitchFamily="18" charset="0"/>
              </a:rPr>
              <a:t>може викликатись без аргументів або з декількома аргументами.</a:t>
            </a:r>
          </a:p>
          <a:p>
            <a:pPr indent="768350" algn="just"/>
            <a:r>
              <a:rPr lang="uk-UA" sz="2400" dirty="0">
                <a:latin typeface="Cambria" panose="02040503050406030204" pitchFamily="18" charset="0"/>
              </a:rPr>
              <a:t>Комбінація, що подана в дужках </a:t>
            </a:r>
            <a:r>
              <a:rPr lang="uk-UA" sz="2400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int... v) </a:t>
            </a:r>
            <a:r>
              <a:rPr lang="uk-UA" sz="2400" dirty="0">
                <a:latin typeface="Cambria" panose="02040503050406030204" pitchFamily="18" charset="0"/>
              </a:rPr>
              <a:t>неявно оголошується як масив типу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[]. </a:t>
            </a:r>
            <a:r>
              <a:rPr lang="uk-UA" sz="2400" dirty="0">
                <a:latin typeface="Cambria" panose="02040503050406030204" pitchFamily="18" charset="0"/>
              </a:rPr>
              <a:t>Таким чином в тілі методу </a:t>
            </a:r>
            <a:r>
              <a:rPr lang="en-US" sz="2400" i="1" dirty="0" err="1">
                <a:latin typeface="Cambria" panose="02040503050406030204" pitchFamily="18" charset="0"/>
              </a:rPr>
              <a:t>vaTest</a:t>
            </a:r>
            <a:r>
              <a:rPr lang="en-US" sz="2400" i="1" dirty="0">
                <a:latin typeface="Cambria" panose="02040503050406030204" pitchFamily="18" charset="0"/>
              </a:rPr>
              <a:t>() </a:t>
            </a:r>
            <a:r>
              <a:rPr lang="uk-UA" sz="2400" dirty="0">
                <a:latin typeface="Cambria" panose="02040503050406030204" pitchFamily="18" charset="0"/>
              </a:rPr>
              <a:t>доступ до масиву </a:t>
            </a:r>
            <a:r>
              <a:rPr lang="en-US" sz="2400" dirty="0">
                <a:latin typeface="Cambria" panose="02040503050406030204" pitchFamily="18" charset="0"/>
              </a:rPr>
              <a:t>v </a:t>
            </a:r>
            <a:r>
              <a:rPr lang="uk-UA" sz="2400" dirty="0">
                <a:latin typeface="Cambria" panose="02040503050406030204" pitchFamily="18" charset="0"/>
              </a:rPr>
              <a:t>буде забезпечуватись за допомогою синтаксису звичайного масиву. </a:t>
            </a:r>
          </a:p>
        </p:txBody>
      </p:sp>
    </p:spTree>
    <p:extLst>
      <p:ext uri="{BB962C8B-B14F-4D97-AF65-F5344CB8AC3E}">
        <p14:creationId xmlns:p14="http://schemas.microsoft.com/office/powerpoint/2010/main" val="1853242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57</a:t>
            </a:fld>
            <a:endParaRPr lang="en-US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F4BA5C3-2087-D955-A1E0-A1B80FFD0F41}"/>
              </a:ext>
            </a:extLst>
          </p:cNvPr>
          <p:cNvSpPr/>
          <p:nvPr/>
        </p:nvSpPr>
        <p:spPr>
          <a:xfrm>
            <a:off x="249425" y="1322546"/>
            <a:ext cx="9197010" cy="444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VarArgs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{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vaTest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... </a:t>
            </a:r>
            <a:r>
              <a:rPr lang="uk-UA" sz="1600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 {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/>
                <a:ea typeface="Times New Roman"/>
                <a:cs typeface="Consolas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onsolas"/>
                <a:ea typeface="Times New Roman"/>
                <a:cs typeface="Consolas"/>
              </a:rPr>
              <a:t>"Кількість аргументів: "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+ </a:t>
            </a:r>
            <a:r>
              <a:rPr lang="uk-UA" sz="1600" dirty="0" err="1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</a:t>
            </a:r>
            <a:r>
              <a:rPr lang="uk-UA" sz="1600" dirty="0" err="1">
                <a:solidFill>
                  <a:srgbClr val="0000C0"/>
                </a:solidFill>
                <a:latin typeface="Consolas"/>
                <a:ea typeface="Times New Roman"/>
                <a:cs typeface="Consolas"/>
              </a:rPr>
              <a:t>length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);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(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x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: </a:t>
            </a:r>
            <a:r>
              <a:rPr lang="uk-UA" sz="1600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v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 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застосування циклу </a:t>
            </a:r>
            <a:r>
              <a:rPr lang="uk-UA" sz="1600" dirty="0" err="1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fo</a:t>
            </a:r>
            <a:r>
              <a:rPr lang="en-US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r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 err="1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each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	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/>
                <a:ea typeface="Times New Roman"/>
                <a:cs typeface="Consolas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uk-UA" sz="1600" dirty="0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x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+ </a:t>
            </a:r>
            <a:r>
              <a:rPr lang="uk-UA" sz="1600" dirty="0">
                <a:solidFill>
                  <a:srgbClr val="2A00FF"/>
                </a:solidFill>
                <a:latin typeface="Consolas"/>
                <a:ea typeface="Times New Roman"/>
                <a:cs typeface="Consolas"/>
              </a:rPr>
              <a:t>" "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);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/>
                <a:ea typeface="Times New Roman"/>
                <a:cs typeface="Consolas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();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}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/>
                <a:ea typeface="Times New Roman"/>
                <a:cs typeface="Consolas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main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String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[] </a:t>
            </a:r>
            <a:r>
              <a:rPr lang="uk-UA" sz="1600" dirty="0" err="1">
                <a:solidFill>
                  <a:srgbClr val="6A3E3E"/>
                </a:solidFill>
                <a:latin typeface="Consolas"/>
                <a:ea typeface="Times New Roman"/>
                <a:cs typeface="Consolas"/>
              </a:rPr>
              <a:t>args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) {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існує декілька способів виклику методу </a:t>
            </a:r>
            <a:r>
              <a:rPr lang="uk-UA" sz="1600" dirty="0" err="1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vaTest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з аргументами динамічної довжини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i="1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vaTest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(10); 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1 аргумент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i="1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vaTest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(1, 2, 3); 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3 аргументи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	</a:t>
            </a:r>
            <a:r>
              <a:rPr lang="uk-UA" sz="1600" i="1" dirty="0" err="1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vaTest</a:t>
            </a: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(); </a:t>
            </a:r>
            <a:r>
              <a:rPr lang="uk-UA" sz="1600" dirty="0">
                <a:solidFill>
                  <a:srgbClr val="3F7F5F"/>
                </a:solidFill>
                <a:latin typeface="Consolas"/>
                <a:ea typeface="Times New Roman"/>
                <a:cs typeface="Consolas"/>
              </a:rPr>
              <a:t>// без аргументів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	}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}</a:t>
            </a:r>
            <a:endParaRPr lang="uk-UA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0FB9D34-4B76-1376-1860-9FF27DF014B6}"/>
              </a:ext>
            </a:extLst>
          </p:cNvPr>
          <p:cNvSpPr/>
          <p:nvPr/>
        </p:nvSpPr>
        <p:spPr>
          <a:xfrm>
            <a:off x="7527993" y="448912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Результат роботи методу:</a:t>
            </a:r>
          </a:p>
          <a:p>
            <a:r>
              <a:rPr lang="uk-UA" dirty="0"/>
              <a:t>Кількість аргументів: 1</a:t>
            </a:r>
          </a:p>
          <a:p>
            <a:r>
              <a:rPr lang="uk-UA" dirty="0"/>
              <a:t>10 </a:t>
            </a:r>
          </a:p>
          <a:p>
            <a:r>
              <a:rPr lang="uk-UA" dirty="0"/>
              <a:t>Кількість аргументів: 3</a:t>
            </a:r>
          </a:p>
          <a:p>
            <a:r>
              <a:rPr lang="uk-UA" dirty="0"/>
              <a:t>1 </a:t>
            </a:r>
          </a:p>
          <a:p>
            <a:r>
              <a:rPr lang="uk-UA" dirty="0"/>
              <a:t>2 </a:t>
            </a:r>
          </a:p>
          <a:p>
            <a:r>
              <a:rPr lang="uk-UA" dirty="0"/>
              <a:t>3 </a:t>
            </a:r>
          </a:p>
          <a:p>
            <a:r>
              <a:rPr lang="uk-UA" dirty="0"/>
              <a:t>Кількість аргументів: 0</a:t>
            </a:r>
          </a:p>
        </p:txBody>
      </p:sp>
    </p:spTree>
    <p:extLst>
      <p:ext uri="{BB962C8B-B14F-4D97-AF65-F5344CB8AC3E}">
        <p14:creationId xmlns:p14="http://schemas.microsoft.com/office/powerpoint/2010/main" val="15366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Методи</a:t>
            </a:r>
            <a:endParaRPr lang="en-UA" sz="4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58</a:t>
            </a:fld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0F3E63-FD3A-0D95-B753-FEDA7B9F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5" y="1310752"/>
            <a:ext cx="9905998" cy="1478570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panose="02040503050406030204" pitchFamily="18" charset="0"/>
              </a:rPr>
              <a:t>ініціалізація</a:t>
            </a:r>
          </a:p>
        </p:txBody>
      </p:sp>
      <p:sp>
        <p:nvSpPr>
          <p:cNvPr id="5" name="Прямокутник 3">
            <a:extLst>
              <a:ext uri="{FF2B5EF4-FFF2-40B4-BE49-F238E27FC236}">
                <a16:creationId xmlns:a16="http://schemas.microsoft.com/office/drawing/2014/main" id="{7141336D-45CF-1CE1-CBBD-79B9DAE454DC}"/>
              </a:ext>
            </a:extLst>
          </p:cNvPr>
          <p:cNvSpPr/>
          <p:nvPr/>
        </p:nvSpPr>
        <p:spPr>
          <a:xfrm>
            <a:off x="559845" y="4049200"/>
            <a:ext cx="54665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44500"/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doIt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(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a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,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b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,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double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,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...</a:t>
            </a:r>
            <a:r>
              <a:rPr lang="uk-UA" sz="1800" dirty="0" err="1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vals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)</a:t>
            </a:r>
            <a:r>
              <a:rPr lang="uk-UA" sz="1800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// </a:t>
            </a:r>
            <a:r>
              <a:rPr lang="uk-UA" sz="1800" u="sng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вірно</a:t>
            </a:r>
            <a:endParaRPr lang="uk-UA" sz="1800" dirty="0">
              <a:latin typeface="Cambria" panose="020405030504060302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BF0E351-6279-56B9-A95E-CB4CBA294A68}"/>
              </a:ext>
            </a:extLst>
          </p:cNvPr>
          <p:cNvSpPr/>
          <p:nvPr/>
        </p:nvSpPr>
        <p:spPr>
          <a:xfrm>
            <a:off x="559845" y="4599245"/>
            <a:ext cx="9859676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doIt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(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a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,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b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,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...</a:t>
            </a:r>
            <a:r>
              <a:rPr lang="uk-UA" sz="1800" dirty="0" err="1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vals</a:t>
            </a:r>
            <a:r>
              <a:rPr lang="en-US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,</a:t>
            </a:r>
            <a:r>
              <a:rPr lang="uk-UA" sz="1800" b="1" dirty="0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double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)</a:t>
            </a:r>
            <a:r>
              <a:rPr lang="uk-UA" sz="1800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// </a:t>
            </a:r>
            <a:r>
              <a:rPr lang="uk-UA" sz="1800" u="sng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помилка</a:t>
            </a:r>
            <a:r>
              <a:rPr lang="uk-UA" sz="1800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u="sng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компіляції</a:t>
            </a:r>
            <a:endParaRPr lang="uk-UA" sz="2000" dirty="0">
              <a:effectLst/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id="{15F0637E-4CCD-0598-723D-E399E2AB8D60}"/>
              </a:ext>
            </a:extLst>
          </p:cNvPr>
          <p:cNvSpPr/>
          <p:nvPr/>
        </p:nvSpPr>
        <p:spPr>
          <a:xfrm>
            <a:off x="559845" y="5278733"/>
            <a:ext cx="10793955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doIt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(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a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,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b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,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int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 ...</a:t>
            </a:r>
            <a:r>
              <a:rPr lang="uk-UA" sz="1800" dirty="0" err="1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vals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,</a:t>
            </a:r>
            <a:r>
              <a:rPr lang="uk-UA" sz="1800" b="1" dirty="0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double</a:t>
            </a:r>
            <a:r>
              <a:rPr lang="uk-UA" sz="1800" b="1" dirty="0">
                <a:solidFill>
                  <a:srgbClr val="7F0055"/>
                </a:solidFill>
                <a:latin typeface="Cambria" panose="02040503050406030204" pitchFamily="18" charset="0"/>
                <a:ea typeface="Times New Roman"/>
                <a:cs typeface="Consolas"/>
              </a:rPr>
              <a:t> ...</a:t>
            </a:r>
            <a:r>
              <a:rPr lang="uk-UA" sz="1800" dirty="0">
                <a:solidFill>
                  <a:srgbClr val="6A3E3E"/>
                </a:solidFill>
                <a:latin typeface="Cambria" panose="02040503050406030204" pitchFamily="18" charset="0"/>
                <a:ea typeface="Times New Roman"/>
                <a:cs typeface="Consolas"/>
              </a:rPr>
              <a:t>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Consolas"/>
              </a:rPr>
              <a:t>)</a:t>
            </a:r>
            <a:r>
              <a:rPr lang="uk-UA" sz="1800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// </a:t>
            </a:r>
            <a:r>
              <a:rPr lang="uk-UA" sz="1800" u="sng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помилка</a:t>
            </a:r>
            <a:r>
              <a:rPr lang="uk-UA" sz="1800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 </a:t>
            </a:r>
            <a:r>
              <a:rPr lang="uk-UA" sz="1800" u="sng" dirty="0">
                <a:solidFill>
                  <a:srgbClr val="3F7F5F"/>
                </a:solidFill>
                <a:latin typeface="Cambria" panose="02040503050406030204" pitchFamily="18" charset="0"/>
                <a:ea typeface="Times New Roman"/>
                <a:cs typeface="Consolas"/>
              </a:rPr>
              <a:t>компіляції</a:t>
            </a:r>
            <a:endParaRPr lang="uk-UA" sz="2000" dirty="0">
              <a:effectLst/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8" name="Прямокутник 8">
            <a:extLst>
              <a:ext uri="{FF2B5EF4-FFF2-40B4-BE49-F238E27FC236}">
                <a16:creationId xmlns:a16="http://schemas.microsoft.com/office/drawing/2014/main" id="{2EACB0E0-DDC2-76B9-83E3-8A8C3BB4E36D}"/>
              </a:ext>
            </a:extLst>
          </p:cNvPr>
          <p:cNvSpPr/>
          <p:nvPr/>
        </p:nvSpPr>
        <p:spPr>
          <a:xfrm>
            <a:off x="559845" y="2493319"/>
            <a:ext cx="10819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Cambria" panose="02040503050406030204" pitchFamily="18" charset="0"/>
              </a:rPr>
              <a:t>	</a:t>
            </a:r>
            <a:r>
              <a:rPr lang="ru-RU" sz="1800" dirty="0" err="1">
                <a:latin typeface="Cambria" panose="02040503050406030204" pitchFamily="18" charset="0"/>
              </a:rPr>
              <a:t>Поряд</a:t>
            </a:r>
            <a:r>
              <a:rPr lang="ru-RU" sz="1800" dirty="0">
                <a:latin typeface="Cambria" panose="02040503050406030204" pitchFamily="18" charset="0"/>
              </a:rPr>
              <a:t> з аргументами </a:t>
            </a:r>
            <a:r>
              <a:rPr lang="ru-RU" sz="1800" dirty="0" err="1">
                <a:latin typeface="Cambria" panose="02040503050406030204" pitchFamily="18" charset="0"/>
              </a:rPr>
              <a:t>динамічної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довжини</a:t>
            </a:r>
            <a:r>
              <a:rPr lang="ru-RU" sz="1800" dirty="0">
                <a:latin typeface="Cambria" panose="02040503050406030204" pitchFamily="18" charset="0"/>
              </a:rPr>
              <a:t> методу </a:t>
            </a:r>
            <a:r>
              <a:rPr lang="ru-RU" sz="1800" dirty="0" err="1">
                <a:latin typeface="Cambria" panose="02040503050406030204" pitchFamily="18" charset="0"/>
              </a:rPr>
              <a:t>можуть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також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передаватись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звичайні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аргументи</a:t>
            </a:r>
            <a:r>
              <a:rPr lang="ru-RU" sz="1800" dirty="0">
                <a:latin typeface="Cambria" panose="02040503050406030204" pitchFamily="18" charset="0"/>
              </a:rPr>
              <a:t>. </a:t>
            </a:r>
            <a:r>
              <a:rPr lang="ru-RU" sz="1800" dirty="0" err="1">
                <a:latin typeface="Cambria" panose="02040503050406030204" pitchFamily="18" charset="0"/>
              </a:rPr>
              <a:t>Проте</a:t>
            </a:r>
            <a:r>
              <a:rPr lang="ru-RU" sz="1800" dirty="0">
                <a:latin typeface="Cambria" panose="02040503050406030204" pitchFamily="18" charset="0"/>
              </a:rPr>
              <a:t> при </a:t>
            </a:r>
            <a:r>
              <a:rPr lang="ru-RU" sz="1800" dirty="0" err="1">
                <a:latin typeface="Cambria" panose="02040503050406030204" pitchFamily="18" charset="0"/>
              </a:rPr>
              <a:t>написанні</a:t>
            </a:r>
            <a:r>
              <a:rPr lang="ru-RU" sz="1800" dirty="0">
                <a:latin typeface="Cambria" panose="02040503050406030204" pitchFamily="18" charset="0"/>
              </a:rPr>
              <a:t> такого методу </a:t>
            </a:r>
            <a:r>
              <a:rPr lang="ru-RU" sz="1800" dirty="0" err="1">
                <a:latin typeface="Cambria" panose="02040503050406030204" pitchFamily="18" charset="0"/>
              </a:rPr>
              <a:t>слід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врахувати</a:t>
            </a:r>
            <a:r>
              <a:rPr lang="ru-RU" sz="1800" dirty="0">
                <a:latin typeface="Cambria" panose="02040503050406030204" pitchFamily="18" charset="0"/>
              </a:rPr>
              <a:t>, </a:t>
            </a:r>
            <a:r>
              <a:rPr lang="ru-RU" sz="1800" dirty="0" err="1">
                <a:latin typeface="Cambria" panose="02040503050406030204" pitchFamily="18" charset="0"/>
              </a:rPr>
              <a:t>що</a:t>
            </a:r>
            <a:r>
              <a:rPr lang="ru-RU" sz="1800" dirty="0">
                <a:latin typeface="Cambria" panose="02040503050406030204" pitchFamily="18" charset="0"/>
              </a:rPr>
              <a:t> параметр </a:t>
            </a:r>
            <a:r>
              <a:rPr lang="ru-RU" sz="1800" dirty="0" err="1">
                <a:latin typeface="Cambria" panose="02040503050406030204" pitchFamily="18" charset="0"/>
              </a:rPr>
              <a:t>динамічної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довжини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має</a:t>
            </a:r>
            <a:r>
              <a:rPr lang="ru-RU" sz="1800" dirty="0">
                <a:latin typeface="Cambria" panose="02040503050406030204" pitchFamily="18" charset="0"/>
              </a:rPr>
              <a:t> бути </a:t>
            </a:r>
            <a:r>
              <a:rPr lang="ru-RU" sz="1800" dirty="0" err="1">
                <a:latin typeface="Cambria" panose="02040503050406030204" pitchFamily="18" charset="0"/>
              </a:rPr>
              <a:t>останнім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серед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усіх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</a:rPr>
              <a:t>параметрів</a:t>
            </a:r>
            <a:r>
              <a:rPr lang="ru-RU" sz="1800" dirty="0">
                <a:latin typeface="Cambria" panose="02040503050406030204" pitchFamily="18" charset="0"/>
              </a:rPr>
              <a:t>, </a:t>
            </a:r>
            <a:r>
              <a:rPr lang="ru-RU" sz="1800" dirty="0" err="1">
                <a:latin typeface="Cambria" panose="02040503050406030204" pitchFamily="18" charset="0"/>
              </a:rPr>
              <a:t>оголошених</a:t>
            </a:r>
            <a:r>
              <a:rPr lang="ru-RU" sz="1800" dirty="0">
                <a:latin typeface="Cambria" panose="02040503050406030204" pitchFamily="18" charset="0"/>
              </a:rPr>
              <a:t> в </a:t>
            </a:r>
            <a:r>
              <a:rPr lang="ru-RU" sz="1800" dirty="0" err="1">
                <a:latin typeface="Cambria" panose="02040503050406030204" pitchFamily="18" charset="0"/>
              </a:rPr>
              <a:t>методі</a:t>
            </a:r>
            <a:r>
              <a:rPr lang="ru-RU" sz="1800" dirty="0">
                <a:latin typeface="Cambria" panose="02040503050406030204" pitchFamily="18" charset="0"/>
              </a:rPr>
              <a:t>:</a:t>
            </a:r>
            <a:endParaRPr lang="uk-UA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88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7;p48">
            <a:extLst>
              <a:ext uri="{FF2B5EF4-FFF2-40B4-BE49-F238E27FC236}">
                <a16:creationId xmlns:a16="http://schemas.microsoft.com/office/drawing/2014/main" id="{DB9923A5-73A5-70D5-F303-EA238ECBEBFD}"/>
              </a:ext>
            </a:extLst>
          </p:cNvPr>
          <p:cNvSpPr/>
          <p:nvPr/>
        </p:nvSpPr>
        <p:spPr>
          <a:xfrm>
            <a:off x="1428935" y="511177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p25"/>
          <p:cNvSpPr txBox="1"/>
          <p:nvPr/>
        </p:nvSpPr>
        <p:spPr>
          <a:xfrm>
            <a:off x="288300" y="596902"/>
            <a:ext cx="1190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Q&amp;A SESSION</a:t>
            </a:r>
            <a:endParaRPr sz="60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69" name="Google Shape;2669;p25" descr="Hel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976" y="2991977"/>
            <a:ext cx="2148348" cy="2148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C474-8335-3A4D-E42F-CFDDC30F00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550765" y="3080170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0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97544" y="-385179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AA5967-B4E2-7E9D-2EB8-0879BF6509D5}"/>
              </a:ext>
            </a:extLst>
          </p:cNvPr>
          <p:cNvSpPr txBox="1">
            <a:spLocks/>
          </p:cNvSpPr>
          <p:nvPr/>
        </p:nvSpPr>
        <p:spPr>
          <a:xfrm>
            <a:off x="263104" y="1267201"/>
            <a:ext cx="11739449" cy="148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uk-UA" altLang="en-US" dirty="0">
                <a:latin typeface="Cambria" panose="02040503050406030204" pitchFamily="18" charset="0"/>
              </a:rPr>
              <a:t>	</a:t>
            </a:r>
            <a:r>
              <a:rPr lang="en-US" b="1" dirty="0" err="1">
                <a:latin typeface="Cambria" panose="02040503050406030204" pitchFamily="18" charset="0"/>
                <a:cs typeface="Arial Bold" panose="020B0604020202090204" charset="0"/>
              </a:rPr>
              <a:t>Класи</a:t>
            </a:r>
            <a:r>
              <a:rPr lang="en-US" b="1" dirty="0">
                <a:latin typeface="Cambria" panose="02040503050406030204" pitchFamily="18" charset="0"/>
                <a:cs typeface="Arial Bold" panose="020B060402020209020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cs typeface="Arial Bold" panose="020B0604020202090204" charset="0"/>
              </a:rPr>
              <a:t>та</a:t>
            </a:r>
            <a:r>
              <a:rPr lang="en-US" b="1" dirty="0">
                <a:latin typeface="Cambria" panose="02040503050406030204" pitchFamily="18" charset="0"/>
                <a:cs typeface="Arial Bold" panose="020B0604020202090204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cs typeface="Arial Bold" panose="020B0604020202090204" charset="0"/>
              </a:rPr>
              <a:t>об’єкти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є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двома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основними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аспектами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об’єктно-орієнтованого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програмування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buFont typeface="Arial"/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9" name="Picture 8" descr="Screenshot 2021-09-22 at 08.00.44">
            <a:extLst>
              <a:ext uri="{FF2B5EF4-FFF2-40B4-BE49-F238E27FC236}">
                <a16:creationId xmlns:a16="http://schemas.microsoft.com/office/drawing/2014/main" id="{31CAB506-7A15-669A-08DA-6C5C1B2B7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631" y="2346290"/>
            <a:ext cx="8516490" cy="21553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50D18D-0E51-4B52-A249-71DB810EFF8E}"/>
              </a:ext>
            </a:extLst>
          </p:cNvPr>
          <p:cNvSpPr>
            <a:spLocks noGrp="1"/>
          </p:cNvSpPr>
          <p:nvPr/>
        </p:nvSpPr>
        <p:spPr>
          <a:xfrm>
            <a:off x="263104" y="4828222"/>
            <a:ext cx="11739449" cy="2117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altLang="en-US" sz="2800" b="1" dirty="0">
                <a:latin typeface="Cambria" panose="02040503050406030204" pitchFamily="18" charset="0"/>
                <a:cs typeface="Arial Bold" panose="020B0604020202090204" charset="0"/>
                <a:sym typeface="+mn-ea"/>
              </a:rPr>
              <a:t>	</a:t>
            </a:r>
            <a:r>
              <a:rPr lang="uk-UA" altLang="en-US" sz="2800" b="1" dirty="0" err="1">
                <a:latin typeface="Cambria" panose="02040503050406030204" pitchFamily="18" charset="0"/>
                <a:cs typeface="Arial Bold" panose="020B0604020202090204" charset="0"/>
                <a:sym typeface="+mn-ea"/>
              </a:rPr>
              <a:t>К</a:t>
            </a:r>
            <a:r>
              <a:rPr lang="en-US" sz="2800" b="1" dirty="0" err="1">
                <a:latin typeface="Cambria" panose="02040503050406030204" pitchFamily="18" charset="0"/>
                <a:cs typeface="Arial Bold" panose="020B0604020202090204" charset="0"/>
                <a:sym typeface="+mn-ea"/>
              </a:rPr>
              <a:t>лас</a:t>
            </a:r>
            <a:r>
              <a:rPr lang="en-US" sz="2800" b="1" dirty="0">
                <a:latin typeface="Cambria" panose="02040503050406030204" pitchFamily="18" charset="0"/>
                <a:cs typeface="Arial Bold" panose="020B0604020202090204" charset="0"/>
                <a:sym typeface="+mn-ea"/>
              </a:rPr>
              <a:t> 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-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це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шаблон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для</a:t>
            </a:r>
            <a:r>
              <a:rPr lang="uk-UA" sz="2800" dirty="0">
                <a:latin typeface="Cambria" panose="02040503050406030204" pitchFamily="18" charset="0"/>
                <a:sym typeface="+mn-ea"/>
              </a:rPr>
              <a:t> створення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об’єктів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,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а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sym typeface="+mn-ea"/>
              </a:rPr>
              <a:t>об’єкт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-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екземпляр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класу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.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При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створенні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окремих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об’єктів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вони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успадковують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усі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змінні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та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методи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від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 </a:t>
            </a:r>
            <a:r>
              <a:rPr lang="en-US" sz="2800" dirty="0" err="1">
                <a:latin typeface="Cambria" panose="02040503050406030204" pitchFamily="18" charset="0"/>
                <a:sym typeface="+mn-ea"/>
              </a:rPr>
              <a:t>класу</a:t>
            </a:r>
            <a:r>
              <a:rPr lang="en-US" sz="2800" dirty="0">
                <a:latin typeface="Cambria" panose="02040503050406030204" pitchFamily="18" charset="0"/>
                <a:sym typeface="+mn-ea"/>
              </a:rPr>
              <a:t>.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1CF0D1A5-B690-8689-FF4D-8670CB18C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40" y="2268377"/>
            <a:ext cx="3083041" cy="235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59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9050" y="-190576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15DA0F7A-5371-3445-E79E-B07D583F3377}"/>
              </a:ext>
            </a:extLst>
          </p:cNvPr>
          <p:cNvSpPr/>
          <p:nvPr/>
        </p:nvSpPr>
        <p:spPr>
          <a:xfrm>
            <a:off x="4696806" y="1021573"/>
            <a:ext cx="2842953" cy="6816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Клас містить</a:t>
            </a:r>
          </a:p>
        </p:txBody>
      </p:sp>
      <p:cxnSp>
        <p:nvCxnSpPr>
          <p:cNvPr id="3" name="Прямая со стрелкой 5">
            <a:extLst>
              <a:ext uri="{FF2B5EF4-FFF2-40B4-BE49-F238E27FC236}">
                <a16:creationId xmlns:a16="http://schemas.microsoft.com/office/drawing/2014/main" id="{9121B17B-05EA-3B6B-300D-1B9D460D19E4}"/>
              </a:ext>
            </a:extLst>
          </p:cNvPr>
          <p:cNvCxnSpPr>
            <a:cxnSpLocks/>
            <a:stCxn id="2" idx="1"/>
            <a:endCxn id="5" idx="0"/>
          </p:cNvCxnSpPr>
          <p:nvPr/>
        </p:nvCxnSpPr>
        <p:spPr>
          <a:xfrm flipH="1">
            <a:off x="2779160" y="1362393"/>
            <a:ext cx="1917646" cy="88219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6">
            <a:extLst>
              <a:ext uri="{FF2B5EF4-FFF2-40B4-BE49-F238E27FC236}">
                <a16:creationId xmlns:a16="http://schemas.microsoft.com/office/drawing/2014/main" id="{39E8819F-D6FA-D589-7E3E-E2B77B0C591B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>
          <a:xfrm>
            <a:off x="7539759" y="1362393"/>
            <a:ext cx="2453326" cy="88219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38FA5840-C208-45FF-8B9D-C1F4672D6600}"/>
              </a:ext>
            </a:extLst>
          </p:cNvPr>
          <p:cNvSpPr/>
          <p:nvPr/>
        </p:nvSpPr>
        <p:spPr>
          <a:xfrm>
            <a:off x="936452" y="2244586"/>
            <a:ext cx="3685416" cy="714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Дані</a:t>
            </a:r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EBC45C3A-AB1E-3C8B-0F89-6F638A4C444E}"/>
              </a:ext>
            </a:extLst>
          </p:cNvPr>
          <p:cNvSpPr/>
          <p:nvPr/>
        </p:nvSpPr>
        <p:spPr>
          <a:xfrm>
            <a:off x="8300851" y="2244586"/>
            <a:ext cx="3384467" cy="714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Код</a:t>
            </a:r>
          </a:p>
        </p:txBody>
      </p:sp>
      <p:cxnSp>
        <p:nvCxnSpPr>
          <p:cNvPr id="8" name="Прямая со стрелкой 9">
            <a:extLst>
              <a:ext uri="{FF2B5EF4-FFF2-40B4-BE49-F238E27FC236}">
                <a16:creationId xmlns:a16="http://schemas.microsoft.com/office/drawing/2014/main" id="{34CCB0EC-D5C2-4094-523A-2A05F4940BDB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4621868" y="2602036"/>
            <a:ext cx="3678983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D4AF87-2C66-161C-8EDA-BCA1FD382053}"/>
              </a:ext>
            </a:extLst>
          </p:cNvPr>
          <p:cNvSpPr txBox="1"/>
          <p:nvPr/>
        </p:nvSpPr>
        <p:spPr>
          <a:xfrm>
            <a:off x="4944177" y="216383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/>
              <a:t>Код використовує дані</a:t>
            </a:r>
          </a:p>
        </p:txBody>
      </p:sp>
      <p:cxnSp>
        <p:nvCxnSpPr>
          <p:cNvPr id="13" name="Прямая соединительная линия 16">
            <a:extLst>
              <a:ext uri="{FF2B5EF4-FFF2-40B4-BE49-F238E27FC236}">
                <a16:creationId xmlns:a16="http://schemas.microsoft.com/office/drawing/2014/main" id="{A95180EF-D0E2-141B-0F3A-F0BD203FE9EF}"/>
              </a:ext>
            </a:extLst>
          </p:cNvPr>
          <p:cNvCxnSpPr/>
          <p:nvPr/>
        </p:nvCxnSpPr>
        <p:spPr>
          <a:xfrm>
            <a:off x="2797823" y="3275968"/>
            <a:ext cx="8279476" cy="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EBF244-E8B7-7EEF-7E9F-DF9C46A1867B}"/>
              </a:ext>
            </a:extLst>
          </p:cNvPr>
          <p:cNvSpPr txBox="1"/>
          <p:nvPr/>
        </p:nvSpPr>
        <p:spPr>
          <a:xfrm>
            <a:off x="536757" y="3066372"/>
            <a:ext cx="249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dirty="0"/>
              <a:t>Термінологічною мовою</a:t>
            </a:r>
          </a:p>
        </p:txBody>
      </p:sp>
      <p:sp>
        <p:nvSpPr>
          <p:cNvPr id="15" name="Прямоугольник 20">
            <a:extLst>
              <a:ext uri="{FF2B5EF4-FFF2-40B4-BE49-F238E27FC236}">
                <a16:creationId xmlns:a16="http://schemas.microsoft.com/office/drawing/2014/main" id="{F5955097-7046-46DF-1175-A5C28BB47810}"/>
              </a:ext>
            </a:extLst>
          </p:cNvPr>
          <p:cNvSpPr/>
          <p:nvPr/>
        </p:nvSpPr>
        <p:spPr>
          <a:xfrm>
            <a:off x="721314" y="4040425"/>
            <a:ext cx="3873722" cy="14058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Дані – це змінні екземпляра класу</a:t>
            </a:r>
            <a:r>
              <a:rPr lang="ru-RU" sz="1800" dirty="0"/>
              <a:t> (</a:t>
            </a:r>
            <a:r>
              <a:rPr lang="uk-UA" sz="1800" dirty="0"/>
              <a:t>поля класу)</a:t>
            </a:r>
          </a:p>
        </p:txBody>
      </p:sp>
      <p:sp>
        <p:nvSpPr>
          <p:cNvPr id="17" name="Прямоугольник 21">
            <a:extLst>
              <a:ext uri="{FF2B5EF4-FFF2-40B4-BE49-F238E27FC236}">
                <a16:creationId xmlns:a16="http://schemas.microsoft.com/office/drawing/2014/main" id="{E5CEE6C5-35BF-7FA3-1E2E-38CACEF54204}"/>
              </a:ext>
            </a:extLst>
          </p:cNvPr>
          <p:cNvSpPr/>
          <p:nvPr/>
        </p:nvSpPr>
        <p:spPr>
          <a:xfrm>
            <a:off x="7689266" y="3953544"/>
            <a:ext cx="3873722" cy="1356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Код – це методи класу</a:t>
            </a:r>
          </a:p>
        </p:txBody>
      </p:sp>
      <p:sp>
        <p:nvSpPr>
          <p:cNvPr id="18" name="Прямоугольник 22">
            <a:extLst>
              <a:ext uri="{FF2B5EF4-FFF2-40B4-BE49-F238E27FC236}">
                <a16:creationId xmlns:a16="http://schemas.microsoft.com/office/drawing/2014/main" id="{DCA303C3-D8C2-9B6A-DCCE-0EC00BB5F931}"/>
              </a:ext>
            </a:extLst>
          </p:cNvPr>
          <p:cNvSpPr/>
          <p:nvPr/>
        </p:nvSpPr>
        <p:spPr>
          <a:xfrm>
            <a:off x="721314" y="5610536"/>
            <a:ext cx="1084167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/>
              <a:t>Методи визначають те, що клас вміє, а змінні екземпляра класу (поля) – що він знає</a:t>
            </a:r>
          </a:p>
        </p:txBody>
      </p:sp>
      <p:cxnSp>
        <p:nvCxnSpPr>
          <p:cNvPr id="19" name="Прямая со стрелкой 23">
            <a:extLst>
              <a:ext uri="{FF2B5EF4-FFF2-40B4-BE49-F238E27FC236}">
                <a16:creationId xmlns:a16="http://schemas.microsoft.com/office/drawing/2014/main" id="{EDF86E33-9575-75FD-5D1E-0E775CE09881}"/>
              </a:ext>
            </a:extLst>
          </p:cNvPr>
          <p:cNvCxnSpPr/>
          <p:nvPr/>
        </p:nvCxnSpPr>
        <p:spPr>
          <a:xfrm flipH="1">
            <a:off x="4621866" y="4715419"/>
            <a:ext cx="3067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5E1F2E-2179-F0BA-A18F-DC40ED90F3FC}"/>
              </a:ext>
            </a:extLst>
          </p:cNvPr>
          <p:cNvSpPr txBox="1"/>
          <p:nvPr/>
        </p:nvSpPr>
        <p:spPr>
          <a:xfrm>
            <a:off x="4769606" y="3747157"/>
            <a:ext cx="2745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dirty="0"/>
              <a:t>Дії над змінними екземпляра і доступ до них реалізують методи</a:t>
            </a:r>
          </a:p>
        </p:txBody>
      </p:sp>
    </p:spTree>
    <p:extLst>
      <p:ext uri="{BB962C8B-B14F-4D97-AF65-F5344CB8AC3E}">
        <p14:creationId xmlns:p14="http://schemas.microsoft.com/office/powerpoint/2010/main" val="16826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4" grpId="0"/>
      <p:bldP spid="15" grpId="0" animBg="1"/>
      <p:bldP spid="17" grpId="0" animBg="1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13953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04281"/>
            <a:ext cx="12687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4800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Montserrat" pitchFamily="2" charset="77"/>
                <a:sym typeface="Cambria"/>
              </a:rPr>
              <a:t>Класи та об’єкти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CE4D2-97D8-4004-43AC-B64109B4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98" y="905777"/>
            <a:ext cx="7653452" cy="794646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Форма класу з усіма компонентами: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0C781052-AF08-6AF8-A001-895E7B8F53D8}"/>
              </a:ext>
            </a:extLst>
          </p:cNvPr>
          <p:cNvSpPr/>
          <p:nvPr/>
        </p:nvSpPr>
        <p:spPr>
          <a:xfrm>
            <a:off x="1059698" y="1650324"/>
            <a:ext cx="9543011" cy="4738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ІмяКласу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тип </a:t>
            </a:r>
            <a:r>
              <a:rPr lang="uk-UA" sz="2400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зміннаЕкземпляра1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тип </a:t>
            </a:r>
            <a:r>
              <a:rPr lang="uk-UA" sz="2400" dirty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зміннаЕкземпляра2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//...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44894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імяМетоду1 (</a:t>
            </a:r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списокПарметрів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тіло методу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тип імяМетоду2 (</a:t>
            </a:r>
            <a:r>
              <a:rPr lang="uk-UA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списокПарметрів</a:t>
            </a: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тіло методу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r>
              <a:rPr lang="uk-UA" sz="24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39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5471</Words>
  <Application>Microsoft Macintosh PowerPoint</Application>
  <PresentationFormat>Widescreen</PresentationFormat>
  <Paragraphs>809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Noto Sans Symbols</vt:lpstr>
      <vt:lpstr>Arial</vt:lpstr>
      <vt:lpstr>Consolas</vt:lpstr>
      <vt:lpstr>Libre Franklin Medium</vt:lpstr>
      <vt:lpstr>Cambria</vt:lpstr>
      <vt:lpstr>Times New Roman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OOP advantages</vt:lpstr>
      <vt:lpstr>PowerPoint Presentation</vt:lpstr>
      <vt:lpstr>PowerPoint Presentation</vt:lpstr>
      <vt:lpstr>PowerPoint Presentation</vt:lpstr>
      <vt:lpstr>Форма класу з усіма компонентами:</vt:lpstr>
      <vt:lpstr>PowerPoint Presentation</vt:lpstr>
      <vt:lpstr>Приклад:</vt:lpstr>
      <vt:lpstr>PowerPoint Presentation</vt:lpstr>
      <vt:lpstr>PowerPoint Presentation</vt:lpstr>
      <vt:lpstr>PowerPoint Presentation</vt:lpstr>
      <vt:lpstr>Приклад програми з використанням класу Вох: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 роботі з методами, що повертають значення, слід пам’ятати:</vt:lpstr>
      <vt:lpstr>PowerPoint Presentation</vt:lpstr>
      <vt:lpstr>PowerPoint Presentation</vt:lpstr>
      <vt:lpstr>PowerPoint Presentation</vt:lpstr>
      <vt:lpstr>PowerPoint Presentation</vt:lpstr>
      <vt:lpstr>Використання об’єктів в якості параметрів методу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ініціалізація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</dc:creator>
  <cp:lastModifiedBy>Microsoft Office User</cp:lastModifiedBy>
  <cp:revision>26</cp:revision>
  <dcterms:created xsi:type="dcterms:W3CDTF">2023-04-18T13:30:55Z</dcterms:created>
  <dcterms:modified xsi:type="dcterms:W3CDTF">2025-02-03T08:22:17Z</dcterms:modified>
</cp:coreProperties>
</file>