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57" r:id="rId1"/>
  </p:sldMasterIdLst>
  <p:notesMasterIdLst>
    <p:notesMasterId r:id="rId22"/>
  </p:notesMasterIdLst>
  <p:handoutMasterIdLst>
    <p:handoutMasterId r:id="rId23"/>
  </p:handoutMasterIdLst>
  <p:sldIdLst>
    <p:sldId id="348" r:id="rId2"/>
    <p:sldId id="362" r:id="rId3"/>
    <p:sldId id="349" r:id="rId4"/>
    <p:sldId id="350" r:id="rId5"/>
    <p:sldId id="351" r:id="rId6"/>
    <p:sldId id="352" r:id="rId7"/>
    <p:sldId id="353" r:id="rId8"/>
    <p:sldId id="354" r:id="rId9"/>
    <p:sldId id="363" r:id="rId10"/>
    <p:sldId id="364" r:id="rId11"/>
    <p:sldId id="356" r:id="rId12"/>
    <p:sldId id="366" r:id="rId13"/>
    <p:sldId id="369" r:id="rId14"/>
    <p:sldId id="368" r:id="rId15"/>
    <p:sldId id="357" r:id="rId16"/>
    <p:sldId id="358" r:id="rId17"/>
    <p:sldId id="359" r:id="rId18"/>
    <p:sldId id="360" r:id="rId19"/>
    <p:sldId id="361" r:id="rId20"/>
    <p:sldId id="365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3F9BDE-99BA-4EC5-866D-34D64A43CC30}" type="datetimeFigureOut">
              <a:rPr lang="uk-UA" smtClean="0"/>
              <a:pPr/>
              <a:t>18.11.2021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5E3C40-4FD1-4EA9-B1AA-D49513F93A78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ABCB7-1FF5-49D1-8E92-276871A6C854}" type="datetimeFigureOut">
              <a:rPr lang="uk-UA" smtClean="0"/>
              <a:pPr/>
              <a:t>18.11.2021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21F418-3CB0-488D-BAD2-3E9D3850F470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uk-UA" noProof="0" smtClean="0"/>
              <a:t>Образец заголовка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uk-UA" noProof="0" smtClean="0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 smtClean="0"/>
              <a:t>сканери вразливості веб-сервера</a:t>
            </a: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03B39-A707-47FB-9155-FDBA4D0CEA5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 smtClean="0"/>
              <a:t>сканери вразливості веб-сервера</a:t>
            </a: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10896-4760-4C4B-9276-DCCCECEFBD5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 smtClean="0"/>
              <a:t>сканери вразливості веб-сервера</a:t>
            </a: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AF82D-EF4E-43EF-BA3C-57187CDE36B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 smtClean="0"/>
              <a:t>сканери вразливості веб-сервера</a:t>
            </a: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31D96-E23D-44C8-AFB2-DA02E14C262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 smtClean="0"/>
              <a:t>сканери вразливості веб-сервера</a:t>
            </a: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00882-5D48-453C-84E5-E778487540F5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 smtClean="0"/>
              <a:t>сканери вразливості веб-сервера</a:t>
            </a:r>
            <a:endParaRPr 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6DE4B-21AD-4677-8CE6-0CF5DD2D68D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 smtClean="0"/>
              <a:t>сканери вразливості веб-сервера</a:t>
            </a:r>
            <a:endParaRPr lang="uk-U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D25AF-02F6-488E-AD5A-1D7E1ED44A7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 smtClean="0"/>
              <a:t>сканери вразливості веб-сервера</a:t>
            </a:r>
            <a:endParaRPr 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A6CA7-6BFA-45D2-AAC1-CA65CC9A5BE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 smtClean="0"/>
              <a:t>сканери вразливості веб-сервера</a:t>
            </a:r>
            <a:endParaRPr lang="uk-U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76CCF-1355-401E-8571-2B3DF485782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 smtClean="0"/>
              <a:t>сканери вразливості веб-сервера</a:t>
            </a:r>
            <a:endParaRPr 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1F90A-552A-48E9-8AFA-FB740107F48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 smtClean="0"/>
              <a:t>сканери вразливості веб-сервера</a:t>
            </a:r>
            <a:endParaRPr 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22E24-6FAC-4682-A73E-1F1860FFB68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Образец заголовка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r>
              <a:rPr lang="uk-UA" smtClean="0"/>
              <a:t>сканери вразливості веб-сервера</a:t>
            </a:r>
            <a:endParaRPr lang="uk-UA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C8FE73A7-4BEE-4AC4-96CF-92F90AB3E79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translate.google.com/translate?hl=ru&amp;sl=ru&amp;tl=uk&amp;prev=_t&amp;u=http://ru.wikipedia.org/wiki/%D0%A5%D0%B5%D1%88" TargetMode="External"/><Relationship Id="rId2" Type="http://schemas.openxmlformats.org/officeDocument/2006/relationships/hyperlink" Target="http://translate.google.com/translate?hl=ru&amp;sl=ru&amp;tl=uk&amp;prev=_t&amp;u=http://ru.wikipedia.org/wiki/%D0%9F%D0%B0%D1%80%D0%BE%D0%BB%D1%8C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ranslate.google.com/translate?hl=ru&amp;sl=ru&amp;tl=uk&amp;prev=_t&amp;u=http://ru.wikipedia.org/wiki/UNIX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00238"/>
            <a:ext cx="7543800" cy="1600200"/>
          </a:xfrm>
        </p:spPr>
        <p:txBody>
          <a:bodyPr/>
          <a:lstStyle/>
          <a:p>
            <a:pPr eaLnBrk="1" hangingPunct="1"/>
            <a:r>
              <a:rPr lang="uk-UA" sz="2800" dirty="0" smtClean="0">
                <a:latin typeface="Times New Roman" pitchFamily="18" charset="0"/>
              </a:rPr>
              <a:t>ПРОГРАМИ АУДИТУ ТА ЗЛАМУ ПАРОЛІВ. </a:t>
            </a:r>
            <a:r>
              <a:rPr lang="uk-UA" sz="2800" dirty="0" smtClean="0">
                <a:latin typeface="Times New Roman" pitchFamily="18" charset="0"/>
              </a:rPr>
              <a:t/>
            </a:r>
            <a:br>
              <a:rPr lang="uk-UA" sz="2800" dirty="0" smtClean="0">
                <a:latin typeface="Times New Roman" pitchFamily="18" charset="0"/>
              </a:rPr>
            </a:br>
            <a:r>
              <a:rPr lang="uk-UA" sz="2800" dirty="0" smtClean="0">
                <a:latin typeface="Times New Roman" pitchFamily="18" charset="0"/>
              </a:rPr>
              <a:t/>
            </a:r>
            <a:br>
              <a:rPr lang="uk-UA" sz="2800" dirty="0" smtClean="0">
                <a:latin typeface="Times New Roman" pitchFamily="18" charset="0"/>
              </a:rPr>
            </a:br>
            <a:r>
              <a:rPr lang="en-GB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JOHN </a:t>
            </a:r>
            <a:r>
              <a:rPr lang="en-GB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THE RIPPER</a:t>
            </a:r>
            <a:r>
              <a:rPr lang="uk-UA" sz="2800" dirty="0" smtClean="0">
                <a:latin typeface="Times New Roman" pitchFamily="18" charset="0"/>
              </a:rPr>
              <a:t>.</a:t>
            </a:r>
            <a:br>
              <a:rPr lang="uk-UA" sz="2800" dirty="0" smtClean="0">
                <a:latin typeface="Times New Roman" pitchFamily="18" charset="0"/>
              </a:rPr>
            </a:br>
            <a:r>
              <a:rPr lang="uk-UA" sz="2800" dirty="0" smtClean="0">
                <a:latin typeface="Times New Roman" pitchFamily="18" charset="0"/>
              </a:rPr>
              <a:t> </a:t>
            </a:r>
            <a:r>
              <a:rPr lang="en-GB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L</a:t>
            </a:r>
            <a:r>
              <a:rPr lang="uk-UA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0</a:t>
            </a:r>
            <a:r>
              <a:rPr lang="en-GB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PHTCRACK</a:t>
            </a:r>
            <a:r>
              <a:rPr lang="uk-UA" sz="2800" dirty="0" smtClean="0">
                <a:latin typeface="Times New Roman" pitchFamily="18" charset="0"/>
              </a:rPr>
              <a:t>.</a:t>
            </a:r>
            <a:r>
              <a:rPr lang="uk-UA" dirty="0" smtClean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2225" y="-50800"/>
            <a:ext cx="9159875" cy="69088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950" y="5373688"/>
            <a:ext cx="7543800" cy="914400"/>
          </a:xfrm>
        </p:spPr>
        <p:txBody>
          <a:bodyPr/>
          <a:lstStyle/>
          <a:p>
            <a:pPr algn="ctr" eaLnBrk="1" hangingPunct="1">
              <a:defRPr/>
            </a:pPr>
            <a:r>
              <a:rPr lang="uk-UA" sz="4000" dirty="0" smtClean="0">
                <a:solidFill>
                  <a:srgbClr val="7030A0"/>
                </a:solidFill>
              </a:rPr>
              <a:t>Діалогове вікно </a:t>
            </a:r>
            <a:r>
              <a:rPr lang="en-US" sz="4000" dirty="0" smtClean="0">
                <a:solidFill>
                  <a:srgbClr val="7030A0"/>
                </a:solidFill>
              </a:rPr>
              <a:t>L0phtCrack 6</a:t>
            </a:r>
            <a:endParaRPr lang="uk-UA" sz="4000" dirty="0">
              <a:solidFill>
                <a:srgbClr val="7030A0"/>
              </a:solidFill>
            </a:endParaRPr>
          </a:p>
        </p:txBody>
      </p:sp>
      <p:pic>
        <p:nvPicPr>
          <p:cNvPr id="13316" name="Рисунок 5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65250" y="2420938"/>
            <a:ext cx="52324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smtClean="0"/>
              <a:t>Особливості даної програми: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uk-UA" sz="2000" dirty="0" smtClean="0"/>
              <a:t>попереднє обчислення словників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uk-UA" sz="2000" dirty="0" err="1" smtClean="0"/>
              <a:t>Windows</a:t>
            </a:r>
            <a:r>
              <a:rPr lang="uk-UA" sz="2000" dirty="0" smtClean="0"/>
              <a:t> і </a:t>
            </a:r>
            <a:r>
              <a:rPr lang="uk-UA" sz="2000" dirty="0" err="1" smtClean="0"/>
              <a:t>*nix</a:t>
            </a:r>
            <a:r>
              <a:rPr lang="uk-UA" sz="2000" dirty="0" smtClean="0"/>
              <a:t> </a:t>
            </a:r>
            <a:r>
              <a:rPr lang="uk-UA" sz="2000" dirty="0" smtClean="0"/>
              <a:t>підтримка паролів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uk-UA" sz="2000" dirty="0" smtClean="0"/>
              <a:t>віддалене відновлення паролю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uk-UA" sz="2000" dirty="0" smtClean="0"/>
              <a:t>заплановане сканування(рік, місяць, тиждень)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uk-UA" sz="2000" dirty="0" smtClean="0"/>
              <a:t>виконавчий рівень звітності ( реальний час подачі звітів)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ru-RU" sz="2000" dirty="0" err="1" smtClean="0"/>
              <a:t>п</a:t>
            </a:r>
            <a:r>
              <a:rPr lang="uk-UA" sz="2000" dirty="0" err="1" smtClean="0"/>
              <a:t>ароль</a:t>
            </a:r>
            <a:r>
              <a:rPr lang="uk-UA" sz="2000" dirty="0" smtClean="0"/>
              <a:t>, ступінь ризику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uk-UA" sz="2000" dirty="0" smtClean="0"/>
              <a:t>метод аудиту паролю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uk-UA" sz="2000" dirty="0" smtClean="0"/>
              <a:t>набори символів паролю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uk-UA" sz="2000" dirty="0" smtClean="0"/>
              <a:t>розподіл довжини паролю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uk-UA" sz="2000" dirty="0" smtClean="0"/>
              <a:t>та інші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44" y="191134"/>
            <a:ext cx="8858312" cy="1371600"/>
          </a:xfrm>
        </p:spPr>
        <p:txBody>
          <a:bodyPr/>
          <a:lstStyle/>
          <a:p>
            <a:pPr algn="l" eaLnBrk="1" hangingPunct="1"/>
            <a:r>
              <a:rPr lang="uk-UA" sz="1800" dirty="0" smtClean="0"/>
              <a:t>У підсумку можна сказати:</a:t>
            </a:r>
            <a:br>
              <a:rPr lang="uk-UA" sz="1800" dirty="0" smtClean="0"/>
            </a:br>
            <a:r>
              <a:rPr lang="uk-UA" sz="1800" dirty="0" smtClean="0"/>
              <a:t>Це програма вже цілеспрямовано розроблена для аудиту паролів в Windows. L0phtCrack відновлює паролі </a:t>
            </a:r>
            <a:r>
              <a:rPr lang="uk-UA" sz="1800" dirty="0" smtClean="0"/>
              <a:t>Windows </a:t>
            </a:r>
            <a:r>
              <a:rPr lang="uk-UA" sz="1800" dirty="0" smtClean="0"/>
              <a:t>за їх хешам, роздобутими з локальної машини, сервера в мережі, контролера домену або Active Directory. У програмі є вбудований сніфер, який може перехопити зашифровані хеши по локалці</a:t>
            </a:r>
            <a:r>
              <a:rPr lang="ru-RU" sz="1800" dirty="0" smtClean="0"/>
              <a:t>. </a:t>
            </a:r>
            <a:r>
              <a:rPr lang="uk-UA" sz="1800" dirty="0" smtClean="0"/>
              <a:t/>
            </a:r>
            <a:br>
              <a:rPr lang="uk-UA" sz="1800" dirty="0" smtClean="0"/>
            </a:br>
            <a:endParaRPr lang="uk-UA" sz="18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44" y="1545392"/>
            <a:ext cx="8858312" cy="5072098"/>
          </a:xfrm>
        </p:spPr>
        <p:txBody>
          <a:bodyPr/>
          <a:lstStyle/>
          <a:p>
            <a:r>
              <a:rPr lang="uk-UA" sz="1800" b="1" dirty="0" smtClean="0"/>
              <a:t>L0phtCrack </a:t>
            </a:r>
            <a:r>
              <a:rPr lang="uk-UA" sz="1800" b="1" dirty="0" smtClean="0"/>
              <a:t> </a:t>
            </a:r>
            <a:r>
              <a:rPr lang="uk-UA" sz="1800" b="1" dirty="0" smtClean="0"/>
              <a:t>забезпечує дві критичні можливості для системних адміністраторів:</a:t>
            </a:r>
            <a:endParaRPr lang="uk-UA" sz="1800" dirty="0" smtClean="0"/>
          </a:p>
          <a:p>
            <a:pPr lvl="0">
              <a:buNone/>
            </a:pPr>
            <a:r>
              <a:rPr lang="uk-UA" sz="1800" dirty="0" smtClean="0"/>
              <a:t>L0phtCrack </a:t>
            </a:r>
            <a:r>
              <a:rPr lang="uk-UA" sz="1800" dirty="0" smtClean="0"/>
              <a:t> </a:t>
            </a:r>
            <a:r>
              <a:rPr lang="uk-UA" sz="1800" dirty="0" smtClean="0"/>
              <a:t>допомагає адміністраторам безпеки Windows і Unix з перевіркою достовірності мережі через повну ревізію Windows і </a:t>
            </a:r>
            <a:r>
              <a:rPr lang="uk-UA" sz="1800" dirty="0" smtClean="0"/>
              <a:t>*nix   вище версії NT паролів </a:t>
            </a:r>
            <a:r>
              <a:rPr lang="uk-UA" sz="1800" dirty="0" smtClean="0"/>
              <a:t>облікових записів користувачів.</a:t>
            </a:r>
          </a:p>
          <a:p>
            <a:pPr lvl="0">
              <a:buNone/>
            </a:pPr>
            <a:r>
              <a:rPr lang="uk-UA" sz="1800" dirty="0" smtClean="0"/>
              <a:t>L0phtCrack </a:t>
            </a:r>
            <a:r>
              <a:rPr lang="uk-UA" sz="1800" dirty="0" smtClean="0"/>
              <a:t> </a:t>
            </a:r>
            <a:r>
              <a:rPr lang="uk-UA" sz="1800" dirty="0" smtClean="0"/>
              <a:t>відновлює Windows і </a:t>
            </a:r>
            <a:r>
              <a:rPr lang="uk-UA" sz="1800" dirty="0" smtClean="0"/>
              <a:t>*nix </a:t>
            </a:r>
            <a:r>
              <a:rPr lang="uk-UA" sz="1800" dirty="0" smtClean="0"/>
              <a:t>паролі облікових записів користувачів.</a:t>
            </a:r>
          </a:p>
          <a:p>
            <a:pPr>
              <a:buNone/>
            </a:pPr>
            <a:r>
              <a:rPr lang="uk-UA" sz="1800" dirty="0" smtClean="0"/>
              <a:t>L0phtCrack </a:t>
            </a:r>
            <a:r>
              <a:rPr lang="uk-UA" sz="1800" dirty="0" smtClean="0"/>
              <a:t> </a:t>
            </a:r>
            <a:r>
              <a:rPr lang="uk-UA" sz="1800" dirty="0" smtClean="0"/>
              <a:t>розповсюджується з потужними функціями, такі як планування, хеш вилучення з 64-бітових версій Windows, багатопроцесорних алгоритмів і мереж моніторингу та декодування. Тим не менш він як і раніше простий у використанні аудиту та відновлення паролів програмного забезпечення.</a:t>
            </a:r>
          </a:p>
          <a:p>
            <a:r>
              <a:rPr lang="uk-UA" sz="1800" b="1" dirty="0" smtClean="0"/>
              <a:t>Пароль </a:t>
            </a:r>
            <a:r>
              <a:rPr lang="uk-UA" sz="1800" b="1" dirty="0" err="1" smtClean="0"/>
              <a:t>скорингу</a:t>
            </a:r>
            <a:endParaRPr lang="uk-UA" sz="1800" dirty="0" smtClean="0"/>
          </a:p>
          <a:p>
            <a:pPr>
              <a:buNone/>
            </a:pPr>
            <a:r>
              <a:rPr lang="uk-UA" sz="1800" dirty="0" smtClean="0"/>
              <a:t>L0phtCrack </a:t>
            </a:r>
            <a:r>
              <a:rPr lang="uk-UA" sz="1800" dirty="0" smtClean="0"/>
              <a:t> </a:t>
            </a:r>
            <a:r>
              <a:rPr lang="uk-UA" sz="1800" dirty="0" smtClean="0"/>
              <a:t>забезпечує використання метрики для швидкої оцінки якості пароля. Паролі зіставляється з поточною передовою практикою, а також оцінюється як сильний, середній, слабкий, або потерпіти невдачу.</a:t>
            </a:r>
          </a:p>
          <a:p>
            <a:r>
              <a:rPr lang="uk-UA" sz="1800" b="1" dirty="0" smtClean="0"/>
              <a:t>Попередньо обчислення словників</a:t>
            </a:r>
            <a:endParaRPr lang="uk-UA" sz="1800" dirty="0" smtClean="0"/>
          </a:p>
          <a:p>
            <a:pPr>
              <a:buNone/>
            </a:pPr>
            <a:r>
              <a:rPr lang="uk-UA" sz="1800" dirty="0" smtClean="0"/>
              <a:t>L0phtCrack </a:t>
            </a:r>
            <a:r>
              <a:rPr lang="uk-UA" sz="1800" dirty="0" smtClean="0"/>
              <a:t> </a:t>
            </a:r>
            <a:r>
              <a:rPr lang="uk-UA" sz="1800" dirty="0" smtClean="0"/>
              <a:t>підтримує попереднє обчислення хешу паролів. Зламування паролю аудиту тепер </a:t>
            </a:r>
            <a:r>
              <a:rPr lang="uk-UA" sz="1800" dirty="0" smtClean="0"/>
              <a:t>займає </a:t>
            </a:r>
            <a:r>
              <a:rPr lang="uk-UA" sz="1800" dirty="0" smtClean="0"/>
              <a:t>кілька хвилин замість годин або днів.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44" y="142852"/>
            <a:ext cx="8858312" cy="5072098"/>
          </a:xfrm>
        </p:spPr>
        <p:txBody>
          <a:bodyPr/>
          <a:lstStyle/>
          <a:p>
            <a:r>
              <a:rPr lang="uk-UA" sz="1800" b="1" dirty="0" err="1" smtClean="0"/>
              <a:t>Windows</a:t>
            </a:r>
            <a:r>
              <a:rPr lang="uk-UA" sz="1800" b="1" dirty="0" smtClean="0"/>
              <a:t> і </a:t>
            </a:r>
            <a:r>
              <a:rPr lang="uk-UA" sz="1800" b="1" dirty="0" err="1" smtClean="0"/>
              <a:t>*nix</a:t>
            </a:r>
            <a:r>
              <a:rPr lang="uk-UA" sz="1800" b="1" dirty="0" smtClean="0"/>
              <a:t> </a:t>
            </a:r>
            <a:r>
              <a:rPr lang="uk-UA" sz="1800" b="1" dirty="0" smtClean="0"/>
              <a:t>підтримка паролів</a:t>
            </a:r>
            <a:endParaRPr lang="uk-UA" sz="1800" dirty="0" smtClean="0"/>
          </a:p>
          <a:p>
            <a:pPr>
              <a:buNone/>
            </a:pPr>
            <a:r>
              <a:rPr lang="uk-UA" sz="1800" dirty="0" smtClean="0"/>
              <a:t>L0phtCrack </a:t>
            </a:r>
            <a:r>
              <a:rPr lang="uk-UA" sz="1800" dirty="0" smtClean="0"/>
              <a:t> </a:t>
            </a:r>
            <a:r>
              <a:rPr lang="uk-UA" sz="1800" dirty="0" smtClean="0"/>
              <a:t>виконує аудит мережі за допомогою єдиного інтерфейсу.</a:t>
            </a:r>
          </a:p>
          <a:p>
            <a:pPr fontAlgn="t"/>
            <a:r>
              <a:rPr lang="uk-UA" sz="1800" b="1" dirty="0" smtClean="0"/>
              <a:t>Віддаленого відновлення пароля</a:t>
            </a:r>
            <a:endParaRPr lang="uk-UA" sz="1800" dirty="0" smtClean="0"/>
          </a:p>
          <a:p>
            <a:pPr fontAlgn="t">
              <a:buNone/>
            </a:pPr>
            <a:r>
              <a:rPr lang="uk-UA" sz="1800" dirty="0" smtClean="0"/>
              <a:t>L0phtCrack </a:t>
            </a:r>
            <a:r>
              <a:rPr lang="uk-UA" sz="1800" dirty="0" smtClean="0"/>
              <a:t>має </a:t>
            </a:r>
            <a:r>
              <a:rPr lang="uk-UA" sz="1800" dirty="0" smtClean="0"/>
              <a:t>вбудовану можливість імпортувати паролі з віддалених Windows, включаючи 64-бітні версії </a:t>
            </a:r>
            <a:r>
              <a:rPr lang="uk-UA" sz="1800" dirty="0" smtClean="0"/>
              <a:t>Windows  </a:t>
            </a:r>
            <a:r>
              <a:rPr lang="uk-UA" sz="1800" dirty="0" smtClean="0"/>
              <a:t>і </a:t>
            </a:r>
            <a:r>
              <a:rPr lang="uk-UA" sz="1800" dirty="0" smtClean="0"/>
              <a:t>*nix </a:t>
            </a:r>
            <a:r>
              <a:rPr lang="uk-UA" sz="1800" dirty="0" smtClean="0"/>
              <a:t>машинах, не вимагаючи </a:t>
            </a:r>
            <a:r>
              <a:rPr lang="uk-UA" sz="1800" dirty="0" smtClean="0"/>
              <a:t>сторонніх утиліт.</a:t>
            </a:r>
            <a:endParaRPr lang="uk-UA" sz="1800" dirty="0" smtClean="0"/>
          </a:p>
          <a:p>
            <a:pPr fontAlgn="t"/>
            <a:r>
              <a:rPr lang="uk-UA" sz="1800" b="1" dirty="0" smtClean="0"/>
              <a:t>Планові огляди</a:t>
            </a:r>
            <a:endParaRPr lang="uk-UA" sz="1800" dirty="0" smtClean="0"/>
          </a:p>
          <a:p>
            <a:pPr fontAlgn="t">
              <a:buNone/>
            </a:pPr>
            <a:r>
              <a:rPr lang="uk-UA" sz="1800" dirty="0" smtClean="0"/>
              <a:t>Системні адміністратори можуть планувати режими перевірок з L0phtCrack </a:t>
            </a:r>
            <a:r>
              <a:rPr lang="uk-UA" sz="1800" dirty="0" smtClean="0"/>
              <a:t>. </a:t>
            </a:r>
            <a:r>
              <a:rPr lang="uk-UA" sz="1800" dirty="0" smtClean="0"/>
              <a:t>Аудит може виконуватися щодня, щотижня, щомісяця або один раз, залежно від </a:t>
            </a:r>
            <a:r>
              <a:rPr lang="uk-UA" sz="1800" dirty="0" smtClean="0"/>
              <a:t>вимог аудиторської </a:t>
            </a:r>
            <a:r>
              <a:rPr lang="uk-UA" sz="1800" dirty="0" smtClean="0"/>
              <a:t>організації.</a:t>
            </a:r>
            <a:endParaRPr lang="uk-UA" sz="1800" dirty="0" smtClean="0"/>
          </a:p>
          <a:p>
            <a:pPr fontAlgn="t"/>
            <a:r>
              <a:rPr lang="uk-UA" sz="1800" b="1" dirty="0" smtClean="0"/>
              <a:t>Реабілітація</a:t>
            </a:r>
            <a:endParaRPr lang="uk-UA" sz="1800" dirty="0" smtClean="0"/>
          </a:p>
          <a:p>
            <a:pPr fontAlgn="t">
              <a:buNone/>
            </a:pPr>
            <a:r>
              <a:rPr lang="uk-UA" sz="1800" dirty="0" smtClean="0"/>
              <a:t>L0phtCrack </a:t>
            </a:r>
            <a:r>
              <a:rPr lang="uk-UA" sz="1800" dirty="0" smtClean="0"/>
              <a:t>пропонує допомогу </a:t>
            </a:r>
            <a:r>
              <a:rPr lang="uk-UA" sz="1800" dirty="0" smtClean="0"/>
              <a:t>системним адміністраторам </a:t>
            </a:r>
            <a:r>
              <a:rPr lang="uk-UA" sz="1800" dirty="0" smtClean="0"/>
              <a:t>– які вжити заходи щоб уникнути слабких </a:t>
            </a:r>
            <a:r>
              <a:rPr lang="uk-UA" sz="1800" dirty="0" smtClean="0"/>
              <a:t>паролів. Слабкі паролі можуть бути  відключені. L0phtCrack </a:t>
            </a:r>
            <a:r>
              <a:rPr lang="uk-UA" sz="1800" dirty="0" smtClean="0"/>
              <a:t>надає </a:t>
            </a:r>
            <a:r>
              <a:rPr lang="uk-UA" sz="1800" dirty="0" smtClean="0"/>
              <a:t>можливість відновлення роботи </a:t>
            </a:r>
            <a:r>
              <a:rPr lang="uk-UA" sz="1800" dirty="0" smtClean="0"/>
              <a:t>облікових </a:t>
            </a:r>
            <a:r>
              <a:rPr lang="uk-UA" sz="1800" dirty="0" smtClean="0"/>
              <a:t>записів для </a:t>
            </a:r>
            <a:r>
              <a:rPr lang="uk-UA" sz="1800" dirty="0" smtClean="0"/>
              <a:t>Windows </a:t>
            </a:r>
            <a:r>
              <a:rPr lang="uk-UA" sz="1800" dirty="0" smtClean="0"/>
              <a:t>користувачів.</a:t>
            </a:r>
            <a:endParaRPr lang="uk-UA" sz="1800" dirty="0" smtClean="0"/>
          </a:p>
          <a:p>
            <a:pPr fontAlgn="t">
              <a:buNone/>
            </a:pPr>
            <a:r>
              <a:rPr lang="uk-UA" sz="1800" dirty="0" err="1" smtClean="0"/>
              <a:t>Користувальницький</a:t>
            </a:r>
            <a:r>
              <a:rPr lang="uk-UA" sz="1800" dirty="0" smtClean="0"/>
              <a:t> </a:t>
            </a:r>
            <a:r>
              <a:rPr lang="uk-UA" sz="1800" dirty="0" smtClean="0"/>
              <a:t>інтерфейс </a:t>
            </a:r>
            <a:r>
              <a:rPr lang="uk-UA" sz="1800" dirty="0" smtClean="0"/>
              <a:t>вдосконалюється </a:t>
            </a:r>
            <a:r>
              <a:rPr lang="uk-UA" sz="1800" dirty="0" smtClean="0"/>
              <a:t>та </a:t>
            </a:r>
            <a:r>
              <a:rPr lang="uk-UA" sz="1800" dirty="0" smtClean="0"/>
              <a:t>оновлюється</a:t>
            </a:r>
            <a:r>
              <a:rPr lang="uk-UA" sz="1800" dirty="0" smtClean="0"/>
              <a:t>. Додаткову інформацію можна отримати </a:t>
            </a:r>
            <a:r>
              <a:rPr lang="uk-UA" sz="1800" dirty="0" smtClean="0"/>
              <a:t>по кожному обліковому </a:t>
            </a:r>
            <a:r>
              <a:rPr lang="uk-UA" sz="1800" dirty="0" smtClean="0"/>
              <a:t>запису користувача, в тому числі </a:t>
            </a:r>
            <a:r>
              <a:rPr lang="uk-UA" sz="1800" dirty="0" smtClean="0"/>
              <a:t>термін </a:t>
            </a:r>
            <a:r>
              <a:rPr lang="uk-UA" sz="1800" dirty="0" smtClean="0"/>
              <a:t>дії пароля, блокування статусу, і чи є обліковий запис відключений, закінчився, або ніколи не </a:t>
            </a:r>
            <a:r>
              <a:rPr lang="uk-UA" sz="1800" dirty="0" smtClean="0"/>
              <a:t>закінчується його термін. </a:t>
            </a:r>
            <a:r>
              <a:rPr lang="uk-UA" sz="1800" dirty="0" smtClean="0"/>
              <a:t>Інформація про L0phtCrack </a:t>
            </a:r>
            <a:r>
              <a:rPr lang="uk-UA" sz="1800" dirty="0" smtClean="0"/>
              <a:t>поточної </a:t>
            </a:r>
            <a:r>
              <a:rPr lang="uk-UA" sz="1800" dirty="0" smtClean="0"/>
              <a:t>сесії, міститься в "головному вікні"  звітності, вкладці з надання поточного статус сесії аудиту.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44" y="142852"/>
            <a:ext cx="8858312" cy="5072098"/>
          </a:xfrm>
        </p:spPr>
        <p:txBody>
          <a:bodyPr/>
          <a:lstStyle/>
          <a:p>
            <a:r>
              <a:rPr lang="uk-UA" sz="1800" b="1" dirty="0" smtClean="0"/>
              <a:t>Виконавча  звітність</a:t>
            </a:r>
            <a:endParaRPr lang="uk-UA" sz="1800" dirty="0" smtClean="0"/>
          </a:p>
          <a:p>
            <a:pPr>
              <a:buNone/>
            </a:pPr>
            <a:r>
              <a:rPr lang="uk-UA" sz="1800" dirty="0" smtClean="0"/>
              <a:t>L0phtCrack може звітувати в реальному часі, що відображається в окремому інтерфейсі з вкладками. Ревізійні результати відображаються в залежності від методу аудиту, ризиків критичності, і встановлює характер паролю.</a:t>
            </a:r>
          </a:p>
          <a:p>
            <a:r>
              <a:rPr lang="uk-UA" sz="1800" b="1" dirty="0" smtClean="0"/>
              <a:t>Пароль</a:t>
            </a:r>
            <a:r>
              <a:rPr lang="uk-UA" sz="1800" b="1" dirty="0" smtClean="0"/>
              <a:t>, ступінь ризику</a:t>
            </a:r>
            <a:endParaRPr lang="uk-UA" sz="1800" dirty="0" smtClean="0"/>
          </a:p>
          <a:p>
            <a:pPr>
              <a:buNone/>
            </a:pPr>
            <a:r>
              <a:rPr lang="uk-UA" sz="1800" dirty="0" smtClean="0"/>
              <a:t>Відображає статус ризику в чотирьох різних категоріях: Порожній, високий ризик, середній ризик і низький ризик.</a:t>
            </a:r>
          </a:p>
          <a:p>
            <a:r>
              <a:rPr lang="uk-UA" sz="1800" b="1" dirty="0" smtClean="0"/>
              <a:t>Метод аудиту паролю </a:t>
            </a:r>
            <a:endParaRPr lang="uk-UA" sz="1800" dirty="0" smtClean="0"/>
          </a:p>
          <a:p>
            <a:pPr>
              <a:buNone/>
            </a:pPr>
            <a:r>
              <a:rPr lang="uk-UA" sz="1800" dirty="0" smtClean="0"/>
              <a:t>Відображає завершення всіх чотирьох </a:t>
            </a:r>
            <a:r>
              <a:rPr lang="uk-UA" sz="1800" dirty="0" smtClean="0"/>
              <a:t>методів.  </a:t>
            </a:r>
            <a:r>
              <a:rPr lang="uk-UA" sz="1800" dirty="0" smtClean="0"/>
              <a:t>L0phtCrack </a:t>
            </a:r>
            <a:r>
              <a:rPr lang="uk-UA" sz="1800" dirty="0" smtClean="0"/>
              <a:t>використовує:</a:t>
            </a:r>
            <a:br>
              <a:rPr lang="uk-UA" sz="1800" dirty="0" smtClean="0"/>
            </a:br>
            <a:r>
              <a:rPr lang="uk-UA" sz="1800" dirty="0" smtClean="0"/>
              <a:t> </a:t>
            </a:r>
            <a:r>
              <a:rPr lang="uk-UA" sz="1800" dirty="0" smtClean="0"/>
              <a:t>словник, гібрид, попереднього обчислюваних і грубої сили.</a:t>
            </a:r>
          </a:p>
          <a:p>
            <a:r>
              <a:rPr lang="uk-UA" sz="1800" b="1" dirty="0" smtClean="0"/>
              <a:t>Набори символів паролю </a:t>
            </a:r>
            <a:endParaRPr lang="uk-UA" sz="1800" dirty="0" smtClean="0"/>
          </a:p>
          <a:p>
            <a:pPr>
              <a:buNone/>
            </a:pPr>
            <a:r>
              <a:rPr lang="uk-UA" sz="1800" dirty="0" smtClean="0"/>
              <a:t>Звіти завершення різних наборів символів перевіряються, в тому числі</a:t>
            </a:r>
            <a:r>
              <a:rPr lang="uk-UA" sz="1800" dirty="0" smtClean="0"/>
              <a:t>,</a:t>
            </a:r>
            <a:br>
              <a:rPr lang="uk-UA" sz="1800" dirty="0" smtClean="0"/>
            </a:br>
            <a:r>
              <a:rPr lang="uk-UA" sz="1800" dirty="0" err="1" smtClean="0"/>
              <a:t>Alpha</a:t>
            </a:r>
            <a:r>
              <a:rPr lang="uk-UA" sz="1800" dirty="0" smtClean="0"/>
              <a:t>, </a:t>
            </a:r>
            <a:r>
              <a:rPr lang="uk-UA" sz="1800" dirty="0" err="1" smtClean="0"/>
              <a:t>букво-цифровий</a:t>
            </a:r>
            <a:r>
              <a:rPr lang="uk-UA" sz="1800" dirty="0" smtClean="0"/>
              <a:t>, </a:t>
            </a:r>
            <a:r>
              <a:rPr lang="uk-UA" sz="1800" dirty="0" err="1" smtClean="0"/>
              <a:t>букво-цифровий/Символ</a:t>
            </a:r>
            <a:r>
              <a:rPr lang="uk-UA" sz="1800" dirty="0" smtClean="0"/>
              <a:t>, </a:t>
            </a:r>
            <a:r>
              <a:rPr lang="uk-UA" sz="1800" dirty="0" err="1" smtClean="0"/>
              <a:t>букво-цифровий/Symbol</a:t>
            </a:r>
            <a:r>
              <a:rPr lang="uk-UA" sz="1800" dirty="0" smtClean="0"/>
              <a:t>/ </a:t>
            </a:r>
            <a:r>
              <a:rPr lang="uk-UA" sz="1800" dirty="0" smtClean="0"/>
              <a:t>International.</a:t>
            </a:r>
          </a:p>
          <a:p>
            <a:r>
              <a:rPr lang="uk-UA" sz="1800" b="1" dirty="0" smtClean="0"/>
              <a:t>Розподіл довжини пароля </a:t>
            </a:r>
            <a:endParaRPr lang="uk-UA" sz="1800" dirty="0" smtClean="0"/>
          </a:p>
          <a:p>
            <a:pPr>
              <a:buNone/>
            </a:pPr>
            <a:r>
              <a:rPr lang="uk-UA" sz="1800" dirty="0" smtClean="0"/>
              <a:t>Звіти про виявлення </a:t>
            </a:r>
            <a:r>
              <a:rPr lang="uk-UA" sz="1800" dirty="0" smtClean="0"/>
              <a:t>загальної </a:t>
            </a:r>
            <a:r>
              <a:rPr lang="uk-UA" sz="1800" dirty="0" smtClean="0"/>
              <a:t>довжини пароля облікового запису.</a:t>
            </a:r>
          </a:p>
          <a:p>
            <a:r>
              <a:rPr lang="uk-UA" sz="1800" b="1" dirty="0" smtClean="0"/>
              <a:t>Паролі з різними символами</a:t>
            </a:r>
            <a:endParaRPr lang="uk-UA" sz="1800" dirty="0" smtClean="0"/>
          </a:p>
          <a:p>
            <a:pPr>
              <a:buNone/>
            </a:pPr>
            <a:r>
              <a:rPr lang="uk-UA" sz="1800" dirty="0" smtClean="0"/>
              <a:t>L0phtCrack </a:t>
            </a:r>
            <a:r>
              <a:rPr lang="uk-UA" sz="1800" dirty="0" smtClean="0"/>
              <a:t>підтримує </a:t>
            </a:r>
            <a:r>
              <a:rPr lang="uk-UA" sz="1800" dirty="0" smtClean="0"/>
              <a:t>іноземні набори символів для грубої сили, а також іноземні словники. У </a:t>
            </a:r>
            <a:r>
              <a:rPr lang="uk-UA" sz="1800" dirty="0" err="1" smtClean="0"/>
              <a:t>випадаючому</a:t>
            </a:r>
            <a:r>
              <a:rPr lang="uk-UA" sz="1800" dirty="0" smtClean="0"/>
              <a:t> меню зміни мови і набору символів L0phtCrack </a:t>
            </a:r>
            <a:r>
              <a:rPr lang="uk-UA" sz="1800" dirty="0" smtClean="0"/>
              <a:t>є </a:t>
            </a:r>
            <a:r>
              <a:rPr lang="uk-UA" sz="1800" dirty="0" smtClean="0"/>
              <a:t>рядки з  кількома іноземними словниками.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b="1" dirty="0" err="1" smtClean="0"/>
              <a:t>John</a:t>
            </a:r>
            <a:r>
              <a:rPr lang="uk-UA" b="1" dirty="0" smtClean="0"/>
              <a:t> </a:t>
            </a:r>
            <a:r>
              <a:rPr lang="uk-UA" b="1" dirty="0" err="1" smtClean="0"/>
              <a:t>The</a:t>
            </a:r>
            <a:r>
              <a:rPr lang="uk-UA" b="1" dirty="0" smtClean="0"/>
              <a:t> </a:t>
            </a:r>
            <a:r>
              <a:rPr lang="uk-UA" b="1" dirty="0" err="1" smtClean="0"/>
              <a:t>Ripper</a:t>
            </a:r>
            <a:endParaRPr lang="uk-UA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1200"/>
            <a:ext cx="8153400" cy="4267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uk-UA" sz="2000" dirty="0" smtClean="0"/>
              <a:t>		</a:t>
            </a:r>
            <a:r>
              <a:rPr lang="uk-UA" sz="2000" dirty="0" err="1" smtClean="0"/>
              <a:t>John</a:t>
            </a:r>
            <a:r>
              <a:rPr lang="uk-UA" sz="2000" dirty="0" smtClean="0"/>
              <a:t> </a:t>
            </a:r>
            <a:r>
              <a:rPr lang="uk-UA" sz="2000" dirty="0" err="1" smtClean="0"/>
              <a:t>The</a:t>
            </a:r>
            <a:r>
              <a:rPr lang="uk-UA" sz="2000" dirty="0" smtClean="0"/>
              <a:t> </a:t>
            </a:r>
            <a:r>
              <a:rPr lang="uk-UA" sz="2000" dirty="0" err="1" smtClean="0"/>
              <a:t>Ripper</a:t>
            </a:r>
            <a:r>
              <a:rPr lang="uk-UA" sz="2000" dirty="0" smtClean="0"/>
              <a:t> - вільна програма, призначена для відновлення </a:t>
            </a:r>
            <a:r>
              <a:rPr lang="uk-UA" sz="2000" dirty="0" smtClean="0">
                <a:hlinkClick r:id="rId2"/>
              </a:rPr>
              <a:t>паролів</a:t>
            </a:r>
            <a:r>
              <a:rPr lang="uk-UA" sz="2000" dirty="0" smtClean="0"/>
              <a:t> за їхніми </a:t>
            </a:r>
            <a:r>
              <a:rPr lang="uk-UA" sz="2000" dirty="0" smtClean="0">
                <a:hlinkClick r:id="rId3"/>
              </a:rPr>
              <a:t>хешам</a:t>
            </a:r>
            <a:r>
              <a:rPr lang="uk-UA" sz="2000" dirty="0" smtClean="0"/>
              <a:t>. Основне призначення програми - аудит слабких </a:t>
            </a:r>
            <a:r>
              <a:rPr lang="uk-UA" sz="2000" dirty="0" smtClean="0">
                <a:hlinkClick r:id="rId2"/>
              </a:rPr>
              <a:t>паролів</a:t>
            </a:r>
            <a:r>
              <a:rPr lang="uk-UA" sz="2000" dirty="0" smtClean="0"/>
              <a:t> у </a:t>
            </a:r>
            <a:r>
              <a:rPr lang="uk-UA" sz="2000" dirty="0" smtClean="0">
                <a:hlinkClick r:id="rId4"/>
              </a:rPr>
              <a:t>UNIX</a:t>
            </a:r>
            <a:r>
              <a:rPr lang="uk-UA" sz="2000" dirty="0" smtClean="0"/>
              <a:t> системах. </a:t>
            </a:r>
            <a:r>
              <a:rPr lang="uk-UA" sz="2000" dirty="0" err="1" smtClean="0"/>
              <a:t>John</a:t>
            </a:r>
            <a:r>
              <a:rPr lang="uk-UA" sz="2000" dirty="0" smtClean="0"/>
              <a:t> </a:t>
            </a:r>
            <a:r>
              <a:rPr lang="uk-UA" sz="2000" dirty="0" err="1" smtClean="0"/>
              <a:t>the</a:t>
            </a:r>
            <a:r>
              <a:rPr lang="uk-UA" sz="2000" dirty="0" smtClean="0"/>
              <a:t> </a:t>
            </a:r>
            <a:r>
              <a:rPr lang="uk-UA" sz="2000" dirty="0" err="1" smtClean="0"/>
              <a:t>Ripper</a:t>
            </a:r>
            <a:r>
              <a:rPr lang="uk-UA" sz="2000" dirty="0" smtClean="0"/>
              <a:t>, найбільш універсальний з доступних інструментів, призначених для </a:t>
            </a:r>
            <a:r>
              <a:rPr lang="uk-UA" sz="2000" dirty="0" smtClean="0"/>
              <a:t>зламу </a:t>
            </a:r>
            <a:r>
              <a:rPr lang="uk-UA" sz="2000" dirty="0" smtClean="0"/>
              <a:t>паролів. Програма підтримує шість різних схем хешування паролів, які покривають різні варіанти схем хешування паролів для </a:t>
            </a:r>
            <a:r>
              <a:rPr lang="uk-UA" sz="2000" dirty="0" smtClean="0"/>
              <a:t>*nix </a:t>
            </a:r>
            <a:r>
              <a:rPr lang="uk-UA" sz="2000" dirty="0" smtClean="0"/>
              <a:t>і Windows. Він може використовувати спеціалізований список слів або правил для паролів, заснованих на типах символів і їх місцезнаходження. Програма працює під управлінням різних операційних систем і підтримує різні процесори, включаючи спеціальні прискорювачі.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Порівняння</a:t>
            </a: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xfrm>
            <a:off x="228600" y="1676400"/>
            <a:ext cx="8686800" cy="4953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uk-UA" sz="2000" dirty="0" smtClean="0"/>
              <a:t>		Вже довгий час багато людей сперечаються яка ж програма для зламу паролів краща і зручніша: 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</a:rPr>
              <a:t>L0phtcrack</a:t>
            </a:r>
            <a:r>
              <a:rPr lang="uk-UA" sz="2000" dirty="0" smtClean="0"/>
              <a:t> чи 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</a:rPr>
              <a:t>John the Ripper</a:t>
            </a:r>
            <a:r>
              <a:rPr lang="uk-UA" sz="2000" dirty="0" smtClean="0"/>
              <a:t>. </a:t>
            </a:r>
            <a:r>
              <a:rPr lang="uk-UA" sz="2000" dirty="0" smtClean="0"/>
              <a:t> Наведемо </a:t>
            </a:r>
            <a:r>
              <a:rPr lang="uk-UA" sz="2000" dirty="0" smtClean="0"/>
              <a:t>деякі аргументи за і проти.</a:t>
            </a:r>
          </a:p>
          <a:p>
            <a:pPr>
              <a:buFont typeface="Wingdings" pitchFamily="2" charset="2"/>
              <a:buNone/>
            </a:pPr>
            <a:r>
              <a:rPr lang="uk-UA" sz="2000" dirty="0" smtClean="0"/>
              <a:t>		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</a:rPr>
              <a:t>L0phtcrack</a:t>
            </a:r>
            <a:r>
              <a:rPr lang="uk-UA" sz="2000" dirty="0" smtClean="0"/>
              <a:t> об'єднує обидва способи </a:t>
            </a:r>
            <a:r>
              <a:rPr lang="uk-UA" sz="2000" dirty="0" smtClean="0"/>
              <a:t>зламу </a:t>
            </a:r>
            <a:r>
              <a:rPr lang="uk-UA" sz="2000" dirty="0" smtClean="0"/>
              <a:t>паролів Windows. Спочатку вона проводить атаку по словнику, а потім використовує метод повного перебору паролів. Поряд з цим програма може перехоплювати хешування паролів прямо з мережі. Крім L0phtcrack є ще більш універсальний засіб - програма </a:t>
            </a:r>
            <a:r>
              <a:rPr lang="uk-UA" sz="2000" dirty="0" smtClean="0">
                <a:solidFill>
                  <a:schemeClr val="tx2">
                    <a:lumMod val="50000"/>
                  </a:schemeClr>
                </a:solidFill>
              </a:rPr>
              <a:t>John the Ripper </a:t>
            </a:r>
            <a:r>
              <a:rPr lang="uk-UA" sz="2000" dirty="0" smtClean="0"/>
              <a:t>("Джон-Різник"), яка зламує не тільки паролі Windows , але також і стандартні паролі </a:t>
            </a:r>
            <a:r>
              <a:rPr lang="uk-UA" sz="2000" dirty="0" smtClean="0"/>
              <a:t>*NIX</a:t>
            </a:r>
            <a:r>
              <a:rPr lang="uk-UA" sz="2000" dirty="0" smtClean="0"/>
              <a:t>, тобто практично вона застосовна до більшості ПК. Така гнучкість є ідеальною при створенні "машин для злому", які не займаються нічим іншим, крім перебору паролів </a:t>
            </a:r>
            <a:r>
              <a:rPr lang="uk-UA" sz="2000" dirty="0" smtClean="0"/>
              <a:t>*NIX </a:t>
            </a:r>
            <a:r>
              <a:rPr lang="uk-UA" sz="2000" dirty="0" smtClean="0"/>
              <a:t>та Windows  - день за днем, до отримання результату.</a:t>
            </a:r>
          </a:p>
          <a:p>
            <a:endParaRPr lang="uk-UA" sz="20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001000" cy="6019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uk-UA" sz="2400" dirty="0" smtClean="0"/>
              <a:t>		</a:t>
            </a:r>
            <a:r>
              <a:rPr lang="uk-UA" sz="2400" dirty="0" err="1" smtClean="0"/>
              <a:t>John</a:t>
            </a:r>
            <a:r>
              <a:rPr lang="uk-UA" sz="2400" dirty="0" smtClean="0"/>
              <a:t> </a:t>
            </a:r>
            <a:r>
              <a:rPr lang="uk-UA" sz="2400" dirty="0" err="1" smtClean="0"/>
              <a:t>The</a:t>
            </a:r>
            <a:r>
              <a:rPr lang="uk-UA" sz="2400" dirty="0" smtClean="0"/>
              <a:t> </a:t>
            </a:r>
            <a:r>
              <a:rPr lang="uk-UA" sz="2400" dirty="0" err="1" smtClean="0"/>
              <a:t>Ripper</a:t>
            </a:r>
            <a:r>
              <a:rPr lang="uk-UA" sz="2400" dirty="0" smtClean="0"/>
              <a:t> </a:t>
            </a:r>
            <a:r>
              <a:rPr lang="uk-UA" sz="2400" dirty="0" smtClean="0"/>
              <a:t>проводить атаки </a:t>
            </a:r>
            <a:r>
              <a:rPr lang="uk-UA" sz="2400" dirty="0" smtClean="0"/>
              <a:t>за словником і брутфорсом. У режимі атаки по словнику програма бере передбачувані паролі із зазначеного файлу, генерує хеш і звіряє його з еталонним. У режимі </a:t>
            </a:r>
            <a:r>
              <a:rPr lang="uk-UA" sz="2400" dirty="0" err="1" smtClean="0"/>
              <a:t>брутфорс</a:t>
            </a:r>
            <a:r>
              <a:rPr lang="uk-UA" sz="2400" dirty="0" smtClean="0"/>
              <a:t> програма перебирає всі можливі комбінації пароля.</a:t>
            </a:r>
          </a:p>
          <a:p>
            <a:pPr>
              <a:buNone/>
            </a:pPr>
            <a:r>
              <a:rPr lang="uk-UA" sz="2400" dirty="0" smtClean="0"/>
              <a:t>		L0phtcrack для відновлення пароля використовується різні атаки: за словником, брутфорс, веселкові таблиці (Rainbow tables – частини хешів часто вживаних паролів), гібридний спосіб. В останньому випадку можна задати параметри для мутації пароля. Розробники не полінувалися спростити процедуру з підбору пароля: тепер прямо на запуску програми з'являється спеціальний майстер, який послідовно з'ясовує, що саме ти хочеш зробити.</a:t>
            </a:r>
          </a:p>
          <a:p>
            <a:endParaRPr lang="uk-UA" sz="24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2"/>
          <p:cNvSpPr>
            <a:spLocks noGrp="1"/>
          </p:cNvSpPr>
          <p:nvPr>
            <p:ph idx="1"/>
          </p:nvPr>
        </p:nvSpPr>
        <p:spPr>
          <a:xfrm>
            <a:off x="609600" y="533400"/>
            <a:ext cx="7848600" cy="6096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uk-UA" sz="2300" dirty="0" smtClean="0"/>
              <a:t>		Багато адміністраторів надають перевагу інструменту для злому паролів та аудиту </a:t>
            </a:r>
            <a:r>
              <a:rPr lang="uk-UA" sz="2300" dirty="0" smtClean="0">
                <a:solidFill>
                  <a:schemeClr val="tx2">
                    <a:lumMod val="90000"/>
                  </a:schemeClr>
                </a:solidFill>
              </a:rPr>
              <a:t>L0phtCrack</a:t>
            </a:r>
            <a:r>
              <a:rPr lang="uk-UA" sz="2300" dirty="0" smtClean="0"/>
              <a:t>, спочатку розробленому групою </a:t>
            </a:r>
            <a:r>
              <a:rPr lang="uk-UA" sz="2300" dirty="0" smtClean="0">
                <a:solidFill>
                  <a:schemeClr val="tx2">
                    <a:lumMod val="50000"/>
                  </a:schemeClr>
                </a:solidFill>
              </a:rPr>
              <a:t>The Cult of the Dead Cow</a:t>
            </a:r>
            <a:r>
              <a:rPr lang="uk-UA" sz="2300" dirty="0" smtClean="0"/>
              <a:t>; в даний час володіє програмою і удосконалює її фірма @ stake, нещодавно куплена компанією </a:t>
            </a:r>
            <a:r>
              <a:rPr lang="uk-UA" sz="23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Symantec</a:t>
            </a:r>
            <a:r>
              <a:rPr lang="uk-UA" sz="2300" dirty="0" smtClean="0"/>
              <a:t>. Але дехто віддає перевагу </a:t>
            </a:r>
            <a:r>
              <a:rPr lang="uk-UA" sz="2300" dirty="0" smtClean="0">
                <a:solidFill>
                  <a:schemeClr val="tx2">
                    <a:lumMod val="90000"/>
                  </a:schemeClr>
                </a:solidFill>
              </a:rPr>
              <a:t>John the Ripper</a:t>
            </a:r>
            <a:r>
              <a:rPr lang="uk-UA" sz="2300" dirty="0" smtClean="0"/>
              <a:t>, простий, ефективний інструмент розгадування паролів, реалізований на багатьох платформах (в тому числі на Windows), в основі якого лежить відомий UNIX-інструмент Crack. За допомогою John можна виявити характеристики і можливості системи, щоб оптимізувати продуктивність. </a:t>
            </a:r>
            <a:r>
              <a:rPr lang="uk-UA" sz="2300" dirty="0" err="1" smtClean="0"/>
              <a:t>John</a:t>
            </a:r>
            <a:r>
              <a:rPr lang="uk-UA" sz="2300" dirty="0" smtClean="0"/>
              <a:t> робить значно більше спроб в секунду, ніж інші програми розгадування паролів, в тому числі L0phtCrack (вважається, що LC7 - поточна версія L0phtCrack - значно швидша минулих версій, але за неї доводиться платити).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Содержимое 2"/>
          <p:cNvSpPr>
            <a:spLocks noGrp="1"/>
          </p:cNvSpPr>
          <p:nvPr>
            <p:ph idx="1"/>
          </p:nvPr>
        </p:nvSpPr>
        <p:spPr>
          <a:xfrm>
            <a:off x="838200" y="1143000"/>
            <a:ext cx="7772400" cy="5257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uk-UA" sz="2400" dirty="0" smtClean="0"/>
              <a:t>		Крім того, John не тільки розкриває хешовані паролі Windows, але і без додаткової настройки зламує будь-які паролі, в яких застосовуються шифротекст або формати хешування DES (standard, single, extended), MD5, Blowfish або Andrew File System (AFS). </a:t>
            </a:r>
            <a:r>
              <a:rPr lang="uk-UA" sz="2400" dirty="0" err="1" smtClean="0"/>
              <a:t>John</a:t>
            </a:r>
            <a:r>
              <a:rPr lang="uk-UA" sz="2400" dirty="0" smtClean="0"/>
              <a:t> в поєднанні зі словниковим файлом (існує безліч таких файлів, що охоплюють практично всі відомі мови) являє собою незамінний інструмент для злому паролів і аудиту (необхідний кожній компанії, незалежно від строгості її політики)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20" y="285728"/>
            <a:ext cx="864399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Безпека — це перша і основна функція системного адміністратора. Хоча всі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багатокористувацькі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системи UNIX та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Windows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уже певним чином захищені, саме на плечах адміністратора залишається робота по створенню і підтримці додаткових механізмів безпеки, що забезпечать захищену роботу користувачів. Мова йде про таку область безпеки системи як паролі, забезпечення їх цілісності та практичності, а також виявлення слабких місць.</a:t>
            </a:r>
          </a:p>
          <a:p>
            <a:pPr algn="just"/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Адміністраторові необхідно виявляти наявність нестійких паролів в своїй системі. Саме через те, що користувачі вибирають слабкі паролі, і проводиться багато незаконних вторгнень у, здається, сильно захищену систему. </a:t>
            </a:r>
            <a:endParaRPr lang="uk-UA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Содержимое 2"/>
          <p:cNvSpPr>
            <a:spLocks noGrp="1"/>
          </p:cNvSpPr>
          <p:nvPr>
            <p:ph idx="1"/>
          </p:nvPr>
        </p:nvSpPr>
        <p:spPr>
          <a:xfrm>
            <a:off x="857224" y="-24"/>
            <a:ext cx="8286776" cy="5257800"/>
          </a:xfrm>
        </p:spPr>
        <p:txBody>
          <a:bodyPr/>
          <a:lstStyle/>
          <a:p>
            <a:pPr>
              <a:buNone/>
            </a:pPr>
            <a:r>
              <a:rPr lang="uk-UA" sz="2400" dirty="0" smtClean="0"/>
              <a:t>		</a:t>
            </a:r>
            <a:r>
              <a:rPr lang="en-US" sz="2400" b="1" dirty="0" smtClean="0"/>
              <a:t>Password Cracking Tools in Kali Linux 2020.1</a:t>
            </a:r>
          </a:p>
          <a:p>
            <a:r>
              <a:rPr lang="en-CA" sz="2400" b="1" dirty="0" err="1" smtClean="0"/>
              <a:t>CeWL</a:t>
            </a:r>
            <a:endParaRPr lang="en-CA" sz="2400" b="1" dirty="0" smtClean="0"/>
          </a:p>
          <a:p>
            <a:r>
              <a:rPr lang="en-CA" sz="2400" b="1" dirty="0" smtClean="0"/>
              <a:t>Crunch</a:t>
            </a:r>
          </a:p>
          <a:p>
            <a:r>
              <a:rPr lang="en-CA" sz="2400" b="1" dirty="0" err="1" smtClean="0"/>
              <a:t>Hashcat</a:t>
            </a:r>
            <a:endParaRPr lang="en-CA" sz="2400" b="1" dirty="0" smtClean="0"/>
          </a:p>
          <a:p>
            <a:r>
              <a:rPr lang="en-CA" sz="2400" b="1" dirty="0" smtClean="0">
                <a:solidFill>
                  <a:schemeClr val="tx2">
                    <a:lumMod val="75000"/>
                  </a:schemeClr>
                </a:solidFill>
              </a:rPr>
              <a:t>John the ripper</a:t>
            </a:r>
          </a:p>
          <a:p>
            <a:r>
              <a:rPr lang="en-CA" sz="2400" b="1" dirty="0" smtClean="0"/>
              <a:t>Medusa</a:t>
            </a:r>
          </a:p>
          <a:p>
            <a:r>
              <a:rPr lang="en-CA" sz="2400" b="1" dirty="0" err="1" smtClean="0"/>
              <a:t>Ncrack</a:t>
            </a:r>
            <a:endParaRPr lang="en-CA" sz="2400" b="1" dirty="0" smtClean="0"/>
          </a:p>
          <a:p>
            <a:r>
              <a:rPr lang="en-CA" sz="2400" b="1" dirty="0" err="1" smtClean="0"/>
              <a:t>Ophcrack</a:t>
            </a:r>
            <a:endParaRPr lang="en-CA" sz="2400" b="1" dirty="0" smtClean="0"/>
          </a:p>
          <a:p>
            <a:r>
              <a:rPr lang="en-CA" sz="2400" b="1" dirty="0" smtClean="0"/>
              <a:t>Wordlists utility</a:t>
            </a:r>
          </a:p>
          <a:p>
            <a:r>
              <a:rPr lang="en-CA" sz="2400" b="1" dirty="0" smtClean="0">
                <a:solidFill>
                  <a:schemeClr val="tx2">
                    <a:lumMod val="75000"/>
                  </a:schemeClr>
                </a:solidFill>
              </a:rPr>
              <a:t>Hydra</a:t>
            </a:r>
          </a:p>
          <a:p>
            <a:r>
              <a:rPr lang="en-CA" sz="2400" b="1" dirty="0" err="1" smtClean="0"/>
              <a:t>Mimikatz</a:t>
            </a:r>
            <a:endParaRPr lang="en-CA" sz="2400" b="1" dirty="0" smtClean="0"/>
          </a:p>
          <a:p>
            <a:r>
              <a:rPr lang="en-CA" sz="2400" b="1" dirty="0" err="1" smtClean="0"/>
              <a:t>Chntpw</a:t>
            </a:r>
            <a:endParaRPr lang="en-CA" sz="2400" b="1" dirty="0" smtClean="0"/>
          </a:p>
          <a:p>
            <a:r>
              <a:rPr lang="en-CA" sz="2400" b="1" dirty="0" smtClean="0"/>
              <a:t>THC-</a:t>
            </a:r>
            <a:r>
              <a:rPr lang="en-CA" sz="2400" b="1" dirty="0" err="1" smtClean="0"/>
              <a:t>pptp-bruter</a:t>
            </a:r>
            <a:endParaRPr lang="en-CA" sz="2400" b="1" dirty="0" smtClean="0"/>
          </a:p>
          <a:p>
            <a:r>
              <a:rPr lang="en-CA" sz="2400" b="1" dirty="0" err="1" smtClean="0"/>
              <a:t>Rsmangler</a:t>
            </a:r>
            <a:endParaRPr lang="uk-UA" sz="2400" b="1" dirty="0" smtClean="0"/>
          </a:p>
          <a:p>
            <a:pPr>
              <a:buNone/>
            </a:pPr>
            <a:r>
              <a:rPr lang="en-CA" sz="2400" dirty="0" smtClean="0"/>
              <a:t>https://kali.tools/</a:t>
            </a:r>
            <a:br>
              <a:rPr lang="en-CA" sz="2400" dirty="0" smtClean="0"/>
            </a:br>
            <a:endParaRPr lang="uk-UA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14290"/>
            <a:ext cx="8229600" cy="57816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500" i="1" dirty="0" smtClean="0">
                <a:latin typeface="Times New Roman" pitchFamily="18" charset="0"/>
              </a:rPr>
              <a:t>		</a:t>
            </a:r>
            <a:r>
              <a:rPr lang="uk-UA" sz="2800" i="1" dirty="0" smtClean="0">
                <a:latin typeface="Times New Roman" pitchFamily="18" charset="0"/>
              </a:rPr>
              <a:t>Злам паролів</a:t>
            </a:r>
            <a:r>
              <a:rPr lang="uk-UA" sz="2800" dirty="0" smtClean="0">
                <a:latin typeface="Times New Roman" pitchFamily="18" charset="0"/>
              </a:rPr>
              <a:t> – несанкціоноване проникнення в систему закритого доступу.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uk-UA" sz="2800" dirty="0" smtClean="0">
                <a:latin typeface="Times New Roman" pitchFamily="18" charset="0"/>
              </a:rPr>
              <a:t>Можна виділити такі методи зламу паролів</a:t>
            </a:r>
            <a:r>
              <a:rPr lang="uk-UA" sz="2800" dirty="0" smtClean="0">
                <a:latin typeface="Times New Roman" pitchFamily="18" charset="0"/>
              </a:rPr>
              <a:t>:</a:t>
            </a:r>
            <a:endParaRPr lang="en-US" sz="2800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uk-UA" sz="2800" dirty="0" smtClean="0">
                <a:latin typeface="Times New Roman" pitchFamily="18" charset="0"/>
              </a:rPr>
              <a:t>підбір за соціальним фактором (підбір паролю з урахуванням особистих даних користувача).</a:t>
            </a:r>
          </a:p>
          <a:p>
            <a:pPr eaLnBrk="1" hangingPunct="1">
              <a:lnSpc>
                <a:spcPct val="80000"/>
              </a:lnSpc>
            </a:pPr>
            <a:r>
              <a:rPr lang="uk-UA" sz="2800" dirty="0" smtClean="0">
                <a:latin typeface="Times New Roman" pitchFamily="18" charset="0"/>
              </a:rPr>
              <a:t>словниковий підбір (підбір паролю за можливими словами</a:t>
            </a:r>
            <a:r>
              <a:rPr lang="uk-UA" sz="2800" dirty="0" smtClean="0">
                <a:latin typeface="Times New Roman" pitchFamily="18" charset="0"/>
              </a:rPr>
              <a:t>);</a:t>
            </a:r>
          </a:p>
          <a:p>
            <a:pPr eaLnBrk="1" hangingPunct="1">
              <a:lnSpc>
                <a:spcPct val="80000"/>
              </a:lnSpc>
            </a:pPr>
            <a:r>
              <a:rPr lang="uk-UA" sz="2800" dirty="0" smtClean="0">
                <a:latin typeface="Times New Roman" pitchFamily="18" charset="0"/>
              </a:rPr>
              <a:t>підбір </a:t>
            </a:r>
            <a:r>
              <a:rPr lang="en-CA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RainbowCrack</a:t>
            </a:r>
            <a:r>
              <a:rPr lang="en-CA" sz="2800" b="1" dirty="0" smtClean="0"/>
              <a:t> </a:t>
            </a:r>
            <a:r>
              <a:rPr lang="uk-UA" sz="2800" dirty="0" smtClean="0">
                <a:latin typeface="Times New Roman" pitchFamily="18" charset="0"/>
              </a:rPr>
              <a:t>(“веселковими”) </a:t>
            </a:r>
            <a:r>
              <a:rPr lang="uk-UA" sz="2800" dirty="0" smtClean="0">
                <a:latin typeface="Times New Roman" pitchFamily="18" charset="0"/>
              </a:rPr>
              <a:t>таблицями</a:t>
            </a:r>
            <a:endParaRPr lang="uk-UA" sz="2800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uk-UA" sz="2800" dirty="0" smtClean="0">
                <a:latin typeface="Times New Roman" pitchFamily="18" charset="0"/>
              </a:rPr>
              <a:t>прямий підбір </a:t>
            </a:r>
            <a:r>
              <a:rPr lang="ru-RU" sz="2800" dirty="0" smtClean="0">
                <a:latin typeface="Times New Roman" pitchFamily="18" charset="0"/>
              </a:rPr>
              <a:t>(</a:t>
            </a:r>
            <a:r>
              <a:rPr lang="uk-UA" sz="2800" dirty="0" smtClean="0">
                <a:latin typeface="Times New Roman" pitchFamily="18" charset="0"/>
              </a:rPr>
              <a:t>перебирання можливих поєднань літер, цифр та символів) – атака “грубою силою” –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Brute-force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</a:rPr>
              <a:t>attack</a:t>
            </a:r>
            <a:r>
              <a:rPr lang="en-US" sz="2800" dirty="0" smtClean="0"/>
              <a:t>.</a:t>
            </a:r>
            <a:endParaRPr lang="en-US" sz="2800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smtClean="0">
                <a:latin typeface="Times New Roman" pitchFamily="18" charset="0"/>
              </a:rPr>
              <a:t>		</a:t>
            </a:r>
            <a:endParaRPr lang="uk-UA" sz="2800" dirty="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uk-UA" sz="2800" dirty="0" smtClean="0">
                <a:latin typeface="Times New Roman" pitchFamily="18" charset="0"/>
              </a:rPr>
              <a:t>Для забезпечення безпеки конфіденційної інформації користувач повинен підібрати якомога надійніший пароль, враховуючи перераховані критерії, при яких зловмисник легко може отримати дозвіл до захищених даних.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31863" y="142852"/>
            <a:ext cx="7158037" cy="976313"/>
          </a:xfrm>
        </p:spPr>
        <p:txBody>
          <a:bodyPr/>
          <a:lstStyle/>
          <a:p>
            <a:pPr algn="just" eaLnBrk="1" hangingPunct="1"/>
            <a:r>
              <a:rPr lang="uk-UA" sz="3200" b="1" dirty="0" smtClean="0">
                <a:latin typeface="Times New Roman" pitchFamily="18" charset="0"/>
              </a:rPr>
              <a:t>Що таке парольний зламник?</a:t>
            </a:r>
            <a:r>
              <a:rPr lang="uk-UA" sz="3200" dirty="0" smtClean="0">
                <a:latin typeface="Times New Roman" pitchFamily="18" charset="0"/>
              </a:rPr>
              <a:t> </a:t>
            </a:r>
            <a:endParaRPr lang="en-US" sz="3200" dirty="0" smtClean="0">
              <a:latin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1214422"/>
            <a:ext cx="8096280" cy="47244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uk-UA" sz="2800" dirty="0" smtClean="0">
                <a:latin typeface="Times New Roman" pitchFamily="18" charset="0"/>
              </a:rPr>
              <a:t>Найчастіше атаці піддаються системні файли, що містять інформацію про  користувачів і їх паролі.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uk-UA" sz="2800" dirty="0" smtClean="0">
                <a:latin typeface="Times New Roman" pitchFamily="18" charset="0"/>
              </a:rPr>
              <a:t>Хоча дані зберігаються в цьому файлі у зашифрованому вигляді  і доступ до таких файлів заборонений навіть для системних адміністраторів.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uk-UA" sz="2800" dirty="0" err="1" smtClean="0">
                <a:latin typeface="Times New Roman" pitchFamily="18" charset="0"/>
              </a:rPr>
              <a:t>Хакери</a:t>
            </a:r>
            <a:r>
              <a:rPr lang="uk-UA" sz="2800" dirty="0" smtClean="0">
                <a:latin typeface="Times New Roman" pitchFamily="18" charset="0"/>
              </a:rPr>
              <a:t>  використовуючи  різні “хитрощі”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</a:rPr>
              <a:t>отримують приховану інформацію за допомогою так званих парольних зламників.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uk-UA" sz="2800" i="1" dirty="0" smtClean="0">
                <a:latin typeface="Times New Roman" pitchFamily="18" charset="0"/>
              </a:rPr>
              <a:t>Парольні </a:t>
            </a:r>
            <a:r>
              <a:rPr lang="uk-UA" sz="2800" i="1" dirty="0" err="1" smtClean="0">
                <a:latin typeface="Times New Roman" pitchFamily="18" charset="0"/>
              </a:rPr>
              <a:t>зламники</a:t>
            </a:r>
            <a:r>
              <a:rPr lang="uk-UA" sz="2800" dirty="0" smtClean="0">
                <a:latin typeface="Times New Roman" pitchFamily="18" charset="0"/>
              </a:rPr>
              <a:t> - спеціалізовані програми, які служать для зламу паролів операційних систем, закритих за допомогою паролів файлів, архівів і т.ін.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4"/>
            <a:ext cx="8229600" cy="1371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3200" b="1" dirty="0" smtClean="0">
                <a:latin typeface="Times New Roman" pitchFamily="18" charset="0"/>
              </a:rPr>
              <a:t>Як </a:t>
            </a:r>
            <a:r>
              <a:rPr lang="ru-RU" sz="3200" b="1" dirty="0" err="1" smtClean="0">
                <a:latin typeface="Times New Roman" pitchFamily="18" charset="0"/>
              </a:rPr>
              <a:t>працює</a:t>
            </a:r>
            <a:r>
              <a:rPr lang="ru-RU" sz="3200" b="1" dirty="0" smtClean="0">
                <a:latin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</a:rPr>
              <a:t>програма</a:t>
            </a:r>
            <a:r>
              <a:rPr lang="ru-RU" sz="3200" b="1" dirty="0" smtClean="0">
                <a:latin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</a:rPr>
              <a:t>відновлення</a:t>
            </a:r>
            <a:r>
              <a:rPr lang="en-US" sz="3200" b="1" dirty="0" smtClean="0">
                <a:latin typeface="Times New Roman" pitchFamily="18" charset="0"/>
              </a:rPr>
              <a:t>/</a:t>
            </a:r>
            <a:r>
              <a:rPr lang="ru-RU" sz="3200" b="1" dirty="0" err="1" smtClean="0">
                <a:latin typeface="Times New Roman" pitchFamily="18" charset="0"/>
              </a:rPr>
              <a:t>зламу</a:t>
            </a:r>
            <a:r>
              <a:rPr lang="ru-RU" sz="3200" b="1" dirty="0" smtClean="0">
                <a:latin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</a:rPr>
              <a:t>паролів</a:t>
            </a:r>
            <a:r>
              <a:rPr lang="ru-RU" sz="3200" b="1" dirty="0" smtClean="0">
                <a:latin typeface="Times New Roman" pitchFamily="18" charset="0"/>
              </a:rPr>
              <a:t>?</a:t>
            </a:r>
            <a:r>
              <a:rPr lang="ru-RU" b="1" dirty="0" smtClean="0"/>
              <a:t> </a:t>
            </a:r>
            <a:endParaRPr lang="uk-UA" b="1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42984"/>
            <a:ext cx="8715436" cy="41148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uk-UA" sz="2800" dirty="0" smtClean="0">
                <a:latin typeface="Times New Roman" pitchFamily="18" charset="0"/>
              </a:rPr>
              <a:t>Парольні </a:t>
            </a:r>
            <a:r>
              <a:rPr lang="uk-UA" sz="2800" dirty="0" err="1" smtClean="0">
                <a:latin typeface="Times New Roman" pitchFamily="18" charset="0"/>
              </a:rPr>
              <a:t>зламники</a:t>
            </a:r>
            <a:r>
              <a:rPr lang="uk-UA" sz="2800" dirty="0" smtClean="0">
                <a:latin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</a:rPr>
              <a:t>перетворюють</a:t>
            </a:r>
            <a:r>
              <a:rPr lang="uk-UA" sz="2800" dirty="0" smtClean="0">
                <a:latin typeface="Times New Roman" pitchFamily="18" charset="0"/>
              </a:rPr>
              <a:t> усі </a:t>
            </a:r>
            <a:r>
              <a:rPr lang="uk-UA" sz="2800" dirty="0" smtClean="0">
                <a:latin typeface="Times New Roman" pitchFamily="18" charset="0"/>
              </a:rPr>
              <a:t>паролі з використанням того ж самого криптографічного алгоритму, який застосовується для їх </a:t>
            </a:r>
            <a:r>
              <a:rPr lang="uk-UA" sz="2800" dirty="0" smtClean="0">
                <a:latin typeface="Times New Roman" pitchFamily="18" charset="0"/>
              </a:rPr>
              <a:t>хешування </a:t>
            </a:r>
            <a:r>
              <a:rPr lang="uk-UA" sz="2800" dirty="0" smtClean="0">
                <a:latin typeface="Times New Roman" pitchFamily="18" charset="0"/>
              </a:rPr>
              <a:t>в </a:t>
            </a:r>
            <a:r>
              <a:rPr lang="uk-UA" sz="2800" dirty="0" smtClean="0">
                <a:latin typeface="Times New Roman" pitchFamily="18" charset="0"/>
              </a:rPr>
              <a:t>ОС – меті атаки, </a:t>
            </a:r>
            <a:r>
              <a:rPr lang="uk-UA" sz="2800" dirty="0" smtClean="0">
                <a:latin typeface="Times New Roman" pitchFamily="18" charset="0"/>
              </a:rPr>
              <a:t>і порівнюють результати шифрування з тим, що записано в системному файлі, де знаходяться шифровані паролі користувачів цієї системи.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sz="2800" dirty="0" smtClean="0">
                <a:latin typeface="Times New Roman" pitchFamily="18" charset="0"/>
              </a:rPr>
              <a:t>При </a:t>
            </a:r>
            <a:r>
              <a:rPr lang="ru-RU" sz="2800" dirty="0" err="1" smtClean="0">
                <a:latin typeface="Times New Roman" pitchFamily="18" charset="0"/>
              </a:rPr>
              <a:t>цьому</a:t>
            </a:r>
            <a:r>
              <a:rPr lang="ru-RU" sz="2800" dirty="0" smtClean="0">
                <a:latin typeface="Times New Roman" pitchFamily="18" charset="0"/>
              </a:rPr>
              <a:t> в </a:t>
            </a:r>
            <a:r>
              <a:rPr lang="ru-RU" sz="2800" dirty="0" err="1" smtClean="0">
                <a:latin typeface="Times New Roman" pitchFamily="18" charset="0"/>
              </a:rPr>
              <a:t>якості</a:t>
            </a:r>
            <a:r>
              <a:rPr lang="ru-RU" sz="2800" dirty="0" smtClean="0">
                <a:latin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</a:rPr>
              <a:t>варіантів</a:t>
            </a:r>
            <a:r>
              <a:rPr lang="ru-RU" sz="2800" dirty="0" smtClean="0">
                <a:latin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</a:rPr>
              <a:t>паролів</a:t>
            </a:r>
            <a:r>
              <a:rPr lang="ru-RU" sz="2800" dirty="0" smtClean="0">
                <a:latin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</a:rPr>
              <a:t>парольні</a:t>
            </a:r>
            <a:r>
              <a:rPr lang="ru-RU" sz="2800" dirty="0" smtClean="0">
                <a:latin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</a:rPr>
              <a:t>зламники</a:t>
            </a:r>
            <a:r>
              <a:rPr lang="ru-RU" sz="2800" dirty="0" smtClean="0">
                <a:latin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</a:rPr>
              <a:t>використовують</a:t>
            </a:r>
            <a:r>
              <a:rPr lang="ru-RU" sz="2800" dirty="0" smtClean="0">
                <a:latin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</a:rPr>
              <a:t>символьні</a:t>
            </a:r>
            <a:r>
              <a:rPr lang="ru-RU" sz="2800" dirty="0" smtClean="0">
                <a:latin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</a:rPr>
              <a:t>послідовності</a:t>
            </a:r>
            <a:r>
              <a:rPr lang="ru-RU" sz="2800" dirty="0" smtClean="0">
                <a:latin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</a:rPr>
              <a:t>які</a:t>
            </a:r>
            <a:r>
              <a:rPr lang="ru-RU" sz="2800" dirty="0" smtClean="0">
                <a:latin typeface="Times New Roman" pitchFamily="18" charset="0"/>
              </a:rPr>
              <a:t> автоматично </a:t>
            </a:r>
            <a:r>
              <a:rPr lang="ru-RU" sz="2800" dirty="0" err="1" smtClean="0">
                <a:latin typeface="Times New Roman" pitchFamily="18" charset="0"/>
              </a:rPr>
              <a:t>генеруються</a:t>
            </a:r>
            <a:r>
              <a:rPr lang="ru-RU" sz="2800" dirty="0" smtClean="0">
                <a:latin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</a:rPr>
              <a:t>з</a:t>
            </a:r>
            <a:r>
              <a:rPr lang="ru-RU" sz="2800" dirty="0" smtClean="0">
                <a:latin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</a:rPr>
              <a:t>деякого</a:t>
            </a:r>
            <a:r>
              <a:rPr lang="ru-RU" sz="2800" dirty="0" smtClean="0">
                <a:latin typeface="Times New Roman" pitchFamily="18" charset="0"/>
              </a:rPr>
              <a:t> набору </a:t>
            </a:r>
            <a:r>
              <a:rPr lang="ru-RU" sz="2800" dirty="0" err="1" smtClean="0">
                <a:latin typeface="Times New Roman" pitchFamily="18" charset="0"/>
              </a:rPr>
              <a:t>символів</a:t>
            </a:r>
            <a:r>
              <a:rPr lang="ru-RU" sz="2800" dirty="0" smtClean="0">
                <a:latin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</a:rPr>
              <a:t>Даний</a:t>
            </a:r>
            <a:r>
              <a:rPr lang="ru-RU" sz="2800" dirty="0" smtClean="0">
                <a:latin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</a:rPr>
              <a:t>спосіб</a:t>
            </a:r>
            <a:r>
              <a:rPr lang="ru-RU" sz="2800" dirty="0" smtClean="0">
                <a:latin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</a:rPr>
              <a:t>дозволяє</a:t>
            </a:r>
            <a:r>
              <a:rPr lang="ru-RU" sz="2800" dirty="0" smtClean="0">
                <a:latin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</a:rPr>
              <a:t>зламати</a:t>
            </a:r>
            <a:r>
              <a:rPr lang="ru-RU" sz="2800" dirty="0" smtClean="0">
                <a:latin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</a:rPr>
              <a:t>всі</a:t>
            </a:r>
            <a:r>
              <a:rPr lang="ru-RU" sz="2800" dirty="0" smtClean="0">
                <a:latin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</a:rPr>
              <a:t>паролі</a:t>
            </a:r>
            <a:r>
              <a:rPr lang="ru-RU" sz="2800" dirty="0" smtClean="0">
                <a:latin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</a:rPr>
              <a:t>якщо</a:t>
            </a:r>
            <a:r>
              <a:rPr lang="ru-RU" sz="2800" dirty="0" smtClean="0">
                <a:latin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</a:rPr>
              <a:t>відомо</a:t>
            </a:r>
            <a:r>
              <a:rPr lang="ru-RU" sz="2800" dirty="0" smtClean="0">
                <a:latin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</a:rPr>
              <a:t>їх</a:t>
            </a:r>
            <a:r>
              <a:rPr lang="ru-RU" sz="2800" dirty="0" smtClean="0">
                <a:latin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</a:rPr>
              <a:t>подання</a:t>
            </a:r>
            <a:r>
              <a:rPr lang="ru-RU" sz="2800" dirty="0" smtClean="0">
                <a:latin typeface="Times New Roman" pitchFamily="18" charset="0"/>
              </a:rPr>
              <a:t> в </a:t>
            </a:r>
            <a:r>
              <a:rPr lang="ru-RU" sz="2800" dirty="0" err="1" smtClean="0">
                <a:latin typeface="Times New Roman" pitchFamily="18" charset="0"/>
              </a:rPr>
              <a:t>зашифрованому</a:t>
            </a:r>
            <a:r>
              <a:rPr lang="ru-RU" sz="2800" dirty="0" smtClean="0">
                <a:latin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</a:rPr>
              <a:t>вигляді</a:t>
            </a:r>
            <a:r>
              <a:rPr lang="ru-RU" sz="2800" dirty="0" smtClean="0">
                <a:latin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</a:rPr>
              <a:t> вони </a:t>
            </a:r>
            <a:r>
              <a:rPr lang="ru-RU" sz="2800" dirty="0" err="1" smtClean="0">
                <a:latin typeface="Times New Roman" pitchFamily="18" charset="0"/>
              </a:rPr>
              <a:t>містять</a:t>
            </a:r>
            <a:r>
              <a:rPr lang="ru-RU" sz="2800" dirty="0" smtClean="0">
                <a:latin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</a:rPr>
              <a:t>тільки</a:t>
            </a:r>
            <a:r>
              <a:rPr lang="ru-RU" sz="2800" dirty="0" smtClean="0">
                <a:latin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</a:rPr>
              <a:t>символи</a:t>
            </a:r>
            <a:r>
              <a:rPr lang="ru-RU" sz="2800" dirty="0" smtClean="0">
                <a:latin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</a:rPr>
              <a:t>з</a:t>
            </a:r>
            <a:r>
              <a:rPr lang="ru-RU" sz="2800" dirty="0" smtClean="0">
                <a:latin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</a:rPr>
              <a:t>даного</a:t>
            </a:r>
            <a:r>
              <a:rPr lang="ru-RU" sz="2800" dirty="0" smtClean="0">
                <a:latin typeface="Times New Roman" pitchFamily="18" charset="0"/>
              </a:rPr>
              <a:t> набору.</a:t>
            </a:r>
            <a:endParaRPr lang="uk-UA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642918"/>
            <a:ext cx="8686800" cy="52578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дуже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великого числа перебору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комбінацій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ростуть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експоненціально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збільшенням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числа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символів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вихідному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наборі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атаки парольного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захисту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ОС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займати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надто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багато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часу.</a:t>
            </a:r>
          </a:p>
          <a:p>
            <a:pPr algn="just" eaLnBrk="1" hangingPunct="1">
              <a:buFont typeface="Wingdings" pitchFamily="2" charset="2"/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Тому для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ефективного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підбору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паролів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зламники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зазвичай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спеціальні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словники,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являють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заздалегідь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сформований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список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слів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найбільш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часто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використовуваних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практиці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паролі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 кожного слова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словника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парольний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зломщик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застосовує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одне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правил.</a:t>
            </a: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6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1000" y="3581400"/>
            <a:ext cx="4419600" cy="2946400"/>
          </a:xfrm>
          <a:noFill/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 cstate="print"/>
          <a:srcRect l="3555" t="17125" r="5779" b="14374"/>
          <a:stretch>
            <a:fillRect/>
          </a:stretch>
        </p:blipFill>
        <p:spPr bwMode="auto">
          <a:xfrm>
            <a:off x="3886200" y="357166"/>
            <a:ext cx="48768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dirty="0" smtClean="0"/>
              <a:t>L0phtCrack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8153400" cy="46482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uk-UA" sz="2400" dirty="0" smtClean="0"/>
              <a:t>		L0phtCrack - інструмент для зламу паролів з розвиненим графічним інтерфейсом для середовища Windows. Остання версія </a:t>
            </a:r>
            <a:r>
              <a:rPr lang="uk-UA" sz="2400" dirty="0" smtClean="0"/>
              <a:t>7.1.__ (7.2-проект). </a:t>
            </a:r>
            <a:r>
              <a:rPr lang="uk-UA" sz="2400" dirty="0" err="1" smtClean="0"/>
              <a:t>Windows</a:t>
            </a:r>
            <a:r>
              <a:rPr lang="uk-UA" sz="2400" dirty="0" smtClean="0"/>
              <a:t> зберігає паролі в Security Accounts Manager (SAM) - двійковому файлі, який важко прочитати без спеціальних </a:t>
            </a:r>
            <a:r>
              <a:rPr lang="uk-UA" sz="2400" dirty="0" smtClean="0"/>
              <a:t>“хитрощів”.</a:t>
            </a:r>
            <a:r>
              <a:rPr lang="uk-UA" sz="2400" dirty="0" smtClean="0"/>
              <a:t> L0phtCrack не тільки підбирає паролі: він може витягувати шифровані рядки паролів з SAM-файлу, локальної або віддаленої системи і перехоплювати паролі, коли вони передаються по мережі.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42844" y="214290"/>
            <a:ext cx="8858312" cy="5329238"/>
          </a:xfrm>
        </p:spPr>
        <p:txBody>
          <a:bodyPr>
            <a:noAutofit/>
          </a:bodyPr>
          <a:lstStyle/>
          <a:p>
            <a:pPr marL="15875" indent="427038" algn="just" eaLnBrk="1" hangingPunct="1">
              <a:buFont typeface="Wingdings" pitchFamily="2" charset="2"/>
              <a:buNone/>
              <a:defRPr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L0phtCrack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цілеспрямовано розроблена для аудиту паролів в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Windows. 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Програма відновлює паролі від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Windows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по їх </a:t>
            </a:r>
            <a:r>
              <a:rPr lang="uk-UA" sz="2200" dirty="0" err="1" smtClean="0">
                <a:latin typeface="Times New Roman" pitchFamily="18" charset="0"/>
                <a:cs typeface="Times New Roman" pitchFamily="18" charset="0"/>
              </a:rPr>
              <a:t>хешам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, роздобутим з локальної машини, сервера в мережі, контролера домену або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Active Directory.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У програмі є вбудований сніфер (аналізатор трафіку), який може перехопити зашифровані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хеші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по локальній мережі. Втім, крім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Windows </a:t>
            </a:r>
            <a:r>
              <a:rPr lang="uk-UA" sz="2200" dirty="0" err="1" smtClean="0">
                <a:latin typeface="Times New Roman" pitchFamily="18" charset="0"/>
                <a:cs typeface="Times New Roman" pitchFamily="18" charset="0"/>
              </a:rPr>
              <a:t>хешів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 програма відмінно впорається і з </a:t>
            </a:r>
            <a:r>
              <a:rPr lang="uk-UA" sz="2200" dirty="0" err="1" smtClean="0">
                <a:latin typeface="Times New Roman" pitchFamily="18" charset="0"/>
                <a:cs typeface="Times New Roman" pitchFamily="18" charset="0"/>
              </a:rPr>
              <a:t>юніксовим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 тіньовим файлом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Shadow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5875" indent="427038" algn="just" eaLnBrk="1" hangingPunct="1">
              <a:buFont typeface="Wingdings" pitchFamily="2" charset="2"/>
              <a:buNone/>
              <a:defRPr/>
            </a:pPr>
            <a:r>
              <a:rPr lang="uk-UA" sz="2200" dirty="0">
                <a:effectLst/>
                <a:latin typeface="Times New Roman" pitchFamily="18" charset="0"/>
                <a:cs typeface="Times New Roman" pitchFamily="18" charset="0"/>
              </a:rPr>
              <a:t>Для відновлення паролю використовуються різні атаки</a:t>
            </a:r>
            <a:r>
              <a:rPr lang="uk-UA" sz="2200" dirty="0" smtClean="0">
                <a:effectLst/>
                <a:latin typeface="Times New Roman" pitchFamily="18" charset="0"/>
                <a:cs typeface="Times New Roman" pitchFamily="18" charset="0"/>
              </a:rPr>
              <a:t>: за </a:t>
            </a:r>
            <a:r>
              <a:rPr lang="uk-UA" sz="2200" dirty="0">
                <a:effectLst/>
                <a:latin typeface="Times New Roman" pitchFamily="18" charset="0"/>
                <a:cs typeface="Times New Roman" pitchFamily="18" charset="0"/>
              </a:rPr>
              <a:t>словником, брутфорс, гібридний спосіб</a:t>
            </a:r>
            <a:r>
              <a:rPr lang="uk-UA" sz="2200" dirty="0" smtClean="0"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5875" indent="427038" algn="just" eaLnBrk="1" hangingPunct="1">
              <a:buFont typeface="Wingdings" pitchFamily="2" charset="2"/>
              <a:buNone/>
              <a:defRPr/>
            </a:pPr>
            <a:r>
              <a:rPr lang="uk-UA" sz="2200" dirty="0">
                <a:effectLst/>
                <a:latin typeface="Times New Roman" pitchFamily="18" charset="0"/>
                <a:cs typeface="Times New Roman" pitchFamily="18" charset="0"/>
              </a:rPr>
              <a:t>Остання версія відмінно працює під 64-бітними </a:t>
            </a:r>
            <a:r>
              <a:rPr lang="uk-UA" sz="2200" dirty="0" smtClean="0">
                <a:effectLst/>
                <a:latin typeface="Times New Roman" pitchFamily="18" charset="0"/>
                <a:cs typeface="Times New Roman" pitchFamily="18" charset="0"/>
              </a:rPr>
              <a:t>системами, </a:t>
            </a:r>
            <a:r>
              <a:rPr lang="uk-UA" sz="2200" dirty="0">
                <a:effectLst/>
                <a:latin typeface="Times New Roman" pitchFamily="18" charset="0"/>
                <a:cs typeface="Times New Roman" pitchFamily="18" charset="0"/>
              </a:rPr>
              <a:t>використовує перевагу багатопроцесорних і багатоядерних систем</a:t>
            </a:r>
            <a:r>
              <a:rPr lang="uk-UA" sz="2200" dirty="0" smtClean="0"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5875" indent="427038" algn="just" eaLnBrk="1" hangingPunct="1">
              <a:buFont typeface="Wingdings" pitchFamily="2" charset="2"/>
              <a:buNone/>
              <a:defRPr/>
            </a:pPr>
            <a:r>
              <a:rPr lang="en-US" sz="2200" dirty="0">
                <a:effectLst/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k-UA" sz="2200" dirty="0">
                <a:effectLst/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200" dirty="0" err="1">
                <a:effectLst/>
                <a:latin typeface="Times New Roman" pitchFamily="18" charset="0"/>
                <a:cs typeface="Times New Roman" pitchFamily="18" charset="0"/>
              </a:rPr>
              <a:t>phtCrack</a:t>
            </a:r>
            <a:r>
              <a:rPr lang="uk-UA" sz="22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dirty="0">
                <a:effectLst/>
                <a:latin typeface="Times New Roman" pitchFamily="18" charset="0"/>
                <a:cs typeface="Times New Roman" pitchFamily="18" charset="0"/>
              </a:rPr>
              <a:t>допомагає адміністраторам захищати мережі </a:t>
            </a:r>
            <a:r>
              <a:rPr lang="en-US" sz="2200" dirty="0">
                <a:effectLst/>
                <a:latin typeface="Times New Roman" pitchFamily="18" charset="0"/>
                <a:cs typeface="Times New Roman" pitchFamily="18" charset="0"/>
              </a:rPr>
              <a:t>Windows</a:t>
            </a:r>
            <a:r>
              <a:rPr lang="uk-UA" sz="2200" dirty="0">
                <a:effectLst/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en-US" sz="2200" dirty="0" smtClean="0">
                <a:effectLst/>
                <a:latin typeface="Times New Roman" pitchFamily="18" charset="0"/>
                <a:cs typeface="Times New Roman" pitchFamily="18" charset="0"/>
              </a:rPr>
              <a:t>Linux - </a:t>
            </a:r>
            <a:r>
              <a:rPr lang="uk-UA" sz="2200" dirty="0" smtClean="0">
                <a:effectLst/>
                <a:latin typeface="Times New Roman" pitchFamily="18" charset="0"/>
                <a:cs typeface="Times New Roman" pitchFamily="18" charset="0"/>
              </a:rPr>
              <a:t>подібних </a:t>
            </a:r>
            <a:r>
              <a:rPr lang="uk-UA" sz="2200" dirty="0">
                <a:effectLst/>
                <a:latin typeface="Times New Roman" pitchFamily="18" charset="0"/>
                <a:cs typeface="Times New Roman" pitchFamily="18" charset="0"/>
              </a:rPr>
              <a:t>за допомогою комплексної перевірки паролів облікових записів </a:t>
            </a:r>
            <a:r>
              <a:rPr lang="uk-UA" sz="2200" dirty="0" smtClean="0">
                <a:effectLst/>
                <a:latin typeface="Times New Roman" pitchFamily="18" charset="0"/>
                <a:cs typeface="Times New Roman" pitchFamily="18" charset="0"/>
              </a:rPr>
              <a:t>користувачів.</a:t>
            </a:r>
            <a:endParaRPr lang="uk-UA" sz="2200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marL="15875" indent="427038" algn="just" eaLnBrk="1" hangingPunct="1">
              <a:buFont typeface="Wingdings" pitchFamily="2" charset="2"/>
              <a:buNone/>
              <a:defRPr/>
            </a:pPr>
            <a:r>
              <a:rPr lang="en-US" sz="2200" dirty="0">
                <a:effectLst/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k-UA" sz="2200" dirty="0">
                <a:effectLst/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200" dirty="0" err="1">
                <a:effectLst/>
                <a:latin typeface="Times New Roman" pitchFamily="18" charset="0"/>
                <a:cs typeface="Times New Roman" pitchFamily="18" charset="0"/>
              </a:rPr>
              <a:t>phtCrack</a:t>
            </a:r>
            <a:r>
              <a:rPr lang="uk-UA" sz="22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dirty="0" smtClean="0">
                <a:effectLst/>
                <a:latin typeface="Times New Roman" pitchFamily="18" charset="0"/>
                <a:cs typeface="Times New Roman" pitchFamily="18" charset="0"/>
              </a:rPr>
              <a:t>відновлює </a:t>
            </a:r>
            <a:r>
              <a:rPr lang="uk-UA" sz="2200" dirty="0">
                <a:effectLst/>
                <a:latin typeface="Times New Roman" pitchFamily="18" charset="0"/>
                <a:cs typeface="Times New Roman" pitchFamily="18" charset="0"/>
              </a:rPr>
              <a:t>паролі облікових записів користувачів </a:t>
            </a:r>
            <a:r>
              <a:rPr lang="uk-UA" sz="2200" dirty="0" smtClean="0">
                <a:effectLst/>
                <a:latin typeface="Times New Roman" pitchFamily="18" charset="0"/>
                <a:cs typeface="Times New Roman" pitchFamily="18" charset="0"/>
              </a:rPr>
              <a:t>щоб </a:t>
            </a:r>
            <a:r>
              <a:rPr lang="uk-UA" sz="2200" dirty="0">
                <a:effectLst/>
                <a:latin typeface="Times New Roman" pitchFamily="18" charset="0"/>
                <a:cs typeface="Times New Roman" pitchFamily="18" charset="0"/>
              </a:rPr>
              <a:t>упорядкувати міграцію користувачів з однієї системи аутентифікації на іншу, а також допомагає отримати доступ до облікових записів паролів які були загублені.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1507</TotalTime>
  <Words>941</Words>
  <Application>Microsoft Office PowerPoint</Application>
  <PresentationFormat>Экран (4:3)</PresentationFormat>
  <Paragraphs>96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Текстура</vt:lpstr>
      <vt:lpstr>ПРОГРАМИ АУДИТУ ТА ЗЛАМУ ПАРОЛІВ.   JOHN THE RIPPER.  L0PHTCRACK. </vt:lpstr>
      <vt:lpstr>Слайд 2</vt:lpstr>
      <vt:lpstr>Слайд 3</vt:lpstr>
      <vt:lpstr>Що таке парольний зламник? </vt:lpstr>
      <vt:lpstr>Як працює програма відновлення/зламу паролів? </vt:lpstr>
      <vt:lpstr>Слайд 6</vt:lpstr>
      <vt:lpstr>Слайд 7</vt:lpstr>
      <vt:lpstr>L0phtCrack</vt:lpstr>
      <vt:lpstr>Слайд 9</vt:lpstr>
      <vt:lpstr>Діалогове вікно L0phtCrack 6</vt:lpstr>
      <vt:lpstr>Особливості даної програми:</vt:lpstr>
      <vt:lpstr>У підсумку можна сказати: Це програма вже цілеспрямовано розроблена для аудиту паролів в Windows. L0phtCrack відновлює паролі Windows за їх хешам, роздобутими з локальної машини, сервера в мережі, контролера домену або Active Directory. У програмі є вбудований сніфер, який може перехопити зашифровані хеши по локалці.  </vt:lpstr>
      <vt:lpstr>Слайд 13</vt:lpstr>
      <vt:lpstr>Слайд 14</vt:lpstr>
      <vt:lpstr>John The Ripper</vt:lpstr>
      <vt:lpstr>Порівняння</vt:lpstr>
      <vt:lpstr>Слайд 17</vt:lpstr>
      <vt:lpstr>Слайд 18</vt:lpstr>
      <vt:lpstr>Слайд 19</vt:lpstr>
      <vt:lpstr>Слайд 20</vt:lpstr>
    </vt:vector>
  </TitlesOfParts>
  <Company>Организация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2 Основні напрями досліджень в традиційній і комп’ютерній лексикографії</dc:title>
  <dc:creator>Customer</dc:creator>
  <cp:lastModifiedBy>User</cp:lastModifiedBy>
  <cp:revision>143</cp:revision>
  <dcterms:created xsi:type="dcterms:W3CDTF">2012-10-09T19:54:20Z</dcterms:created>
  <dcterms:modified xsi:type="dcterms:W3CDTF">2021-11-18T10:40:31Z</dcterms:modified>
</cp:coreProperties>
</file>