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CE"/>
    <a:srgbClr val="F0EA00"/>
    <a:srgbClr val="F9D600"/>
    <a:srgbClr val="A6C9E8"/>
    <a:srgbClr val="6F6F1B"/>
    <a:srgbClr val="0041B6"/>
    <a:srgbClr val="006CFF"/>
    <a:srgbClr val="97000B"/>
    <a:srgbClr val="324057"/>
    <a:srgbClr val="2A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022235" y="1897696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ln w="0"/>
                <a:solidFill>
                  <a:srgbClr val="0041B6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ТЕМА №6. </a:t>
            </a:r>
            <a:r>
              <a:rPr lang="ru-RU" sz="2800" b="1" dirty="0">
                <a:ln w="0"/>
                <a:solidFill>
                  <a:srgbClr val="0041B6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ОСНОВИ </a:t>
            </a:r>
            <a:endParaRPr lang="ru-RU" sz="2800" b="1" dirty="0" smtClean="0">
              <a:ln w="0"/>
              <a:solidFill>
                <a:srgbClr val="0041B6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  <a:p>
            <a:pPr algn="r"/>
            <a:r>
              <a:rPr lang="ru-RU" sz="2800" b="1" dirty="0" smtClean="0">
                <a:ln w="0"/>
                <a:solidFill>
                  <a:srgbClr val="0041B6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ОБ’ЄКТНО-ОРІЄНТОВАНОГО ПРОГРАМУВАННЯ</a:t>
            </a:r>
            <a:endParaRPr lang="en-US" sz="2800" b="1" dirty="0">
              <a:ln w="0"/>
              <a:solidFill>
                <a:srgbClr val="0041B6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22235" y="2752596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ЛЕКЦІЯ №6.7. </a:t>
            </a:r>
            <a:r>
              <a:rPr lang="ru-RU" sz="24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ІНКАПСУЛЯЦІЯ. </a:t>
            </a:r>
            <a:r>
              <a:rPr lang="ru-RU" sz="2400" b="1" dirty="0" smtClean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УПРАВЛІННЯ </a:t>
            </a:r>
            <a:r>
              <a:rPr lang="ru-RU" sz="24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ДОСТУПОМ</a:t>
            </a:r>
            <a:endParaRPr lang="en-US" sz="2400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pic>
        <p:nvPicPr>
          <p:cNvPr id="1030" name="Picture 6" descr="JavaのStreamで二つの配列から重複する要素を削除したり、独自クラスを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4" y="2779893"/>
            <a:ext cx="1194923" cy="119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16200000">
            <a:off x="3846136" y="841995"/>
            <a:ext cx="1517715" cy="1517715"/>
          </a:xfrm>
          <a:prstGeom prst="ellipse">
            <a:avLst/>
          </a:prstGeom>
          <a:gradFill flip="none" rotWithShape="1">
            <a:gsLst>
              <a:gs pos="27000">
                <a:srgbClr val="EEF4FB"/>
              </a:gs>
              <a:gs pos="7000">
                <a:schemeClr val="accent1">
                  <a:lumMod val="5000"/>
                  <a:lumOff val="95000"/>
                </a:schemeClr>
              </a:gs>
              <a:gs pos="69000">
                <a:srgbClr val="A6C9E8"/>
              </a:gs>
              <a:gs pos="97000">
                <a:schemeClr val="bg1"/>
              </a:gs>
              <a:gs pos="84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2356699" y="110115"/>
            <a:ext cx="2638829" cy="699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</a:t>
            </a:r>
            <a:r>
              <a:rPr lang="uk-UA" sz="2000" dirty="0" smtClean="0"/>
              <a:t>з модифікатором </a:t>
            </a:r>
            <a:r>
              <a:rPr lang="en-US" sz="2000" b="1" dirty="0" smtClean="0">
                <a:solidFill>
                  <a:srgbClr val="C00000"/>
                </a:solidFill>
              </a:rPr>
              <a:t>private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16200000">
            <a:off x="4890273" y="3351160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 rot="16200000">
            <a:off x="2729060" y="3351162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 rot="16200000">
            <a:off x="567845" y="3351163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 rot="16200000">
            <a:off x="7051486" y="3351160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48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22" y="2005642"/>
            <a:ext cx="1425929" cy="14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1280" y="2019161"/>
            <a:ext cx="1425929" cy="14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Місце для вмісту 2"/>
          <p:cNvSpPr txBox="1">
            <a:spLocks/>
          </p:cNvSpPr>
          <p:nvPr/>
        </p:nvSpPr>
        <p:spPr>
          <a:xfrm>
            <a:off x="4136796" y="1417000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Class1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17" name="Місце для вмісту 2"/>
          <p:cNvSpPr txBox="1">
            <a:spLocks/>
          </p:cNvSpPr>
          <p:nvPr/>
        </p:nvSpPr>
        <p:spPr>
          <a:xfrm>
            <a:off x="859966" y="3926165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Class2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18" name="Місце для вмісту 2"/>
          <p:cNvSpPr txBox="1">
            <a:spLocks/>
          </p:cNvSpPr>
          <p:nvPr/>
        </p:nvSpPr>
        <p:spPr>
          <a:xfrm>
            <a:off x="3013889" y="3926164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Class3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19" name="Місце для вмісту 2"/>
          <p:cNvSpPr txBox="1">
            <a:spLocks/>
          </p:cNvSpPr>
          <p:nvPr/>
        </p:nvSpPr>
        <p:spPr>
          <a:xfrm>
            <a:off x="5196196" y="3935424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Class4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20" name="Місце для вмісту 2"/>
          <p:cNvSpPr txBox="1">
            <a:spLocks/>
          </p:cNvSpPr>
          <p:nvPr/>
        </p:nvSpPr>
        <p:spPr>
          <a:xfrm>
            <a:off x="7366836" y="3923561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err="1" smtClean="0"/>
              <a:t>ClassN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9" name="Права фігурна дужка 8"/>
          <p:cNvSpPr/>
          <p:nvPr/>
        </p:nvSpPr>
        <p:spPr>
          <a:xfrm rot="5400000">
            <a:off x="2240072" y="4031167"/>
            <a:ext cx="233254" cy="2224727"/>
          </a:xfrm>
          <a:prstGeom prst="rightBrace">
            <a:avLst>
              <a:gd name="adj1" fmla="val 71341"/>
              <a:gd name="adj2" fmla="val 2161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ава фігурна дужка 21"/>
          <p:cNvSpPr/>
          <p:nvPr/>
        </p:nvSpPr>
        <p:spPr>
          <a:xfrm rot="16200000" flipH="1">
            <a:off x="6644867" y="4045040"/>
            <a:ext cx="233254" cy="2224727"/>
          </a:xfrm>
          <a:prstGeom prst="rightBrace">
            <a:avLst>
              <a:gd name="adj1" fmla="val 71341"/>
              <a:gd name="adj2" fmla="val 2161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Місце для вмісту 2"/>
          <p:cNvSpPr txBox="1">
            <a:spLocks/>
          </p:cNvSpPr>
          <p:nvPr/>
        </p:nvSpPr>
        <p:spPr>
          <a:xfrm>
            <a:off x="2309568" y="5408756"/>
            <a:ext cx="130225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dirty="0" smtClean="0"/>
              <a:t>Package 1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24" name="Місце для вмісту 2"/>
          <p:cNvSpPr txBox="1">
            <a:spLocks/>
          </p:cNvSpPr>
          <p:nvPr/>
        </p:nvSpPr>
        <p:spPr>
          <a:xfrm>
            <a:off x="5505254" y="5450513"/>
            <a:ext cx="1252881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dirty="0" smtClean="0"/>
              <a:t>Package n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25" name="Права фігурна дужка 24"/>
          <p:cNvSpPr/>
          <p:nvPr/>
        </p:nvSpPr>
        <p:spPr>
          <a:xfrm rot="16200000" flipH="1">
            <a:off x="4445790" y="2643167"/>
            <a:ext cx="245470" cy="6610670"/>
          </a:xfrm>
          <a:prstGeom prst="rightBrace">
            <a:avLst>
              <a:gd name="adj1" fmla="val 71341"/>
              <a:gd name="adj2" fmla="val 4984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9841" flipH="1">
            <a:off x="4963539" y="2280770"/>
            <a:ext cx="1083431" cy="10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0159">
            <a:off x="3152948" y="2280771"/>
            <a:ext cx="1083431" cy="10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Місце для вмісту 2"/>
          <p:cNvSpPr txBox="1">
            <a:spLocks/>
          </p:cNvSpPr>
          <p:nvPr/>
        </p:nvSpPr>
        <p:spPr>
          <a:xfrm>
            <a:off x="3694663" y="6154303"/>
            <a:ext cx="173409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Java Project</a:t>
            </a:r>
            <a:endParaRPr lang="uk-UA" sz="2000" dirty="0">
              <a:solidFill>
                <a:srgbClr val="C00000"/>
              </a:solidFill>
            </a:endParaRPr>
          </a:p>
        </p:txBody>
      </p:sp>
      <p:pic>
        <p:nvPicPr>
          <p:cNvPr id="29" name="Picture 12" descr="AVATAN PLUS - Социальный Фоторедакт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36418">
            <a:off x="1997921" y="2035567"/>
            <a:ext cx="950527" cy="9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AVATAN PLUS - Социальный Фоторедакт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08132">
            <a:off x="3234186" y="2219731"/>
            <a:ext cx="950527" cy="9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AVATAN PLUS - Социальный Фоторедакт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3582" flipH="1">
            <a:off x="6620492" y="2086411"/>
            <a:ext cx="950527" cy="9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AVATAN PLUS - Социальный Фоторедакт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1868" flipH="1">
            <a:off x="4987599" y="2185675"/>
            <a:ext cx="950527" cy="9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651714" y="1134878"/>
            <a:ext cx="3169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доступ </a:t>
            </a:r>
            <a:r>
              <a:rPr lang="uk-UA" sz="2000" dirty="0" smtClean="0"/>
              <a:t>до членів лише </a:t>
            </a:r>
            <a:r>
              <a:rPr lang="uk-UA" sz="2000" dirty="0"/>
              <a:t>в межах цього класу</a:t>
            </a:r>
          </a:p>
        </p:txBody>
      </p:sp>
    </p:spTree>
    <p:extLst>
      <p:ext uri="{BB962C8B-B14F-4D97-AF65-F5344CB8AC3E}">
        <p14:creationId xmlns:p14="http://schemas.microsoft.com/office/powerpoint/2010/main" val="11038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16200000">
            <a:off x="3846136" y="841995"/>
            <a:ext cx="1517715" cy="1517715"/>
          </a:xfrm>
          <a:prstGeom prst="ellipse">
            <a:avLst/>
          </a:prstGeom>
          <a:gradFill flip="none" rotWithShape="1">
            <a:gsLst>
              <a:gs pos="27000">
                <a:srgbClr val="EEF4FB"/>
              </a:gs>
              <a:gs pos="7000">
                <a:schemeClr val="accent1">
                  <a:lumMod val="5000"/>
                  <a:lumOff val="95000"/>
                </a:schemeClr>
              </a:gs>
              <a:gs pos="69000">
                <a:srgbClr val="A6C9E8"/>
              </a:gs>
              <a:gs pos="97000">
                <a:schemeClr val="bg1"/>
              </a:gs>
              <a:gs pos="84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1374736" y="124434"/>
            <a:ext cx="3147874" cy="699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</a:t>
            </a:r>
            <a:r>
              <a:rPr lang="uk-UA" sz="2000" dirty="0" smtClean="0"/>
              <a:t>з модифікатором доступу за замовчуванням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16200000">
            <a:off x="4890273" y="3351160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 rot="16200000">
            <a:off x="2729060" y="3351162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 rot="16200000">
            <a:off x="567845" y="3351163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 rot="16200000">
            <a:off x="7051486" y="3351160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48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22" y="2005642"/>
            <a:ext cx="1425929" cy="14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1280" y="2019161"/>
            <a:ext cx="1425929" cy="14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Місце для вмісту 2"/>
          <p:cNvSpPr txBox="1">
            <a:spLocks/>
          </p:cNvSpPr>
          <p:nvPr/>
        </p:nvSpPr>
        <p:spPr>
          <a:xfrm>
            <a:off x="3972012" y="1324343"/>
            <a:ext cx="128204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/>
              <a:t>Package1.Class1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17" name="Місце для вмісту 2"/>
          <p:cNvSpPr txBox="1">
            <a:spLocks/>
          </p:cNvSpPr>
          <p:nvPr/>
        </p:nvSpPr>
        <p:spPr>
          <a:xfrm>
            <a:off x="859966" y="3926165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Class2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18" name="Місце для вмісту 2"/>
          <p:cNvSpPr txBox="1">
            <a:spLocks/>
          </p:cNvSpPr>
          <p:nvPr/>
        </p:nvSpPr>
        <p:spPr>
          <a:xfrm>
            <a:off x="3013889" y="3926164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Class3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19" name="Місце для вмісту 2"/>
          <p:cNvSpPr txBox="1">
            <a:spLocks/>
          </p:cNvSpPr>
          <p:nvPr/>
        </p:nvSpPr>
        <p:spPr>
          <a:xfrm>
            <a:off x="5196196" y="3935424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Class4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20" name="Місце для вмісту 2"/>
          <p:cNvSpPr txBox="1">
            <a:spLocks/>
          </p:cNvSpPr>
          <p:nvPr/>
        </p:nvSpPr>
        <p:spPr>
          <a:xfrm>
            <a:off x="7366836" y="3923561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err="1" smtClean="0"/>
              <a:t>ClassN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9" name="Права фігурна дужка 8"/>
          <p:cNvSpPr/>
          <p:nvPr/>
        </p:nvSpPr>
        <p:spPr>
          <a:xfrm rot="5400000">
            <a:off x="2240072" y="4031167"/>
            <a:ext cx="233254" cy="2224727"/>
          </a:xfrm>
          <a:prstGeom prst="rightBrace">
            <a:avLst>
              <a:gd name="adj1" fmla="val 71341"/>
              <a:gd name="adj2" fmla="val 2161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ава фігурна дужка 21"/>
          <p:cNvSpPr/>
          <p:nvPr/>
        </p:nvSpPr>
        <p:spPr>
          <a:xfrm rot="16200000" flipH="1">
            <a:off x="6644867" y="4045040"/>
            <a:ext cx="233254" cy="2224727"/>
          </a:xfrm>
          <a:prstGeom prst="rightBrace">
            <a:avLst>
              <a:gd name="adj1" fmla="val 71341"/>
              <a:gd name="adj2" fmla="val 2161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Місце для вмісту 2"/>
          <p:cNvSpPr txBox="1">
            <a:spLocks/>
          </p:cNvSpPr>
          <p:nvPr/>
        </p:nvSpPr>
        <p:spPr>
          <a:xfrm>
            <a:off x="2309568" y="5408756"/>
            <a:ext cx="130225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dirty="0" smtClean="0"/>
              <a:t>Package 1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24" name="Місце для вмісту 2"/>
          <p:cNvSpPr txBox="1">
            <a:spLocks/>
          </p:cNvSpPr>
          <p:nvPr/>
        </p:nvSpPr>
        <p:spPr>
          <a:xfrm>
            <a:off x="5505254" y="5450513"/>
            <a:ext cx="1252881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dirty="0" smtClean="0"/>
              <a:t>Package n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25" name="Права фігурна дужка 24"/>
          <p:cNvSpPr/>
          <p:nvPr/>
        </p:nvSpPr>
        <p:spPr>
          <a:xfrm rot="16200000" flipH="1">
            <a:off x="4445790" y="2643167"/>
            <a:ext cx="245470" cy="6610670"/>
          </a:xfrm>
          <a:prstGeom prst="rightBrace">
            <a:avLst>
              <a:gd name="adj1" fmla="val 71341"/>
              <a:gd name="adj2" fmla="val 4984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9841" flipH="1">
            <a:off x="4963539" y="2280770"/>
            <a:ext cx="1083431" cy="10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0159">
            <a:off x="3152948" y="2280771"/>
            <a:ext cx="1083431" cy="10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Місце для вмісту 2"/>
          <p:cNvSpPr txBox="1">
            <a:spLocks/>
          </p:cNvSpPr>
          <p:nvPr/>
        </p:nvSpPr>
        <p:spPr>
          <a:xfrm>
            <a:off x="3694663" y="6154303"/>
            <a:ext cx="173409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Java Project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97877" y="126277"/>
            <a:ext cx="2867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б</a:t>
            </a:r>
            <a:r>
              <a:rPr lang="uk-UA" dirty="0" smtClean="0"/>
              <a:t>ез модифікатора або з модифікатором </a:t>
            </a:r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ackage</a:t>
            </a:r>
            <a:endParaRPr lang="uk-UA" dirty="0"/>
          </a:p>
        </p:txBody>
      </p:sp>
      <p:pic>
        <p:nvPicPr>
          <p:cNvPr id="29" name="Picture 12" descr="AVATAN PLUS - Социальный Фоторедакт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3582" flipH="1">
            <a:off x="6620492" y="2086411"/>
            <a:ext cx="950527" cy="9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AVATAN PLUS - Социальный Фоторедакт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1868" flipH="1">
            <a:off x="4987599" y="2185675"/>
            <a:ext cx="950527" cy="9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кутник 30"/>
          <p:cNvSpPr/>
          <p:nvPr/>
        </p:nvSpPr>
        <p:spPr>
          <a:xfrm>
            <a:off x="5651714" y="1134878"/>
            <a:ext cx="3169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доступ </a:t>
            </a:r>
            <a:r>
              <a:rPr lang="uk-UA" sz="2000" dirty="0" smtClean="0"/>
              <a:t>до членів в межах пакету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3129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16200000">
            <a:off x="3846136" y="841995"/>
            <a:ext cx="1517715" cy="1517715"/>
          </a:xfrm>
          <a:prstGeom prst="ellipse">
            <a:avLst/>
          </a:prstGeom>
          <a:gradFill flip="none" rotWithShape="1">
            <a:gsLst>
              <a:gs pos="27000">
                <a:srgbClr val="EEF4FB"/>
              </a:gs>
              <a:gs pos="7000">
                <a:schemeClr val="accent1">
                  <a:lumMod val="5000"/>
                  <a:lumOff val="95000"/>
                </a:schemeClr>
              </a:gs>
              <a:gs pos="69000">
                <a:srgbClr val="A6C9E8"/>
              </a:gs>
              <a:gs pos="97000">
                <a:schemeClr val="bg1"/>
              </a:gs>
              <a:gs pos="84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1374736" y="124434"/>
            <a:ext cx="3147874" cy="699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</a:t>
            </a:r>
            <a:r>
              <a:rPr lang="uk-UA" sz="2000" dirty="0" smtClean="0"/>
              <a:t>з модифікатором доступу </a:t>
            </a:r>
            <a:r>
              <a:rPr lang="uk-UA" sz="2000" b="1" dirty="0" err="1">
                <a:solidFill>
                  <a:srgbClr val="C00000"/>
                </a:solidFill>
              </a:rPr>
              <a:t>protected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16200000">
            <a:off x="4890273" y="3351160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 rot="16200000">
            <a:off x="2729060" y="3351162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 rot="16200000">
            <a:off x="567845" y="3351163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 rot="16200000">
            <a:off x="7051486" y="3351160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48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22" y="2005642"/>
            <a:ext cx="1425929" cy="14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1280" y="2019161"/>
            <a:ext cx="1425929" cy="14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Місце для вмісту 2"/>
          <p:cNvSpPr txBox="1">
            <a:spLocks/>
          </p:cNvSpPr>
          <p:nvPr/>
        </p:nvSpPr>
        <p:spPr>
          <a:xfrm>
            <a:off x="3972012" y="1324343"/>
            <a:ext cx="128204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/>
              <a:t>Package1.Class1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17" name="Місце для вмісту 2"/>
          <p:cNvSpPr txBox="1">
            <a:spLocks/>
          </p:cNvSpPr>
          <p:nvPr/>
        </p:nvSpPr>
        <p:spPr>
          <a:xfrm>
            <a:off x="859966" y="3709345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Class2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19" name="Місце для вмісту 2"/>
          <p:cNvSpPr txBox="1">
            <a:spLocks/>
          </p:cNvSpPr>
          <p:nvPr/>
        </p:nvSpPr>
        <p:spPr>
          <a:xfrm>
            <a:off x="5196196" y="3935424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Class4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20" name="Місце для вмісту 2"/>
          <p:cNvSpPr txBox="1">
            <a:spLocks/>
          </p:cNvSpPr>
          <p:nvPr/>
        </p:nvSpPr>
        <p:spPr>
          <a:xfrm>
            <a:off x="7366836" y="3923561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err="1" smtClean="0"/>
              <a:t>ClassN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9" name="Права фігурна дужка 8"/>
          <p:cNvSpPr/>
          <p:nvPr/>
        </p:nvSpPr>
        <p:spPr>
          <a:xfrm rot="5400000">
            <a:off x="2240072" y="4031167"/>
            <a:ext cx="233254" cy="2224727"/>
          </a:xfrm>
          <a:prstGeom prst="rightBrace">
            <a:avLst>
              <a:gd name="adj1" fmla="val 71341"/>
              <a:gd name="adj2" fmla="val 2161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ава фігурна дужка 21"/>
          <p:cNvSpPr/>
          <p:nvPr/>
        </p:nvSpPr>
        <p:spPr>
          <a:xfrm rot="16200000" flipH="1">
            <a:off x="6644867" y="4045040"/>
            <a:ext cx="233254" cy="2224727"/>
          </a:xfrm>
          <a:prstGeom prst="rightBrace">
            <a:avLst>
              <a:gd name="adj1" fmla="val 71341"/>
              <a:gd name="adj2" fmla="val 2161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Місце для вмісту 2"/>
          <p:cNvSpPr txBox="1">
            <a:spLocks/>
          </p:cNvSpPr>
          <p:nvPr/>
        </p:nvSpPr>
        <p:spPr>
          <a:xfrm>
            <a:off x="2309568" y="5408756"/>
            <a:ext cx="130225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dirty="0" smtClean="0"/>
              <a:t>Package 1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24" name="Місце для вмісту 2"/>
          <p:cNvSpPr txBox="1">
            <a:spLocks/>
          </p:cNvSpPr>
          <p:nvPr/>
        </p:nvSpPr>
        <p:spPr>
          <a:xfrm>
            <a:off x="5505254" y="5450513"/>
            <a:ext cx="1252881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dirty="0" smtClean="0"/>
              <a:t>Package n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25" name="Права фігурна дужка 24"/>
          <p:cNvSpPr/>
          <p:nvPr/>
        </p:nvSpPr>
        <p:spPr>
          <a:xfrm rot="16200000" flipH="1">
            <a:off x="4445790" y="2643167"/>
            <a:ext cx="245470" cy="6610670"/>
          </a:xfrm>
          <a:prstGeom prst="rightBrace">
            <a:avLst>
              <a:gd name="adj1" fmla="val 71341"/>
              <a:gd name="adj2" fmla="val 4984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9841" flipH="1">
            <a:off x="4963539" y="2280770"/>
            <a:ext cx="1083431" cy="10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0159">
            <a:off x="3152948" y="2280771"/>
            <a:ext cx="1083431" cy="10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Місце для вмісту 2"/>
          <p:cNvSpPr txBox="1">
            <a:spLocks/>
          </p:cNvSpPr>
          <p:nvPr/>
        </p:nvSpPr>
        <p:spPr>
          <a:xfrm>
            <a:off x="3694663" y="6154303"/>
            <a:ext cx="173409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Java Project</a:t>
            </a:r>
            <a:endParaRPr lang="uk-UA" sz="2000" dirty="0">
              <a:solidFill>
                <a:srgbClr val="C00000"/>
              </a:solidFill>
            </a:endParaRPr>
          </a:p>
        </p:txBody>
      </p:sp>
      <p:pic>
        <p:nvPicPr>
          <p:cNvPr id="29" name="Picture 12" descr="AVATAN PLUS - Социальный Фоторедакт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3582" flipH="1">
            <a:off x="6620492" y="2086411"/>
            <a:ext cx="950527" cy="9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AVATAN PLUS - Социальный Фоторедакт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1868" flipH="1">
            <a:off x="4987599" y="2185675"/>
            <a:ext cx="950527" cy="9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кутник 30"/>
          <p:cNvSpPr/>
          <p:nvPr/>
        </p:nvSpPr>
        <p:spPr>
          <a:xfrm>
            <a:off x="5538931" y="954187"/>
            <a:ext cx="31696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доступ </a:t>
            </a:r>
            <a:r>
              <a:rPr lang="uk-UA" sz="2000" dirty="0" smtClean="0"/>
              <a:t>до членів в межах пакету за умови наслідування класів</a:t>
            </a:r>
            <a:endParaRPr lang="uk-UA" sz="20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852760" y="3927229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Місце для вмісту 2"/>
          <p:cNvSpPr txBox="1">
            <a:spLocks/>
          </p:cNvSpPr>
          <p:nvPr/>
        </p:nvSpPr>
        <p:spPr>
          <a:xfrm>
            <a:off x="864329" y="4192344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Class1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33" name="Місце для вмісту 2"/>
          <p:cNvSpPr txBox="1">
            <a:spLocks/>
          </p:cNvSpPr>
          <p:nvPr/>
        </p:nvSpPr>
        <p:spPr>
          <a:xfrm>
            <a:off x="3018706" y="3709345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Class3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34" name="Прямокутник 33"/>
          <p:cNvSpPr/>
          <p:nvPr/>
        </p:nvSpPr>
        <p:spPr>
          <a:xfrm>
            <a:off x="3011500" y="3927229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Місце для вмісту 2"/>
          <p:cNvSpPr txBox="1">
            <a:spLocks/>
          </p:cNvSpPr>
          <p:nvPr/>
        </p:nvSpPr>
        <p:spPr>
          <a:xfrm>
            <a:off x="3023069" y="4192344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Class1</a:t>
            </a:r>
            <a:endParaRPr lang="uk-UA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94630" y="523047"/>
            <a:ext cx="7869891" cy="1211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Оголошення </a:t>
            </a:r>
            <a:r>
              <a:rPr lang="uk-UA" dirty="0"/>
              <a:t>члена класу </a:t>
            </a:r>
            <a:r>
              <a:rPr lang="uk-UA" dirty="0" smtClean="0"/>
              <a:t>має завжди </a:t>
            </a:r>
            <a:r>
              <a:rPr lang="uk-UA" dirty="0"/>
              <a:t>починатись з модифікатора </a:t>
            </a:r>
            <a:r>
              <a:rPr lang="uk-UA" dirty="0" smtClean="0"/>
              <a:t>доступу (навіть якщо його немає – це модифікатор за замовчуванням)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589175" y="2023758"/>
            <a:ext cx="5528821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u="sng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u="sng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private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u="sng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j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u="sng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private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myMethod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а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char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Ь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endParaRPr lang="uk-UA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myMethod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dirty="0"/>
          </a:p>
          <a:p>
            <a:endParaRPr lang="uk-UA" dirty="0"/>
          </a:p>
        </p:txBody>
      </p:sp>
      <p:pic>
        <p:nvPicPr>
          <p:cNvPr id="9218" name="Picture 2" descr="Эмоции Фото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7" y="3818115"/>
            <a:ext cx="3618092" cy="2698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44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9274" y="226244"/>
            <a:ext cx="1828801" cy="612742"/>
          </a:xfrm>
        </p:spPr>
        <p:txBody>
          <a:bodyPr>
            <a:normAutofit/>
          </a:bodyPr>
          <a:lstStyle/>
          <a:p>
            <a:pPr algn="r"/>
            <a:r>
              <a:rPr lang="uk-UA" sz="3200" dirty="0" smtClean="0"/>
              <a:t>Приклад</a:t>
            </a:r>
            <a:endParaRPr lang="uk-UA" sz="2800" b="1" dirty="0">
              <a:solidFill>
                <a:srgbClr val="007CCE"/>
              </a:solidFill>
            </a:endParaRPr>
          </a:p>
        </p:txBody>
      </p:sp>
      <p:pic>
        <p:nvPicPr>
          <p:cNvPr id="6" name="Picture 8" descr="Красная стрелка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3186" r="10904" b="18107"/>
          <a:stretch/>
        </p:blipFill>
        <p:spPr bwMode="auto">
          <a:xfrm rot="2568145" flipH="1">
            <a:off x="2062228" y="4814744"/>
            <a:ext cx="1071516" cy="9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Красная стрелка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3186" r="10904" b="18107"/>
          <a:stretch/>
        </p:blipFill>
        <p:spPr bwMode="auto">
          <a:xfrm rot="884968" flipH="1">
            <a:off x="3012221" y="4703095"/>
            <a:ext cx="1131217" cy="9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21257" y="5959432"/>
            <a:ext cx="3290091" cy="478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</a:rPr>
              <a:t>геттери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» та «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</a:rPr>
              <a:t>сеттери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59879" y="1029116"/>
            <a:ext cx="322868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Test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50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а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50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50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private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r>
              <a:rPr lang="uk-UA" sz="16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50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setc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 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50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6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50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50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50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getc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endParaRPr lang="uk-UA" sz="16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indent="6350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50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50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888559" y="1029116"/>
            <a:ext cx="5151748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AccessTest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 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Test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Test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6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10;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6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20;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600" u="sng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30; </a:t>
            </a:r>
            <a:r>
              <a:rPr lang="uk-UA" sz="1600" b="1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помилка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.setc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(30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.getc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6179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060" y="207390"/>
            <a:ext cx="8305015" cy="1159496"/>
          </a:xfrm>
        </p:spPr>
        <p:txBody>
          <a:bodyPr>
            <a:normAutofit/>
          </a:bodyPr>
          <a:lstStyle/>
          <a:p>
            <a:pPr algn="r"/>
            <a:r>
              <a:rPr lang="uk-UA" sz="2800" dirty="0" smtClean="0"/>
              <a:t>Автоматичне </a:t>
            </a:r>
            <a:r>
              <a:rPr lang="uk-UA" sz="2800" dirty="0"/>
              <a:t>генерування методів </a:t>
            </a:r>
            <a:r>
              <a:rPr lang="uk-UA" sz="2800" b="1" dirty="0" err="1"/>
              <a:t>get</a:t>
            </a:r>
            <a:r>
              <a:rPr lang="uk-UA" sz="2800" b="1" dirty="0"/>
              <a:t>()</a:t>
            </a:r>
            <a:r>
              <a:rPr lang="uk-UA" sz="2800" dirty="0"/>
              <a:t> та </a:t>
            </a:r>
            <a:r>
              <a:rPr lang="uk-UA" sz="2800" b="1" dirty="0" err="1"/>
              <a:t>set</a:t>
            </a:r>
            <a:r>
              <a:rPr lang="uk-UA" sz="2800" b="1" dirty="0" smtClean="0"/>
              <a:t>()</a:t>
            </a:r>
            <a:br>
              <a:rPr lang="uk-UA" sz="2800" b="1" dirty="0" smtClean="0"/>
            </a:br>
            <a:r>
              <a:rPr lang="uk-UA" sz="2800" dirty="0" smtClean="0"/>
              <a:t> Комбінація клавіш </a:t>
            </a:r>
            <a:r>
              <a:rPr lang="en-US" sz="2800" dirty="0"/>
              <a:t>Shift</a:t>
            </a:r>
            <a:r>
              <a:rPr lang="ru-RU" sz="2800" dirty="0"/>
              <a:t>+</a:t>
            </a:r>
            <a:r>
              <a:rPr lang="en-US" sz="2800" dirty="0"/>
              <a:t>alt</a:t>
            </a:r>
            <a:r>
              <a:rPr lang="ru-RU" sz="2800" dirty="0"/>
              <a:t>+</a:t>
            </a:r>
            <a:r>
              <a:rPr lang="en-US" sz="2800" dirty="0" smtClean="0"/>
              <a:t>s</a:t>
            </a:r>
            <a:r>
              <a:rPr lang="uk-UA" sz="2800" dirty="0" smtClean="0"/>
              <a:t> або меню </a:t>
            </a:r>
            <a:r>
              <a:rPr lang="en-US" sz="2800" dirty="0" smtClean="0"/>
              <a:t>Source</a:t>
            </a:r>
            <a:endParaRPr lang="uk-UA" sz="28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50182" b="4814"/>
          <a:stretch/>
        </p:blipFill>
        <p:spPr bwMode="auto">
          <a:xfrm>
            <a:off x="3883843" y="1385740"/>
            <a:ext cx="4864232" cy="5099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56408" t="6419" r="9225" b="12340"/>
          <a:stretch/>
        </p:blipFill>
        <p:spPr bwMode="auto">
          <a:xfrm>
            <a:off x="443060" y="1366886"/>
            <a:ext cx="3230880" cy="4295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93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1041" y="311086"/>
            <a:ext cx="5175316" cy="612742"/>
          </a:xfrm>
        </p:spPr>
        <p:txBody>
          <a:bodyPr>
            <a:normAutofit fontScale="90000"/>
          </a:bodyPr>
          <a:lstStyle/>
          <a:p>
            <a:pPr algn="r"/>
            <a:r>
              <a:rPr lang="uk-UA" sz="3200" dirty="0" smtClean="0"/>
              <a:t>Приклад організації доступу до закритих членів класу</a:t>
            </a:r>
            <a:endParaRPr lang="uk-UA" sz="2800" b="1" dirty="0">
              <a:solidFill>
                <a:srgbClr val="007CCE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32468" y="659075"/>
            <a:ext cx="4636891" cy="575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Stack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private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stck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 =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[10]; 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private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tos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Stack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tos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-1;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push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item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tos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== 9)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4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endParaRPr lang="uk-UA" sz="14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         (</a:t>
            </a:r>
            <a:r>
              <a:rPr lang="uk-UA" sz="1400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Стек заповнено"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else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stck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[++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tos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] =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item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pop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tos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&lt; 0)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4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endParaRPr lang="uk-UA" sz="14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         (</a:t>
            </a:r>
            <a:r>
              <a:rPr lang="uk-UA" sz="1400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Стек не заповнено"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0;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else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stck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tos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--];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4010202" y="5534767"/>
            <a:ext cx="4852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доступ до стеку із-за меж класу організовано через методи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push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() та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pop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()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4010202" y="1522543"/>
            <a:ext cx="5133798" cy="303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TestStack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Stack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mystack1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Stack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for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0;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&lt;10;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++)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mystack1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.push(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for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0;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&lt;10;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++) 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4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mystack1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.pop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endParaRPr lang="uk-UA" sz="14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mystack1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400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tos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- 2; </a:t>
            </a:r>
            <a:r>
              <a:rPr lang="uk-UA" sz="1400" b="1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помилка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mystack1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400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stck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[3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] = 100; </a:t>
            </a:r>
            <a:r>
              <a:rPr lang="uk-UA" sz="1400" b="1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//помилка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}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2857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5459" y="2700637"/>
            <a:ext cx="7869891" cy="63644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2</a:t>
            </a:r>
            <a:r>
              <a:rPr lang="uk-UA" dirty="0" smtClean="0"/>
              <a:t>. </a:t>
            </a:r>
            <a:r>
              <a:rPr lang="ru-RU" dirty="0" err="1"/>
              <a:t>Ключові</a:t>
            </a:r>
            <a:r>
              <a:rPr lang="ru-RU" dirty="0"/>
              <a:t> слова </a:t>
            </a:r>
            <a:r>
              <a:rPr lang="en-US" dirty="0"/>
              <a:t>static </a:t>
            </a:r>
            <a:r>
              <a:rPr lang="ru-RU" dirty="0"/>
              <a:t>та </a:t>
            </a:r>
            <a:r>
              <a:rPr lang="en-US" dirty="0"/>
              <a:t>final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68008" y="541901"/>
            <a:ext cx="8096134" cy="82498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Як ми звертаємось до члена будь якого класу з </a:t>
            </a:r>
            <a:r>
              <a:rPr lang="en-US" dirty="0" smtClean="0"/>
              <a:t>main()</a:t>
            </a:r>
            <a:r>
              <a:rPr lang="uk-UA" dirty="0" smtClean="0"/>
              <a:t>-методу?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3447539" y="1414023"/>
            <a:ext cx="5133798" cy="232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TestStack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 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Stack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mystack1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Stack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...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6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600" b="1" u="sng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mystack1</a:t>
            </a:r>
            <a:r>
              <a:rPr lang="uk-UA" sz="1600" b="1" u="sng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.pop()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	</a:t>
            </a:r>
            <a:r>
              <a:rPr lang="uk-UA" sz="1600" b="1" u="sng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mystack1</a:t>
            </a:r>
            <a:r>
              <a:rPr lang="uk-UA" sz="1600" b="1" u="sng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600" b="1" u="sng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tos</a:t>
            </a:r>
            <a:r>
              <a:rPr lang="uk-UA" sz="1600" b="1" u="sng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u="sng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- 2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		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695363" y="2426299"/>
            <a:ext cx="3350956" cy="92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А чи існує інший спосіб?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4900917" y="3891922"/>
            <a:ext cx="2778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u="sng" dirty="0">
                <a:ea typeface="Times New Roman" panose="02020603050405020304" pitchFamily="18" charset="0"/>
              </a:rPr>
              <a:t>ключове слово </a:t>
            </a:r>
            <a:r>
              <a:rPr lang="uk-UA" sz="2000" b="1" u="sng" dirty="0" err="1">
                <a:solidFill>
                  <a:srgbClr val="7F0055"/>
                </a:solidFill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endParaRPr lang="uk-UA" sz="2400" u="sng" dirty="0"/>
          </a:p>
        </p:txBody>
      </p:sp>
      <p:sp>
        <p:nvSpPr>
          <p:cNvPr id="7" name="Прямокутник 6"/>
          <p:cNvSpPr/>
          <p:nvPr/>
        </p:nvSpPr>
        <p:spPr>
          <a:xfrm>
            <a:off x="4479953" y="490719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/>
              <a:t>статичний </a:t>
            </a:r>
            <a:r>
              <a:rPr lang="uk-UA" sz="2000" dirty="0"/>
              <a:t>член класу </a:t>
            </a:r>
            <a:r>
              <a:rPr lang="uk-UA" sz="2000" dirty="0" smtClean="0"/>
              <a:t>доступний без </a:t>
            </a:r>
            <a:r>
              <a:rPr lang="uk-UA" sz="2000" dirty="0"/>
              <a:t>посилання на </a:t>
            </a:r>
            <a:r>
              <a:rPr lang="uk-UA" sz="2000" dirty="0" smtClean="0"/>
              <a:t>його екземпляр. </a:t>
            </a:r>
            <a:r>
              <a:rPr lang="uk-UA" sz="2000" dirty="0"/>
              <a:t>Статичними можуть </a:t>
            </a:r>
            <a:r>
              <a:rPr lang="uk-UA" sz="2000" dirty="0" smtClean="0"/>
              <a:t>як </a:t>
            </a:r>
            <a:r>
              <a:rPr lang="uk-UA" sz="2000" i="1" dirty="0"/>
              <a:t>змінні</a:t>
            </a:r>
            <a:r>
              <a:rPr lang="uk-UA" sz="2000" dirty="0"/>
              <a:t> </a:t>
            </a:r>
            <a:r>
              <a:rPr lang="uk-UA" sz="2000" dirty="0" smtClean="0"/>
              <a:t>так </a:t>
            </a:r>
            <a:r>
              <a:rPr lang="uk-UA" sz="2000" dirty="0"/>
              <a:t>і </a:t>
            </a:r>
            <a:r>
              <a:rPr lang="uk-UA" sz="2000" i="1" dirty="0"/>
              <a:t>методи</a:t>
            </a:r>
          </a:p>
        </p:txBody>
      </p:sp>
      <p:pic>
        <p:nvPicPr>
          <p:cNvPr id="11266" name="Picture 2" descr="Мои картинки — Яндекс.Коллек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97" y="4746934"/>
            <a:ext cx="2752176" cy="1720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7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5204" y="447634"/>
            <a:ext cx="7869891" cy="1428300"/>
          </a:xfrm>
        </p:spPr>
        <p:txBody>
          <a:bodyPr>
            <a:normAutofit/>
          </a:bodyPr>
          <a:lstStyle/>
          <a:p>
            <a:r>
              <a:rPr lang="uk-UA" dirty="0"/>
              <a:t>Якщо змінну або </a:t>
            </a:r>
            <a:r>
              <a:rPr lang="uk-UA" dirty="0" smtClean="0"/>
              <a:t>метод (члени класу) </a:t>
            </a:r>
            <a:r>
              <a:rPr lang="uk-UA" dirty="0"/>
              <a:t>оголошено як </a:t>
            </a:r>
            <a:r>
              <a:rPr lang="uk-UA" b="1" dirty="0" err="1" smtClean="0">
                <a:solidFill>
                  <a:srgbClr val="C00000"/>
                </a:solidFill>
              </a:rPr>
              <a:t>static</a:t>
            </a:r>
            <a:r>
              <a:rPr lang="uk-UA" dirty="0" smtClean="0"/>
              <a:t>, то вони є </a:t>
            </a:r>
            <a:r>
              <a:rPr lang="uk-UA" dirty="0"/>
              <a:t>незмінними </a:t>
            </a:r>
            <a:r>
              <a:rPr lang="uk-UA" dirty="0" smtClean="0"/>
              <a:t>(статичними) </a:t>
            </a:r>
            <a:r>
              <a:rPr lang="uk-UA" dirty="0"/>
              <a:t>у всій структурі коду, де </a:t>
            </a:r>
            <a:r>
              <a:rPr lang="uk-UA" dirty="0" smtClean="0"/>
              <a:t>використовуються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050330" y="205003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 </a:t>
            </a:r>
            <a:r>
              <a:rPr lang="uk-UA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endParaRPr lang="uk-UA" dirty="0"/>
          </a:p>
        </p:txBody>
      </p:sp>
      <p:pic>
        <p:nvPicPr>
          <p:cNvPr id="15362" name="Picture 2" descr="Кий, Щек, Хорив і Либідь - засновники Києва #памятник #mon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771" y="2838560"/>
            <a:ext cx="3464318" cy="3464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84" y="187891"/>
            <a:ext cx="7886700" cy="1337732"/>
          </a:xfrm>
        </p:spPr>
        <p:txBody>
          <a:bodyPr/>
          <a:lstStyle/>
          <a:p>
            <a:r>
              <a:rPr lang="uk-UA" dirty="0" smtClean="0"/>
              <a:t>План:</a:t>
            </a:r>
            <a:endParaRPr lang="ru-RU" dirty="0"/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55482" y="1543586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dirty="0"/>
                <a:t>Управління доступом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1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57069" y="2252019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dirty="0"/>
                <a:t>Ключові слова </a:t>
              </a:r>
              <a:r>
                <a:rPr lang="uk-UA" dirty="0" err="1"/>
                <a:t>static</a:t>
              </a:r>
              <a:r>
                <a:rPr lang="uk-UA" dirty="0"/>
                <a:t> та </a:t>
              </a:r>
              <a:r>
                <a:rPr lang="uk-UA" dirty="0" err="1"/>
                <a:t>final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b="1" dirty="0" smtClean="0">
                    <a:solidFill>
                      <a:srgbClr val="FFFFFF"/>
                    </a:solidFill>
                  </a:rPr>
                  <a:t>2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6" name="Text Box 68"/>
          <p:cNvSpPr txBox="1">
            <a:spLocks noChangeArrowheads="1"/>
          </p:cNvSpPr>
          <p:nvPr/>
        </p:nvSpPr>
        <p:spPr bwMode="gray">
          <a:xfrm>
            <a:off x="2129101" y="1605499"/>
            <a:ext cx="301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7752" y="485342"/>
            <a:ext cx="7869891" cy="504279"/>
          </a:xfrm>
        </p:spPr>
        <p:txBody>
          <a:bodyPr/>
          <a:lstStyle/>
          <a:p>
            <a:r>
              <a:rPr lang="uk-UA" dirty="0" smtClean="0"/>
              <a:t>Про статичні змінні</a:t>
            </a:r>
            <a:endParaRPr lang="uk-UA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1667" y="3505909"/>
            <a:ext cx="5451114" cy="260108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1581" y="1244338"/>
            <a:ext cx="5363030" cy="17156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3980" y="2718080"/>
            <a:ext cx="5410201" cy="16363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63349" y="1787052"/>
            <a:ext cx="3429000" cy="89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CurveDown">
              <a:avLst>
                <a:gd name="adj" fmla="val 37487"/>
              </a:avLst>
            </a:prstTxWarp>
            <a:spAutoFit/>
          </a:bodyPr>
          <a:lstStyle/>
          <a:p>
            <a:pPr algn="l"/>
            <a:r>
              <a:rPr lang="uk-UA" sz="1600" dirty="0" smtClean="0"/>
              <a:t>Змінні екземпляра класу оголошенні </a:t>
            </a:r>
            <a:r>
              <a:rPr lang="uk-UA" sz="1600" dirty="0" smtClean="0"/>
              <a:t>як </a:t>
            </a:r>
            <a:r>
              <a:rPr lang="uk-UA" sz="2000" b="1" dirty="0" err="1"/>
              <a:t>static</a:t>
            </a:r>
            <a:r>
              <a:rPr lang="uk-UA" sz="1600" dirty="0" smtClean="0"/>
              <a:t> являються глобальними</a:t>
            </a:r>
            <a:endParaRPr lang="ru-RU" sz="16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1105885">
            <a:off x="3458460" y="2865494"/>
            <a:ext cx="3429000" cy="9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CurveDown">
              <a:avLst>
                <a:gd name="adj" fmla="val 22603"/>
              </a:avLst>
            </a:prstTxWarp>
            <a:spAutoFit/>
          </a:bodyPr>
          <a:lstStyle/>
          <a:p>
            <a:r>
              <a:rPr lang="uk-UA" dirty="0"/>
              <a:t>При оголошені екземпляра </a:t>
            </a:r>
            <a:r>
              <a:rPr lang="uk-UA" dirty="0" smtClean="0"/>
              <a:t>класу</a:t>
            </a:r>
          </a:p>
          <a:p>
            <a:r>
              <a:rPr lang="uk-UA" dirty="0"/>
              <a:t>з статичними змінними, копії цих змінних </a:t>
            </a:r>
            <a:r>
              <a:rPr lang="uk-UA" b="1" dirty="0"/>
              <a:t>НЕ</a:t>
            </a:r>
            <a:r>
              <a:rPr lang="uk-UA" dirty="0"/>
              <a:t> створюються</a:t>
            </a:r>
            <a:endParaRPr lang="ru-RU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 rot="20698680">
            <a:off x="3609241" y="3968143"/>
            <a:ext cx="3429000" cy="89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CurveDown">
              <a:avLst>
                <a:gd name="adj" fmla="val 14834"/>
              </a:avLst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Всі об’єкти такого класу спільно використовують одну й ту саму </a:t>
            </a:r>
            <a:r>
              <a:rPr lang="uk-UA" b="1" dirty="0"/>
              <a:t>статичну</a:t>
            </a:r>
            <a:r>
              <a:rPr lang="uk-UA" dirty="0"/>
              <a:t> змінну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841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7752" y="485342"/>
            <a:ext cx="7869891" cy="504279"/>
          </a:xfrm>
        </p:spPr>
        <p:txBody>
          <a:bodyPr/>
          <a:lstStyle/>
          <a:p>
            <a:r>
              <a:rPr lang="uk-UA" dirty="0" smtClean="0"/>
              <a:t>Про статичні методи</a:t>
            </a:r>
            <a:endParaRPr lang="uk-UA" dirty="0"/>
          </a:p>
        </p:txBody>
      </p:sp>
      <p:pic>
        <p:nvPicPr>
          <p:cNvPr id="9" name="Picture 4" descr="C:\Documents and Settings\pmarkasian\Desktop\Шаблоны\Шаблоны\Иконки\заготовки\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13" y="3185395"/>
            <a:ext cx="5835276" cy="260108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Documents and Settings\pmarkasian\Desktop\Шаблоны\Шаблоны\Иконки\заготовки\1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13" y="1409530"/>
            <a:ext cx="4844870" cy="17099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Documents and Settings\pmarkasian\Desktop\Шаблоны\Шаблоны\Иконки\заготовки\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13" y="2052684"/>
            <a:ext cx="4659550" cy="21927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696215" y="1593371"/>
            <a:ext cx="3914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uk-UA" sz="2400" dirty="0" smtClean="0">
                <a:solidFill>
                  <a:schemeClr val="bg1"/>
                </a:solidFill>
              </a:rPr>
              <a:t>можуть </a:t>
            </a:r>
            <a:r>
              <a:rPr lang="uk-UA" sz="2400" dirty="0">
                <a:solidFill>
                  <a:schemeClr val="bg1"/>
                </a:solidFill>
              </a:rPr>
              <a:t>викликати лише інші статичні методи</a:t>
            </a:r>
            <a:endParaRPr lang="ru-RU" sz="3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 rot="21221755">
            <a:off x="4218313" y="2415200"/>
            <a:ext cx="3914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uk-UA" sz="2400" dirty="0">
                <a:solidFill>
                  <a:schemeClr val="bg1"/>
                </a:solidFill>
              </a:rPr>
              <a:t>їм доступні лише статичні змінні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 rot="20892659">
            <a:off x="4016226" y="3665592"/>
            <a:ext cx="40993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uk-UA" sz="2400" dirty="0">
                <a:solidFill>
                  <a:schemeClr val="bg1"/>
                </a:solidFill>
              </a:rPr>
              <a:t>не</a:t>
            </a:r>
            <a:r>
              <a:rPr lang="uk-UA" dirty="0"/>
              <a:t> </a:t>
            </a:r>
            <a:r>
              <a:rPr lang="uk-UA" sz="2400" dirty="0">
                <a:solidFill>
                  <a:schemeClr val="bg1"/>
                </a:solidFill>
              </a:rPr>
              <a:t>можуть містити посилання типу </a:t>
            </a:r>
            <a:r>
              <a:rPr lang="uk-UA" sz="2400" b="1" dirty="0" err="1">
                <a:solidFill>
                  <a:schemeClr val="bg1"/>
                </a:solidFill>
              </a:rPr>
              <a:t>this</a:t>
            </a:r>
            <a:r>
              <a:rPr lang="uk-UA" sz="2400" dirty="0">
                <a:solidFill>
                  <a:schemeClr val="bg1"/>
                </a:solidFill>
              </a:rPr>
              <a:t> або </a:t>
            </a:r>
            <a:r>
              <a:rPr lang="uk-UA" sz="2400" b="1" dirty="0" err="1">
                <a:solidFill>
                  <a:schemeClr val="bg1"/>
                </a:solidFill>
              </a:rPr>
              <a:t>super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7497" y="381645"/>
            <a:ext cx="5038904" cy="1513141"/>
          </a:xfrm>
        </p:spPr>
        <p:txBody>
          <a:bodyPr/>
          <a:lstStyle/>
          <a:p>
            <a:r>
              <a:rPr lang="uk-UA" dirty="0"/>
              <a:t>статичний </a:t>
            </a:r>
            <a:r>
              <a:rPr lang="uk-UA" dirty="0" smtClean="0"/>
              <a:t>метод</a:t>
            </a:r>
          </a:p>
          <a:p>
            <a:r>
              <a:rPr lang="uk-UA" dirty="0" smtClean="0"/>
              <a:t>статичні змінні</a:t>
            </a:r>
          </a:p>
          <a:p>
            <a:r>
              <a:rPr lang="uk-UA" dirty="0" smtClean="0"/>
              <a:t>та </a:t>
            </a:r>
            <a:r>
              <a:rPr lang="uk-UA" dirty="0"/>
              <a:t>статичний блок ініціалізації</a:t>
            </a:r>
            <a:endParaRPr lang="uk-UA" dirty="0"/>
          </a:p>
        </p:txBody>
      </p:sp>
      <p:pic>
        <p:nvPicPr>
          <p:cNvPr id="16388" name="Picture 4" descr="Чи слід проводити позачергові медогляди та інструктажі з охорон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79" y="263038"/>
            <a:ext cx="2630077" cy="1725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427891" y="2300140"/>
            <a:ext cx="5081046" cy="4305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UseStatic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i="1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3;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i="1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meth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x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x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i="1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i="1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 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i="1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i="1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4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r>
              <a:rPr lang="uk-UA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}</a:t>
            </a:r>
            <a:endParaRPr lang="uk-UA" sz="15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 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i="1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meth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(42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746936" y="3455604"/>
            <a:ext cx="2220013" cy="125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/>
              <a:t>Результат роботи </a:t>
            </a:r>
            <a:r>
              <a:rPr lang="uk-UA" sz="2000" dirty="0" smtClean="0"/>
              <a:t>:</a:t>
            </a:r>
            <a:endParaRPr lang="uk-UA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42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3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12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38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8898" y="532476"/>
            <a:ext cx="7869891" cy="1296325"/>
          </a:xfrm>
        </p:spPr>
        <p:txBody>
          <a:bodyPr/>
          <a:lstStyle/>
          <a:p>
            <a:r>
              <a:rPr lang="uk-UA" smtClean="0"/>
              <a:t>За межами класу, в якому оголошені статичні методи та змінні, ними можна користуватись без звернення до екземпляра цього класу.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252415" y="2378755"/>
            <a:ext cx="5112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Ім</a:t>
            </a:r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’</a:t>
            </a:r>
            <a:r>
              <a:rPr lang="uk-UA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я_класу.</a:t>
            </a:r>
            <a:r>
              <a:rPr lang="uk-UA" sz="2400" i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статичний</a:t>
            </a:r>
            <a:r>
              <a:rPr lang="uk-UA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_</a:t>
            </a:r>
            <a:r>
              <a:rPr lang="uk-UA" sz="2400" i="1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метод</a:t>
            </a:r>
            <a:r>
              <a:rPr lang="uk-UA" sz="2400" i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2400" dirty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779005" y="3418653"/>
            <a:ext cx="7869891" cy="1077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За тією ж схемою проводиться виклик статичних змінних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66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1056" y="414719"/>
            <a:ext cx="2121032" cy="584462"/>
          </a:xfrm>
        </p:spPr>
        <p:txBody>
          <a:bodyPr>
            <a:normAutofit fontScale="90000"/>
          </a:bodyPr>
          <a:lstStyle/>
          <a:p>
            <a:pPr algn="r"/>
            <a:r>
              <a:rPr lang="uk-UA" smtClean="0"/>
              <a:t>Приклад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569002" y="576613"/>
            <a:ext cx="5307691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StaticDemo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i="1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42;</a:t>
            </a:r>
            <a:endParaRPr lang="uk-UA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i="1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99;</a:t>
            </a:r>
            <a:endParaRPr lang="uk-UA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callme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20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20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20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2000" i="1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20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2219093" y="3367471"/>
            <a:ext cx="664141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StaticByName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20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 </a:t>
            </a:r>
            <a:r>
              <a:rPr lang="uk-UA" sz="20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StaticDemo.</a:t>
            </a:r>
            <a:r>
              <a:rPr lang="uk-UA" sz="2000" i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callme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20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StaticDemo.</a:t>
            </a:r>
            <a:r>
              <a:rPr lang="uk-UA" sz="2000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20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4868945" y="5686830"/>
            <a:ext cx="4190215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роботи програми:</a:t>
            </a:r>
            <a:endParaRPr lang="uk-UA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42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99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36033" y="249670"/>
            <a:ext cx="7869891" cy="2182444"/>
          </a:xfrm>
        </p:spPr>
        <p:txBody>
          <a:bodyPr/>
          <a:lstStyle/>
          <a:p>
            <a:r>
              <a:rPr lang="uk-UA" dirty="0"/>
              <a:t>Н</a:t>
            </a:r>
            <a:r>
              <a:rPr lang="uk-UA" dirty="0" smtClean="0"/>
              <a:t>а </a:t>
            </a:r>
            <a:r>
              <a:rPr lang="uk-UA" dirty="0"/>
              <a:t>практиці часто оголошують </a:t>
            </a:r>
            <a:r>
              <a:rPr lang="uk-UA" dirty="0" smtClean="0"/>
              <a:t>змінні екземпляра класу </a:t>
            </a:r>
            <a:r>
              <a:rPr lang="uk-UA" dirty="0"/>
              <a:t>як </a:t>
            </a:r>
            <a:r>
              <a:rPr lang="uk-UA" b="1" dirty="0" err="1"/>
              <a:t>final</a:t>
            </a:r>
            <a:r>
              <a:rPr lang="ru-RU" dirty="0"/>
              <a:t> (</a:t>
            </a:r>
            <a:r>
              <a:rPr lang="uk-UA" dirty="0"/>
              <a:t>завершені</a:t>
            </a:r>
            <a:r>
              <a:rPr lang="ru-RU" dirty="0"/>
              <a:t>)</a:t>
            </a:r>
            <a:r>
              <a:rPr lang="uk-UA" dirty="0"/>
              <a:t>. Такий застосунок дозволяє </a:t>
            </a:r>
            <a:r>
              <a:rPr lang="uk-UA" dirty="0" smtClean="0"/>
              <a:t>зробити змінну константою</a:t>
            </a:r>
          </a:p>
          <a:p>
            <a:r>
              <a:rPr lang="uk-UA" dirty="0" smtClean="0"/>
              <a:t>Змінна </a:t>
            </a:r>
            <a:r>
              <a:rPr lang="uk-UA" b="1" dirty="0" err="1"/>
              <a:t>final</a:t>
            </a:r>
            <a:r>
              <a:rPr lang="uk-UA" dirty="0"/>
              <a:t> має </a:t>
            </a:r>
            <a:r>
              <a:rPr lang="uk-UA" dirty="0" err="1" smtClean="0"/>
              <a:t>ініціалізуватись</a:t>
            </a:r>
            <a:r>
              <a:rPr lang="uk-UA" dirty="0" smtClean="0"/>
              <a:t> </a:t>
            </a:r>
            <a:r>
              <a:rPr lang="uk-UA" dirty="0"/>
              <a:t>під час її </a:t>
            </a:r>
            <a:r>
              <a:rPr lang="uk-UA" dirty="0" smtClean="0"/>
              <a:t>оголошення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474534" y="2494114"/>
            <a:ext cx="48595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final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FILE_NEW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1;</a:t>
            </a:r>
            <a:endParaRPr lang="uk-UA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final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FILE_OPEN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2;</a:t>
            </a:r>
            <a:endParaRPr lang="uk-UA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final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FILE_SAVE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3;</a:t>
            </a:r>
            <a:endParaRPr lang="uk-UA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final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FILE_SAVEAS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4;</a:t>
            </a:r>
            <a:endParaRPr lang="uk-UA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final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2000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FILE_QUIT</a:t>
            </a:r>
            <a:r>
              <a:rPr lang="uk-UA" sz="20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5;</a:t>
            </a:r>
            <a:endParaRPr lang="uk-UA" sz="20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636033" y="4478527"/>
            <a:ext cx="80743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В будь якій частині </a:t>
            </a:r>
            <a:r>
              <a:rPr lang="uk-UA" sz="2800" dirty="0"/>
              <a:t>програми можливо використовувати зазначені змінні як константи, без будь якого ризику випадково змінити їх значення</a:t>
            </a:r>
          </a:p>
        </p:txBody>
      </p:sp>
    </p:spTree>
    <p:extLst>
      <p:ext uri="{BB962C8B-B14F-4D97-AF65-F5344CB8AC3E}">
        <p14:creationId xmlns:p14="http://schemas.microsoft.com/office/powerpoint/2010/main" val="13028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60617" y="532475"/>
            <a:ext cx="7869891" cy="3209966"/>
          </a:xfrm>
        </p:spPr>
        <p:txBody>
          <a:bodyPr/>
          <a:lstStyle/>
          <a:p>
            <a:r>
              <a:rPr lang="uk-UA" dirty="0" smtClean="0"/>
              <a:t>Як </a:t>
            </a:r>
            <a:r>
              <a:rPr lang="uk-UA" b="1" dirty="0" err="1"/>
              <a:t>final</a:t>
            </a:r>
            <a:r>
              <a:rPr lang="uk-UA" dirty="0"/>
              <a:t> можуть оголошуватись параметри методу і локальні змінні. </a:t>
            </a:r>
            <a:endParaRPr lang="uk-UA" dirty="0" smtClean="0"/>
          </a:p>
          <a:p>
            <a:r>
              <a:rPr lang="uk-UA" dirty="0" smtClean="0"/>
              <a:t>Оголошення </a:t>
            </a:r>
            <a:r>
              <a:rPr lang="uk-UA" dirty="0"/>
              <a:t>параметра як </a:t>
            </a:r>
            <a:r>
              <a:rPr lang="uk-UA" b="1" dirty="0" err="1"/>
              <a:t>final</a:t>
            </a:r>
            <a:r>
              <a:rPr lang="uk-UA" dirty="0"/>
              <a:t> попереджує його зміну в межах </a:t>
            </a:r>
            <a:r>
              <a:rPr lang="uk-UA" dirty="0" smtClean="0"/>
              <a:t>методу.</a:t>
            </a:r>
          </a:p>
          <a:p>
            <a:r>
              <a:rPr lang="uk-UA" dirty="0" smtClean="0"/>
              <a:t> Оголошення локальної </a:t>
            </a:r>
            <a:r>
              <a:rPr lang="uk-UA" dirty="0"/>
              <a:t>змінної </a:t>
            </a:r>
            <a:r>
              <a:rPr lang="uk-UA" dirty="0"/>
              <a:t>як </a:t>
            </a:r>
            <a:r>
              <a:rPr lang="uk-UA" b="1" dirty="0" err="1"/>
              <a:t>final</a:t>
            </a:r>
            <a:r>
              <a:rPr lang="uk-UA" dirty="0"/>
              <a:t> </a:t>
            </a:r>
            <a:r>
              <a:rPr lang="uk-UA" dirty="0" smtClean="0"/>
              <a:t>попереджує </a:t>
            </a:r>
            <a:r>
              <a:rPr lang="uk-UA" dirty="0" err="1"/>
              <a:t>переприсвоєння</a:t>
            </a:r>
            <a:r>
              <a:rPr lang="uk-UA" dirty="0"/>
              <a:t> їй значення більше одного разу.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90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63568" y="471343"/>
            <a:ext cx="7610377" cy="584702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b="1" dirty="0"/>
              <a:t>Висновок:</a:t>
            </a:r>
            <a:r>
              <a:rPr lang="uk-UA" dirty="0"/>
              <a:t> Як відомо найбільшої популярності за останні роки набирають саме об’єктно-орієнтовані мови програмування, які підтримують основні принципи цієї парадигми. Що стосується структури програмного коду та забезпечення доступу до членів класу з інших частин програми, то принцип інкапсуляції є дієвим інструментарієм який широко застосовується в сучасних мовах програмування. Інкапсуляція, як одна із парадигм ОПП дозволяє зберігати безпеку програмного коду від зовнішніх </a:t>
            </a:r>
            <a:r>
              <a:rPr lang="uk-UA" dirty="0" err="1"/>
              <a:t>втручань</a:t>
            </a:r>
            <a:r>
              <a:rPr lang="uk-UA" dirty="0"/>
              <a:t>, надаючи доступ лише до використання логіки програми без можливості її зміни. Знання основних принципів інкапсуляції надає можливість створювати безпечний та високоефективний за структурою програмний код.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83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4054"/>
            <a:ext cx="7886700" cy="857838"/>
          </a:xfrm>
        </p:spPr>
        <p:txBody>
          <a:bodyPr/>
          <a:lstStyle/>
          <a:p>
            <a:r>
              <a:rPr lang="uk-UA" b="1" dirty="0"/>
              <a:t>Завдання на самопідготовку: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5459" y="1248705"/>
            <a:ext cx="7869891" cy="5165888"/>
          </a:xfrm>
        </p:spPr>
        <p:txBody>
          <a:bodyPr>
            <a:normAutofit fontScale="77500" lnSpcReduction="20000"/>
          </a:bodyPr>
          <a:lstStyle/>
          <a:p>
            <a:pPr marL="0" lvl="0" indent="442913" algn="just">
              <a:buNone/>
            </a:pPr>
            <a:r>
              <a:rPr lang="uk-UA" dirty="0" smtClean="0"/>
              <a:t>1. Опрацювати </a:t>
            </a:r>
            <a:r>
              <a:rPr lang="uk-UA" dirty="0"/>
              <a:t>конспект лекції та підготуватись до складання тестових завдань.</a:t>
            </a:r>
          </a:p>
          <a:p>
            <a:pPr marL="0" lvl="0" indent="442913" algn="just">
              <a:buNone/>
            </a:pPr>
            <a:r>
              <a:rPr lang="uk-UA" dirty="0" smtClean="0"/>
              <a:t>2. </a:t>
            </a:r>
            <a:r>
              <a:rPr lang="uk-UA" dirty="0" err="1" smtClean="0"/>
              <a:t>Java</a:t>
            </a:r>
            <a:r>
              <a:rPr lang="uk-UA" dirty="0" smtClean="0"/>
              <a:t> </a:t>
            </a:r>
            <a:r>
              <a:rPr lang="uk-UA" dirty="0"/>
              <a:t>8. </a:t>
            </a:r>
            <a:r>
              <a:rPr lang="uk-UA" dirty="0" err="1"/>
              <a:t>Полное</a:t>
            </a:r>
            <a:r>
              <a:rPr lang="uk-UA" dirty="0"/>
              <a:t> </a:t>
            </a:r>
            <a:r>
              <a:rPr lang="uk-UA" dirty="0" err="1"/>
              <a:t>руководство</a:t>
            </a:r>
            <a:r>
              <a:rPr lang="uk-UA" dirty="0"/>
              <a:t>. 9-е </a:t>
            </a:r>
            <a:r>
              <a:rPr lang="uk-UA" dirty="0" err="1"/>
              <a:t>изд</a:t>
            </a:r>
            <a:r>
              <a:rPr lang="uk-UA" dirty="0"/>
              <a:t>.: пер. с </a:t>
            </a:r>
            <a:r>
              <a:rPr lang="uk-UA" dirty="0" err="1"/>
              <a:t>англ</a:t>
            </a:r>
            <a:r>
              <a:rPr lang="uk-UA" dirty="0"/>
              <a:t>. / </a:t>
            </a:r>
            <a:r>
              <a:rPr lang="uk-UA" dirty="0" err="1"/>
              <a:t>Герберт</a:t>
            </a:r>
            <a:r>
              <a:rPr lang="uk-UA" dirty="0"/>
              <a:t> </a:t>
            </a:r>
            <a:r>
              <a:rPr lang="uk-UA" dirty="0" err="1"/>
              <a:t>Шилдт</a:t>
            </a:r>
            <a:r>
              <a:rPr lang="uk-UA" dirty="0"/>
              <a:t>. – Москва : ООО "И.Д. </a:t>
            </a:r>
            <a:r>
              <a:rPr lang="uk-UA" dirty="0" err="1"/>
              <a:t>Вильяме</a:t>
            </a:r>
            <a:r>
              <a:rPr lang="uk-UA" dirty="0"/>
              <a:t>", 2015. – 1376 с. </a:t>
            </a:r>
            <a:r>
              <a:rPr lang="uk-UA" b="1" dirty="0"/>
              <a:t>(</a:t>
            </a:r>
            <a:r>
              <a:rPr lang="uk-UA" b="1" dirty="0" err="1"/>
              <a:t>стор</a:t>
            </a:r>
            <a:r>
              <a:rPr lang="uk-UA" b="1" dirty="0"/>
              <a:t>. 189-195) </a:t>
            </a:r>
            <a:r>
              <a:rPr lang="uk-UA" b="1" i="1" dirty="0"/>
              <a:t>(наявне в віртуальному середовищі)</a:t>
            </a:r>
            <a:endParaRPr lang="uk-UA" dirty="0"/>
          </a:p>
          <a:p>
            <a:pPr marL="0" lvl="0" indent="442913" algn="just">
              <a:buNone/>
            </a:pPr>
            <a:r>
              <a:rPr lang="uk-UA" dirty="0" smtClean="0"/>
              <a:t>3. </a:t>
            </a:r>
            <a:r>
              <a:rPr lang="uk-UA" dirty="0" err="1" smtClean="0"/>
              <a:t>Head</a:t>
            </a:r>
            <a:r>
              <a:rPr lang="uk-UA" dirty="0" smtClean="0"/>
              <a:t> </a:t>
            </a:r>
            <a:r>
              <a:rPr lang="uk-UA" dirty="0" err="1"/>
              <a:t>First</a:t>
            </a:r>
            <a:r>
              <a:rPr lang="uk-UA" dirty="0"/>
              <a:t> </a:t>
            </a:r>
            <a:r>
              <a:rPr lang="uk-UA" dirty="0" err="1"/>
              <a:t>Java</a:t>
            </a:r>
            <a:r>
              <a:rPr lang="uk-UA" dirty="0"/>
              <a:t> (</a:t>
            </a:r>
            <a:r>
              <a:rPr lang="uk-UA" dirty="0" err="1"/>
              <a:t>изучаем</a:t>
            </a:r>
            <a:r>
              <a:rPr lang="uk-UA" dirty="0"/>
              <a:t> </a:t>
            </a:r>
            <a:r>
              <a:rPr lang="uk-UA" dirty="0" err="1"/>
              <a:t>Java</a:t>
            </a:r>
            <a:r>
              <a:rPr lang="uk-UA" dirty="0"/>
              <a:t>): пер. с </a:t>
            </a:r>
            <a:r>
              <a:rPr lang="uk-UA" dirty="0" err="1"/>
              <a:t>англ</a:t>
            </a:r>
            <a:r>
              <a:rPr lang="uk-UA" dirty="0"/>
              <a:t>. / </a:t>
            </a:r>
            <a:r>
              <a:rPr lang="uk-UA" dirty="0" err="1"/>
              <a:t>Kathy</a:t>
            </a:r>
            <a:r>
              <a:rPr lang="uk-UA" dirty="0"/>
              <a:t> </a:t>
            </a:r>
            <a:r>
              <a:rPr lang="uk-UA" dirty="0" err="1"/>
              <a:t>Sierra</a:t>
            </a:r>
            <a:r>
              <a:rPr lang="uk-UA" dirty="0"/>
              <a:t>, </a:t>
            </a:r>
            <a:r>
              <a:rPr lang="uk-UA" dirty="0" err="1"/>
              <a:t>Bert</a:t>
            </a:r>
            <a:r>
              <a:rPr lang="uk-UA" dirty="0"/>
              <a:t> </a:t>
            </a:r>
            <a:r>
              <a:rPr lang="uk-UA" dirty="0" err="1"/>
              <a:t>Bates</a:t>
            </a:r>
            <a:r>
              <a:rPr lang="uk-UA" dirty="0"/>
              <a:t>. – Москва : «</a:t>
            </a:r>
            <a:r>
              <a:rPr lang="uk-UA" dirty="0" err="1"/>
              <a:t>Эксмо</a:t>
            </a:r>
            <a:r>
              <a:rPr lang="uk-UA" dirty="0"/>
              <a:t>», 2012. – 718 с. </a:t>
            </a:r>
            <a:r>
              <a:rPr lang="uk-UA" b="1" dirty="0"/>
              <a:t>(</a:t>
            </a:r>
            <a:r>
              <a:rPr lang="uk-UA" b="1" dirty="0" err="1"/>
              <a:t>стор</a:t>
            </a:r>
            <a:r>
              <a:rPr lang="uk-UA" b="1" dirty="0"/>
              <a:t>. 110-113) </a:t>
            </a:r>
            <a:r>
              <a:rPr lang="uk-UA" b="1" i="1" dirty="0"/>
              <a:t>(наявне в віртуальному середовищі</a:t>
            </a:r>
            <a:r>
              <a:rPr lang="uk-UA" b="1" i="1" dirty="0" smtClean="0"/>
              <a:t>)</a:t>
            </a:r>
          </a:p>
          <a:p>
            <a:pPr marL="0" lvl="0" indent="442913" algn="just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b="1" i="1" dirty="0"/>
              <a:t>Додатково:</a:t>
            </a:r>
            <a:endParaRPr lang="uk-UA" dirty="0"/>
          </a:p>
          <a:p>
            <a:pPr marL="0" indent="442913" algn="just">
              <a:buNone/>
            </a:pPr>
            <a:r>
              <a:rPr lang="uk-UA" dirty="0"/>
              <a:t>4. Освоюємо </a:t>
            </a:r>
            <a:r>
              <a:rPr lang="uk-UA" dirty="0" err="1"/>
              <a:t>Java</a:t>
            </a:r>
            <a:r>
              <a:rPr lang="uk-UA" dirty="0"/>
              <a:t>. </a:t>
            </a:r>
            <a:r>
              <a:rPr lang="uk-UA" dirty="0" err="1"/>
              <a:t>Вікіпідручник</a:t>
            </a:r>
            <a:r>
              <a:rPr lang="uk-UA" dirty="0"/>
              <a:t> [Електронний ресурс]. – Доступний з https://uk.wikibooks.org/wiki/Освоюємо_Java </a:t>
            </a:r>
            <a:r>
              <a:rPr lang="uk-UA" b="1" dirty="0"/>
              <a:t>(розділ 9)</a:t>
            </a:r>
            <a:r>
              <a:rPr lang="uk-UA" dirty="0"/>
              <a:t> </a:t>
            </a:r>
            <a:r>
              <a:rPr lang="uk-UA" b="1" i="1" dirty="0"/>
              <a:t>(наявне в віртуальному середовищі)</a:t>
            </a:r>
            <a:endParaRPr lang="uk-UA" dirty="0"/>
          </a:p>
          <a:p>
            <a:pPr marL="0" indent="442913" algn="just">
              <a:buNone/>
            </a:pPr>
            <a:r>
              <a:rPr lang="uk-UA" dirty="0"/>
              <a:t>5. </a:t>
            </a:r>
            <a:r>
              <a:rPr lang="uk-UA" dirty="0" err="1"/>
              <a:t>Java</a:t>
            </a:r>
            <a:r>
              <a:rPr lang="uk-UA" dirty="0"/>
              <a:t>. </a:t>
            </a:r>
            <a:r>
              <a:rPr lang="uk-UA" dirty="0" err="1"/>
              <a:t>ProgLang</a:t>
            </a:r>
            <a:r>
              <a:rPr lang="uk-UA" dirty="0"/>
              <a:t>. Самоучитель (рос.) [Електронний ресурс]. – Доступний з http://proglang.su/java </a:t>
            </a:r>
            <a:r>
              <a:rPr lang="uk-UA" b="1" dirty="0"/>
              <a:t>(розділ 8) (</a:t>
            </a:r>
            <a:r>
              <a:rPr lang="uk-UA" b="1" i="1" dirty="0"/>
              <a:t>наявне в віртуальному середовищі)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56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0259"/>
            <a:ext cx="7886700" cy="1337732"/>
          </a:xfrm>
        </p:spPr>
        <p:txBody>
          <a:bodyPr/>
          <a:lstStyle/>
          <a:p>
            <a:pPr algn="r"/>
            <a:r>
              <a:rPr lang="uk-UA" dirty="0" smtClean="0"/>
              <a:t>Сухарик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5459" y="1574274"/>
            <a:ext cx="7869891" cy="4338736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err="1" smtClean="0">
                <a:solidFill>
                  <a:srgbClr val="0041B6"/>
                </a:solidFill>
              </a:rPr>
              <a:t>Інкапсуляція</a:t>
            </a:r>
            <a:r>
              <a:rPr lang="ru-RU" dirty="0" smtClean="0"/>
              <a:t> – </a:t>
            </a:r>
            <a:r>
              <a:rPr lang="ru-RU" dirty="0" err="1" smtClean="0"/>
              <a:t>механізм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зв’язує</a:t>
            </a:r>
            <a:r>
              <a:rPr lang="ru-RU" dirty="0"/>
              <a:t> код та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маніпулює</a:t>
            </a:r>
            <a:r>
              <a:rPr lang="ru-RU" dirty="0"/>
              <a:t>, </a:t>
            </a:r>
            <a:r>
              <a:rPr lang="ru-RU" dirty="0" err="1"/>
              <a:t>захищаючи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два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 smtClean="0"/>
              <a:t>втручання</a:t>
            </a:r>
            <a:endParaRPr lang="uk-UA" dirty="0"/>
          </a:p>
        </p:txBody>
      </p:sp>
      <p:pic>
        <p:nvPicPr>
          <p:cNvPr id="2050" name="Picture 2" descr="Acronis Защита Да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01" y="4234739"/>
            <a:ext cx="1804349" cy="19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3 действия водителей, которые приводят к &quot;пинкам&quot; автоматической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87" y="3902698"/>
            <a:ext cx="3604117" cy="2410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вмісту 2"/>
          <p:cNvSpPr>
            <a:spLocks noGrp="1"/>
          </p:cNvSpPr>
          <p:nvPr>
            <p:ph idx="1"/>
          </p:nvPr>
        </p:nvSpPr>
        <p:spPr>
          <a:xfrm>
            <a:off x="4128940" y="381060"/>
            <a:ext cx="4543721" cy="118378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b="1" dirty="0" err="1" smtClean="0">
                <a:solidFill>
                  <a:srgbClr val="0041B6"/>
                </a:solidFill>
              </a:rPr>
              <a:t>Інкапсульована</a:t>
            </a:r>
            <a:r>
              <a:rPr lang="ru-RU" b="1" dirty="0" smtClean="0">
                <a:solidFill>
                  <a:srgbClr val="0041B6"/>
                </a:solidFill>
              </a:rPr>
              <a:t> система: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внутрішній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вміст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скриньки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не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доступний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для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користувача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882450" y="1745509"/>
            <a:ext cx="557491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інкапсульовану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Інтерфейс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важіль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інтерфейс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скринькою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перемикання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передач).</a:t>
            </a:r>
          </a:p>
          <a:p>
            <a:r>
              <a:rPr lang="ru-RU" dirty="0"/>
              <a:t>Не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об’єкти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smtClean="0"/>
              <a:t>за межами </a:t>
            </a:r>
            <a:r>
              <a:rPr lang="ru-RU" dirty="0" err="1" smtClean="0"/>
              <a:t>інкапсульованої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(</a:t>
            </a:r>
            <a:r>
              <a:rPr lang="ru-RU" dirty="0" err="1" smtClean="0"/>
              <a:t>перемикання</a:t>
            </a:r>
            <a:r>
              <a:rPr lang="ru-RU" dirty="0" smtClean="0"/>
              <a:t> </a:t>
            </a:r>
            <a:r>
              <a:rPr lang="ru-RU" dirty="0"/>
              <a:t>передач не </a:t>
            </a:r>
            <a:r>
              <a:rPr lang="ru-RU" dirty="0" err="1"/>
              <a:t>вмикає</a:t>
            </a:r>
            <a:r>
              <a:rPr lang="ru-RU" dirty="0"/>
              <a:t> </a:t>
            </a:r>
            <a:r>
              <a:rPr lang="ru-RU" dirty="0" err="1"/>
              <a:t>фари</a:t>
            </a:r>
            <a:r>
              <a:rPr lang="ru-RU" dirty="0"/>
              <a:t>)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0751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440026" y="1941924"/>
            <a:ext cx="4232635" cy="942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відомо як можна отримати доступ до коду (доступ до його використання)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4440026" y="3065285"/>
            <a:ext cx="4232635" cy="9426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 занурюючись у особливості його внутрішньої реалізації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4440026" y="4188646"/>
            <a:ext cx="4232635" cy="9426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запобігаючи його помилковій (або навмисній) видозміні, що може нашкодити роботі програми</a:t>
            </a:r>
            <a:endParaRPr lang="uk-UA" dirty="0"/>
          </a:p>
        </p:txBody>
      </p:sp>
      <p:sp>
        <p:nvSpPr>
          <p:cNvPr id="7" name="Місце для вмісту 2"/>
          <p:cNvSpPr>
            <a:spLocks noGrp="1"/>
          </p:cNvSpPr>
          <p:nvPr>
            <p:ph idx="1"/>
          </p:nvPr>
        </p:nvSpPr>
        <p:spPr>
          <a:xfrm>
            <a:off x="4128940" y="437622"/>
            <a:ext cx="4543721" cy="118378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0041B6"/>
                </a:solidFill>
              </a:rPr>
              <a:t>Сильна сторона </a:t>
            </a:r>
            <a:r>
              <a:rPr lang="ru-RU" b="1" dirty="0" err="1" smtClean="0">
                <a:solidFill>
                  <a:srgbClr val="0041B6"/>
                </a:solidFill>
              </a:rPr>
              <a:t>інкапсульованого</a:t>
            </a:r>
            <a:r>
              <a:rPr lang="ru-RU" b="1" dirty="0" smtClean="0">
                <a:solidFill>
                  <a:srgbClr val="0041B6"/>
                </a:solidFill>
              </a:rPr>
              <a:t> коду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красивый супергерой иллюстрация вектора. иллюстрации насчитывающей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94" y="1883793"/>
            <a:ext cx="2478072" cy="3304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5459" y="2700637"/>
            <a:ext cx="7869891" cy="63644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1. </a:t>
            </a:r>
            <a:r>
              <a:rPr lang="uk-UA" dirty="0"/>
              <a:t>Управління </a:t>
            </a:r>
            <a:r>
              <a:rPr lang="uk-UA" dirty="0" smtClean="0"/>
              <a:t>доступом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40031" y="343446"/>
            <a:ext cx="7852528" cy="1343459"/>
          </a:xfrm>
        </p:spPr>
        <p:txBody>
          <a:bodyPr/>
          <a:lstStyle/>
          <a:p>
            <a:pPr marL="0" indent="0" algn="r">
              <a:buNone/>
            </a:pPr>
            <a:r>
              <a:rPr lang="uk-UA" dirty="0"/>
              <a:t>Інкапсуляція дозволяє керувати доступом до </a:t>
            </a:r>
            <a:r>
              <a:rPr lang="uk-UA" dirty="0" smtClean="0"/>
              <a:t>членів </a:t>
            </a:r>
            <a:r>
              <a:rPr lang="uk-UA" dirty="0"/>
              <a:t>класу з різних частин </a:t>
            </a:r>
            <a:r>
              <a:rPr lang="uk-UA" dirty="0" smtClean="0"/>
              <a:t>програми </a:t>
            </a:r>
            <a:r>
              <a:rPr lang="uk-UA" dirty="0"/>
              <a:t>і </a:t>
            </a:r>
            <a:r>
              <a:rPr lang="uk-UA" dirty="0" smtClean="0"/>
              <a:t>запобігає </a:t>
            </a:r>
            <a:r>
              <a:rPr lang="uk-UA" dirty="0"/>
              <a:t>несанкціонованій зміні програмного </a:t>
            </a:r>
            <a:r>
              <a:rPr lang="uk-UA" dirty="0" smtClean="0"/>
              <a:t>коду</a:t>
            </a:r>
            <a:endParaRPr lang="uk-UA" dirty="0"/>
          </a:p>
        </p:txBody>
      </p:sp>
      <p:pic>
        <p:nvPicPr>
          <p:cNvPr id="5122" name="Picture 2" descr="Чёрный ящик 15см | ИГРА-ЭКСПРЕС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t="10537" r="20604" b="11975"/>
          <a:stretch/>
        </p:blipFill>
        <p:spPr bwMode="auto">
          <a:xfrm>
            <a:off x="4977349" y="2328414"/>
            <a:ext cx="2102177" cy="2073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4650358" y="1914446"/>
            <a:ext cx="3013442" cy="443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2000" dirty="0" smtClean="0"/>
              <a:t>ІНКАПСУЛЬОВАНИЙ КЛАС</a:t>
            </a:r>
            <a:endParaRPr lang="uk-UA" sz="2000" dirty="0"/>
          </a:p>
        </p:txBody>
      </p:sp>
      <p:pic>
        <p:nvPicPr>
          <p:cNvPr id="5128" name="Picture 8" descr="Красная стрелка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3186" r="10904" b="18107"/>
          <a:stretch/>
        </p:blipFill>
        <p:spPr bwMode="auto">
          <a:xfrm rot="1730780" flipH="1" flipV="1">
            <a:off x="3617272" y="2545995"/>
            <a:ext cx="1131217" cy="9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расная стрелка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3186" r="10904" b="18107"/>
          <a:stretch/>
        </p:blipFill>
        <p:spPr bwMode="auto">
          <a:xfrm rot="21425674" flipH="1" flipV="1">
            <a:off x="3829343" y="3586519"/>
            <a:ext cx="1131217" cy="9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Красная стрелка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3186" r="10904" b="18107"/>
          <a:stretch/>
        </p:blipFill>
        <p:spPr bwMode="auto">
          <a:xfrm rot="16521279" flipH="1">
            <a:off x="4419277" y="4351367"/>
            <a:ext cx="1131217" cy="9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Красная стрелка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3186" r="10904" b="18107"/>
          <a:stretch/>
        </p:blipFill>
        <p:spPr bwMode="auto">
          <a:xfrm rot="20529288" flipH="1">
            <a:off x="7143862" y="3740594"/>
            <a:ext cx="1377499" cy="12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расная стрелка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3186" r="10904" b="18107"/>
          <a:stretch/>
        </p:blipFill>
        <p:spPr bwMode="auto">
          <a:xfrm rot="17414034">
            <a:off x="5891640" y="4572732"/>
            <a:ext cx="1442296" cy="126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AVATAN PLUS - Социальный Фоторедакто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7720">
            <a:off x="6196567" y="4368093"/>
            <a:ext cx="950527" cy="9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AVATAN PLUS - Социальный Фоторедакто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6609">
            <a:off x="7028718" y="3925191"/>
            <a:ext cx="950527" cy="9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Місце для вмісту 2"/>
          <p:cNvSpPr txBox="1">
            <a:spLocks/>
          </p:cNvSpPr>
          <p:nvPr/>
        </p:nvSpPr>
        <p:spPr>
          <a:xfrm>
            <a:off x="549214" y="3684049"/>
            <a:ext cx="3013442" cy="918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000" dirty="0" smtClean="0"/>
              <a:t>Користуватись членами класу можливо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/>
              <a:t>(через спеціальні методи)</a:t>
            </a:r>
            <a:endParaRPr lang="uk-UA" sz="1800" dirty="0"/>
          </a:p>
        </p:txBody>
      </p:sp>
      <p:sp>
        <p:nvSpPr>
          <p:cNvPr id="27" name="Місце для вмісту 2"/>
          <p:cNvSpPr txBox="1">
            <a:spLocks/>
          </p:cNvSpPr>
          <p:nvPr/>
        </p:nvSpPr>
        <p:spPr>
          <a:xfrm>
            <a:off x="5974390" y="5922754"/>
            <a:ext cx="2818169" cy="630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uk-UA" sz="2000" dirty="0" smtClean="0"/>
              <a:t>Неможливо </a:t>
            </a:r>
            <a:r>
              <a:rPr lang="uk-UA" sz="2000" dirty="0"/>
              <a:t>переглянути </a:t>
            </a:r>
            <a:r>
              <a:rPr lang="uk-UA" sz="2000" dirty="0" smtClean="0"/>
              <a:t>його </a:t>
            </a:r>
            <a:r>
              <a:rPr lang="uk-UA" sz="2000" dirty="0"/>
              <a:t>вміст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2291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 flipH="1">
            <a:off x="542396" y="1860238"/>
            <a:ext cx="2888960" cy="2021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Модифікатор </a:t>
            </a:r>
            <a:r>
              <a:rPr lang="uk-UA" sz="2000" dirty="0"/>
              <a:t>доступу </a:t>
            </a:r>
            <a:r>
              <a:rPr lang="uk-UA" sz="2000" b="1" dirty="0"/>
              <a:t>завжди</a:t>
            </a:r>
            <a:r>
              <a:rPr lang="uk-UA" sz="2000" dirty="0"/>
              <a:t> зазначають при оголошенні </a:t>
            </a:r>
            <a:r>
              <a:rPr lang="uk-UA" sz="2000" dirty="0" smtClean="0"/>
              <a:t>членів </a:t>
            </a:r>
            <a:r>
              <a:rPr lang="uk-UA" sz="2000" dirty="0"/>
              <a:t>класу (змінних та методів).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4948" r="17358" b="5979"/>
          <a:stretch/>
        </p:blipFill>
        <p:spPr>
          <a:xfrm flipH="1">
            <a:off x="3431356" y="1190934"/>
            <a:ext cx="5382705" cy="4942837"/>
          </a:xfrm>
          <a:prstGeom prst="rect">
            <a:avLst/>
          </a:prstGeom>
        </p:spPr>
      </p:pic>
      <p:sp>
        <p:nvSpPr>
          <p:cNvPr id="5" name="Прямоугольник 31"/>
          <p:cNvSpPr/>
          <p:nvPr/>
        </p:nvSpPr>
        <p:spPr>
          <a:xfrm flipH="1">
            <a:off x="4174524" y="2076540"/>
            <a:ext cx="1988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відкритий</a:t>
            </a:r>
            <a:endParaRPr lang="ru-RU" dirty="0"/>
          </a:p>
        </p:txBody>
      </p:sp>
      <p:sp>
        <p:nvSpPr>
          <p:cNvPr id="6" name="Прямоугольник 35"/>
          <p:cNvSpPr/>
          <p:nvPr/>
        </p:nvSpPr>
        <p:spPr>
          <a:xfrm flipH="1">
            <a:off x="6614909" y="1860238"/>
            <a:ext cx="1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public</a:t>
            </a:r>
            <a:endParaRPr lang="ru-RU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5"/>
          <p:cNvSpPr/>
          <p:nvPr/>
        </p:nvSpPr>
        <p:spPr>
          <a:xfrm flipH="1">
            <a:off x="4210623" y="3864161"/>
            <a:ext cx="1980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FFA340"/>
                </a:solidFill>
              </a:rPr>
              <a:t>захищений</a:t>
            </a:r>
            <a:endParaRPr lang="ru-RU" dirty="0">
              <a:solidFill>
                <a:srgbClr val="FFA340"/>
              </a:solidFill>
            </a:endParaRPr>
          </a:p>
        </p:txBody>
      </p:sp>
      <p:sp>
        <p:nvSpPr>
          <p:cNvPr id="8" name="Прямоугольник 67"/>
          <p:cNvSpPr/>
          <p:nvPr/>
        </p:nvSpPr>
        <p:spPr>
          <a:xfrm flipH="1">
            <a:off x="4334779" y="2960935"/>
            <a:ext cx="1667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закритий</a:t>
            </a:r>
            <a:endParaRPr lang="ru-RU" dirty="0"/>
          </a:p>
        </p:txBody>
      </p:sp>
      <p:sp>
        <p:nvSpPr>
          <p:cNvPr id="9" name="Прямоугольник 69"/>
          <p:cNvSpPr/>
          <p:nvPr/>
        </p:nvSpPr>
        <p:spPr>
          <a:xfrm flipH="1">
            <a:off x="3839068" y="4628456"/>
            <a:ext cx="2723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доступ за </a:t>
            </a:r>
          </a:p>
          <a:p>
            <a:pPr algn="ctr"/>
            <a:r>
              <a:rPr lang="ru-RU" dirty="0" err="1" smtClean="0"/>
              <a:t>замовчуванням</a:t>
            </a:r>
            <a:endParaRPr lang="ru-RU" dirty="0"/>
          </a:p>
        </p:txBody>
      </p:sp>
      <p:sp>
        <p:nvSpPr>
          <p:cNvPr id="10" name="Прямоугольник 72"/>
          <p:cNvSpPr/>
          <p:nvPr/>
        </p:nvSpPr>
        <p:spPr>
          <a:xfrm flipH="1">
            <a:off x="6614909" y="2736065"/>
            <a:ext cx="1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/>
                <a:solidFill>
                  <a:srgbClr val="B5B5B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private</a:t>
            </a:r>
            <a:endParaRPr lang="ru-RU" sz="3200" b="1" dirty="0">
              <a:ln/>
              <a:solidFill>
                <a:srgbClr val="B5B5B3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74"/>
          <p:cNvSpPr/>
          <p:nvPr/>
        </p:nvSpPr>
        <p:spPr>
          <a:xfrm flipH="1">
            <a:off x="6610622" y="4519116"/>
            <a:ext cx="1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/>
                <a:solidFill>
                  <a:srgbClr val="B5B5B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</a:t>
            </a:r>
            <a:r>
              <a:rPr lang="en-US" sz="3200" b="1" dirty="0" err="1">
                <a:ln/>
                <a:solidFill>
                  <a:srgbClr val="B5B5B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ackage</a:t>
            </a:r>
            <a:endParaRPr lang="ru-RU" sz="3200" b="1" dirty="0">
              <a:ln/>
              <a:solidFill>
                <a:srgbClr val="B5B5B3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35"/>
          <p:cNvSpPr/>
          <p:nvPr/>
        </p:nvSpPr>
        <p:spPr>
          <a:xfrm flipH="1">
            <a:off x="6549775" y="3625649"/>
            <a:ext cx="187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protected</a:t>
            </a:r>
            <a:endParaRPr lang="ru-RU" sz="3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Місце для вмісту 2"/>
          <p:cNvSpPr txBox="1">
            <a:spLocks/>
          </p:cNvSpPr>
          <p:nvPr/>
        </p:nvSpPr>
        <p:spPr>
          <a:xfrm flipH="1">
            <a:off x="534960" y="586010"/>
            <a:ext cx="8073423" cy="771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000" dirty="0" smtClean="0"/>
              <a:t>Доступ до членів класу реалізується за через </a:t>
            </a:r>
            <a:r>
              <a:rPr lang="uk-UA" sz="2000" b="1" i="1" dirty="0" smtClean="0">
                <a:solidFill>
                  <a:schemeClr val="accent4">
                    <a:lumMod val="75000"/>
                  </a:schemeClr>
                </a:solidFill>
              </a:rPr>
              <a:t>модифікатори доступу</a:t>
            </a:r>
            <a:endParaRPr lang="uk-UA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9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16200000">
            <a:off x="3846136" y="841995"/>
            <a:ext cx="1517715" cy="1517715"/>
          </a:xfrm>
          <a:prstGeom prst="ellipse">
            <a:avLst/>
          </a:prstGeom>
          <a:gradFill flip="none" rotWithShape="1">
            <a:gsLst>
              <a:gs pos="27000">
                <a:srgbClr val="EEF4FB"/>
              </a:gs>
              <a:gs pos="7000">
                <a:schemeClr val="accent1">
                  <a:lumMod val="5000"/>
                  <a:lumOff val="95000"/>
                </a:schemeClr>
              </a:gs>
              <a:gs pos="69000">
                <a:srgbClr val="A6C9E8"/>
              </a:gs>
              <a:gs pos="97000">
                <a:schemeClr val="bg1"/>
              </a:gs>
              <a:gs pos="84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2356699" y="110115"/>
            <a:ext cx="2638829" cy="699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</a:t>
            </a:r>
            <a:r>
              <a:rPr lang="uk-UA" sz="2000" dirty="0" smtClean="0"/>
              <a:t>з модифікатором </a:t>
            </a:r>
            <a:r>
              <a:rPr lang="uk-UA" sz="2000" b="1" dirty="0" err="1">
                <a:solidFill>
                  <a:srgbClr val="C00000"/>
                </a:solidFill>
              </a:rPr>
              <a:t>public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16200000">
            <a:off x="4890273" y="3351160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 rot="16200000">
            <a:off x="2729060" y="3351162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 rot="16200000">
            <a:off x="567845" y="3351163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 rot="16200000">
            <a:off x="7051486" y="3351160"/>
            <a:ext cx="1517715" cy="1517715"/>
          </a:xfrm>
          <a:prstGeom prst="ellipse">
            <a:avLst/>
          </a:prstGeom>
          <a:gradFill flip="none" rotWithShape="1">
            <a:gsLst>
              <a:gs pos="37000">
                <a:srgbClr val="F0EA00"/>
              </a:gs>
              <a:gs pos="16000">
                <a:schemeClr val="accent1">
                  <a:lumMod val="5000"/>
                  <a:lumOff val="95000"/>
                </a:schemeClr>
              </a:gs>
              <a:gs pos="91000">
                <a:srgbClr val="F9D600"/>
              </a:gs>
              <a:gs pos="100000">
                <a:schemeClr val="bg1"/>
              </a:gs>
              <a:gs pos="81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48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22" y="2005642"/>
            <a:ext cx="1425929" cy="14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1280" y="2019161"/>
            <a:ext cx="1425929" cy="14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Місце для вмісту 2"/>
          <p:cNvSpPr txBox="1">
            <a:spLocks/>
          </p:cNvSpPr>
          <p:nvPr/>
        </p:nvSpPr>
        <p:spPr>
          <a:xfrm>
            <a:off x="4136796" y="1417000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Class1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17" name="Місце для вмісту 2"/>
          <p:cNvSpPr txBox="1">
            <a:spLocks/>
          </p:cNvSpPr>
          <p:nvPr/>
        </p:nvSpPr>
        <p:spPr>
          <a:xfrm>
            <a:off x="859966" y="3926165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Class2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18" name="Місце для вмісту 2"/>
          <p:cNvSpPr txBox="1">
            <a:spLocks/>
          </p:cNvSpPr>
          <p:nvPr/>
        </p:nvSpPr>
        <p:spPr>
          <a:xfrm>
            <a:off x="3013889" y="3926164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Class3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19" name="Місце для вмісту 2"/>
          <p:cNvSpPr txBox="1">
            <a:spLocks/>
          </p:cNvSpPr>
          <p:nvPr/>
        </p:nvSpPr>
        <p:spPr>
          <a:xfrm>
            <a:off x="5196196" y="3935424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/>
              <a:t>Class4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20" name="Місце для вмісту 2"/>
          <p:cNvSpPr txBox="1">
            <a:spLocks/>
          </p:cNvSpPr>
          <p:nvPr/>
        </p:nvSpPr>
        <p:spPr>
          <a:xfrm>
            <a:off x="7366836" y="3923561"/>
            <a:ext cx="88701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b="1" dirty="0" err="1" smtClean="0"/>
              <a:t>ClassN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9" name="Права фігурна дужка 8"/>
          <p:cNvSpPr/>
          <p:nvPr/>
        </p:nvSpPr>
        <p:spPr>
          <a:xfrm rot="5400000">
            <a:off x="2240072" y="4031167"/>
            <a:ext cx="233254" cy="2224727"/>
          </a:xfrm>
          <a:prstGeom prst="rightBrace">
            <a:avLst>
              <a:gd name="adj1" fmla="val 71341"/>
              <a:gd name="adj2" fmla="val 2161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ава фігурна дужка 21"/>
          <p:cNvSpPr/>
          <p:nvPr/>
        </p:nvSpPr>
        <p:spPr>
          <a:xfrm rot="16200000" flipH="1">
            <a:off x="6644867" y="4045040"/>
            <a:ext cx="233254" cy="2224727"/>
          </a:xfrm>
          <a:prstGeom prst="rightBrace">
            <a:avLst>
              <a:gd name="adj1" fmla="val 71341"/>
              <a:gd name="adj2" fmla="val 2161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Місце для вмісту 2"/>
          <p:cNvSpPr txBox="1">
            <a:spLocks/>
          </p:cNvSpPr>
          <p:nvPr/>
        </p:nvSpPr>
        <p:spPr>
          <a:xfrm>
            <a:off x="2309568" y="5408756"/>
            <a:ext cx="130225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dirty="0" smtClean="0"/>
              <a:t>Package 1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24" name="Місце для вмісту 2"/>
          <p:cNvSpPr txBox="1">
            <a:spLocks/>
          </p:cNvSpPr>
          <p:nvPr/>
        </p:nvSpPr>
        <p:spPr>
          <a:xfrm>
            <a:off x="5505254" y="5450513"/>
            <a:ext cx="1252881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000" dirty="0" smtClean="0"/>
              <a:t>Package n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25" name="Права фігурна дужка 24"/>
          <p:cNvSpPr/>
          <p:nvPr/>
        </p:nvSpPr>
        <p:spPr>
          <a:xfrm rot="16200000" flipH="1">
            <a:off x="4445790" y="2643167"/>
            <a:ext cx="245470" cy="6610670"/>
          </a:xfrm>
          <a:prstGeom prst="rightBrace">
            <a:avLst>
              <a:gd name="adj1" fmla="val 71341"/>
              <a:gd name="adj2" fmla="val 4984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9841" flipH="1">
            <a:off x="4963539" y="2280770"/>
            <a:ext cx="1083431" cy="10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0159">
            <a:off x="3152948" y="2280771"/>
            <a:ext cx="1083431" cy="10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Місце для вмісту 2"/>
          <p:cNvSpPr txBox="1">
            <a:spLocks/>
          </p:cNvSpPr>
          <p:nvPr/>
        </p:nvSpPr>
        <p:spPr>
          <a:xfrm>
            <a:off x="3694663" y="6154303"/>
            <a:ext cx="1734094" cy="36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Java Project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5670690" y="1050207"/>
            <a:ext cx="31696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доступ </a:t>
            </a:r>
            <a:r>
              <a:rPr lang="uk-UA" sz="2000" dirty="0" smtClean="0"/>
              <a:t>до членів з будь якого класу в межах </a:t>
            </a:r>
            <a:r>
              <a:rPr lang="en-US" sz="2000" dirty="0" err="1" smtClean="0"/>
              <a:t>JavaProject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503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1961</TotalTime>
  <Words>1059</Words>
  <Application>Microsoft Office PowerPoint</Application>
  <PresentationFormat>Екран (4:3)</PresentationFormat>
  <Paragraphs>242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Consolas</vt:lpstr>
      <vt:lpstr>Times New Roman</vt:lpstr>
      <vt:lpstr>Office Theme</vt:lpstr>
      <vt:lpstr>Презентація PowerPoint</vt:lpstr>
      <vt:lpstr>План:</vt:lpstr>
      <vt:lpstr>Сухарик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Приклад</vt:lpstr>
      <vt:lpstr>Автоматичне генерування методів get() та set()  Комбінація клавіш Shift+alt+s або меню Source</vt:lpstr>
      <vt:lpstr>Приклад організації доступу до закритих членів класу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Приклад</vt:lpstr>
      <vt:lpstr>Презентація PowerPoint</vt:lpstr>
      <vt:lpstr>Презентація PowerPoint</vt:lpstr>
      <vt:lpstr>Презентація PowerPoint</vt:lpstr>
      <vt:lpstr>Завдання на самопідготовку: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Oleksandr Prydatko</cp:lastModifiedBy>
  <cp:revision>144</cp:revision>
  <dcterms:created xsi:type="dcterms:W3CDTF">2016-11-18T14:12:19Z</dcterms:created>
  <dcterms:modified xsi:type="dcterms:W3CDTF">2020-04-24T16:20:08Z</dcterms:modified>
</cp:coreProperties>
</file>