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70" r:id="rId3"/>
    <p:sldId id="271" r:id="rId4"/>
    <p:sldId id="280" r:id="rId5"/>
    <p:sldId id="258" r:id="rId6"/>
    <p:sldId id="281" r:id="rId7"/>
    <p:sldId id="282" r:id="rId8"/>
    <p:sldId id="272" r:id="rId9"/>
    <p:sldId id="273" r:id="rId10"/>
    <p:sldId id="274" r:id="rId11"/>
    <p:sldId id="275" r:id="rId12"/>
    <p:sldId id="276" r:id="rId13"/>
    <p:sldId id="259" r:id="rId14"/>
    <p:sldId id="260" r:id="rId15"/>
    <p:sldId id="261" r:id="rId16"/>
    <p:sldId id="263" r:id="rId17"/>
    <p:sldId id="278" r:id="rId18"/>
    <p:sldId id="279" r:id="rId19"/>
    <p:sldId id="265" r:id="rId20"/>
    <p:sldId id="266" r:id="rId21"/>
    <p:sldId id="267" r:id="rId22"/>
    <p:sldId id="283" r:id="rId23"/>
    <p:sldId id="268" r:id="rId24"/>
    <p:sldId id="269" r:id="rId2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76" autoAdjust="0"/>
  </p:normalViewPr>
  <p:slideViewPr>
    <p:cSldViewPr snapToGrid="0">
      <p:cViewPr varScale="1">
        <p:scale>
          <a:sx n="69" d="100"/>
          <a:sy n="69" d="100"/>
        </p:scale>
        <p:origin x="-450" y="-108"/>
      </p:cViewPr>
      <p:guideLst>
        <p:guide orient="horz" pos="2160"/>
        <p:guide pos="3840"/>
      </p:guideLst>
    </p:cSldViewPr>
  </p:slideViewPr>
  <p:outlineViewPr>
    <p:cViewPr>
      <p:scale>
        <a:sx n="33" d="100"/>
        <a:sy n="33" d="100"/>
      </p:scale>
      <p:origin x="48" y="47424"/>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AC3A3A-9C11-41B3-949D-BF05A49C1C2C}" type="datetimeFigureOut">
              <a:rPr lang="uk-UA" smtClean="0"/>
              <a:pPr/>
              <a:t>19.04.2023</a:t>
            </a:fld>
            <a:endParaRPr lang="uk-UA"/>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4941EE-6EB7-4B62-8580-9EAB94E02E89}"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87F38323-C3A1-4A1E-B7CF-D25C46D7B750}" type="datetime1">
              <a:rPr lang="uk-UA" smtClean="0"/>
              <a:pPr/>
              <a:t>19.04.2023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3267570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2902F68A-C496-4012-9399-C9C10085F6AE}" type="datetime1">
              <a:rPr lang="uk-UA" smtClean="0"/>
              <a:pPr/>
              <a:t>19.04.2023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1441225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77926C83-DC8E-4C55-B9C3-1CE6BD631A7B}" type="datetime1">
              <a:rPr lang="uk-UA" smtClean="0"/>
              <a:pPr/>
              <a:t>19.04.2023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46286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D8D55553-F335-4FC7-9D0F-98AE15F4C8A0}" type="datetime1">
              <a:rPr lang="uk-UA" smtClean="0"/>
              <a:pPr/>
              <a:t>19.04.2023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1134300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8EBD5D0-6010-4A66-89DD-61D842A47D82}" type="datetime1">
              <a:rPr lang="uk-UA" smtClean="0"/>
              <a:pPr/>
              <a:t>19.04.2023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2335274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760295E2-DDEF-4E59-B904-1B86B4A089B1}" type="datetime1">
              <a:rPr lang="uk-UA" smtClean="0"/>
              <a:pPr/>
              <a:t>19.04.2023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122944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BD959CCF-E487-405A-878E-148E6ED100B3}" type="datetime1">
              <a:rPr lang="uk-UA" smtClean="0"/>
              <a:pPr/>
              <a:t>19.04.2023</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2117780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3E4AC8A9-F0CB-4E19-8101-4503E4A16290}" type="datetime1">
              <a:rPr lang="uk-UA" smtClean="0"/>
              <a:pPr/>
              <a:t>19.04.2023</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3858173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B9D5CB7-4F40-47C4-A285-6E4F0416EB7D}" type="datetime1">
              <a:rPr lang="uk-UA" smtClean="0"/>
              <a:pPr/>
              <a:t>19.04.2023</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210470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8664B03-346E-47D8-90F6-FC4DAB87D479}" type="datetime1">
              <a:rPr lang="uk-UA" smtClean="0"/>
              <a:pPr/>
              <a:t>19.04.2023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2963644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3448136-3B28-4A6B-A6ED-6C2C6DE0A816}" type="datetime1">
              <a:rPr lang="uk-UA" smtClean="0"/>
              <a:pPr/>
              <a:t>19.04.2023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210119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F9A25B-6B56-4C79-932F-EAAA479434DE}" type="datetime1">
              <a:rPr lang="uk-UA" smtClean="0"/>
              <a:pPr/>
              <a:t>19.04.2023</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7DC24B-8650-405F-98BC-E78A8ACB2E7F}" type="slidenum">
              <a:rPr lang="uk-UA" smtClean="0"/>
              <a:pPr/>
              <a:t>‹#›</a:t>
            </a:fld>
            <a:endParaRPr lang="uk-UA"/>
          </a:p>
        </p:txBody>
      </p:sp>
    </p:spTree>
    <p:extLst>
      <p:ext uri="{BB962C8B-B14F-4D97-AF65-F5344CB8AC3E}">
        <p14:creationId xmlns="" xmlns:p14="http://schemas.microsoft.com/office/powerpoint/2010/main" val="2339005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ips.ligazakon.net/document/view/Re33252?utm_source=biz.ligazakon.net&amp;utm_medium=news&amp;utm_content=bizpress0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1020" y="294004"/>
            <a:ext cx="10515600" cy="5969635"/>
          </a:xfrm>
        </p:spPr>
        <p:txBody>
          <a:bodyPr>
            <a:noAutofit/>
          </a:bodyPr>
          <a:lstStyle/>
          <a:p>
            <a:pPr algn="ctr">
              <a:buNone/>
            </a:pPr>
            <a:endParaRPr lang="uk-UA" sz="3200" b="1" dirty="0" smtClean="0">
              <a:solidFill>
                <a:schemeClr val="accent1">
                  <a:lumMod val="75000"/>
                </a:schemeClr>
              </a:solidFill>
              <a:latin typeface="Times New Roman" pitchFamily="18" charset="0"/>
              <a:cs typeface="Times New Roman" pitchFamily="18" charset="0"/>
            </a:endParaRPr>
          </a:p>
          <a:p>
            <a:pPr algn="ctr">
              <a:buNone/>
            </a:pPr>
            <a:r>
              <a:rPr lang="uk-UA" sz="3200" b="1" dirty="0" smtClean="0">
                <a:solidFill>
                  <a:schemeClr val="accent1">
                    <a:lumMod val="75000"/>
                  </a:schemeClr>
                </a:solidFill>
                <a:latin typeface="Times New Roman" pitchFamily="18" charset="0"/>
                <a:cs typeface="Times New Roman" pitchFamily="18" charset="0"/>
              </a:rPr>
              <a:t>Тема 2.5. </a:t>
            </a:r>
          </a:p>
          <a:p>
            <a:pPr algn="ctr">
              <a:buNone/>
            </a:pPr>
            <a:r>
              <a:rPr lang="uk-UA" sz="3600" b="1" dirty="0" smtClean="0">
                <a:solidFill>
                  <a:schemeClr val="accent1">
                    <a:lumMod val="75000"/>
                  </a:schemeClr>
                </a:solidFill>
                <a:latin typeface="Times New Roman" pitchFamily="18" charset="0"/>
                <a:cs typeface="Times New Roman" pitchFamily="18" charset="0"/>
              </a:rPr>
              <a:t>НОРМУВАННЯ ШУМОВОГО ЗАБРУДНЕННЯ</a:t>
            </a:r>
          </a:p>
          <a:p>
            <a:endParaRPr lang="uk-UA" sz="3200" dirty="0" smtClean="0">
              <a:latin typeface="Times New Roman" pitchFamily="18" charset="0"/>
              <a:cs typeface="Times New Roman" pitchFamily="18" charset="0"/>
            </a:endParaRPr>
          </a:p>
          <a:p>
            <a:pPr>
              <a:buNone/>
            </a:pPr>
            <a:r>
              <a:rPr lang="uk-UA" b="1" i="1" dirty="0" smtClean="0">
                <a:latin typeface="Times New Roman" pitchFamily="18" charset="0"/>
                <a:cs typeface="Times New Roman" pitchFamily="18" charset="0"/>
              </a:rPr>
              <a:t>ПЛАН:</a:t>
            </a:r>
            <a:endParaRPr lang="uk-UA" dirty="0" smtClean="0">
              <a:latin typeface="Times New Roman" pitchFamily="18" charset="0"/>
              <a:cs typeface="Times New Roman" pitchFamily="18" charset="0"/>
            </a:endParaRPr>
          </a:p>
          <a:p>
            <a:pPr marL="514350" lvl="0" indent="-514350">
              <a:buFont typeface="+mj-lt"/>
              <a:buAutoNum type="arabicPeriod"/>
            </a:pPr>
            <a:r>
              <a:rPr lang="uk-UA" b="1" i="1" dirty="0" smtClean="0">
                <a:latin typeface="Times New Roman" pitchFamily="18" charset="0"/>
                <a:cs typeface="Times New Roman" pitchFamily="18" charset="0"/>
              </a:rPr>
              <a:t>Основні параметри шуму</a:t>
            </a:r>
            <a:endParaRPr lang="uk-UA" dirty="0" smtClean="0">
              <a:latin typeface="Times New Roman" pitchFamily="18" charset="0"/>
              <a:cs typeface="Times New Roman" pitchFamily="18" charset="0"/>
            </a:endParaRPr>
          </a:p>
          <a:p>
            <a:pPr marL="514350" lvl="0" indent="-514350">
              <a:buFont typeface="+mj-lt"/>
              <a:buAutoNum type="arabicPeriod"/>
            </a:pPr>
            <a:r>
              <a:rPr lang="uk-UA" b="1" i="1" dirty="0" smtClean="0">
                <a:latin typeface="Times New Roman" pitchFamily="18" charset="0"/>
                <a:cs typeface="Times New Roman" pitchFamily="18" charset="0"/>
              </a:rPr>
              <a:t>Санітарне та технічне нормування шуму </a:t>
            </a:r>
          </a:p>
          <a:p>
            <a:pPr marL="514350" lvl="0" indent="-514350">
              <a:buFont typeface="+mj-lt"/>
              <a:buAutoNum type="arabicPeriod"/>
            </a:pPr>
            <a:r>
              <a:rPr lang="uk-UA" b="1" i="1" dirty="0" smtClean="0">
                <a:latin typeface="Times New Roman" pitchFamily="18" charset="0"/>
                <a:cs typeface="Times New Roman" pitchFamily="18" charset="0"/>
              </a:rPr>
              <a:t>Нормування впливу інфразвукових шумів </a:t>
            </a:r>
          </a:p>
          <a:p>
            <a:pPr marL="514350" lvl="0" indent="-514350">
              <a:buFont typeface="+mj-lt"/>
              <a:buAutoNum type="arabicPeriod"/>
            </a:pPr>
            <a:r>
              <a:rPr lang="uk-UA" b="1" i="1" dirty="0" smtClean="0">
                <a:latin typeface="Times New Roman" pitchFamily="18" charset="0"/>
                <a:cs typeface="Times New Roman" pitchFamily="18" charset="0"/>
              </a:rPr>
              <a:t>Нормування впливу ультразвукових шумів</a:t>
            </a:r>
            <a:endParaRPr lang="uk-UA" dirty="0" smtClean="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1</a:t>
            </a:fld>
            <a:endParaRPr lang="uk-UA"/>
          </a:p>
        </p:txBody>
      </p:sp>
    </p:spTree>
    <p:extLst>
      <p:ext uri="{BB962C8B-B14F-4D97-AF65-F5344CB8AC3E}">
        <p14:creationId xmlns="" xmlns:p14="http://schemas.microsoft.com/office/powerpoint/2010/main" val="34930388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38199" y="623455"/>
            <a:ext cx="10910455" cy="5553508"/>
          </a:xfrm>
        </p:spPr>
        <p:txBody>
          <a:bodyPr>
            <a:noAutofit/>
          </a:bodyPr>
          <a:lstStyle/>
          <a:p>
            <a:pPr marL="0" indent="360363" algn="just">
              <a:lnSpc>
                <a:spcPct val="100000"/>
              </a:lnSpc>
              <a:spcBef>
                <a:spcPts val="0"/>
              </a:spcBef>
              <a:buNone/>
            </a:pPr>
            <a:r>
              <a:rPr lang="uk-UA" sz="2400" i="1" u="sng" dirty="0" smtClean="0">
                <a:latin typeface="Times New Roman" pitchFamily="18" charset="0"/>
                <a:cs typeface="Times New Roman" pitchFamily="18" charset="0"/>
              </a:rPr>
              <a:t>Наказ </a:t>
            </a:r>
            <a:r>
              <a:rPr lang="uk-UA" sz="2400" i="1" u="sng" dirty="0" smtClean="0">
                <a:latin typeface="Times New Roman" pitchFamily="18" charset="0"/>
                <a:cs typeface="Times New Roman" pitchFamily="18" charset="0"/>
              </a:rPr>
              <a:t>МОЗ від 22.02.2019 № 463 «Про затвердження Державних санітарних норм допустимих рівнів шуму в приміщеннях житлових та громадських будинків і на території житлової забудови»</a:t>
            </a:r>
            <a:endParaRPr lang="uk-UA" sz="2400" dirty="0" smtClean="0">
              <a:latin typeface="Times New Roman" pitchFamily="18" charset="0"/>
              <a:cs typeface="Times New Roman" pitchFamily="18" charset="0"/>
            </a:endParaRPr>
          </a:p>
          <a:p>
            <a:pPr marL="0" indent="360363" algn="just">
              <a:lnSpc>
                <a:spcPct val="100000"/>
              </a:lnSpc>
              <a:spcBef>
                <a:spcPts val="0"/>
              </a:spcBef>
            </a:pPr>
            <a:r>
              <a:rPr lang="uk-UA" sz="2400" dirty="0" smtClean="0">
                <a:latin typeface="Times New Roman" pitchFamily="18" charset="0"/>
                <a:cs typeface="Times New Roman" pitchFamily="18" charset="0"/>
              </a:rPr>
              <a:t>внутрішні джерела шуму - джерела, розташовані в будинку з приміщеннями, з нормованими рівнями звуків та/або звукових тисків;</a:t>
            </a:r>
          </a:p>
          <a:p>
            <a:pPr marL="0" indent="360363" algn="just">
              <a:lnSpc>
                <a:spcPct val="100000"/>
              </a:lnSpc>
              <a:spcBef>
                <a:spcPts val="0"/>
              </a:spcBef>
            </a:pPr>
            <a:r>
              <a:rPr lang="uk-UA" sz="2400" dirty="0" smtClean="0">
                <a:latin typeface="Times New Roman" pitchFamily="18" charset="0"/>
                <a:cs typeface="Times New Roman" pitchFamily="18" charset="0"/>
              </a:rPr>
              <a:t>еквівалентний (за енергією) рівень звуку даного непостійного шуму - рівень звуку постійного широкосмугового шуму, який має той самий середньоквадратичний звуковий тиск, що i даний непостійний шум тієї самої тривалості;</a:t>
            </a:r>
          </a:p>
          <a:p>
            <a:pPr marL="0" indent="360363" algn="just">
              <a:lnSpc>
                <a:spcPct val="100000"/>
              </a:lnSpc>
              <a:spcBef>
                <a:spcPts val="0"/>
              </a:spcBef>
            </a:pPr>
            <a:r>
              <a:rPr lang="uk-UA" sz="2400" dirty="0" smtClean="0">
                <a:latin typeface="Times New Roman" pitchFamily="18" charset="0"/>
                <a:cs typeface="Times New Roman" pitchFamily="18" charset="0"/>
              </a:rPr>
              <a:t>зовнішні джерела шуму - джерела, розташовані зовні будинку</a:t>
            </a:r>
            <a:r>
              <a:rPr lang="uk-UA" sz="2400" dirty="0" smtClean="0">
                <a:latin typeface="Times New Roman" pitchFamily="18" charset="0"/>
                <a:cs typeface="Times New Roman" pitchFamily="18" charset="0"/>
              </a:rPr>
              <a:t>;</a:t>
            </a:r>
          </a:p>
          <a:p>
            <a:pPr marL="0" indent="360363" algn="just">
              <a:lnSpc>
                <a:spcPct val="100000"/>
              </a:lnSpc>
              <a:spcBef>
                <a:spcPts val="0"/>
              </a:spcBef>
            </a:pPr>
            <a:r>
              <a:rPr lang="uk-UA" sz="2400" dirty="0" smtClean="0">
                <a:latin typeface="Times New Roman" pitchFamily="18" charset="0"/>
                <a:cs typeface="Times New Roman" pitchFamily="18" charset="0"/>
              </a:rPr>
              <a:t>максимальний рівень звуку L</a:t>
            </a:r>
            <a:r>
              <a:rPr lang="uk-UA" sz="2400" baseline="-25000" dirty="0" smtClean="0">
                <a:latin typeface="Times New Roman" pitchFamily="18" charset="0"/>
                <a:cs typeface="Times New Roman" pitchFamily="18" charset="0"/>
              </a:rPr>
              <a:t>A </a:t>
            </a:r>
            <a:r>
              <a:rPr lang="uk-UA" sz="2400" baseline="-25000" dirty="0" err="1" smtClean="0">
                <a:latin typeface="Times New Roman" pitchFamily="18" charset="0"/>
                <a:cs typeface="Times New Roman" pitchFamily="18" charset="0"/>
              </a:rPr>
              <a:t>макс</a:t>
            </a:r>
            <a:r>
              <a:rPr lang="uk-UA" sz="2400" dirty="0" smtClean="0">
                <a:latin typeface="Times New Roman" pitchFamily="18" charset="0"/>
                <a:cs typeface="Times New Roman" pitchFamily="18" charset="0"/>
              </a:rPr>
              <a:t>., </a:t>
            </a:r>
            <a:r>
              <a:rPr lang="uk-UA" sz="2400" dirty="0" err="1" smtClean="0">
                <a:latin typeface="Times New Roman" pitchFamily="18" charset="0"/>
                <a:cs typeface="Times New Roman" pitchFamily="18" charset="0"/>
              </a:rPr>
              <a:t>дБА</a:t>
            </a:r>
            <a:r>
              <a:rPr lang="uk-UA" sz="2400" dirty="0" smtClean="0">
                <a:latin typeface="Times New Roman" pitchFamily="18" charset="0"/>
                <a:cs typeface="Times New Roman" pitchFamily="18" charset="0"/>
              </a:rPr>
              <a:t> - рівень звуку непостійного шуму, що відповідає максимальному показанню вимірювального приладу (шумоміра) під час візуального відліку, або значення рівня звуку, що перевищує протягом 1 % тривалості вимірювального інтервалу під час реєстрації шуму автоматичним приладом (статистичним аналізатором);</a:t>
            </a:r>
          </a:p>
          <a:p>
            <a:pPr marL="0" indent="360363" algn="just">
              <a:lnSpc>
                <a:spcPct val="100000"/>
              </a:lnSpc>
              <a:spcBef>
                <a:spcPts val="0"/>
              </a:spcBef>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10</a:t>
            </a:fld>
            <a:endParaRPr lang="uk-U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18655" y="318655"/>
            <a:ext cx="11457709" cy="5705908"/>
          </a:xfrm>
        </p:spPr>
        <p:txBody>
          <a:bodyPr>
            <a:noAutofit/>
          </a:bodyPr>
          <a:lstStyle/>
          <a:p>
            <a:pPr marL="0" indent="360363" algn="just">
              <a:lnSpc>
                <a:spcPct val="100000"/>
              </a:lnSpc>
              <a:spcBef>
                <a:spcPts val="300"/>
              </a:spcBef>
            </a:pPr>
            <a:r>
              <a:rPr lang="uk-UA" sz="2300" dirty="0" smtClean="0">
                <a:latin typeface="Times New Roman" pitchFamily="18" charset="0"/>
                <a:cs typeface="Times New Roman" pitchFamily="18" charset="0"/>
              </a:rPr>
              <a:t>октавний </a:t>
            </a:r>
            <a:r>
              <a:rPr lang="uk-UA" sz="2300" dirty="0" smtClean="0">
                <a:latin typeface="Times New Roman" pitchFamily="18" charset="0"/>
                <a:cs typeface="Times New Roman" pitchFamily="18" charset="0"/>
              </a:rPr>
              <a:t>рівень звукового тиску L, дБ - рівень звукового тиску в тій чи іншій октавній смузі нормованого діапазону частот;</a:t>
            </a:r>
          </a:p>
          <a:p>
            <a:pPr marL="0" indent="360363" algn="just">
              <a:lnSpc>
                <a:spcPct val="100000"/>
              </a:lnSpc>
              <a:spcBef>
                <a:spcPts val="300"/>
              </a:spcBef>
            </a:pPr>
            <a:r>
              <a:rPr lang="uk-UA" sz="2300" dirty="0" smtClean="0">
                <a:latin typeface="Times New Roman" pitchFamily="18" charset="0"/>
                <a:cs typeface="Times New Roman" pitchFamily="18" charset="0"/>
              </a:rPr>
              <a:t>рівень звуку, L</a:t>
            </a:r>
            <a:r>
              <a:rPr lang="uk-UA" sz="2300" baseline="-25000" dirty="0" smtClean="0">
                <a:latin typeface="Times New Roman" pitchFamily="18" charset="0"/>
                <a:cs typeface="Times New Roman" pitchFamily="18" charset="0"/>
              </a:rPr>
              <a:t>А</a:t>
            </a:r>
            <a:r>
              <a:rPr lang="uk-UA" sz="2300" dirty="0" smtClean="0">
                <a:latin typeface="Times New Roman" pitchFamily="18" charset="0"/>
                <a:cs typeface="Times New Roman" pitchFamily="18" charset="0"/>
              </a:rPr>
              <a:t>, </a:t>
            </a:r>
            <a:r>
              <a:rPr lang="uk-UA" sz="2300" dirty="0" err="1" smtClean="0">
                <a:latin typeface="Times New Roman" pitchFamily="18" charset="0"/>
                <a:cs typeface="Times New Roman" pitchFamily="18" charset="0"/>
              </a:rPr>
              <a:t>дБА</a:t>
            </a:r>
            <a:r>
              <a:rPr lang="uk-UA" sz="2300" dirty="0" smtClean="0">
                <a:latin typeface="Times New Roman" pitchFamily="18" charset="0"/>
                <a:cs typeface="Times New Roman" pitchFamily="18" charset="0"/>
              </a:rPr>
              <a:t> - рівень звукового тиску постійного шуму в нормованому діапазоні частот, коригований за стандартною частотною характеристикою «А»;</a:t>
            </a:r>
          </a:p>
          <a:p>
            <a:pPr marL="0" indent="360363" algn="just">
              <a:lnSpc>
                <a:spcPct val="100000"/>
              </a:lnSpc>
              <a:spcBef>
                <a:spcPts val="300"/>
              </a:spcBef>
            </a:pPr>
            <a:r>
              <a:rPr lang="uk-UA" sz="2300" dirty="0" smtClean="0">
                <a:latin typeface="Times New Roman" pitchFamily="18" charset="0"/>
                <a:cs typeface="Times New Roman" pitchFamily="18" charset="0"/>
              </a:rPr>
              <a:t>рівень звукового тиску, L, дБ - десять десяткових логарифмів відношення квадрата певного звукового тиску до квадрата </a:t>
            </a:r>
            <a:r>
              <a:rPr lang="uk-UA" sz="2300" dirty="0" err="1" smtClean="0">
                <a:latin typeface="Times New Roman" pitchFamily="18" charset="0"/>
                <a:cs typeface="Times New Roman" pitchFamily="18" charset="0"/>
              </a:rPr>
              <a:t>порогової</a:t>
            </a:r>
            <a:r>
              <a:rPr lang="uk-UA" sz="2300" dirty="0" smtClean="0">
                <a:latin typeface="Times New Roman" pitchFamily="18" charset="0"/>
                <a:cs typeface="Times New Roman" pitchFamily="18" charset="0"/>
              </a:rPr>
              <a:t> величини звукового тиску;</a:t>
            </a:r>
            <a:endParaRPr lang="en-US" sz="2300" dirty="0" smtClean="0">
              <a:latin typeface="Times New Roman" pitchFamily="18" charset="0"/>
              <a:cs typeface="Times New Roman" pitchFamily="18" charset="0"/>
            </a:endParaRPr>
          </a:p>
          <a:p>
            <a:pPr marL="0" indent="360363" algn="just">
              <a:lnSpc>
                <a:spcPct val="100000"/>
              </a:lnSpc>
              <a:spcBef>
                <a:spcPts val="300"/>
              </a:spcBef>
            </a:pPr>
            <a:r>
              <a:rPr lang="uk-UA" sz="2300" dirty="0" smtClean="0">
                <a:latin typeface="Times New Roman" pitchFamily="18" charset="0"/>
                <a:cs typeface="Times New Roman" pitchFamily="18" charset="0"/>
              </a:rPr>
              <a:t>шум імпульсний - непостійний шум, який складається з одного, декількох або періодичних звукових сигналів (імпульсів), кожен з яких тривалістю менше ніж 1 с, при цьому </a:t>
            </a:r>
            <a:r>
              <a:rPr lang="uk-UA" sz="2300" dirty="0" err="1" smtClean="0">
                <a:latin typeface="Times New Roman" pitchFamily="18" charset="0"/>
                <a:cs typeface="Times New Roman" pitchFamily="18" charset="0"/>
              </a:rPr>
              <a:t>piвні</a:t>
            </a:r>
            <a:r>
              <a:rPr lang="uk-UA" sz="2300" dirty="0" smtClean="0">
                <a:latin typeface="Times New Roman" pitchFamily="18" charset="0"/>
                <a:cs typeface="Times New Roman" pitchFamily="18" charset="0"/>
              </a:rPr>
              <a:t> звуку в </a:t>
            </a:r>
            <a:r>
              <a:rPr lang="uk-UA" sz="2300" dirty="0" err="1" smtClean="0">
                <a:latin typeface="Times New Roman" pitchFamily="18" charset="0"/>
                <a:cs typeface="Times New Roman" pitchFamily="18" charset="0"/>
              </a:rPr>
              <a:t>дБАІ</a:t>
            </a:r>
            <a:r>
              <a:rPr lang="uk-UA" sz="2300" dirty="0" smtClean="0">
                <a:latin typeface="Times New Roman" pitchFamily="18" charset="0"/>
                <a:cs typeface="Times New Roman" pitchFamily="18" charset="0"/>
              </a:rPr>
              <a:t> та </a:t>
            </a:r>
            <a:r>
              <a:rPr lang="uk-UA" sz="2300" dirty="0" err="1" smtClean="0">
                <a:latin typeface="Times New Roman" pitchFamily="18" charset="0"/>
                <a:cs typeface="Times New Roman" pitchFamily="18" charset="0"/>
              </a:rPr>
              <a:t>дБА</a:t>
            </a:r>
            <a:r>
              <a:rPr lang="uk-UA" sz="2300" dirty="0" smtClean="0">
                <a:latin typeface="Times New Roman" pitchFamily="18" charset="0"/>
                <a:cs typeface="Times New Roman" pitchFamily="18" charset="0"/>
              </a:rPr>
              <a:t>, виміряні на часових характеристиках шумоміра відповідно «імпульс» та «повільно», відрізняються між собою не менше ніж на 7 </a:t>
            </a:r>
            <a:r>
              <a:rPr lang="uk-UA" sz="2300" dirty="0" err="1" smtClean="0">
                <a:latin typeface="Times New Roman" pitchFamily="18" charset="0"/>
                <a:cs typeface="Times New Roman" pitchFamily="18" charset="0"/>
              </a:rPr>
              <a:t>дБА</a:t>
            </a:r>
            <a:r>
              <a:rPr lang="uk-UA" sz="2300" dirty="0" smtClean="0">
                <a:latin typeface="Times New Roman" pitchFamily="18" charset="0"/>
                <a:cs typeface="Times New Roman" pitchFamily="18" charset="0"/>
              </a:rPr>
              <a:t>;</a:t>
            </a:r>
          </a:p>
          <a:p>
            <a:pPr marL="0" indent="360363" algn="just">
              <a:lnSpc>
                <a:spcPct val="100000"/>
              </a:lnSpc>
              <a:spcBef>
                <a:spcPts val="300"/>
              </a:spcBef>
            </a:pPr>
            <a:r>
              <a:rPr lang="uk-UA" sz="2300" dirty="0" smtClean="0">
                <a:latin typeface="Times New Roman" pitchFamily="18" charset="0"/>
                <a:cs typeface="Times New Roman" pitchFamily="18" charset="0"/>
              </a:rPr>
              <a:t>шум непостійний - шум, рівень звуку якого змінюється у часі більше ніж на 5 </a:t>
            </a:r>
            <a:r>
              <a:rPr lang="uk-UA" sz="2300" dirty="0" err="1" smtClean="0">
                <a:latin typeface="Times New Roman" pitchFamily="18" charset="0"/>
                <a:cs typeface="Times New Roman" pitchFamily="18" charset="0"/>
              </a:rPr>
              <a:t>дБА</a:t>
            </a:r>
            <a:r>
              <a:rPr lang="uk-UA" sz="2300" dirty="0" smtClean="0">
                <a:latin typeface="Times New Roman" pitchFamily="18" charset="0"/>
                <a:cs typeface="Times New Roman" pitchFamily="18" charset="0"/>
              </a:rPr>
              <a:t> під час вимірювання шумоміром на часовій характеристиці «повільно» i на частотній характеристиці «А</a:t>
            </a:r>
            <a:r>
              <a:rPr lang="uk-UA" sz="2300" dirty="0" smtClean="0">
                <a:latin typeface="Times New Roman" pitchFamily="18" charset="0"/>
                <a:cs typeface="Times New Roman" pitchFamily="18" charset="0"/>
              </a:rPr>
              <a:t>»;</a:t>
            </a:r>
          </a:p>
          <a:p>
            <a:pPr marL="0" indent="360363" algn="just">
              <a:lnSpc>
                <a:spcPct val="100000"/>
              </a:lnSpc>
              <a:spcBef>
                <a:spcPts val="300"/>
              </a:spcBef>
            </a:pPr>
            <a:r>
              <a:rPr lang="uk-UA" sz="2300" dirty="0" smtClean="0">
                <a:latin typeface="Times New Roman" pitchFamily="18" charset="0"/>
                <a:cs typeface="Times New Roman" pitchFamily="18" charset="0"/>
              </a:rPr>
              <a:t>шум постійний - шум, рівень звуку якого змінюється у </a:t>
            </a:r>
            <a:r>
              <a:rPr lang="uk-UA" sz="2300" dirty="0" err="1" smtClean="0">
                <a:latin typeface="Times New Roman" pitchFamily="18" charset="0"/>
                <a:cs typeface="Times New Roman" pitchFamily="18" charset="0"/>
              </a:rPr>
              <a:t>чaci</a:t>
            </a:r>
            <a:r>
              <a:rPr lang="uk-UA" sz="2300" dirty="0" smtClean="0">
                <a:latin typeface="Times New Roman" pitchFamily="18" charset="0"/>
                <a:cs typeface="Times New Roman" pitchFamily="18" charset="0"/>
              </a:rPr>
              <a:t> не більше ніж на 5 </a:t>
            </a:r>
            <a:r>
              <a:rPr lang="uk-UA" sz="2300" dirty="0" err="1" smtClean="0">
                <a:latin typeface="Times New Roman" pitchFamily="18" charset="0"/>
                <a:cs typeface="Times New Roman" pitchFamily="18" charset="0"/>
              </a:rPr>
              <a:t>дБА</a:t>
            </a:r>
            <a:r>
              <a:rPr lang="uk-UA" sz="2300" dirty="0" smtClean="0">
                <a:latin typeface="Times New Roman" pitchFamily="18" charset="0"/>
                <a:cs typeface="Times New Roman" pitchFamily="18" charset="0"/>
              </a:rPr>
              <a:t> під час вимірювання шумоміром на часовій характеристиці «повільно» i на частотній характеристиці «А</a:t>
            </a:r>
            <a:r>
              <a:rPr lang="uk-UA" sz="2300" dirty="0" smtClean="0">
                <a:latin typeface="Times New Roman" pitchFamily="18" charset="0"/>
                <a:cs typeface="Times New Roman" pitchFamily="18" charset="0"/>
              </a:rPr>
              <a:t>»;</a:t>
            </a:r>
            <a:endParaRPr lang="uk-UA" sz="23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11</a:t>
            </a:fld>
            <a:endParaRPr lang="uk-U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415636"/>
            <a:ext cx="10820400" cy="5761327"/>
          </a:xfrm>
        </p:spPr>
        <p:txBody>
          <a:bodyPr>
            <a:noAutofit/>
          </a:bodyPr>
          <a:lstStyle/>
          <a:p>
            <a:pPr marL="0" indent="360363" algn="just">
              <a:lnSpc>
                <a:spcPct val="100000"/>
              </a:lnSpc>
              <a:spcBef>
                <a:spcPts val="600"/>
              </a:spcBef>
            </a:pPr>
            <a:r>
              <a:rPr lang="uk-UA" sz="2400" dirty="0" smtClean="0">
                <a:latin typeface="Times New Roman" pitchFamily="18" charset="0"/>
                <a:cs typeface="Times New Roman" pitchFamily="18" charset="0"/>
              </a:rPr>
              <a:t>шум </a:t>
            </a:r>
            <a:r>
              <a:rPr lang="uk-UA" sz="2400" dirty="0" smtClean="0">
                <a:latin typeface="Times New Roman" pitchFamily="18" charset="0"/>
                <a:cs typeface="Times New Roman" pitchFamily="18" charset="0"/>
              </a:rPr>
              <a:t>структурний - механічна вібрація будівельних конструкцій, яка виникає під час </a:t>
            </a:r>
            <a:r>
              <a:rPr lang="uk-UA" sz="2400" dirty="0" err="1" smtClean="0">
                <a:latin typeface="Times New Roman" pitchFamily="18" charset="0"/>
                <a:cs typeface="Times New Roman" pitchFamily="18" charset="0"/>
              </a:rPr>
              <a:t>їx</a:t>
            </a:r>
            <a:r>
              <a:rPr lang="uk-UA" sz="2400" dirty="0" smtClean="0">
                <a:latin typeface="Times New Roman" pitchFamily="18" charset="0"/>
                <a:cs typeface="Times New Roman" pitchFamily="18" charset="0"/>
              </a:rPr>
              <a:t> збудження динамічними силами, поширюється конструкціями будинку i випромінюється цими конструкціями у вигляді </a:t>
            </a:r>
            <a:r>
              <a:rPr lang="uk-UA" sz="2400" dirty="0" err="1" smtClean="0">
                <a:latin typeface="Times New Roman" pitchFamily="18" charset="0"/>
                <a:cs typeface="Times New Roman" pitchFamily="18" charset="0"/>
              </a:rPr>
              <a:t>пoвiтpянoгo</a:t>
            </a:r>
            <a:r>
              <a:rPr lang="uk-UA" sz="2400" dirty="0" smtClean="0">
                <a:latin typeface="Times New Roman" pitchFamily="18" charset="0"/>
                <a:cs typeface="Times New Roman" pitchFamily="18" charset="0"/>
              </a:rPr>
              <a:t> шуму. Джерелами структурного шуму є механічне обладнання з динамічними навантаженнями, жорстко встановлене на огороджувальній конструкції, санітарно-технічне обладнання тощо</a:t>
            </a:r>
            <a:r>
              <a:rPr lang="uk-UA" sz="2400" dirty="0" smtClean="0">
                <a:latin typeface="Times New Roman" pitchFamily="18" charset="0"/>
                <a:cs typeface="Times New Roman" pitchFamily="18" charset="0"/>
              </a:rPr>
              <a:t>;</a:t>
            </a:r>
          </a:p>
          <a:p>
            <a:pPr marL="0" indent="360363" algn="just">
              <a:lnSpc>
                <a:spcPct val="100000"/>
              </a:lnSpc>
            </a:pPr>
            <a:r>
              <a:rPr lang="uk-UA" sz="2400" dirty="0" smtClean="0">
                <a:latin typeface="Times New Roman" pitchFamily="18" charset="0"/>
                <a:cs typeface="Times New Roman" pitchFamily="18" charset="0"/>
              </a:rPr>
              <a:t>шум як негативна суб’єктивна оцінка - будь-який небажаний звук, що сприймається негативно в силу того, що він заважає слуховому сприйняттю, переробці, передачі (речова комунікація) корисної інформації, порушує сон та відпочинок i тим самим завдає шкоди здоров’ю людини i знижує її працездатність;</a:t>
            </a:r>
          </a:p>
          <a:p>
            <a:pPr marL="0" indent="360363" algn="just">
              <a:lnSpc>
                <a:spcPct val="100000"/>
              </a:lnSpc>
            </a:pPr>
            <a:r>
              <a:rPr lang="uk-UA" sz="2400" dirty="0" smtClean="0">
                <a:latin typeface="Times New Roman" pitchFamily="18" charset="0"/>
                <a:cs typeface="Times New Roman" pitchFamily="18" charset="0"/>
              </a:rPr>
              <a:t>шум як фізичний фактор - акустичні коливання, що характеризуються випадковою зміною амплітуди, частоти i тривалості.</a:t>
            </a:r>
          </a:p>
          <a:p>
            <a:pPr marL="0" indent="360363" algn="just">
              <a:lnSpc>
                <a:spcPct val="100000"/>
              </a:lnSpc>
              <a:spcBef>
                <a:spcPts val="600"/>
              </a:spcBef>
            </a:pPr>
            <a:endParaRPr lang="en-US" sz="2400" dirty="0" smtClean="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12</a:t>
            </a:fld>
            <a:endParaRPr lang="uk-U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38200" y="706582"/>
            <a:ext cx="10896600" cy="5708073"/>
          </a:xfrm>
        </p:spPr>
        <p:txBody>
          <a:bodyPr/>
          <a:lstStyle/>
          <a:p>
            <a:pPr marL="0" indent="360363" algn="just">
              <a:lnSpc>
                <a:spcPct val="100000"/>
              </a:lnSpc>
              <a:buNone/>
            </a:pPr>
            <a:r>
              <a:rPr lang="uk-UA" sz="2400" dirty="0" smtClean="0">
                <a:latin typeface="Times New Roman" pitchFamily="18" charset="0"/>
                <a:cs typeface="Times New Roman" pitchFamily="18" charset="0"/>
              </a:rPr>
              <a:t>Санітарні норми встановлюють максимально допустимі значення (рівні) інтенсивності шуму з метою захисту людей від його шкідливого впливу. В основу санітарно-гігієнічного нормування шуму закладено запобігання виникненню функціональних розладів або захворювань, надмірному стомленню і зниженню працездатності як при короткочасних, так і повторній дії несприятливих чинників виробничого середовища. </a:t>
            </a:r>
          </a:p>
          <a:p>
            <a:pPr marL="0" indent="360363" algn="just">
              <a:buNone/>
            </a:pPr>
            <a:r>
              <a:rPr lang="uk-UA" sz="2400" dirty="0" smtClean="0">
                <a:latin typeface="Times New Roman" pitchFamily="18" charset="0"/>
                <a:cs typeface="Times New Roman" pitchFamily="18" charset="0"/>
              </a:rPr>
              <a:t>За даними медиків, дія шуму може спричиняти:</a:t>
            </a:r>
          </a:p>
          <a:p>
            <a:pPr marL="0" indent="360363" algn="just"/>
            <a:r>
              <a:rPr lang="uk-UA" sz="2400" dirty="0" smtClean="0">
                <a:latin typeface="Times New Roman" pitchFamily="18" charset="0"/>
                <a:cs typeface="Times New Roman" pitchFamily="18" charset="0"/>
              </a:rPr>
              <a:t>нервові;</a:t>
            </a:r>
          </a:p>
          <a:p>
            <a:pPr marL="0" indent="360363" algn="just"/>
            <a:r>
              <a:rPr lang="uk-UA" sz="2400" dirty="0" smtClean="0">
                <a:latin typeface="Times New Roman" pitchFamily="18" charset="0"/>
                <a:cs typeface="Times New Roman" pitchFamily="18" charset="0"/>
              </a:rPr>
              <a:t>серцево-судинні захворювання;</a:t>
            </a:r>
          </a:p>
          <a:p>
            <a:pPr marL="0" indent="360363" algn="just"/>
            <a:r>
              <a:rPr lang="uk-UA" sz="2400" dirty="0" smtClean="0">
                <a:latin typeface="Times New Roman" pitchFamily="18" charset="0"/>
                <a:cs typeface="Times New Roman" pitchFamily="18" charset="0"/>
              </a:rPr>
              <a:t>виразкову хворобу;</a:t>
            </a:r>
          </a:p>
          <a:p>
            <a:pPr marL="0" indent="360363" algn="just"/>
            <a:r>
              <a:rPr lang="uk-UA" sz="2400" dirty="0" smtClean="0">
                <a:latin typeface="Times New Roman" pitchFamily="18" charset="0"/>
                <a:cs typeface="Times New Roman" pitchFamily="18" charset="0"/>
              </a:rPr>
              <a:t>порушення обмінних процесів;</a:t>
            </a:r>
          </a:p>
          <a:p>
            <a:pPr marL="0" indent="360363" algn="just"/>
            <a:r>
              <a:rPr lang="uk-UA" sz="2400" dirty="0" smtClean="0">
                <a:latin typeface="Times New Roman" pitchFamily="18" charset="0"/>
                <a:cs typeface="Times New Roman" pitchFamily="18" charset="0"/>
              </a:rPr>
              <a:t>функціонування органів слуху тощо.</a:t>
            </a:r>
          </a:p>
          <a:p>
            <a:endParaRPr lang="uk-UA" dirty="0"/>
          </a:p>
        </p:txBody>
      </p:sp>
      <p:sp>
        <p:nvSpPr>
          <p:cNvPr id="4" name="Номер слайда 3"/>
          <p:cNvSpPr>
            <a:spLocks noGrp="1"/>
          </p:cNvSpPr>
          <p:nvPr>
            <p:ph type="sldNum" sz="quarter" idx="12"/>
          </p:nvPr>
        </p:nvSpPr>
        <p:spPr/>
        <p:txBody>
          <a:bodyPr/>
          <a:lstStyle/>
          <a:p>
            <a:fld id="{D07DC24B-8650-405F-98BC-E78A8ACB2E7F}" type="slidenum">
              <a:rPr lang="uk-UA" smtClean="0"/>
              <a:pPr/>
              <a:t>13</a:t>
            </a:fld>
            <a:endParaRPr lang="uk-U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65017" y="498764"/>
            <a:ext cx="11000509" cy="5678199"/>
          </a:xfrm>
        </p:spPr>
        <p:txBody>
          <a:bodyPr>
            <a:normAutofit/>
          </a:bodyPr>
          <a:lstStyle/>
          <a:p>
            <a:pPr marL="0" indent="360363" algn="just">
              <a:lnSpc>
                <a:spcPct val="100000"/>
              </a:lnSpc>
              <a:spcBef>
                <a:spcPts val="600"/>
              </a:spcBef>
              <a:buNone/>
            </a:pPr>
            <a:r>
              <a:rPr lang="uk-UA" sz="2400" dirty="0" smtClean="0">
                <a:latin typeface="Times New Roman" pitchFamily="18" charset="0"/>
                <a:cs typeface="Times New Roman" pitchFamily="18" charset="0"/>
              </a:rPr>
              <a:t>Наближену дію шуму різних рівнів можна охарактеризувати таким чином. Шум </a:t>
            </a:r>
            <a:r>
              <a:rPr lang="uk-UA" sz="2400" b="1" i="1" dirty="0" smtClean="0">
                <a:latin typeface="Times New Roman" pitchFamily="18" charset="0"/>
                <a:cs typeface="Times New Roman" pitchFamily="18" charset="0"/>
              </a:rPr>
              <a:t>до 50 дБ</a:t>
            </a:r>
            <a:r>
              <a:rPr lang="uk-UA" sz="2400" dirty="0" smtClean="0">
                <a:latin typeface="Times New Roman" pitchFamily="18" charset="0"/>
                <a:cs typeface="Times New Roman" pitchFamily="18" charset="0"/>
              </a:rPr>
              <a:t>, зазвичай, не спричинює шкідливого впливу на людину в процесі її трудової діяльності. Шум з рівнем </a:t>
            </a:r>
            <a:r>
              <a:rPr lang="uk-UA" sz="2400" b="1" i="1" dirty="0" smtClean="0">
                <a:latin typeface="Times New Roman" pitchFamily="18" charset="0"/>
                <a:cs typeface="Times New Roman" pitchFamily="18" charset="0"/>
              </a:rPr>
              <a:t>50 - 60 дБ </a:t>
            </a:r>
            <a:r>
              <a:rPr lang="uk-UA" sz="2400" dirty="0" smtClean="0">
                <a:latin typeface="Times New Roman" pitchFamily="18" charset="0"/>
                <a:cs typeface="Times New Roman" pitchFamily="18" charset="0"/>
              </a:rPr>
              <a:t>може мати психологічний вплив, що проявляється у погіршенні розумової діяльності, послабленні уваги, швидкості реакції тощо. При рівні шуму </a:t>
            </a:r>
            <a:r>
              <a:rPr lang="uk-UA" sz="2400" b="1" i="1" dirty="0" smtClean="0">
                <a:latin typeface="Times New Roman" pitchFamily="18" charset="0"/>
                <a:cs typeface="Times New Roman" pitchFamily="18" charset="0"/>
              </a:rPr>
              <a:t>65 -90 дБ </a:t>
            </a:r>
            <a:r>
              <a:rPr lang="uk-UA" sz="2400" dirty="0" smtClean="0">
                <a:latin typeface="Times New Roman" pitchFamily="18" charset="0"/>
                <a:cs typeface="Times New Roman" pitchFamily="18" charset="0"/>
              </a:rPr>
              <a:t>можливі фізіологічні зміни: частішає пульс, тиск крові підвищується, судини звужуються, що погіршує постачання органів кров'ю. Дія шуму з </a:t>
            </a:r>
            <a:r>
              <a:rPr lang="uk-UA" sz="2400" b="1" i="1" dirty="0" smtClean="0">
                <a:latin typeface="Times New Roman" pitchFamily="18" charset="0"/>
                <a:cs typeface="Times New Roman" pitchFamily="18" charset="0"/>
              </a:rPr>
              <a:t>рівнем 90 дБ </a:t>
            </a:r>
            <a:r>
              <a:rPr lang="uk-UA" sz="2400" dirty="0" smtClean="0">
                <a:latin typeface="Times New Roman" pitchFamily="18" charset="0"/>
                <a:cs typeface="Times New Roman" pitchFamily="18" charset="0"/>
              </a:rPr>
              <a:t>і вище може призвести до функціональних порушень в органах та системах організму людини: знижується слухова чутливість, погіршується діяльність шлунку та кишечника, з'являється відчуття нудоти, головний біль, шум у вухах.</a:t>
            </a:r>
          </a:p>
          <a:p>
            <a:pPr marL="0" indent="360363" algn="just">
              <a:lnSpc>
                <a:spcPct val="100000"/>
              </a:lnSpc>
              <a:spcBef>
                <a:spcPts val="600"/>
              </a:spcBef>
              <a:buNone/>
            </a:pPr>
            <a:r>
              <a:rPr lang="uk-UA" sz="2400" dirty="0" smtClean="0">
                <a:latin typeface="Times New Roman" pitchFamily="18" charset="0"/>
                <a:cs typeface="Times New Roman" pitchFamily="18" charset="0"/>
              </a:rPr>
              <a:t>Шум у </a:t>
            </a:r>
            <a:r>
              <a:rPr lang="uk-UA" sz="2400" b="1" i="1" dirty="0" smtClean="0">
                <a:latin typeface="Times New Roman" pitchFamily="18" charset="0"/>
                <a:cs typeface="Times New Roman" pitchFamily="18" charset="0"/>
              </a:rPr>
              <a:t>120 дБ </a:t>
            </a:r>
            <a:r>
              <a:rPr lang="uk-UA" sz="2400" dirty="0" smtClean="0">
                <a:latin typeface="Times New Roman" pitchFamily="18" charset="0"/>
                <a:cs typeface="Times New Roman" pitchFamily="18" charset="0"/>
              </a:rPr>
              <a:t>та вище здійснює механічний вплив на органи слуху. Це проявляється у порушенні зв'язків між окремими частинами внутрішнього вуха, можливий навіть розрив барабанної перетинки. Звукові хвилі, проникаючи через шкіру, спричинюють механічні коливання тканин організму, внаслідок чого відбувається руйнування нервових клітин, розрив дрібних судин тощо.</a:t>
            </a: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14</a:t>
            </a:fld>
            <a:endParaRPr lang="uk-UA"/>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D07DC24B-8650-405F-98BC-E78A8ACB2E7F}" type="slidenum">
              <a:rPr lang="uk-UA" smtClean="0"/>
              <a:pPr/>
              <a:t>15</a:t>
            </a:fld>
            <a:endParaRPr lang="uk-UA"/>
          </a:p>
        </p:txBody>
      </p:sp>
      <p:pic>
        <p:nvPicPr>
          <p:cNvPr id="4102" name="Picture 6" descr="Дотримання тиші та захист від шуму (2020)"/>
          <p:cNvPicPr>
            <a:picLocks noChangeAspect="1" noChangeArrowheads="1"/>
          </p:cNvPicPr>
          <p:nvPr/>
        </p:nvPicPr>
        <p:blipFill>
          <a:blip r:embed="rId2" cstate="print"/>
          <a:srcRect/>
          <a:stretch>
            <a:fillRect/>
          </a:stretch>
        </p:blipFill>
        <p:spPr bwMode="auto">
          <a:xfrm>
            <a:off x="207819" y="480515"/>
            <a:ext cx="10917382" cy="6124385"/>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18654" y="249381"/>
            <a:ext cx="11485418" cy="6414655"/>
          </a:xfrm>
        </p:spPr>
        <p:txBody>
          <a:bodyPr>
            <a:noAutofit/>
          </a:bodyPr>
          <a:lstStyle/>
          <a:p>
            <a:pPr marL="0" indent="360363" algn="just">
              <a:lnSpc>
                <a:spcPct val="120000"/>
              </a:lnSpc>
              <a:spcBef>
                <a:spcPts val="200"/>
              </a:spcBef>
              <a:buNone/>
            </a:pPr>
            <a:r>
              <a:rPr lang="uk-UA" sz="2400" dirty="0" smtClean="0">
                <a:latin typeface="Times New Roman" pitchFamily="18" charset="0"/>
                <a:cs typeface="Times New Roman" pitchFamily="18" charset="0"/>
              </a:rPr>
              <a:t>Наказ МОЗ </a:t>
            </a:r>
            <a:r>
              <a:rPr lang="uk-UA" sz="2400" u="sng" dirty="0" smtClean="0">
                <a:latin typeface="Times New Roman" pitchFamily="18" charset="0"/>
                <a:cs typeface="Times New Roman" pitchFamily="18" charset="0"/>
                <a:hlinkClick r:id="rId2"/>
              </a:rPr>
              <a:t>від 22.02.2019 № 463 </a:t>
            </a:r>
            <a:r>
              <a:rPr lang="uk-UA" sz="2400" dirty="0" smtClean="0">
                <a:latin typeface="Times New Roman" pitchFamily="18" charset="0"/>
                <a:cs typeface="Times New Roman" pitchFamily="18" charset="0"/>
              </a:rPr>
              <a:t> про Державні санітарні норми допустимих рівнів шуму в приміщеннях житлових та громадських будинків і на території житлової забудови.</a:t>
            </a:r>
          </a:p>
          <a:p>
            <a:pPr marL="0" indent="360363" algn="just">
              <a:lnSpc>
                <a:spcPct val="120000"/>
              </a:lnSpc>
              <a:spcBef>
                <a:spcPts val="200"/>
              </a:spcBef>
              <a:buNone/>
            </a:pPr>
            <a:r>
              <a:rPr lang="uk-UA" sz="2400" dirty="0" smtClean="0">
                <a:latin typeface="Times New Roman" pitchFamily="18" charset="0"/>
                <a:cs typeface="Times New Roman" pitchFamily="18" charset="0"/>
              </a:rPr>
              <a:t>Технічне нормування встановлює граничні значення характеристик шуму для різних типів обладнання з урахуванням технічних можливостей.</a:t>
            </a:r>
          </a:p>
          <a:p>
            <a:pPr marL="0" indent="360363" algn="just">
              <a:lnSpc>
                <a:spcPct val="120000"/>
              </a:lnSpc>
              <a:spcBef>
                <a:spcPts val="200"/>
              </a:spcBef>
              <a:buNone/>
            </a:pPr>
            <a:r>
              <a:rPr lang="uk-UA" sz="2400" dirty="0" smtClean="0">
                <a:latin typeface="Times New Roman" pitchFamily="18" charset="0"/>
                <a:cs typeface="Times New Roman" pitchFamily="18" charset="0"/>
              </a:rPr>
              <a:t>Отже, якщо санітарні норми визначаються необхідною для здоров'я величиною зниження шуму, то технічні норми встановлюють граничні норми шуму для окремих видів машин і механізмів.</a:t>
            </a:r>
          </a:p>
          <a:p>
            <a:pPr marL="0" indent="360363" algn="just">
              <a:lnSpc>
                <a:spcPct val="120000"/>
              </a:lnSpc>
              <a:spcBef>
                <a:spcPts val="200"/>
              </a:spcBef>
              <a:buNone/>
            </a:pPr>
            <a:r>
              <a:rPr lang="uk-UA" sz="2400" dirty="0" smtClean="0">
                <a:latin typeface="Times New Roman" pitchFamily="18" charset="0"/>
                <a:cs typeface="Times New Roman" pitchFamily="18" charset="0"/>
              </a:rPr>
              <a:t>Основною шумовою характеристикою машини є рівні її звукової потужності в октавних смугах з </a:t>
            </a:r>
            <a:r>
              <a:rPr lang="uk-UA" sz="2400" dirty="0" err="1" smtClean="0">
                <a:latin typeface="Times New Roman" pitchFamily="18" charset="0"/>
                <a:cs typeface="Times New Roman" pitchFamily="18" charset="0"/>
              </a:rPr>
              <a:t>середньогеометричними</a:t>
            </a:r>
            <a:r>
              <a:rPr lang="uk-UA" sz="2400" dirty="0" smtClean="0">
                <a:latin typeface="Times New Roman" pitchFamily="18" charset="0"/>
                <a:cs typeface="Times New Roman" pitchFamily="18" charset="0"/>
              </a:rPr>
              <a:t> частотами 63 – 8000 Гц, на основі яких машини порівнюють за шумовими властивостями. </a:t>
            </a:r>
          </a:p>
        </p:txBody>
      </p:sp>
      <p:sp>
        <p:nvSpPr>
          <p:cNvPr id="4" name="Номер слайда 3"/>
          <p:cNvSpPr>
            <a:spLocks noGrp="1"/>
          </p:cNvSpPr>
          <p:nvPr>
            <p:ph type="sldNum" sz="quarter" idx="12"/>
          </p:nvPr>
        </p:nvSpPr>
        <p:spPr/>
        <p:txBody>
          <a:bodyPr/>
          <a:lstStyle/>
          <a:p>
            <a:fld id="{D07DC24B-8650-405F-98BC-E78A8ACB2E7F}" type="slidenum">
              <a:rPr lang="uk-UA" smtClean="0"/>
              <a:pPr/>
              <a:t>16</a:t>
            </a:fld>
            <a:endParaRPr lang="uk-UA"/>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38200" y="401782"/>
            <a:ext cx="10515600" cy="5775181"/>
          </a:xfrm>
        </p:spPr>
        <p:txBody>
          <a:bodyPr>
            <a:normAutofit/>
          </a:bodyPr>
          <a:lstStyle/>
          <a:p>
            <a:pPr algn="ctr">
              <a:lnSpc>
                <a:spcPct val="100000"/>
              </a:lnSpc>
              <a:buNone/>
            </a:pPr>
            <a:r>
              <a:rPr lang="uk-UA" sz="2400" b="1" i="1" dirty="0" smtClean="0">
                <a:latin typeface="Times New Roman" pitchFamily="18" charset="0"/>
                <a:cs typeface="Times New Roman" pitchFamily="18" charset="0"/>
              </a:rPr>
              <a:t>Заходи щодо зниження рівнів шуму</a:t>
            </a:r>
            <a:endParaRPr lang="uk-UA" sz="2400" dirty="0" smtClean="0">
              <a:latin typeface="Times New Roman" pitchFamily="18" charset="0"/>
              <a:cs typeface="Times New Roman" pitchFamily="18" charset="0"/>
            </a:endParaRPr>
          </a:p>
          <a:p>
            <a:pPr marL="0" indent="360363" algn="just">
              <a:lnSpc>
                <a:spcPct val="100000"/>
              </a:lnSpc>
              <a:buNone/>
            </a:pPr>
            <a:r>
              <a:rPr lang="uk-UA" sz="2400" dirty="0" smtClean="0">
                <a:latin typeface="Times New Roman" pitchFamily="18" charset="0"/>
                <a:cs typeface="Times New Roman" pitchFamily="18" charset="0"/>
              </a:rPr>
              <a:t>Боротьба з шумом в місті має велике значення і ведеться за такими напрямками:</a:t>
            </a:r>
            <a:r>
              <a:rPr lang="ru-RU" sz="2400" dirty="0" smtClean="0">
                <a:latin typeface="Times New Roman" pitchFamily="18" charset="0"/>
                <a:cs typeface="Times New Roman" pitchFamily="18" charset="0"/>
              </a:rPr>
              <a:t> </a:t>
            </a:r>
            <a:endParaRPr lang="uk-UA" sz="2400" dirty="0" smtClean="0">
              <a:latin typeface="Times New Roman" pitchFamily="18" charset="0"/>
              <a:cs typeface="Times New Roman" pitchFamily="18" charset="0"/>
            </a:endParaRPr>
          </a:p>
          <a:p>
            <a:pPr algn="just">
              <a:lnSpc>
                <a:spcPct val="100000"/>
              </a:lnSpc>
              <a:buNone/>
            </a:pPr>
            <a:r>
              <a:rPr lang="uk-UA" sz="2400" dirty="0" smtClean="0">
                <a:latin typeface="Times New Roman" pitchFamily="18" charset="0"/>
                <a:cs typeface="Times New Roman" pitchFamily="18" charset="0"/>
              </a:rPr>
              <a:t>1. в джерелі шуму: конструктивні й адміністративні заходи: створення та застосування малошумних агрегатів, автомобілів, регламентація часу їхньої роботи і місць розташування на території;</a:t>
            </a:r>
          </a:p>
          <a:p>
            <a:pPr algn="just">
              <a:lnSpc>
                <a:spcPct val="100000"/>
              </a:lnSpc>
              <a:buNone/>
            </a:pPr>
            <a:r>
              <a:rPr lang="uk-UA" sz="2400" dirty="0" smtClean="0">
                <a:latin typeface="Times New Roman" pitchFamily="18" charset="0"/>
                <a:cs typeface="Times New Roman" pitchFamily="18" charset="0"/>
              </a:rPr>
              <a:t>2. на шляху розповсюдження шуму в міському середовищі від джерела шуму до об’єкта шумозахисту: містобудівні заходи, пов’язані із застосуванням в проектних рішеннях елементів міського середовища, які сприяють зниженню рівня шуму;</a:t>
            </a:r>
          </a:p>
          <a:p>
            <a:pPr algn="just">
              <a:lnSpc>
                <a:spcPct val="100000"/>
              </a:lnSpc>
              <a:buNone/>
            </a:pPr>
            <a:r>
              <a:rPr lang="uk-UA" sz="2400" dirty="0" smtClean="0">
                <a:latin typeface="Times New Roman" pitchFamily="18" charset="0"/>
                <a:cs typeface="Times New Roman" pitchFamily="18" charset="0"/>
              </a:rPr>
              <a:t>3. на об’єкті шумозахисту: конструктивно-будівельні методи, які забезпечують підвищення звукоізолюючих якостей огороджувальних конструкцій будинків та споруд.</a:t>
            </a:r>
          </a:p>
        </p:txBody>
      </p:sp>
      <p:sp>
        <p:nvSpPr>
          <p:cNvPr id="4" name="Номер слайда 3"/>
          <p:cNvSpPr>
            <a:spLocks noGrp="1"/>
          </p:cNvSpPr>
          <p:nvPr>
            <p:ph type="sldNum" sz="quarter" idx="12"/>
          </p:nvPr>
        </p:nvSpPr>
        <p:spPr/>
        <p:txBody>
          <a:bodyPr/>
          <a:lstStyle/>
          <a:p>
            <a:fld id="{D07DC24B-8650-405F-98BC-E78A8ACB2E7F}" type="slidenum">
              <a:rPr lang="uk-UA" smtClean="0"/>
              <a:pPr/>
              <a:t>17</a:t>
            </a:fld>
            <a:endParaRPr lang="uk-UA"/>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38200" y="484909"/>
            <a:ext cx="10896600" cy="5692054"/>
          </a:xfrm>
        </p:spPr>
        <p:txBody>
          <a:bodyPr>
            <a:normAutofit/>
          </a:bodyPr>
          <a:lstStyle/>
          <a:p>
            <a:pPr marL="0" indent="360363" algn="just">
              <a:buNone/>
            </a:pPr>
            <a:r>
              <a:rPr lang="uk-UA" sz="2400" i="1" u="sng" dirty="0" smtClean="0">
                <a:latin typeface="Times New Roman" pitchFamily="18" charset="0"/>
                <a:cs typeface="Times New Roman" pitchFamily="18" charset="0"/>
              </a:rPr>
              <a:t>Основними містобудівними заходами, що сприяють зниженню рівня шуму є: </a:t>
            </a:r>
            <a:endParaRPr lang="uk-UA" sz="2400" dirty="0" smtClean="0">
              <a:latin typeface="Times New Roman" pitchFamily="18" charset="0"/>
              <a:cs typeface="Times New Roman" pitchFamily="18" charset="0"/>
            </a:endParaRPr>
          </a:p>
          <a:p>
            <a:pPr marL="0" lvl="0" indent="360363" algn="just"/>
            <a:r>
              <a:rPr lang="uk-UA" sz="2400" dirty="0" smtClean="0">
                <a:latin typeface="Times New Roman" pitchFamily="18" charset="0"/>
                <a:cs typeface="Times New Roman" pitchFamily="18" charset="0"/>
              </a:rPr>
              <a:t>збільшення відстані між джерелом шуму й об'єктом, який захищається;</a:t>
            </a:r>
          </a:p>
          <a:p>
            <a:pPr marL="0" lvl="0" indent="360363" algn="just"/>
            <a:r>
              <a:rPr lang="uk-UA" sz="2400" dirty="0" smtClean="0">
                <a:latin typeface="Times New Roman" pitchFamily="18" charset="0"/>
                <a:cs typeface="Times New Roman" pitchFamily="18" charset="0"/>
              </a:rPr>
              <a:t>застосування акустично непрозорих екранів - укосів, стін будинків, екранів;</a:t>
            </a:r>
          </a:p>
          <a:p>
            <a:pPr marL="0" lvl="0" indent="360363" algn="just"/>
            <a:r>
              <a:rPr lang="uk-UA" sz="2400" dirty="0" smtClean="0">
                <a:latin typeface="Times New Roman" pitchFamily="18" charset="0"/>
                <a:cs typeface="Times New Roman" pitchFamily="18" charset="0"/>
              </a:rPr>
              <a:t>застосування спеціальних шумозахисних смуг озеленення;</a:t>
            </a:r>
          </a:p>
          <a:p>
            <a:pPr marL="0" lvl="0" indent="360363" algn="just"/>
            <a:r>
              <a:rPr lang="uk-UA" sz="2400" dirty="0" smtClean="0">
                <a:latin typeface="Times New Roman" pitchFamily="18" charset="0"/>
                <a:cs typeface="Times New Roman" pitchFamily="18" charset="0"/>
              </a:rPr>
              <a:t>різні прийоми планування, раціональне розміщення гучних об’єктів і об'єктів мікрорайону, які захищаються, та ін.; застосування раціональних прийомів забудови магістральних вулиць;</a:t>
            </a:r>
          </a:p>
          <a:p>
            <a:pPr marL="0" lvl="0" indent="360363" algn="just"/>
            <a:r>
              <a:rPr lang="uk-UA" sz="2400" dirty="0" smtClean="0">
                <a:latin typeface="Times New Roman" pitchFamily="18" charset="0"/>
                <a:cs typeface="Times New Roman" pitchFamily="18" charset="0"/>
              </a:rPr>
              <a:t>максимальне озеленення території мікрорайону і розділових смуг магістральних вулиць; </a:t>
            </a:r>
          </a:p>
          <a:p>
            <a:pPr marL="0" lvl="0" indent="360363" algn="just"/>
            <a:r>
              <a:rPr lang="uk-UA" sz="2400" dirty="0" smtClean="0">
                <a:latin typeface="Times New Roman" pitchFamily="18" charset="0"/>
                <a:cs typeface="Times New Roman" pitchFamily="18" charset="0"/>
              </a:rPr>
              <a:t>використання рельєфу місцевості та ін.</a:t>
            </a: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18</a:t>
            </a:fld>
            <a:endParaRPr lang="uk-UA"/>
          </a:p>
        </p:txBody>
      </p:sp>
      <p:pic>
        <p:nvPicPr>
          <p:cNvPr id="1026" name="Picture 2" descr="https://static.wixstatic.com/media/78e538_2fb36014fbcf4b7db5123b9dd3c977c5.jpg/v1/fill/w_396,h_297,al_c,lg_1,q_80,enc_auto/78e538_2fb36014fbcf4b7db5123b9dd3c977c5.jpg"/>
          <p:cNvPicPr>
            <a:picLocks noChangeAspect="1" noChangeArrowheads="1"/>
          </p:cNvPicPr>
          <p:nvPr/>
        </p:nvPicPr>
        <p:blipFill>
          <a:blip r:embed="rId2" cstate="print"/>
          <a:srcRect/>
          <a:stretch>
            <a:fillRect/>
          </a:stretch>
        </p:blipFill>
        <p:spPr bwMode="auto">
          <a:xfrm>
            <a:off x="3713018" y="4580877"/>
            <a:ext cx="2812473" cy="2109354"/>
          </a:xfrm>
          <a:prstGeom prst="rect">
            <a:avLst/>
          </a:prstGeom>
          <a:noFill/>
        </p:spPr>
      </p:pic>
      <p:pic>
        <p:nvPicPr>
          <p:cNvPr id="1028" name="Picture 4" descr="Шумозахисні екрани. Полікарбонат як матеріал для захисту від шуму. Статті  компанії «ПЛАСТІМЕТ - полікарбонат, теплиці, готові дашки»"/>
          <p:cNvPicPr>
            <a:picLocks noChangeAspect="1" noChangeArrowheads="1"/>
          </p:cNvPicPr>
          <p:nvPr/>
        </p:nvPicPr>
        <p:blipFill>
          <a:blip r:embed="rId3" cstate="print"/>
          <a:srcRect/>
          <a:stretch>
            <a:fillRect/>
          </a:stretch>
        </p:blipFill>
        <p:spPr bwMode="auto">
          <a:xfrm>
            <a:off x="6691142" y="3892674"/>
            <a:ext cx="4891258" cy="2965326"/>
          </a:xfrm>
          <a:prstGeom prst="rect">
            <a:avLst/>
          </a:prstGeom>
          <a:noFill/>
        </p:spPr>
      </p:pic>
      <p:pic>
        <p:nvPicPr>
          <p:cNvPr id="1030" name="Picture 6" descr="Завтра на Дарниці висадять «зелені екрани» | Київ Media"/>
          <p:cNvPicPr>
            <a:picLocks noChangeAspect="1" noChangeArrowheads="1"/>
          </p:cNvPicPr>
          <p:nvPr/>
        </p:nvPicPr>
        <p:blipFill>
          <a:blip r:embed="rId4" cstate="print"/>
          <a:srcRect/>
          <a:stretch>
            <a:fillRect/>
          </a:stretch>
        </p:blipFill>
        <p:spPr bwMode="auto">
          <a:xfrm>
            <a:off x="1011382" y="4590089"/>
            <a:ext cx="2534515" cy="2101655"/>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212726"/>
            <a:ext cx="10515600" cy="618548"/>
          </a:xfrm>
        </p:spPr>
        <p:txBody>
          <a:bodyPr>
            <a:normAutofit/>
          </a:bodyPr>
          <a:lstStyle/>
          <a:p>
            <a:pPr lvl="0"/>
            <a:r>
              <a:rPr lang="uk-UA" sz="2800" b="1" dirty="0" smtClean="0">
                <a:solidFill>
                  <a:schemeClr val="accent1">
                    <a:lumMod val="75000"/>
                  </a:schemeClr>
                </a:solidFill>
                <a:latin typeface="Times New Roman" pitchFamily="18" charset="0"/>
                <a:cs typeface="Times New Roman" pitchFamily="18" charset="0"/>
              </a:rPr>
              <a:t>3. Нормування впливу інфразвукових шумів</a:t>
            </a:r>
            <a:endParaRPr lang="uk-UA" sz="2800"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415636" y="748145"/>
            <a:ext cx="11319164" cy="5624946"/>
          </a:xfrm>
        </p:spPr>
        <p:txBody>
          <a:bodyPr>
            <a:noAutofit/>
          </a:bodyPr>
          <a:lstStyle/>
          <a:p>
            <a:pPr marL="0" indent="360363" algn="just">
              <a:lnSpc>
                <a:spcPct val="100000"/>
              </a:lnSpc>
              <a:spcBef>
                <a:spcPts val="400"/>
              </a:spcBef>
              <a:buNone/>
            </a:pPr>
            <a:r>
              <a:rPr lang="uk-UA" sz="2300" dirty="0" smtClean="0">
                <a:latin typeface="Times New Roman" pitchFamily="18" charset="0"/>
                <a:cs typeface="Times New Roman" pitchFamily="18" charset="0"/>
              </a:rPr>
              <a:t>Інфразвук – це коливання в пружному середовищі, що мають однакову з шумом фізичну природу, але поширюються з частотою, меншою за 20 Гц.</a:t>
            </a:r>
          </a:p>
          <a:p>
            <a:pPr marL="0" indent="360363" algn="just">
              <a:lnSpc>
                <a:spcPct val="100000"/>
              </a:lnSpc>
              <a:spcBef>
                <a:spcPts val="400"/>
              </a:spcBef>
              <a:buNone/>
            </a:pPr>
            <a:r>
              <a:rPr lang="uk-UA" sz="2300" dirty="0" smtClean="0">
                <a:latin typeface="Times New Roman" pitchFamily="18" charset="0"/>
                <a:cs typeface="Times New Roman" pitchFamily="18" charset="0"/>
              </a:rPr>
              <a:t>Інфразвук (ІЗ) генерується природними джерелами (вітри, водоспади, хвилі морів, озер, водосховищ, грози, землетруси тощо) і штучними (міські транспортні засоби, сільськогосподарські машини, поїзди, </a:t>
            </a:r>
            <a:r>
              <a:rPr lang="uk-UA" sz="2300" dirty="0" err="1" smtClean="0">
                <a:latin typeface="Times New Roman" pitchFamily="18" charset="0"/>
                <a:cs typeface="Times New Roman" pitchFamily="18" charset="0"/>
              </a:rPr>
              <a:t>дорожньобудівельні</a:t>
            </a:r>
            <a:r>
              <a:rPr lang="uk-UA" sz="2300" dirty="0" smtClean="0">
                <a:latin typeface="Times New Roman" pitchFamily="18" charset="0"/>
                <a:cs typeface="Times New Roman" pitchFamily="18" charset="0"/>
              </a:rPr>
              <a:t> машини, водний та повітряний транспорт, вибухи, промислові підприємства тощо).</a:t>
            </a:r>
          </a:p>
          <a:p>
            <a:pPr marL="0" indent="360363" algn="just">
              <a:lnSpc>
                <a:spcPct val="100000"/>
              </a:lnSpc>
              <a:spcBef>
                <a:spcPts val="400"/>
              </a:spcBef>
              <a:buNone/>
            </a:pPr>
            <a:r>
              <a:rPr lang="uk-UA" sz="2300" dirty="0" smtClean="0">
                <a:latin typeface="Times New Roman" pitchFamily="18" charset="0"/>
                <a:cs typeface="Times New Roman" pitchFamily="18" charset="0"/>
              </a:rPr>
              <a:t>Основними джерелами виробничого інфразвуку є двигуни внутрішнього згорання, вентилятори, поршневі компресори та інші тихохідні машини.</a:t>
            </a:r>
          </a:p>
          <a:p>
            <a:pPr indent="131763" algn="just">
              <a:lnSpc>
                <a:spcPct val="100000"/>
              </a:lnSpc>
              <a:spcBef>
                <a:spcPts val="400"/>
              </a:spcBef>
              <a:buNone/>
            </a:pPr>
            <a:r>
              <a:rPr lang="uk-UA" sz="2300" u="sng" dirty="0" smtClean="0">
                <a:latin typeface="Times New Roman" pitchFamily="18" charset="0"/>
                <a:cs typeface="Times New Roman" pitchFamily="18" charset="0"/>
              </a:rPr>
              <a:t>Класифікація інфразвуку </a:t>
            </a:r>
            <a:endParaRPr lang="uk-UA" sz="2300" dirty="0" smtClean="0">
              <a:latin typeface="Times New Roman" pitchFamily="18" charset="0"/>
              <a:cs typeface="Times New Roman" pitchFamily="18" charset="0"/>
            </a:endParaRPr>
          </a:p>
          <a:p>
            <a:pPr indent="131763" algn="just">
              <a:lnSpc>
                <a:spcPct val="100000"/>
              </a:lnSpc>
              <a:spcBef>
                <a:spcPts val="400"/>
              </a:spcBef>
              <a:buNone/>
            </a:pPr>
            <a:r>
              <a:rPr lang="uk-UA" sz="2300" dirty="0" smtClean="0">
                <a:latin typeface="Times New Roman" pitchFamily="18" charset="0"/>
                <a:cs typeface="Times New Roman" pitchFamily="18" charset="0"/>
              </a:rPr>
              <a:t>За часовими характеристиками інфразвук поділяють на: </a:t>
            </a:r>
          </a:p>
          <a:p>
            <a:pPr algn="just">
              <a:lnSpc>
                <a:spcPct val="100000"/>
              </a:lnSpc>
              <a:spcBef>
                <a:spcPts val="400"/>
              </a:spcBef>
            </a:pPr>
            <a:r>
              <a:rPr lang="uk-UA" sz="2300" dirty="0" smtClean="0">
                <a:latin typeface="Times New Roman" pitchFamily="18" charset="0"/>
                <a:cs typeface="Times New Roman" pitchFamily="18" charset="0"/>
              </a:rPr>
              <a:t>– постійний, рівень звукового тиску якого по шкалі «Лінійна» на характеристиці «повільно» змінюється не більш ніж на 10 дБ за 1 </a:t>
            </a:r>
            <a:r>
              <a:rPr lang="uk-UA" sz="2300" dirty="0" err="1" smtClean="0">
                <a:latin typeface="Times New Roman" pitchFamily="18" charset="0"/>
                <a:cs typeface="Times New Roman" pitchFamily="18" charset="0"/>
              </a:rPr>
              <a:t>хв</a:t>
            </a:r>
            <a:r>
              <a:rPr lang="uk-UA" sz="2300" dirty="0" smtClean="0">
                <a:latin typeface="Times New Roman" pitchFamily="18" charset="0"/>
                <a:cs typeface="Times New Roman" pitchFamily="18" charset="0"/>
              </a:rPr>
              <a:t> спостереження; </a:t>
            </a:r>
          </a:p>
          <a:p>
            <a:pPr algn="just">
              <a:lnSpc>
                <a:spcPct val="100000"/>
              </a:lnSpc>
              <a:spcBef>
                <a:spcPts val="400"/>
              </a:spcBef>
            </a:pPr>
            <a:r>
              <a:rPr lang="uk-UA" sz="2300" dirty="0" smtClean="0">
                <a:latin typeface="Times New Roman" pitchFamily="18" charset="0"/>
                <a:cs typeface="Times New Roman" pitchFamily="18" charset="0"/>
              </a:rPr>
              <a:t>– непостійний, рівень звукового тиску якого по шкалі «Лінійна» на характеристиці «повільно» змінюється більш ніж на 10 дБ за 1 </a:t>
            </a:r>
            <a:r>
              <a:rPr lang="uk-UA" sz="2300" dirty="0" err="1" smtClean="0">
                <a:latin typeface="Times New Roman" pitchFamily="18" charset="0"/>
                <a:cs typeface="Times New Roman" pitchFamily="18" charset="0"/>
              </a:rPr>
              <a:t>хв</a:t>
            </a:r>
            <a:r>
              <a:rPr lang="uk-UA" sz="2300" dirty="0" smtClean="0">
                <a:latin typeface="Times New Roman" pitchFamily="18" charset="0"/>
                <a:cs typeface="Times New Roman" pitchFamily="18" charset="0"/>
              </a:rPr>
              <a:t> спостереження.</a:t>
            </a:r>
            <a:endParaRPr lang="uk-UA" sz="23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19</a:t>
            </a:fld>
            <a:endParaRPr lang="uk-U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3619" y="212725"/>
            <a:ext cx="10515600" cy="701675"/>
          </a:xfrm>
        </p:spPr>
        <p:txBody>
          <a:bodyPr>
            <a:normAutofit/>
          </a:bodyPr>
          <a:lstStyle/>
          <a:p>
            <a:r>
              <a:rPr lang="uk-UA" sz="3200" b="1" dirty="0" smtClean="0">
                <a:solidFill>
                  <a:schemeClr val="accent1">
                    <a:lumMod val="75000"/>
                  </a:schemeClr>
                </a:solidFill>
                <a:latin typeface="Times New Roman" pitchFamily="18" charset="0"/>
                <a:cs typeface="Times New Roman" pitchFamily="18" charset="0"/>
              </a:rPr>
              <a:t>1. Основні параметри шуму</a:t>
            </a:r>
            <a:endParaRPr lang="uk-UA" sz="3200" dirty="0"/>
          </a:p>
        </p:txBody>
      </p:sp>
      <p:sp>
        <p:nvSpPr>
          <p:cNvPr id="3" name="Содержимое 2"/>
          <p:cNvSpPr>
            <a:spLocks noGrp="1"/>
          </p:cNvSpPr>
          <p:nvPr>
            <p:ph idx="1"/>
          </p:nvPr>
        </p:nvSpPr>
        <p:spPr>
          <a:xfrm>
            <a:off x="387926" y="761999"/>
            <a:ext cx="11540837" cy="5417127"/>
          </a:xfrm>
        </p:spPr>
        <p:txBody>
          <a:bodyPr>
            <a:noAutofit/>
          </a:bodyPr>
          <a:lstStyle/>
          <a:p>
            <a:pPr marL="0" indent="360363" algn="just">
              <a:lnSpc>
                <a:spcPct val="110000"/>
              </a:lnSpc>
              <a:spcBef>
                <a:spcPts val="300"/>
              </a:spcBef>
              <a:buNone/>
            </a:pPr>
            <a:r>
              <a:rPr lang="uk-UA" sz="2300" b="1" dirty="0" smtClean="0">
                <a:latin typeface="Times New Roman" pitchFamily="18" charset="0"/>
                <a:cs typeface="Times New Roman" pitchFamily="18" charset="0"/>
              </a:rPr>
              <a:t>Звук – </a:t>
            </a:r>
            <a:r>
              <a:rPr lang="uk-UA" sz="2300" dirty="0" smtClean="0">
                <a:latin typeface="Times New Roman" pitchFamily="18" charset="0"/>
                <a:cs typeface="Times New Roman" pitchFamily="18" charset="0"/>
              </a:rPr>
              <a:t>це форма енергії, що переноситься </a:t>
            </a:r>
            <a:r>
              <a:rPr lang="uk-UA" sz="2300" dirty="0" smtClean="0">
                <a:latin typeface="Times New Roman" pitchFamily="18" charset="0"/>
                <a:cs typeface="Times New Roman" pitchFamily="18" charset="0"/>
              </a:rPr>
              <a:t>хвилями.</a:t>
            </a:r>
            <a:endParaRPr lang="en-US" sz="2300" dirty="0" smtClean="0">
              <a:latin typeface="Times New Roman" pitchFamily="18" charset="0"/>
              <a:cs typeface="Times New Roman" pitchFamily="18" charset="0"/>
            </a:endParaRPr>
          </a:p>
          <a:p>
            <a:pPr marL="0" indent="360363" algn="just">
              <a:lnSpc>
                <a:spcPct val="110000"/>
              </a:lnSpc>
              <a:spcBef>
                <a:spcPts val="300"/>
              </a:spcBef>
              <a:buNone/>
            </a:pPr>
            <a:endParaRPr lang="en-US" sz="1100" b="1" i="1" dirty="0" smtClean="0">
              <a:solidFill>
                <a:schemeClr val="accent6">
                  <a:lumMod val="50000"/>
                </a:schemeClr>
              </a:solidFill>
              <a:latin typeface="Times New Roman" pitchFamily="18" charset="0"/>
              <a:cs typeface="Times New Roman" pitchFamily="18" charset="0"/>
            </a:endParaRPr>
          </a:p>
          <a:p>
            <a:pPr marL="0" indent="360363" algn="just">
              <a:lnSpc>
                <a:spcPct val="110000"/>
              </a:lnSpc>
              <a:spcBef>
                <a:spcPts val="300"/>
              </a:spcBef>
              <a:buNone/>
            </a:pPr>
            <a:r>
              <a:rPr lang="uk-UA" sz="2400" b="1" i="1" dirty="0" smtClean="0">
                <a:solidFill>
                  <a:schemeClr val="accent6">
                    <a:lumMod val="50000"/>
                  </a:schemeClr>
                </a:solidFill>
                <a:latin typeface="Times New Roman" pitchFamily="18" charset="0"/>
                <a:cs typeface="Times New Roman" pitchFamily="18" charset="0"/>
              </a:rPr>
              <a:t>Шум </a:t>
            </a:r>
            <a:r>
              <a:rPr lang="uk-UA" sz="2400" b="1" i="1" dirty="0" smtClean="0">
                <a:solidFill>
                  <a:schemeClr val="accent6">
                    <a:lumMod val="50000"/>
                  </a:schemeClr>
                </a:solidFill>
                <a:latin typeface="Times New Roman" pitchFamily="18" charset="0"/>
                <a:cs typeface="Times New Roman" pitchFamily="18" charset="0"/>
              </a:rPr>
              <a:t>як несприятливий фізичний фактор навколишнього середовища</a:t>
            </a:r>
            <a:r>
              <a:rPr lang="uk-UA" sz="2400" dirty="0" smtClean="0">
                <a:solidFill>
                  <a:schemeClr val="accent6">
                    <a:lumMod val="50000"/>
                  </a:schemeClr>
                </a:solidFill>
                <a:latin typeface="Times New Roman" pitchFamily="18" charset="0"/>
                <a:cs typeface="Times New Roman" pitchFamily="18" charset="0"/>
              </a:rPr>
              <a:t> - це будь-який небажаний звук чи сукупність звуків з випадковими розподілами частот і інтенсивності, що сприймається негативно, заважає слуховому сприйняттю корисної інформації, порушує тишу, завдає шкоди здоров'ю людини і знижує її працездатність. </a:t>
            </a:r>
          </a:p>
          <a:p>
            <a:pPr marL="1787525" indent="1081088" algn="just">
              <a:lnSpc>
                <a:spcPct val="110000"/>
              </a:lnSpc>
              <a:spcBef>
                <a:spcPts val="300"/>
              </a:spcBef>
              <a:buNone/>
            </a:pPr>
            <a:endParaRPr lang="en-US" sz="1200" dirty="0" smtClean="0">
              <a:latin typeface="Times New Roman" pitchFamily="18" charset="0"/>
              <a:cs typeface="Times New Roman" pitchFamily="18" charset="0"/>
            </a:endParaRPr>
          </a:p>
          <a:p>
            <a:pPr marL="1787525" indent="539750" algn="just">
              <a:lnSpc>
                <a:spcPct val="110000"/>
              </a:lnSpc>
              <a:spcBef>
                <a:spcPts val="300"/>
              </a:spcBef>
              <a:buNone/>
            </a:pPr>
            <a:r>
              <a:rPr lang="uk-UA" sz="2300" dirty="0" smtClean="0">
                <a:latin typeface="Times New Roman" pitchFamily="18" charset="0"/>
                <a:cs typeface="Times New Roman" pitchFamily="18" charset="0"/>
              </a:rPr>
              <a:t>Одиницею </a:t>
            </a:r>
            <a:r>
              <a:rPr lang="uk-UA" sz="2300" dirty="0" smtClean="0">
                <a:latin typeface="Times New Roman" pitchFamily="18" charset="0"/>
                <a:cs typeface="Times New Roman" pitchFamily="18" charset="0"/>
              </a:rPr>
              <a:t>вимірювання шуму є </a:t>
            </a:r>
            <a:r>
              <a:rPr lang="uk-UA" sz="2300" b="1" dirty="0" smtClean="0">
                <a:latin typeface="Times New Roman" pitchFamily="18" charset="0"/>
                <a:cs typeface="Times New Roman" pitchFamily="18" charset="0"/>
              </a:rPr>
              <a:t>Бел </a:t>
            </a:r>
            <a:r>
              <a:rPr lang="uk-UA" sz="2300" dirty="0" smtClean="0">
                <a:latin typeface="Times New Roman" pitchFamily="18" charset="0"/>
                <a:cs typeface="Times New Roman" pitchFamily="18" charset="0"/>
              </a:rPr>
              <a:t>– відношення діючого значення звукового тиску до мінімального значення, яке сприймається вухом людини. На практиці використовується десята частина цієї фізичної одиниці – </a:t>
            </a:r>
            <a:r>
              <a:rPr lang="uk-UA" sz="2300" b="1" dirty="0" smtClean="0">
                <a:latin typeface="Times New Roman" pitchFamily="18" charset="0"/>
                <a:cs typeface="Times New Roman" pitchFamily="18" charset="0"/>
              </a:rPr>
              <a:t>децибел (дБ).</a:t>
            </a:r>
            <a:r>
              <a:rPr lang="uk-UA" sz="2300" dirty="0" smtClean="0">
                <a:latin typeface="Times New Roman" pitchFamily="18" charset="0"/>
                <a:cs typeface="Times New Roman" pitchFamily="18" charset="0"/>
              </a:rPr>
              <a:t> Крім того, звуки мають частоту (на тому самому рівні інтенсивності звуки з вищою частотою більш неприємні, ніж звуки з нижчою частотою). Інтенсивність звуку приблизно </a:t>
            </a:r>
            <a:r>
              <a:rPr lang="uk-UA" sz="2300" b="1" dirty="0" smtClean="0">
                <a:latin typeface="Times New Roman" pitchFamily="18" charset="0"/>
                <a:cs typeface="Times New Roman" pitchFamily="18" charset="0"/>
              </a:rPr>
              <a:t>75 дБ </a:t>
            </a:r>
            <a:r>
              <a:rPr lang="uk-UA" sz="2300" dirty="0" smtClean="0">
                <a:latin typeface="Times New Roman" pitchFamily="18" charset="0"/>
                <a:cs typeface="Times New Roman" pitchFamily="18" charset="0"/>
              </a:rPr>
              <a:t>може бути небезпечною для людського слуху</a:t>
            </a:r>
            <a:r>
              <a:rPr lang="uk-UA" sz="2300" dirty="0" smtClean="0">
                <a:latin typeface="Times New Roman" pitchFamily="18" charset="0"/>
                <a:cs typeface="Times New Roman" pitchFamily="18" charset="0"/>
              </a:rPr>
              <a:t>.</a:t>
            </a:r>
            <a:endParaRPr lang="uk-UA" sz="2300" dirty="0" smtClean="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2</a:t>
            </a:fld>
            <a:endParaRPr lang="uk-UA"/>
          </a:p>
        </p:txBody>
      </p:sp>
      <p:pic>
        <p:nvPicPr>
          <p:cNvPr id="23554" name="Picture 2" descr="IMG_0002"/>
          <p:cNvPicPr>
            <a:picLocks noChangeAspect="1" noChangeArrowheads="1"/>
          </p:cNvPicPr>
          <p:nvPr/>
        </p:nvPicPr>
        <p:blipFill>
          <a:blip r:embed="rId2" cstate="print"/>
          <a:srcRect/>
          <a:stretch>
            <a:fillRect/>
          </a:stretch>
        </p:blipFill>
        <p:spPr bwMode="auto">
          <a:xfrm>
            <a:off x="249382" y="3662074"/>
            <a:ext cx="1828800" cy="1782762"/>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51163" y="387927"/>
            <a:ext cx="10945091" cy="5789036"/>
          </a:xfrm>
        </p:spPr>
        <p:txBody>
          <a:bodyPr>
            <a:normAutofit/>
          </a:bodyPr>
          <a:lstStyle/>
          <a:p>
            <a:pPr marL="0" indent="360363" algn="just">
              <a:lnSpc>
                <a:spcPct val="100000"/>
              </a:lnSpc>
              <a:spcBef>
                <a:spcPts val="300"/>
              </a:spcBef>
              <a:buNone/>
            </a:pPr>
            <a:r>
              <a:rPr lang="uk-UA" sz="2400" dirty="0" smtClean="0">
                <a:latin typeface="Times New Roman" pitchFamily="18" charset="0"/>
                <a:cs typeface="Times New Roman" pitchFamily="18" charset="0"/>
              </a:rPr>
              <a:t>Параметрами </a:t>
            </a:r>
            <a:r>
              <a:rPr lang="uk-UA" sz="2400" dirty="0" smtClean="0">
                <a:latin typeface="Times New Roman" pitchFamily="18" charset="0"/>
                <a:cs typeface="Times New Roman" pitchFamily="18" charset="0"/>
              </a:rPr>
              <a:t>постійного інфразвуку на робочих місцях, що нормуються, є рівні звукового тиску у октавних смугах частот із </a:t>
            </a:r>
            <a:r>
              <a:rPr lang="uk-UA" sz="2400" dirty="0" err="1" smtClean="0">
                <a:latin typeface="Times New Roman" pitchFamily="18" charset="0"/>
                <a:cs typeface="Times New Roman" pitchFamily="18" charset="0"/>
              </a:rPr>
              <a:t>середньогеометричними</a:t>
            </a:r>
            <a:r>
              <a:rPr lang="uk-UA" sz="2400" dirty="0" smtClean="0">
                <a:latin typeface="Times New Roman" pitchFamily="18" charset="0"/>
                <a:cs typeface="Times New Roman" pitchFamily="18" charset="0"/>
              </a:rPr>
              <a:t> частотами 2, 4, 8, 16 Гц.</a:t>
            </a:r>
          </a:p>
          <a:p>
            <a:pPr marL="0" indent="360363" algn="just">
              <a:lnSpc>
                <a:spcPct val="100000"/>
              </a:lnSpc>
              <a:spcBef>
                <a:spcPts val="300"/>
              </a:spcBef>
              <a:buNone/>
            </a:pPr>
            <a:r>
              <a:rPr lang="uk-UA" sz="2400" dirty="0" smtClean="0">
                <a:latin typeface="Times New Roman" pitchFamily="18" charset="0"/>
                <a:cs typeface="Times New Roman" pitchFamily="18" charset="0"/>
              </a:rPr>
              <a:t>Відповідно до ДСН 3.3.6.037-9 допустимі рівні інфразвуку наведено в табл. 2.</a:t>
            </a:r>
          </a:p>
          <a:p>
            <a:pPr marL="0" indent="360363" algn="r">
              <a:lnSpc>
                <a:spcPct val="100000"/>
              </a:lnSpc>
              <a:spcBef>
                <a:spcPts val="300"/>
              </a:spcBef>
              <a:buNone/>
            </a:pPr>
            <a:r>
              <a:rPr lang="uk-UA" sz="2400" dirty="0" smtClean="0">
                <a:latin typeface="Times New Roman" pitchFamily="18" charset="0"/>
                <a:cs typeface="Times New Roman" pitchFamily="18" charset="0"/>
              </a:rPr>
              <a:t>Таблиця 2</a:t>
            </a:r>
          </a:p>
          <a:p>
            <a:pPr marL="0" indent="360363" algn="ctr">
              <a:lnSpc>
                <a:spcPct val="100000"/>
              </a:lnSpc>
              <a:spcBef>
                <a:spcPts val="300"/>
              </a:spcBef>
              <a:buNone/>
            </a:pPr>
            <a:r>
              <a:rPr lang="uk-UA" sz="2400" dirty="0" smtClean="0">
                <a:latin typeface="Times New Roman" pitchFamily="18" charset="0"/>
                <a:cs typeface="Times New Roman" pitchFamily="18" charset="0"/>
              </a:rPr>
              <a:t>Допустимі рівні інфразвуку</a:t>
            </a:r>
          </a:p>
          <a:p>
            <a:pPr marL="0" indent="360363" algn="just">
              <a:lnSpc>
                <a:spcPct val="100000"/>
              </a:lnSpc>
              <a:spcBef>
                <a:spcPts val="300"/>
              </a:spcBef>
              <a:buNone/>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20</a:t>
            </a:fld>
            <a:endParaRPr lang="uk-UA"/>
          </a:p>
        </p:txBody>
      </p:sp>
      <p:pic>
        <p:nvPicPr>
          <p:cNvPr id="5" name="image3.jpeg"/>
          <p:cNvPicPr/>
          <p:nvPr/>
        </p:nvPicPr>
        <p:blipFill>
          <a:blip r:embed="rId2" cstate="print"/>
          <a:stretch>
            <a:fillRect/>
          </a:stretch>
        </p:blipFill>
        <p:spPr>
          <a:xfrm>
            <a:off x="2309130" y="2972883"/>
            <a:ext cx="7721561" cy="270748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073" y="351272"/>
            <a:ext cx="10515600" cy="604692"/>
          </a:xfrm>
        </p:spPr>
        <p:txBody>
          <a:bodyPr>
            <a:normAutofit/>
          </a:bodyPr>
          <a:lstStyle/>
          <a:p>
            <a:r>
              <a:rPr lang="uk-UA" sz="2800" b="1" dirty="0" smtClean="0">
                <a:solidFill>
                  <a:schemeClr val="accent1">
                    <a:lumMod val="75000"/>
                  </a:schemeClr>
                </a:solidFill>
                <a:latin typeface="Times New Roman" pitchFamily="18" charset="0"/>
                <a:cs typeface="Times New Roman" pitchFamily="18" charset="0"/>
              </a:rPr>
              <a:t>4. Нормування впливу ультразвукових шумів</a:t>
            </a:r>
            <a:endParaRPr lang="uk-UA" sz="2800" b="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415636" y="886691"/>
            <a:ext cx="11471564" cy="5971309"/>
          </a:xfrm>
        </p:spPr>
        <p:txBody>
          <a:bodyPr>
            <a:normAutofit/>
          </a:bodyPr>
          <a:lstStyle/>
          <a:p>
            <a:pPr marL="0" indent="360363" algn="just">
              <a:lnSpc>
                <a:spcPct val="100000"/>
              </a:lnSpc>
              <a:spcBef>
                <a:spcPts val="600"/>
              </a:spcBef>
              <a:buNone/>
            </a:pPr>
            <a:r>
              <a:rPr lang="uk-UA" sz="2400" b="1" dirty="0" smtClean="0">
                <a:latin typeface="Times New Roman" pitchFamily="18" charset="0"/>
                <a:cs typeface="Times New Roman" pitchFamily="18" charset="0"/>
              </a:rPr>
              <a:t>Ультразвук</a:t>
            </a:r>
            <a:r>
              <a:rPr lang="uk-UA" sz="2400" dirty="0" smtClean="0">
                <a:latin typeface="Times New Roman" pitchFamily="18" charset="0"/>
                <a:cs typeface="Times New Roman" pitchFamily="18" charset="0"/>
              </a:rPr>
              <a:t> – це коливання у пружному середовищі, що перевищують частоту поширення 20 кГц</a:t>
            </a:r>
            <a:r>
              <a:rPr lang="uk-UA" sz="2400" dirty="0" smtClean="0">
                <a:latin typeface="Times New Roman" pitchFamily="18" charset="0"/>
                <a:cs typeface="Times New Roman" pitchFamily="18" charset="0"/>
              </a:rPr>
              <a:t>.</a:t>
            </a:r>
          </a:p>
          <a:p>
            <a:pPr marL="0" indent="360363" algn="just">
              <a:lnSpc>
                <a:spcPct val="100000"/>
              </a:lnSpc>
              <a:spcBef>
                <a:spcPts val="600"/>
              </a:spcBef>
              <a:buNone/>
            </a:pPr>
            <a:endParaRPr lang="uk-UA" sz="1200" dirty="0" smtClean="0">
              <a:latin typeface="Times New Roman" pitchFamily="18" charset="0"/>
              <a:cs typeface="Times New Roman" pitchFamily="18" charset="0"/>
            </a:endParaRPr>
          </a:p>
          <a:p>
            <a:pPr marL="0" indent="360363">
              <a:lnSpc>
                <a:spcPct val="100000"/>
              </a:lnSpc>
              <a:spcBef>
                <a:spcPts val="600"/>
              </a:spcBef>
              <a:buNone/>
            </a:pPr>
            <a:r>
              <a:rPr lang="uk-UA" sz="2400" u="sng" dirty="0" smtClean="0">
                <a:latin typeface="Times New Roman" pitchFamily="18" charset="0"/>
                <a:cs typeface="Times New Roman" pitchFamily="18" charset="0"/>
              </a:rPr>
              <a:t>За способом передачі від джерела до людини ультразвук поділяють на: </a:t>
            </a:r>
            <a:endParaRPr lang="uk-UA" sz="2400" dirty="0" smtClean="0">
              <a:latin typeface="Times New Roman" pitchFamily="18" charset="0"/>
              <a:cs typeface="Times New Roman" pitchFamily="18" charset="0"/>
            </a:endParaRPr>
          </a:p>
          <a:p>
            <a:pPr marL="0" indent="360363">
              <a:lnSpc>
                <a:spcPct val="100000"/>
              </a:lnSpc>
              <a:spcBef>
                <a:spcPts val="600"/>
              </a:spcBef>
              <a:buNone/>
            </a:pPr>
            <a:r>
              <a:rPr lang="uk-UA" sz="2400" dirty="0" smtClean="0">
                <a:latin typeface="Times New Roman" pitchFamily="18" charset="0"/>
                <a:cs typeface="Times New Roman" pitchFamily="18" charset="0"/>
              </a:rPr>
              <a:t>– повітряний, що передається через повітряне середовище; </a:t>
            </a:r>
          </a:p>
          <a:p>
            <a:pPr marL="0" indent="360363" algn="just">
              <a:lnSpc>
                <a:spcPct val="100000"/>
              </a:lnSpc>
              <a:spcBef>
                <a:spcPts val="600"/>
              </a:spcBef>
              <a:buNone/>
            </a:pPr>
            <a:r>
              <a:rPr lang="uk-UA" sz="2400" dirty="0" smtClean="0">
                <a:latin typeface="Times New Roman" pitchFamily="18" charset="0"/>
                <a:cs typeface="Times New Roman" pitchFamily="18" charset="0"/>
              </a:rPr>
              <a:t>– контактний, що передається на руки працюючої людини через тверде чи рідке середовище. </a:t>
            </a:r>
          </a:p>
          <a:p>
            <a:pPr marL="0" indent="360363" algn="just">
              <a:lnSpc>
                <a:spcPct val="100000"/>
              </a:lnSpc>
              <a:spcBef>
                <a:spcPts val="600"/>
              </a:spcBef>
              <a:buNone/>
            </a:pPr>
            <a:r>
              <a:rPr lang="uk-UA" sz="2400" u="sng" dirty="0" smtClean="0">
                <a:latin typeface="Times New Roman" pitchFamily="18" charset="0"/>
                <a:cs typeface="Times New Roman" pitchFamily="18" charset="0"/>
              </a:rPr>
              <a:t>За спектром ультразвук поділяють на: </a:t>
            </a:r>
            <a:endParaRPr lang="uk-UA" sz="2400" dirty="0" smtClean="0">
              <a:latin typeface="Times New Roman" pitchFamily="18" charset="0"/>
              <a:cs typeface="Times New Roman" pitchFamily="18" charset="0"/>
            </a:endParaRPr>
          </a:p>
          <a:p>
            <a:pPr marL="0" indent="360363" algn="just">
              <a:lnSpc>
                <a:spcPct val="100000"/>
              </a:lnSpc>
              <a:spcBef>
                <a:spcPts val="600"/>
              </a:spcBef>
              <a:buNone/>
            </a:pPr>
            <a:r>
              <a:rPr lang="uk-UA" sz="2400" dirty="0" smtClean="0">
                <a:latin typeface="Times New Roman" pitchFamily="18" charset="0"/>
                <a:cs typeface="Times New Roman" pitchFamily="18" charset="0"/>
              </a:rPr>
              <a:t>– низькочастотний, коливання якого передаються людині повітряним та контактним шляхом (від 1,2 х 10</a:t>
            </a:r>
            <a:r>
              <a:rPr lang="uk-UA" sz="2400" baseline="30000" dirty="0" smtClean="0">
                <a:latin typeface="Times New Roman" pitchFamily="18" charset="0"/>
                <a:cs typeface="Times New Roman" pitchFamily="18" charset="0"/>
              </a:rPr>
              <a:t>4</a:t>
            </a:r>
            <a:r>
              <a:rPr lang="uk-UA" sz="2400" dirty="0" smtClean="0">
                <a:latin typeface="Times New Roman" pitchFamily="18" charset="0"/>
                <a:cs typeface="Times New Roman" pitchFamily="18" charset="0"/>
              </a:rPr>
              <a:t> до 1,0 х 10</a:t>
            </a:r>
            <a:r>
              <a:rPr lang="uk-UA" sz="2400" baseline="30000" dirty="0" smtClean="0">
                <a:latin typeface="Times New Roman" pitchFamily="18" charset="0"/>
                <a:cs typeface="Times New Roman" pitchFamily="18" charset="0"/>
              </a:rPr>
              <a:t>5</a:t>
            </a:r>
            <a:r>
              <a:rPr lang="uk-UA" sz="2400" dirty="0" smtClean="0">
                <a:latin typeface="Times New Roman" pitchFamily="18" charset="0"/>
                <a:cs typeface="Times New Roman" pitchFamily="18" charset="0"/>
              </a:rPr>
              <a:t> Гц);</a:t>
            </a:r>
          </a:p>
          <a:p>
            <a:pPr marL="0" indent="360363" algn="just">
              <a:lnSpc>
                <a:spcPct val="100000"/>
              </a:lnSpc>
              <a:spcBef>
                <a:spcPts val="600"/>
              </a:spcBef>
              <a:buNone/>
            </a:pPr>
            <a:r>
              <a:rPr lang="uk-UA" sz="2400" dirty="0" smtClean="0">
                <a:latin typeface="Times New Roman" pitchFamily="18" charset="0"/>
                <a:cs typeface="Times New Roman" pitchFamily="18" charset="0"/>
              </a:rPr>
              <a:t>– високочастотний, коливання якого передаються людині тільки контактним шляхом (від 1,0 х 10</a:t>
            </a:r>
            <a:r>
              <a:rPr lang="uk-UA" sz="2400" baseline="30000" dirty="0" smtClean="0">
                <a:latin typeface="Times New Roman" pitchFamily="18" charset="0"/>
                <a:cs typeface="Times New Roman" pitchFamily="18" charset="0"/>
              </a:rPr>
              <a:t>5</a:t>
            </a:r>
            <a:r>
              <a:rPr lang="uk-UA" sz="2400" dirty="0" smtClean="0">
                <a:latin typeface="Times New Roman" pitchFamily="18" charset="0"/>
                <a:cs typeface="Times New Roman" pitchFamily="18" charset="0"/>
              </a:rPr>
              <a:t> до 1,0 х 10</a:t>
            </a:r>
            <a:r>
              <a:rPr lang="uk-UA" sz="2400" baseline="30000" dirty="0" smtClean="0">
                <a:latin typeface="Times New Roman" pitchFamily="18" charset="0"/>
                <a:cs typeface="Times New Roman" pitchFamily="18" charset="0"/>
              </a:rPr>
              <a:t>9</a:t>
            </a:r>
            <a:r>
              <a:rPr lang="uk-UA" sz="2400" dirty="0" smtClean="0">
                <a:latin typeface="Times New Roman" pitchFamily="18" charset="0"/>
                <a:cs typeface="Times New Roman" pitchFamily="18" charset="0"/>
              </a:rPr>
              <a:t> Гц</a:t>
            </a:r>
            <a:r>
              <a:rPr lang="uk-UA" sz="2400" dirty="0" smtClean="0">
                <a:latin typeface="Times New Roman" pitchFamily="18" charset="0"/>
                <a:cs typeface="Times New Roman" pitchFamily="18" charset="0"/>
              </a:rPr>
              <a:t>).</a:t>
            </a:r>
            <a:endParaRPr lang="uk-UA" sz="2400" dirty="0" smtClean="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21</a:t>
            </a:fld>
            <a:endParaRPr lang="uk-UA"/>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38200" y="221673"/>
            <a:ext cx="10993582" cy="5955290"/>
          </a:xfrm>
        </p:spPr>
        <p:txBody>
          <a:bodyPr>
            <a:noAutofit/>
          </a:bodyPr>
          <a:lstStyle/>
          <a:p>
            <a:pPr marL="0" indent="360363" algn="just">
              <a:lnSpc>
                <a:spcPct val="100000"/>
              </a:lnSpc>
              <a:spcBef>
                <a:spcPts val="300"/>
              </a:spcBef>
              <a:buNone/>
            </a:pPr>
            <a:r>
              <a:rPr lang="uk-UA" sz="2400" dirty="0" smtClean="0">
                <a:latin typeface="Times New Roman" pitchFamily="18" charset="0"/>
                <a:cs typeface="Times New Roman" pitchFamily="18" charset="0"/>
              </a:rPr>
              <a:t>Джерелами ультразвукового випромінювання у промисловості, медицині, науково-дослідних інститутах є ультразвукове технологічне обладнання - магнітострикційні перетворювачі (що працюють на частоті 22 - 44 кГц) та ультразвукові генератори (в медицині потужністю 10 – 30 Вт, у техніці – до 60 кВт і більше</a:t>
            </a:r>
            <a:r>
              <a:rPr lang="uk-UA" sz="2400" dirty="0" smtClean="0">
                <a:latin typeface="Times New Roman" pitchFamily="18" charset="0"/>
                <a:cs typeface="Times New Roman" pitchFamily="18" charset="0"/>
              </a:rPr>
              <a:t>).</a:t>
            </a:r>
          </a:p>
          <a:p>
            <a:pPr marL="0" indent="360363" algn="just">
              <a:lnSpc>
                <a:spcPct val="100000"/>
              </a:lnSpc>
              <a:spcBef>
                <a:spcPts val="300"/>
              </a:spcBef>
              <a:buNone/>
            </a:pPr>
            <a:endParaRPr lang="uk-UA" sz="2400" dirty="0" smtClean="0">
              <a:latin typeface="Times New Roman" pitchFamily="18" charset="0"/>
              <a:cs typeface="Times New Roman" pitchFamily="18" charset="0"/>
            </a:endParaRPr>
          </a:p>
          <a:p>
            <a:pPr marL="0" indent="360363" algn="just">
              <a:lnSpc>
                <a:spcPct val="100000"/>
              </a:lnSpc>
              <a:spcBef>
                <a:spcPts val="300"/>
              </a:spcBef>
              <a:buNone/>
            </a:pPr>
            <a:r>
              <a:rPr lang="uk-UA" sz="2400" dirty="0" smtClean="0">
                <a:latin typeface="Times New Roman" pitchFamily="18" charset="0"/>
                <a:cs typeface="Times New Roman" pitchFamily="18" charset="0"/>
              </a:rPr>
              <a:t>Ультразвук так само, як й інфразвук, орган слуху людини не сприймає, але за тривалої дії ультразвук небезпечних рівнів негативно впливає на організм людини, а саме:</a:t>
            </a:r>
          </a:p>
          <a:p>
            <a:pPr marL="360363" indent="360363" algn="just">
              <a:lnSpc>
                <a:spcPct val="100000"/>
              </a:lnSpc>
              <a:spcBef>
                <a:spcPts val="300"/>
              </a:spcBef>
            </a:pPr>
            <a:r>
              <a:rPr lang="uk-UA" sz="2400" dirty="0" smtClean="0">
                <a:latin typeface="Times New Roman" pitchFamily="18" charset="0"/>
                <a:cs typeface="Times New Roman" pitchFamily="18" charset="0"/>
              </a:rPr>
              <a:t>відбуваються різні порушення нервової системи;</a:t>
            </a:r>
          </a:p>
          <a:p>
            <a:pPr marL="360363" indent="360363" algn="just">
              <a:lnSpc>
                <a:spcPct val="100000"/>
              </a:lnSpc>
              <a:spcBef>
                <a:spcPts val="300"/>
              </a:spcBef>
            </a:pPr>
            <a:r>
              <a:rPr lang="uk-UA" sz="2400" dirty="0" smtClean="0">
                <a:latin typeface="Times New Roman" pitchFamily="18" charset="0"/>
                <a:cs typeface="Times New Roman" pitchFamily="18" charset="0"/>
              </a:rPr>
              <a:t>змінюється тиск, склад і властивості крові;</a:t>
            </a:r>
          </a:p>
          <a:p>
            <a:pPr marL="360363" indent="360363" algn="just">
              <a:lnSpc>
                <a:spcPct val="100000"/>
              </a:lnSpc>
              <a:spcBef>
                <a:spcPts val="300"/>
              </a:spcBef>
            </a:pPr>
            <a:r>
              <a:rPr lang="uk-UA" sz="2400" dirty="0" smtClean="0">
                <a:latin typeface="Times New Roman" pitchFamily="18" charset="0"/>
                <a:cs typeface="Times New Roman" pitchFamily="18" charset="0"/>
              </a:rPr>
              <a:t>втрачається слухова чутливість</a:t>
            </a:r>
            <a:r>
              <a:rPr lang="uk-UA" sz="2400" dirty="0" smtClean="0">
                <a:latin typeface="Times New Roman" pitchFamily="18" charset="0"/>
                <a:cs typeface="Times New Roman" pitchFamily="18" charset="0"/>
              </a:rPr>
              <a:t>.</a:t>
            </a:r>
          </a:p>
          <a:p>
            <a:pPr marL="0" indent="360363" algn="just">
              <a:lnSpc>
                <a:spcPct val="100000"/>
              </a:lnSpc>
              <a:spcBef>
                <a:spcPts val="300"/>
              </a:spcBef>
              <a:buNone/>
            </a:pPr>
            <a:r>
              <a:rPr lang="uk-UA" sz="2400" dirty="0" smtClean="0">
                <a:latin typeface="Times New Roman" pitchFamily="18" charset="0"/>
                <a:cs typeface="Times New Roman" pitchFamily="18" charset="0"/>
              </a:rPr>
              <a:t>Параметрами повітряного ультразвуку, що нормується в робочій зоні, є рівні звукового тиску в </a:t>
            </a:r>
            <a:r>
              <a:rPr lang="uk-UA" sz="2400" dirty="0" err="1" smtClean="0">
                <a:latin typeface="Times New Roman" pitchFamily="18" charset="0"/>
                <a:cs typeface="Times New Roman" pitchFamily="18" charset="0"/>
              </a:rPr>
              <a:t>третинооктавних</a:t>
            </a:r>
            <a:r>
              <a:rPr lang="uk-UA" sz="2400" dirty="0" smtClean="0">
                <a:latin typeface="Times New Roman" pitchFamily="18" charset="0"/>
                <a:cs typeface="Times New Roman" pitchFamily="18" charset="0"/>
              </a:rPr>
              <a:t> смугах із </a:t>
            </a:r>
            <a:r>
              <a:rPr lang="uk-UA" sz="2400" dirty="0" err="1" smtClean="0">
                <a:latin typeface="Times New Roman" pitchFamily="18" charset="0"/>
                <a:cs typeface="Times New Roman" pitchFamily="18" charset="0"/>
              </a:rPr>
              <a:t>середньогеометричними</a:t>
            </a:r>
            <a:r>
              <a:rPr lang="uk-UA" sz="2400" dirty="0" smtClean="0">
                <a:latin typeface="Times New Roman" pitchFamily="18" charset="0"/>
                <a:cs typeface="Times New Roman" pitchFamily="18" charset="0"/>
              </a:rPr>
              <a:t> частотами 12,5; 16,0; 20,0; 31,5; 40,0; 63,0; 80,0; 100,0 кГц</a:t>
            </a:r>
            <a:r>
              <a:rPr lang="uk-UA" sz="2400" dirty="0" smtClean="0">
                <a:latin typeface="Times New Roman" pitchFamily="18" charset="0"/>
                <a:cs typeface="Times New Roman" pitchFamily="18" charset="0"/>
              </a:rPr>
              <a:t>.</a:t>
            </a:r>
            <a:endParaRPr lang="uk-UA" sz="2400" dirty="0"/>
          </a:p>
        </p:txBody>
      </p:sp>
      <p:sp>
        <p:nvSpPr>
          <p:cNvPr id="4" name="Номер слайда 3"/>
          <p:cNvSpPr>
            <a:spLocks noGrp="1"/>
          </p:cNvSpPr>
          <p:nvPr>
            <p:ph type="sldNum" sz="quarter" idx="12"/>
          </p:nvPr>
        </p:nvSpPr>
        <p:spPr/>
        <p:txBody>
          <a:bodyPr/>
          <a:lstStyle/>
          <a:p>
            <a:fld id="{D07DC24B-8650-405F-98BC-E78A8ACB2E7F}" type="slidenum">
              <a:rPr lang="uk-UA" smtClean="0"/>
              <a:pPr/>
              <a:t>22</a:t>
            </a:fld>
            <a:endParaRPr lang="uk-UA"/>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55072" y="495588"/>
            <a:ext cx="10716492" cy="4351338"/>
          </a:xfrm>
        </p:spPr>
        <p:txBody>
          <a:bodyPr>
            <a:normAutofit/>
          </a:bodyPr>
          <a:lstStyle/>
          <a:p>
            <a:pPr marL="0" indent="360363" algn="just">
              <a:lnSpc>
                <a:spcPct val="100000"/>
              </a:lnSpc>
              <a:spcBef>
                <a:spcPts val="600"/>
              </a:spcBef>
              <a:buNone/>
            </a:pPr>
            <a:r>
              <a:rPr lang="uk-UA" sz="2400" dirty="0" smtClean="0">
                <a:latin typeface="Times New Roman" pitchFamily="18" charset="0"/>
                <a:cs typeface="Times New Roman" pitchFamily="18" charset="0"/>
              </a:rPr>
              <a:t>Відповідно </a:t>
            </a:r>
            <a:r>
              <a:rPr lang="uk-UA" sz="2400" dirty="0" smtClean="0">
                <a:latin typeface="Times New Roman" pitchFamily="18" charset="0"/>
                <a:cs typeface="Times New Roman" pitchFamily="18" charset="0"/>
              </a:rPr>
              <a:t>до ДСН 3.3.6.037-99 допустимі рівні ультразвукових тисків в октавних та </a:t>
            </a:r>
            <a:r>
              <a:rPr lang="uk-UA" sz="2400" dirty="0" err="1" smtClean="0">
                <a:latin typeface="Times New Roman" pitchFamily="18" charset="0"/>
                <a:cs typeface="Times New Roman" pitchFamily="18" charset="0"/>
              </a:rPr>
              <a:t>третинооктавних</a:t>
            </a:r>
            <a:r>
              <a:rPr lang="uk-UA" sz="2400" dirty="0" smtClean="0">
                <a:latin typeface="Times New Roman" pitchFamily="18" charset="0"/>
                <a:cs typeface="Times New Roman" pitchFamily="18" charset="0"/>
              </a:rPr>
              <a:t> смугах не мають перевищувати значень, наведених у табл. </a:t>
            </a:r>
            <a:r>
              <a:rPr lang="uk-UA" sz="2400" dirty="0" smtClean="0">
                <a:latin typeface="Times New Roman" pitchFamily="18" charset="0"/>
                <a:cs typeface="Times New Roman" pitchFamily="18" charset="0"/>
              </a:rPr>
              <a:t>2.</a:t>
            </a:r>
            <a:endParaRPr lang="uk-UA" sz="2400" dirty="0" smtClean="0">
              <a:latin typeface="Times New Roman" pitchFamily="18" charset="0"/>
              <a:cs typeface="Times New Roman" pitchFamily="18" charset="0"/>
            </a:endParaRPr>
          </a:p>
          <a:p>
            <a:pPr marL="0" indent="360363" algn="r">
              <a:lnSpc>
                <a:spcPct val="100000"/>
              </a:lnSpc>
              <a:spcBef>
                <a:spcPts val="600"/>
              </a:spcBef>
              <a:buNone/>
            </a:pPr>
            <a:r>
              <a:rPr lang="uk-UA" sz="2400" dirty="0" smtClean="0">
                <a:latin typeface="Times New Roman" pitchFamily="18" charset="0"/>
                <a:cs typeface="Times New Roman" pitchFamily="18" charset="0"/>
              </a:rPr>
              <a:t>Таблиця </a:t>
            </a:r>
            <a:r>
              <a:rPr lang="uk-UA" sz="2400" dirty="0" smtClean="0">
                <a:latin typeface="Times New Roman" pitchFamily="18" charset="0"/>
                <a:cs typeface="Times New Roman" pitchFamily="18" charset="0"/>
              </a:rPr>
              <a:t>2</a:t>
            </a:r>
            <a:endParaRPr lang="uk-UA" sz="2400" dirty="0" smtClean="0">
              <a:latin typeface="Times New Roman" pitchFamily="18" charset="0"/>
              <a:cs typeface="Times New Roman" pitchFamily="18" charset="0"/>
            </a:endParaRPr>
          </a:p>
          <a:p>
            <a:pPr marL="0" indent="360363" algn="ctr">
              <a:lnSpc>
                <a:spcPct val="100000"/>
              </a:lnSpc>
              <a:spcBef>
                <a:spcPts val="600"/>
              </a:spcBef>
              <a:buNone/>
            </a:pPr>
            <a:r>
              <a:rPr lang="uk-UA" sz="2400" dirty="0" smtClean="0">
                <a:latin typeface="Times New Roman" pitchFamily="18" charset="0"/>
                <a:cs typeface="Times New Roman" pitchFamily="18" charset="0"/>
              </a:rPr>
              <a:t>Допустимі рівні ультразвукових тисків</a:t>
            </a:r>
          </a:p>
          <a:p>
            <a:pPr marL="0" indent="360363" algn="just">
              <a:lnSpc>
                <a:spcPct val="100000"/>
              </a:lnSpc>
              <a:spcBef>
                <a:spcPts val="600"/>
              </a:spcBef>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23</a:t>
            </a:fld>
            <a:endParaRPr lang="uk-UA"/>
          </a:p>
        </p:txBody>
      </p:sp>
      <p:pic>
        <p:nvPicPr>
          <p:cNvPr id="5" name="image4.jpeg"/>
          <p:cNvPicPr/>
          <p:nvPr/>
        </p:nvPicPr>
        <p:blipFill>
          <a:blip r:embed="rId2" cstate="print"/>
          <a:stretch>
            <a:fillRect/>
          </a:stretch>
        </p:blipFill>
        <p:spPr>
          <a:xfrm>
            <a:off x="2161309" y="3078782"/>
            <a:ext cx="8201891" cy="1853436"/>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2782" y="398606"/>
            <a:ext cx="10515600" cy="5891357"/>
          </a:xfrm>
        </p:spPr>
        <p:txBody>
          <a:bodyPr>
            <a:noAutofit/>
          </a:bodyPr>
          <a:lstStyle/>
          <a:p>
            <a:pPr algn="ctr">
              <a:lnSpc>
                <a:spcPct val="100000"/>
              </a:lnSpc>
              <a:spcBef>
                <a:spcPts val="600"/>
              </a:spcBef>
              <a:buNone/>
            </a:pPr>
            <a:r>
              <a:rPr lang="uk-UA" sz="2400" b="1" dirty="0" smtClean="0">
                <a:latin typeface="Times New Roman" pitchFamily="18" charset="0"/>
                <a:cs typeface="Times New Roman" pitchFamily="18" charset="0"/>
              </a:rPr>
              <a:t>Запитання </a:t>
            </a:r>
            <a:r>
              <a:rPr lang="uk-UA" sz="2400" b="1" dirty="0" smtClean="0">
                <a:latin typeface="Times New Roman" pitchFamily="18" charset="0"/>
                <a:cs typeface="Times New Roman" pitchFamily="18" charset="0"/>
              </a:rPr>
              <a:t>і завдання для самостійної роботи</a:t>
            </a:r>
          </a:p>
          <a:p>
            <a:pPr>
              <a:lnSpc>
                <a:spcPct val="100000"/>
              </a:lnSpc>
              <a:spcBef>
                <a:spcPts val="600"/>
              </a:spcBef>
              <a:buNone/>
            </a:pPr>
            <a:r>
              <a:rPr lang="uk-UA" sz="1050" dirty="0" smtClean="0">
                <a:latin typeface="Times New Roman" pitchFamily="18" charset="0"/>
                <a:cs typeface="Times New Roman" pitchFamily="18" charset="0"/>
              </a:rPr>
              <a:t> </a:t>
            </a:r>
            <a:endParaRPr lang="uk-UA" sz="1050" dirty="0" smtClean="0">
              <a:latin typeface="Times New Roman" pitchFamily="18" charset="0"/>
              <a:cs typeface="Times New Roman" pitchFamily="18" charset="0"/>
            </a:endParaRPr>
          </a:p>
          <a:p>
            <a:pPr marL="457200" lvl="0" indent="-457200" algn="just">
              <a:lnSpc>
                <a:spcPct val="100000"/>
              </a:lnSpc>
              <a:spcBef>
                <a:spcPts val="600"/>
              </a:spcBef>
              <a:buFont typeface="+mj-lt"/>
              <a:buAutoNum type="arabicPeriod"/>
            </a:pPr>
            <a:r>
              <a:rPr lang="uk-UA" sz="2000" dirty="0" smtClean="0">
                <a:latin typeface="Times New Roman" pitchFamily="18" charset="0"/>
                <a:cs typeface="Times New Roman" pitchFamily="18" charset="0"/>
              </a:rPr>
              <a:t>Основні аспекти захисту довкілля від шуму.</a:t>
            </a:r>
          </a:p>
          <a:p>
            <a:pPr marL="457200" lvl="0" indent="-457200" algn="just">
              <a:lnSpc>
                <a:spcPct val="100000"/>
              </a:lnSpc>
              <a:spcBef>
                <a:spcPts val="600"/>
              </a:spcBef>
              <a:buFont typeface="+mj-lt"/>
              <a:buAutoNum type="arabicPeriod"/>
            </a:pPr>
            <a:r>
              <a:rPr lang="uk-UA" sz="2000" dirty="0" smtClean="0">
                <a:latin typeface="Times New Roman" pitchFamily="18" charset="0"/>
                <a:cs typeface="Times New Roman" pitchFamily="18" charset="0"/>
              </a:rPr>
              <a:t>Нормування </a:t>
            </a:r>
            <a:r>
              <a:rPr lang="uk-UA" sz="2000" dirty="0" smtClean="0">
                <a:latin typeface="Times New Roman" pitchFamily="18" charset="0"/>
                <a:cs typeface="Times New Roman" pitchFamily="18" charset="0"/>
              </a:rPr>
              <a:t>ультразвукових шумів.</a:t>
            </a:r>
          </a:p>
          <a:p>
            <a:pPr marL="457200" lvl="0" indent="-457200" algn="just">
              <a:lnSpc>
                <a:spcPct val="100000"/>
              </a:lnSpc>
              <a:spcBef>
                <a:spcPts val="600"/>
              </a:spcBef>
              <a:buFont typeface="+mj-lt"/>
              <a:buAutoNum type="arabicPeriod"/>
            </a:pPr>
            <a:r>
              <a:rPr lang="uk-UA" sz="2000" dirty="0" smtClean="0">
                <a:latin typeface="Times New Roman" pitchFamily="18" charset="0"/>
                <a:cs typeface="Times New Roman" pitchFamily="18" charset="0"/>
              </a:rPr>
              <a:t>Шумове навантаження на довкілля.</a:t>
            </a:r>
          </a:p>
          <a:p>
            <a:pPr marL="457200" lvl="0" indent="-457200" algn="just">
              <a:lnSpc>
                <a:spcPct val="100000"/>
              </a:lnSpc>
              <a:spcBef>
                <a:spcPts val="600"/>
              </a:spcBef>
              <a:buFont typeface="+mj-lt"/>
              <a:buAutoNum type="arabicPeriod"/>
            </a:pPr>
            <a:r>
              <a:rPr lang="uk-UA" sz="2000" dirty="0" smtClean="0">
                <a:latin typeface="Times New Roman" pitchFamily="18" charset="0"/>
                <a:cs typeface="Times New Roman" pitchFamily="18" charset="0"/>
              </a:rPr>
              <a:t>Класифікаційні ознаки та характеристики шуму.</a:t>
            </a:r>
          </a:p>
          <a:p>
            <a:pPr marL="457200" lvl="0" indent="-457200" algn="just">
              <a:lnSpc>
                <a:spcPct val="100000"/>
              </a:lnSpc>
              <a:spcBef>
                <a:spcPts val="600"/>
              </a:spcBef>
              <a:buFont typeface="+mj-lt"/>
              <a:buAutoNum type="arabicPeriod"/>
            </a:pPr>
            <a:r>
              <a:rPr lang="uk-UA" sz="2000" dirty="0" smtClean="0">
                <a:latin typeface="Times New Roman" pitchFamily="18" charset="0"/>
                <a:cs typeface="Times New Roman" pitchFamily="18" charset="0"/>
              </a:rPr>
              <a:t>Джерела шумового навантаження на довкілля.</a:t>
            </a:r>
          </a:p>
          <a:p>
            <a:pPr marL="457200" lvl="0" indent="-457200" algn="just">
              <a:lnSpc>
                <a:spcPct val="100000"/>
              </a:lnSpc>
              <a:spcBef>
                <a:spcPts val="600"/>
              </a:spcBef>
              <a:buFont typeface="+mj-lt"/>
              <a:buAutoNum type="arabicPeriod"/>
            </a:pPr>
            <a:r>
              <a:rPr lang="ru-RU" sz="2000" dirty="0" err="1" smtClean="0">
                <a:latin typeface="Times New Roman" pitchFamily="18" charset="0"/>
                <a:cs typeface="Times New Roman" pitchFamily="18" charset="0"/>
              </a:rPr>
              <a:t>Основні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пріоритети</a:t>
            </a:r>
            <a:r>
              <a:rPr lang="ru-RU" sz="2000" dirty="0" smtClean="0">
                <a:latin typeface="Times New Roman" pitchFamily="18" charset="0"/>
                <a:cs typeface="Times New Roman" pitchFamily="18" charset="0"/>
              </a:rPr>
              <a:t> в </a:t>
            </a:r>
            <a:r>
              <a:rPr lang="ru-RU" sz="2000" dirty="0" err="1" smtClean="0">
                <a:latin typeface="Times New Roman" pitchFamily="18" charset="0"/>
                <a:cs typeface="Times New Roman" pitchFamily="18" charset="0"/>
              </a:rPr>
              <a:t>зниженні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рівня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акустичного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забруднення</a:t>
            </a:r>
            <a:r>
              <a:rPr lang="ru-RU" sz="2000" dirty="0" smtClean="0">
                <a:latin typeface="Times New Roman" pitchFamily="18" charset="0"/>
                <a:cs typeface="Times New Roman" pitchFamily="18" charset="0"/>
              </a:rPr>
              <a:t>.</a:t>
            </a:r>
          </a:p>
          <a:p>
            <a:pPr marL="457200" indent="-457200" algn="just">
              <a:lnSpc>
                <a:spcPct val="100000"/>
              </a:lnSpc>
              <a:spcBef>
                <a:spcPts val="600"/>
              </a:spcBef>
              <a:buFont typeface="+mj-lt"/>
              <a:buAutoNum type="arabicPeriod"/>
            </a:pPr>
            <a:r>
              <a:rPr lang="uk-UA" sz="2000" dirty="0" smtClean="0">
                <a:latin typeface="Times New Roman" pitchFamily="18" charset="0"/>
                <a:cs typeface="Times New Roman" pitchFamily="18" charset="0"/>
              </a:rPr>
              <a:t>Засоби індивідуального захисту від шуму.</a:t>
            </a:r>
          </a:p>
          <a:p>
            <a:pPr marL="457200" indent="-457200" algn="just">
              <a:lnSpc>
                <a:spcPct val="100000"/>
              </a:lnSpc>
              <a:spcBef>
                <a:spcPts val="600"/>
              </a:spcBef>
              <a:buFont typeface="+mj-lt"/>
              <a:buAutoNum type="arabicPeriod"/>
            </a:pPr>
            <a:r>
              <a:rPr lang="uk-UA" sz="2000" dirty="0" smtClean="0">
                <a:latin typeface="Times New Roman" pitchFamily="18" charset="0"/>
                <a:cs typeface="Times New Roman" pitchFamily="18" charset="0"/>
              </a:rPr>
              <a:t>Правовий захист населення від шуму</a:t>
            </a:r>
            <a:r>
              <a:rPr lang="uk-UA" sz="2000" dirty="0" smtClean="0">
                <a:latin typeface="Times New Roman" pitchFamily="18" charset="0"/>
                <a:cs typeface="Times New Roman" pitchFamily="18" charset="0"/>
              </a:rPr>
              <a:t>.</a:t>
            </a:r>
          </a:p>
          <a:p>
            <a:pPr marL="457200" indent="-457200" algn="just">
              <a:lnSpc>
                <a:spcPct val="100000"/>
              </a:lnSpc>
              <a:spcBef>
                <a:spcPts val="600"/>
              </a:spcBef>
              <a:buFont typeface="+mj-lt"/>
              <a:buAutoNum type="arabicPeriod"/>
            </a:pPr>
            <a:r>
              <a:rPr lang="ru-RU" sz="2000" dirty="0" err="1" smtClean="0">
                <a:latin typeface="Times New Roman" pitchFamily="18" charset="0"/>
                <a:cs typeface="Times New Roman" pitchFamily="18" charset="0"/>
              </a:rPr>
              <a:t>Звукопоглинальні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конструкції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акустичні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екрани</a:t>
            </a:r>
            <a:r>
              <a:rPr lang="ru-RU" sz="2000" dirty="0" smtClean="0">
                <a:latin typeface="Times New Roman" pitchFamily="18" charset="0"/>
                <a:cs typeface="Times New Roman" pitchFamily="18" charset="0"/>
              </a:rPr>
              <a:t>. </a:t>
            </a:r>
          </a:p>
          <a:p>
            <a:pPr marL="457200" indent="-457200" algn="just">
              <a:lnSpc>
                <a:spcPct val="100000"/>
              </a:lnSpc>
              <a:spcBef>
                <a:spcPts val="600"/>
              </a:spcBef>
              <a:buFont typeface="+mj-lt"/>
              <a:buAutoNum type="arabicPeriod"/>
            </a:pPr>
            <a:r>
              <a:rPr lang="uk-UA" sz="2000" dirty="0" smtClean="0">
                <a:latin typeface="Times New Roman" pitchFamily="18" charset="0"/>
                <a:cs typeface="Times New Roman" pitchFamily="18" charset="0"/>
              </a:rPr>
              <a:t>Джерела </a:t>
            </a:r>
            <a:r>
              <a:rPr lang="uk-UA" sz="2000" dirty="0" smtClean="0">
                <a:latin typeface="Times New Roman" pitchFamily="18" charset="0"/>
                <a:cs typeface="Times New Roman" pitchFamily="18" charset="0"/>
              </a:rPr>
              <a:t>шуму інженерного </a:t>
            </a:r>
            <a:r>
              <a:rPr lang="uk-UA" sz="2000" dirty="0" smtClean="0">
                <a:latin typeface="Times New Roman" pitchFamily="18" charset="0"/>
                <a:cs typeface="Times New Roman" pitchFamily="18" charset="0"/>
              </a:rPr>
              <a:t>обладнання </a:t>
            </a:r>
          </a:p>
          <a:p>
            <a:pPr marL="457200" indent="-457200" algn="just">
              <a:lnSpc>
                <a:spcPct val="100000"/>
              </a:lnSpc>
              <a:spcBef>
                <a:spcPts val="600"/>
              </a:spcBef>
              <a:buFont typeface="+mj-lt"/>
              <a:buAutoNum type="arabicPeriod"/>
            </a:pPr>
            <a:r>
              <a:rPr lang="ru-RU" sz="2000" dirty="0" err="1" smtClean="0">
                <a:latin typeface="Times New Roman" pitchFamily="18" charset="0"/>
                <a:cs typeface="Times New Roman" pitchFamily="18" charset="0"/>
              </a:rPr>
              <a:t>Захист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від</a:t>
            </a:r>
            <a:r>
              <a:rPr lang="ru-RU" sz="2000" dirty="0" smtClean="0">
                <a:latin typeface="Times New Roman" pitchFamily="18" charset="0"/>
                <a:cs typeface="Times New Roman" pitchFamily="18" charset="0"/>
              </a:rPr>
              <a:t> шуму </a:t>
            </a:r>
            <a:r>
              <a:rPr lang="ru-RU" sz="2000" dirty="0" err="1" smtClean="0">
                <a:latin typeface="Times New Roman" pitchFamily="18" charset="0"/>
                <a:cs typeface="Times New Roman" pitchFamily="18" charset="0"/>
              </a:rPr>
              <a:t>інженерного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обладнання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житлових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громадських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будинків</a:t>
            </a:r>
            <a:endParaRPr lang="ru-RU" sz="2000" dirty="0" smtClean="0">
              <a:latin typeface="Times New Roman" pitchFamily="18" charset="0"/>
              <a:cs typeface="Times New Roman" pitchFamily="18" charset="0"/>
            </a:endParaRPr>
          </a:p>
          <a:p>
            <a:pPr marL="457200" indent="-457200" algn="just">
              <a:lnSpc>
                <a:spcPct val="100000"/>
              </a:lnSpc>
              <a:spcBef>
                <a:spcPts val="600"/>
              </a:spcBef>
              <a:buFont typeface="+mj-lt"/>
              <a:buAutoNum type="arabicPeriod"/>
            </a:pPr>
            <a:r>
              <a:rPr lang="ru-RU" sz="2000" dirty="0" err="1" smtClean="0">
                <a:latin typeface="Times New Roman" pitchFamily="18" charset="0"/>
                <a:cs typeface="Times New Roman" pitchFamily="18" charset="0"/>
              </a:rPr>
              <a:t>Захист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від</a:t>
            </a:r>
            <a:r>
              <a:rPr lang="ru-RU" sz="2000" dirty="0" smtClean="0">
                <a:latin typeface="Times New Roman" pitchFamily="18" charset="0"/>
                <a:cs typeface="Times New Roman" pitchFamily="18" charset="0"/>
              </a:rPr>
              <a:t> шуму </a:t>
            </a:r>
            <a:r>
              <a:rPr lang="ru-RU" sz="2000" dirty="0" err="1" smtClean="0">
                <a:latin typeface="Times New Roman" pitchFamily="18" charset="0"/>
                <a:cs typeface="Times New Roman" pitchFamily="18" charset="0"/>
              </a:rPr>
              <a:t>сельбищних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територій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міських</a:t>
            </a:r>
            <a:r>
              <a:rPr lang="ru-RU" sz="2000" dirty="0" smtClean="0">
                <a:latin typeface="Times New Roman" pitchFamily="18" charset="0"/>
                <a:cs typeface="Times New Roman" pitchFamily="18" charset="0"/>
              </a:rPr>
              <a:t> та </a:t>
            </a:r>
            <a:r>
              <a:rPr lang="ru-RU" sz="2000" dirty="0" err="1" smtClean="0">
                <a:latin typeface="Times New Roman" pitchFamily="18" charset="0"/>
                <a:cs typeface="Times New Roman" pitchFamily="18" charset="0"/>
              </a:rPr>
              <a:t>сільських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поселень</a:t>
            </a:r>
            <a:r>
              <a:rPr lang="ru-RU" sz="2000" dirty="0" smtClean="0">
                <a:latin typeface="Times New Roman" pitchFamily="18" charset="0"/>
                <a:cs typeface="Times New Roman" pitchFamily="18" charset="0"/>
              </a:rPr>
              <a:t>.</a:t>
            </a:r>
          </a:p>
          <a:p>
            <a:pPr marL="457200" indent="-457200" algn="just">
              <a:lnSpc>
                <a:spcPct val="100000"/>
              </a:lnSpc>
              <a:spcBef>
                <a:spcPts val="600"/>
              </a:spcBef>
              <a:buFont typeface="+mj-lt"/>
              <a:buAutoNum type="arabicPeriod"/>
            </a:pPr>
            <a:endParaRPr lang="uk-UA" sz="20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24</a:t>
            </a:fld>
            <a:endParaRPr lang="uk-U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D07DC24B-8650-405F-98BC-E78A8ACB2E7F}" type="slidenum">
              <a:rPr lang="uk-UA" smtClean="0"/>
              <a:pPr/>
              <a:t>3</a:t>
            </a:fld>
            <a:endParaRPr lang="uk-UA"/>
          </a:p>
        </p:txBody>
      </p:sp>
      <p:pic>
        <p:nvPicPr>
          <p:cNvPr id="24578" name="Picture 2" descr="Шумове забруднення загрожує здоров'ю кожного п'ятого європейця |  Європейська правда"/>
          <p:cNvPicPr>
            <a:picLocks noChangeAspect="1" noChangeArrowheads="1"/>
          </p:cNvPicPr>
          <p:nvPr/>
        </p:nvPicPr>
        <p:blipFill>
          <a:blip r:embed="rId2" cstate="print"/>
          <a:srcRect/>
          <a:stretch>
            <a:fillRect/>
          </a:stretch>
        </p:blipFill>
        <p:spPr bwMode="auto">
          <a:xfrm>
            <a:off x="7481455" y="4336473"/>
            <a:ext cx="3325090" cy="2341418"/>
          </a:xfrm>
          <a:prstGeom prst="rect">
            <a:avLst/>
          </a:prstGeom>
          <a:noFill/>
        </p:spPr>
      </p:pic>
      <p:sp>
        <p:nvSpPr>
          <p:cNvPr id="24582" name="AutoShape 6" descr="Шумове забруднення навколишнього середовища і вимір рівня шуму"/>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24584" name="AutoShape 8" descr="Шумове забруднення навколишнього середовища і вимір рівня шуму"/>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pic>
        <p:nvPicPr>
          <p:cNvPr id="24586" name="Picture 10" descr="Шумове забруднення міст | Екологічні проблеми • NRV UA"/>
          <p:cNvPicPr>
            <a:picLocks noChangeAspect="1" noChangeArrowheads="1"/>
          </p:cNvPicPr>
          <p:nvPr/>
        </p:nvPicPr>
        <p:blipFill>
          <a:blip r:embed="rId3" cstate="print"/>
          <a:srcRect/>
          <a:stretch>
            <a:fillRect/>
          </a:stretch>
        </p:blipFill>
        <p:spPr bwMode="auto">
          <a:xfrm>
            <a:off x="4244715" y="4350328"/>
            <a:ext cx="3161606" cy="2327563"/>
          </a:xfrm>
          <a:prstGeom prst="rect">
            <a:avLst/>
          </a:prstGeom>
          <a:noFill/>
        </p:spPr>
      </p:pic>
      <p:sp>
        <p:nvSpPr>
          <p:cNvPr id="24588" name="AutoShape 12" descr="НАЦІОНАЛЬНИЙ ТЕХНІЧНИЙ УНІВЕРСИТЕТ УКРАЇНИ «КИЇВСЬКИЙ ПОЛІТЕХНІЧН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24590" name="AutoShape 14" descr="НАЦІОНАЛЬНИЙ ТЕХНІЧНИЙ УНІВЕРСИТЕТ УКРАЇНИ «КИЇВСЬКИЙ ПОЛІТЕХНІЧН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24592" name="AutoShape 16" descr="НАЦІОНАЛЬНИЙ ТЕХНІЧНИЙ УНІВЕРСИТЕТ УКРАЇНИ «КИЇВСЬКИЙ ПОЛІТЕХНІЧН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24594" name="AutoShape 18" descr="НАЦІОНАЛЬНИЙ ТЕХНІЧНИЙ УНІВЕРСИТЕТ УКРАЇНИ «КИЇВСЬКИЙ ПОЛІТЕХНІЧНИ"/>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pic>
        <p:nvPicPr>
          <p:cNvPr id="24596" name="Picture 20" descr="НАЦІОНАЛЬНИЙ ТЕХНІЧНИЙ УНІВЕРСИТЕТ УКРАЇНИ «КИЇВСЬКИЙ ПОЛІТЕХНІЧНИ"/>
          <p:cNvPicPr>
            <a:picLocks noChangeAspect="1" noChangeArrowheads="1"/>
          </p:cNvPicPr>
          <p:nvPr/>
        </p:nvPicPr>
        <p:blipFill>
          <a:blip r:embed="rId4" cstate="print"/>
          <a:srcRect/>
          <a:stretch>
            <a:fillRect/>
          </a:stretch>
        </p:blipFill>
        <p:spPr bwMode="auto">
          <a:xfrm>
            <a:off x="746368" y="4350326"/>
            <a:ext cx="3381406" cy="2299855"/>
          </a:xfrm>
          <a:prstGeom prst="rect">
            <a:avLst/>
          </a:prstGeom>
          <a:noFill/>
        </p:spPr>
      </p:pic>
      <p:sp>
        <p:nvSpPr>
          <p:cNvPr id="22529" name="Rectangle 1"/>
          <p:cNvSpPr>
            <a:spLocks noChangeArrowheads="1"/>
          </p:cNvSpPr>
          <p:nvPr/>
        </p:nvSpPr>
        <p:spPr bwMode="auto">
          <a:xfrm>
            <a:off x="706582" y="3152091"/>
            <a:ext cx="11055927" cy="1107996"/>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sz="2200" b="0"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Джерелами зовнішнього біогенного шуму є</a:t>
            </a:r>
            <a:r>
              <a:rPr kumimoji="0" lang="uk-UA"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стадіони, базари, майдани для мітингів, танцмайданчики, відкриті майданчики </a:t>
            </a:r>
            <a:r>
              <a:rPr kumimoji="0" lang="uk-UA" sz="2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культурномасового</a:t>
            </a:r>
            <a:r>
              <a:rPr kumimoji="0" lang="uk-UA"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відпочинку, спортмайданчики, дискотеки, зоопарки, тваринницькі ферми тощо.</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Прямоугольник 13"/>
          <p:cNvSpPr/>
          <p:nvPr/>
        </p:nvSpPr>
        <p:spPr>
          <a:xfrm>
            <a:off x="706581" y="293408"/>
            <a:ext cx="11000509" cy="76944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just" fontAlgn="base">
              <a:spcBef>
                <a:spcPct val="0"/>
              </a:spcBef>
              <a:spcAft>
                <a:spcPct val="0"/>
              </a:spcAft>
            </a:pPr>
            <a:r>
              <a:rPr lang="uk-UA" sz="2200" u="sng" dirty="0" smtClean="0">
                <a:solidFill>
                  <a:srgbClr val="000000"/>
                </a:solidFill>
                <a:latin typeface="Times New Roman" pitchFamily="18" charset="0"/>
                <a:ea typeface="Times New Roman" pitchFamily="18" charset="0"/>
                <a:cs typeface="Times New Roman" pitchFamily="18" charset="0"/>
              </a:rPr>
              <a:t>Основними внутрішніми джерелами техногенного шуму в будинках</a:t>
            </a:r>
            <a:r>
              <a:rPr lang="uk-UA" sz="2200" dirty="0" smtClean="0">
                <a:solidFill>
                  <a:srgbClr val="000000"/>
                </a:solidFill>
                <a:latin typeface="Times New Roman" pitchFamily="18" charset="0"/>
                <a:ea typeface="Times New Roman" pitchFamily="18" charset="0"/>
                <a:cs typeface="Times New Roman" pitchFamily="18" charset="0"/>
              </a:rPr>
              <a:t> різного призначення є технологічне і інженерне обладнання.</a:t>
            </a:r>
            <a:endParaRPr lang="uk-UA" sz="2200" dirty="0" smtClean="0">
              <a:latin typeface="Times New Roman" pitchFamily="18" charset="0"/>
              <a:cs typeface="Times New Roman" pitchFamily="18" charset="0"/>
            </a:endParaRPr>
          </a:p>
        </p:txBody>
      </p:sp>
      <p:sp>
        <p:nvSpPr>
          <p:cNvPr id="15" name="Прямоугольник 14"/>
          <p:cNvSpPr/>
          <p:nvPr/>
        </p:nvSpPr>
        <p:spPr>
          <a:xfrm>
            <a:off x="720436" y="1208038"/>
            <a:ext cx="11042073" cy="178510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just" eaLnBrk="0" fontAlgn="base" hangingPunct="0">
              <a:spcBef>
                <a:spcPct val="0"/>
              </a:spcBef>
              <a:spcAft>
                <a:spcPct val="0"/>
              </a:spcAft>
            </a:pPr>
            <a:r>
              <a:rPr lang="uk-UA" sz="2200" u="sng" dirty="0" smtClean="0">
                <a:solidFill>
                  <a:srgbClr val="000000"/>
                </a:solidFill>
                <a:latin typeface="Times New Roman" pitchFamily="18" charset="0"/>
                <a:ea typeface="Times New Roman" pitchFamily="18" charset="0"/>
                <a:cs typeface="Times New Roman" pitchFamily="18" charset="0"/>
              </a:rPr>
              <a:t>Основними джерелами зовнішнього техногенного шуму є</a:t>
            </a:r>
            <a:r>
              <a:rPr lang="uk-UA" sz="2200" dirty="0" smtClean="0">
                <a:solidFill>
                  <a:srgbClr val="000000"/>
                </a:solidFill>
                <a:latin typeface="Times New Roman" pitchFamily="18" charset="0"/>
                <a:ea typeface="Times New Roman" pitchFamily="18" charset="0"/>
                <a:cs typeface="Times New Roman" pitchFamily="18" charset="0"/>
              </a:rPr>
              <a:t> потоки автомобільного, рейкового, водного, повітряного транспорту, промислові підприємства та їх окремі установки, комунально-складські і транспортні підприємства, трансформаторні і газорозподільні підстанції, центральні теплові пункти, насосні і компресорні станції, </a:t>
            </a:r>
            <a:r>
              <a:rPr lang="uk-UA" sz="2200" dirty="0" err="1" smtClean="0">
                <a:solidFill>
                  <a:srgbClr val="000000"/>
                </a:solidFill>
                <a:latin typeface="Times New Roman" pitchFamily="18" charset="0"/>
                <a:ea typeface="Times New Roman" pitchFamily="18" charset="0"/>
                <a:cs typeface="Times New Roman" pitchFamily="18" charset="0"/>
              </a:rPr>
              <a:t>будмайданчики</a:t>
            </a:r>
            <a:r>
              <a:rPr lang="uk-UA" sz="2200" dirty="0" smtClean="0">
                <a:solidFill>
                  <a:srgbClr val="000000"/>
                </a:solidFill>
                <a:latin typeface="Times New Roman" pitchFamily="18" charset="0"/>
                <a:ea typeface="Times New Roman" pitchFamily="18" charset="0"/>
                <a:cs typeface="Times New Roman" pitchFamily="18" charset="0"/>
              </a:rPr>
              <a:t>, гаражі, автостоянки тощо.</a:t>
            </a:r>
            <a:endParaRPr lang="uk-UA" sz="2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60219" y="332509"/>
            <a:ext cx="11430000" cy="6248400"/>
          </a:xfrm>
        </p:spPr>
        <p:txBody>
          <a:bodyPr>
            <a:normAutofit lnSpcReduction="10000"/>
          </a:bodyPr>
          <a:lstStyle/>
          <a:p>
            <a:pPr marL="0" indent="360363" algn="just">
              <a:lnSpc>
                <a:spcPct val="110000"/>
              </a:lnSpc>
              <a:spcBef>
                <a:spcPts val="600"/>
              </a:spcBef>
              <a:buNone/>
            </a:pPr>
            <a:r>
              <a:rPr lang="uk-UA" sz="2400" i="1" dirty="0" smtClean="0">
                <a:latin typeface="Times New Roman" pitchFamily="18" charset="0"/>
                <a:cs typeface="Times New Roman" pitchFamily="18" charset="0"/>
              </a:rPr>
              <a:t>Шуми різних джерел класифікують за характером спектра і за часовими характеристиками</a:t>
            </a:r>
            <a:r>
              <a:rPr lang="uk-UA" sz="2400"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(ДСН 3.3.6.037). </a:t>
            </a:r>
            <a:endParaRPr lang="uk-UA" sz="2400" dirty="0" smtClean="0">
              <a:latin typeface="Times New Roman" pitchFamily="18" charset="0"/>
              <a:cs typeface="Times New Roman" pitchFamily="18" charset="0"/>
            </a:endParaRPr>
          </a:p>
          <a:p>
            <a:pPr marL="0" indent="360363" algn="just">
              <a:lnSpc>
                <a:spcPct val="110000"/>
              </a:lnSpc>
              <a:spcBef>
                <a:spcPts val="600"/>
              </a:spcBef>
              <a:buNone/>
            </a:pPr>
            <a:r>
              <a:rPr lang="uk-UA" sz="2400" u="sng" dirty="0" smtClean="0">
                <a:latin typeface="Times New Roman" pitchFamily="18" charset="0"/>
                <a:cs typeface="Times New Roman" pitchFamily="18" charset="0"/>
              </a:rPr>
              <a:t>За характером спектра</a:t>
            </a:r>
            <a:r>
              <a:rPr lang="uk-UA" sz="2400" dirty="0" smtClean="0">
                <a:latin typeface="Times New Roman" pitchFamily="18" charset="0"/>
                <a:cs typeface="Times New Roman" pitchFamily="18" charset="0"/>
              </a:rPr>
              <a:t> шуми поділяють на широкосмугові і тональні. </a:t>
            </a:r>
            <a:endParaRPr lang="uk-UA" sz="2400" dirty="0" smtClean="0">
              <a:latin typeface="Times New Roman" pitchFamily="18" charset="0"/>
              <a:cs typeface="Times New Roman" pitchFamily="18" charset="0"/>
            </a:endParaRPr>
          </a:p>
          <a:p>
            <a:pPr marL="0" indent="360363" algn="just">
              <a:lnSpc>
                <a:spcPct val="110000"/>
              </a:lnSpc>
              <a:spcBef>
                <a:spcPts val="600"/>
              </a:spcBef>
              <a:buNone/>
            </a:pPr>
            <a:r>
              <a:rPr lang="uk-UA" sz="2400" u="sng" dirty="0" smtClean="0">
                <a:latin typeface="Times New Roman" pitchFamily="18" charset="0"/>
                <a:cs typeface="Times New Roman" pitchFamily="18" charset="0"/>
              </a:rPr>
              <a:t>За </a:t>
            </a:r>
            <a:r>
              <a:rPr lang="uk-UA" sz="2400" u="sng" dirty="0" smtClean="0">
                <a:latin typeface="Times New Roman" pitchFamily="18" charset="0"/>
                <a:cs typeface="Times New Roman" pitchFamily="18" charset="0"/>
              </a:rPr>
              <a:t>часовими характеристиками</a:t>
            </a:r>
            <a:r>
              <a:rPr lang="uk-UA" sz="2400" dirty="0" smtClean="0">
                <a:latin typeface="Times New Roman" pitchFamily="18" charset="0"/>
                <a:cs typeface="Times New Roman" pitchFamily="18" charset="0"/>
              </a:rPr>
              <a:t> - на постійні і непостійні. До непостійних шумів відносяться коливні, переривчасті та імпульсні</a:t>
            </a:r>
            <a:r>
              <a:rPr lang="uk-UA" sz="2400" dirty="0" smtClean="0">
                <a:latin typeface="Times New Roman" pitchFamily="18" charset="0"/>
                <a:cs typeface="Times New Roman" pitchFamily="18" charset="0"/>
              </a:rPr>
              <a:t>.</a:t>
            </a:r>
          </a:p>
          <a:p>
            <a:pPr marL="0" indent="360363" algn="just">
              <a:lnSpc>
                <a:spcPct val="110000"/>
              </a:lnSpc>
              <a:spcBef>
                <a:spcPts val="600"/>
              </a:spcBef>
              <a:buNone/>
            </a:pPr>
            <a:endParaRPr lang="uk-UA" sz="1050" dirty="0" smtClean="0">
              <a:latin typeface="Times New Roman" pitchFamily="18" charset="0"/>
              <a:cs typeface="Times New Roman" pitchFamily="18" charset="0"/>
            </a:endParaRPr>
          </a:p>
          <a:p>
            <a:pPr marL="0" indent="360363" algn="just">
              <a:lnSpc>
                <a:spcPct val="110000"/>
              </a:lnSpc>
              <a:spcBef>
                <a:spcPts val="600"/>
              </a:spcBef>
              <a:buNone/>
            </a:pPr>
            <a:r>
              <a:rPr lang="uk-UA" sz="2400" dirty="0" smtClean="0">
                <a:latin typeface="Times New Roman" pitchFamily="18" charset="0"/>
                <a:cs typeface="Times New Roman" pitchFamily="18" charset="0"/>
              </a:rPr>
              <a:t>Слуховий аналізатор людини характеризується межами сприйняття. Розрізняють нижню і верхню межу сприйняття звуку:</a:t>
            </a:r>
          </a:p>
          <a:p>
            <a:pPr marL="0" indent="360363" algn="just">
              <a:lnSpc>
                <a:spcPct val="110000"/>
              </a:lnSpc>
              <a:spcBef>
                <a:spcPts val="600"/>
              </a:spcBef>
              <a:buNone/>
            </a:pPr>
            <a:r>
              <a:rPr lang="uk-UA" sz="2400" dirty="0" smtClean="0">
                <a:latin typeface="Times New Roman" pitchFamily="18" charset="0"/>
                <a:cs typeface="Times New Roman" pitchFamily="18" charset="0"/>
              </a:rPr>
              <a:t>− нижня абсолютна межа чутливості – це мінімальна величина подразника, яка спричинює відчуття;</a:t>
            </a:r>
          </a:p>
          <a:p>
            <a:pPr marL="0" indent="360363" algn="just">
              <a:lnSpc>
                <a:spcPct val="110000"/>
              </a:lnSpc>
              <a:spcBef>
                <a:spcPts val="600"/>
              </a:spcBef>
              <a:buNone/>
            </a:pPr>
            <a:r>
              <a:rPr lang="uk-UA" sz="2400" dirty="0" smtClean="0">
                <a:latin typeface="Times New Roman" pitchFamily="18" charset="0"/>
                <a:cs typeface="Times New Roman" pitchFamily="18" charset="0"/>
              </a:rPr>
              <a:t>− верхня абсолютна межа – максимально допустима величина подразника, яка ще не спричинює у людини болю.</a:t>
            </a:r>
          </a:p>
          <a:p>
            <a:pPr marL="0" indent="360363" algn="just">
              <a:lnSpc>
                <a:spcPct val="110000"/>
              </a:lnSpc>
              <a:spcBef>
                <a:spcPts val="600"/>
              </a:spcBef>
              <a:buNone/>
            </a:pPr>
            <a:r>
              <a:rPr lang="uk-UA" sz="2400" b="1" i="1" dirty="0" smtClean="0">
                <a:latin typeface="Times New Roman" pitchFamily="18" charset="0"/>
                <a:cs typeface="Times New Roman" pitchFamily="18" charset="0"/>
              </a:rPr>
              <a:t>Поріг больового відчуття </a:t>
            </a:r>
            <a:r>
              <a:rPr lang="uk-UA" sz="2400" dirty="0" smtClean="0">
                <a:latin typeface="Times New Roman" pitchFamily="18" charset="0"/>
                <a:cs typeface="Times New Roman" pitchFamily="18" charset="0"/>
              </a:rPr>
              <a:t>– це максимальний звуковий тиск (р), що сприймається вухом як звук. Перевищення больового порогу призводить до виникнення больових відчуттів і може пошкодити орган слуху. </a:t>
            </a:r>
          </a:p>
        </p:txBody>
      </p:sp>
      <p:sp>
        <p:nvSpPr>
          <p:cNvPr id="4" name="Номер слайда 3"/>
          <p:cNvSpPr>
            <a:spLocks noGrp="1"/>
          </p:cNvSpPr>
          <p:nvPr>
            <p:ph type="sldNum" sz="quarter" idx="12"/>
          </p:nvPr>
        </p:nvSpPr>
        <p:spPr/>
        <p:txBody>
          <a:bodyPr/>
          <a:lstStyle/>
          <a:p>
            <a:fld id="{D07DC24B-8650-405F-98BC-E78A8ACB2E7F}" type="slidenum">
              <a:rPr lang="uk-UA" smtClean="0"/>
              <a:pPr/>
              <a:t>4</a:t>
            </a:fld>
            <a:endParaRPr lang="uk-U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23455" y="318655"/>
            <a:ext cx="11014363" cy="6054436"/>
          </a:xfrm>
        </p:spPr>
        <p:txBody>
          <a:bodyPr>
            <a:noAutofit/>
          </a:bodyPr>
          <a:lstStyle/>
          <a:p>
            <a:pPr marL="0" indent="442913" algn="just">
              <a:buNone/>
            </a:pPr>
            <a:r>
              <a:rPr lang="uk-UA" sz="2400" dirty="0" smtClean="0">
                <a:latin typeface="Times New Roman" pitchFamily="18" charset="0"/>
                <a:cs typeface="Times New Roman" pitchFamily="18" charset="0"/>
              </a:rPr>
              <a:t>Звуковий тиск не повністю характеризує джерело звуку. Для більш повної характеристики джерела звуку введено його основні параметри:</a:t>
            </a:r>
          </a:p>
          <a:p>
            <a:pPr marL="0" indent="442913" algn="just"/>
            <a:r>
              <a:rPr lang="uk-UA" sz="2400" dirty="0" smtClean="0">
                <a:latin typeface="Times New Roman" pitchFamily="18" charset="0"/>
                <a:cs typeface="Times New Roman" pitchFamily="18" charset="0"/>
              </a:rPr>
              <a:t>інтенсивність звуку (сила звуку);</a:t>
            </a:r>
          </a:p>
          <a:p>
            <a:pPr marL="0" indent="442913" algn="just"/>
            <a:r>
              <a:rPr lang="uk-UA" sz="2400" dirty="0" smtClean="0">
                <a:latin typeface="Times New Roman" pitchFamily="18" charset="0"/>
                <a:cs typeface="Times New Roman" pitchFamily="18" charset="0"/>
              </a:rPr>
              <a:t>звукова потужність;</a:t>
            </a:r>
          </a:p>
          <a:p>
            <a:pPr marL="0" indent="442913" algn="just"/>
            <a:r>
              <a:rPr lang="uk-UA" sz="2400" dirty="0" smtClean="0">
                <a:latin typeface="Times New Roman" pitchFamily="18" charset="0"/>
                <a:cs typeface="Times New Roman" pitchFamily="18" charset="0"/>
              </a:rPr>
              <a:t>рівень сили звуку;</a:t>
            </a:r>
          </a:p>
          <a:p>
            <a:pPr marL="0" indent="442913" algn="just"/>
            <a:r>
              <a:rPr lang="uk-UA" sz="2400" dirty="0" smtClean="0">
                <a:latin typeface="Times New Roman" pitchFamily="18" charset="0"/>
                <a:cs typeface="Times New Roman" pitchFamily="18" charset="0"/>
              </a:rPr>
              <a:t>рівень звукового тиску;</a:t>
            </a:r>
          </a:p>
          <a:p>
            <a:pPr marL="0" indent="442913" algn="just"/>
            <a:r>
              <a:rPr lang="uk-UA" sz="2400" dirty="0" smtClean="0">
                <a:latin typeface="Times New Roman" pitchFamily="18" charset="0"/>
                <a:cs typeface="Times New Roman" pitchFamily="18" charset="0"/>
              </a:rPr>
              <a:t>рівень звукової потужності.</a:t>
            </a:r>
          </a:p>
          <a:p>
            <a:pPr marL="0" indent="442913" algn="just">
              <a:buNone/>
            </a:pPr>
            <a:r>
              <a:rPr lang="uk-UA" sz="2400" dirty="0" smtClean="0">
                <a:latin typeface="Times New Roman" pitchFamily="18" charset="0"/>
                <a:cs typeface="Times New Roman" pitchFamily="18" charset="0"/>
              </a:rPr>
              <a:t>При оцінюванні шуму і шумових характеристик джерел шуму важливе значення мають такі поняття, як </a:t>
            </a:r>
            <a:r>
              <a:rPr lang="uk-UA" sz="2400" dirty="0" err="1" smtClean="0">
                <a:latin typeface="Times New Roman" pitchFamily="18" charset="0"/>
                <a:cs typeface="Times New Roman" pitchFamily="18" charset="0"/>
              </a:rPr>
              <a:t>імісія</a:t>
            </a:r>
            <a:r>
              <a:rPr lang="uk-UA" sz="2400" dirty="0" smtClean="0">
                <a:latin typeface="Times New Roman" pitchFamily="18" charset="0"/>
                <a:cs typeface="Times New Roman" pitchFamily="18" charset="0"/>
              </a:rPr>
              <a:t> та емісія.</a:t>
            </a:r>
          </a:p>
          <a:p>
            <a:pPr marL="0" indent="442913" algn="just">
              <a:buNone/>
            </a:pPr>
            <a:r>
              <a:rPr lang="uk-UA" sz="2400" b="1" i="1" dirty="0" err="1" smtClean="0">
                <a:latin typeface="Times New Roman" pitchFamily="18" charset="0"/>
                <a:cs typeface="Times New Roman" pitchFamily="18" charset="0"/>
              </a:rPr>
              <a:t>Імісія</a:t>
            </a:r>
            <a:r>
              <a:rPr lang="uk-UA" sz="2400" dirty="0" smtClean="0">
                <a:latin typeface="Times New Roman" pitchFamily="18" charset="0"/>
                <a:cs typeface="Times New Roman" pitchFamily="18" charset="0"/>
              </a:rPr>
              <a:t> – це вплив шумів на людину, яка перебуває в зоні дії джерела шуму. </a:t>
            </a:r>
            <a:r>
              <a:rPr lang="uk-UA" sz="2400" dirty="0" err="1" smtClean="0">
                <a:latin typeface="Times New Roman" pitchFamily="18" charset="0"/>
                <a:cs typeface="Times New Roman" pitchFamily="18" charset="0"/>
              </a:rPr>
              <a:t>Імісію</a:t>
            </a:r>
            <a:r>
              <a:rPr lang="uk-UA" sz="2400" dirty="0" smtClean="0">
                <a:latin typeface="Times New Roman" pitchFamily="18" charset="0"/>
                <a:cs typeface="Times New Roman" pitchFamily="18" charset="0"/>
              </a:rPr>
              <a:t> оцінюють і вимірюють там, де знаходиться людина, на яку впливає шум. Оцінювання </a:t>
            </a:r>
            <a:r>
              <a:rPr lang="uk-UA" sz="2400" dirty="0" err="1" smtClean="0">
                <a:latin typeface="Times New Roman" pitchFamily="18" charset="0"/>
                <a:cs typeface="Times New Roman" pitchFamily="18" charset="0"/>
              </a:rPr>
              <a:t>імісії</a:t>
            </a:r>
            <a:r>
              <a:rPr lang="uk-UA" sz="2400" dirty="0" smtClean="0">
                <a:latin typeface="Times New Roman" pitchFamily="18" charset="0"/>
                <a:cs typeface="Times New Roman" pitchFamily="18" charset="0"/>
              </a:rPr>
              <a:t> виконують, у першу чергу, для порівняння з нормами допустимого шуму.</a:t>
            </a:r>
          </a:p>
          <a:p>
            <a:pPr marL="0" indent="442913" algn="just">
              <a:buNone/>
            </a:pPr>
            <a:r>
              <a:rPr lang="uk-UA" sz="2400" b="1" i="1" dirty="0" smtClean="0">
                <a:latin typeface="Times New Roman" pitchFamily="18" charset="0"/>
                <a:cs typeface="Times New Roman" pitchFamily="18" charset="0"/>
              </a:rPr>
              <a:t>Емісія</a:t>
            </a:r>
            <a:r>
              <a:rPr lang="uk-UA" sz="2400" dirty="0" smtClean="0">
                <a:latin typeface="Times New Roman" pitchFamily="18" charset="0"/>
                <a:cs typeface="Times New Roman" pitchFamily="18" charset="0"/>
              </a:rPr>
              <a:t> – це випромінювання шуму в НПС, вона характеризує безпосередньо джерело шуму.</a:t>
            </a: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5</a:t>
            </a:fld>
            <a:endParaRPr lang="uk-U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1054" y="212726"/>
            <a:ext cx="11402291" cy="618548"/>
          </a:xfrm>
        </p:spPr>
        <p:txBody>
          <a:bodyPr>
            <a:normAutofit/>
          </a:bodyPr>
          <a:lstStyle/>
          <a:p>
            <a:r>
              <a:rPr lang="uk-UA" sz="3200" b="1" dirty="0" smtClean="0">
                <a:solidFill>
                  <a:schemeClr val="accent1">
                    <a:lumMod val="75000"/>
                  </a:schemeClr>
                </a:solidFill>
                <a:latin typeface="Times New Roman" pitchFamily="18" charset="0"/>
                <a:cs typeface="Times New Roman" pitchFamily="18" charset="0"/>
              </a:rPr>
              <a:t>2. Санітарне та технічне нормування шуму</a:t>
            </a:r>
            <a:endParaRPr lang="uk-UA" sz="3200" dirty="0"/>
          </a:p>
        </p:txBody>
      </p:sp>
      <p:sp>
        <p:nvSpPr>
          <p:cNvPr id="3" name="Содержимое 2"/>
          <p:cNvSpPr>
            <a:spLocks noGrp="1"/>
          </p:cNvSpPr>
          <p:nvPr>
            <p:ph idx="1"/>
          </p:nvPr>
        </p:nvSpPr>
        <p:spPr>
          <a:xfrm>
            <a:off x="838200" y="1011382"/>
            <a:ext cx="10515600" cy="5165581"/>
          </a:xfrm>
        </p:spPr>
        <p:txBody>
          <a:bodyPr>
            <a:normAutofit/>
          </a:bodyPr>
          <a:lstStyle/>
          <a:p>
            <a:pPr marL="0" indent="360363" algn="just">
              <a:lnSpc>
                <a:spcPct val="100000"/>
              </a:lnSpc>
              <a:spcBef>
                <a:spcPts val="600"/>
              </a:spcBef>
              <a:buNone/>
            </a:pPr>
            <a:r>
              <a:rPr lang="uk-UA" sz="2400" dirty="0" smtClean="0">
                <a:latin typeface="Times New Roman" pitchFamily="18" charset="0"/>
                <a:cs typeface="Times New Roman" pitchFamily="18" charset="0"/>
              </a:rPr>
              <a:t>Акустичний стан територій, прилеглих до житлових і громадських будинків повинен відповідати вимогам </a:t>
            </a:r>
            <a:r>
              <a:rPr lang="uk-UA" sz="2400" i="1" u="sng" dirty="0" smtClean="0">
                <a:latin typeface="Times New Roman" pitchFamily="18" charset="0"/>
                <a:cs typeface="Times New Roman" pitchFamily="18" charset="0"/>
              </a:rPr>
              <a:t>Закон</a:t>
            </a:r>
            <a:r>
              <a:rPr lang="ru-RU" sz="2400" i="1" u="sng" dirty="0" smtClean="0">
                <a:latin typeface="Times New Roman" pitchFamily="18" charset="0"/>
                <a:cs typeface="Times New Roman" pitchFamily="18" charset="0"/>
              </a:rPr>
              <a:t>у</a:t>
            </a:r>
            <a:r>
              <a:rPr lang="uk-UA" sz="2400" i="1" u="sng" dirty="0" smtClean="0">
                <a:latin typeface="Times New Roman" pitchFamily="18" charset="0"/>
                <a:cs typeface="Times New Roman" pitchFamily="18" charset="0"/>
              </a:rPr>
              <a:t> України «Про забезпечення санітарного та епідемічного благополуччя населення</a:t>
            </a:r>
            <a:r>
              <a:rPr lang="uk-UA" sz="2400" dirty="0" smtClean="0">
                <a:latin typeface="Times New Roman" pitchFamily="18" charset="0"/>
                <a:cs typeface="Times New Roman" pitchFamily="18" charset="0"/>
              </a:rPr>
              <a:t>. </a:t>
            </a:r>
            <a:r>
              <a:rPr lang="uk-UA" sz="2400" b="1" i="1" u="sng" dirty="0" smtClean="0">
                <a:latin typeface="Times New Roman" pitchFamily="18" charset="0"/>
                <a:cs typeface="Times New Roman" pitchFamily="18" charset="0"/>
              </a:rPr>
              <a:t>Стаття </a:t>
            </a:r>
            <a:r>
              <a:rPr lang="uk-UA" sz="2400" b="1" i="1" u="sng" dirty="0" smtClean="0">
                <a:latin typeface="Times New Roman" pitchFamily="18" charset="0"/>
                <a:cs typeface="Times New Roman" pitchFamily="18" charset="0"/>
              </a:rPr>
              <a:t>24. </a:t>
            </a:r>
            <a:r>
              <a:rPr lang="uk-UA" sz="2400" i="1" u="sng" dirty="0" smtClean="0">
                <a:latin typeface="Times New Roman" pitchFamily="18" charset="0"/>
                <a:cs typeface="Times New Roman" pitchFamily="18" charset="0"/>
              </a:rPr>
              <a:t>Захист населення від шкідливого впливу шуму, неіонізуючих випромінювань та інших фізичних </a:t>
            </a:r>
            <a:r>
              <a:rPr lang="uk-UA" sz="2400" i="1" u="sng" dirty="0" smtClean="0">
                <a:latin typeface="Times New Roman" pitchFamily="18" charset="0"/>
                <a:cs typeface="Times New Roman" pitchFamily="18" charset="0"/>
              </a:rPr>
              <a:t>факторів.</a:t>
            </a:r>
            <a:endParaRPr lang="uk-UA" sz="2400" dirty="0" smtClean="0">
              <a:latin typeface="Times New Roman" pitchFamily="18" charset="0"/>
              <a:cs typeface="Times New Roman" pitchFamily="18" charset="0"/>
            </a:endParaRPr>
          </a:p>
          <a:p>
            <a:pPr marL="0" indent="360363" algn="just">
              <a:lnSpc>
                <a:spcPct val="100000"/>
              </a:lnSpc>
              <a:spcBef>
                <a:spcPts val="600"/>
              </a:spcBef>
              <a:buNone/>
            </a:pPr>
            <a:r>
              <a:rPr lang="uk-UA" sz="2400" dirty="0" smtClean="0">
                <a:latin typeface="Times New Roman" pitchFamily="18" charset="0"/>
                <a:cs typeface="Times New Roman" pitchFamily="18" charset="0"/>
              </a:rPr>
              <a:t>Допустимі рівні шуму для житлових територій, громадських будівель, характеристики основних джерел зовнішніх шумів, визначення рівнів шуму та його зниження, слід здійснювати відповідно до вимог </a:t>
            </a:r>
            <a:r>
              <a:rPr lang="uk-UA" sz="2400" u="sng" dirty="0" smtClean="0">
                <a:latin typeface="Times New Roman" pitchFamily="18" charset="0"/>
                <a:cs typeface="Times New Roman" pitchFamily="18" charset="0"/>
              </a:rPr>
              <a:t>ДБН В.1.1-31:2013 «Захист територій, будинків і споруд від шуму».</a:t>
            </a:r>
          </a:p>
          <a:p>
            <a:pPr marL="0" indent="360363" algn="just">
              <a:lnSpc>
                <a:spcPct val="100000"/>
              </a:lnSpc>
              <a:spcBef>
                <a:spcPts val="600"/>
              </a:spcBef>
              <a:buNone/>
            </a:pPr>
            <a:r>
              <a:rPr lang="uk-UA" sz="2400" i="1" u="sng" dirty="0" smtClean="0">
                <a:latin typeface="Times New Roman" pitchFamily="18" charset="0"/>
                <a:cs typeface="Times New Roman" pitchFamily="18" charset="0"/>
              </a:rPr>
              <a:t>Наказ МОЗ від 22.02.2019 № 463 «Про затвердження Державних санітарних норм допустимих рівнів шуму в приміщеннях житлових та громадських будинків і на території житлової забудови»</a:t>
            </a:r>
            <a:endParaRPr lang="uk-UA" sz="2400" dirty="0" smtClean="0">
              <a:latin typeface="Times New Roman" pitchFamily="18" charset="0"/>
              <a:cs typeface="Times New Roman" pitchFamily="18" charset="0"/>
            </a:endParaRPr>
          </a:p>
          <a:p>
            <a:pPr marL="0" indent="360363" algn="just">
              <a:lnSpc>
                <a:spcPct val="100000"/>
              </a:lnSpc>
              <a:spcBef>
                <a:spcPts val="600"/>
              </a:spcBef>
              <a:buNone/>
            </a:pPr>
            <a:endParaRPr lang="uk-UA" sz="2400" dirty="0" smtClean="0">
              <a:latin typeface="Times New Roman" pitchFamily="18" charset="0"/>
              <a:cs typeface="Times New Roman" pitchFamily="18" charset="0"/>
            </a:endParaRPr>
          </a:p>
          <a:p>
            <a:pPr marL="0" indent="360363" algn="just">
              <a:lnSpc>
                <a:spcPct val="100000"/>
              </a:lnSpc>
              <a:spcBef>
                <a:spcPts val="600"/>
              </a:spcBef>
              <a:buNone/>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6</a:t>
            </a:fld>
            <a:endParaRPr lang="uk-U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D07DC24B-8650-405F-98BC-E78A8ACB2E7F}" type="slidenum">
              <a:rPr lang="uk-UA" smtClean="0"/>
              <a:pPr/>
              <a:t>7</a:t>
            </a:fld>
            <a:endParaRPr lang="uk-UA"/>
          </a:p>
        </p:txBody>
      </p:sp>
      <p:graphicFrame>
        <p:nvGraphicFramePr>
          <p:cNvPr id="5" name="Таблица 4"/>
          <p:cNvGraphicFramePr>
            <a:graphicFrameLocks noGrp="1"/>
          </p:cNvGraphicFramePr>
          <p:nvPr/>
        </p:nvGraphicFramePr>
        <p:xfrm>
          <a:off x="290944" y="719667"/>
          <a:ext cx="11665529" cy="5539171"/>
        </p:xfrm>
        <a:graphic>
          <a:graphicData uri="http://schemas.openxmlformats.org/drawingml/2006/table">
            <a:tbl>
              <a:tblPr/>
              <a:tblGrid>
                <a:gridCol w="4036964"/>
                <a:gridCol w="775787"/>
                <a:gridCol w="603388"/>
                <a:gridCol w="560291"/>
                <a:gridCol w="430992"/>
                <a:gridCol w="459726"/>
                <a:gridCol w="459725"/>
                <a:gridCol w="545924"/>
                <a:gridCol w="531557"/>
                <a:gridCol w="517191"/>
                <a:gridCol w="574656"/>
                <a:gridCol w="660855"/>
                <a:gridCol w="804519"/>
                <a:gridCol w="703954"/>
              </a:tblGrid>
              <a:tr h="253340">
                <a:tc rowSpan="2">
                  <a:txBody>
                    <a:bodyPr/>
                    <a:lstStyle/>
                    <a:p>
                      <a:pPr algn="ctr">
                        <a:spcAft>
                          <a:spcPts val="0"/>
                        </a:spcAft>
                      </a:pPr>
                      <a:r>
                        <a:rPr lang="uk-UA" sz="1600" b="1" dirty="0">
                          <a:solidFill>
                            <a:srgbClr val="000000"/>
                          </a:solidFill>
                          <a:latin typeface="Times New Roman"/>
                          <a:ea typeface="Times New Roman"/>
                        </a:rPr>
                        <a:t>Назва території</a:t>
                      </a:r>
                      <a:endParaRPr lang="uk-UA" sz="16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uk-UA" sz="1600" b="1" dirty="0">
                          <a:solidFill>
                            <a:srgbClr val="000000"/>
                          </a:solidFill>
                          <a:latin typeface="Times New Roman"/>
                          <a:ea typeface="Times New Roman"/>
                        </a:rPr>
                        <a:t>Час доби *</a:t>
                      </a:r>
                      <a:endParaRPr lang="uk-UA" sz="16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0">
                  <a:txBody>
                    <a:bodyPr/>
                    <a:lstStyle/>
                    <a:p>
                      <a:pPr algn="ctr">
                        <a:spcAft>
                          <a:spcPts val="0"/>
                        </a:spcAft>
                      </a:pPr>
                      <a:r>
                        <a:rPr lang="uk-UA" sz="1400" b="1" dirty="0">
                          <a:solidFill>
                            <a:srgbClr val="000000"/>
                          </a:solidFill>
                          <a:latin typeface="Times New Roman"/>
                          <a:ea typeface="Times New Roman"/>
                        </a:rPr>
                        <a:t>Допустимі рівні звукового тиску, дБ, в октавних смугах з середньо геометричними значеннями частот, Гц:</a:t>
                      </a:r>
                      <a:endParaRPr lang="uk-UA" sz="14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rowSpan="2">
                  <a:txBody>
                    <a:bodyPr/>
                    <a:lstStyle/>
                    <a:p>
                      <a:pPr algn="ctr">
                        <a:spcAft>
                          <a:spcPts val="0"/>
                        </a:spcAft>
                      </a:pPr>
                      <a:r>
                        <a:rPr lang="uk-UA" sz="1400" b="1">
                          <a:solidFill>
                            <a:srgbClr val="000000"/>
                          </a:solidFill>
                          <a:latin typeface="Times New Roman"/>
                          <a:ea typeface="Times New Roman"/>
                        </a:rPr>
                        <a:t>LА, дБА та LАекв., дБА</a:t>
                      </a:r>
                      <a:endParaRPr lang="uk-UA" sz="14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uk-UA" sz="1400" b="1" dirty="0">
                          <a:solidFill>
                            <a:srgbClr val="000000"/>
                          </a:solidFill>
                          <a:latin typeface="Times New Roman"/>
                          <a:ea typeface="Times New Roman"/>
                        </a:rPr>
                        <a:t>LA </a:t>
                      </a:r>
                      <a:r>
                        <a:rPr lang="uk-UA" sz="1400" b="1" dirty="0" err="1">
                          <a:solidFill>
                            <a:srgbClr val="000000"/>
                          </a:solidFill>
                          <a:latin typeface="Times New Roman"/>
                          <a:ea typeface="Times New Roman"/>
                        </a:rPr>
                        <a:t>макс</a:t>
                      </a:r>
                      <a:r>
                        <a:rPr lang="uk-UA" sz="1400" b="1" dirty="0">
                          <a:solidFill>
                            <a:srgbClr val="000000"/>
                          </a:solidFill>
                          <a:latin typeface="Times New Roman"/>
                          <a:ea typeface="Times New Roman"/>
                        </a:rPr>
                        <a:t>, </a:t>
                      </a:r>
                      <a:r>
                        <a:rPr lang="uk-UA" sz="1400" b="1" dirty="0" err="1">
                          <a:solidFill>
                            <a:srgbClr val="000000"/>
                          </a:solidFill>
                          <a:latin typeface="Times New Roman"/>
                          <a:ea typeface="Times New Roman"/>
                        </a:rPr>
                        <a:t>дБА</a:t>
                      </a:r>
                      <a:endParaRPr lang="uk-UA" sz="14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191">
                <a:tc vMerge="1">
                  <a:txBody>
                    <a:bodyPr/>
                    <a:lstStyle/>
                    <a:p>
                      <a:endParaRPr lang="uk-UA"/>
                    </a:p>
                  </a:txBody>
                  <a:tcPr/>
                </a:tc>
                <a:tc vMerge="1">
                  <a:txBody>
                    <a:bodyPr/>
                    <a:lstStyle/>
                    <a:p>
                      <a:endParaRPr lang="uk-UA"/>
                    </a:p>
                  </a:txBody>
                  <a:tcPr/>
                </a:tc>
                <a:tc>
                  <a:txBody>
                    <a:bodyPr/>
                    <a:lstStyle/>
                    <a:p>
                      <a:pPr>
                        <a:spcAft>
                          <a:spcPts val="0"/>
                        </a:spcAft>
                      </a:pPr>
                      <a:r>
                        <a:rPr lang="uk-UA" sz="1400" b="1" dirty="0">
                          <a:solidFill>
                            <a:srgbClr val="000000"/>
                          </a:solidFill>
                          <a:latin typeface="Times New Roman"/>
                          <a:ea typeface="Times New Roman"/>
                        </a:rPr>
                        <a:t>16 </a:t>
                      </a:r>
                      <a:endParaRPr lang="uk-UA" sz="14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dirty="0">
                          <a:solidFill>
                            <a:srgbClr val="000000"/>
                          </a:solidFill>
                          <a:latin typeface="Times New Roman"/>
                          <a:ea typeface="Times New Roman"/>
                        </a:rPr>
                        <a:t>31,5</a:t>
                      </a:r>
                      <a:endParaRPr lang="uk-UA" sz="14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a:solidFill>
                            <a:srgbClr val="000000"/>
                          </a:solidFill>
                          <a:latin typeface="Times New Roman"/>
                          <a:ea typeface="Times New Roman"/>
                        </a:rPr>
                        <a:t>63 </a:t>
                      </a:r>
                      <a:endParaRPr lang="uk-UA" sz="14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a:solidFill>
                            <a:srgbClr val="000000"/>
                          </a:solidFill>
                          <a:latin typeface="Times New Roman"/>
                          <a:ea typeface="Times New Roman"/>
                        </a:rPr>
                        <a:t>125</a:t>
                      </a:r>
                      <a:endParaRPr lang="uk-UA" sz="14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a:solidFill>
                            <a:srgbClr val="000000"/>
                          </a:solidFill>
                          <a:latin typeface="Times New Roman"/>
                          <a:ea typeface="Times New Roman"/>
                        </a:rPr>
                        <a:t>250</a:t>
                      </a:r>
                      <a:endParaRPr lang="uk-UA" sz="14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a:solidFill>
                            <a:srgbClr val="000000"/>
                          </a:solidFill>
                          <a:latin typeface="Times New Roman"/>
                          <a:ea typeface="Times New Roman"/>
                        </a:rPr>
                        <a:t>500</a:t>
                      </a:r>
                      <a:endParaRPr lang="uk-UA" sz="14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a:solidFill>
                            <a:srgbClr val="000000"/>
                          </a:solidFill>
                          <a:latin typeface="Times New Roman"/>
                          <a:ea typeface="Times New Roman"/>
                        </a:rPr>
                        <a:t>1000</a:t>
                      </a:r>
                      <a:endParaRPr lang="uk-UA" sz="14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a:solidFill>
                            <a:srgbClr val="000000"/>
                          </a:solidFill>
                          <a:latin typeface="Times New Roman"/>
                          <a:ea typeface="Times New Roman"/>
                        </a:rPr>
                        <a:t>2000</a:t>
                      </a:r>
                      <a:endParaRPr lang="uk-UA" sz="14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a:solidFill>
                            <a:srgbClr val="000000"/>
                          </a:solidFill>
                          <a:latin typeface="Times New Roman"/>
                          <a:ea typeface="Times New Roman"/>
                        </a:rPr>
                        <a:t>4000</a:t>
                      </a:r>
                      <a:endParaRPr lang="uk-UA" sz="14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b="1" dirty="0">
                          <a:solidFill>
                            <a:srgbClr val="000000"/>
                          </a:solidFill>
                          <a:latin typeface="Times New Roman"/>
                          <a:ea typeface="Times New Roman"/>
                        </a:rPr>
                        <a:t>8000</a:t>
                      </a:r>
                      <a:endParaRPr lang="uk-UA" sz="14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tc vMerge="1">
                  <a:txBody>
                    <a:bodyPr/>
                    <a:lstStyle/>
                    <a:p>
                      <a:endParaRPr lang="uk-UA"/>
                    </a:p>
                  </a:txBody>
                  <a:tcPr/>
                </a:tc>
              </a:tr>
              <a:tr h="126670">
                <a:tc rowSpan="2">
                  <a:txBody>
                    <a:bodyPr/>
                    <a:lstStyle/>
                    <a:p>
                      <a:pPr>
                        <a:spcAft>
                          <a:spcPts val="0"/>
                        </a:spcAft>
                      </a:pPr>
                      <a:r>
                        <a:rPr lang="uk-UA" sz="1600" dirty="0">
                          <a:solidFill>
                            <a:srgbClr val="000000"/>
                          </a:solidFill>
                          <a:latin typeface="Times New Roman"/>
                          <a:ea typeface="Times New Roman"/>
                        </a:rPr>
                        <a:t>1. Території, які безпосередньо прилягають до будинків лікарень та санаторіїв</a:t>
                      </a:r>
                      <a:endParaRPr lang="uk-UA" sz="16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день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71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36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33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60</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6681">
                <a:tc vMerge="1">
                  <a:txBody>
                    <a:bodyPr/>
                    <a:lstStyle/>
                    <a:p>
                      <a:endParaRPr lang="uk-UA"/>
                    </a:p>
                  </a:txBody>
                  <a:tcPr/>
                </a:tc>
                <a:tc>
                  <a:txBody>
                    <a:bodyPr/>
                    <a:lstStyle/>
                    <a:p>
                      <a:pPr>
                        <a:spcAft>
                          <a:spcPts val="0"/>
                        </a:spcAft>
                      </a:pPr>
                      <a:r>
                        <a:rPr lang="uk-UA" sz="1600">
                          <a:solidFill>
                            <a:srgbClr val="000000"/>
                          </a:solidFill>
                          <a:latin typeface="Times New Roman"/>
                          <a:ea typeface="Times New Roman"/>
                        </a:rPr>
                        <a:t>ніч</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31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27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24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22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22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50</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6670">
                <a:tc rowSpan="2">
                  <a:txBody>
                    <a:bodyPr/>
                    <a:lstStyle/>
                    <a:p>
                      <a:pPr>
                        <a:spcAft>
                          <a:spcPts val="0"/>
                        </a:spcAft>
                      </a:pPr>
                      <a:r>
                        <a:rPr lang="uk-UA" sz="1600" dirty="0">
                          <a:solidFill>
                            <a:srgbClr val="000000"/>
                          </a:solidFill>
                          <a:latin typeface="Times New Roman"/>
                          <a:ea typeface="Times New Roman"/>
                        </a:rPr>
                        <a:t>2. Території, які безпосередньо прилягають до житлових будинків, </a:t>
                      </a:r>
                      <a:r>
                        <a:rPr lang="uk-UA" sz="1600" dirty="0" err="1">
                          <a:solidFill>
                            <a:srgbClr val="000000"/>
                          </a:solidFill>
                          <a:latin typeface="Times New Roman"/>
                          <a:ea typeface="Times New Roman"/>
                        </a:rPr>
                        <a:t>будинків</a:t>
                      </a:r>
                      <a:r>
                        <a:rPr lang="uk-UA" sz="1600" dirty="0">
                          <a:solidFill>
                            <a:srgbClr val="000000"/>
                          </a:solidFill>
                          <a:latin typeface="Times New Roman"/>
                          <a:ea typeface="Times New Roman"/>
                        </a:rPr>
                        <a:t> </a:t>
                      </a:r>
                      <a:r>
                        <a:rPr lang="uk-UA" sz="1600" dirty="0" smtClean="0">
                          <a:solidFill>
                            <a:srgbClr val="000000"/>
                          </a:solidFill>
                          <a:latin typeface="Times New Roman"/>
                          <a:ea typeface="Times New Roman"/>
                        </a:rPr>
                        <a:t>відпочинку, </a:t>
                      </a:r>
                      <a:r>
                        <a:rPr lang="uk-UA" sz="1600" dirty="0">
                          <a:solidFill>
                            <a:srgbClr val="000000"/>
                          </a:solidFill>
                          <a:latin typeface="Times New Roman"/>
                          <a:ea typeface="Times New Roman"/>
                        </a:rPr>
                        <a:t>пансіонатів, диспансерів, будинків інтернату для людей похилого віку і людей з інвалідністю, будинків </a:t>
                      </a:r>
                      <a:r>
                        <a:rPr lang="uk-UA" sz="1600" dirty="0" smtClean="0">
                          <a:solidFill>
                            <a:srgbClr val="000000"/>
                          </a:solidFill>
                          <a:latin typeface="Times New Roman"/>
                          <a:ea typeface="Times New Roman"/>
                        </a:rPr>
                        <a:t>поліклінік, </a:t>
                      </a:r>
                      <a:r>
                        <a:rPr lang="uk-UA" sz="1600" dirty="0">
                          <a:solidFill>
                            <a:srgbClr val="000000"/>
                          </a:solidFill>
                          <a:latin typeface="Times New Roman"/>
                          <a:ea typeface="Times New Roman"/>
                        </a:rPr>
                        <a:t>закладів дошкільної, загальної середньої освіти та інших закладів освіти, бібліотек, музеїв, </a:t>
                      </a:r>
                      <a:endParaRPr lang="uk-UA" sz="16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день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76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49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46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43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70</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4205">
                <a:tc vMerge="1">
                  <a:txBody>
                    <a:bodyPr/>
                    <a:lstStyle/>
                    <a:p>
                      <a:endParaRPr lang="uk-UA"/>
                    </a:p>
                  </a:txBody>
                  <a:tcPr/>
                </a:tc>
                <a:tc>
                  <a:txBody>
                    <a:bodyPr/>
                    <a:lstStyle/>
                    <a:p>
                      <a:pPr>
                        <a:spcAft>
                          <a:spcPts val="0"/>
                        </a:spcAft>
                      </a:pPr>
                      <a:r>
                        <a:rPr lang="uk-UA" sz="1600">
                          <a:solidFill>
                            <a:srgbClr val="000000"/>
                          </a:solidFill>
                          <a:latin typeface="Times New Roman"/>
                          <a:ea typeface="Times New Roman"/>
                        </a:rPr>
                        <a:t>ніч</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71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36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33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60</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6670">
                <a:tc rowSpan="2">
                  <a:txBody>
                    <a:bodyPr/>
                    <a:lstStyle/>
                    <a:p>
                      <a:pPr>
                        <a:spcAft>
                          <a:spcPts val="0"/>
                        </a:spcAft>
                      </a:pPr>
                      <a:r>
                        <a:rPr lang="uk-UA" sz="1600">
                          <a:solidFill>
                            <a:srgbClr val="000000"/>
                          </a:solidFill>
                          <a:latin typeface="Times New Roman"/>
                          <a:ea typeface="Times New Roman"/>
                        </a:rPr>
                        <a:t>3.Територія житлової забудови, в тому числі поблизу аеродромів і аеропортів на яку впливає шумоб'єктів будівництва та реконструкції</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день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79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71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58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51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49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48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75</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414">
                <a:tc vMerge="1">
                  <a:txBody>
                    <a:bodyPr/>
                    <a:lstStyle/>
                    <a:p>
                      <a:endParaRPr lang="uk-UA"/>
                    </a:p>
                  </a:txBody>
                  <a:tcPr/>
                </a:tc>
                <a:tc>
                  <a:txBody>
                    <a:bodyPr/>
                    <a:lstStyle/>
                    <a:p>
                      <a:pPr>
                        <a:spcAft>
                          <a:spcPts val="0"/>
                        </a:spcAft>
                      </a:pPr>
                      <a:r>
                        <a:rPr lang="uk-UA" sz="1600">
                          <a:solidFill>
                            <a:srgbClr val="000000"/>
                          </a:solidFill>
                          <a:latin typeface="Times New Roman"/>
                          <a:ea typeface="Times New Roman"/>
                        </a:rPr>
                        <a:t>ніч</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56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41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39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38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65</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4115">
                <a:tc rowSpan="2">
                  <a:txBody>
                    <a:bodyPr/>
                    <a:lstStyle/>
                    <a:p>
                      <a:pPr>
                        <a:spcAft>
                          <a:spcPts val="0"/>
                        </a:spcAft>
                      </a:pPr>
                      <a:r>
                        <a:rPr lang="uk-UA" sz="1600">
                          <a:solidFill>
                            <a:srgbClr val="000000"/>
                          </a:solidFill>
                          <a:latin typeface="Times New Roman"/>
                          <a:ea typeface="Times New Roman"/>
                        </a:rPr>
                        <a:t>4.Території які безпосередньо прилягають до готелів та будинків гуртожитків</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день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79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71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58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51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49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48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75</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397">
                <a:tc vMerge="1">
                  <a:txBody>
                    <a:bodyPr/>
                    <a:lstStyle/>
                    <a:p>
                      <a:endParaRPr lang="uk-UA"/>
                    </a:p>
                  </a:txBody>
                  <a:tcPr/>
                </a:tc>
                <a:tc>
                  <a:txBody>
                    <a:bodyPr/>
                    <a:lstStyle/>
                    <a:p>
                      <a:pPr>
                        <a:spcAft>
                          <a:spcPts val="0"/>
                        </a:spcAft>
                      </a:pPr>
                      <a:r>
                        <a:rPr lang="uk-UA" sz="1600">
                          <a:solidFill>
                            <a:srgbClr val="000000"/>
                          </a:solidFill>
                          <a:latin typeface="Times New Roman"/>
                          <a:ea typeface="Times New Roman"/>
                        </a:rPr>
                        <a:t>ніч</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56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41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39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38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37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65</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6670">
                <a:tc rowSpan="2">
                  <a:txBody>
                    <a:bodyPr/>
                    <a:lstStyle/>
                    <a:p>
                      <a:pPr>
                        <a:spcAft>
                          <a:spcPts val="0"/>
                        </a:spcAft>
                      </a:pPr>
                      <a:r>
                        <a:rPr lang="uk-UA" sz="1600">
                          <a:solidFill>
                            <a:srgbClr val="000000"/>
                          </a:solidFill>
                          <a:latin typeface="Times New Roman"/>
                          <a:ea typeface="Times New Roman"/>
                        </a:rPr>
                        <a:t>5. Території, які безпосередньо прилягають до офісних будівель</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день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89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58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56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53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80</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010">
                <a:tc vMerge="1">
                  <a:txBody>
                    <a:bodyPr/>
                    <a:lstStyle/>
                    <a:p>
                      <a:endParaRPr lang="uk-UA"/>
                    </a:p>
                  </a:txBody>
                  <a:tcPr/>
                </a:tc>
                <a:tc>
                  <a:txBody>
                    <a:bodyPr/>
                    <a:lstStyle/>
                    <a:p>
                      <a:pPr>
                        <a:spcAft>
                          <a:spcPts val="0"/>
                        </a:spcAft>
                      </a:pPr>
                      <a:r>
                        <a:rPr lang="uk-UA" sz="1600">
                          <a:solidFill>
                            <a:srgbClr val="000000"/>
                          </a:solidFill>
                          <a:latin typeface="Times New Roman"/>
                          <a:ea typeface="Times New Roman"/>
                        </a:rPr>
                        <a:t>ніч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85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76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67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60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49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46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44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43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42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a:solidFill>
                            <a:srgbClr val="000000"/>
                          </a:solidFill>
                          <a:latin typeface="Times New Roman"/>
                          <a:ea typeface="Times New Roman"/>
                        </a:rPr>
                        <a:t>55 </a:t>
                      </a:r>
                      <a:endParaRPr lang="uk-UA" sz="160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dirty="0">
                          <a:solidFill>
                            <a:srgbClr val="000000"/>
                          </a:solidFill>
                          <a:latin typeface="Times New Roman"/>
                          <a:ea typeface="Times New Roman"/>
                        </a:rPr>
                        <a:t>70</a:t>
                      </a:r>
                      <a:endParaRPr lang="uk-UA" sz="1600" dirty="0">
                        <a:latin typeface="Times New Roman"/>
                        <a:ea typeface="Times New Roman"/>
                      </a:endParaRPr>
                    </a:p>
                  </a:txBody>
                  <a:tcPr marL="63335" marR="633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8913" name="Rectangle 1"/>
          <p:cNvSpPr>
            <a:spLocks noChangeArrowheads="1"/>
          </p:cNvSpPr>
          <p:nvPr/>
        </p:nvSpPr>
        <p:spPr bwMode="auto">
          <a:xfrm>
            <a:off x="623456" y="234831"/>
            <a:ext cx="11236036"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39750" algn="ctr" defTabSz="914400" rtl="0" eaLnBrk="1" fontAlgn="base" latinLnBrk="0" hangingPunct="1">
              <a:lnSpc>
                <a:spcPct val="100000"/>
              </a:lnSpc>
              <a:spcBef>
                <a:spcPct val="0"/>
              </a:spcBef>
              <a:spcAft>
                <a:spcPct val="0"/>
              </a:spcAft>
              <a:buClrTx/>
              <a:buSzTx/>
              <a:buFontTx/>
              <a:buNone/>
              <a:tabLst/>
            </a:pPr>
            <a:r>
              <a:rPr kumimoji="0" lang="uk-UA" sz="2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Таблиця 1.  Показники допустимих рівнів звукового тиску</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8914" name="Rectangle 2"/>
          <p:cNvSpPr>
            <a:spLocks noChangeArrowheads="1"/>
          </p:cNvSpPr>
          <p:nvPr/>
        </p:nvSpPr>
        <p:spPr bwMode="auto">
          <a:xfrm>
            <a:off x="279883" y="6280014"/>
            <a:ext cx="6105710"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539750"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Час доби: Вдень – з 8 до 22 години. Вночі – з 22 до 8 години</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43345" y="207818"/>
            <a:ext cx="11305309" cy="6109854"/>
          </a:xfrm>
        </p:spPr>
        <p:txBody>
          <a:bodyPr>
            <a:noAutofit/>
          </a:bodyPr>
          <a:lstStyle/>
          <a:p>
            <a:pPr marL="0" indent="360363" algn="just">
              <a:lnSpc>
                <a:spcPct val="100000"/>
              </a:lnSpc>
              <a:spcBef>
                <a:spcPts val="0"/>
              </a:spcBef>
              <a:buNone/>
            </a:pPr>
            <a:r>
              <a:rPr lang="uk-UA" sz="2300" i="1" u="sng" dirty="0" smtClean="0">
                <a:latin typeface="Times New Roman" pitchFamily="18" charset="0"/>
                <a:cs typeface="Times New Roman" pitchFamily="18" charset="0"/>
              </a:rPr>
              <a:t>Закон України «Про забезпечення санітарного та епідемічного благополуччя населення» </a:t>
            </a:r>
            <a:r>
              <a:rPr lang="uk-UA" sz="2300" b="1" i="1" u="sng" dirty="0" smtClean="0">
                <a:latin typeface="Times New Roman" pitchFamily="18" charset="0"/>
                <a:cs typeface="Times New Roman" pitchFamily="18" charset="0"/>
              </a:rPr>
              <a:t>Стаття </a:t>
            </a:r>
            <a:r>
              <a:rPr lang="uk-UA" sz="2300" b="1" i="1" u="sng" dirty="0" smtClean="0">
                <a:latin typeface="Times New Roman" pitchFamily="18" charset="0"/>
                <a:cs typeface="Times New Roman" pitchFamily="18" charset="0"/>
              </a:rPr>
              <a:t>24. </a:t>
            </a:r>
            <a:r>
              <a:rPr lang="uk-UA" sz="2300" i="1" u="sng" dirty="0" smtClean="0">
                <a:latin typeface="Times New Roman" pitchFamily="18" charset="0"/>
                <a:cs typeface="Times New Roman" pitchFamily="18" charset="0"/>
              </a:rPr>
              <a:t>Захист населення від шкідливого впливу шуму, неіонізуючих випромінювань та інших фізичних факторів</a:t>
            </a:r>
            <a:endParaRPr lang="uk-UA" sz="2300" dirty="0" smtClean="0">
              <a:latin typeface="Times New Roman" pitchFamily="18" charset="0"/>
              <a:cs typeface="Times New Roman" pitchFamily="18" charset="0"/>
            </a:endParaRPr>
          </a:p>
          <a:p>
            <a:pPr marL="0" indent="360363" algn="just">
              <a:lnSpc>
                <a:spcPct val="100000"/>
              </a:lnSpc>
              <a:spcBef>
                <a:spcPts val="0"/>
              </a:spcBef>
              <a:buNone/>
            </a:pPr>
            <a:r>
              <a:rPr lang="uk-UA" sz="2300" dirty="0" smtClean="0">
                <a:latin typeface="Times New Roman" pitchFamily="18" charset="0"/>
                <a:cs typeface="Times New Roman" pitchFamily="18" charset="0"/>
              </a:rPr>
              <a:t>Органи виконавчої влади, органи місцевого самоврядування, підприємства, установи, організації та громадяни при здійсненні будь-яких видів діяльності з метою відвернення і зменшення шкідливого впливу на здоров'я населення шуму, неіонізуючих випромінювань та інших фізичних факторів зобов'язані:</a:t>
            </a:r>
          </a:p>
          <a:p>
            <a:pPr marL="0" indent="360363" algn="just">
              <a:lnSpc>
                <a:spcPct val="100000"/>
              </a:lnSpc>
              <a:spcBef>
                <a:spcPts val="0"/>
              </a:spcBef>
            </a:pPr>
            <a:r>
              <a:rPr lang="uk-UA" sz="2300" dirty="0" smtClean="0">
                <a:latin typeface="Times New Roman" pitchFamily="18" charset="0"/>
                <a:cs typeface="Times New Roman" pitchFamily="18" charset="0"/>
              </a:rPr>
              <a:t>здійснювати відповідні організаційні, господарські, технічні, технологічні, архітектурно-будівельні та інші заходи щодо попередження утворення та зниження шуму до рівнів, установлених санітарними нормами;</a:t>
            </a:r>
          </a:p>
          <a:p>
            <a:pPr marL="0" indent="360363" algn="just">
              <a:lnSpc>
                <a:spcPct val="100000"/>
              </a:lnSpc>
              <a:spcBef>
                <a:spcPts val="0"/>
              </a:spcBef>
            </a:pPr>
            <a:r>
              <a:rPr lang="uk-UA" sz="2300" dirty="0" smtClean="0">
                <a:latin typeface="Times New Roman" pitchFamily="18" charset="0"/>
                <a:cs typeface="Times New Roman" pitchFamily="18" charset="0"/>
              </a:rPr>
              <a:t>забезпечувати під час роботи закладів громадського харчування, торгівлі, побутового обслуговування, розважального та грального бізнесу, культури, при проведенні концертів, дискотек, масових святкових і розважальних заходів тощо рівні звучання звуковідтворювальної апаратури та музичних інструментів у приміщеннях і на відкритих площадках, а також рівні шуму в прилеглих до них жилих і громадських будівлях, що не перевищують рівнів, установлених санітарними нормами</a:t>
            </a:r>
            <a:r>
              <a:rPr lang="uk-UA" sz="2300" dirty="0" smtClean="0">
                <a:latin typeface="Times New Roman" pitchFamily="18" charset="0"/>
                <a:cs typeface="Times New Roman" pitchFamily="18" charset="0"/>
              </a:rPr>
              <a:t>;</a:t>
            </a:r>
            <a:endParaRPr lang="uk-UA" sz="2300" dirty="0" smtClean="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8</a:t>
            </a:fld>
            <a:endParaRPr lang="uk-UA"/>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98764" y="457200"/>
            <a:ext cx="11222181" cy="6096000"/>
          </a:xfrm>
        </p:spPr>
        <p:txBody>
          <a:bodyPr>
            <a:noAutofit/>
          </a:bodyPr>
          <a:lstStyle/>
          <a:p>
            <a:pPr marL="0" indent="360363" algn="just">
              <a:lnSpc>
                <a:spcPct val="100000"/>
              </a:lnSpc>
              <a:spcBef>
                <a:spcPts val="0"/>
              </a:spcBef>
            </a:pPr>
            <a:r>
              <a:rPr lang="uk-UA" sz="2400" dirty="0" smtClean="0">
                <a:latin typeface="Times New Roman" pitchFamily="18" charset="0"/>
                <a:cs typeface="Times New Roman" pitchFamily="18" charset="0"/>
              </a:rPr>
              <a:t>вживати заходів щодо недопущення впродовж доби перевищень рівнів шуму, встановлених санітарними нормами, в таких приміщеннях і на таких територіях (захищені об'єкти):</a:t>
            </a:r>
          </a:p>
          <a:p>
            <a:pPr marL="360363" indent="360363" algn="just">
              <a:lnSpc>
                <a:spcPct val="100000"/>
              </a:lnSpc>
              <a:spcBef>
                <a:spcPts val="0"/>
              </a:spcBef>
              <a:buFont typeface="+mj-lt"/>
              <a:buAutoNum type="arabicPeriod"/>
            </a:pPr>
            <a:r>
              <a:rPr lang="uk-UA" sz="2400" dirty="0" smtClean="0">
                <a:latin typeface="Times New Roman" pitchFamily="18" charset="0"/>
                <a:cs typeface="Times New Roman" pitchFamily="18" charset="0"/>
              </a:rPr>
              <a:t>жилих будинків і прибудинкових територіях;</a:t>
            </a:r>
          </a:p>
          <a:p>
            <a:pPr marL="360363" indent="360363" algn="just">
              <a:lnSpc>
                <a:spcPct val="100000"/>
              </a:lnSpc>
              <a:spcBef>
                <a:spcPts val="0"/>
              </a:spcBef>
              <a:buFont typeface="+mj-lt"/>
              <a:buAutoNum type="arabicPeriod"/>
            </a:pPr>
            <a:r>
              <a:rPr lang="uk-UA" sz="2400" dirty="0" smtClean="0">
                <a:latin typeface="Times New Roman" pitchFamily="18" charset="0"/>
                <a:cs typeface="Times New Roman" pitchFamily="18" charset="0"/>
              </a:rPr>
              <a:t>лікувальних, санаторно-курортних закладів, будинків-інтернатів, закладів освіти, культури;</a:t>
            </a:r>
          </a:p>
          <a:p>
            <a:pPr marL="360363" indent="360363" algn="just">
              <a:lnSpc>
                <a:spcPct val="100000"/>
              </a:lnSpc>
              <a:spcBef>
                <a:spcPts val="0"/>
              </a:spcBef>
              <a:buFont typeface="+mj-lt"/>
              <a:buAutoNum type="arabicPeriod"/>
            </a:pPr>
            <a:r>
              <a:rPr lang="uk-UA" sz="2400" dirty="0" smtClean="0">
                <a:latin typeface="Times New Roman" pitchFamily="18" charset="0"/>
                <a:cs typeface="Times New Roman" pitchFamily="18" charset="0"/>
              </a:rPr>
              <a:t>готелів і гуртожитків;</a:t>
            </a:r>
          </a:p>
          <a:p>
            <a:pPr marL="360363" indent="360363" algn="just">
              <a:lnSpc>
                <a:spcPct val="100000"/>
              </a:lnSpc>
              <a:spcBef>
                <a:spcPts val="0"/>
              </a:spcBef>
              <a:buFont typeface="+mj-lt"/>
              <a:buAutoNum type="arabicPeriod"/>
            </a:pPr>
            <a:r>
              <a:rPr lang="uk-UA" sz="2400" dirty="0" smtClean="0">
                <a:latin typeface="Times New Roman" pitchFamily="18" charset="0"/>
                <a:cs typeface="Times New Roman" pitchFamily="18" charset="0"/>
              </a:rPr>
              <a:t>розташованих у межах населених пунктів закладів громадського харчування, торгівлі, побутового обслуговування, розважального та грального бізнесу;</a:t>
            </a:r>
          </a:p>
          <a:p>
            <a:pPr marL="360363" indent="360363" algn="just">
              <a:lnSpc>
                <a:spcPct val="100000"/>
              </a:lnSpc>
              <a:spcBef>
                <a:spcPts val="0"/>
              </a:spcBef>
              <a:buFont typeface="+mj-lt"/>
              <a:buAutoNum type="arabicPeriod"/>
            </a:pPr>
            <a:r>
              <a:rPr lang="uk-UA" sz="2400" dirty="0" smtClean="0">
                <a:latin typeface="Times New Roman" pitchFamily="18" charset="0"/>
                <a:cs typeface="Times New Roman" pitchFamily="18" charset="0"/>
              </a:rPr>
              <a:t>інших будівель і споруд, у яких постійно чи тимчасово перебувають люди;</a:t>
            </a:r>
          </a:p>
          <a:p>
            <a:pPr marL="360363" indent="360363" algn="just">
              <a:lnSpc>
                <a:spcPct val="100000"/>
              </a:lnSpc>
              <a:spcBef>
                <a:spcPts val="0"/>
              </a:spcBef>
              <a:buFont typeface="+mj-lt"/>
              <a:buAutoNum type="arabicPeriod"/>
            </a:pPr>
            <a:r>
              <a:rPr lang="uk-UA" sz="2400" dirty="0" smtClean="0">
                <a:latin typeface="Times New Roman" pitchFamily="18" charset="0"/>
                <a:cs typeface="Times New Roman" pitchFamily="18" charset="0"/>
              </a:rPr>
              <a:t>парків, скверів, зон відпочинку, розташованих на території мікрорайонів і груп житлових будинків.</a:t>
            </a:r>
            <a:endParaRPr lang="en-US" sz="2400" dirty="0" smtClean="0">
              <a:latin typeface="Times New Roman" pitchFamily="18" charset="0"/>
              <a:cs typeface="Times New Roman" pitchFamily="18" charset="0"/>
            </a:endParaRPr>
          </a:p>
          <a:p>
            <a:pPr marL="360363" indent="360363" algn="just">
              <a:lnSpc>
                <a:spcPct val="100000"/>
              </a:lnSpc>
              <a:spcBef>
                <a:spcPts val="0"/>
              </a:spcBef>
              <a:buFont typeface="+mj-lt"/>
              <a:buAutoNum type="arabicPeriod"/>
            </a:pPr>
            <a:endParaRPr lang="en-US" sz="2400" dirty="0" smtClean="0">
              <a:latin typeface="Times New Roman" pitchFamily="18" charset="0"/>
              <a:cs typeface="Times New Roman" pitchFamily="18" charset="0"/>
            </a:endParaRPr>
          </a:p>
          <a:p>
            <a:pPr marL="0" indent="360363" algn="just">
              <a:lnSpc>
                <a:spcPct val="100000"/>
              </a:lnSpc>
              <a:spcBef>
                <a:spcPts val="0"/>
              </a:spcBef>
              <a:buNone/>
            </a:pPr>
            <a:r>
              <a:rPr lang="uk-UA" sz="2400" dirty="0" smtClean="0">
                <a:latin typeface="Times New Roman" pitchFamily="18" charset="0"/>
                <a:cs typeface="Times New Roman" pitchFamily="18" charset="0"/>
              </a:rPr>
              <a:t>Шум на захищених об'єктах при здійсненні будь-яких видів діяльності не повинен перевищувати рівнів, установлених санітарними нормами для відповідного часу доби.</a:t>
            </a:r>
            <a:endParaRPr lang="en-US" sz="2400" dirty="0" smtClean="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9</a:t>
            </a:fld>
            <a:endParaRPr lang="uk-UA"/>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1454</TotalTime>
  <Words>2682</Words>
  <Application>Microsoft Office PowerPoint</Application>
  <PresentationFormat>Произвольный</PresentationFormat>
  <Paragraphs>312</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Слайд 1</vt:lpstr>
      <vt:lpstr>1. Основні параметри шуму</vt:lpstr>
      <vt:lpstr>Слайд 3</vt:lpstr>
      <vt:lpstr>Слайд 4</vt:lpstr>
      <vt:lpstr>Слайд 5</vt:lpstr>
      <vt:lpstr>2. Санітарне та технічне нормування шуму</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3. Нормування впливу інфразвукових шумів</vt:lpstr>
      <vt:lpstr>Слайд 20</vt:lpstr>
      <vt:lpstr>4. Нормування впливу ультразвукових шумів</vt:lpstr>
      <vt:lpstr>Слайд 22</vt:lpstr>
      <vt:lpstr>Слайд 23</vt:lpstr>
      <vt:lpstr>Слайд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 Windows</dc:creator>
  <cp:lastModifiedBy>User</cp:lastModifiedBy>
  <cp:revision>129</cp:revision>
  <dcterms:created xsi:type="dcterms:W3CDTF">2020-09-16T07:08:31Z</dcterms:created>
  <dcterms:modified xsi:type="dcterms:W3CDTF">2023-04-19T20:39:55Z</dcterms:modified>
</cp:coreProperties>
</file>