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370" r:id="rId4"/>
    <p:sldId id="371" r:id="rId5"/>
    <p:sldId id="372" r:id="rId6"/>
    <p:sldId id="373" r:id="rId7"/>
    <p:sldId id="374" r:id="rId8"/>
    <p:sldId id="375" r:id="rId9"/>
    <p:sldId id="376" r:id="rId10"/>
    <p:sldId id="377" r:id="rId11"/>
    <p:sldId id="378" r:id="rId12"/>
    <p:sldId id="379" r:id="rId13"/>
    <p:sldId id="258" r:id="rId14"/>
    <p:sldId id="286" r:id="rId15"/>
    <p:sldId id="285" r:id="rId16"/>
    <p:sldId id="284" r:id="rId17"/>
    <p:sldId id="322" r:id="rId18"/>
    <p:sldId id="323" r:id="rId19"/>
    <p:sldId id="324" r:id="rId20"/>
    <p:sldId id="330" r:id="rId21"/>
    <p:sldId id="331" r:id="rId22"/>
    <p:sldId id="332" r:id="rId23"/>
    <p:sldId id="333" r:id="rId24"/>
    <p:sldId id="339" r:id="rId25"/>
    <p:sldId id="340" r:id="rId26"/>
    <p:sldId id="334" r:id="rId27"/>
    <p:sldId id="335" r:id="rId28"/>
    <p:sldId id="336" r:id="rId29"/>
    <p:sldId id="337" r:id="rId30"/>
    <p:sldId id="341" r:id="rId31"/>
    <p:sldId id="342" r:id="rId32"/>
    <p:sldId id="343" r:id="rId33"/>
    <p:sldId id="325" r:id="rId34"/>
    <p:sldId id="307"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8C4"/>
    <a:srgbClr val="9711FB"/>
    <a:srgbClr val="FF5050"/>
    <a:srgbClr val="99FF33"/>
    <a:srgbClr val="FAC498"/>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6207" autoAdjust="0"/>
  </p:normalViewPr>
  <p:slideViewPr>
    <p:cSldViewPr>
      <p:cViewPr>
        <p:scale>
          <a:sx n="53" d="100"/>
          <a:sy n="53" d="100"/>
        </p:scale>
        <p:origin x="-159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3FB8B-FC24-4917-9BED-1AC9D6384660}" type="datetimeFigureOut">
              <a:rPr lang="ru-RU" smtClean="0"/>
              <a:pPr/>
              <a:t>21.03.2022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A8CC3-3D77-4BD1-8516-23B494DB97C8}" type="slidenum">
              <a:rPr lang="ru-RU" smtClean="0"/>
              <a:pPr/>
              <a:t>‹#›</a:t>
            </a:fld>
            <a:endParaRPr lang="ru-RU"/>
          </a:p>
        </p:txBody>
      </p:sp>
    </p:spTree>
    <p:extLst>
      <p:ext uri="{BB962C8B-B14F-4D97-AF65-F5344CB8AC3E}">
        <p14:creationId xmlns:p14="http://schemas.microsoft.com/office/powerpoint/2010/main" val="238874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44CE98BA-1E4B-4825-9CAA-B196A8BDA8F9}" type="datetimeFigureOut">
              <a:rPr lang="ru-RU"/>
              <a:pPr>
                <a:defRPr/>
              </a:pPr>
              <a:t>21.03.2022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0E7DC8C-83B3-4B7E-AFDE-85DA04B6B03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B595BFC-2C9E-4B9E-9295-F37F487302D8}" type="datetimeFigureOut">
              <a:rPr lang="ru-RU"/>
              <a:pPr>
                <a:defRPr/>
              </a:pPr>
              <a:t>21.03.2022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9421901-8EC0-4687-8636-C97B398D0E9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7D1D480-8C43-48DF-9F68-CFD326873368}" type="datetimeFigureOut">
              <a:rPr lang="ru-RU"/>
              <a:pPr>
                <a:defRPr/>
              </a:pPr>
              <a:t>21.03.2022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00CB433-1C18-4148-9EF1-047F49B3452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F52FEA9-0FC3-4202-B537-B4FF9008AE9C}" type="datetimeFigureOut">
              <a:rPr lang="ru-RU"/>
              <a:pPr>
                <a:defRPr/>
              </a:pPr>
              <a:t>21.03.2022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D7657B4-492A-4C0D-B22C-8B1A573CEF4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62BE3F-0838-464C-8248-45684B1F169F}" type="datetimeFigureOut">
              <a:rPr lang="ru-RU"/>
              <a:pPr>
                <a:defRPr/>
              </a:pPr>
              <a:t>21.03.2022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5F93ED-24BB-4023-84B2-06FFA765A34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5DE7381-E3FC-4CB9-A489-41F6B9A8272F}" type="datetimeFigureOut">
              <a:rPr lang="ru-RU"/>
              <a:pPr>
                <a:defRPr/>
              </a:pPr>
              <a:t>21.03.2022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C3771A1-8EE4-427D-9350-CE70D592B2E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1A65E4A1-7867-4E3A-8C9F-0EC38BF52133}" type="datetimeFigureOut">
              <a:rPr lang="ru-RU"/>
              <a:pPr>
                <a:defRPr/>
              </a:pPr>
              <a:t>21.03.2022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3B63DFB-B7C6-422C-81C9-22AE95F38AB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17037C53-972D-4736-A447-D9B7F9B86A52}" type="datetimeFigureOut">
              <a:rPr lang="ru-RU"/>
              <a:pPr>
                <a:defRPr/>
              </a:pPr>
              <a:t>21.03.2022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659B12C6-552F-4757-BFDC-6098D776494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2285371-AED2-429E-B867-7BA7DE61E21A}" type="datetimeFigureOut">
              <a:rPr lang="ru-RU"/>
              <a:pPr>
                <a:defRPr/>
              </a:pPr>
              <a:t>21.03.2022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DDAFF7F-8A27-45CA-849A-EB868822D50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37032A2-13E1-486B-AADC-0F9DFB454123}" type="datetimeFigureOut">
              <a:rPr lang="ru-RU"/>
              <a:pPr>
                <a:defRPr/>
              </a:pPr>
              <a:t>21.03.2022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64D3624-9A09-4565-BBCC-628153F90BF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16D10BA8-8091-49FE-BB57-436266C9D36B}" type="datetimeFigureOut">
              <a:rPr lang="ru-RU"/>
              <a:pPr>
                <a:defRPr/>
              </a:pPr>
              <a:t>21.03.2022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D1FEF9D-400D-4460-A08F-C2543217271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8D3FFD46-4EC5-45AD-9375-E8DFD770E1D7}" type="datetimeFigureOut">
              <a:rPr lang="ru-RU"/>
              <a:pPr>
                <a:defRPr/>
              </a:pPr>
              <a:t>21.03.2022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696B345-3399-4808-98D9-729701C420D4}"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documents\картинки\фони\фони нові\Рис1.jpg"/>
          <p:cNvPicPr>
            <a:picLocks noChangeAspect="1" noChangeArrowheads="1"/>
          </p:cNvPicPr>
          <p:nvPr/>
        </p:nvPicPr>
        <p:blipFill>
          <a:blip r:embed="rId2" cstate="print"/>
          <a:srcRect/>
          <a:stretch>
            <a:fillRect/>
          </a:stretch>
        </p:blipFill>
        <p:spPr bwMode="auto">
          <a:xfrm>
            <a:off x="-108397" y="0"/>
            <a:ext cx="9288909" cy="7029400"/>
          </a:xfrm>
          <a:prstGeom prst="rect">
            <a:avLst/>
          </a:prstGeom>
          <a:noFill/>
          <a:ln w="9525">
            <a:noFill/>
            <a:miter lim="800000"/>
            <a:headEnd/>
            <a:tailEnd/>
          </a:ln>
        </p:spPr>
      </p:pic>
      <p:sp>
        <p:nvSpPr>
          <p:cNvPr id="6" name="Заголовок 1"/>
          <p:cNvSpPr txBox="1">
            <a:spLocks/>
          </p:cNvSpPr>
          <p:nvPr/>
        </p:nvSpPr>
        <p:spPr>
          <a:xfrm>
            <a:off x="-252536" y="764704"/>
            <a:ext cx="9577064" cy="1584176"/>
          </a:xfrm>
          <a:prstGeom prst="rect">
            <a:avLst/>
          </a:prstGeom>
        </p:spPr>
        <p:txBody>
          <a:bodyPr lIns="45720" tIns="0" rIns="45720" bIns="0" anchor="b"/>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3600" b="0" i="1" cap="none" dirty="0">
                <a:ln w="18415" cmpd="sng">
                  <a:solidFill>
                    <a:schemeClr val="tx1"/>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Georgia" pitchFamily="18" charset="0"/>
                <a:cs typeface="Times New Roman" pitchFamily="18" charset="0"/>
              </a:rPr>
              <a:t>Тема 4. Лідерська етика</a:t>
            </a:r>
            <a:endParaRPr lang="ru-RU" sz="3600" b="0" i="1" cap="none" dirty="0">
              <a:ln w="18415" cmpd="sng">
                <a:solidFill>
                  <a:schemeClr val="tx1"/>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Georgia" pitchFamily="18" charset="0"/>
              <a:cs typeface="Times New Roman" pitchFamily="18" charset="0"/>
            </a:endParaRPr>
          </a:p>
        </p:txBody>
      </p:sp>
      <p:pic>
        <p:nvPicPr>
          <p:cNvPr id="7" name="Picture 3" descr="C:\Users\Iryna Marach\Desktop\ЛІДЕРИ\lider (2).jpg"/>
          <p:cNvPicPr>
            <a:picLocks noChangeAspect="1" noChangeArrowheads="1"/>
          </p:cNvPicPr>
          <p:nvPr/>
        </p:nvPicPr>
        <p:blipFill>
          <a:blip r:embed="rId3" cstate="print">
            <a:extLst/>
          </a:blip>
          <a:srcRect/>
          <a:stretch>
            <a:fillRect/>
          </a:stretch>
        </p:blipFill>
        <p:spPr bwMode="auto">
          <a:xfrm>
            <a:off x="2483768" y="2780928"/>
            <a:ext cx="4264896" cy="3816424"/>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20483" name="Місце для вмісту 2"/>
          <p:cNvSpPr>
            <a:spLocks noGrp="1"/>
          </p:cNvSpPr>
          <p:nvPr>
            <p:ph idx="1"/>
          </p:nvPr>
        </p:nvSpPr>
        <p:spPr/>
        <p:txBody>
          <a:bodyPr/>
          <a:lstStyle/>
          <a:p>
            <a:pPr eaLnBrk="1" hangingPunct="1"/>
            <a:endParaRPr lang="uk-UA" smtClean="0"/>
          </a:p>
        </p:txBody>
      </p:sp>
      <p:pic>
        <p:nvPicPr>
          <p:cNvPr id="2048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43309" y="-22790"/>
            <a:ext cx="9187309" cy="6880790"/>
          </a:xfrm>
          <a:prstGeom prst="rect">
            <a:avLst/>
          </a:prstGeom>
          <a:noFill/>
          <a:ln w="9525">
            <a:noFill/>
            <a:miter lim="800000"/>
            <a:headEnd/>
            <a:tailEnd/>
          </a:ln>
        </p:spPr>
      </p:pic>
      <p:sp>
        <p:nvSpPr>
          <p:cNvPr id="6" name="Заголовок 2"/>
          <p:cNvSpPr txBox="1">
            <a:spLocks/>
          </p:cNvSpPr>
          <p:nvPr/>
        </p:nvSpPr>
        <p:spPr>
          <a:xfrm>
            <a:off x="457200" y="65456"/>
            <a:ext cx="8229600" cy="4659687"/>
          </a:xfrm>
          <a:prstGeom prst="rect">
            <a:avLst/>
          </a:prstGeom>
        </p:spPr>
        <p:txBody>
          <a:bodyPr anchor="ctr">
            <a:normAutofit/>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Т. Хант одним із перших пробував виміряти соціальну обдарованість. У 1928 р. розробив тест для </a:t>
            </a:r>
            <a:r>
              <a:rPr lang="uk-UA" b="0" i="1" dirty="0" err="1" smtClean="0">
                <a:ln w="18415" cmpd="sng">
                  <a:solidFill>
                    <a:schemeClr val="bg1"/>
                  </a:solidFill>
                  <a:prstDash val="solid"/>
                </a:ln>
                <a:solidFill>
                  <a:schemeClr val="bg1"/>
                </a:solidFill>
                <a:effectLst>
                  <a:glow rad="101600">
                    <a:schemeClr val="tx1">
                      <a:alpha val="60000"/>
                    </a:schemeClr>
                  </a:glow>
                </a:effectLst>
                <a:latin typeface="Georgia" pitchFamily="18" charset="0"/>
              </a:rPr>
              <a:t>“виявлення</a:t>
            </a: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 здатності мати справу </a:t>
            </a:r>
          </a:p>
          <a:p>
            <a:pPr fontAlgn="auto">
              <a:spcAft>
                <a:spcPts val="0"/>
              </a:spcAft>
              <a:defRPr/>
            </a:pP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з </a:t>
            </a:r>
            <a:r>
              <a:rPr lang="uk-UA" b="0" i="1" dirty="0" err="1" smtClean="0">
                <a:ln w="18415" cmpd="sng">
                  <a:solidFill>
                    <a:schemeClr val="bg1"/>
                  </a:solidFill>
                  <a:prstDash val="solid"/>
                </a:ln>
                <a:solidFill>
                  <a:schemeClr val="bg1"/>
                </a:solidFill>
                <a:effectLst>
                  <a:glow rad="101600">
                    <a:schemeClr val="tx1">
                      <a:alpha val="60000"/>
                    </a:schemeClr>
                  </a:glow>
                </a:effectLst>
                <a:latin typeface="Georgia" pitchFamily="18" charset="0"/>
              </a:rPr>
              <a:t>людьми”</a:t>
            </a:r>
            <a:endParaRPr lang="ru-RU" b="0" i="1" dirty="0">
              <a:ln w="18415" cmpd="sng">
                <a:solidFill>
                  <a:schemeClr val="bg1"/>
                </a:solidFill>
                <a:prstDash val="solid"/>
              </a:ln>
              <a:solidFill>
                <a:schemeClr val="bg1"/>
              </a:solidFill>
              <a:effectLst>
                <a:glow rad="101600">
                  <a:schemeClr val="tx1">
                    <a:alpha val="60000"/>
                  </a:schemeClr>
                </a:glow>
              </a:effectLst>
              <a:latin typeface="Georgia" pitchFamily="18" charset="0"/>
            </a:endParaRPr>
          </a:p>
        </p:txBody>
      </p:sp>
      <p:pic>
        <p:nvPicPr>
          <p:cNvPr id="14338" name="Picture 2" descr="C:\Users\Iryna Marach\Desktop\ЛІДЕРИ\1286098006_36.jpg"/>
          <p:cNvPicPr>
            <a:picLocks noChangeAspect="1" noChangeArrowheads="1"/>
          </p:cNvPicPr>
          <p:nvPr/>
        </p:nvPicPr>
        <p:blipFill>
          <a:blip r:embed="rId3" cstate="print">
            <a:extLst/>
          </a:blip>
          <a:srcRect/>
          <a:stretch>
            <a:fillRect/>
          </a:stretch>
        </p:blipFill>
        <p:spPr bwMode="auto">
          <a:xfrm>
            <a:off x="2843808" y="4365104"/>
            <a:ext cx="3168352" cy="2282349"/>
          </a:xfrm>
          <a:prstGeom prst="rect">
            <a:avLst/>
          </a:prstGeom>
          <a:ln>
            <a:noFill/>
          </a:ln>
          <a:effectLst>
            <a:softEdge rad="112500"/>
          </a:effectLst>
          <a:extLst/>
        </p:spPr>
      </p:pic>
    </p:spTree>
    <p:extLst>
      <p:ext uri="{BB962C8B-B14F-4D97-AF65-F5344CB8AC3E}">
        <p14:creationId xmlns:p14="http://schemas.microsoft.com/office/powerpoint/2010/main" val="4158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2048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31334"/>
            <a:ext cx="9143999" cy="6826666"/>
          </a:xfrm>
          <a:prstGeom prst="rect">
            <a:avLst/>
          </a:prstGeom>
          <a:noFill/>
          <a:ln w="9525">
            <a:noFill/>
            <a:miter lim="800000"/>
            <a:headEnd/>
            <a:tailEnd/>
          </a:ln>
        </p:spPr>
      </p:pic>
      <p:sp>
        <p:nvSpPr>
          <p:cNvPr id="6" name="Заголовок 2"/>
          <p:cNvSpPr txBox="1">
            <a:spLocks/>
          </p:cNvSpPr>
          <p:nvPr/>
        </p:nvSpPr>
        <p:spPr>
          <a:xfrm>
            <a:off x="457200" y="65456"/>
            <a:ext cx="8229600" cy="4659687"/>
          </a:xfrm>
          <a:prstGeom prst="rect">
            <a:avLst/>
          </a:prstGeom>
        </p:spPr>
        <p:txBody>
          <a:bodyPr anchor="ctr">
            <a:normAutofit/>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endParaRPr lang="ru-RU" b="0" i="1" dirty="0">
              <a:ln w="18415" cmpd="sng">
                <a:solidFill>
                  <a:schemeClr val="bg1"/>
                </a:solidFill>
                <a:prstDash val="solid"/>
              </a:ln>
              <a:solidFill>
                <a:schemeClr val="bg1"/>
              </a:solidFill>
              <a:effectLst>
                <a:glow rad="101600">
                  <a:schemeClr val="tx1">
                    <a:alpha val="60000"/>
                  </a:schemeClr>
                </a:glow>
              </a:effectLst>
              <a:latin typeface="Georgia" pitchFamily="18" charset="0"/>
            </a:endParaRPr>
          </a:p>
        </p:txBody>
      </p:sp>
      <p:sp>
        <p:nvSpPr>
          <p:cNvPr id="10" name="Заголовок 2"/>
          <p:cNvSpPr txBox="1">
            <a:spLocks/>
          </p:cNvSpPr>
          <p:nvPr/>
        </p:nvSpPr>
        <p:spPr>
          <a:xfrm>
            <a:off x="609600" y="0"/>
            <a:ext cx="8229600" cy="4877543"/>
          </a:xfrm>
          <a:prstGeom prst="rect">
            <a:avLst/>
          </a:prstGeom>
        </p:spPr>
        <p:txBody>
          <a:bodyPr anchor="ctr">
            <a:normAutofit/>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4400"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Структура лідерської обдарованості:  </a:t>
            </a:r>
          </a:p>
          <a:p>
            <a:pPr algn="l" fontAlgn="auto">
              <a:spcAft>
                <a:spcPts val="0"/>
              </a:spcAft>
              <a:buFont typeface="Arial" pitchFamily="34" charset="0"/>
              <a:buChar char="•"/>
              <a:defRPr/>
            </a:pP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  лідерські якості;</a:t>
            </a:r>
          </a:p>
          <a:p>
            <a:pPr algn="l" fontAlgn="auto">
              <a:spcAft>
                <a:spcPts val="0"/>
              </a:spcAft>
              <a:buFont typeface="Arial" pitchFamily="34" charset="0"/>
              <a:buChar char="•"/>
              <a:defRPr/>
            </a:pP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  комунікативні та організаторські здібності;</a:t>
            </a:r>
          </a:p>
          <a:p>
            <a:pPr algn="l" fontAlgn="auto">
              <a:spcAft>
                <a:spcPts val="0"/>
              </a:spcAft>
              <a:buFont typeface="Arial" pitchFamily="34" charset="0"/>
              <a:buChar char="•"/>
              <a:defRPr/>
            </a:pPr>
            <a:r>
              <a:rPr lang="uk-UA" b="0" i="1" dirty="0" smtClean="0">
                <a:ln w="18415" cmpd="sng">
                  <a:solidFill>
                    <a:schemeClr val="bg1"/>
                  </a:solidFill>
                  <a:prstDash val="solid"/>
                </a:ln>
                <a:solidFill>
                  <a:schemeClr val="bg1"/>
                </a:solidFill>
                <a:effectLst>
                  <a:glow rad="101600">
                    <a:schemeClr val="tx1">
                      <a:alpha val="60000"/>
                    </a:schemeClr>
                  </a:glow>
                </a:effectLst>
                <a:latin typeface="Georgia" pitchFamily="18" charset="0"/>
              </a:rPr>
              <a:t> гнучкість у спілкуванні.</a:t>
            </a:r>
            <a:endParaRPr lang="ru-RU" b="0" i="1" dirty="0">
              <a:ln w="18415" cmpd="sng">
                <a:solidFill>
                  <a:schemeClr val="bg1"/>
                </a:solidFill>
                <a:prstDash val="solid"/>
              </a:ln>
              <a:solidFill>
                <a:schemeClr val="bg1"/>
              </a:solidFill>
              <a:effectLst>
                <a:glow rad="101600">
                  <a:schemeClr val="tx1">
                    <a:alpha val="60000"/>
                  </a:schemeClr>
                </a:glow>
              </a:effectLst>
              <a:latin typeface="Georgia" pitchFamily="18" charset="0"/>
            </a:endParaRPr>
          </a:p>
        </p:txBody>
      </p:sp>
      <p:pic>
        <p:nvPicPr>
          <p:cNvPr id="47108" name="Picture 4" descr="http://www.life-and-style.ru/wp-content/uploads/2012/07/c15.jpg"/>
          <p:cNvPicPr>
            <a:picLocks noChangeAspect="1" noChangeArrowheads="1"/>
          </p:cNvPicPr>
          <p:nvPr/>
        </p:nvPicPr>
        <p:blipFill>
          <a:blip r:embed="rId3" cstate="print"/>
          <a:srcRect/>
          <a:stretch>
            <a:fillRect/>
          </a:stretch>
        </p:blipFill>
        <p:spPr bwMode="auto">
          <a:xfrm>
            <a:off x="3643306" y="4643446"/>
            <a:ext cx="3016077" cy="2060987"/>
          </a:xfrm>
          <a:prstGeom prst="rect">
            <a:avLst/>
          </a:prstGeom>
          <a:ln>
            <a:noFill/>
          </a:ln>
          <a:effectLst>
            <a:softEdge rad="112500"/>
          </a:effectLst>
        </p:spPr>
      </p:pic>
    </p:spTree>
    <p:extLst>
      <p:ext uri="{BB962C8B-B14F-4D97-AF65-F5344CB8AC3E}">
        <p14:creationId xmlns:p14="http://schemas.microsoft.com/office/powerpoint/2010/main" val="3956674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24579" name="Місце для вмісту 2"/>
          <p:cNvSpPr>
            <a:spLocks noGrp="1"/>
          </p:cNvSpPr>
          <p:nvPr>
            <p:ph idx="1"/>
          </p:nvPr>
        </p:nvSpPr>
        <p:spPr/>
        <p:txBody>
          <a:bodyPr/>
          <a:lstStyle/>
          <a:p>
            <a:pPr eaLnBrk="1" hangingPunct="1"/>
            <a:endParaRPr lang="uk-UA" smtClean="0"/>
          </a:p>
        </p:txBody>
      </p:sp>
      <p:pic>
        <p:nvPicPr>
          <p:cNvPr id="24580"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43309" y="40312"/>
            <a:ext cx="9187309" cy="6817688"/>
          </a:xfrm>
          <a:prstGeom prst="rect">
            <a:avLst/>
          </a:prstGeom>
          <a:noFill/>
          <a:ln w="9525">
            <a:noFill/>
            <a:miter lim="800000"/>
            <a:headEnd/>
            <a:tailEnd/>
          </a:ln>
        </p:spPr>
      </p:pic>
      <p:sp>
        <p:nvSpPr>
          <p:cNvPr id="5" name="Заголовок 4"/>
          <p:cNvSpPr txBox="1">
            <a:spLocks/>
          </p:cNvSpPr>
          <p:nvPr/>
        </p:nvSpPr>
        <p:spPr>
          <a:xfrm>
            <a:off x="539552" y="764704"/>
            <a:ext cx="8229600" cy="1000132"/>
          </a:xfrm>
          <a:prstGeom prst="rect">
            <a:avLst/>
          </a:prstGeom>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6600"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Напрямки діяльності:</a:t>
            </a:r>
            <a:endParaRPr lang="ru-RU" sz="6600"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p:txBody>
      </p:sp>
      <p:sp>
        <p:nvSpPr>
          <p:cNvPr id="6" name="AutoShape 5"/>
          <p:cNvSpPr>
            <a:spLocks noChangeArrowheads="1"/>
          </p:cNvSpPr>
          <p:nvPr/>
        </p:nvSpPr>
        <p:spPr bwMode="auto">
          <a:xfrm>
            <a:off x="611560" y="2420888"/>
            <a:ext cx="3657600" cy="1905000"/>
          </a:xfrm>
          <a:prstGeom prst="horizontalScroll">
            <a:avLst>
              <a:gd name="adj" fmla="val 1250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lang="uk-UA" b="1" dirty="0"/>
              <a:t>Виявлення  рівня прояву </a:t>
            </a:r>
          </a:p>
          <a:p>
            <a:pPr algn="ctr" fontAlgn="auto">
              <a:spcBef>
                <a:spcPts val="0"/>
              </a:spcBef>
              <a:spcAft>
                <a:spcPts val="0"/>
              </a:spcAft>
              <a:defRPr/>
            </a:pPr>
            <a:r>
              <a:rPr lang="uk-UA" b="1" dirty="0"/>
              <a:t>лідерських якостей у групі</a:t>
            </a:r>
          </a:p>
          <a:p>
            <a:pPr algn="ctr" fontAlgn="auto">
              <a:spcBef>
                <a:spcPts val="0"/>
              </a:spcBef>
              <a:spcAft>
                <a:spcPts val="0"/>
              </a:spcAft>
              <a:defRPr/>
            </a:pPr>
            <a:r>
              <a:rPr lang="uk-UA" b="1" dirty="0"/>
              <a:t>(експрес-тест)</a:t>
            </a:r>
          </a:p>
          <a:p>
            <a:pPr algn="ctr" fontAlgn="auto">
              <a:spcBef>
                <a:spcPts val="0"/>
              </a:spcBef>
              <a:spcAft>
                <a:spcPts val="0"/>
              </a:spcAft>
              <a:defRPr/>
            </a:pPr>
            <a:r>
              <a:rPr lang="uk-UA" b="1" dirty="0"/>
              <a:t> </a:t>
            </a:r>
          </a:p>
        </p:txBody>
      </p:sp>
      <p:sp>
        <p:nvSpPr>
          <p:cNvPr id="7" name="AutoShape 5"/>
          <p:cNvSpPr>
            <a:spLocks noChangeArrowheads="1"/>
          </p:cNvSpPr>
          <p:nvPr/>
        </p:nvSpPr>
        <p:spPr bwMode="auto">
          <a:xfrm>
            <a:off x="4932040" y="2348880"/>
            <a:ext cx="3819525" cy="1905000"/>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auto">
              <a:spcBef>
                <a:spcPts val="0"/>
              </a:spcBef>
              <a:spcAft>
                <a:spcPts val="0"/>
              </a:spcAft>
              <a:defRPr/>
            </a:pPr>
            <a:r>
              <a:rPr lang="uk-UA" b="1" dirty="0"/>
              <a:t>Виявлення та оцінки </a:t>
            </a:r>
          </a:p>
          <a:p>
            <a:pPr algn="ctr" fontAlgn="auto">
              <a:spcBef>
                <a:spcPts val="0"/>
              </a:spcBef>
              <a:spcAft>
                <a:spcPts val="0"/>
              </a:spcAft>
              <a:defRPr/>
            </a:pPr>
            <a:r>
              <a:rPr lang="uk-UA" b="1" dirty="0"/>
              <a:t>комунікативних і </a:t>
            </a:r>
          </a:p>
          <a:p>
            <a:pPr algn="ctr" fontAlgn="auto">
              <a:spcBef>
                <a:spcPts val="0"/>
              </a:spcBef>
              <a:spcAft>
                <a:spcPts val="0"/>
              </a:spcAft>
              <a:defRPr/>
            </a:pPr>
            <a:r>
              <a:rPr lang="uk-UA" b="1" dirty="0"/>
              <a:t>організаторських </a:t>
            </a:r>
          </a:p>
          <a:p>
            <a:pPr algn="ctr" fontAlgn="auto">
              <a:spcBef>
                <a:spcPts val="0"/>
              </a:spcBef>
              <a:spcAft>
                <a:spcPts val="0"/>
              </a:spcAft>
              <a:defRPr/>
            </a:pPr>
            <a:r>
              <a:rPr lang="uk-UA" b="1" dirty="0"/>
              <a:t>здібностей вихованців </a:t>
            </a:r>
          </a:p>
          <a:p>
            <a:pPr algn="ctr" fontAlgn="auto">
              <a:spcBef>
                <a:spcPts val="0"/>
              </a:spcBef>
              <a:spcAft>
                <a:spcPts val="0"/>
              </a:spcAft>
              <a:defRPr/>
            </a:pPr>
            <a:r>
              <a:rPr lang="uk-UA" b="1" dirty="0"/>
              <a:t>(</a:t>
            </a:r>
            <a:r>
              <a:rPr lang="uk-UA" b="1" dirty="0" err="1"/>
              <a:t>“Методика</a:t>
            </a:r>
            <a:r>
              <a:rPr lang="uk-UA" b="1" dirty="0"/>
              <a:t> КОН-1”)</a:t>
            </a:r>
          </a:p>
        </p:txBody>
      </p:sp>
      <p:sp>
        <p:nvSpPr>
          <p:cNvPr id="8" name="AutoShape 5"/>
          <p:cNvSpPr>
            <a:spLocks noChangeArrowheads="1"/>
          </p:cNvSpPr>
          <p:nvPr/>
        </p:nvSpPr>
        <p:spPr bwMode="auto">
          <a:xfrm>
            <a:off x="2771800" y="4437112"/>
            <a:ext cx="3657600" cy="1905000"/>
          </a:xfrm>
          <a:prstGeom prst="horizontalScroll">
            <a:avLst>
              <a:gd name="adj" fmla="val 12500"/>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auto">
              <a:spcBef>
                <a:spcPts val="0"/>
              </a:spcBef>
              <a:spcAft>
                <a:spcPts val="0"/>
              </a:spcAft>
              <a:defRPr/>
            </a:pPr>
            <a:r>
              <a:rPr lang="uk-UA" b="1" dirty="0"/>
              <a:t>Виявлення  рівня гнучкості </a:t>
            </a:r>
          </a:p>
          <a:p>
            <a:pPr algn="ctr" fontAlgn="auto">
              <a:spcBef>
                <a:spcPts val="0"/>
              </a:spcBef>
              <a:spcAft>
                <a:spcPts val="0"/>
              </a:spcAft>
              <a:defRPr/>
            </a:pPr>
            <a:r>
              <a:rPr lang="uk-UA" b="1" dirty="0"/>
              <a:t>у спілкуванні </a:t>
            </a:r>
          </a:p>
          <a:p>
            <a:pPr algn="ctr" fontAlgn="auto">
              <a:spcBef>
                <a:spcPts val="0"/>
              </a:spcBef>
              <a:spcAft>
                <a:spcPts val="0"/>
              </a:spcAft>
              <a:defRPr/>
            </a:pPr>
            <a:r>
              <a:rPr lang="uk-UA" b="1" dirty="0"/>
              <a:t>(А. </a:t>
            </a:r>
            <a:r>
              <a:rPr lang="uk-UA" b="1" dirty="0" err="1"/>
              <a:t>Гольдштейн</a:t>
            </a:r>
            <a:r>
              <a:rPr lang="uk-UA" b="1" dirty="0"/>
              <a:t>)</a:t>
            </a:r>
          </a:p>
        </p:txBody>
      </p:sp>
    </p:spTree>
    <p:extLst>
      <p:ext uri="{BB962C8B-B14F-4D97-AF65-F5344CB8AC3E}">
        <p14:creationId xmlns:p14="http://schemas.microsoft.com/office/powerpoint/2010/main" val="387039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Заголовок 3"/>
          <p:cNvSpPr txBox="1">
            <a:spLocks/>
          </p:cNvSpPr>
          <p:nvPr/>
        </p:nvSpPr>
        <p:spPr>
          <a:xfrm>
            <a:off x="0" y="404664"/>
            <a:ext cx="6876256" cy="1445446"/>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6000" i="1" dirty="0">
                <a:ln w="6350">
                  <a:solidFill>
                    <a:schemeClr val="bg1"/>
                  </a:solidFill>
                </a:ln>
                <a:solidFill>
                  <a:srgbClr val="FFFF00"/>
                </a:solidFill>
                <a:effectLst>
                  <a:glow rad="228600">
                    <a:schemeClr val="accent5">
                      <a:satMod val="175000"/>
                      <a:alpha val="40000"/>
                    </a:schemeClr>
                  </a:glow>
                  <a:outerShdw blurRad="127000" dist="200000" dir="2700000" algn="tl" rotWithShape="0">
                    <a:srgbClr val="000000">
                      <a:alpha val="30000"/>
                    </a:srgbClr>
                  </a:outerShdw>
                </a:effectLst>
                <a:latin typeface="Georgia" pitchFamily="18" charset="0"/>
              </a:rPr>
              <a:t>Лідерство та </a:t>
            </a:r>
            <a:r>
              <a:rPr lang="uk-UA" sz="6000" i="1" dirty="0" smtClean="0">
                <a:ln w="6350">
                  <a:solidFill>
                    <a:schemeClr val="bg1"/>
                  </a:solidFill>
                </a:ln>
                <a:solidFill>
                  <a:srgbClr val="FFFF00"/>
                </a:solidFill>
                <a:effectLst>
                  <a:glow rad="228600">
                    <a:schemeClr val="accent5">
                      <a:satMod val="175000"/>
                      <a:alpha val="40000"/>
                    </a:schemeClr>
                  </a:glow>
                  <a:outerShdw blurRad="127000" dist="200000" dir="2700000" algn="tl" rotWithShape="0">
                    <a:srgbClr val="000000">
                      <a:alpha val="30000"/>
                    </a:srgbClr>
                  </a:outerShdw>
                </a:effectLst>
                <a:latin typeface="Georgia" pitchFamily="18" charset="0"/>
              </a:rPr>
              <a:t>етика:</a:t>
            </a:r>
            <a:endParaRPr lang="ru-RU" sz="6000" i="1" dirty="0">
              <a:ln w="6350">
                <a:solidFill>
                  <a:schemeClr val="bg1"/>
                </a:solidFill>
              </a:ln>
              <a:solidFill>
                <a:srgbClr val="FFFF00"/>
              </a:solidFill>
              <a:effectLst>
                <a:glow rad="228600">
                  <a:schemeClr val="accent5">
                    <a:satMod val="175000"/>
                    <a:alpha val="40000"/>
                  </a:schemeClr>
                </a:glow>
                <a:outerShdw blurRad="127000" dist="200000" dir="2700000" algn="tl" rotWithShape="0">
                  <a:srgbClr val="000000">
                    <a:alpha val="30000"/>
                  </a:srgbClr>
                </a:outerShdw>
              </a:effectLst>
              <a:latin typeface="Georgia" pitchFamily="18" charset="0"/>
            </a:endParaRPr>
          </a:p>
        </p:txBody>
      </p:sp>
      <p:sp>
        <p:nvSpPr>
          <p:cNvPr id="9" name="Подзаголовок 4"/>
          <p:cNvSpPr txBox="1">
            <a:spLocks/>
          </p:cNvSpPr>
          <p:nvPr/>
        </p:nvSpPr>
        <p:spPr>
          <a:xfrm>
            <a:off x="179512" y="1850110"/>
            <a:ext cx="8964488" cy="4613544"/>
          </a:xfrm>
          <a:prstGeom prst="rect">
            <a:avLst/>
          </a:prstGeom>
        </p:spPr>
        <p:txBody>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just" fontAlgn="auto">
              <a:spcBef>
                <a:spcPts val="0"/>
              </a:spcBef>
              <a:spcAft>
                <a:spcPts val="0"/>
              </a:spcAft>
              <a:defRPr/>
            </a:pPr>
            <a:r>
              <a:rPr lang="ru-RU" sz="2600" i="1" dirty="0" err="1">
                <a:ln>
                  <a:solidFill>
                    <a:schemeClr val="bg1"/>
                  </a:solidFill>
                </a:ln>
                <a:solidFill>
                  <a:schemeClr val="bg1"/>
                </a:solidFill>
                <a:effectLst>
                  <a:glow rad="101600">
                    <a:schemeClr val="tx1">
                      <a:alpha val="60000"/>
                    </a:schemeClr>
                  </a:glow>
                </a:effectLst>
                <a:latin typeface="Georgia" pitchFamily="18" charset="0"/>
              </a:rPr>
              <a:t>Вивчення</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етики</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загалом</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складається</a:t>
            </a:r>
            <a:r>
              <a:rPr lang="ru-RU" sz="2600" i="1" dirty="0">
                <a:ln>
                  <a:solidFill>
                    <a:schemeClr val="bg1"/>
                  </a:solidFill>
                </a:ln>
                <a:solidFill>
                  <a:schemeClr val="bg1"/>
                </a:solidFill>
                <a:effectLst>
                  <a:glow rad="101600">
                    <a:schemeClr val="tx1">
                      <a:alpha val="60000"/>
                    </a:schemeClr>
                  </a:glow>
                </a:effectLst>
                <a:latin typeface="Georgia" pitchFamily="18" charset="0"/>
              </a:rPr>
              <a:t>  з  </a:t>
            </a:r>
            <a:r>
              <a:rPr lang="ru-RU" sz="2600" i="1" dirty="0" err="1">
                <a:ln>
                  <a:solidFill>
                    <a:schemeClr val="bg1"/>
                  </a:solidFill>
                </a:ln>
                <a:solidFill>
                  <a:schemeClr val="bg1"/>
                </a:solidFill>
                <a:effectLst>
                  <a:glow rad="101600">
                    <a:schemeClr val="tx1">
                      <a:alpha val="60000"/>
                    </a:schemeClr>
                  </a:glow>
                </a:effectLst>
                <a:latin typeface="Georgia" pitchFamily="18" charset="0"/>
              </a:rPr>
              <a:t>вивчення</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питань</a:t>
            </a:r>
            <a:r>
              <a:rPr lang="ru-RU" sz="2600" i="1" dirty="0">
                <a:ln>
                  <a:solidFill>
                    <a:schemeClr val="bg1"/>
                  </a:solidFill>
                </a:ln>
                <a:solidFill>
                  <a:schemeClr val="bg1"/>
                </a:solidFill>
                <a:effectLst>
                  <a:glow rad="101600">
                    <a:schemeClr val="tx1">
                      <a:alpha val="60000"/>
                    </a:schemeClr>
                  </a:glow>
                </a:effectLst>
                <a:latin typeface="Georgia" pitchFamily="18" charset="0"/>
              </a:rPr>
              <a:t>  про  </a:t>
            </a:r>
            <a:r>
              <a:rPr lang="ru-RU" sz="2600" i="1" dirty="0" err="1">
                <a:ln>
                  <a:solidFill>
                    <a:schemeClr val="bg1"/>
                  </a:solidFill>
                </a:ln>
                <a:solidFill>
                  <a:schemeClr val="bg1"/>
                </a:solidFill>
                <a:effectLst>
                  <a:glow rad="101600">
                    <a:schemeClr val="tx1">
                      <a:alpha val="60000"/>
                    </a:schemeClr>
                  </a:glow>
                </a:effectLst>
                <a:latin typeface="Georgia" pitchFamily="18" charset="0"/>
              </a:rPr>
              <a:t>правильне</a:t>
            </a:r>
            <a:r>
              <a:rPr lang="ru-RU" sz="2600" i="1" dirty="0">
                <a:ln>
                  <a:solidFill>
                    <a:schemeClr val="bg1"/>
                  </a:solidFill>
                </a:ln>
                <a:solidFill>
                  <a:schemeClr val="bg1"/>
                </a:solidFill>
                <a:effectLst>
                  <a:glow rad="101600">
                    <a:schemeClr val="tx1">
                      <a:alpha val="60000"/>
                    </a:schemeClr>
                  </a:glow>
                </a:effectLst>
                <a:latin typeface="Georgia" pitchFamily="18" charset="0"/>
              </a:rPr>
              <a:t>  та </a:t>
            </a:r>
            <a:r>
              <a:rPr lang="ru-RU" sz="2600" i="1" dirty="0" err="1">
                <a:ln>
                  <a:solidFill>
                    <a:schemeClr val="bg1"/>
                  </a:solidFill>
                </a:ln>
                <a:solidFill>
                  <a:schemeClr val="bg1"/>
                </a:solidFill>
                <a:effectLst>
                  <a:glow rad="101600">
                    <a:schemeClr val="tx1">
                      <a:alpha val="60000"/>
                    </a:schemeClr>
                  </a:glow>
                </a:effectLst>
                <a:latin typeface="Georgia" pitchFamily="18" charset="0"/>
              </a:rPr>
              <a:t>неправильне</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чесноти</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обов’язки</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справедливість</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чесність</a:t>
            </a:r>
            <a:r>
              <a:rPr lang="ru-RU" sz="2600" i="1" dirty="0">
                <a:ln>
                  <a:solidFill>
                    <a:schemeClr val="bg1"/>
                  </a:solidFill>
                </a:ln>
                <a:solidFill>
                  <a:schemeClr val="bg1"/>
                </a:solidFill>
                <a:effectLst>
                  <a:glow rad="101600">
                    <a:schemeClr val="tx1">
                      <a:alpha val="60000"/>
                    </a:schemeClr>
                  </a:glow>
                </a:effectLst>
                <a:latin typeface="Georgia" pitchFamily="18" charset="0"/>
              </a:rPr>
              <a:t> і </a:t>
            </a:r>
            <a:r>
              <a:rPr lang="ru-RU" sz="2600" i="1" dirty="0" err="1">
                <a:ln>
                  <a:solidFill>
                    <a:schemeClr val="bg1"/>
                  </a:solidFill>
                </a:ln>
                <a:solidFill>
                  <a:schemeClr val="bg1"/>
                </a:solidFill>
                <a:effectLst>
                  <a:glow rad="101600">
                    <a:schemeClr val="tx1">
                      <a:alpha val="60000"/>
                    </a:schemeClr>
                  </a:glow>
                </a:effectLst>
                <a:latin typeface="Georgia" pitchFamily="18" charset="0"/>
              </a:rPr>
              <a:t>відповідальність</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щодо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інших</a:t>
            </a:r>
            <a:r>
              <a:rPr lang="ru-RU" sz="2600" i="1" dirty="0">
                <a:ln>
                  <a:solidFill>
                    <a:schemeClr val="bg1"/>
                  </a:solidFill>
                </a:ln>
                <a:solidFill>
                  <a:schemeClr val="bg1"/>
                </a:solidFill>
                <a:effectLst>
                  <a:glow rad="101600">
                    <a:schemeClr val="tx1">
                      <a:alpha val="60000"/>
                    </a:schemeClr>
                  </a:glow>
                </a:effectLst>
                <a:latin typeface="Georgia" pitchFamily="18" charset="0"/>
              </a:rPr>
              <a:t>. </a:t>
            </a:r>
          </a:p>
          <a:p>
            <a:pPr algn="just" fontAlgn="auto">
              <a:spcBef>
                <a:spcPts val="0"/>
              </a:spcBef>
              <a:spcAft>
                <a:spcPts val="0"/>
              </a:spcAft>
              <a:defRPr/>
            </a:pPr>
            <a:r>
              <a:rPr lang="ru-RU" sz="2600" i="1" dirty="0">
                <a:ln>
                  <a:solidFill>
                    <a:schemeClr val="bg1"/>
                  </a:solidFill>
                </a:ln>
                <a:solidFill>
                  <a:schemeClr val="bg1"/>
                </a:solidFill>
                <a:effectLst>
                  <a:glow rad="101600">
                    <a:schemeClr val="tx1">
                      <a:alpha val="60000"/>
                    </a:schemeClr>
                  </a:glow>
                </a:effectLst>
                <a:latin typeface="Georgia" pitchFamily="18" charset="0"/>
              </a:rPr>
              <a:t>З  </a:t>
            </a:r>
            <a:r>
              <a:rPr lang="ru-RU" sz="2600" i="1" dirty="0" err="1">
                <a:ln>
                  <a:solidFill>
                    <a:schemeClr val="bg1"/>
                  </a:solidFill>
                </a:ln>
                <a:solidFill>
                  <a:schemeClr val="bg1"/>
                </a:solidFill>
                <a:effectLst>
                  <a:glow rad="101600">
                    <a:schemeClr val="tx1">
                      <a:alpha val="60000"/>
                    </a:schemeClr>
                  </a:glow>
                </a:effectLst>
                <a:latin typeface="Georgia" pitchFamily="18" charset="0"/>
              </a:rPr>
              <a:t>етичного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погляду</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кінцевою</a:t>
            </a:r>
            <a:r>
              <a:rPr lang="ru-RU" sz="2600" i="1" dirty="0">
                <a:ln>
                  <a:solidFill>
                    <a:schemeClr val="bg1"/>
                  </a:solidFill>
                </a:ln>
                <a:solidFill>
                  <a:schemeClr val="bg1"/>
                </a:solidFill>
                <a:effectLst>
                  <a:glow rad="101600">
                    <a:schemeClr val="tx1">
                      <a:alpha val="60000"/>
                    </a:schemeClr>
                  </a:glow>
                </a:effectLst>
                <a:latin typeface="Georgia" pitchFamily="18" charset="0"/>
              </a:rPr>
              <a:t>  метою  </a:t>
            </a:r>
            <a:r>
              <a:rPr lang="ru-RU" sz="2600" i="1" dirty="0" err="1">
                <a:ln>
                  <a:solidFill>
                    <a:schemeClr val="bg1"/>
                  </a:solidFill>
                </a:ln>
                <a:solidFill>
                  <a:schemeClr val="bg1"/>
                </a:solidFill>
                <a:effectLst>
                  <a:glow rad="101600">
                    <a:schemeClr val="tx1">
                      <a:alpha val="60000"/>
                    </a:schemeClr>
                  </a:glow>
                </a:effectLst>
                <a:latin typeface="Georgia" pitchFamily="18" charset="0"/>
              </a:rPr>
              <a:t>вивчення</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лідерства</a:t>
            </a:r>
            <a:r>
              <a:rPr lang="ru-RU" sz="2600" i="1" dirty="0">
                <a:ln>
                  <a:solidFill>
                    <a:schemeClr val="bg1"/>
                  </a:solidFill>
                </a:ln>
                <a:solidFill>
                  <a:schemeClr val="bg1"/>
                </a:solidFill>
                <a:effectLst>
                  <a:glow rad="101600">
                    <a:schemeClr val="tx1">
                      <a:alpha val="60000"/>
                    </a:schemeClr>
                  </a:glow>
                </a:effectLst>
                <a:latin typeface="Georgia" pitchFamily="18" charset="0"/>
              </a:rPr>
              <a:t>  є  </a:t>
            </a:r>
            <a:r>
              <a:rPr lang="ru-RU" sz="2600" i="1" dirty="0" err="1">
                <a:ln>
                  <a:solidFill>
                    <a:schemeClr val="bg1"/>
                  </a:solidFill>
                </a:ln>
                <a:solidFill>
                  <a:schemeClr val="bg1"/>
                </a:solidFill>
                <a:effectLst>
                  <a:glow rad="101600">
                    <a:schemeClr val="tx1">
                      <a:alpha val="60000"/>
                    </a:schemeClr>
                  </a:glow>
                </a:effectLst>
                <a:latin typeface="Georgia" pitchFamily="18" charset="0"/>
              </a:rPr>
              <a:t>відповідь</a:t>
            </a:r>
            <a:r>
              <a:rPr lang="ru-RU" sz="2600" i="1" dirty="0">
                <a:ln>
                  <a:solidFill>
                    <a:schemeClr val="bg1"/>
                  </a:solidFill>
                </a:ln>
                <a:solidFill>
                  <a:schemeClr val="bg1"/>
                </a:solidFill>
                <a:effectLst>
                  <a:glow rad="101600">
                    <a:schemeClr val="tx1">
                      <a:alpha val="60000"/>
                    </a:schemeClr>
                  </a:glow>
                </a:effectLst>
                <a:latin typeface="Georgia" pitchFamily="18" charset="0"/>
              </a:rPr>
              <a:t>  на  </a:t>
            </a:r>
            <a:r>
              <a:rPr lang="ru-RU" sz="2600" i="1" dirty="0" err="1">
                <a:ln>
                  <a:solidFill>
                    <a:schemeClr val="bg1"/>
                  </a:solidFill>
                </a:ln>
                <a:solidFill>
                  <a:schemeClr val="bg1"/>
                </a:solidFill>
                <a:effectLst>
                  <a:glow rad="101600">
                    <a:schemeClr val="tx1">
                      <a:alpha val="60000"/>
                    </a:schemeClr>
                  </a:glow>
                </a:effectLst>
                <a:latin typeface="Georgia" pitchFamily="18" charset="0"/>
              </a:rPr>
              <a:t>питання</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що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таке</a:t>
            </a:r>
            <a:r>
              <a:rPr lang="ru-RU" sz="2600" i="1" dirty="0">
                <a:ln>
                  <a:solidFill>
                    <a:schemeClr val="bg1"/>
                  </a:solidFill>
                </a:ln>
                <a:solidFill>
                  <a:schemeClr val="bg1"/>
                </a:solidFill>
                <a:effectLst>
                  <a:glow rad="101600">
                    <a:schemeClr val="tx1">
                      <a:alpha val="60000"/>
                    </a:schemeClr>
                  </a:glow>
                </a:effectLst>
                <a:latin typeface="Georgia" pitchFamily="18" charset="0"/>
              </a:rPr>
              <a:t>  добре  </a:t>
            </a:r>
            <a:r>
              <a:rPr lang="ru-RU" sz="2600" i="1" dirty="0" err="1">
                <a:ln>
                  <a:solidFill>
                    <a:schemeClr val="bg1"/>
                  </a:solidFill>
                </a:ln>
                <a:solidFill>
                  <a:schemeClr val="bg1"/>
                </a:solidFill>
                <a:effectLst>
                  <a:glow rad="101600">
                    <a:schemeClr val="tx1">
                      <a:alpha val="60000"/>
                    </a:schemeClr>
                  </a:glow>
                </a:effectLst>
                <a:latin typeface="Georgia" pitchFamily="18" charset="0"/>
              </a:rPr>
              <a:t>лідерство</a:t>
            </a:r>
            <a:r>
              <a:rPr lang="ru-RU" sz="2600" i="1" dirty="0">
                <a:ln>
                  <a:solidFill>
                    <a:schemeClr val="bg1"/>
                  </a:solidFill>
                </a:ln>
                <a:solidFill>
                  <a:schemeClr val="bg1"/>
                </a:solidFill>
                <a:effectLst>
                  <a:glow rad="101600">
                    <a:schemeClr val="tx1">
                      <a:alpha val="60000"/>
                    </a:schemeClr>
                  </a:glow>
                </a:effectLst>
                <a:latin typeface="Georgia" pitchFamily="18" charset="0"/>
              </a:rPr>
              <a:t>?  Слово  «</a:t>
            </a:r>
            <a:r>
              <a:rPr lang="ru-RU" sz="2600" i="1" dirty="0" err="1">
                <a:ln>
                  <a:solidFill>
                    <a:schemeClr val="bg1"/>
                  </a:solidFill>
                </a:ln>
                <a:solidFill>
                  <a:schemeClr val="bg1"/>
                </a:solidFill>
                <a:effectLst>
                  <a:glow rad="101600">
                    <a:schemeClr val="tx1">
                      <a:alpha val="60000"/>
                    </a:schemeClr>
                  </a:glow>
                </a:effectLst>
                <a:latin typeface="Georgia" pitchFamily="18" charset="0"/>
              </a:rPr>
              <a:t>добрий</a:t>
            </a:r>
            <a:r>
              <a:rPr lang="ru-RU" sz="2600" i="1" dirty="0">
                <a:ln>
                  <a:solidFill>
                    <a:schemeClr val="bg1"/>
                  </a:solidFill>
                </a:ln>
                <a:solidFill>
                  <a:schemeClr val="bg1"/>
                </a:solidFill>
                <a:effectLst>
                  <a:glow rad="101600">
                    <a:schemeClr val="tx1">
                      <a:alpha val="60000"/>
                    </a:schemeClr>
                  </a:glow>
                </a:effectLst>
                <a:latin typeface="Georgia" pitchFamily="18" charset="0"/>
              </a:rPr>
              <a:t>»  у  </a:t>
            </a:r>
            <a:r>
              <a:rPr lang="ru-RU" sz="2600" i="1" dirty="0" err="1">
                <a:ln>
                  <a:solidFill>
                    <a:schemeClr val="bg1"/>
                  </a:solidFill>
                </a:ln>
                <a:solidFill>
                  <a:schemeClr val="bg1"/>
                </a:solidFill>
                <a:effectLst>
                  <a:glow rad="101600">
                    <a:schemeClr val="tx1">
                      <a:alpha val="60000"/>
                    </a:schemeClr>
                  </a:glow>
                </a:effectLst>
                <a:latin typeface="Georgia" pitchFamily="18" charset="0"/>
              </a:rPr>
              <a:t>цьому</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контексті</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має</a:t>
            </a:r>
            <a:r>
              <a:rPr lang="ru-RU" sz="2600" i="1" dirty="0">
                <a:ln>
                  <a:solidFill>
                    <a:schemeClr val="bg1"/>
                  </a:solidFill>
                </a:ln>
                <a:solidFill>
                  <a:schemeClr val="bg1"/>
                </a:solidFill>
                <a:effectLst>
                  <a:glow rad="101600">
                    <a:schemeClr val="tx1">
                      <a:alpha val="60000"/>
                    </a:schemeClr>
                  </a:glow>
                </a:effectLst>
                <a:latin typeface="Georgia" pitchFamily="18" charset="0"/>
              </a:rPr>
              <a:t> два </a:t>
            </a:r>
            <a:r>
              <a:rPr lang="ru-RU" sz="2600" i="1" dirty="0" err="1">
                <a:ln>
                  <a:solidFill>
                    <a:schemeClr val="bg1"/>
                  </a:solidFill>
                </a:ln>
                <a:solidFill>
                  <a:schemeClr val="bg1"/>
                </a:solidFill>
                <a:effectLst>
                  <a:glow rad="101600">
                    <a:schemeClr val="tx1">
                      <a:alpha val="60000"/>
                    </a:schemeClr>
                  </a:glow>
                </a:effectLst>
                <a:latin typeface="Georgia" pitchFamily="18" charset="0"/>
              </a:rPr>
              <a:t>значення</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технічно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добрий</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або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ефективний</a:t>
            </a:r>
            <a:r>
              <a:rPr lang="ru-RU" sz="2600" i="1" dirty="0">
                <a:ln>
                  <a:solidFill>
                    <a:schemeClr val="bg1"/>
                  </a:solidFill>
                </a:ln>
                <a:solidFill>
                  <a:schemeClr val="bg1"/>
                </a:solidFill>
                <a:effectLst>
                  <a:glow rad="101600">
                    <a:schemeClr val="tx1">
                      <a:alpha val="60000"/>
                    </a:schemeClr>
                  </a:glow>
                </a:effectLst>
                <a:latin typeface="Georgia" pitchFamily="18" charset="0"/>
              </a:rPr>
              <a:t>) та </a:t>
            </a:r>
            <a:r>
              <a:rPr lang="ru-RU" sz="2600" i="1" dirty="0" err="1">
                <a:ln>
                  <a:solidFill>
                    <a:schemeClr val="bg1"/>
                  </a:solidFill>
                </a:ln>
                <a:solidFill>
                  <a:schemeClr val="bg1"/>
                </a:solidFill>
                <a:effectLst>
                  <a:glow rad="101600">
                    <a:schemeClr val="tx1">
                      <a:alpha val="60000"/>
                    </a:schemeClr>
                  </a:glow>
                </a:effectLst>
                <a:latin typeface="Georgia" pitchFamily="18" charset="0"/>
              </a:rPr>
              <a:t>добрий</a:t>
            </a:r>
            <a:r>
              <a:rPr lang="ru-RU" sz="2600" i="1" dirty="0">
                <a:ln>
                  <a:solidFill>
                    <a:schemeClr val="bg1"/>
                  </a:solidFill>
                </a:ln>
                <a:solidFill>
                  <a:schemeClr val="bg1"/>
                </a:solidFill>
                <a:effectLst>
                  <a:glow rad="101600">
                    <a:schemeClr val="tx1">
                      <a:alpha val="60000"/>
                    </a:schemeClr>
                  </a:glow>
                </a:effectLst>
                <a:latin typeface="Georgia" pitchFamily="18" charset="0"/>
              </a:rPr>
              <a:t> у моральному </a:t>
            </a:r>
            <a:r>
              <a:rPr lang="ru-RU" sz="2600" i="1" dirty="0" err="1">
                <a:ln>
                  <a:solidFill>
                    <a:schemeClr val="bg1"/>
                  </a:solidFill>
                </a:ln>
                <a:solidFill>
                  <a:schemeClr val="bg1"/>
                </a:solidFill>
                <a:effectLst>
                  <a:glow rad="101600">
                    <a:schemeClr val="tx1">
                      <a:alpha val="60000"/>
                    </a:schemeClr>
                  </a:glow>
                </a:effectLst>
                <a:latin typeface="Georgia" pitchFamily="18" charset="0"/>
              </a:rPr>
              <a:t>сенсі</a:t>
            </a:r>
            <a:r>
              <a:rPr lang="ru-RU" sz="2600" i="1" dirty="0">
                <a:ln>
                  <a:solidFill>
                    <a:schemeClr val="bg1"/>
                  </a:solidFill>
                </a:ln>
                <a:solidFill>
                  <a:schemeClr val="bg1"/>
                </a:solidFill>
                <a:effectLst>
                  <a:glow rad="101600">
                    <a:schemeClr val="tx1">
                      <a:alpha val="60000"/>
                    </a:schemeClr>
                  </a:glow>
                </a:effectLst>
                <a:latin typeface="Georgia" pitchFamily="18" charset="0"/>
              </a:rPr>
              <a:t>. </a:t>
            </a:r>
          </a:p>
          <a:p>
            <a:pPr algn="just" fontAlgn="auto">
              <a:spcBef>
                <a:spcPts val="0"/>
              </a:spcBef>
              <a:spcAft>
                <a:spcPts val="0"/>
              </a:spcAft>
              <a:defRPr/>
            </a:pPr>
            <a:r>
              <a:rPr lang="ru-RU" sz="2600" i="1" dirty="0" err="1">
                <a:ln>
                  <a:solidFill>
                    <a:schemeClr val="bg1"/>
                  </a:solidFill>
                </a:ln>
                <a:solidFill>
                  <a:schemeClr val="bg1"/>
                </a:solidFill>
                <a:effectLst>
                  <a:glow rad="101600">
                    <a:schemeClr val="tx1">
                      <a:alpha val="60000"/>
                    </a:schemeClr>
                  </a:glow>
                </a:effectLst>
                <a:latin typeface="Georgia" pitchFamily="18" charset="0"/>
              </a:rPr>
              <a:t>Такий</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наголос</a:t>
            </a:r>
            <a:r>
              <a:rPr lang="ru-RU" sz="2600" i="1" dirty="0">
                <a:ln>
                  <a:solidFill>
                    <a:schemeClr val="bg1"/>
                  </a:solidFill>
                </a:ln>
                <a:solidFill>
                  <a:schemeClr val="bg1"/>
                </a:solidFill>
                <a:effectLst>
                  <a:glow rad="101600">
                    <a:schemeClr val="tx1">
                      <a:alpha val="60000"/>
                    </a:schemeClr>
                  </a:glow>
                </a:effectLst>
                <a:latin typeface="Georgia" pitchFamily="18" charset="0"/>
              </a:rPr>
              <a:t> на </a:t>
            </a:r>
            <a:r>
              <a:rPr lang="ru-RU" sz="2600" i="1" dirty="0" err="1">
                <a:ln>
                  <a:solidFill>
                    <a:schemeClr val="bg1"/>
                  </a:solidFill>
                </a:ln>
                <a:solidFill>
                  <a:schemeClr val="bg1"/>
                </a:solidFill>
                <a:effectLst>
                  <a:glow rad="101600">
                    <a:schemeClr val="tx1">
                      <a:alpha val="60000"/>
                    </a:schemeClr>
                  </a:glow>
                </a:effectLst>
                <a:latin typeface="Georgia" pitchFamily="18" charset="0"/>
              </a:rPr>
              <a:t>концепції</a:t>
            </a:r>
            <a:r>
              <a:rPr lang="ru-RU" sz="2600" i="1" dirty="0">
                <a:ln>
                  <a:solidFill>
                    <a:schemeClr val="bg1"/>
                  </a:solidFill>
                </a:ln>
                <a:solidFill>
                  <a:schemeClr val="bg1"/>
                </a:solidFill>
                <a:effectLst>
                  <a:glow rad="101600">
                    <a:schemeClr val="tx1">
                      <a:alpha val="60000"/>
                    </a:schemeClr>
                  </a:glow>
                </a:effectLst>
                <a:latin typeface="Georgia" pitchFamily="18" charset="0"/>
              </a:rPr>
              <a:t> «морального блага» </a:t>
            </a:r>
            <a:r>
              <a:rPr lang="ru-RU" sz="2600" i="1" dirty="0" err="1">
                <a:ln>
                  <a:solidFill>
                    <a:schemeClr val="bg1"/>
                  </a:solidFill>
                </a:ln>
                <a:solidFill>
                  <a:schemeClr val="bg1"/>
                </a:solidFill>
                <a:effectLst>
                  <a:glow rad="101600">
                    <a:schemeClr val="tx1">
                      <a:alpha val="60000"/>
                    </a:schemeClr>
                  </a:glow>
                </a:effectLst>
                <a:latin typeface="Georgia" pitchFamily="18" charset="0"/>
              </a:rPr>
              <a:t>демонструє</a:t>
            </a:r>
            <a:r>
              <a:rPr lang="ru-RU" sz="2600" i="1" dirty="0">
                <a:ln>
                  <a:solidFill>
                    <a:schemeClr val="bg1"/>
                  </a:solidFill>
                </a:ln>
                <a:solidFill>
                  <a:schemeClr val="bg1"/>
                </a:solidFill>
                <a:effectLst>
                  <a:glow rad="101600">
                    <a:schemeClr val="tx1">
                      <a:alpha val="60000"/>
                    </a:schemeClr>
                  </a:glow>
                </a:effectLst>
                <a:latin typeface="Georgia" pitchFamily="18" charset="0"/>
              </a:rPr>
              <a:t> те, </a:t>
            </a:r>
            <a:r>
              <a:rPr lang="ru-RU" sz="2600" i="1" dirty="0" err="1">
                <a:ln>
                  <a:solidFill>
                    <a:schemeClr val="bg1"/>
                  </a:solidFill>
                </a:ln>
                <a:solidFill>
                  <a:schemeClr val="bg1"/>
                </a:solidFill>
                <a:effectLst>
                  <a:glow rad="101600">
                    <a:schemeClr val="tx1">
                      <a:alpha val="60000"/>
                    </a:schemeClr>
                  </a:glow>
                </a:effectLst>
                <a:latin typeface="Georgia" pitchFamily="18" charset="0"/>
              </a:rPr>
              <a:t>що</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етика</a:t>
            </a:r>
            <a:r>
              <a:rPr lang="ru-RU" sz="2600" i="1" dirty="0">
                <a:ln>
                  <a:solidFill>
                    <a:schemeClr val="bg1"/>
                  </a:solidFill>
                </a:ln>
                <a:solidFill>
                  <a:schemeClr val="bg1"/>
                </a:solidFill>
                <a:effectLst>
                  <a:glow rad="101600">
                    <a:schemeClr val="tx1">
                      <a:alpha val="60000"/>
                    </a:schemeClr>
                  </a:glow>
                </a:effectLst>
                <a:latin typeface="Georgia" pitchFamily="18" charset="0"/>
              </a:rPr>
              <a:t> становить основу </a:t>
            </a:r>
            <a:r>
              <a:rPr lang="ru-RU" sz="2600" i="1" dirty="0" err="1">
                <a:ln>
                  <a:solidFill>
                    <a:schemeClr val="bg1"/>
                  </a:solidFill>
                </a:ln>
                <a:solidFill>
                  <a:schemeClr val="bg1"/>
                </a:solidFill>
                <a:effectLst>
                  <a:glow rad="101600">
                    <a:schemeClr val="tx1">
                      <a:alpha val="60000"/>
                    </a:schemeClr>
                  </a:glow>
                </a:effectLst>
                <a:latin typeface="Georgia" pitchFamily="18" charset="0"/>
              </a:rPr>
              <a:t>досліджень</a:t>
            </a:r>
            <a:r>
              <a:rPr lang="ru-RU" sz="2600" i="1" dirty="0">
                <a:ln>
                  <a:solidFill>
                    <a:schemeClr val="bg1"/>
                  </a:solidFill>
                </a:ln>
                <a:solidFill>
                  <a:schemeClr val="bg1"/>
                </a:solidFill>
                <a:effectLst>
                  <a:glow rad="101600">
                    <a:schemeClr val="tx1">
                      <a:alpha val="60000"/>
                    </a:schemeClr>
                  </a:glow>
                </a:effectLst>
                <a:latin typeface="Georgia" pitchFamily="18" charset="0"/>
              </a:rPr>
              <a:t> </a:t>
            </a:r>
            <a:r>
              <a:rPr lang="ru-RU" sz="2600" i="1" dirty="0" err="1">
                <a:ln>
                  <a:solidFill>
                    <a:schemeClr val="bg1"/>
                  </a:solidFill>
                </a:ln>
                <a:solidFill>
                  <a:schemeClr val="bg1"/>
                </a:solidFill>
                <a:effectLst>
                  <a:glow rad="101600">
                    <a:schemeClr val="tx1">
                      <a:alpha val="60000"/>
                    </a:schemeClr>
                  </a:glow>
                </a:effectLst>
                <a:latin typeface="Georgia" pitchFamily="18" charset="0"/>
              </a:rPr>
              <a:t>лідерства</a:t>
            </a:r>
            <a:r>
              <a:rPr lang="ru-RU" sz="2600" i="1" dirty="0">
                <a:ln>
                  <a:solidFill>
                    <a:schemeClr val="bg1"/>
                  </a:solidFill>
                </a:ln>
                <a:solidFill>
                  <a:schemeClr val="bg1"/>
                </a:solidFill>
                <a:effectLst>
                  <a:glow rad="101600">
                    <a:schemeClr val="tx1">
                      <a:alpha val="60000"/>
                    </a:schemeClr>
                  </a:glow>
                </a:effectLst>
                <a:latin typeface="Georgia" pitchFamily="18" charset="0"/>
              </a:rPr>
              <a:t>.</a:t>
            </a:r>
            <a:endParaRPr lang="uk-UA" sz="2600" i="1" dirty="0">
              <a:ln>
                <a:solidFill>
                  <a:schemeClr val="bg1"/>
                </a:solidFill>
              </a:ln>
              <a:solidFill>
                <a:schemeClr val="bg1"/>
              </a:solidFill>
              <a:effectLst>
                <a:glow rad="101600">
                  <a:schemeClr val="tx1">
                    <a:alpha val="60000"/>
                  </a:schemeClr>
                </a:glow>
              </a:effectLst>
              <a:latin typeface="Georgia" pitchFamily="18" charset="0"/>
            </a:endParaRPr>
          </a:p>
        </p:txBody>
      </p:sp>
      <p:pic>
        <p:nvPicPr>
          <p:cNvPr id="5125" name="Picture 2" descr="C:\Users\Iryna Marach\Desktop\ЛІДЕРИ\Task Report Hot.png"/>
          <p:cNvPicPr>
            <a:picLocks noChangeAspect="1" noChangeArrowheads="1"/>
          </p:cNvPicPr>
          <p:nvPr/>
        </p:nvPicPr>
        <p:blipFill>
          <a:blip r:embed="rId3" cstate="print"/>
          <a:srcRect/>
          <a:stretch>
            <a:fillRect/>
          </a:stretch>
        </p:blipFill>
        <p:spPr bwMode="auto">
          <a:xfrm>
            <a:off x="7236296" y="116632"/>
            <a:ext cx="1835696" cy="1834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dirty="0"/>
          </a:p>
        </p:txBody>
      </p:sp>
      <p:pic>
        <p:nvPicPr>
          <p:cNvPr id="6147" name="Picture 2" descr="D:\documents\картинки\фони\фони нові\0035136_www.nevseoboi.com.ua.jpg"/>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5" name="Заголовок 3"/>
          <p:cNvSpPr txBox="1">
            <a:spLocks/>
          </p:cNvSpPr>
          <p:nvPr/>
        </p:nvSpPr>
        <p:spPr>
          <a:xfrm>
            <a:off x="208174" y="156341"/>
            <a:ext cx="6709984" cy="928694"/>
          </a:xfrm>
          <a:prstGeom prst="rect">
            <a:avLst/>
          </a:prstGeom>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3200"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Важливість етичного лідерства</a:t>
            </a:r>
          </a:p>
        </p:txBody>
      </p:sp>
      <p:pic>
        <p:nvPicPr>
          <p:cNvPr id="6149" name="Picture 3" descr="C:\Users\Iryna Marach\Desktop\ЛІДЕРИ\kniga1.png"/>
          <p:cNvPicPr>
            <a:picLocks noChangeAspect="1" noChangeArrowheads="1"/>
          </p:cNvPicPr>
          <p:nvPr/>
        </p:nvPicPr>
        <p:blipFill>
          <a:blip r:embed="rId3" cstate="print"/>
          <a:srcRect/>
          <a:stretch>
            <a:fillRect/>
          </a:stretch>
        </p:blipFill>
        <p:spPr bwMode="auto">
          <a:xfrm>
            <a:off x="7056188" y="156341"/>
            <a:ext cx="2087812" cy="1512168"/>
          </a:xfrm>
          <a:prstGeom prst="rect">
            <a:avLst/>
          </a:prstGeom>
          <a:noFill/>
          <a:ln w="9525">
            <a:noFill/>
            <a:miter lim="800000"/>
            <a:headEnd/>
            <a:tailEnd/>
          </a:ln>
        </p:spPr>
      </p:pic>
      <p:sp>
        <p:nvSpPr>
          <p:cNvPr id="8" name="Подзаголовок 4"/>
          <p:cNvSpPr txBox="1">
            <a:spLocks/>
          </p:cNvSpPr>
          <p:nvPr/>
        </p:nvSpPr>
        <p:spPr>
          <a:xfrm>
            <a:off x="0" y="1668508"/>
            <a:ext cx="8748464" cy="3848723"/>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2600" i="1" dirty="0">
                <a:ln>
                  <a:solidFill>
                    <a:schemeClr val="bg1"/>
                  </a:solidFill>
                </a:ln>
                <a:solidFill>
                  <a:schemeClr val="bg1"/>
                </a:solidFill>
                <a:effectLst>
                  <a:glow rad="101600">
                    <a:schemeClr val="tx1">
                      <a:alpha val="60000"/>
                    </a:schemeClr>
                  </a:glow>
                </a:effectLst>
                <a:latin typeface="Georgia" pitchFamily="18" charset="0"/>
              </a:rPr>
              <a:t>Етичне лідерство є важливим із двох основних причин. </a:t>
            </a:r>
            <a:endParaRPr lang="uk-UA" sz="2600" i="1" dirty="0" smtClean="0">
              <a:ln>
                <a:solidFill>
                  <a:schemeClr val="bg1"/>
                </a:solidFill>
              </a:ln>
              <a:solidFill>
                <a:schemeClr val="bg1"/>
              </a:solidFill>
              <a:effectLst>
                <a:glow rad="101600">
                  <a:schemeClr val="tx1">
                    <a:alpha val="60000"/>
                  </a:schemeClr>
                </a:glow>
              </a:effectLst>
              <a:latin typeface="Georgia" pitchFamily="18" charset="0"/>
            </a:endParaRPr>
          </a:p>
          <a:p>
            <a:pPr fontAlgn="auto">
              <a:lnSpc>
                <a:spcPct val="110000"/>
              </a:lnSpc>
              <a:spcBef>
                <a:spcPts val="0"/>
              </a:spcBef>
              <a:spcAft>
                <a:spcPts val="0"/>
              </a:spcAft>
              <a:defRPr/>
            </a:pPr>
            <a:r>
              <a:rPr lang="uk-UA" sz="2600" i="1" dirty="0" smtClean="0">
                <a:ln>
                  <a:solidFill>
                    <a:schemeClr val="bg1"/>
                  </a:solidFill>
                </a:ln>
                <a:solidFill>
                  <a:schemeClr val="bg1"/>
                </a:solidFill>
                <a:effectLst>
                  <a:glow rad="101600">
                    <a:schemeClr val="tx1">
                      <a:alpha val="60000"/>
                    </a:schemeClr>
                  </a:glow>
                </a:effectLst>
                <a:latin typeface="Georgia" pitchFamily="18" charset="0"/>
              </a:rPr>
              <a:t>Лідери </a:t>
            </a:r>
            <a:r>
              <a:rPr lang="uk-UA" sz="2600" i="1" dirty="0">
                <a:ln>
                  <a:solidFill>
                    <a:schemeClr val="bg1"/>
                  </a:solidFill>
                </a:ln>
                <a:solidFill>
                  <a:schemeClr val="bg1"/>
                </a:solidFill>
                <a:effectLst>
                  <a:glow rad="101600">
                    <a:schemeClr val="tx1">
                      <a:alpha val="60000"/>
                    </a:schemeClr>
                  </a:glow>
                </a:effectLst>
                <a:latin typeface="Georgia" pitchFamily="18" charset="0"/>
              </a:rPr>
              <a:t>несуть етичну відповідальність,  адже  займають  особливе  становище,  у  якому  вони  мають  більше можливостей у різний спосіб впливати на інших, а отже, на результати. </a:t>
            </a:r>
            <a:endParaRPr lang="uk-UA" sz="2600" i="1" dirty="0" smtClean="0">
              <a:ln>
                <a:solidFill>
                  <a:schemeClr val="bg1"/>
                </a:solidFill>
              </a:ln>
              <a:solidFill>
                <a:schemeClr val="bg1"/>
              </a:solidFill>
              <a:effectLst>
                <a:glow rad="101600">
                  <a:schemeClr val="tx1">
                    <a:alpha val="60000"/>
                  </a:schemeClr>
                </a:glow>
              </a:effectLst>
              <a:latin typeface="Georgia" pitchFamily="18" charset="0"/>
            </a:endParaRPr>
          </a:p>
          <a:p>
            <a:pPr marL="137160" indent="0" fontAlgn="auto">
              <a:lnSpc>
                <a:spcPct val="110000"/>
              </a:lnSpc>
              <a:spcBef>
                <a:spcPts val="0"/>
              </a:spcBef>
              <a:spcAft>
                <a:spcPts val="0"/>
              </a:spcAft>
              <a:buNone/>
              <a:defRPr/>
            </a:pPr>
            <a:endParaRPr lang="uk-UA" sz="2600" i="1" dirty="0" smtClean="0">
              <a:ln>
                <a:solidFill>
                  <a:schemeClr val="bg1"/>
                </a:solidFill>
              </a:ln>
              <a:solidFill>
                <a:schemeClr val="bg1"/>
              </a:solidFill>
              <a:effectLst>
                <a:glow rad="101600">
                  <a:schemeClr val="tx1">
                    <a:alpha val="60000"/>
                  </a:schemeClr>
                </a:glow>
              </a:effectLst>
              <a:latin typeface="Georgia" pitchFamily="18" charset="0"/>
            </a:endParaRPr>
          </a:p>
          <a:p>
            <a:pPr marL="137160" indent="0" fontAlgn="auto">
              <a:lnSpc>
                <a:spcPct val="110000"/>
              </a:lnSpc>
              <a:spcBef>
                <a:spcPts val="0"/>
              </a:spcBef>
              <a:spcAft>
                <a:spcPts val="0"/>
              </a:spcAft>
              <a:buNone/>
              <a:defRPr/>
            </a:pPr>
            <a:r>
              <a:rPr lang="uk-UA" sz="2600" i="1" dirty="0" smtClean="0">
                <a:ln>
                  <a:solidFill>
                    <a:schemeClr val="bg1"/>
                  </a:solidFill>
                </a:ln>
                <a:solidFill>
                  <a:schemeClr val="bg1"/>
                </a:solidFill>
                <a:effectLst>
                  <a:glow rad="101600">
                    <a:schemeClr val="tx1">
                      <a:alpha val="60000"/>
                    </a:schemeClr>
                  </a:glow>
                </a:effectLst>
                <a:latin typeface="Georgia" pitchFamily="18" charset="0"/>
              </a:rPr>
              <a:t>Більшість </a:t>
            </a:r>
            <a:r>
              <a:rPr lang="uk-UA" sz="2600" i="1" dirty="0">
                <a:ln>
                  <a:solidFill>
                    <a:schemeClr val="bg1"/>
                  </a:solidFill>
                </a:ln>
                <a:solidFill>
                  <a:schemeClr val="bg1"/>
                </a:solidFill>
                <a:effectLst>
                  <a:glow rad="101600">
                    <a:schemeClr val="tx1">
                      <a:alpha val="60000"/>
                    </a:schemeClr>
                  </a:glow>
                </a:effectLst>
                <a:latin typeface="Georgia" pitchFamily="18" charset="0"/>
              </a:rPr>
              <a:t>людей погодиться,  що  всі  ми  зобов’язані  поводитися  етично,  але  очевидно,  що  від  лідерів очікують дотримання вищих етичних стандартів, аніж від послідовників.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pic>
        <p:nvPicPr>
          <p:cNvPr id="7171" name="Picture 2" descr="D:\documents\картинки\фони\фони нові\0035136_www.nevseoboi.com.ua.jpg"/>
          <p:cNvPicPr>
            <a:picLocks noGrp="1" noChangeAspect="1" noChangeArrowheads="1"/>
          </p:cNvPicPr>
          <p:nvPr>
            <p:ph idx="1"/>
          </p:nvPr>
        </p:nvPicPr>
        <p:blipFill>
          <a:blip r:embed="rId2" cstate="print"/>
          <a:srcRect/>
          <a:stretch>
            <a:fillRect/>
          </a:stretch>
        </p:blipFill>
        <p:spPr>
          <a:xfrm>
            <a:off x="0" y="0"/>
            <a:ext cx="9331325" cy="7129463"/>
          </a:xfrm>
          <a:noFill/>
        </p:spPr>
      </p:pic>
      <p:sp>
        <p:nvSpPr>
          <p:cNvPr id="5" name="Заголовок 3"/>
          <p:cNvSpPr txBox="1">
            <a:spLocks/>
          </p:cNvSpPr>
          <p:nvPr/>
        </p:nvSpPr>
        <p:spPr>
          <a:xfrm>
            <a:off x="422275" y="142875"/>
            <a:ext cx="8229600" cy="1428750"/>
          </a:xfrm>
          <a:prstGeom prst="rect">
            <a:avLst/>
          </a:prstGeom>
        </p:spPr>
        <p:txBody>
          <a:bodyPr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endParaRPr lang="ru-RU" dirty="0">
              <a:ln w="17780" cmpd="sng">
                <a:solidFill>
                  <a:schemeClr val="accent1">
                    <a:tint val="3000"/>
                  </a:schemeClr>
                </a:solidFill>
                <a:prstDash val="solid"/>
                <a:miter lim="800000"/>
              </a:ln>
              <a:gradFill>
                <a:gsLst>
                  <a:gs pos="0">
                    <a:srgbClr val="FFF200"/>
                  </a:gs>
                  <a:gs pos="45000">
                    <a:srgbClr val="FF7A00"/>
                  </a:gs>
                  <a:gs pos="70000">
                    <a:srgbClr val="FF0300"/>
                  </a:gs>
                  <a:gs pos="100000">
                    <a:srgbClr val="4D0808"/>
                  </a:gs>
                </a:gsLst>
                <a:lin ang="5400000" scaled="0"/>
              </a:gradFill>
              <a:effectLst>
                <a:outerShdw blurRad="55000" dist="50800" dir="5400000" algn="tl">
                  <a:srgbClr val="000000">
                    <a:alpha val="33000"/>
                  </a:srgbClr>
                </a:outerShdw>
              </a:effectLst>
            </a:endParaRPr>
          </a:p>
        </p:txBody>
      </p:sp>
      <p:sp>
        <p:nvSpPr>
          <p:cNvPr id="6" name="Подзаголовок 4"/>
          <p:cNvSpPr txBox="1">
            <a:spLocks/>
          </p:cNvSpPr>
          <p:nvPr/>
        </p:nvSpPr>
        <p:spPr>
          <a:xfrm>
            <a:off x="0" y="-40496"/>
            <a:ext cx="9324528" cy="5773752"/>
          </a:xfrm>
          <a:prstGeom prst="rect">
            <a:avLst/>
          </a:prstGeom>
        </p:spPr>
        <p:txBody>
          <a:bodyP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fontAlgn="auto">
              <a:spcAft>
                <a:spcPts val="0"/>
              </a:spcAft>
              <a:buNone/>
              <a:defRPr/>
            </a:pP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Цінності</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лідерів</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впливають</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на </a:t>
            </a:r>
            <a:endPar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a:p>
            <a:pPr marL="137160" indent="0" fontAlgn="auto">
              <a:spcAft>
                <a:spcPts val="0"/>
              </a:spcAft>
              <a:buNone/>
              <a:defRPr/>
            </a:pPr>
            <a:r>
              <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культуру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організації</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або</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endPar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a:p>
            <a:pPr marL="137160" indent="0" fontAlgn="auto">
              <a:spcAft>
                <a:spcPts val="0"/>
              </a:spcAft>
              <a:buNone/>
              <a:defRPr/>
            </a:pPr>
            <a:r>
              <a:rPr lang="ru-RU" sz="2400" b="1" i="1" dirty="0" err="1"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суспільства</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а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також</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на </a:t>
            </a:r>
            <a:endPar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a:p>
            <a:pPr marL="137160" indent="0" fontAlgn="auto">
              <a:spcAft>
                <a:spcPts val="0"/>
              </a:spcAft>
              <a:buNone/>
              <a:defRPr/>
            </a:pPr>
            <a:r>
              <a:rPr lang="ru-RU" sz="2400" b="1" i="1" dirty="0" err="1"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етичність</a:t>
            </a:r>
            <a:r>
              <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ru-RU" sz="2400" b="1" i="1" dirty="0" err="1">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їх</a:t>
            </a:r>
            <a:r>
              <a:rPr lang="ru-RU" sz="2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ru-RU" sz="2400" b="1" i="1" dirty="0" err="1"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поведінки</a:t>
            </a:r>
            <a:r>
              <a:rPr lang="uk-UA"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 </a:t>
            </a:r>
            <a:endParaRPr lang="ru-RU" sz="2400" b="1"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a:p>
            <a:pPr marL="12700" marR="5080" algn="just">
              <a:lnSpc>
                <a:spcPct val="117000"/>
              </a:lnSpc>
            </a:pPr>
            <a:r>
              <a:rPr lang="uk-UA" sz="2400" b="1" dirty="0" smtClean="0">
                <a:latin typeface="Calibri Light"/>
                <a:cs typeface="Calibri Light"/>
              </a:rPr>
              <a:t>Цінності</a:t>
            </a:r>
            <a:r>
              <a:rPr lang="uk-UA" sz="2400" b="1" spc="-10" dirty="0" smtClean="0">
                <a:latin typeface="Calibri Light"/>
                <a:cs typeface="Calibri Light"/>
              </a:rPr>
              <a:t> </a:t>
            </a:r>
            <a:r>
              <a:rPr lang="uk-UA" sz="2400" b="1" dirty="0">
                <a:latin typeface="Calibri Light"/>
                <a:cs typeface="Calibri Light"/>
              </a:rPr>
              <a:t>лід</a:t>
            </a:r>
            <a:r>
              <a:rPr lang="uk-UA" sz="2400" b="1" spc="-5" dirty="0">
                <a:latin typeface="Calibri Light"/>
                <a:cs typeface="Calibri Light"/>
              </a:rPr>
              <a:t>е</a:t>
            </a:r>
            <a:r>
              <a:rPr lang="uk-UA" sz="2400" b="1" dirty="0">
                <a:latin typeface="Calibri Light"/>
                <a:cs typeface="Calibri Light"/>
              </a:rPr>
              <a:t>рів</a:t>
            </a:r>
            <a:r>
              <a:rPr lang="uk-UA" sz="2400" b="1" spc="-10" dirty="0">
                <a:latin typeface="Calibri Light"/>
                <a:cs typeface="Calibri Light"/>
              </a:rPr>
              <a:t> </a:t>
            </a:r>
            <a:r>
              <a:rPr lang="uk-UA" sz="2400" b="1" dirty="0">
                <a:latin typeface="Calibri Light"/>
                <a:cs typeface="Calibri Light"/>
              </a:rPr>
              <a:t>в</a:t>
            </a:r>
            <a:r>
              <a:rPr lang="uk-UA" sz="2400" b="1" spc="-5" dirty="0">
                <a:latin typeface="Calibri Light"/>
                <a:cs typeface="Calibri Light"/>
              </a:rPr>
              <a:t>п</a:t>
            </a:r>
            <a:r>
              <a:rPr lang="uk-UA" sz="2400" b="1" dirty="0">
                <a:latin typeface="Calibri Light"/>
                <a:cs typeface="Calibri Light"/>
              </a:rPr>
              <a:t>ли</a:t>
            </a:r>
            <a:r>
              <a:rPr lang="uk-UA" sz="2400" b="1" spc="-5" dirty="0">
                <a:latin typeface="Calibri Light"/>
                <a:cs typeface="Calibri Light"/>
              </a:rPr>
              <a:t>в</a:t>
            </a:r>
            <a:r>
              <a:rPr lang="uk-UA" sz="2400" b="1" spc="-15" dirty="0">
                <a:latin typeface="Calibri Light"/>
                <a:cs typeface="Calibri Light"/>
              </a:rPr>
              <a:t>а</a:t>
            </a:r>
            <a:r>
              <a:rPr lang="uk-UA" sz="2400" b="1" dirty="0">
                <a:latin typeface="Calibri Light"/>
                <a:cs typeface="Calibri Light"/>
              </a:rPr>
              <a:t>ють</a:t>
            </a:r>
            <a:r>
              <a:rPr lang="uk-UA" sz="2400" b="1" spc="-15" dirty="0">
                <a:latin typeface="Calibri Light"/>
                <a:cs typeface="Calibri Light"/>
              </a:rPr>
              <a:t> </a:t>
            </a:r>
            <a:r>
              <a:rPr lang="uk-UA" sz="2400" b="1" dirty="0">
                <a:latin typeface="Calibri Light"/>
                <a:cs typeface="Calibri Light"/>
              </a:rPr>
              <a:t>на</a:t>
            </a:r>
            <a:r>
              <a:rPr lang="uk-UA" sz="2400" b="1" spc="-20" dirty="0">
                <a:latin typeface="Calibri Light"/>
                <a:cs typeface="Calibri Light"/>
              </a:rPr>
              <a:t> </a:t>
            </a:r>
            <a:r>
              <a:rPr lang="uk-UA" sz="2400" b="1" dirty="0">
                <a:latin typeface="Calibri Light"/>
                <a:cs typeface="Calibri Light"/>
              </a:rPr>
              <a:t>куль</a:t>
            </a:r>
            <a:r>
              <a:rPr lang="uk-UA" sz="2400" b="1" spc="5" dirty="0">
                <a:latin typeface="Calibri Light"/>
                <a:cs typeface="Calibri Light"/>
              </a:rPr>
              <a:t>т</a:t>
            </a:r>
            <a:r>
              <a:rPr lang="uk-UA" sz="2400" b="1" dirty="0">
                <a:latin typeface="Calibri Light"/>
                <a:cs typeface="Calibri Light"/>
              </a:rPr>
              <a:t>уру</a:t>
            </a:r>
            <a:r>
              <a:rPr lang="uk-UA" sz="2400" b="1" spc="-10" dirty="0">
                <a:latin typeface="Calibri Light"/>
                <a:cs typeface="Calibri Light"/>
              </a:rPr>
              <a:t> </a:t>
            </a:r>
            <a:r>
              <a:rPr lang="uk-UA" sz="2400" b="1" dirty="0">
                <a:latin typeface="Calibri Light"/>
                <a:cs typeface="Calibri Light"/>
              </a:rPr>
              <a:t>органі</a:t>
            </a:r>
            <a:r>
              <a:rPr lang="uk-UA" sz="2400" b="1" spc="-20" dirty="0">
                <a:latin typeface="Calibri Light"/>
                <a:cs typeface="Calibri Light"/>
              </a:rPr>
              <a:t>з</a:t>
            </a:r>
            <a:r>
              <a:rPr lang="uk-UA" sz="2400" b="1" dirty="0">
                <a:latin typeface="Calibri Light"/>
                <a:cs typeface="Calibri Light"/>
              </a:rPr>
              <a:t>ації</a:t>
            </a:r>
            <a:r>
              <a:rPr lang="uk-UA" sz="2400" b="1" spc="-15" dirty="0">
                <a:latin typeface="Calibri Light"/>
                <a:cs typeface="Calibri Light"/>
              </a:rPr>
              <a:t> </a:t>
            </a:r>
            <a:r>
              <a:rPr lang="uk-UA" sz="2400" b="1" dirty="0">
                <a:latin typeface="Calibri Light"/>
                <a:cs typeface="Calibri Light"/>
              </a:rPr>
              <a:t>а</a:t>
            </a:r>
            <a:r>
              <a:rPr lang="uk-UA" sz="2400" b="1" spc="-5" dirty="0">
                <a:latin typeface="Calibri Light"/>
                <a:cs typeface="Calibri Light"/>
              </a:rPr>
              <a:t>б</a:t>
            </a:r>
            <a:r>
              <a:rPr lang="uk-UA" sz="2400" b="1" dirty="0">
                <a:latin typeface="Calibri Light"/>
                <a:cs typeface="Calibri Light"/>
              </a:rPr>
              <a:t>о</a:t>
            </a:r>
            <a:r>
              <a:rPr lang="uk-UA" sz="2400" b="1" spc="-10" dirty="0">
                <a:latin typeface="Calibri Light"/>
                <a:cs typeface="Calibri Light"/>
              </a:rPr>
              <a:t> </a:t>
            </a:r>
            <a:r>
              <a:rPr lang="uk-UA" sz="2400" b="1" dirty="0">
                <a:latin typeface="Calibri Light"/>
                <a:cs typeface="Calibri Light"/>
              </a:rPr>
              <a:t>сус</a:t>
            </a:r>
            <a:r>
              <a:rPr lang="uk-UA" sz="2400" b="1" spc="-5" dirty="0">
                <a:latin typeface="Calibri Light"/>
                <a:cs typeface="Calibri Light"/>
              </a:rPr>
              <a:t>п</a:t>
            </a:r>
            <a:r>
              <a:rPr lang="uk-UA" sz="2400" b="1" dirty="0">
                <a:latin typeface="Calibri Light"/>
                <a:cs typeface="Calibri Light"/>
              </a:rPr>
              <a:t>іль</a:t>
            </a:r>
            <a:r>
              <a:rPr lang="uk-UA" sz="2400" b="1" spc="-5" dirty="0">
                <a:latin typeface="Calibri Light"/>
                <a:cs typeface="Calibri Light"/>
              </a:rPr>
              <a:t>с</a:t>
            </a:r>
            <a:r>
              <a:rPr lang="uk-UA" sz="2400" b="1" dirty="0">
                <a:latin typeface="Calibri Light"/>
                <a:cs typeface="Calibri Light"/>
              </a:rPr>
              <a:t>тва,</a:t>
            </a:r>
            <a:r>
              <a:rPr lang="uk-UA" sz="2400" b="1" spc="-20" dirty="0">
                <a:latin typeface="Calibri Light"/>
                <a:cs typeface="Calibri Light"/>
              </a:rPr>
              <a:t> </a:t>
            </a:r>
            <a:r>
              <a:rPr lang="uk-UA" sz="2400" b="1" dirty="0">
                <a:latin typeface="Calibri Light"/>
                <a:cs typeface="Calibri Light"/>
              </a:rPr>
              <a:t>а</a:t>
            </a:r>
            <a:r>
              <a:rPr lang="uk-UA" sz="2400" b="1" spc="-10" dirty="0">
                <a:latin typeface="Calibri Light"/>
                <a:cs typeface="Calibri Light"/>
              </a:rPr>
              <a:t> </a:t>
            </a:r>
            <a:r>
              <a:rPr lang="uk-UA" sz="2400" b="1" dirty="0">
                <a:latin typeface="Calibri Light"/>
                <a:cs typeface="Calibri Light"/>
              </a:rPr>
              <a:t>т</a:t>
            </a:r>
            <a:r>
              <a:rPr lang="uk-UA" sz="2400" b="1" spc="-15" dirty="0">
                <a:latin typeface="Calibri Light"/>
                <a:cs typeface="Calibri Light"/>
              </a:rPr>
              <a:t>а</a:t>
            </a:r>
            <a:r>
              <a:rPr lang="uk-UA" sz="2400" b="1" dirty="0">
                <a:latin typeface="Calibri Light"/>
                <a:cs typeface="Calibri Light"/>
              </a:rPr>
              <a:t>кож</a:t>
            </a:r>
            <a:r>
              <a:rPr lang="uk-UA" sz="2400" b="1" spc="-15" dirty="0">
                <a:latin typeface="Calibri Light"/>
                <a:cs typeface="Calibri Light"/>
              </a:rPr>
              <a:t> </a:t>
            </a:r>
            <a:r>
              <a:rPr lang="uk-UA" sz="2400" b="1" spc="20" dirty="0">
                <a:latin typeface="Calibri Light"/>
                <a:cs typeface="Calibri Light"/>
              </a:rPr>
              <a:t>н</a:t>
            </a:r>
            <a:r>
              <a:rPr lang="uk-UA" sz="2400" b="1" dirty="0">
                <a:latin typeface="Calibri Light"/>
                <a:cs typeface="Calibri Light"/>
              </a:rPr>
              <a:t>а</a:t>
            </a:r>
            <a:r>
              <a:rPr lang="uk-UA" sz="2400" b="1" spc="-10" dirty="0">
                <a:latin typeface="Calibri Light"/>
                <a:cs typeface="Calibri Light"/>
              </a:rPr>
              <a:t> </a:t>
            </a:r>
            <a:r>
              <a:rPr lang="uk-UA" sz="2400" b="1" spc="-5" dirty="0">
                <a:latin typeface="Calibri Light"/>
                <a:cs typeface="Calibri Light"/>
              </a:rPr>
              <a:t>е</a:t>
            </a:r>
            <a:r>
              <a:rPr lang="uk-UA" sz="2400" b="1" dirty="0">
                <a:latin typeface="Calibri Light"/>
                <a:cs typeface="Calibri Light"/>
              </a:rPr>
              <a:t>тичні</a:t>
            </a:r>
            <a:r>
              <a:rPr lang="uk-UA" sz="2400" b="1" spc="-5" dirty="0">
                <a:latin typeface="Calibri Light"/>
                <a:cs typeface="Calibri Light"/>
              </a:rPr>
              <a:t>с</a:t>
            </a:r>
            <a:r>
              <a:rPr lang="uk-UA" sz="2400" b="1" dirty="0">
                <a:latin typeface="Calibri Light"/>
                <a:cs typeface="Calibri Light"/>
              </a:rPr>
              <a:t>ть</a:t>
            </a:r>
            <a:r>
              <a:rPr lang="uk-UA" sz="2400" b="1" spc="-15" dirty="0">
                <a:latin typeface="Calibri Light"/>
                <a:cs typeface="Calibri Light"/>
              </a:rPr>
              <a:t> </a:t>
            </a:r>
            <a:r>
              <a:rPr lang="uk-UA" sz="2400" b="1" dirty="0">
                <a:latin typeface="Calibri Light"/>
                <a:cs typeface="Calibri Light"/>
              </a:rPr>
              <a:t>їх </a:t>
            </a:r>
            <a:r>
              <a:rPr lang="uk-UA" sz="2400" b="1" spc="-5" dirty="0">
                <a:latin typeface="Calibri Light"/>
                <a:cs typeface="Calibri Light"/>
              </a:rPr>
              <a:t>п</a:t>
            </a:r>
            <a:r>
              <a:rPr lang="uk-UA" sz="2400" b="1" dirty="0">
                <a:latin typeface="Calibri Light"/>
                <a:cs typeface="Calibri Light"/>
              </a:rPr>
              <a:t>ов</a:t>
            </a:r>
            <a:r>
              <a:rPr lang="uk-UA" sz="2400" b="1" spc="-10" dirty="0">
                <a:latin typeface="Calibri Light"/>
                <a:cs typeface="Calibri Light"/>
              </a:rPr>
              <a:t>е</a:t>
            </a:r>
            <a:r>
              <a:rPr lang="uk-UA" sz="2400" b="1" dirty="0">
                <a:latin typeface="Calibri Light"/>
                <a:cs typeface="Calibri Light"/>
              </a:rPr>
              <a:t>дінки. </a:t>
            </a:r>
            <a:r>
              <a:rPr lang="uk-UA" sz="2400" b="1" spc="-130" dirty="0">
                <a:latin typeface="Calibri Light"/>
                <a:cs typeface="Calibri Light"/>
              </a:rPr>
              <a:t> </a:t>
            </a:r>
            <a:endParaRPr lang="uk-UA" sz="2400" b="1" spc="-130" dirty="0" smtClean="0">
              <a:latin typeface="Calibri Light"/>
              <a:cs typeface="Calibri Light"/>
            </a:endParaRPr>
          </a:p>
          <a:p>
            <a:pPr marL="12700" marR="5080" algn="just">
              <a:lnSpc>
                <a:spcPct val="117000"/>
              </a:lnSpc>
            </a:pPr>
            <a:r>
              <a:rPr lang="uk-UA" sz="2400" b="1" dirty="0" smtClean="0">
                <a:latin typeface="Calibri Light"/>
                <a:cs typeface="Calibri Light"/>
              </a:rPr>
              <a:t>Лідери</a:t>
            </a:r>
            <a:r>
              <a:rPr lang="uk-UA" sz="2400" b="1" spc="130" dirty="0" smtClean="0">
                <a:latin typeface="Calibri Light"/>
                <a:cs typeface="Calibri Light"/>
              </a:rPr>
              <a:t> </a:t>
            </a:r>
            <a:r>
              <a:rPr lang="uk-UA" sz="2400" b="1" dirty="0">
                <a:latin typeface="Calibri Light"/>
                <a:cs typeface="Calibri Light"/>
              </a:rPr>
              <a:t>задають </a:t>
            </a:r>
            <a:r>
              <a:rPr lang="uk-UA" sz="2400" b="1" spc="-135" dirty="0">
                <a:latin typeface="Calibri Light"/>
                <a:cs typeface="Calibri Light"/>
              </a:rPr>
              <a:t> </a:t>
            </a:r>
            <a:r>
              <a:rPr lang="uk-UA" sz="2400" b="1" dirty="0">
                <a:latin typeface="Calibri Light"/>
                <a:cs typeface="Calibri Light"/>
              </a:rPr>
              <a:t>на</a:t>
            </a:r>
            <a:r>
              <a:rPr lang="uk-UA" sz="2400" b="1" spc="-5" dirty="0">
                <a:latin typeface="Calibri Light"/>
                <a:cs typeface="Calibri Light"/>
              </a:rPr>
              <a:t>п</a:t>
            </a:r>
            <a:r>
              <a:rPr lang="uk-UA" sz="2400" b="1" dirty="0">
                <a:latin typeface="Calibri Light"/>
                <a:cs typeface="Calibri Light"/>
              </a:rPr>
              <a:t>рямок, </a:t>
            </a:r>
            <a:r>
              <a:rPr lang="uk-UA" sz="2400" b="1" spc="-135" dirty="0">
                <a:latin typeface="Calibri Light"/>
                <a:cs typeface="Calibri Light"/>
              </a:rPr>
              <a:t> </a:t>
            </a:r>
            <a:r>
              <a:rPr lang="uk-UA" sz="2400" b="1" dirty="0">
                <a:latin typeface="Calibri Light"/>
                <a:cs typeface="Calibri Light"/>
              </a:rPr>
              <a:t>розви</a:t>
            </a:r>
            <a:r>
              <a:rPr lang="uk-UA" sz="2400" b="1" spc="-5" dirty="0">
                <a:latin typeface="Calibri Light"/>
                <a:cs typeface="Calibri Light"/>
              </a:rPr>
              <a:t>в</a:t>
            </a:r>
            <a:r>
              <a:rPr lang="uk-UA" sz="2400" b="1" dirty="0">
                <a:latin typeface="Calibri Light"/>
                <a:cs typeface="Calibri Light"/>
              </a:rPr>
              <a:t>ають </a:t>
            </a:r>
            <a:r>
              <a:rPr lang="uk-UA" sz="2400" b="1" spc="-135" dirty="0">
                <a:latin typeface="Calibri Light"/>
                <a:cs typeface="Calibri Light"/>
              </a:rPr>
              <a:t> </a:t>
            </a:r>
            <a:r>
              <a:rPr lang="uk-UA" sz="2400" b="1" spc="-5" dirty="0">
                <a:latin typeface="Calibri Light"/>
                <a:cs typeface="Calibri Light"/>
              </a:rPr>
              <a:t>б</a:t>
            </a:r>
            <a:r>
              <a:rPr lang="uk-UA" sz="2400" b="1" dirty="0">
                <a:latin typeface="Calibri Light"/>
                <a:cs typeface="Calibri Light"/>
              </a:rPr>
              <a:t>ач</a:t>
            </a:r>
            <a:r>
              <a:rPr lang="uk-UA" sz="2400" b="1" spc="-5" dirty="0">
                <a:latin typeface="Calibri Light"/>
                <a:cs typeface="Calibri Light"/>
              </a:rPr>
              <a:t>е</a:t>
            </a:r>
            <a:r>
              <a:rPr lang="uk-UA" sz="2400" b="1" dirty="0">
                <a:latin typeface="Calibri Light"/>
                <a:cs typeface="Calibri Light"/>
              </a:rPr>
              <a:t>ння, </a:t>
            </a:r>
            <a:r>
              <a:rPr lang="uk-UA" sz="2400" b="1" spc="-130" dirty="0">
                <a:latin typeface="Calibri Light"/>
                <a:cs typeface="Calibri Light"/>
              </a:rPr>
              <a:t> </a:t>
            </a:r>
            <a:r>
              <a:rPr lang="uk-UA" sz="2400" b="1" dirty="0">
                <a:latin typeface="Calibri Light"/>
                <a:cs typeface="Calibri Light"/>
              </a:rPr>
              <a:t>а</a:t>
            </a:r>
            <a:r>
              <a:rPr lang="uk-UA" sz="2400" b="1" spc="130" dirty="0">
                <a:latin typeface="Calibri Light"/>
                <a:cs typeface="Calibri Light"/>
              </a:rPr>
              <a:t> </a:t>
            </a:r>
            <a:r>
              <a:rPr lang="uk-UA" sz="2400" b="1" dirty="0">
                <a:latin typeface="Calibri Light"/>
                <a:cs typeface="Calibri Light"/>
              </a:rPr>
              <a:t>їхні </a:t>
            </a:r>
            <a:r>
              <a:rPr lang="uk-UA" sz="2400" b="1" spc="-135" dirty="0">
                <a:latin typeface="Calibri Light"/>
                <a:cs typeface="Calibri Light"/>
              </a:rPr>
              <a:t> </a:t>
            </a:r>
            <a:r>
              <a:rPr lang="uk-UA" sz="2400" b="1" dirty="0">
                <a:latin typeface="Calibri Light"/>
                <a:cs typeface="Calibri Light"/>
              </a:rPr>
              <a:t>ці</a:t>
            </a:r>
            <a:r>
              <a:rPr lang="uk-UA" sz="2400" b="1" spc="-15" dirty="0">
                <a:latin typeface="Calibri Light"/>
                <a:cs typeface="Calibri Light"/>
              </a:rPr>
              <a:t>н</a:t>
            </a:r>
            <a:r>
              <a:rPr lang="uk-UA" sz="2400" b="1" dirty="0">
                <a:latin typeface="Calibri Light"/>
                <a:cs typeface="Calibri Light"/>
              </a:rPr>
              <a:t>ності</a:t>
            </a:r>
            <a:r>
              <a:rPr lang="uk-UA" sz="2400" b="1" spc="130" dirty="0">
                <a:latin typeface="Calibri Light"/>
                <a:cs typeface="Calibri Light"/>
              </a:rPr>
              <a:t> </a:t>
            </a:r>
            <a:r>
              <a:rPr lang="uk-UA" sz="2400" b="1" dirty="0">
                <a:latin typeface="Calibri Light"/>
                <a:cs typeface="Calibri Light"/>
              </a:rPr>
              <a:t>та</a:t>
            </a:r>
            <a:r>
              <a:rPr lang="uk-UA" sz="2400" b="1" spc="130" dirty="0">
                <a:latin typeface="Calibri Light"/>
                <a:cs typeface="Calibri Light"/>
              </a:rPr>
              <a:t> </a:t>
            </a:r>
            <a:r>
              <a:rPr lang="uk-UA" sz="2400" b="1" spc="-5" dirty="0">
                <a:latin typeface="Calibri Light"/>
                <a:cs typeface="Calibri Light"/>
              </a:rPr>
              <a:t>п</a:t>
            </a:r>
            <a:r>
              <a:rPr lang="uk-UA" sz="2400" b="1" dirty="0">
                <a:latin typeface="Calibri Light"/>
                <a:cs typeface="Calibri Light"/>
              </a:rPr>
              <a:t>ов</a:t>
            </a:r>
            <a:r>
              <a:rPr lang="uk-UA" sz="2400" b="1" spc="-10" dirty="0">
                <a:latin typeface="Calibri Light"/>
                <a:cs typeface="Calibri Light"/>
              </a:rPr>
              <a:t>е</a:t>
            </a:r>
            <a:r>
              <a:rPr lang="uk-UA" sz="2400" b="1" dirty="0">
                <a:latin typeface="Calibri Light"/>
                <a:cs typeface="Calibri Light"/>
              </a:rPr>
              <a:t>дін</a:t>
            </a:r>
            <a:r>
              <a:rPr lang="uk-UA" sz="2400" b="1" spc="-10" dirty="0">
                <a:latin typeface="Calibri Light"/>
                <a:cs typeface="Calibri Light"/>
              </a:rPr>
              <a:t>к</a:t>
            </a:r>
            <a:r>
              <a:rPr lang="uk-UA" sz="2400" b="1" dirty="0">
                <a:latin typeface="Calibri Light"/>
                <a:cs typeface="Calibri Light"/>
              </a:rPr>
              <a:t>а формую</a:t>
            </a:r>
            <a:r>
              <a:rPr lang="uk-UA" sz="2400" b="1" spc="-10" dirty="0">
                <a:latin typeface="Calibri Light"/>
                <a:cs typeface="Calibri Light"/>
              </a:rPr>
              <a:t>т</a:t>
            </a:r>
            <a:r>
              <a:rPr lang="uk-UA" sz="2400" b="1" dirty="0">
                <a:latin typeface="Calibri Light"/>
                <a:cs typeface="Calibri Light"/>
              </a:rPr>
              <a:t>ь </a:t>
            </a:r>
            <a:r>
              <a:rPr lang="uk-UA" sz="2400" b="1" spc="60" dirty="0">
                <a:latin typeface="Calibri Light"/>
                <a:cs typeface="Calibri Light"/>
              </a:rPr>
              <a:t> </a:t>
            </a:r>
            <a:r>
              <a:rPr lang="uk-UA" sz="2400" b="1" spc="-5" dirty="0">
                <a:latin typeface="Calibri Light"/>
                <a:cs typeface="Calibri Light"/>
              </a:rPr>
              <a:t>п</a:t>
            </a:r>
            <a:r>
              <a:rPr lang="uk-UA" sz="2400" b="1" dirty="0">
                <a:latin typeface="Calibri Light"/>
                <a:cs typeface="Calibri Light"/>
              </a:rPr>
              <a:t>ов</a:t>
            </a:r>
            <a:r>
              <a:rPr lang="uk-UA" sz="2400" b="1" spc="-10" dirty="0">
                <a:latin typeface="Calibri Light"/>
                <a:cs typeface="Calibri Light"/>
              </a:rPr>
              <a:t>е</a:t>
            </a:r>
            <a:r>
              <a:rPr lang="uk-UA" sz="2400" b="1" dirty="0">
                <a:latin typeface="Calibri Light"/>
                <a:cs typeface="Calibri Light"/>
              </a:rPr>
              <a:t>дінку </a:t>
            </a:r>
            <a:r>
              <a:rPr lang="uk-UA" sz="2400" b="1" spc="55" dirty="0">
                <a:latin typeface="Calibri Light"/>
                <a:cs typeface="Calibri Light"/>
              </a:rPr>
              <a:t> </a:t>
            </a:r>
            <a:r>
              <a:rPr lang="uk-UA" sz="2400" b="1" dirty="0">
                <a:latin typeface="Calibri Light"/>
                <a:cs typeface="Calibri Light"/>
              </a:rPr>
              <a:t>учасників </a:t>
            </a:r>
            <a:r>
              <a:rPr lang="uk-UA" sz="2400" b="1" spc="50" dirty="0">
                <a:latin typeface="Calibri Light"/>
                <a:cs typeface="Calibri Light"/>
              </a:rPr>
              <a:t> </a:t>
            </a:r>
            <a:r>
              <a:rPr lang="uk-UA" sz="2400" b="1" dirty="0">
                <a:latin typeface="Calibri Light"/>
                <a:cs typeface="Calibri Light"/>
              </a:rPr>
              <a:t>організ</a:t>
            </a:r>
            <a:r>
              <a:rPr lang="uk-UA" sz="2400" b="1" spc="-5" dirty="0">
                <a:latin typeface="Calibri Light"/>
                <a:cs typeface="Calibri Light"/>
              </a:rPr>
              <a:t>а</a:t>
            </a:r>
            <a:r>
              <a:rPr lang="uk-UA" sz="2400" b="1" dirty="0">
                <a:latin typeface="Calibri Light"/>
                <a:cs typeface="Calibri Light"/>
              </a:rPr>
              <a:t>ції </a:t>
            </a:r>
            <a:r>
              <a:rPr lang="uk-UA" sz="2400" b="1" spc="50" dirty="0">
                <a:latin typeface="Calibri Light"/>
                <a:cs typeface="Calibri Light"/>
              </a:rPr>
              <a:t> </a:t>
            </a:r>
            <a:r>
              <a:rPr lang="uk-UA" sz="2400" b="1" dirty="0">
                <a:latin typeface="Calibri Light"/>
                <a:cs typeface="Calibri Light"/>
              </a:rPr>
              <a:t>а</a:t>
            </a:r>
            <a:r>
              <a:rPr lang="uk-UA" sz="2400" b="1" spc="-5" dirty="0">
                <a:latin typeface="Calibri Light"/>
                <a:cs typeface="Calibri Light"/>
              </a:rPr>
              <a:t>б</a:t>
            </a:r>
            <a:r>
              <a:rPr lang="uk-UA" sz="2400" b="1" dirty="0">
                <a:latin typeface="Calibri Light"/>
                <a:cs typeface="Calibri Light"/>
              </a:rPr>
              <a:t>о </a:t>
            </a:r>
            <a:r>
              <a:rPr lang="uk-UA" sz="2400" b="1" spc="55" dirty="0">
                <a:latin typeface="Calibri Light"/>
                <a:cs typeface="Calibri Light"/>
              </a:rPr>
              <a:t> </a:t>
            </a:r>
            <a:r>
              <a:rPr lang="uk-UA" sz="2400" b="1" dirty="0">
                <a:latin typeface="Calibri Light"/>
                <a:cs typeface="Calibri Light"/>
              </a:rPr>
              <a:t>сус</a:t>
            </a:r>
            <a:r>
              <a:rPr lang="uk-UA" sz="2400" b="1" spc="-5" dirty="0">
                <a:latin typeface="Calibri Light"/>
                <a:cs typeface="Calibri Light"/>
              </a:rPr>
              <a:t>п</a:t>
            </a:r>
            <a:r>
              <a:rPr lang="uk-UA" sz="2400" b="1" dirty="0">
                <a:latin typeface="Calibri Light"/>
                <a:cs typeface="Calibri Light"/>
              </a:rPr>
              <a:t>іль</a:t>
            </a:r>
            <a:r>
              <a:rPr lang="uk-UA" sz="2400" b="1" spc="5" dirty="0">
                <a:latin typeface="Calibri Light"/>
                <a:cs typeface="Calibri Light"/>
              </a:rPr>
              <a:t>с</a:t>
            </a:r>
            <a:r>
              <a:rPr lang="uk-UA" sz="2400" b="1" dirty="0">
                <a:latin typeface="Calibri Light"/>
                <a:cs typeface="Calibri Light"/>
              </a:rPr>
              <a:t>тв</a:t>
            </a:r>
            <a:r>
              <a:rPr lang="uk-UA" sz="2400" b="1" spc="-15" dirty="0">
                <a:latin typeface="Calibri Light"/>
                <a:cs typeface="Calibri Light"/>
              </a:rPr>
              <a:t>а</a:t>
            </a:r>
            <a:r>
              <a:rPr lang="uk-UA" sz="2400" b="1" dirty="0">
                <a:latin typeface="Calibri Light"/>
                <a:cs typeface="Calibri Light"/>
              </a:rPr>
              <a:t>. </a:t>
            </a:r>
            <a:r>
              <a:rPr lang="uk-UA" sz="2400" b="1" spc="60" dirty="0">
                <a:latin typeface="Calibri Light"/>
                <a:cs typeface="Calibri Light"/>
              </a:rPr>
              <a:t> </a:t>
            </a:r>
            <a:r>
              <a:rPr lang="uk-UA" sz="2400" b="1" spc="-5" dirty="0">
                <a:latin typeface="Calibri Light"/>
                <a:cs typeface="Calibri Light"/>
              </a:rPr>
              <a:t>О</a:t>
            </a:r>
            <a:r>
              <a:rPr lang="uk-UA" sz="2400" b="1" dirty="0">
                <a:latin typeface="Calibri Light"/>
                <a:cs typeface="Calibri Light"/>
              </a:rPr>
              <a:t>тж</a:t>
            </a:r>
            <a:r>
              <a:rPr lang="uk-UA" sz="2400" b="1" spc="-10" dirty="0">
                <a:latin typeface="Calibri Light"/>
                <a:cs typeface="Calibri Light"/>
              </a:rPr>
              <a:t>е</a:t>
            </a:r>
            <a:r>
              <a:rPr lang="uk-UA" sz="2400" b="1" dirty="0">
                <a:latin typeface="Calibri Light"/>
                <a:cs typeface="Calibri Light"/>
              </a:rPr>
              <a:t>, </a:t>
            </a:r>
            <a:r>
              <a:rPr lang="uk-UA" sz="2400" b="1" spc="60" dirty="0">
                <a:latin typeface="Calibri Light"/>
                <a:cs typeface="Calibri Light"/>
              </a:rPr>
              <a:t> </a:t>
            </a:r>
            <a:r>
              <a:rPr lang="uk-UA" sz="2400" b="1" dirty="0">
                <a:latin typeface="Calibri Light"/>
                <a:cs typeface="Calibri Light"/>
              </a:rPr>
              <a:t>лід</a:t>
            </a:r>
            <a:r>
              <a:rPr lang="uk-UA" sz="2400" b="1" spc="-5" dirty="0">
                <a:latin typeface="Calibri Light"/>
                <a:cs typeface="Calibri Light"/>
              </a:rPr>
              <a:t>е</a:t>
            </a:r>
            <a:r>
              <a:rPr lang="uk-UA" sz="2400" b="1" dirty="0">
                <a:latin typeface="Calibri Light"/>
                <a:cs typeface="Calibri Light"/>
              </a:rPr>
              <a:t>ри </a:t>
            </a:r>
            <a:r>
              <a:rPr lang="uk-UA" sz="2400" b="1" spc="55" dirty="0">
                <a:latin typeface="Calibri Light"/>
                <a:cs typeface="Calibri Light"/>
              </a:rPr>
              <a:t> </a:t>
            </a:r>
            <a:r>
              <a:rPr lang="uk-UA" sz="2400" b="1" dirty="0">
                <a:latin typeface="Calibri Light"/>
                <a:cs typeface="Calibri Light"/>
              </a:rPr>
              <a:t>здійсн</a:t>
            </a:r>
            <a:r>
              <a:rPr lang="uk-UA" sz="2400" b="1" spc="-10" dirty="0">
                <a:latin typeface="Calibri Light"/>
                <a:cs typeface="Calibri Light"/>
              </a:rPr>
              <a:t>ю</a:t>
            </a:r>
            <a:r>
              <a:rPr lang="uk-UA" sz="2400" b="1" dirty="0">
                <a:latin typeface="Calibri Light"/>
                <a:cs typeface="Calibri Light"/>
              </a:rPr>
              <a:t>ють значний </a:t>
            </a:r>
            <a:r>
              <a:rPr lang="uk-UA" sz="2400" b="1" spc="-5" dirty="0">
                <a:latin typeface="Calibri Light"/>
                <a:cs typeface="Calibri Light"/>
              </a:rPr>
              <a:t> </a:t>
            </a:r>
            <a:r>
              <a:rPr lang="uk-UA" sz="2400" b="1" dirty="0">
                <a:latin typeface="Calibri Light"/>
                <a:cs typeface="Calibri Light"/>
              </a:rPr>
              <a:t>в</a:t>
            </a:r>
            <a:r>
              <a:rPr lang="uk-UA" sz="2400" b="1" spc="-5" dirty="0">
                <a:latin typeface="Calibri Light"/>
                <a:cs typeface="Calibri Light"/>
              </a:rPr>
              <a:t>п</a:t>
            </a:r>
            <a:r>
              <a:rPr lang="uk-UA" sz="2400" b="1" dirty="0">
                <a:latin typeface="Calibri Light"/>
                <a:cs typeface="Calibri Light"/>
              </a:rPr>
              <a:t>лив </a:t>
            </a:r>
            <a:r>
              <a:rPr lang="uk-UA" sz="2400" b="1" spc="-10" dirty="0">
                <a:latin typeface="Calibri Light"/>
                <a:cs typeface="Calibri Light"/>
              </a:rPr>
              <a:t> </a:t>
            </a:r>
            <a:r>
              <a:rPr lang="uk-UA" sz="2400" b="1" dirty="0">
                <a:latin typeface="Calibri Light"/>
                <a:cs typeface="Calibri Light"/>
              </a:rPr>
              <a:t>на </a:t>
            </a:r>
            <a:r>
              <a:rPr lang="uk-UA" sz="2400" b="1" spc="-5" dirty="0">
                <a:latin typeface="Calibri Light"/>
                <a:cs typeface="Calibri Light"/>
              </a:rPr>
              <a:t> </a:t>
            </a:r>
            <a:r>
              <a:rPr lang="uk-UA" sz="2400" b="1" dirty="0">
                <a:latin typeface="Calibri Light"/>
                <a:cs typeface="Calibri Light"/>
              </a:rPr>
              <a:t>л</a:t>
            </a:r>
            <a:r>
              <a:rPr lang="uk-UA" sz="2400" b="1" spc="-10" dirty="0">
                <a:latin typeface="Calibri Light"/>
                <a:cs typeface="Calibri Light"/>
              </a:rPr>
              <a:t>юд</a:t>
            </a:r>
            <a:r>
              <a:rPr lang="uk-UA" sz="2400" b="1" spc="-5" dirty="0">
                <a:latin typeface="Calibri Light"/>
                <a:cs typeface="Calibri Light"/>
              </a:rPr>
              <a:t>е</a:t>
            </a:r>
            <a:r>
              <a:rPr lang="uk-UA" sz="2400" b="1" dirty="0">
                <a:latin typeface="Calibri Light"/>
                <a:cs typeface="Calibri Light"/>
              </a:rPr>
              <a:t>й </a:t>
            </a:r>
            <a:r>
              <a:rPr lang="uk-UA" sz="2400" b="1" spc="-5" dirty="0">
                <a:latin typeface="Calibri Light"/>
                <a:cs typeface="Calibri Light"/>
              </a:rPr>
              <a:t> </a:t>
            </a:r>
            <a:r>
              <a:rPr lang="uk-UA" sz="2400" b="1" dirty="0">
                <a:latin typeface="Calibri Light"/>
                <a:cs typeface="Calibri Light"/>
              </a:rPr>
              <a:t>і </a:t>
            </a:r>
            <a:r>
              <a:rPr lang="uk-UA" sz="2400" b="1" spc="-5" dirty="0">
                <a:latin typeface="Calibri Light"/>
                <a:cs typeface="Calibri Light"/>
              </a:rPr>
              <a:t> </a:t>
            </a:r>
            <a:r>
              <a:rPr lang="uk-UA" sz="2400" b="1" dirty="0">
                <a:latin typeface="Calibri Light"/>
                <a:cs typeface="Calibri Light"/>
              </a:rPr>
              <a:t>сус</a:t>
            </a:r>
            <a:r>
              <a:rPr lang="uk-UA" sz="2400" b="1" spc="-5" dirty="0">
                <a:latin typeface="Calibri Light"/>
                <a:cs typeface="Calibri Light"/>
              </a:rPr>
              <a:t>п</a:t>
            </a:r>
            <a:r>
              <a:rPr lang="uk-UA" sz="2400" b="1" dirty="0">
                <a:latin typeface="Calibri Light"/>
                <a:cs typeface="Calibri Light"/>
              </a:rPr>
              <a:t>іл</a:t>
            </a:r>
            <a:r>
              <a:rPr lang="uk-UA" sz="2400" b="1" spc="-10" dirty="0">
                <a:latin typeface="Calibri Light"/>
                <a:cs typeface="Calibri Light"/>
              </a:rPr>
              <a:t>ь</a:t>
            </a:r>
            <a:r>
              <a:rPr lang="uk-UA" sz="2400" b="1" dirty="0">
                <a:latin typeface="Calibri Light"/>
                <a:cs typeface="Calibri Light"/>
              </a:rPr>
              <a:t>ство. </a:t>
            </a:r>
            <a:r>
              <a:rPr lang="uk-UA" sz="2400" b="1" spc="-15" dirty="0">
                <a:latin typeface="Calibri Light"/>
                <a:cs typeface="Calibri Light"/>
              </a:rPr>
              <a:t> </a:t>
            </a:r>
            <a:r>
              <a:rPr lang="uk-UA" sz="2400" b="1" dirty="0">
                <a:latin typeface="Calibri Light"/>
                <a:cs typeface="Calibri Light"/>
              </a:rPr>
              <a:t>Прик</a:t>
            </a:r>
            <a:r>
              <a:rPr lang="uk-UA" sz="2400" b="1" spc="-15" dirty="0">
                <a:latin typeface="Calibri Light"/>
                <a:cs typeface="Calibri Light"/>
              </a:rPr>
              <a:t>л</a:t>
            </a:r>
            <a:r>
              <a:rPr lang="uk-UA" sz="2400" b="1" dirty="0">
                <a:latin typeface="Calibri Light"/>
                <a:cs typeface="Calibri Light"/>
              </a:rPr>
              <a:t>адами </a:t>
            </a:r>
            <a:r>
              <a:rPr lang="uk-UA" sz="2400" b="1" spc="-20" dirty="0">
                <a:latin typeface="Calibri Light"/>
                <a:cs typeface="Calibri Light"/>
              </a:rPr>
              <a:t> </a:t>
            </a:r>
            <a:r>
              <a:rPr lang="uk-UA" sz="2400" b="1" dirty="0">
                <a:latin typeface="Calibri Light"/>
                <a:cs typeface="Calibri Light"/>
              </a:rPr>
              <a:t>світових </a:t>
            </a:r>
            <a:r>
              <a:rPr lang="uk-UA" sz="2400" b="1" spc="-5" dirty="0">
                <a:latin typeface="Calibri Light"/>
                <a:cs typeface="Calibri Light"/>
              </a:rPr>
              <a:t> </a:t>
            </a:r>
            <a:r>
              <a:rPr lang="uk-UA" sz="2400" b="1" dirty="0">
                <a:latin typeface="Calibri Light"/>
                <a:cs typeface="Calibri Light"/>
              </a:rPr>
              <a:t>офіцій</a:t>
            </a:r>
            <a:r>
              <a:rPr lang="uk-UA" sz="2400" b="1" spc="-15" dirty="0">
                <a:latin typeface="Calibri Light"/>
                <a:cs typeface="Calibri Light"/>
              </a:rPr>
              <a:t>н</a:t>
            </a:r>
            <a:r>
              <a:rPr lang="uk-UA" sz="2400" b="1" dirty="0">
                <a:latin typeface="Calibri Light"/>
                <a:cs typeface="Calibri Light"/>
              </a:rPr>
              <a:t>их </a:t>
            </a:r>
            <a:r>
              <a:rPr lang="uk-UA" sz="2400" b="1" spc="-5" dirty="0">
                <a:latin typeface="Calibri Light"/>
                <a:cs typeface="Calibri Light"/>
              </a:rPr>
              <a:t> </a:t>
            </a:r>
            <a:r>
              <a:rPr lang="uk-UA" sz="2400" b="1" dirty="0">
                <a:latin typeface="Calibri Light"/>
                <a:cs typeface="Calibri Light"/>
              </a:rPr>
              <a:t>і </a:t>
            </a:r>
            <a:r>
              <a:rPr lang="uk-UA" sz="2400" b="1" spc="-5" dirty="0">
                <a:latin typeface="Calibri Light"/>
                <a:cs typeface="Calibri Light"/>
              </a:rPr>
              <a:t> </a:t>
            </a:r>
            <a:r>
              <a:rPr lang="uk-UA" sz="2400" b="1" dirty="0">
                <a:latin typeface="Calibri Light"/>
                <a:cs typeface="Calibri Light"/>
              </a:rPr>
              <a:t>н</a:t>
            </a:r>
            <a:r>
              <a:rPr lang="uk-UA" sz="2400" b="1" spc="-5" dirty="0">
                <a:latin typeface="Calibri Light"/>
                <a:cs typeface="Calibri Light"/>
              </a:rPr>
              <a:t>е</a:t>
            </a:r>
            <a:r>
              <a:rPr lang="uk-UA" sz="2400" b="1" dirty="0">
                <a:latin typeface="Calibri Light"/>
                <a:cs typeface="Calibri Light"/>
              </a:rPr>
              <a:t>о</a:t>
            </a:r>
            <a:r>
              <a:rPr lang="uk-UA" sz="2400" b="1" spc="30" dirty="0">
                <a:latin typeface="Calibri Light"/>
                <a:cs typeface="Calibri Light"/>
              </a:rPr>
              <a:t>ф</a:t>
            </a:r>
            <a:r>
              <a:rPr lang="uk-UA" sz="2400" b="1" dirty="0">
                <a:latin typeface="Calibri Light"/>
                <a:cs typeface="Calibri Light"/>
              </a:rPr>
              <a:t>іці</a:t>
            </a:r>
            <a:r>
              <a:rPr lang="uk-UA" sz="2400" b="1" spc="-5" dirty="0">
                <a:latin typeface="Calibri Light"/>
                <a:cs typeface="Calibri Light"/>
              </a:rPr>
              <a:t>й</a:t>
            </a:r>
            <a:r>
              <a:rPr lang="uk-UA" sz="2400" b="1" dirty="0">
                <a:latin typeface="Calibri Light"/>
                <a:cs typeface="Calibri Light"/>
              </a:rPr>
              <a:t>них лід</a:t>
            </a:r>
            <a:r>
              <a:rPr lang="uk-UA" sz="2400" b="1" spc="-5" dirty="0">
                <a:latin typeface="Calibri Light"/>
                <a:cs typeface="Calibri Light"/>
              </a:rPr>
              <a:t>е</a:t>
            </a:r>
            <a:r>
              <a:rPr lang="uk-UA" sz="2400" b="1" dirty="0">
                <a:latin typeface="Calibri Light"/>
                <a:cs typeface="Calibri Light"/>
              </a:rPr>
              <a:t>рів </a:t>
            </a:r>
            <a:r>
              <a:rPr lang="uk-UA" sz="2400" b="1" spc="-90" dirty="0">
                <a:latin typeface="Calibri Light"/>
                <a:cs typeface="Calibri Light"/>
              </a:rPr>
              <a:t> </a:t>
            </a:r>
            <a:r>
              <a:rPr lang="uk-UA" sz="2400" b="1" dirty="0">
                <a:latin typeface="Calibri Light"/>
                <a:cs typeface="Calibri Light"/>
              </a:rPr>
              <a:t>є </a:t>
            </a:r>
            <a:r>
              <a:rPr lang="uk-UA" sz="2400" b="1" spc="-90" dirty="0">
                <a:latin typeface="Calibri Light"/>
                <a:cs typeface="Calibri Light"/>
              </a:rPr>
              <a:t> </a:t>
            </a:r>
            <a:r>
              <a:rPr lang="uk-UA" sz="2400" b="1" dirty="0">
                <a:latin typeface="Calibri Light"/>
                <a:cs typeface="Calibri Light"/>
              </a:rPr>
              <a:t>такі </a:t>
            </a:r>
            <a:r>
              <a:rPr lang="uk-UA" sz="2400" b="1" spc="-90" dirty="0">
                <a:latin typeface="Calibri Light"/>
                <a:cs typeface="Calibri Light"/>
              </a:rPr>
              <a:t> </a:t>
            </a:r>
            <a:r>
              <a:rPr lang="uk-UA" sz="2400" b="1" dirty="0">
                <a:latin typeface="Calibri Light"/>
                <a:cs typeface="Calibri Light"/>
              </a:rPr>
              <a:t>осо</a:t>
            </a:r>
            <a:r>
              <a:rPr lang="uk-UA" sz="2400" b="1" spc="-5" dirty="0">
                <a:latin typeface="Calibri Light"/>
                <a:cs typeface="Calibri Light"/>
              </a:rPr>
              <a:t>б</a:t>
            </a:r>
            <a:r>
              <a:rPr lang="uk-UA" sz="2400" b="1" dirty="0">
                <a:latin typeface="Calibri Light"/>
                <a:cs typeface="Calibri Light"/>
              </a:rPr>
              <a:t>и: </a:t>
            </a:r>
            <a:r>
              <a:rPr lang="uk-UA" sz="2400" b="1" spc="-95" dirty="0">
                <a:latin typeface="Calibri Light"/>
                <a:cs typeface="Calibri Light"/>
              </a:rPr>
              <a:t> </a:t>
            </a:r>
            <a:r>
              <a:rPr lang="uk-UA" sz="2400" b="1" dirty="0">
                <a:latin typeface="Calibri Light"/>
                <a:cs typeface="Calibri Light"/>
              </a:rPr>
              <a:t>Н</a:t>
            </a:r>
            <a:r>
              <a:rPr lang="uk-UA" sz="2400" b="1" spc="-5" dirty="0">
                <a:latin typeface="Calibri Light"/>
                <a:cs typeface="Calibri Light"/>
              </a:rPr>
              <a:t>е</a:t>
            </a:r>
            <a:r>
              <a:rPr lang="uk-UA" sz="2400" b="1" dirty="0">
                <a:latin typeface="Calibri Light"/>
                <a:cs typeface="Calibri Light"/>
              </a:rPr>
              <a:t>льсон </a:t>
            </a:r>
            <a:r>
              <a:rPr lang="uk-UA" sz="2400" b="1" spc="-90" dirty="0">
                <a:latin typeface="Calibri Light"/>
                <a:cs typeface="Calibri Light"/>
              </a:rPr>
              <a:t> </a:t>
            </a:r>
            <a:r>
              <a:rPr lang="uk-UA" sz="2400" b="1" dirty="0" err="1">
                <a:latin typeface="Calibri Light"/>
                <a:cs typeface="Calibri Light"/>
              </a:rPr>
              <a:t>Манд</a:t>
            </a:r>
            <a:r>
              <a:rPr lang="uk-UA" sz="2400" b="1" spc="-5" dirty="0" err="1">
                <a:latin typeface="Calibri Light"/>
                <a:cs typeface="Calibri Light"/>
              </a:rPr>
              <a:t>е</a:t>
            </a:r>
            <a:r>
              <a:rPr lang="uk-UA" sz="2400" b="1" dirty="0" err="1">
                <a:latin typeface="Calibri Light"/>
                <a:cs typeface="Calibri Light"/>
              </a:rPr>
              <a:t>ла</a:t>
            </a:r>
            <a:r>
              <a:rPr lang="uk-UA" sz="2400" b="1" dirty="0">
                <a:latin typeface="Calibri Light"/>
                <a:cs typeface="Calibri Light"/>
              </a:rPr>
              <a:t>, </a:t>
            </a:r>
            <a:r>
              <a:rPr lang="uk-UA" sz="2400" b="1" spc="-100" dirty="0">
                <a:latin typeface="Calibri Light"/>
                <a:cs typeface="Calibri Light"/>
              </a:rPr>
              <a:t> </a:t>
            </a:r>
            <a:r>
              <a:rPr lang="uk-UA" sz="2400" b="1" dirty="0" err="1">
                <a:latin typeface="Calibri Light"/>
                <a:cs typeface="Calibri Light"/>
              </a:rPr>
              <a:t>М</a:t>
            </a:r>
            <a:r>
              <a:rPr lang="uk-UA" sz="2400" b="1" spc="5" dirty="0" err="1">
                <a:latin typeface="Calibri Light"/>
                <a:cs typeface="Calibri Light"/>
              </a:rPr>
              <a:t>а</a:t>
            </a:r>
            <a:r>
              <a:rPr lang="uk-UA" sz="2400" b="1" dirty="0" err="1">
                <a:latin typeface="Calibri Light"/>
                <a:cs typeface="Calibri Light"/>
              </a:rPr>
              <a:t>х</a:t>
            </a:r>
            <a:r>
              <a:rPr lang="uk-UA" sz="2400" b="1" spc="-15" dirty="0" err="1">
                <a:latin typeface="Calibri Light"/>
                <a:cs typeface="Calibri Light"/>
              </a:rPr>
              <a:t>а</a:t>
            </a:r>
            <a:r>
              <a:rPr lang="uk-UA" sz="2400" b="1" dirty="0" err="1">
                <a:latin typeface="Calibri Light"/>
                <a:cs typeface="Calibri Light"/>
              </a:rPr>
              <a:t>тма</a:t>
            </a:r>
            <a:r>
              <a:rPr lang="uk-UA" sz="2400" b="1" dirty="0">
                <a:latin typeface="Calibri Light"/>
                <a:cs typeface="Calibri Light"/>
              </a:rPr>
              <a:t> </a:t>
            </a:r>
            <a:r>
              <a:rPr lang="uk-UA" sz="2400" b="1" spc="-90" dirty="0">
                <a:latin typeface="Calibri Light"/>
                <a:cs typeface="Calibri Light"/>
              </a:rPr>
              <a:t> </a:t>
            </a:r>
            <a:r>
              <a:rPr lang="uk-UA" sz="2400" b="1" spc="-5" dirty="0" err="1">
                <a:latin typeface="Calibri Light"/>
                <a:cs typeface="Calibri Light"/>
              </a:rPr>
              <a:t>Ґ</a:t>
            </a:r>
            <a:r>
              <a:rPr lang="uk-UA" sz="2400" b="1" dirty="0" err="1">
                <a:latin typeface="Calibri Light"/>
                <a:cs typeface="Calibri Light"/>
              </a:rPr>
              <a:t>анд</a:t>
            </a:r>
            <a:r>
              <a:rPr lang="uk-UA" sz="2400" b="1" spc="-15" dirty="0" err="1">
                <a:latin typeface="Calibri Light"/>
                <a:cs typeface="Calibri Light"/>
              </a:rPr>
              <a:t>і</a:t>
            </a:r>
            <a:r>
              <a:rPr lang="uk-UA" sz="2400" b="1" dirty="0">
                <a:latin typeface="Calibri Light"/>
                <a:cs typeface="Calibri Light"/>
              </a:rPr>
              <a:t>, </a:t>
            </a:r>
            <a:r>
              <a:rPr lang="uk-UA" sz="2400" b="1" spc="-85" dirty="0">
                <a:latin typeface="Calibri Light"/>
                <a:cs typeface="Calibri Light"/>
              </a:rPr>
              <a:t> </a:t>
            </a:r>
            <a:r>
              <a:rPr lang="uk-UA" sz="2400" b="1" dirty="0" err="1">
                <a:latin typeface="Calibri Light"/>
                <a:cs typeface="Calibri Light"/>
              </a:rPr>
              <a:t>Мала</a:t>
            </a:r>
            <a:r>
              <a:rPr lang="uk-UA" sz="2400" b="1" spc="-5" dirty="0" err="1">
                <a:latin typeface="Calibri Light"/>
                <a:cs typeface="Calibri Light"/>
              </a:rPr>
              <a:t>л</a:t>
            </a:r>
            <a:r>
              <a:rPr lang="uk-UA" sz="2400" b="1" dirty="0" err="1">
                <a:latin typeface="Calibri Light"/>
                <a:cs typeface="Calibri Light"/>
              </a:rPr>
              <a:t>а</a:t>
            </a:r>
            <a:r>
              <a:rPr lang="uk-UA" sz="2400" b="1" dirty="0">
                <a:latin typeface="Calibri Light"/>
                <a:cs typeface="Calibri Light"/>
              </a:rPr>
              <a:t> </a:t>
            </a:r>
            <a:r>
              <a:rPr lang="uk-UA" sz="2400" b="1" spc="-90" dirty="0">
                <a:latin typeface="Calibri Light"/>
                <a:cs typeface="Calibri Light"/>
              </a:rPr>
              <a:t> </a:t>
            </a:r>
            <a:r>
              <a:rPr lang="uk-UA" sz="2400" b="1" dirty="0" err="1">
                <a:latin typeface="Calibri Light"/>
                <a:cs typeface="Calibri Light"/>
              </a:rPr>
              <a:t>Юс</a:t>
            </a:r>
            <a:r>
              <a:rPr lang="uk-UA" sz="2400" b="1" spc="-15" dirty="0" err="1">
                <a:latin typeface="Calibri Light"/>
                <a:cs typeface="Calibri Light"/>
              </a:rPr>
              <a:t>а</a:t>
            </a:r>
            <a:r>
              <a:rPr lang="uk-UA" sz="2400" b="1" dirty="0" err="1">
                <a:latin typeface="Calibri Light"/>
                <a:cs typeface="Calibri Light"/>
              </a:rPr>
              <a:t>фзай</a:t>
            </a:r>
            <a:r>
              <a:rPr lang="uk-UA" sz="2400" b="1" dirty="0">
                <a:latin typeface="Calibri Light"/>
                <a:cs typeface="Calibri Light"/>
              </a:rPr>
              <a:t>, </a:t>
            </a:r>
            <a:r>
              <a:rPr lang="uk-UA" sz="2400" b="1" spc="-90" dirty="0">
                <a:latin typeface="Calibri Light"/>
                <a:cs typeface="Calibri Light"/>
              </a:rPr>
              <a:t> </a:t>
            </a:r>
            <a:r>
              <a:rPr lang="uk-UA" sz="2400" b="1" dirty="0" err="1">
                <a:latin typeface="Calibri Light"/>
                <a:cs typeface="Calibri Light"/>
              </a:rPr>
              <a:t>П</a:t>
            </a:r>
            <a:r>
              <a:rPr lang="uk-UA" sz="2400" b="1" spc="-5" dirty="0" err="1">
                <a:latin typeface="Calibri Light"/>
                <a:cs typeface="Calibri Light"/>
              </a:rPr>
              <a:t>е</a:t>
            </a:r>
            <a:r>
              <a:rPr lang="uk-UA" sz="2400" b="1" dirty="0" err="1">
                <a:latin typeface="Calibri Light"/>
                <a:cs typeface="Calibri Light"/>
              </a:rPr>
              <a:t>н</a:t>
            </a:r>
            <a:r>
              <a:rPr lang="uk-UA" sz="2400" b="1" dirty="0">
                <a:latin typeface="Calibri Light"/>
                <a:cs typeface="Calibri Light"/>
              </a:rPr>
              <a:t> </a:t>
            </a:r>
            <a:r>
              <a:rPr lang="uk-UA" sz="2400" b="1" spc="-90" dirty="0">
                <a:latin typeface="Calibri Light"/>
                <a:cs typeface="Calibri Light"/>
              </a:rPr>
              <a:t> </a:t>
            </a:r>
            <a:r>
              <a:rPr lang="uk-UA" sz="2400" b="1" dirty="0" err="1">
                <a:latin typeface="Calibri Light"/>
                <a:cs typeface="Calibri Light"/>
              </a:rPr>
              <a:t>Ліюа</a:t>
            </a:r>
            <a:r>
              <a:rPr lang="uk-UA" sz="2400" b="1" spc="-15" dirty="0" err="1">
                <a:latin typeface="Calibri Light"/>
                <a:cs typeface="Calibri Light"/>
              </a:rPr>
              <a:t>н</a:t>
            </a:r>
            <a:r>
              <a:rPr lang="uk-UA" sz="2400" b="1" dirty="0" err="1">
                <a:latin typeface="Calibri Light"/>
                <a:cs typeface="Calibri Light"/>
              </a:rPr>
              <a:t>ь</a:t>
            </a:r>
            <a:r>
              <a:rPr lang="uk-UA" sz="2400" b="1" dirty="0">
                <a:latin typeface="Calibri Light"/>
                <a:cs typeface="Calibri Light"/>
              </a:rPr>
              <a:t> (п</a:t>
            </a:r>
            <a:r>
              <a:rPr lang="uk-UA" sz="2400" b="1" spc="-10" dirty="0">
                <a:latin typeface="Calibri Light"/>
                <a:cs typeface="Calibri Light"/>
              </a:rPr>
              <a:t>е</a:t>
            </a:r>
            <a:r>
              <a:rPr lang="uk-UA" sz="2400" b="1" dirty="0">
                <a:latin typeface="Calibri Light"/>
                <a:cs typeface="Calibri Light"/>
              </a:rPr>
              <a:t>рша </a:t>
            </a:r>
            <a:r>
              <a:rPr lang="uk-UA" sz="2400" b="1" spc="125" dirty="0">
                <a:latin typeface="Calibri Light"/>
                <a:cs typeface="Calibri Light"/>
              </a:rPr>
              <a:t> </a:t>
            </a:r>
            <a:r>
              <a:rPr lang="uk-UA" sz="2400" b="1" dirty="0">
                <a:latin typeface="Calibri Light"/>
                <a:cs typeface="Calibri Light"/>
              </a:rPr>
              <a:t>л</a:t>
            </a:r>
            <a:r>
              <a:rPr lang="uk-UA" sz="2400" b="1" spc="-10" dirty="0">
                <a:latin typeface="Calibri Light"/>
                <a:cs typeface="Calibri Light"/>
              </a:rPr>
              <a:t>е</a:t>
            </a:r>
            <a:r>
              <a:rPr lang="uk-UA" sz="2400" b="1" dirty="0">
                <a:latin typeface="Calibri Light"/>
                <a:cs typeface="Calibri Light"/>
              </a:rPr>
              <a:t>ді </a:t>
            </a:r>
            <a:r>
              <a:rPr lang="uk-UA" sz="2400" b="1" spc="125" dirty="0">
                <a:latin typeface="Calibri Light"/>
                <a:cs typeface="Calibri Light"/>
              </a:rPr>
              <a:t> </a:t>
            </a:r>
            <a:r>
              <a:rPr lang="uk-UA" sz="2400" b="1" dirty="0">
                <a:latin typeface="Calibri Light"/>
                <a:cs typeface="Calibri Light"/>
              </a:rPr>
              <a:t>К</a:t>
            </a:r>
            <a:r>
              <a:rPr lang="uk-UA" sz="2400" b="1" spc="-5" dirty="0">
                <a:latin typeface="Calibri Light"/>
                <a:cs typeface="Calibri Light"/>
              </a:rPr>
              <a:t>и</a:t>
            </a:r>
            <a:r>
              <a:rPr lang="uk-UA" sz="2400" b="1" dirty="0">
                <a:latin typeface="Calibri Light"/>
                <a:cs typeface="Calibri Light"/>
              </a:rPr>
              <a:t>таю</a:t>
            </a:r>
            <a:r>
              <a:rPr lang="uk-UA" sz="2400" b="1" spc="-15" dirty="0">
                <a:latin typeface="Calibri Light"/>
                <a:cs typeface="Calibri Light"/>
              </a:rPr>
              <a:t>)</a:t>
            </a:r>
            <a:r>
              <a:rPr lang="uk-UA" sz="2400" b="1" dirty="0">
                <a:latin typeface="Calibri Light"/>
                <a:cs typeface="Calibri Light"/>
              </a:rPr>
              <a:t>, </a:t>
            </a:r>
            <a:r>
              <a:rPr lang="uk-UA" sz="2400" b="1" spc="110" dirty="0">
                <a:latin typeface="Calibri Light"/>
                <a:cs typeface="Calibri Light"/>
              </a:rPr>
              <a:t> </a:t>
            </a:r>
            <a:r>
              <a:rPr lang="uk-UA" sz="2400" b="1" spc="-5" dirty="0">
                <a:latin typeface="Calibri Light"/>
                <a:cs typeface="Calibri Light"/>
              </a:rPr>
              <a:t>Ше</a:t>
            </a:r>
            <a:r>
              <a:rPr lang="uk-UA" sz="2400" b="1" dirty="0">
                <a:latin typeface="Calibri Light"/>
                <a:cs typeface="Calibri Light"/>
              </a:rPr>
              <a:t>йх </a:t>
            </a:r>
            <a:r>
              <a:rPr lang="uk-UA" sz="2400" b="1" spc="125" dirty="0">
                <a:latin typeface="Calibri Light"/>
                <a:cs typeface="Calibri Light"/>
              </a:rPr>
              <a:t> </a:t>
            </a:r>
            <a:r>
              <a:rPr lang="uk-UA" sz="2400" b="1" dirty="0" err="1">
                <a:latin typeface="Calibri Light"/>
                <a:cs typeface="Calibri Light"/>
              </a:rPr>
              <a:t>Хасіна</a:t>
            </a:r>
            <a:r>
              <a:rPr lang="uk-UA" sz="2400" b="1" dirty="0">
                <a:latin typeface="Calibri Light"/>
                <a:cs typeface="Calibri Light"/>
              </a:rPr>
              <a:t> </a:t>
            </a:r>
            <a:r>
              <a:rPr lang="uk-UA" sz="2400" b="1" spc="114" dirty="0">
                <a:latin typeface="Calibri Light"/>
                <a:cs typeface="Calibri Light"/>
              </a:rPr>
              <a:t> </a:t>
            </a:r>
            <a:r>
              <a:rPr lang="uk-UA" sz="2400" b="1" dirty="0" err="1">
                <a:latin typeface="Calibri Light"/>
                <a:cs typeface="Calibri Light"/>
              </a:rPr>
              <a:t>Ваз</a:t>
            </a:r>
            <a:r>
              <a:rPr lang="uk-UA" sz="2400" b="1" spc="-10" dirty="0" err="1">
                <a:latin typeface="Calibri Light"/>
                <a:cs typeface="Calibri Light"/>
              </a:rPr>
              <a:t>е</a:t>
            </a:r>
            <a:r>
              <a:rPr lang="uk-UA" sz="2400" b="1" dirty="0" err="1">
                <a:latin typeface="Calibri Light"/>
                <a:cs typeface="Calibri Light"/>
              </a:rPr>
              <a:t>д</a:t>
            </a:r>
            <a:r>
              <a:rPr lang="uk-UA" sz="2400" b="1" dirty="0">
                <a:latin typeface="Calibri Light"/>
                <a:cs typeface="Calibri Light"/>
              </a:rPr>
              <a:t> </a:t>
            </a:r>
            <a:r>
              <a:rPr lang="uk-UA" sz="2400" b="1" spc="120" dirty="0">
                <a:latin typeface="Calibri Light"/>
                <a:cs typeface="Calibri Light"/>
              </a:rPr>
              <a:t> </a:t>
            </a:r>
            <a:r>
              <a:rPr lang="uk-UA" sz="2400" b="1" dirty="0">
                <a:latin typeface="Calibri Light"/>
                <a:cs typeface="Calibri Light"/>
              </a:rPr>
              <a:t>(пр</a:t>
            </a:r>
            <a:r>
              <a:rPr lang="uk-UA" sz="2400" b="1" spc="-10" dirty="0">
                <a:latin typeface="Calibri Light"/>
                <a:cs typeface="Calibri Light"/>
              </a:rPr>
              <a:t>е</a:t>
            </a:r>
            <a:r>
              <a:rPr lang="uk-UA" sz="2400" b="1" dirty="0">
                <a:latin typeface="Calibri Light"/>
                <a:cs typeface="Calibri Light"/>
              </a:rPr>
              <a:t>м’є</a:t>
            </a:r>
            <a:r>
              <a:rPr lang="uk-UA" sz="2400" b="1" spc="20" dirty="0">
                <a:latin typeface="Calibri Light"/>
                <a:cs typeface="Calibri Light"/>
              </a:rPr>
              <a:t>р</a:t>
            </a:r>
            <a:r>
              <a:rPr lang="uk-UA" sz="2400" b="1" spc="-10" dirty="0">
                <a:latin typeface="Calibri Light"/>
                <a:cs typeface="Calibri Light"/>
              </a:rPr>
              <a:t>-</a:t>
            </a:r>
            <a:r>
              <a:rPr lang="uk-UA" sz="2400" b="1" dirty="0">
                <a:latin typeface="Calibri Light"/>
                <a:cs typeface="Calibri Light"/>
              </a:rPr>
              <a:t>міністр </a:t>
            </a:r>
            <a:r>
              <a:rPr lang="uk-UA" sz="2400" b="1" spc="100" dirty="0">
                <a:latin typeface="Calibri Light"/>
                <a:cs typeface="Calibri Light"/>
              </a:rPr>
              <a:t> </a:t>
            </a:r>
            <a:r>
              <a:rPr lang="uk-UA" sz="2400" b="1" dirty="0" err="1">
                <a:latin typeface="Calibri Light"/>
                <a:cs typeface="Calibri Light"/>
              </a:rPr>
              <a:t>Бангла</a:t>
            </a:r>
            <a:r>
              <a:rPr lang="uk-UA" sz="2400" b="1" spc="-10" dirty="0" err="1">
                <a:latin typeface="Calibri Light"/>
                <a:cs typeface="Calibri Light"/>
              </a:rPr>
              <a:t>д</a:t>
            </a:r>
            <a:r>
              <a:rPr lang="uk-UA" sz="2400" b="1" spc="-5" dirty="0" err="1">
                <a:latin typeface="Calibri Light"/>
                <a:cs typeface="Calibri Light"/>
              </a:rPr>
              <a:t>е</a:t>
            </a:r>
            <a:r>
              <a:rPr lang="uk-UA" sz="2400" b="1" dirty="0" err="1">
                <a:latin typeface="Calibri Light"/>
                <a:cs typeface="Calibri Light"/>
              </a:rPr>
              <a:t>шу</a:t>
            </a:r>
            <a:r>
              <a:rPr lang="uk-UA" sz="2400" b="1" dirty="0">
                <a:latin typeface="Calibri Light"/>
                <a:cs typeface="Calibri Light"/>
              </a:rPr>
              <a:t>), </a:t>
            </a:r>
            <a:r>
              <a:rPr lang="uk-UA" sz="2400" b="1" spc="130" dirty="0">
                <a:latin typeface="Calibri Light"/>
                <a:cs typeface="Calibri Light"/>
              </a:rPr>
              <a:t> </a:t>
            </a:r>
            <a:r>
              <a:rPr lang="uk-UA" sz="2400" b="1" spc="-5" dirty="0" err="1">
                <a:latin typeface="Calibri Light"/>
                <a:cs typeface="Calibri Light"/>
              </a:rPr>
              <a:t>І</a:t>
            </a:r>
            <a:r>
              <a:rPr lang="uk-UA" sz="2400" b="1" dirty="0" err="1">
                <a:latin typeface="Calibri Light"/>
                <a:cs typeface="Calibri Light"/>
              </a:rPr>
              <a:t>вон</a:t>
            </a:r>
            <a:r>
              <a:rPr lang="uk-UA" sz="2400" b="1" dirty="0">
                <a:latin typeface="Calibri Light"/>
                <a:cs typeface="Calibri Light"/>
              </a:rPr>
              <a:t> </a:t>
            </a:r>
            <a:r>
              <a:rPr lang="uk-UA" sz="2400" b="1" spc="125" dirty="0">
                <a:latin typeface="Calibri Light"/>
                <a:cs typeface="Calibri Light"/>
              </a:rPr>
              <a:t> </a:t>
            </a:r>
            <a:r>
              <a:rPr lang="uk-UA" sz="2400" b="1" spc="-5" dirty="0" err="1">
                <a:latin typeface="Calibri Light"/>
                <a:cs typeface="Calibri Light"/>
              </a:rPr>
              <a:t>Ш</a:t>
            </a:r>
            <a:r>
              <a:rPr lang="uk-UA" sz="2400" b="1" dirty="0" err="1">
                <a:latin typeface="Calibri Light"/>
                <a:cs typeface="Calibri Light"/>
              </a:rPr>
              <a:t>уїнар</a:t>
            </a:r>
            <a:r>
              <a:rPr lang="uk-UA" sz="2400" b="1" dirty="0">
                <a:latin typeface="Calibri Light"/>
                <a:cs typeface="Calibri Light"/>
              </a:rPr>
              <a:t> (засновник</a:t>
            </a:r>
            <a:r>
              <a:rPr lang="uk-UA" sz="2400" b="1" spc="-40" dirty="0">
                <a:latin typeface="Calibri Light"/>
                <a:cs typeface="Calibri Light"/>
              </a:rPr>
              <a:t> </a:t>
            </a:r>
            <a:r>
              <a:rPr lang="uk-UA" sz="2400" b="1" dirty="0">
                <a:latin typeface="Calibri Light"/>
                <a:cs typeface="Calibri Light"/>
              </a:rPr>
              <a:t>ком</a:t>
            </a:r>
            <a:r>
              <a:rPr lang="uk-UA" sz="2400" b="1" spc="-5" dirty="0">
                <a:latin typeface="Calibri Light"/>
                <a:cs typeface="Calibri Light"/>
              </a:rPr>
              <a:t>п</a:t>
            </a:r>
            <a:r>
              <a:rPr lang="uk-UA" sz="2400" b="1" dirty="0">
                <a:latin typeface="Calibri Light"/>
                <a:cs typeface="Calibri Light"/>
              </a:rPr>
              <a:t>анії</a:t>
            </a:r>
            <a:r>
              <a:rPr lang="uk-UA" sz="2400" b="1" spc="-30" dirty="0">
                <a:latin typeface="Calibri Light"/>
                <a:cs typeface="Calibri Light"/>
              </a:rPr>
              <a:t> </a:t>
            </a:r>
            <a:r>
              <a:rPr lang="uk-UA" sz="2400" b="1" spc="-10" dirty="0">
                <a:latin typeface="Calibri Light"/>
                <a:cs typeface="Calibri Light"/>
              </a:rPr>
              <a:t>«</a:t>
            </a:r>
            <a:r>
              <a:rPr lang="uk-UA" sz="2400" b="1" dirty="0">
                <a:latin typeface="Calibri Light"/>
                <a:cs typeface="Calibri Light"/>
              </a:rPr>
              <a:t>П</a:t>
            </a:r>
            <a:r>
              <a:rPr lang="uk-UA" sz="2400" b="1" spc="-15" dirty="0">
                <a:latin typeface="Calibri Light"/>
                <a:cs typeface="Calibri Light"/>
              </a:rPr>
              <a:t>а</a:t>
            </a:r>
            <a:r>
              <a:rPr lang="uk-UA" sz="2400" b="1" dirty="0">
                <a:latin typeface="Calibri Light"/>
                <a:cs typeface="Calibri Light"/>
              </a:rPr>
              <a:t>таг</a:t>
            </a:r>
            <a:r>
              <a:rPr lang="uk-UA" sz="2400" b="1" spc="-5" dirty="0">
                <a:latin typeface="Calibri Light"/>
                <a:cs typeface="Calibri Light"/>
              </a:rPr>
              <a:t>о</a:t>
            </a:r>
            <a:r>
              <a:rPr lang="uk-UA" sz="2400" b="1" dirty="0">
                <a:latin typeface="Calibri Light"/>
                <a:cs typeface="Calibri Light"/>
              </a:rPr>
              <a:t>ні</a:t>
            </a:r>
            <a:r>
              <a:rPr lang="uk-UA" sz="2400" b="1" spc="-5" dirty="0">
                <a:latin typeface="Calibri Light"/>
                <a:cs typeface="Calibri Light"/>
              </a:rPr>
              <a:t>я</a:t>
            </a:r>
            <a:r>
              <a:rPr lang="uk-UA" sz="2400" b="1" dirty="0">
                <a:latin typeface="Calibri Light"/>
                <a:cs typeface="Calibri Light"/>
              </a:rPr>
              <a:t>»),</a:t>
            </a:r>
            <a:r>
              <a:rPr lang="uk-UA" sz="2400" b="1" spc="-40" dirty="0">
                <a:latin typeface="Calibri Light"/>
                <a:cs typeface="Calibri Light"/>
              </a:rPr>
              <a:t> </a:t>
            </a:r>
            <a:r>
              <a:rPr lang="uk-UA" sz="2400" b="1" dirty="0" err="1">
                <a:latin typeface="Calibri Light"/>
                <a:cs typeface="Calibri Light"/>
              </a:rPr>
              <a:t>М</a:t>
            </a:r>
            <a:r>
              <a:rPr lang="uk-UA" sz="2400" b="1" spc="-5" dirty="0" err="1">
                <a:latin typeface="Calibri Light"/>
                <a:cs typeface="Calibri Light"/>
              </a:rPr>
              <a:t>е</a:t>
            </a:r>
            <a:r>
              <a:rPr lang="uk-UA" sz="2400" b="1" dirty="0" err="1">
                <a:latin typeface="Calibri Light"/>
                <a:cs typeface="Calibri Light"/>
              </a:rPr>
              <a:t>лінда</a:t>
            </a:r>
            <a:r>
              <a:rPr lang="uk-UA" sz="2400" b="1" spc="-45" dirty="0">
                <a:latin typeface="Calibri Light"/>
                <a:cs typeface="Calibri Light"/>
              </a:rPr>
              <a:t> </a:t>
            </a:r>
            <a:r>
              <a:rPr lang="uk-UA" sz="2400" b="1" dirty="0">
                <a:latin typeface="Calibri Light"/>
                <a:cs typeface="Calibri Light"/>
              </a:rPr>
              <a:t>Ге</a:t>
            </a:r>
            <a:r>
              <a:rPr lang="uk-UA" sz="2400" b="1" spc="-5" dirty="0">
                <a:latin typeface="Calibri Light"/>
                <a:cs typeface="Calibri Light"/>
              </a:rPr>
              <a:t>й</a:t>
            </a:r>
            <a:r>
              <a:rPr lang="uk-UA" sz="2400" b="1" dirty="0">
                <a:latin typeface="Calibri Light"/>
                <a:cs typeface="Calibri Light"/>
              </a:rPr>
              <a:t>тс</a:t>
            </a:r>
            <a:r>
              <a:rPr lang="uk-UA" sz="2400" b="1" spc="-40" dirty="0">
                <a:latin typeface="Calibri Light"/>
                <a:cs typeface="Calibri Light"/>
              </a:rPr>
              <a:t> </a:t>
            </a:r>
            <a:r>
              <a:rPr lang="uk-UA" sz="2400" b="1" dirty="0">
                <a:latin typeface="Calibri Light"/>
                <a:cs typeface="Calibri Light"/>
              </a:rPr>
              <a:t>та</a:t>
            </a:r>
            <a:r>
              <a:rPr lang="uk-UA" sz="2400" b="1" spc="-45" dirty="0">
                <a:latin typeface="Calibri Light"/>
                <a:cs typeface="Calibri Light"/>
              </a:rPr>
              <a:t> </a:t>
            </a:r>
            <a:r>
              <a:rPr lang="uk-UA" sz="2400" b="1" spc="-5" dirty="0" err="1">
                <a:latin typeface="Calibri Light"/>
                <a:cs typeface="Calibri Light"/>
              </a:rPr>
              <a:t>А</a:t>
            </a:r>
            <a:r>
              <a:rPr lang="uk-UA" sz="2400" b="1" dirty="0" err="1">
                <a:latin typeface="Calibri Light"/>
                <a:cs typeface="Calibri Light"/>
              </a:rPr>
              <a:t>н</a:t>
            </a:r>
            <a:r>
              <a:rPr lang="uk-UA" sz="2400" b="1" spc="5" dirty="0" err="1">
                <a:latin typeface="Calibri Light"/>
                <a:cs typeface="Calibri Light"/>
              </a:rPr>
              <a:t>д</a:t>
            </a:r>
            <a:r>
              <a:rPr lang="uk-UA" sz="2400" b="1" dirty="0" err="1">
                <a:latin typeface="Calibri Light"/>
                <a:cs typeface="Calibri Light"/>
              </a:rPr>
              <a:t>ж</a:t>
            </a:r>
            <a:r>
              <a:rPr lang="uk-UA" sz="2400" b="1" spc="-10" dirty="0" err="1">
                <a:latin typeface="Calibri Light"/>
                <a:cs typeface="Calibri Light"/>
              </a:rPr>
              <a:t>е</a:t>
            </a:r>
            <a:r>
              <a:rPr lang="uk-UA" sz="2400" b="1" dirty="0" err="1">
                <a:latin typeface="Calibri Light"/>
                <a:cs typeface="Calibri Light"/>
              </a:rPr>
              <a:t>ліна</a:t>
            </a:r>
            <a:r>
              <a:rPr lang="uk-UA" sz="2400" b="1" spc="-35" dirty="0">
                <a:latin typeface="Calibri Light"/>
                <a:cs typeface="Calibri Light"/>
              </a:rPr>
              <a:t> </a:t>
            </a:r>
            <a:r>
              <a:rPr lang="uk-UA" sz="2400" b="1" dirty="0">
                <a:latin typeface="Calibri Light"/>
                <a:cs typeface="Calibri Light"/>
              </a:rPr>
              <a:t>Джо</a:t>
            </a:r>
            <a:r>
              <a:rPr lang="uk-UA" sz="2400" b="1" spc="-5" dirty="0">
                <a:latin typeface="Calibri Light"/>
                <a:cs typeface="Calibri Light"/>
              </a:rPr>
              <a:t>л</a:t>
            </a:r>
            <a:r>
              <a:rPr lang="uk-UA" sz="2400" b="1" dirty="0">
                <a:latin typeface="Calibri Light"/>
                <a:cs typeface="Calibri Light"/>
              </a:rPr>
              <a:t>і.</a:t>
            </a:r>
            <a:r>
              <a:rPr lang="uk-UA" sz="2400" b="1" spc="-40" dirty="0">
                <a:latin typeface="Calibri Light"/>
                <a:cs typeface="Calibri Light"/>
              </a:rPr>
              <a:t> </a:t>
            </a:r>
            <a:r>
              <a:rPr lang="uk-UA" sz="2400" b="1" spc="-5" dirty="0">
                <a:latin typeface="Calibri Light"/>
                <a:cs typeface="Calibri Light"/>
              </a:rPr>
              <a:t>О</a:t>
            </a:r>
            <a:r>
              <a:rPr lang="uk-UA" sz="2400" b="1" spc="-10" dirty="0">
                <a:latin typeface="Calibri Light"/>
                <a:cs typeface="Calibri Light"/>
              </a:rPr>
              <a:t>д</a:t>
            </a:r>
            <a:r>
              <a:rPr lang="uk-UA" sz="2400" b="1" dirty="0">
                <a:latin typeface="Calibri Light"/>
                <a:cs typeface="Calibri Light"/>
              </a:rPr>
              <a:t>нак</a:t>
            </a:r>
            <a:r>
              <a:rPr lang="uk-UA" sz="2400" b="1" spc="-30" dirty="0">
                <a:latin typeface="Calibri Light"/>
                <a:cs typeface="Calibri Light"/>
              </a:rPr>
              <a:t> </a:t>
            </a:r>
            <a:r>
              <a:rPr lang="uk-UA" sz="2400" b="1" dirty="0">
                <a:latin typeface="Calibri Light"/>
                <a:cs typeface="Calibri Light"/>
              </a:rPr>
              <a:t>в</a:t>
            </a:r>
            <a:r>
              <a:rPr lang="uk-UA" sz="2400" b="1" spc="-5" dirty="0">
                <a:latin typeface="Calibri Light"/>
                <a:cs typeface="Calibri Light"/>
              </a:rPr>
              <a:t>п</a:t>
            </a:r>
            <a:r>
              <a:rPr lang="uk-UA" sz="2400" b="1" dirty="0">
                <a:latin typeface="Calibri Light"/>
                <a:cs typeface="Calibri Light"/>
              </a:rPr>
              <a:t>лив</a:t>
            </a:r>
            <a:r>
              <a:rPr lang="uk-UA" sz="2400" b="1" spc="-35" dirty="0">
                <a:latin typeface="Calibri Light"/>
                <a:cs typeface="Calibri Light"/>
              </a:rPr>
              <a:t> </a:t>
            </a:r>
            <a:r>
              <a:rPr lang="uk-UA" sz="2400" b="1" dirty="0">
                <a:latin typeface="Calibri Light"/>
                <a:cs typeface="Calibri Light"/>
              </a:rPr>
              <a:t>лід</a:t>
            </a:r>
            <a:r>
              <a:rPr lang="uk-UA" sz="2400" b="1" spc="-5" dirty="0">
                <a:latin typeface="Calibri Light"/>
                <a:cs typeface="Calibri Light"/>
              </a:rPr>
              <a:t>е</a:t>
            </a:r>
            <a:r>
              <a:rPr lang="uk-UA" sz="2400" b="1" dirty="0">
                <a:latin typeface="Calibri Light"/>
                <a:cs typeface="Calibri Light"/>
              </a:rPr>
              <a:t>ра не зав</a:t>
            </a:r>
            <a:r>
              <a:rPr lang="uk-UA" sz="2400" b="1" spc="-10" dirty="0">
                <a:latin typeface="Calibri Light"/>
                <a:cs typeface="Calibri Light"/>
              </a:rPr>
              <a:t>ж</a:t>
            </a:r>
            <a:r>
              <a:rPr lang="uk-UA" sz="2400" b="1" dirty="0">
                <a:latin typeface="Calibri Light"/>
                <a:cs typeface="Calibri Light"/>
              </a:rPr>
              <a:t>ди буває </a:t>
            </a:r>
            <a:r>
              <a:rPr lang="uk-UA" sz="2400" b="1" spc="-5" dirty="0">
                <a:latin typeface="Calibri Light"/>
                <a:cs typeface="Calibri Light"/>
              </a:rPr>
              <a:t>п</a:t>
            </a:r>
            <a:r>
              <a:rPr lang="uk-UA" sz="2400" b="1" dirty="0">
                <a:latin typeface="Calibri Light"/>
                <a:cs typeface="Calibri Light"/>
              </a:rPr>
              <a:t>озит</a:t>
            </a:r>
            <a:r>
              <a:rPr lang="uk-UA" sz="2400" b="1" spc="10" dirty="0">
                <a:latin typeface="Calibri Light"/>
                <a:cs typeface="Calibri Light"/>
              </a:rPr>
              <a:t>и</a:t>
            </a:r>
            <a:r>
              <a:rPr lang="uk-UA" sz="2400" b="1" dirty="0">
                <a:latin typeface="Calibri Light"/>
                <a:cs typeface="Calibri Light"/>
              </a:rPr>
              <a:t>вним,</a:t>
            </a:r>
            <a:r>
              <a:rPr lang="uk-UA" sz="2400" b="1" spc="5" dirty="0">
                <a:latin typeface="Calibri Light"/>
                <a:cs typeface="Calibri Light"/>
              </a:rPr>
              <a:t> </a:t>
            </a:r>
            <a:r>
              <a:rPr lang="uk-UA" sz="2400" b="1" spc="-5" dirty="0">
                <a:latin typeface="Calibri Light"/>
                <a:cs typeface="Calibri Light"/>
              </a:rPr>
              <a:t>п</a:t>
            </a:r>
            <a:r>
              <a:rPr lang="uk-UA" sz="2400" b="1" dirty="0">
                <a:latin typeface="Calibri Light"/>
                <a:cs typeface="Calibri Light"/>
              </a:rPr>
              <a:t>ро</a:t>
            </a:r>
            <a:r>
              <a:rPr lang="uk-UA" sz="2400" b="1" spc="10" dirty="0">
                <a:latin typeface="Calibri Light"/>
                <a:cs typeface="Calibri Light"/>
              </a:rPr>
              <a:t> </a:t>
            </a:r>
            <a:r>
              <a:rPr lang="uk-UA" sz="2400" b="1" dirty="0">
                <a:latin typeface="Calibri Light"/>
                <a:cs typeface="Calibri Light"/>
              </a:rPr>
              <a:t>що </a:t>
            </a:r>
            <a:r>
              <a:rPr lang="uk-UA" sz="2400" b="1" spc="5" dirty="0">
                <a:latin typeface="Calibri Light"/>
                <a:cs typeface="Calibri Light"/>
              </a:rPr>
              <a:t>с</a:t>
            </a:r>
            <a:r>
              <a:rPr lang="uk-UA" sz="2400" b="1" dirty="0">
                <a:latin typeface="Calibri Light"/>
                <a:cs typeface="Calibri Light"/>
              </a:rPr>
              <a:t>ві</a:t>
            </a:r>
            <a:r>
              <a:rPr lang="uk-UA" sz="2400" b="1" spc="-10" dirty="0">
                <a:latin typeface="Calibri Light"/>
                <a:cs typeface="Calibri Light"/>
              </a:rPr>
              <a:t>д</a:t>
            </a:r>
            <a:r>
              <a:rPr lang="uk-UA" sz="2400" b="1" dirty="0">
                <a:latin typeface="Calibri Light"/>
                <a:cs typeface="Calibri Light"/>
              </a:rPr>
              <a:t>чить</a:t>
            </a:r>
            <a:r>
              <a:rPr lang="uk-UA" sz="2400" b="1" spc="5" dirty="0">
                <a:latin typeface="Calibri Light"/>
                <a:cs typeface="Calibri Light"/>
              </a:rPr>
              <a:t> </a:t>
            </a:r>
            <a:r>
              <a:rPr lang="uk-UA" sz="2400" b="1" spc="-15" dirty="0">
                <a:latin typeface="Calibri Light"/>
                <a:cs typeface="Calibri Light"/>
              </a:rPr>
              <a:t>л</a:t>
            </a:r>
            <a:r>
              <a:rPr lang="uk-UA" sz="2400" b="1" dirty="0">
                <a:latin typeface="Calibri Light"/>
                <a:cs typeface="Calibri Light"/>
              </a:rPr>
              <a:t>ід</a:t>
            </a:r>
            <a:r>
              <a:rPr lang="uk-UA" sz="2400" b="1" spc="-5" dirty="0">
                <a:latin typeface="Calibri Light"/>
                <a:cs typeface="Calibri Light"/>
              </a:rPr>
              <a:t>е</a:t>
            </a:r>
            <a:r>
              <a:rPr lang="uk-UA" sz="2400" b="1" dirty="0">
                <a:latin typeface="Calibri Light"/>
                <a:cs typeface="Calibri Light"/>
              </a:rPr>
              <a:t>р</a:t>
            </a:r>
            <a:r>
              <a:rPr lang="uk-UA" sz="2400" b="1" spc="15" dirty="0">
                <a:latin typeface="Calibri Light"/>
                <a:cs typeface="Calibri Light"/>
              </a:rPr>
              <a:t>с</a:t>
            </a:r>
            <a:r>
              <a:rPr lang="uk-UA" sz="2400" b="1" dirty="0">
                <a:latin typeface="Calibri Light"/>
                <a:cs typeface="Calibri Light"/>
              </a:rPr>
              <a:t>тво Гітлера в нацист</a:t>
            </a:r>
            <a:r>
              <a:rPr lang="uk-UA" sz="2400" b="1" spc="-10" dirty="0">
                <a:latin typeface="Calibri Light"/>
                <a:cs typeface="Calibri Light"/>
              </a:rPr>
              <a:t>с</a:t>
            </a:r>
            <a:r>
              <a:rPr lang="uk-UA" sz="2400" b="1" dirty="0">
                <a:latin typeface="Calibri Light"/>
                <a:cs typeface="Calibri Light"/>
              </a:rPr>
              <a:t>ькій Ні</a:t>
            </a:r>
            <a:r>
              <a:rPr lang="uk-UA" sz="2400" b="1" spc="5" dirty="0">
                <a:latin typeface="Calibri Light"/>
                <a:cs typeface="Calibri Light"/>
              </a:rPr>
              <a:t>м</a:t>
            </a:r>
            <a:r>
              <a:rPr lang="uk-UA" sz="2400" b="1" spc="-5" dirty="0">
                <a:latin typeface="Calibri Light"/>
                <a:cs typeface="Calibri Light"/>
              </a:rPr>
              <a:t>е</a:t>
            </a:r>
            <a:r>
              <a:rPr lang="uk-UA" sz="2400" b="1" dirty="0">
                <a:latin typeface="Calibri Light"/>
                <a:cs typeface="Calibri Light"/>
              </a:rPr>
              <a:t>ччин</a:t>
            </a:r>
            <a:r>
              <a:rPr lang="uk-UA" sz="2400" b="1" spc="-15" dirty="0">
                <a:latin typeface="Calibri Light"/>
                <a:cs typeface="Calibri Light"/>
              </a:rPr>
              <a:t>і</a:t>
            </a:r>
            <a:r>
              <a:rPr lang="uk-UA" sz="2400" b="1" dirty="0">
                <a:latin typeface="Calibri Light"/>
                <a:cs typeface="Calibri Light"/>
              </a:rPr>
              <a:t>. В</a:t>
            </a:r>
            <a:r>
              <a:rPr lang="uk-UA" sz="2400" b="1" spc="-5" dirty="0">
                <a:latin typeface="Calibri Light"/>
                <a:cs typeface="Calibri Light"/>
              </a:rPr>
              <a:t>п</a:t>
            </a:r>
            <a:r>
              <a:rPr lang="uk-UA" sz="2400" b="1" dirty="0">
                <a:latin typeface="Calibri Light"/>
                <a:cs typeface="Calibri Light"/>
              </a:rPr>
              <a:t>лив йо</a:t>
            </a:r>
            <a:r>
              <a:rPr lang="uk-UA" sz="2400" b="1" spc="-5" dirty="0">
                <a:latin typeface="Calibri Light"/>
                <a:cs typeface="Calibri Light"/>
              </a:rPr>
              <a:t>г</a:t>
            </a:r>
            <a:r>
              <a:rPr lang="uk-UA" sz="2400" b="1" dirty="0">
                <a:latin typeface="Calibri Light"/>
                <a:cs typeface="Calibri Light"/>
              </a:rPr>
              <a:t>о лі</a:t>
            </a:r>
            <a:r>
              <a:rPr lang="uk-UA" sz="2400" b="1" spc="5" dirty="0">
                <a:latin typeface="Calibri Light"/>
                <a:cs typeface="Calibri Light"/>
              </a:rPr>
              <a:t>д</a:t>
            </a:r>
            <a:r>
              <a:rPr lang="uk-UA" sz="2400" b="1" spc="-5" dirty="0">
                <a:latin typeface="Calibri Light"/>
                <a:cs typeface="Calibri Light"/>
              </a:rPr>
              <a:t>е</a:t>
            </a:r>
            <a:r>
              <a:rPr lang="uk-UA" sz="2400" b="1" dirty="0">
                <a:latin typeface="Calibri Light"/>
                <a:cs typeface="Calibri Light"/>
              </a:rPr>
              <a:t>рства б</a:t>
            </a:r>
            <a:r>
              <a:rPr lang="uk-UA" sz="2400" b="1" spc="-15" dirty="0">
                <a:latin typeface="Calibri Light"/>
                <a:cs typeface="Calibri Light"/>
              </a:rPr>
              <a:t>у</a:t>
            </a:r>
            <a:r>
              <a:rPr lang="uk-UA" sz="2400" b="1" dirty="0">
                <a:latin typeface="Calibri Light"/>
                <a:cs typeface="Calibri Light"/>
              </a:rPr>
              <a:t>в руйнівним для</a:t>
            </a:r>
            <a:r>
              <a:rPr lang="uk-UA" sz="2400" b="1" spc="-10" dirty="0">
                <a:latin typeface="Calibri Light"/>
                <a:cs typeface="Calibri Light"/>
              </a:rPr>
              <a:t> </a:t>
            </a:r>
            <a:r>
              <a:rPr lang="uk-UA" sz="2400" b="1" dirty="0">
                <a:latin typeface="Calibri Light"/>
                <a:cs typeface="Calibri Light"/>
              </a:rPr>
              <a:t>мільй</a:t>
            </a:r>
            <a:r>
              <a:rPr lang="uk-UA" sz="2400" b="1" spc="-15" dirty="0">
                <a:latin typeface="Calibri Light"/>
                <a:cs typeface="Calibri Light"/>
              </a:rPr>
              <a:t>о</a:t>
            </a:r>
            <a:r>
              <a:rPr lang="uk-UA" sz="2400" b="1" dirty="0">
                <a:latin typeface="Calibri Light"/>
                <a:cs typeface="Calibri Light"/>
              </a:rPr>
              <a:t>нів люд</a:t>
            </a:r>
            <a:r>
              <a:rPr lang="uk-UA" sz="2400" b="1" spc="-5" dirty="0">
                <a:latin typeface="Calibri Light"/>
                <a:cs typeface="Calibri Light"/>
              </a:rPr>
              <a:t>е</a:t>
            </a:r>
            <a:r>
              <a:rPr lang="uk-UA" sz="2400" b="1" dirty="0">
                <a:latin typeface="Calibri Light"/>
                <a:cs typeface="Calibri Light"/>
              </a:rPr>
              <a:t>й і</a:t>
            </a:r>
            <a:r>
              <a:rPr lang="uk-UA" sz="2400" b="1" spc="-5" dirty="0">
                <a:latin typeface="Calibri Light"/>
                <a:cs typeface="Calibri Light"/>
              </a:rPr>
              <a:t> </a:t>
            </a:r>
            <a:r>
              <a:rPr lang="uk-UA" sz="2400" b="1" dirty="0">
                <a:latin typeface="Calibri Light"/>
                <a:cs typeface="Calibri Light"/>
              </a:rPr>
              <a:t>світу зага</a:t>
            </a:r>
            <a:r>
              <a:rPr lang="uk-UA" sz="2400" b="1" spc="-5" dirty="0">
                <a:latin typeface="Calibri Light"/>
                <a:cs typeface="Calibri Light"/>
              </a:rPr>
              <a:t>л</a:t>
            </a:r>
            <a:r>
              <a:rPr lang="uk-UA" sz="2400" b="1" spc="-15" dirty="0">
                <a:latin typeface="Calibri Light"/>
                <a:cs typeface="Calibri Light"/>
              </a:rPr>
              <a:t>о</a:t>
            </a:r>
            <a:r>
              <a:rPr lang="uk-UA" sz="2400" b="1" dirty="0">
                <a:latin typeface="Calibri Light"/>
                <a:cs typeface="Calibri Light"/>
              </a:rPr>
              <a:t>м.</a:t>
            </a:r>
          </a:p>
        </p:txBody>
      </p:sp>
      <p:pic>
        <p:nvPicPr>
          <p:cNvPr id="7" name="Содержимое 3" descr="lider.jpg"/>
          <p:cNvPicPr>
            <a:picLocks noChangeAspect="1"/>
          </p:cNvPicPr>
          <p:nvPr/>
        </p:nvPicPr>
        <p:blipFill>
          <a:blip r:embed="rId3" cstate="print"/>
          <a:stretch>
            <a:fillRect/>
          </a:stretch>
        </p:blipFill>
        <p:spPr>
          <a:xfrm>
            <a:off x="6783687" y="16098"/>
            <a:ext cx="2520280" cy="16823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pic>
        <p:nvPicPr>
          <p:cNvPr id="8195" name="Picture 2" descr="D:\documents\картинки\фони\фони нові\0035136_www.nevseoboi.com.ua.jpg"/>
          <p:cNvPicPr>
            <a:picLocks noGrp="1" noChangeAspect="1" noChangeArrowheads="1"/>
          </p:cNvPicPr>
          <p:nvPr>
            <p:ph idx="1"/>
          </p:nvPr>
        </p:nvPicPr>
        <p:blipFill>
          <a:blip r:embed="rId2" cstate="print"/>
          <a:srcRect/>
          <a:stretch>
            <a:fillRect/>
          </a:stretch>
        </p:blipFill>
        <p:spPr>
          <a:xfrm>
            <a:off x="-187325" y="-171400"/>
            <a:ext cx="9331325" cy="7129463"/>
          </a:xfrm>
          <a:noFill/>
        </p:spPr>
      </p:pic>
      <p:sp>
        <p:nvSpPr>
          <p:cNvPr id="5" name="Подзаголовок 4"/>
          <p:cNvSpPr txBox="1">
            <a:spLocks/>
          </p:cNvSpPr>
          <p:nvPr/>
        </p:nvSpPr>
        <p:spPr>
          <a:xfrm>
            <a:off x="0" y="0"/>
            <a:ext cx="8990547" cy="4608512"/>
          </a:xfrm>
          <a:prstGeom prst="rect">
            <a:avLst/>
          </a:prstGeom>
        </p:spPr>
        <p:txBody>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fontAlgn="auto">
              <a:spcAft>
                <a:spcPts val="0"/>
              </a:spcAft>
              <a:buNone/>
              <a:defRPr/>
            </a:pPr>
            <a:r>
              <a:rPr lang="ru-RU" i="1" dirty="0" err="1" smtClean="0">
                <a:ln>
                  <a:solidFill>
                    <a:schemeClr val="bg1"/>
                  </a:solidFill>
                </a:ln>
                <a:solidFill>
                  <a:schemeClr val="bg1"/>
                </a:solidFill>
                <a:effectLst>
                  <a:glow rad="101600">
                    <a:schemeClr val="tx1">
                      <a:alpha val="60000"/>
                    </a:schemeClr>
                  </a:glow>
                </a:effectLst>
                <a:latin typeface="Georgia" pitchFamily="18" charset="0"/>
              </a:rPr>
              <a:t>Усі</a:t>
            </a:r>
            <a:r>
              <a:rPr lang="ru-RU" i="1" dirty="0" smtClean="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лідери</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незалежно</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від</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кількості</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їхніх</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послідовників</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здійснюють</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владу</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Здійснення</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влади</a:t>
            </a:r>
            <a:r>
              <a:rPr lang="ru-RU" i="1" dirty="0">
                <a:ln>
                  <a:solidFill>
                    <a:schemeClr val="bg1"/>
                  </a:solidFill>
                </a:ln>
                <a:solidFill>
                  <a:schemeClr val="bg1"/>
                </a:solidFill>
                <a:effectLst>
                  <a:glow rad="101600">
                    <a:schemeClr val="tx1">
                      <a:alpha val="60000"/>
                    </a:schemeClr>
                  </a:glow>
                </a:effectLst>
                <a:latin typeface="Georgia" pitchFamily="18" charset="0"/>
              </a:rPr>
              <a:t> над </a:t>
            </a:r>
            <a:r>
              <a:rPr lang="ru-RU" i="1" dirty="0" err="1">
                <a:ln>
                  <a:solidFill>
                    <a:schemeClr val="bg1"/>
                  </a:solidFill>
                </a:ln>
                <a:solidFill>
                  <a:schemeClr val="bg1"/>
                </a:solidFill>
                <a:effectLst>
                  <a:glow rad="101600">
                    <a:schemeClr val="tx1">
                      <a:alpha val="60000"/>
                    </a:schemeClr>
                  </a:glow>
                </a:effectLst>
                <a:latin typeface="Georgia" pitchFamily="18" charset="0"/>
              </a:rPr>
              <a:t>іншими</a:t>
            </a:r>
            <a:r>
              <a:rPr lang="ru-RU" i="1" dirty="0">
                <a:ln>
                  <a:solidFill>
                    <a:schemeClr val="bg1"/>
                  </a:solidFill>
                </a:ln>
                <a:solidFill>
                  <a:schemeClr val="bg1"/>
                </a:solidFill>
                <a:effectLst>
                  <a:glow rad="101600">
                    <a:schemeClr val="tx1">
                      <a:alpha val="60000"/>
                    </a:schemeClr>
                  </a:glow>
                </a:effectLst>
                <a:latin typeface="Georgia" pitchFamily="18" charset="0"/>
              </a:rPr>
              <a:t> людьми </a:t>
            </a:r>
            <a:r>
              <a:rPr lang="ru-RU" i="1" dirty="0" err="1">
                <a:ln>
                  <a:solidFill>
                    <a:schemeClr val="bg1"/>
                  </a:solidFill>
                </a:ln>
                <a:solidFill>
                  <a:schemeClr val="bg1"/>
                </a:solidFill>
                <a:effectLst>
                  <a:glow rad="101600">
                    <a:schemeClr val="tx1">
                      <a:alpha val="60000"/>
                    </a:schemeClr>
                  </a:glow>
                </a:effectLst>
                <a:latin typeface="Georgia" pitchFamily="18" charset="0"/>
              </a:rPr>
              <a:t>передбачає</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етичну</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відповідальність</a:t>
            </a:r>
            <a:r>
              <a:rPr lang="ru-RU" i="1" dirty="0">
                <a:ln>
                  <a:solidFill>
                    <a:schemeClr val="bg1"/>
                  </a:solidFill>
                </a:ln>
                <a:solidFill>
                  <a:schemeClr val="bg1"/>
                </a:solidFill>
                <a:effectLst>
                  <a:glow rad="101600">
                    <a:schemeClr val="tx1">
                      <a:alpha val="60000"/>
                    </a:schemeClr>
                  </a:glow>
                </a:effectLst>
                <a:latin typeface="Georgia" pitchFamily="18" charset="0"/>
              </a:rPr>
              <a:t>.  </a:t>
            </a:r>
            <a:endParaRPr lang="ru-RU" i="1" dirty="0" smtClean="0">
              <a:ln>
                <a:solidFill>
                  <a:schemeClr val="bg1"/>
                </a:solidFill>
              </a:ln>
              <a:solidFill>
                <a:schemeClr val="bg1"/>
              </a:solidFill>
              <a:effectLst>
                <a:glow rad="101600">
                  <a:schemeClr val="tx1">
                    <a:alpha val="60000"/>
                  </a:schemeClr>
                </a:glow>
              </a:effectLst>
              <a:latin typeface="Georgia" pitchFamily="18" charset="0"/>
            </a:endParaRPr>
          </a:p>
          <a:p>
            <a:pPr marL="137160" indent="0" algn="ctr" fontAlgn="auto">
              <a:spcAft>
                <a:spcPts val="0"/>
              </a:spcAft>
              <a:buNone/>
              <a:defRPr/>
            </a:pPr>
            <a:r>
              <a:rPr lang="ru-RU" i="1" dirty="0" smtClean="0">
                <a:ln>
                  <a:solidFill>
                    <a:schemeClr val="bg1"/>
                  </a:solidFill>
                </a:ln>
                <a:solidFill>
                  <a:schemeClr val="bg1"/>
                </a:solidFill>
                <a:effectLst>
                  <a:glow rad="101600">
                    <a:schemeClr val="tx1">
                      <a:alpha val="60000"/>
                    </a:schemeClr>
                  </a:glow>
                </a:effectLst>
                <a:latin typeface="Georgia" pitchFamily="18" charset="0"/>
              </a:rPr>
              <a:t>Влада  </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це</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здатність</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однієї</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людини</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або</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відділу</a:t>
            </a:r>
            <a:r>
              <a:rPr lang="ru-RU" i="1" dirty="0">
                <a:ln>
                  <a:solidFill>
                    <a:schemeClr val="bg1"/>
                  </a:solidFill>
                </a:ln>
                <a:solidFill>
                  <a:schemeClr val="bg1"/>
                </a:solidFill>
                <a:effectLst>
                  <a:glow rad="101600">
                    <a:schemeClr val="tx1">
                      <a:alpha val="60000"/>
                    </a:schemeClr>
                  </a:glow>
                </a:effectLst>
                <a:latin typeface="Georgia" pitchFamily="18" charset="0"/>
              </a:rPr>
              <a:t>)  в  </a:t>
            </a:r>
            <a:r>
              <a:rPr lang="ru-RU" i="1" dirty="0" err="1">
                <a:ln>
                  <a:solidFill>
                    <a:schemeClr val="bg1"/>
                  </a:solidFill>
                </a:ln>
                <a:solidFill>
                  <a:schemeClr val="bg1"/>
                </a:solidFill>
                <a:effectLst>
                  <a:glow rad="101600">
                    <a:schemeClr val="tx1">
                      <a:alpha val="60000"/>
                    </a:schemeClr>
                  </a:glow>
                </a:effectLst>
                <a:latin typeface="Georgia" pitchFamily="18" charset="0"/>
              </a:rPr>
              <a:t>організації</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впливати</a:t>
            </a:r>
            <a:r>
              <a:rPr lang="ru-RU" i="1" dirty="0">
                <a:ln>
                  <a:solidFill>
                    <a:schemeClr val="bg1"/>
                  </a:solidFill>
                </a:ln>
                <a:solidFill>
                  <a:schemeClr val="bg1"/>
                </a:solidFill>
                <a:effectLst>
                  <a:glow rad="101600">
                    <a:schemeClr val="tx1">
                      <a:alpha val="60000"/>
                    </a:schemeClr>
                  </a:glow>
                </a:effectLst>
                <a:latin typeface="Georgia" pitchFamily="18" charset="0"/>
              </a:rPr>
              <a:t>  на  </a:t>
            </a:r>
            <a:r>
              <a:rPr lang="ru-RU" i="1" dirty="0" err="1">
                <a:ln>
                  <a:solidFill>
                    <a:schemeClr val="bg1"/>
                  </a:solidFill>
                </a:ln>
                <a:solidFill>
                  <a:schemeClr val="bg1"/>
                </a:solidFill>
                <a:effectLst>
                  <a:glow rad="101600">
                    <a:schemeClr val="tx1">
                      <a:alpha val="60000"/>
                    </a:schemeClr>
                  </a:glow>
                </a:effectLst>
                <a:latin typeface="Georgia" pitchFamily="18" charset="0"/>
              </a:rPr>
              <a:t>інших</a:t>
            </a:r>
            <a:r>
              <a:rPr lang="ru-RU" i="1" dirty="0">
                <a:ln>
                  <a:solidFill>
                    <a:schemeClr val="bg1"/>
                  </a:solidFill>
                </a:ln>
                <a:solidFill>
                  <a:schemeClr val="bg1"/>
                </a:solidFill>
                <a:effectLst>
                  <a:glow rad="101600">
                    <a:schemeClr val="tx1">
                      <a:alpha val="60000"/>
                    </a:schemeClr>
                  </a:glow>
                </a:effectLst>
                <a:latin typeface="Georgia" pitchFamily="18" charset="0"/>
              </a:rPr>
              <a:t>  людей  для  </a:t>
            </a:r>
            <a:r>
              <a:rPr lang="ru-RU" i="1" dirty="0" err="1">
                <a:ln>
                  <a:solidFill>
                    <a:schemeClr val="bg1"/>
                  </a:solidFill>
                </a:ln>
                <a:solidFill>
                  <a:schemeClr val="bg1"/>
                </a:solidFill>
                <a:effectLst>
                  <a:glow rad="101600">
                    <a:schemeClr val="tx1">
                      <a:alpha val="60000"/>
                    </a:schemeClr>
                  </a:glow>
                </a:effectLst>
                <a:latin typeface="Georgia" pitchFamily="18" charset="0"/>
              </a:rPr>
              <a:t>досягнення</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бажаних</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результатів</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Що</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більша</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влада</a:t>
            </a:r>
            <a:r>
              <a:rPr lang="ru-RU" i="1" dirty="0">
                <a:ln>
                  <a:solidFill>
                    <a:schemeClr val="bg1"/>
                  </a:solidFill>
                </a:ln>
                <a:solidFill>
                  <a:schemeClr val="bg1"/>
                </a:solidFill>
                <a:effectLst>
                  <a:glow rad="101600">
                    <a:schemeClr val="tx1">
                      <a:alpha val="60000"/>
                    </a:schemeClr>
                  </a:glow>
                </a:effectLst>
                <a:latin typeface="Georgia" pitchFamily="18" charset="0"/>
              </a:rPr>
              <a:t>,  то </a:t>
            </a:r>
            <a:r>
              <a:rPr lang="ru-RU" i="1" dirty="0" err="1">
                <a:ln>
                  <a:solidFill>
                    <a:schemeClr val="bg1"/>
                  </a:solidFill>
                </a:ln>
                <a:solidFill>
                  <a:schemeClr val="bg1"/>
                </a:solidFill>
                <a:effectLst>
                  <a:glow rad="101600">
                    <a:schemeClr val="tx1">
                      <a:alpha val="60000"/>
                    </a:schemeClr>
                  </a:glow>
                </a:effectLst>
                <a:latin typeface="Georgia" pitchFamily="18" charset="0"/>
              </a:rPr>
              <a:t>більша</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відповідальність</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покладається</a:t>
            </a:r>
            <a:r>
              <a:rPr lang="ru-RU" i="1" dirty="0">
                <a:ln>
                  <a:solidFill>
                    <a:schemeClr val="bg1"/>
                  </a:solidFill>
                </a:ln>
                <a:solidFill>
                  <a:schemeClr val="bg1"/>
                </a:solidFill>
                <a:effectLst>
                  <a:glow rad="101600">
                    <a:schemeClr val="tx1">
                      <a:alpha val="60000"/>
                    </a:schemeClr>
                  </a:glow>
                </a:effectLst>
                <a:latin typeface="Georgia" pitchFamily="18" charset="0"/>
              </a:rPr>
              <a:t>   на   </a:t>
            </a:r>
            <a:r>
              <a:rPr lang="ru-RU" i="1" dirty="0" err="1">
                <a:ln>
                  <a:solidFill>
                    <a:schemeClr val="bg1"/>
                  </a:solidFill>
                </a:ln>
                <a:solidFill>
                  <a:schemeClr val="bg1"/>
                </a:solidFill>
                <a:effectLst>
                  <a:glow rad="101600">
                    <a:schemeClr val="tx1">
                      <a:alpha val="60000"/>
                    </a:schemeClr>
                  </a:glow>
                </a:effectLst>
                <a:latin typeface="Georgia" pitchFamily="18" charset="0"/>
              </a:rPr>
              <a:t>лідера</a:t>
            </a:r>
            <a:r>
              <a:rPr lang="ru-RU" i="1" dirty="0">
                <a:ln>
                  <a:solidFill>
                    <a:schemeClr val="bg1"/>
                  </a:solidFill>
                </a:ln>
                <a:solidFill>
                  <a:schemeClr val="bg1"/>
                </a:solidFill>
                <a:effectLst>
                  <a:glow rad="101600">
                    <a:schemeClr val="tx1">
                      <a:alpha val="60000"/>
                    </a:schemeClr>
                  </a:glow>
                </a:effectLst>
                <a:latin typeface="Georgia" pitchFamily="18" charset="0"/>
              </a:rPr>
              <a:t>.   </a:t>
            </a:r>
            <a:endParaRPr lang="ru-RU" i="1" dirty="0" smtClean="0">
              <a:ln>
                <a:solidFill>
                  <a:schemeClr val="bg1"/>
                </a:solidFill>
              </a:ln>
              <a:solidFill>
                <a:schemeClr val="bg1"/>
              </a:solidFill>
              <a:effectLst>
                <a:glow rad="101600">
                  <a:schemeClr val="tx1">
                    <a:alpha val="60000"/>
                  </a:schemeClr>
                </a:glow>
              </a:effectLst>
              <a:latin typeface="Georgia" pitchFamily="18" charset="0"/>
            </a:endParaRPr>
          </a:p>
          <a:p>
            <a:pPr marL="137160" indent="0" algn="ctr" fontAlgn="auto">
              <a:spcAft>
                <a:spcPts val="0"/>
              </a:spcAft>
              <a:buNone/>
              <a:defRPr/>
            </a:pPr>
            <a:r>
              <a:rPr lang="ru-RU" i="1" dirty="0" err="1" smtClean="0">
                <a:ln>
                  <a:solidFill>
                    <a:schemeClr val="bg1"/>
                  </a:solidFill>
                </a:ln>
                <a:solidFill>
                  <a:schemeClr val="bg1"/>
                </a:solidFill>
                <a:effectLst>
                  <a:glow rad="101600">
                    <a:schemeClr val="tx1">
                      <a:alpha val="60000"/>
                    </a:schemeClr>
                  </a:glow>
                </a:effectLst>
                <a:latin typeface="Georgia" pitchFamily="18" charset="0"/>
              </a:rPr>
              <a:t>Отже</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лідери</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всіх</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рівнів</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несуть</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відповідальність</a:t>
            </a:r>
            <a:r>
              <a:rPr lang="ru-RU" i="1" dirty="0">
                <a:ln>
                  <a:solidFill>
                    <a:schemeClr val="bg1"/>
                  </a:solidFill>
                </a:ln>
                <a:solidFill>
                  <a:schemeClr val="bg1"/>
                </a:solidFill>
                <a:effectLst>
                  <a:glow rad="101600">
                    <a:schemeClr val="tx1">
                      <a:alpha val="60000"/>
                    </a:schemeClr>
                  </a:glow>
                </a:effectLst>
                <a:latin typeface="Georgia" pitchFamily="18" charset="0"/>
              </a:rPr>
              <a:t> за </a:t>
            </a:r>
            <a:r>
              <a:rPr lang="ru-RU" i="1" dirty="0" err="1">
                <a:ln>
                  <a:solidFill>
                    <a:schemeClr val="bg1"/>
                  </a:solidFill>
                </a:ln>
                <a:solidFill>
                  <a:schemeClr val="bg1"/>
                </a:solidFill>
                <a:effectLst>
                  <a:glow rad="101600">
                    <a:schemeClr val="tx1">
                      <a:alpha val="60000"/>
                    </a:schemeClr>
                  </a:glow>
                </a:effectLst>
                <a:latin typeface="Georgia" pitchFamily="18" charset="0"/>
              </a:rPr>
              <a:t>формування</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етичного</a:t>
            </a:r>
            <a:r>
              <a:rPr lang="ru-RU" i="1" dirty="0">
                <a:ln>
                  <a:solidFill>
                    <a:schemeClr val="bg1"/>
                  </a:solidFill>
                </a:ln>
                <a:solidFill>
                  <a:schemeClr val="bg1"/>
                </a:solidFill>
                <a:effectLst>
                  <a:glow rad="101600">
                    <a:schemeClr val="tx1">
                      <a:alpha val="60000"/>
                    </a:schemeClr>
                  </a:glow>
                </a:effectLst>
                <a:latin typeface="Georgia" pitchFamily="18" charset="0"/>
              </a:rPr>
              <a:t> </a:t>
            </a:r>
            <a:r>
              <a:rPr lang="ru-RU" i="1" dirty="0" err="1">
                <a:ln>
                  <a:solidFill>
                    <a:schemeClr val="bg1"/>
                  </a:solidFill>
                </a:ln>
                <a:solidFill>
                  <a:schemeClr val="bg1"/>
                </a:solidFill>
                <a:effectLst>
                  <a:glow rad="101600">
                    <a:schemeClr val="tx1">
                      <a:alpha val="60000"/>
                    </a:schemeClr>
                  </a:glow>
                </a:effectLst>
                <a:latin typeface="Georgia" pitchFamily="18" charset="0"/>
              </a:rPr>
              <a:t>середовища</a:t>
            </a:r>
            <a:r>
              <a:rPr lang="ru-RU" i="1" dirty="0">
                <a:ln>
                  <a:solidFill>
                    <a:schemeClr val="bg1"/>
                  </a:solidFill>
                </a:ln>
                <a:solidFill>
                  <a:schemeClr val="bg1"/>
                </a:solidFill>
                <a:effectLst>
                  <a:glow rad="101600">
                    <a:schemeClr val="tx1">
                      <a:alpha val="60000"/>
                    </a:schemeClr>
                  </a:glow>
                </a:effectLst>
                <a:latin typeface="Georgia" pitchFamily="18" charset="0"/>
              </a:rPr>
              <a:t> і </a:t>
            </a:r>
            <a:r>
              <a:rPr lang="ru-RU" i="1" dirty="0" err="1">
                <a:ln>
                  <a:solidFill>
                    <a:schemeClr val="bg1"/>
                  </a:solidFill>
                </a:ln>
                <a:solidFill>
                  <a:schemeClr val="bg1"/>
                </a:solidFill>
                <a:effectLst>
                  <a:glow rad="101600">
                    <a:schemeClr val="tx1">
                      <a:alpha val="60000"/>
                    </a:schemeClr>
                  </a:glow>
                </a:effectLst>
                <a:latin typeface="Georgia" pitchFamily="18" charset="0"/>
              </a:rPr>
              <a:t>мають</a:t>
            </a:r>
            <a:r>
              <a:rPr lang="ru-RU" i="1" dirty="0">
                <a:ln>
                  <a:solidFill>
                    <a:schemeClr val="bg1"/>
                  </a:solidFill>
                </a:ln>
                <a:solidFill>
                  <a:schemeClr val="bg1"/>
                </a:solidFill>
                <a:effectLst>
                  <a:glow rad="101600">
                    <a:schemeClr val="tx1">
                      <a:alpha val="60000"/>
                    </a:schemeClr>
                  </a:glow>
                </a:effectLst>
                <a:latin typeface="Georgia" pitchFamily="18" charset="0"/>
              </a:rPr>
              <a:t> стати </a:t>
            </a:r>
            <a:r>
              <a:rPr lang="ru-RU" i="1" dirty="0" err="1">
                <a:ln>
                  <a:solidFill>
                    <a:schemeClr val="bg1"/>
                  </a:solidFill>
                </a:ln>
                <a:solidFill>
                  <a:schemeClr val="bg1"/>
                </a:solidFill>
                <a:effectLst>
                  <a:glow rad="101600">
                    <a:schemeClr val="tx1">
                      <a:alpha val="60000"/>
                    </a:schemeClr>
                  </a:glow>
                </a:effectLst>
                <a:latin typeface="Georgia" pitchFamily="18" charset="0"/>
              </a:rPr>
              <a:t>взірцем</a:t>
            </a:r>
            <a:r>
              <a:rPr lang="ru-RU" i="1" dirty="0">
                <a:ln>
                  <a:solidFill>
                    <a:schemeClr val="bg1"/>
                  </a:solidFill>
                </a:ln>
                <a:solidFill>
                  <a:schemeClr val="bg1"/>
                </a:solidFill>
                <a:effectLst>
                  <a:glow rad="101600">
                    <a:schemeClr val="tx1">
                      <a:alpha val="60000"/>
                    </a:schemeClr>
                  </a:glow>
                </a:effectLst>
                <a:latin typeface="Georgia" pitchFamily="18" charset="0"/>
              </a:rPr>
              <a:t> для </a:t>
            </a:r>
            <a:r>
              <a:rPr lang="ru-RU" i="1" dirty="0" err="1">
                <a:ln>
                  <a:solidFill>
                    <a:schemeClr val="bg1"/>
                  </a:solidFill>
                </a:ln>
                <a:solidFill>
                  <a:schemeClr val="bg1"/>
                </a:solidFill>
                <a:effectLst>
                  <a:glow rad="101600">
                    <a:schemeClr val="tx1">
                      <a:alpha val="60000"/>
                    </a:schemeClr>
                  </a:glow>
                </a:effectLst>
                <a:latin typeface="Georgia" pitchFamily="18" charset="0"/>
              </a:rPr>
              <a:t>інших</a:t>
            </a:r>
            <a:r>
              <a:rPr lang="ru-RU" i="1" dirty="0">
                <a:ln>
                  <a:solidFill>
                    <a:schemeClr val="bg1"/>
                  </a:solidFill>
                </a:ln>
                <a:solidFill>
                  <a:schemeClr val="bg1"/>
                </a:solidFill>
                <a:effectLst>
                  <a:glow rad="101600">
                    <a:schemeClr val="tx1">
                      <a:alpha val="60000"/>
                    </a:schemeClr>
                  </a:glow>
                </a:effectLst>
                <a:latin typeface="Georgia" pitchFamily="18" charset="0"/>
              </a:rPr>
              <a:t>.</a:t>
            </a:r>
          </a:p>
        </p:txBody>
      </p:sp>
      <p:pic>
        <p:nvPicPr>
          <p:cNvPr id="8197" name="Picture 4" descr="C:\Users\Iryna Marach\Desktop\ЛІДЕРИ\logo_bez_fona.gif"/>
          <p:cNvPicPr>
            <a:picLocks noChangeAspect="1" noChangeArrowheads="1"/>
          </p:cNvPicPr>
          <p:nvPr/>
        </p:nvPicPr>
        <p:blipFill>
          <a:blip r:embed="rId3" cstate="print"/>
          <a:srcRect/>
          <a:stretch>
            <a:fillRect/>
          </a:stretch>
        </p:blipFill>
        <p:spPr bwMode="auto">
          <a:xfrm>
            <a:off x="4139952" y="5493979"/>
            <a:ext cx="1368152" cy="1346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5"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Подзаголовок 4"/>
          <p:cNvSpPr txBox="1">
            <a:spLocks/>
          </p:cNvSpPr>
          <p:nvPr/>
        </p:nvSpPr>
        <p:spPr>
          <a:xfrm>
            <a:off x="179512" y="188640"/>
            <a:ext cx="8784976" cy="6048672"/>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marL="12700" marR="5080" algn="just">
              <a:lnSpc>
                <a:spcPct val="117000"/>
              </a:lnSpc>
            </a:pPr>
            <a:r>
              <a:rPr lang="uk-UA" sz="2400" i="1" dirty="0">
                <a:effectLst>
                  <a:glow rad="101600">
                    <a:schemeClr val="bg1">
                      <a:alpha val="60000"/>
                    </a:schemeClr>
                  </a:glow>
                </a:effectLst>
                <a:latin typeface="Georgia" pitchFamily="18" charset="0"/>
                <a:cs typeface="Times New Roman" pitchFamily="18" charset="0"/>
              </a:rPr>
              <a:t>Сучасна  практика  та  література  зміщують  акцент  із  традиційних  стилів  лідерства,  як-от харизматичне  та  </a:t>
            </a:r>
            <a:r>
              <a:rPr lang="uk-UA" sz="2400" i="1" dirty="0" err="1">
                <a:effectLst>
                  <a:glow rad="101600">
                    <a:schemeClr val="bg1">
                      <a:alpha val="60000"/>
                    </a:schemeClr>
                  </a:glow>
                </a:effectLst>
                <a:latin typeface="Georgia" pitchFamily="18" charset="0"/>
                <a:cs typeface="Times New Roman" pitchFamily="18" charset="0"/>
              </a:rPr>
              <a:t>транзакційне</a:t>
            </a:r>
            <a:r>
              <a:rPr lang="uk-UA" sz="2400" i="1" dirty="0">
                <a:effectLst>
                  <a:glow rad="101600">
                    <a:schemeClr val="bg1">
                      <a:alpha val="60000"/>
                    </a:schemeClr>
                  </a:glow>
                </a:effectLst>
                <a:latin typeface="Georgia" pitchFamily="18" charset="0"/>
                <a:cs typeface="Times New Roman" pitchFamily="18" charset="0"/>
              </a:rPr>
              <a:t>  лідерство,  і  все  більше  уваги  приділяють  таким  стилям лідерства, які підкреслюють етичні аспекти, такі як, скажімо, трансформаційне лідерство, лідерство-служіння,  лідерство  на  основі  цінностей  або  автентичне  лідерство.  </a:t>
            </a:r>
            <a:endParaRPr lang="uk-UA" sz="2400" i="1" dirty="0" smtClean="0">
              <a:effectLst>
                <a:glow rad="101600">
                  <a:schemeClr val="bg1">
                    <a:alpha val="60000"/>
                  </a:schemeClr>
                </a:glow>
              </a:effectLst>
              <a:latin typeface="Georgia" pitchFamily="18" charset="0"/>
              <a:cs typeface="Times New Roman" pitchFamily="18" charset="0"/>
            </a:endParaRPr>
          </a:p>
          <a:p>
            <a:pPr marL="12700" marR="5080" algn="just">
              <a:lnSpc>
                <a:spcPct val="117000"/>
              </a:lnSpc>
            </a:pPr>
            <a:r>
              <a:rPr lang="uk-UA" sz="2400" i="1" dirty="0" smtClean="0">
                <a:effectLst>
                  <a:glow rad="101600">
                    <a:schemeClr val="bg1">
                      <a:alpha val="60000"/>
                    </a:schemeClr>
                  </a:glow>
                </a:effectLst>
                <a:latin typeface="Georgia" pitchFamily="18" charset="0"/>
                <a:cs typeface="Times New Roman" pitchFamily="18" charset="0"/>
              </a:rPr>
              <a:t>Інакше </a:t>
            </a:r>
            <a:r>
              <a:rPr lang="uk-UA" sz="2400" i="1" dirty="0">
                <a:effectLst>
                  <a:glow rad="101600">
                    <a:schemeClr val="bg1">
                      <a:alpha val="60000"/>
                    </a:schemeClr>
                  </a:glow>
                </a:effectLst>
                <a:latin typeface="Georgia" pitchFamily="18" charset="0"/>
                <a:cs typeface="Times New Roman" pitchFamily="18" charset="0"/>
              </a:rPr>
              <a:t>кажучи,  сьогодні  «добрим  лідером»  уважають  того,  хто  ефективно  спрямовує  усіх  до етичних  результатів,  а не того,  хто лише володіє  добрими навичками лідерства (серед таких  лідерів  насправді  може  бути  багато  демагогів-зловмисників).  </a:t>
            </a:r>
            <a:endParaRPr lang="uk-UA" sz="2400" i="1" dirty="0" smtClean="0">
              <a:effectLst>
                <a:glow rad="101600">
                  <a:schemeClr val="bg1">
                    <a:alpha val="60000"/>
                  </a:schemeClr>
                </a:glow>
              </a:effectLst>
              <a:latin typeface="Georgia" pitchFamily="18" charset="0"/>
              <a:cs typeface="Times New Roman" pitchFamily="18" charset="0"/>
            </a:endParaRPr>
          </a:p>
          <a:p>
            <a:pPr marL="12700" marR="5080">
              <a:lnSpc>
                <a:spcPct val="117000"/>
              </a:lnSpc>
            </a:pPr>
            <a:r>
              <a:rPr lang="uk-UA" sz="24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За  твердженнями, такий  розвиток  підкреслює  міцний  зв’язок  між  етикою  і  ефективним  лідерством.</a:t>
            </a:r>
          </a:p>
        </p:txBody>
      </p:sp>
    </p:spTree>
    <p:extLst>
      <p:ext uri="{BB962C8B-B14F-4D97-AF65-F5344CB8AC3E}">
        <p14:creationId xmlns:p14="http://schemas.microsoft.com/office/powerpoint/2010/main" val="105327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27384"/>
            <a:ext cx="9144000" cy="6885384"/>
          </a:xfrm>
          <a:prstGeom prst="rect">
            <a:avLst/>
          </a:prstGeom>
          <a:noFill/>
          <a:ln w="9525">
            <a:noFill/>
            <a:miter lim="800000"/>
            <a:headEnd/>
            <a:tailEnd/>
          </a:ln>
        </p:spPr>
      </p:pic>
      <p:sp>
        <p:nvSpPr>
          <p:cNvPr id="6" name="Подзаголовок 4"/>
          <p:cNvSpPr txBox="1">
            <a:spLocks/>
          </p:cNvSpPr>
          <p:nvPr/>
        </p:nvSpPr>
        <p:spPr>
          <a:xfrm>
            <a:off x="251521" y="188640"/>
            <a:ext cx="8640960" cy="6471774"/>
          </a:xfrm>
          <a:prstGeom prst="rect">
            <a:avLst/>
          </a:prstGeom>
        </p:spPr>
        <p:txBody>
          <a:bodyPr>
            <a:normAutofit lnSpcReduction="1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ru-RU" sz="4000" i="1" dirty="0">
                <a:effectLst>
                  <a:glow rad="101600">
                    <a:schemeClr val="bg1">
                      <a:alpha val="60000"/>
                    </a:schemeClr>
                  </a:glow>
                </a:effectLst>
                <a:latin typeface="Georgia" pitchFamily="18" charset="0"/>
                <a:cs typeface="Times New Roman" pitchFamily="18" charset="0"/>
              </a:rPr>
              <a:t>Для    </a:t>
            </a:r>
            <a:r>
              <a:rPr lang="ru-RU" sz="4000" i="1" dirty="0" err="1">
                <a:effectLst>
                  <a:glow rad="101600">
                    <a:schemeClr val="bg1">
                      <a:alpha val="60000"/>
                    </a:schemeClr>
                  </a:glow>
                </a:effectLst>
                <a:latin typeface="Georgia" pitchFamily="18" charset="0"/>
                <a:cs typeface="Times New Roman" pitchFamily="18" charset="0"/>
              </a:rPr>
              <a:t>пояснення</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взаємозв’язку</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між</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етичним</a:t>
            </a:r>
            <a:r>
              <a:rPr lang="ru-RU" sz="4000" i="1" dirty="0">
                <a:effectLst>
                  <a:glow rad="101600">
                    <a:schemeClr val="bg1">
                      <a:alpha val="60000"/>
                    </a:schemeClr>
                  </a:glow>
                </a:effectLst>
                <a:latin typeface="Georgia" pitchFamily="18" charset="0"/>
                <a:cs typeface="Times New Roman" pitchFamily="18" charset="0"/>
              </a:rPr>
              <a:t>    та    </a:t>
            </a:r>
            <a:r>
              <a:rPr lang="ru-RU" sz="4000" i="1" dirty="0" err="1">
                <a:effectLst>
                  <a:glow rad="101600">
                    <a:schemeClr val="bg1">
                      <a:alpha val="60000"/>
                    </a:schemeClr>
                  </a:glow>
                </a:effectLst>
                <a:latin typeface="Georgia" pitchFamily="18" charset="0"/>
                <a:cs typeface="Times New Roman" pitchFamily="18" charset="0"/>
              </a:rPr>
              <a:t>ефективним</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лідерством</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можна</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використовувати</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дві</a:t>
            </a:r>
            <a:r>
              <a:rPr lang="ru-RU" sz="4000" i="1" dirty="0">
                <a:effectLst>
                  <a:glow rad="101600">
                    <a:schemeClr val="bg1">
                      <a:alpha val="60000"/>
                    </a:schemeClr>
                  </a:glow>
                </a:effectLst>
                <a:latin typeface="Georgia" pitchFamily="18" charset="0"/>
                <a:cs typeface="Times New Roman" pitchFamily="18" charset="0"/>
              </a:rPr>
              <a:t>  </a:t>
            </a:r>
            <a:r>
              <a:rPr lang="ru-RU" sz="4000" i="1" dirty="0" err="1">
                <a:effectLst>
                  <a:glow rad="101600">
                    <a:schemeClr val="bg1">
                      <a:alpha val="60000"/>
                    </a:schemeClr>
                  </a:glow>
                </a:effectLst>
                <a:latin typeface="Georgia" pitchFamily="18" charset="0"/>
                <a:cs typeface="Times New Roman" pitchFamily="18" charset="0"/>
              </a:rPr>
              <a:t>моделі</a:t>
            </a:r>
            <a:r>
              <a:rPr lang="ru-RU" sz="4000" i="1" dirty="0">
                <a:effectLst>
                  <a:glow rad="101600">
                    <a:schemeClr val="bg1">
                      <a:alpha val="60000"/>
                    </a:schemeClr>
                  </a:glow>
                </a:effectLst>
                <a:latin typeface="Georgia" pitchFamily="18" charset="0"/>
                <a:cs typeface="Times New Roman" pitchFamily="18" charset="0"/>
              </a:rPr>
              <a:t>: </a:t>
            </a:r>
            <a:endParaRPr lang="ru-RU" sz="4000" i="1" dirty="0" smtClean="0">
              <a:effectLst>
                <a:glow rad="101600">
                  <a:schemeClr val="bg1">
                    <a:alpha val="60000"/>
                  </a:schemeClr>
                </a:glow>
              </a:effectLst>
              <a:latin typeface="Georgia" pitchFamily="18" charset="0"/>
              <a:cs typeface="Times New Roman" pitchFamily="18" charset="0"/>
            </a:endParaRPr>
          </a:p>
          <a:p>
            <a:pPr algn="just" fontAlgn="auto">
              <a:lnSpc>
                <a:spcPct val="110000"/>
              </a:lnSpc>
              <a:spcBef>
                <a:spcPts val="0"/>
              </a:spcBef>
              <a:spcAft>
                <a:spcPts val="0"/>
              </a:spcAft>
              <a:defRPr/>
            </a:pPr>
            <a:r>
              <a:rPr lang="ru-RU" sz="4000" i="1" dirty="0" smtClean="0">
                <a:effectLst>
                  <a:glow rad="101600">
                    <a:schemeClr val="bg1">
                      <a:alpha val="60000"/>
                    </a:schemeClr>
                  </a:glow>
                </a:effectLst>
                <a:latin typeface="Georgia" pitchFamily="18" charset="0"/>
                <a:cs typeface="Times New Roman" pitchFamily="18" charset="0"/>
              </a:rPr>
              <a:t> </a:t>
            </a:r>
          </a:p>
          <a:p>
            <a:pPr algn="just" fontAlgn="auto">
              <a:lnSpc>
                <a:spcPct val="110000"/>
              </a:lnSpc>
              <a:spcBef>
                <a:spcPts val="0"/>
              </a:spcBef>
              <a:spcAft>
                <a:spcPts val="0"/>
              </a:spcAft>
              <a:defRPr/>
            </a:pPr>
            <a:r>
              <a:rPr lang="ru-RU" sz="40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1. модель  </a:t>
            </a:r>
            <a:r>
              <a:rPr lang="ru-RU"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a:t>
            </a:r>
            <a:r>
              <a:rPr lang="ru-RU" sz="40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міжособистісної</a:t>
            </a:r>
            <a:r>
              <a:rPr lang="ru-RU"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40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довіри</a:t>
            </a:r>
            <a:r>
              <a:rPr lang="ru-RU" sz="40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a:t>
            </a:r>
          </a:p>
          <a:p>
            <a:pPr algn="just" fontAlgn="auto">
              <a:lnSpc>
                <a:spcPct val="110000"/>
              </a:lnSpc>
              <a:spcBef>
                <a:spcPts val="0"/>
              </a:spcBef>
              <a:spcAft>
                <a:spcPts val="0"/>
              </a:spcAft>
              <a:defRPr/>
            </a:pPr>
            <a:r>
              <a:rPr lang="ru-RU" sz="40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2.  </a:t>
            </a:r>
            <a:r>
              <a:rPr lang="ru-RU"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модель  «</a:t>
            </a:r>
            <a:r>
              <a:rPr lang="ru-RU" sz="40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соціальної</a:t>
            </a:r>
            <a:r>
              <a:rPr lang="ru-RU"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40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влади</a:t>
            </a:r>
            <a:r>
              <a:rPr lang="ru-RU"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endParaRPr lang="uk-UA" sz="40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p:txBody>
      </p:sp>
    </p:spTree>
    <p:extLst>
      <p:ext uri="{BB962C8B-B14F-4D97-AF65-F5344CB8AC3E}">
        <p14:creationId xmlns:p14="http://schemas.microsoft.com/office/powerpoint/2010/main" val="2520650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5" name="Заголовок 3"/>
          <p:cNvSpPr txBox="1">
            <a:spLocks/>
          </p:cNvSpPr>
          <p:nvPr/>
        </p:nvSpPr>
        <p:spPr>
          <a:xfrm>
            <a:off x="0" y="188640"/>
            <a:ext cx="9144000" cy="1224136"/>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44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Модель  </a:t>
            </a:r>
            <a:r>
              <a:rPr lang="uk-UA" sz="4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«міжособистісної  довіри» </a:t>
            </a:r>
            <a:endParaRPr lang="ru-RU" sz="4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6" name="Подзаголовок 4"/>
          <p:cNvSpPr txBox="1">
            <a:spLocks/>
          </p:cNvSpPr>
          <p:nvPr/>
        </p:nvSpPr>
        <p:spPr>
          <a:xfrm>
            <a:off x="251520" y="1484784"/>
            <a:ext cx="8640960" cy="5301208"/>
          </a:xfrm>
          <a:prstGeom prst="rect">
            <a:avLst/>
          </a:prstGeom>
        </p:spPr>
        <p:txBody>
          <a:bodyPr>
            <a:normAutofit fontScale="475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5200" i="1" dirty="0" smtClean="0">
                <a:effectLst>
                  <a:glow rad="101600">
                    <a:schemeClr val="bg1">
                      <a:alpha val="60000"/>
                    </a:schemeClr>
                  </a:glow>
                </a:effectLst>
                <a:latin typeface="Georgia" pitchFamily="18" charset="0"/>
                <a:cs typeface="Times New Roman" pitchFamily="18" charset="0"/>
              </a:rPr>
              <a:t>Міжособистісна </a:t>
            </a:r>
            <a:r>
              <a:rPr lang="uk-UA" sz="5200" i="1" dirty="0">
                <a:effectLst>
                  <a:glow rad="101600">
                    <a:schemeClr val="bg1">
                      <a:alpha val="60000"/>
                    </a:schemeClr>
                  </a:glow>
                </a:effectLst>
                <a:latin typeface="Georgia" pitchFamily="18" charset="0"/>
                <a:cs typeface="Times New Roman" pitchFamily="18" charset="0"/>
              </a:rPr>
              <a:t>довіра заснована на п’яти компонентах: доброчесність, компетентність, послідовність,    лояльність    і    відкритість.    Під    доброчесністю    розуміють    чесність    і правдивість;  компетенція   пов’язана   з  технічними   та  міжособистісними   знаннями  й навичками;  послідовність  визначається як  надійність,  передбачуваність  та  добра  якість суджень;   лояльність  стосується   готовності   захистити  й   зберегти   гідність   людини;   а відкритість – це готовність вільно ділитися ідеями та інформацією. Ця модель відображає ідею про те, що послідовники, які довіряють лідерові, готові піддатися волі лідера, адже вони впевнені, що їхніх прав та інтересів не порушуватимуть.</a:t>
            </a:r>
          </a:p>
        </p:txBody>
      </p:sp>
    </p:spTree>
    <p:extLst>
      <p:ext uri="{BB962C8B-B14F-4D97-AF65-F5344CB8AC3E}">
        <p14:creationId xmlns:p14="http://schemas.microsoft.com/office/powerpoint/2010/main" val="133561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p:cNvSpPr txBox="1">
            <a:spLocks/>
          </p:cNvSpPr>
          <p:nvPr/>
        </p:nvSpPr>
        <p:spPr>
          <a:xfrm>
            <a:off x="-35187" y="404664"/>
            <a:ext cx="9144000" cy="432048"/>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60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МЕТА:</a:t>
            </a:r>
            <a:endParaRPr lang="ru-RU" sz="60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8" name="Подзаголовок 4"/>
          <p:cNvSpPr txBox="1">
            <a:spLocks/>
          </p:cNvSpPr>
          <p:nvPr/>
        </p:nvSpPr>
        <p:spPr>
          <a:xfrm>
            <a:off x="0" y="1124744"/>
            <a:ext cx="9144000" cy="5733256"/>
          </a:xfrm>
          <a:prstGeom prst="rect">
            <a:avLst/>
          </a:prstGeom>
        </p:spPr>
        <p:txBody>
          <a:bodyPr>
            <a:normAutofit fontScale="62500" lnSpcReduction="20000"/>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5200" i="1" dirty="0" smtClean="0">
                <a:effectLst>
                  <a:glow rad="101600">
                    <a:schemeClr val="bg1">
                      <a:alpha val="60000"/>
                    </a:schemeClr>
                  </a:glow>
                </a:effectLst>
                <a:latin typeface="Georgia" pitchFamily="18" charset="0"/>
                <a:cs typeface="Times New Roman" pitchFamily="18" charset="0"/>
              </a:rPr>
              <a:t>Теоретичне опрацювання положень </a:t>
            </a:r>
            <a:r>
              <a:rPr lang="uk-UA" sz="5200" i="1" dirty="0">
                <a:effectLst>
                  <a:glow rad="101600">
                    <a:schemeClr val="bg1">
                      <a:alpha val="60000"/>
                    </a:schemeClr>
                  </a:glow>
                </a:effectLst>
                <a:latin typeface="Georgia" pitchFamily="18" charset="0"/>
                <a:cs typeface="Times New Roman" pitchFamily="18" charset="0"/>
              </a:rPr>
              <a:t>та </a:t>
            </a:r>
            <a:r>
              <a:rPr lang="uk-UA" sz="5200" i="1" dirty="0" smtClean="0">
                <a:effectLst>
                  <a:glow rad="101600">
                    <a:schemeClr val="bg1">
                      <a:alpha val="60000"/>
                    </a:schemeClr>
                  </a:glow>
                </a:effectLst>
                <a:latin typeface="Georgia" pitchFamily="18" charset="0"/>
                <a:cs typeface="Times New Roman" pitchFamily="18" charset="0"/>
              </a:rPr>
              <a:t>практичне застосування </a:t>
            </a:r>
            <a:r>
              <a:rPr lang="uk-UA" sz="5200" i="1" dirty="0">
                <a:effectLst>
                  <a:glow rad="101600">
                    <a:schemeClr val="bg1">
                      <a:alpha val="60000"/>
                    </a:schemeClr>
                  </a:glow>
                </a:effectLst>
                <a:latin typeface="Georgia" pitchFamily="18" charset="0"/>
                <a:cs typeface="Times New Roman" pitchFamily="18" charset="0"/>
              </a:rPr>
              <a:t>етичного лідерства з урахуванням культурного розмаїття сучасних організацій. </a:t>
            </a:r>
            <a:endParaRPr lang="uk-UA" sz="52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endParaRPr lang="uk-UA" sz="52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sz="9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Розглянемо три основних питання:</a:t>
            </a:r>
          </a:p>
          <a:p>
            <a:pPr fontAlgn="auto">
              <a:lnSpc>
                <a:spcPct val="110000"/>
              </a:lnSpc>
              <a:spcBef>
                <a:spcPts val="0"/>
              </a:spcBef>
              <a:spcAft>
                <a:spcPts val="0"/>
              </a:spcAft>
              <a:defRPr/>
            </a:pPr>
            <a:r>
              <a:rPr lang="uk-UA" sz="5200" i="1" dirty="0" smtClean="0">
                <a:effectLst>
                  <a:glow rad="101600">
                    <a:schemeClr val="bg1">
                      <a:alpha val="60000"/>
                    </a:schemeClr>
                  </a:glow>
                </a:effectLst>
                <a:latin typeface="Georgia" pitchFamily="18" charset="0"/>
                <a:cs typeface="Times New Roman" pitchFamily="18" charset="0"/>
              </a:rPr>
              <a:t>Що </a:t>
            </a:r>
            <a:r>
              <a:rPr lang="uk-UA" sz="5200" i="1" dirty="0">
                <a:effectLst>
                  <a:glow rad="101600">
                    <a:schemeClr val="bg1">
                      <a:alpha val="60000"/>
                    </a:schemeClr>
                  </a:glow>
                </a:effectLst>
                <a:latin typeface="Georgia" pitchFamily="18" charset="0"/>
                <a:cs typeface="Times New Roman" pitchFamily="18" charset="0"/>
              </a:rPr>
              <a:t>таке етичне лідерство?</a:t>
            </a:r>
          </a:p>
          <a:p>
            <a:pPr fontAlgn="auto">
              <a:lnSpc>
                <a:spcPct val="110000"/>
              </a:lnSpc>
              <a:spcBef>
                <a:spcPts val="0"/>
              </a:spcBef>
              <a:spcAft>
                <a:spcPts val="0"/>
              </a:spcAft>
              <a:defRPr/>
            </a:pPr>
            <a:r>
              <a:rPr lang="uk-UA" sz="5200" i="1" dirty="0">
                <a:effectLst>
                  <a:glow rad="101600">
                    <a:schemeClr val="bg1">
                      <a:alpha val="60000"/>
                    </a:schemeClr>
                  </a:glow>
                </a:effectLst>
                <a:latin typeface="Georgia" pitchFamily="18" charset="0"/>
                <a:cs typeface="Times New Roman" pitchFamily="18" charset="0"/>
              </a:rPr>
              <a:t>Чому етичне лідерство є важливим?</a:t>
            </a:r>
          </a:p>
          <a:p>
            <a:pPr fontAlgn="auto">
              <a:lnSpc>
                <a:spcPct val="110000"/>
              </a:lnSpc>
              <a:spcBef>
                <a:spcPts val="0"/>
              </a:spcBef>
              <a:spcAft>
                <a:spcPts val="0"/>
              </a:spcAft>
              <a:defRPr/>
            </a:pPr>
            <a:r>
              <a:rPr lang="uk-UA" sz="5200" i="1" dirty="0">
                <a:effectLst>
                  <a:glow rad="101600">
                    <a:schemeClr val="bg1">
                      <a:alpha val="60000"/>
                    </a:schemeClr>
                  </a:glow>
                </a:effectLst>
                <a:latin typeface="Georgia" pitchFamily="18" charset="0"/>
                <a:cs typeface="Times New Roman" pitchFamily="18" charset="0"/>
              </a:rPr>
              <a:t>Як можна просувати етичне лідерство?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27385"/>
            <a:ext cx="9144000" cy="6857999"/>
          </a:xfrm>
          <a:prstGeom prst="rect">
            <a:avLst/>
          </a:prstGeom>
          <a:noFill/>
          <a:ln w="9525">
            <a:noFill/>
            <a:miter lim="800000"/>
            <a:headEnd/>
            <a:tailEnd/>
          </a:ln>
        </p:spPr>
      </p:pic>
      <p:sp>
        <p:nvSpPr>
          <p:cNvPr id="5" name="Заголовок 3"/>
          <p:cNvSpPr txBox="1">
            <a:spLocks/>
          </p:cNvSpPr>
          <p:nvPr/>
        </p:nvSpPr>
        <p:spPr>
          <a:xfrm>
            <a:off x="0" y="44624"/>
            <a:ext cx="9144000" cy="720080"/>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4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Модель  «соціальної  влади» </a:t>
            </a:r>
            <a:endParaRPr lang="ru-RU" sz="4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6" name="Подзаголовок 4"/>
          <p:cNvSpPr txBox="1">
            <a:spLocks/>
          </p:cNvSpPr>
          <p:nvPr/>
        </p:nvSpPr>
        <p:spPr>
          <a:xfrm>
            <a:off x="179512" y="764704"/>
            <a:ext cx="8784976" cy="5193453"/>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Модель  «соціальної  влади»  розробили  Френч  і  </a:t>
            </a:r>
            <a:r>
              <a:rPr lang="uk-UA" sz="2400" i="1" dirty="0" err="1">
                <a:effectLst>
                  <a:glow rad="101600">
                    <a:schemeClr val="bg1">
                      <a:alpha val="60000"/>
                    </a:schemeClr>
                  </a:glow>
                </a:effectLst>
                <a:latin typeface="Georgia" pitchFamily="18" charset="0"/>
                <a:cs typeface="Times New Roman" pitchFamily="18" charset="0"/>
              </a:rPr>
              <a:t>Рейвен</a:t>
            </a:r>
            <a:r>
              <a:rPr lang="uk-UA" sz="2400" i="1" dirty="0">
                <a:effectLst>
                  <a:glow rad="101600">
                    <a:schemeClr val="bg1">
                      <a:alpha val="60000"/>
                    </a:schemeClr>
                  </a:glow>
                </a:effectLst>
                <a:latin typeface="Georgia" pitchFamily="18" charset="0"/>
                <a:cs typeface="Times New Roman" pitchFamily="18" charset="0"/>
              </a:rPr>
              <a:t>  (1959  р.),  які  визначили  п’ять загальних  та  важливих  форм  влади:  легітимну,  примусову,  заохочувальну,  експертну  й референтну.  Легітимна  влада  передбачає  право  людини  впливати  на  іншу  людину  в поєднанні із зобов’язанням останньої прийняти цей вплив; примусова влада виникає зі здатності    штрафувати    або    карати    інших;    заохочувальна    влада    –    це    здатність винагороджувати інших; експертна влада заснована на сприйнятті з боку послідовників компетентності  лідера;  а  референтна  влада  виникає  з  ототожнення  послідовників  із лідером та їхньої симпатії до нього. Кожна з цих форм влади посилює здатність лідера впливати на взаємини, цінності або поведінку інших.</a:t>
            </a:r>
          </a:p>
        </p:txBody>
      </p:sp>
    </p:spTree>
    <p:extLst>
      <p:ext uri="{BB962C8B-B14F-4D97-AF65-F5344CB8AC3E}">
        <p14:creationId xmlns:p14="http://schemas.microsoft.com/office/powerpoint/2010/main" val="717181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5" name="Заголовок 3"/>
          <p:cNvSpPr txBox="1">
            <a:spLocks/>
          </p:cNvSpPr>
          <p:nvPr/>
        </p:nvSpPr>
        <p:spPr>
          <a:xfrm>
            <a:off x="0" y="188640"/>
            <a:ext cx="9144000" cy="1512168"/>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За словами Френча і </a:t>
            </a:r>
            <a:r>
              <a:rPr lang="ru-RU" sz="3200" i="1" cap="none" dirty="0" err="1"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Рейвена</a:t>
            </a:r>
            <a:r>
              <a:rPr lang="ru-RU" sz="32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послідовник</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може</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реагувати</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на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ці</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форми</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влади</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трьома</a:t>
            </a:r>
            <a:r>
              <a:rPr lang="ru-RU"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2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способами: </a:t>
            </a:r>
            <a:endParaRPr lang="uk-UA" sz="32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6" name="Подзаголовок 4"/>
          <p:cNvSpPr txBox="1">
            <a:spLocks/>
          </p:cNvSpPr>
          <p:nvPr/>
        </p:nvSpPr>
        <p:spPr>
          <a:xfrm>
            <a:off x="0" y="1851900"/>
            <a:ext cx="9144000" cy="5008625"/>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marL="342900" indent="-342900" algn="just" fontAlgn="auto">
              <a:lnSpc>
                <a:spcPct val="110000"/>
              </a:lnSpc>
              <a:spcBef>
                <a:spcPts val="0"/>
              </a:spcBef>
              <a:spcAft>
                <a:spcPts val="0"/>
              </a:spcAft>
              <a:buFont typeface="Wingdings" pitchFamily="2" charset="2"/>
              <a:buChar char="ü"/>
              <a:defRPr/>
            </a:pPr>
            <a:r>
              <a:rPr lang="ru-RU" sz="2400" i="1" dirty="0" err="1" smtClean="0">
                <a:effectLst>
                  <a:glow rad="101600">
                    <a:schemeClr val="bg1">
                      <a:alpha val="60000"/>
                    </a:schemeClr>
                  </a:glow>
                </a:effectLst>
                <a:latin typeface="Georgia" pitchFamily="18" charset="0"/>
                <a:cs typeface="Times New Roman" pitchFamily="18" charset="0"/>
              </a:rPr>
              <a:t>По-перше</a:t>
            </a:r>
            <a:r>
              <a:rPr lang="ru-RU" sz="2400" i="1" dirty="0">
                <a:effectLst>
                  <a:glow rad="101600">
                    <a:schemeClr val="bg1">
                      <a:alpha val="60000"/>
                    </a:schemeClr>
                  </a:glow>
                </a:effectLst>
                <a:latin typeface="Georgia" pitchFamily="18" charset="0"/>
                <a:cs typeface="Times New Roman" pitchFamily="18" charset="0"/>
              </a:rPr>
              <a:t>, коли </a:t>
            </a:r>
            <a:r>
              <a:rPr lang="ru-RU" sz="2400" i="1" dirty="0" err="1">
                <a:effectLst>
                  <a:glow rad="101600">
                    <a:schemeClr val="bg1">
                      <a:alpha val="60000"/>
                    </a:schemeClr>
                  </a:glow>
                </a:effectLst>
                <a:latin typeface="Georgia" pitchFamily="18" charset="0"/>
                <a:cs typeface="Times New Roman" pitchFamily="18" charset="0"/>
              </a:rPr>
              <a:t>лідери</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успішно</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використовують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легітимну</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примусову</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або</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заохочувальну</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владу</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сукупно</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такі</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форми</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влади</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іменують</a:t>
            </a:r>
            <a:r>
              <a:rPr lang="ru-RU" sz="2400" i="1" dirty="0">
                <a:effectLst>
                  <a:glow rad="101600">
                    <a:schemeClr val="bg1">
                      <a:alpha val="60000"/>
                    </a:schemeClr>
                  </a:glow>
                </a:effectLst>
                <a:latin typeface="Georgia" pitchFamily="18" charset="0"/>
                <a:cs typeface="Times New Roman" pitchFamily="18" charset="0"/>
              </a:rPr>
              <a:t> як </a:t>
            </a:r>
            <a:r>
              <a:rPr lang="ru-RU" sz="2400" i="1" dirty="0" err="1">
                <a:effectLst>
                  <a:glow rad="101600">
                    <a:schemeClr val="bg1">
                      <a:alpha val="60000"/>
                    </a:schemeClr>
                  </a:glow>
                </a:effectLst>
                <a:latin typeface="Georgia" pitchFamily="18" charset="0"/>
                <a:cs typeface="Times New Roman" pitchFamily="18" charset="0"/>
              </a:rPr>
              <a:t>посадову</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владу</a:t>
            </a:r>
            <a:r>
              <a:rPr lang="ru-RU" sz="2400" i="1" dirty="0">
                <a:effectLst>
                  <a:glow rad="101600">
                    <a:schemeClr val="bg1">
                      <a:alpha val="60000"/>
                    </a:schemeClr>
                  </a:glow>
                </a:effectLst>
                <a:latin typeface="Georgia" pitchFamily="18" charset="0"/>
                <a:cs typeface="Times New Roman" pitchFamily="18" charset="0"/>
              </a:rPr>
              <a:t>), вони </a:t>
            </a:r>
            <a:r>
              <a:rPr lang="ru-RU" sz="2400" i="1" dirty="0" err="1">
                <a:effectLst>
                  <a:glow rad="101600">
                    <a:schemeClr val="bg1">
                      <a:alpha val="60000"/>
                    </a:schemeClr>
                  </a:glow>
                </a:effectLst>
                <a:latin typeface="Georgia" pitchFamily="18" charset="0"/>
                <a:cs typeface="Times New Roman" pitchFamily="18" charset="0"/>
              </a:rPr>
              <a:t>забезпечують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дотримання</a:t>
            </a:r>
            <a:r>
              <a:rPr lang="ru-RU" sz="2400" i="1" dirty="0">
                <a:effectLst>
                  <a:glow rad="101600">
                    <a:schemeClr val="bg1">
                      <a:alpha val="60000"/>
                    </a:schemeClr>
                  </a:glow>
                </a:effectLst>
                <a:latin typeface="Georgia" pitchFamily="18" charset="0"/>
                <a:cs typeface="Times New Roman" pitchFamily="18" charset="0"/>
              </a:rPr>
              <a:t> норм. </a:t>
            </a:r>
          </a:p>
          <a:p>
            <a:pPr marL="342900" indent="-342900" algn="just" fontAlgn="auto">
              <a:lnSpc>
                <a:spcPct val="110000"/>
              </a:lnSpc>
              <a:spcBef>
                <a:spcPts val="0"/>
              </a:spcBef>
              <a:spcAft>
                <a:spcPts val="0"/>
              </a:spcAft>
              <a:buFont typeface="Wingdings" pitchFamily="2" charset="2"/>
              <a:buChar char="ü"/>
              <a:defRPr/>
            </a:pPr>
            <a:r>
              <a:rPr lang="ru-RU" sz="2400" i="1" dirty="0" err="1" smtClean="0">
                <a:effectLst>
                  <a:glow rad="101600">
                    <a:schemeClr val="bg1">
                      <a:alpha val="60000"/>
                    </a:schemeClr>
                  </a:glow>
                </a:effectLst>
                <a:latin typeface="Georgia" pitchFamily="18" charset="0"/>
                <a:cs typeface="Times New Roman" pitchFamily="18" charset="0"/>
              </a:rPr>
              <a:t>Другий</a:t>
            </a:r>
            <a:r>
              <a:rPr lang="ru-RU" sz="2400" i="1" dirty="0" smtClean="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спосіб</a:t>
            </a:r>
            <a:r>
              <a:rPr lang="ru-RU" sz="2400" i="1" dirty="0">
                <a:effectLst>
                  <a:glow rad="101600">
                    <a:schemeClr val="bg1">
                      <a:alpha val="60000"/>
                    </a:schemeClr>
                  </a:glow>
                </a:effectLst>
                <a:latin typeface="Georgia" pitchFamily="18" charset="0"/>
                <a:cs typeface="Times New Roman" pitchFamily="18" charset="0"/>
              </a:rPr>
              <a:t>,   у   </a:t>
            </a:r>
            <a:r>
              <a:rPr lang="ru-RU" sz="2400" i="1" dirty="0" err="1">
                <a:effectLst>
                  <a:glow rad="101600">
                    <a:schemeClr val="bg1">
                      <a:alpha val="60000"/>
                    </a:schemeClr>
                  </a:glow>
                </a:effectLst>
                <a:latin typeface="Georgia" pitchFamily="18" charset="0"/>
                <a:cs typeface="Times New Roman" pitchFamily="18" charset="0"/>
              </a:rPr>
              <a:t>який</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послідовники</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можуть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відреагувати</a:t>
            </a:r>
            <a:r>
              <a:rPr lang="ru-RU" sz="2400" i="1" dirty="0">
                <a:effectLst>
                  <a:glow rad="101600">
                    <a:schemeClr val="bg1">
                      <a:alpha val="60000"/>
                    </a:schemeClr>
                  </a:glow>
                </a:effectLst>
                <a:latin typeface="Georgia" pitchFamily="18" charset="0"/>
                <a:cs typeface="Times New Roman" pitchFamily="18" charset="0"/>
              </a:rPr>
              <a:t>   на   </a:t>
            </a:r>
            <a:r>
              <a:rPr lang="ru-RU" sz="2400" i="1" dirty="0" err="1">
                <a:effectLst>
                  <a:glow rad="101600">
                    <a:schemeClr val="bg1">
                      <a:alpha val="60000"/>
                    </a:schemeClr>
                  </a:glow>
                </a:effectLst>
                <a:latin typeface="Georgia" pitchFamily="18" charset="0"/>
                <a:cs typeface="Times New Roman" pitchFamily="18" charset="0"/>
              </a:rPr>
              <a:t>використання</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влади</a:t>
            </a:r>
            <a:r>
              <a:rPr lang="ru-RU" sz="2400" i="1" dirty="0">
                <a:effectLst>
                  <a:glow rad="101600">
                    <a:schemeClr val="bg1">
                      <a:alpha val="60000"/>
                    </a:schemeClr>
                  </a:glow>
                </a:effectLst>
                <a:latin typeface="Georgia" pitchFamily="18" charset="0"/>
                <a:cs typeface="Times New Roman" pitchFamily="18" charset="0"/>
              </a:rPr>
              <a:t>, особливо   на   </a:t>
            </a:r>
            <a:r>
              <a:rPr lang="ru-RU" sz="2400" i="1" dirty="0" err="1">
                <a:effectLst>
                  <a:glow rad="101600">
                    <a:schemeClr val="bg1">
                      <a:alpha val="60000"/>
                    </a:schemeClr>
                  </a:glow>
                </a:effectLst>
                <a:latin typeface="Georgia" pitchFamily="18" charset="0"/>
                <a:cs typeface="Times New Roman" pitchFamily="18" charset="0"/>
              </a:rPr>
              <a:t>використання</a:t>
            </a:r>
            <a:r>
              <a:rPr lang="ru-RU" sz="2400" i="1" dirty="0">
                <a:effectLst>
                  <a:glow rad="101600">
                    <a:schemeClr val="bg1">
                      <a:alpha val="60000"/>
                    </a:schemeClr>
                  </a:glow>
                </a:effectLst>
                <a:latin typeface="Georgia" pitchFamily="18" charset="0"/>
                <a:cs typeface="Times New Roman" pitchFamily="18" charset="0"/>
              </a:rPr>
              <a:t>   примусу,   </a:t>
            </a:r>
            <a:r>
              <a:rPr lang="ru-RU" sz="2400" i="1" dirty="0" err="1">
                <a:effectLst>
                  <a:glow rad="101600">
                    <a:schemeClr val="bg1">
                      <a:alpha val="60000"/>
                    </a:schemeClr>
                  </a:glow>
                </a:effectLst>
                <a:latin typeface="Georgia" pitchFamily="18" charset="0"/>
                <a:cs typeface="Times New Roman" pitchFamily="18" charset="0"/>
              </a:rPr>
              <a:t>що</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перевищує</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рівень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який</a:t>
            </a:r>
            <a:r>
              <a:rPr lang="ru-RU" sz="2400" i="1" dirty="0">
                <a:effectLst>
                  <a:glow rad="101600">
                    <a:schemeClr val="bg1">
                      <a:alpha val="60000"/>
                    </a:schemeClr>
                  </a:glow>
                </a:effectLst>
                <a:latin typeface="Georgia" pitchFamily="18" charset="0"/>
                <a:cs typeface="Times New Roman" pitchFamily="18" charset="0"/>
              </a:rPr>
              <a:t>   люди   </a:t>
            </a:r>
            <a:r>
              <a:rPr lang="ru-RU" sz="2400" i="1" dirty="0" err="1">
                <a:effectLst>
                  <a:glow rad="101600">
                    <a:schemeClr val="bg1">
                      <a:alpha val="60000"/>
                    </a:schemeClr>
                  </a:glow>
                </a:effectLst>
                <a:latin typeface="Georgia" pitchFamily="18" charset="0"/>
                <a:cs typeface="Times New Roman" pitchFamily="18" charset="0"/>
              </a:rPr>
              <a:t>вважають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легітимним</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полягає</a:t>
            </a:r>
            <a:r>
              <a:rPr lang="ru-RU" sz="2400" i="1" dirty="0">
                <a:effectLst>
                  <a:glow rad="101600">
                    <a:schemeClr val="bg1">
                      <a:alpha val="60000"/>
                    </a:schemeClr>
                  </a:glow>
                </a:effectLst>
                <a:latin typeface="Georgia" pitchFamily="18" charset="0"/>
                <a:cs typeface="Times New Roman" pitchFamily="18" charset="0"/>
              </a:rPr>
              <a:t> в </a:t>
            </a:r>
            <a:r>
              <a:rPr lang="ru-RU" sz="2400" i="1" dirty="0" err="1">
                <a:effectLst>
                  <a:glow rad="101600">
                    <a:schemeClr val="bg1">
                      <a:alpha val="60000"/>
                    </a:schemeClr>
                  </a:glow>
                </a:effectLst>
                <a:latin typeface="Georgia" pitchFamily="18" charset="0"/>
                <a:cs typeface="Times New Roman" pitchFamily="18" charset="0"/>
              </a:rPr>
              <a:t>протидії</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спробам</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лідера</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здійснити</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свій</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вплив</a:t>
            </a:r>
            <a:r>
              <a:rPr lang="ru-RU" sz="2400" i="1" dirty="0">
                <a:effectLst>
                  <a:glow rad="101600">
                    <a:schemeClr val="bg1">
                      <a:alpha val="60000"/>
                    </a:schemeClr>
                  </a:glow>
                </a:effectLst>
                <a:latin typeface="Georgia" pitchFamily="18" charset="0"/>
                <a:cs typeface="Times New Roman" pitchFamily="18" charset="0"/>
              </a:rPr>
              <a:t>. </a:t>
            </a:r>
          </a:p>
          <a:p>
            <a:pPr marL="342900" indent="-342900" algn="just" fontAlgn="auto">
              <a:lnSpc>
                <a:spcPct val="110000"/>
              </a:lnSpc>
              <a:spcBef>
                <a:spcPts val="0"/>
              </a:spcBef>
              <a:spcAft>
                <a:spcPts val="0"/>
              </a:spcAft>
              <a:buFont typeface="Wingdings" pitchFamily="2" charset="2"/>
              <a:buChar char="ü"/>
              <a:defRPr/>
            </a:pPr>
            <a:r>
              <a:rPr lang="ru-RU" sz="2400" i="1" dirty="0" err="1" smtClean="0">
                <a:effectLst>
                  <a:glow rad="101600">
                    <a:schemeClr val="bg1">
                      <a:alpha val="60000"/>
                    </a:schemeClr>
                  </a:glow>
                </a:effectLst>
                <a:latin typeface="Georgia" pitchFamily="18" charset="0"/>
                <a:cs typeface="Times New Roman" pitchFamily="18" charset="0"/>
              </a:rPr>
              <a:t>Третій</a:t>
            </a:r>
            <a:r>
              <a:rPr lang="ru-RU" sz="2400" i="1" dirty="0" smtClean="0">
                <a:effectLst>
                  <a:glow rad="101600">
                    <a:schemeClr val="bg1">
                      <a:alpha val="60000"/>
                    </a:schemeClr>
                  </a:glow>
                </a:effectLst>
                <a:latin typeface="Georgia" pitchFamily="18" charset="0"/>
                <a:cs typeface="Times New Roman" pitchFamily="18" charset="0"/>
              </a:rPr>
              <a:t> </a:t>
            </a:r>
            <a:r>
              <a:rPr lang="ru-RU" sz="2400" i="1" dirty="0">
                <a:effectLst>
                  <a:glow rad="101600">
                    <a:schemeClr val="bg1">
                      <a:alpha val="60000"/>
                    </a:schemeClr>
                  </a:glow>
                </a:effectLst>
                <a:latin typeface="Georgia" pitchFamily="18" charset="0"/>
                <a:cs typeface="Times New Roman" pitchFamily="18" charset="0"/>
              </a:rPr>
              <a:t>тип </a:t>
            </a:r>
            <a:r>
              <a:rPr lang="ru-RU" sz="2400" i="1" dirty="0" err="1">
                <a:effectLst>
                  <a:glow rad="101600">
                    <a:schemeClr val="bg1">
                      <a:alpha val="60000"/>
                    </a:schemeClr>
                  </a:glow>
                </a:effectLst>
                <a:latin typeface="Georgia" pitchFamily="18" charset="0"/>
                <a:cs typeface="Times New Roman" pitchFamily="18" charset="0"/>
              </a:rPr>
              <a:t>реакції</a:t>
            </a:r>
            <a:r>
              <a:rPr lang="ru-RU" sz="2400" i="1" dirty="0">
                <a:effectLst>
                  <a:glow rad="101600">
                    <a:schemeClr val="bg1">
                      <a:alpha val="60000"/>
                    </a:schemeClr>
                  </a:glow>
                </a:effectLst>
                <a:latin typeface="Georgia" pitchFamily="18" charset="0"/>
                <a:cs typeface="Times New Roman" pitchFamily="18" charset="0"/>
              </a:rPr>
              <a:t> на </a:t>
            </a:r>
            <a:r>
              <a:rPr lang="ru-RU" sz="2400" i="1" dirty="0" err="1">
                <a:effectLst>
                  <a:glow rad="101600">
                    <a:schemeClr val="bg1">
                      <a:alpha val="60000"/>
                    </a:schemeClr>
                  </a:glow>
                </a:effectLst>
                <a:latin typeface="Georgia" pitchFamily="18" charset="0"/>
                <a:cs typeface="Times New Roman" pitchFamily="18" charset="0"/>
              </a:rPr>
              <a:t>владу</a:t>
            </a:r>
            <a:r>
              <a:rPr lang="ru-RU" sz="2400" i="1" dirty="0">
                <a:effectLst>
                  <a:glow rad="101600">
                    <a:schemeClr val="bg1">
                      <a:alpha val="60000"/>
                    </a:schemeClr>
                  </a:glow>
                </a:effectLst>
                <a:latin typeface="Georgia" pitchFamily="18" charset="0"/>
                <a:cs typeface="Times New Roman" pitchFamily="18" charset="0"/>
              </a:rPr>
              <a:t> – </a:t>
            </a:r>
            <a:r>
              <a:rPr lang="ru-RU" sz="2400" i="1" dirty="0" err="1">
                <a:effectLst>
                  <a:glow rad="101600">
                    <a:schemeClr val="bg1">
                      <a:alpha val="60000"/>
                    </a:schemeClr>
                  </a:glow>
                </a:effectLst>
                <a:latin typeface="Georgia" pitchFamily="18" charset="0"/>
                <a:cs typeface="Times New Roman" pitchFamily="18" charset="0"/>
              </a:rPr>
              <a:t>це</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прихильність</a:t>
            </a:r>
            <a:r>
              <a:rPr lang="ru-RU" sz="2400" i="1" dirty="0">
                <a:effectLst>
                  <a:glow rad="101600">
                    <a:schemeClr val="bg1">
                      <a:alpha val="60000"/>
                    </a:schemeClr>
                  </a:glow>
                </a:effectLst>
                <a:latin typeface="Georgia" pitchFamily="18" charset="0"/>
                <a:cs typeface="Times New Roman" pitchFamily="18" charset="0"/>
              </a:rPr>
              <a:t>, яка   </a:t>
            </a:r>
            <a:r>
              <a:rPr lang="ru-RU" sz="2400" i="1" dirty="0" err="1">
                <a:effectLst>
                  <a:glow rad="101600">
                    <a:schemeClr val="bg1">
                      <a:alpha val="60000"/>
                    </a:schemeClr>
                  </a:glow>
                </a:effectLst>
                <a:latin typeface="Georgia" pitchFamily="18" charset="0"/>
                <a:cs typeface="Times New Roman" pitchFamily="18" charset="0"/>
              </a:rPr>
              <a:t>найчастіше</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виникає</a:t>
            </a:r>
            <a:r>
              <a:rPr lang="ru-RU" sz="2400" i="1" dirty="0">
                <a:effectLst>
                  <a:glow rad="101600">
                    <a:schemeClr val="bg1">
                      <a:alpha val="60000"/>
                    </a:schemeClr>
                  </a:glow>
                </a:effectLst>
                <a:latin typeface="Georgia" pitchFamily="18" charset="0"/>
                <a:cs typeface="Times New Roman" pitchFamily="18" charset="0"/>
              </a:rPr>
              <a:t>   за   </a:t>
            </a:r>
            <a:r>
              <a:rPr lang="ru-RU" sz="2400" i="1" dirty="0" err="1">
                <a:effectLst>
                  <a:glow rad="101600">
                    <a:schemeClr val="bg1">
                      <a:alpha val="60000"/>
                    </a:schemeClr>
                  </a:glow>
                </a:effectLst>
                <a:latin typeface="Georgia" pitchFamily="18" charset="0"/>
                <a:cs typeface="Times New Roman" pitchFamily="18" charset="0"/>
              </a:rPr>
              <a:t>експертної</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або</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референтної</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влади</a:t>
            </a:r>
            <a:r>
              <a:rPr lang="ru-RU" sz="2400" i="1" dirty="0">
                <a:effectLst>
                  <a:glow rad="101600">
                    <a:schemeClr val="bg1">
                      <a:alpha val="60000"/>
                    </a:schemeClr>
                  </a:glow>
                </a:effectLst>
                <a:latin typeface="Georgia" pitchFamily="18" charset="0"/>
                <a:cs typeface="Times New Roman" pitchFamily="18" charset="0"/>
              </a:rPr>
              <a:t>   (разом   </a:t>
            </a:r>
            <a:r>
              <a:rPr lang="ru-RU" sz="2400" i="1" dirty="0" err="1">
                <a:effectLst>
                  <a:glow rad="101600">
                    <a:schemeClr val="bg1">
                      <a:alpha val="60000"/>
                    </a:schemeClr>
                  </a:glow>
                </a:effectLst>
                <a:latin typeface="Georgia" pitchFamily="18" charset="0"/>
                <a:cs typeface="Times New Roman" pitchFamily="18" charset="0"/>
              </a:rPr>
              <a:t>їх</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іменують</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особистою</a:t>
            </a:r>
            <a:r>
              <a:rPr lang="ru-RU" sz="2400" i="1" dirty="0">
                <a:effectLst>
                  <a:glow rad="101600">
                    <a:schemeClr val="bg1">
                      <a:alpha val="60000"/>
                    </a:schemeClr>
                  </a:glow>
                </a:effectLst>
                <a:latin typeface="Georgia" pitchFamily="18" charset="0"/>
                <a:cs typeface="Times New Roman" pitchFamily="18" charset="0"/>
              </a:rPr>
              <a:t>  </a:t>
            </a:r>
            <a:r>
              <a:rPr lang="ru-RU" sz="2400" i="1" dirty="0" err="1">
                <a:effectLst>
                  <a:glow rad="101600">
                    <a:schemeClr val="bg1">
                      <a:alpha val="60000"/>
                    </a:schemeClr>
                  </a:glow>
                </a:effectLst>
                <a:latin typeface="Georgia" pitchFamily="18" charset="0"/>
                <a:cs typeface="Times New Roman" pitchFamily="18" charset="0"/>
              </a:rPr>
              <a:t>владою</a:t>
            </a:r>
            <a:r>
              <a:rPr lang="ru-RU" sz="2400" i="1" dirty="0">
                <a:effectLst>
                  <a:glow rad="101600">
                    <a:schemeClr val="bg1">
                      <a:alpha val="60000"/>
                    </a:schemeClr>
                  </a:glow>
                </a:effectLst>
                <a:latin typeface="Georgia" pitchFamily="18" charset="0"/>
                <a:cs typeface="Times New Roman" pitchFamily="18" charset="0"/>
              </a:rPr>
              <a:t>).  </a:t>
            </a:r>
          </a:p>
          <a:p>
            <a:pPr fontAlgn="auto">
              <a:lnSpc>
                <a:spcPct val="110000"/>
              </a:lnSpc>
              <a:spcBef>
                <a:spcPts val="0"/>
              </a:spcBef>
              <a:spcAft>
                <a:spcPts val="0"/>
              </a:spcAft>
              <a:defRPr/>
            </a:pPr>
            <a:endParaRPr lang="ru-RU" sz="2400" i="1" dirty="0">
              <a:effectLst>
                <a:glow rad="101600">
                  <a:schemeClr val="bg1">
                    <a:alpha val="60000"/>
                  </a:schemeClr>
                </a:glow>
              </a:effectLst>
              <a:latin typeface="Georgia" pitchFamily="18" charset="0"/>
              <a:cs typeface="Times New Roman" pitchFamily="18" charset="0"/>
            </a:endParaRPr>
          </a:p>
        </p:txBody>
      </p:sp>
    </p:spTree>
    <p:extLst>
      <p:ext uri="{BB962C8B-B14F-4D97-AF65-F5344CB8AC3E}">
        <p14:creationId xmlns:p14="http://schemas.microsoft.com/office/powerpoint/2010/main" val="2488028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5" name="Заголовок 3"/>
          <p:cNvSpPr txBox="1">
            <a:spLocks/>
          </p:cNvSpPr>
          <p:nvPr/>
        </p:nvSpPr>
        <p:spPr>
          <a:xfrm>
            <a:off x="0" y="188640"/>
            <a:ext cx="9144000" cy="1152128"/>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Оцінка</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лідерства</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з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погляду</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етики</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зазнає</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впливу</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з  боку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етичних</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теорій</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та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принципів</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етичного</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лідерства</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а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також</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практичних</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4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питань</a:t>
            </a:r>
            <a:r>
              <a:rPr lang="ru-RU"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endParaRPr lang="uk-UA" sz="24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6" name="Подзаголовок 4"/>
          <p:cNvSpPr txBox="1">
            <a:spLocks/>
          </p:cNvSpPr>
          <p:nvPr/>
        </p:nvSpPr>
        <p:spPr>
          <a:xfrm>
            <a:off x="179512" y="1556792"/>
            <a:ext cx="8640960" cy="4401365"/>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just" fontAlgn="auto">
              <a:lnSpc>
                <a:spcPct val="110000"/>
              </a:lnSpc>
              <a:spcBef>
                <a:spcPts val="0"/>
              </a:spcBef>
              <a:spcAft>
                <a:spcPts val="0"/>
              </a:spcAft>
              <a:defRPr/>
            </a:pPr>
            <a:r>
              <a:rPr lang="uk-UA" sz="2200" i="1" dirty="0" smtClean="0">
                <a:effectLst>
                  <a:glow rad="101600">
                    <a:schemeClr val="bg1">
                      <a:alpha val="60000"/>
                    </a:schemeClr>
                  </a:glow>
                </a:effectLst>
                <a:latin typeface="Georgia" pitchFamily="18" charset="0"/>
                <a:cs typeface="Times New Roman" pitchFamily="18" charset="0"/>
              </a:rPr>
              <a:t>Етичні  </a:t>
            </a:r>
            <a:r>
              <a:rPr lang="uk-UA" sz="2200" i="1" dirty="0">
                <a:effectLst>
                  <a:glow rad="101600">
                    <a:schemeClr val="bg1">
                      <a:alpha val="60000"/>
                    </a:schemeClr>
                  </a:glow>
                </a:effectLst>
                <a:latin typeface="Georgia" pitchFamily="18" charset="0"/>
                <a:cs typeface="Times New Roman" pitchFamily="18" charset="0"/>
              </a:rPr>
              <a:t>теорії  забезпечують  систему правил  або  принципів,  якими  ми  керуємося  в  процесі  прийняття  рішень  про  те,  що  є правильним або неправильним, що є добрим чи поганим у певній </a:t>
            </a:r>
            <a:r>
              <a:rPr lang="uk-UA" sz="2200" i="1" dirty="0" smtClean="0">
                <a:effectLst>
                  <a:glow rad="101600">
                    <a:schemeClr val="bg1">
                      <a:alpha val="60000"/>
                    </a:schemeClr>
                  </a:glow>
                </a:effectLst>
                <a:latin typeface="Georgia" pitchFamily="18" charset="0"/>
                <a:cs typeface="Times New Roman" pitchFamily="18" charset="0"/>
              </a:rPr>
              <a:t>ситуації.  </a:t>
            </a:r>
            <a:r>
              <a:rPr lang="uk-UA" sz="2200" i="1" dirty="0">
                <a:effectLst>
                  <a:glow rad="101600">
                    <a:schemeClr val="bg1">
                      <a:alpha val="60000"/>
                    </a:schemeClr>
                  </a:glow>
                </a:effectLst>
                <a:latin typeface="Georgia" pitchFamily="18" charset="0"/>
                <a:cs typeface="Times New Roman" pitchFamily="18" charset="0"/>
              </a:rPr>
              <a:t>Існують  різні  теоретичні  підходи  до  прийняття  етичних  рішень. </a:t>
            </a:r>
            <a:r>
              <a:rPr lang="uk-UA" sz="2200" i="1" dirty="0" smtClean="0">
                <a:effectLst>
                  <a:glow rad="101600">
                    <a:schemeClr val="bg1">
                      <a:alpha val="60000"/>
                    </a:schemeClr>
                  </a:glow>
                </a:effectLst>
                <a:latin typeface="Georgia" pitchFamily="18" charset="0"/>
                <a:cs typeface="Times New Roman" pitchFamily="18" charset="0"/>
              </a:rPr>
              <a:t>Розглянемо три   </a:t>
            </a:r>
            <a:r>
              <a:rPr lang="uk-UA" sz="2200" i="1" dirty="0">
                <a:effectLst>
                  <a:glow rad="101600">
                    <a:schemeClr val="bg1">
                      <a:alpha val="60000"/>
                    </a:schemeClr>
                  </a:glow>
                </a:effectLst>
                <a:latin typeface="Georgia" pitchFamily="18" charset="0"/>
                <a:cs typeface="Times New Roman" pitchFamily="18" charset="0"/>
              </a:rPr>
              <a:t>основні   західні   теорії:   </a:t>
            </a:r>
            <a:endParaRPr lang="uk-UA" sz="2200" i="1" dirty="0" smtClean="0">
              <a:effectLst>
                <a:glow rad="101600">
                  <a:schemeClr val="bg1">
                    <a:alpha val="60000"/>
                  </a:schemeClr>
                </a:glow>
              </a:effectLst>
              <a:latin typeface="Georgia" pitchFamily="18" charset="0"/>
              <a:cs typeface="Times New Roman" pitchFamily="18" charset="0"/>
            </a:endParaRPr>
          </a:p>
          <a:p>
            <a:pPr marL="342900" indent="-342900" algn="just" fontAlgn="auto">
              <a:lnSpc>
                <a:spcPct val="110000"/>
              </a:lnSpc>
              <a:spcBef>
                <a:spcPts val="0"/>
              </a:spcBef>
              <a:spcAft>
                <a:spcPts val="0"/>
              </a:spcAft>
              <a:buFont typeface="Wingdings" pitchFamily="2" charset="2"/>
              <a:buChar char="ü"/>
              <a:defRPr/>
            </a:pPr>
            <a:r>
              <a:rPr lang="uk-UA" sz="2200" i="1" dirty="0" smtClean="0">
                <a:effectLst>
                  <a:glow rad="101600">
                    <a:schemeClr val="bg1">
                      <a:alpha val="60000"/>
                    </a:schemeClr>
                  </a:glow>
                </a:effectLst>
                <a:latin typeface="Georgia" pitchFamily="18" charset="0"/>
                <a:cs typeface="Times New Roman" pitchFamily="18" charset="0"/>
              </a:rPr>
              <a:t>утилітаризм   </a:t>
            </a:r>
            <a:r>
              <a:rPr lang="uk-UA" sz="2200" i="1" dirty="0">
                <a:effectLst>
                  <a:glow rad="101600">
                    <a:schemeClr val="bg1">
                      <a:alpha val="60000"/>
                    </a:schemeClr>
                  </a:glow>
                </a:effectLst>
                <a:latin typeface="Georgia" pitchFamily="18" charset="0"/>
                <a:cs typeface="Times New Roman" pitchFamily="18" charset="0"/>
              </a:rPr>
              <a:t>(мораль   залежить   від   того,   чи максимізує певна дія загальну  соціальну «корисність»  або щастя), </a:t>
            </a:r>
            <a:endParaRPr lang="uk-UA" sz="2200" i="1" dirty="0" smtClean="0">
              <a:effectLst>
                <a:glow rad="101600">
                  <a:schemeClr val="bg1">
                    <a:alpha val="60000"/>
                  </a:schemeClr>
                </a:glow>
              </a:effectLst>
              <a:latin typeface="Georgia" pitchFamily="18" charset="0"/>
              <a:cs typeface="Times New Roman" pitchFamily="18" charset="0"/>
            </a:endParaRPr>
          </a:p>
          <a:p>
            <a:pPr marL="342900" indent="-342900" algn="just" fontAlgn="auto">
              <a:lnSpc>
                <a:spcPct val="110000"/>
              </a:lnSpc>
              <a:spcBef>
                <a:spcPts val="0"/>
              </a:spcBef>
              <a:spcAft>
                <a:spcPts val="0"/>
              </a:spcAft>
              <a:buFont typeface="Wingdings" pitchFamily="2" charset="2"/>
              <a:buChar char="ü"/>
              <a:defRPr/>
            </a:pPr>
            <a:r>
              <a:rPr lang="uk-UA" sz="2200" i="1" dirty="0" smtClean="0">
                <a:effectLst>
                  <a:glow rad="101600">
                    <a:schemeClr val="bg1">
                      <a:alpha val="60000"/>
                    </a:schemeClr>
                  </a:glow>
                </a:effectLst>
                <a:latin typeface="Georgia" pitchFamily="18" charset="0"/>
                <a:cs typeface="Times New Roman" pitchFamily="18" charset="0"/>
              </a:rPr>
              <a:t>деонтологія </a:t>
            </a:r>
            <a:r>
              <a:rPr lang="uk-UA" sz="2200" i="1" dirty="0">
                <a:effectLst>
                  <a:glow rad="101600">
                    <a:schemeClr val="bg1">
                      <a:alpha val="60000"/>
                    </a:schemeClr>
                  </a:glow>
                </a:effectLst>
                <a:latin typeface="Georgia" pitchFamily="18" charset="0"/>
                <a:cs typeface="Times New Roman" pitchFamily="18" charset="0"/>
              </a:rPr>
              <a:t>(мораль залежить від дотримання моральних принципів чи обов’язків незалежно від </a:t>
            </a:r>
            <a:r>
              <a:rPr lang="uk-UA" sz="2200" i="1" dirty="0" smtClean="0">
                <a:effectLst>
                  <a:glow rad="101600">
                    <a:schemeClr val="bg1">
                      <a:alpha val="60000"/>
                    </a:schemeClr>
                  </a:glow>
                </a:effectLst>
                <a:latin typeface="Georgia" pitchFamily="18" charset="0"/>
                <a:cs typeface="Times New Roman" pitchFamily="18" charset="0"/>
              </a:rPr>
              <a:t>наслідків);</a:t>
            </a:r>
          </a:p>
          <a:p>
            <a:pPr marL="342900" indent="-342900" algn="just" fontAlgn="auto">
              <a:lnSpc>
                <a:spcPct val="110000"/>
              </a:lnSpc>
              <a:spcBef>
                <a:spcPts val="0"/>
              </a:spcBef>
              <a:spcAft>
                <a:spcPts val="0"/>
              </a:spcAft>
              <a:buFont typeface="Wingdings" pitchFamily="2" charset="2"/>
              <a:buChar char="ü"/>
              <a:defRPr/>
            </a:pPr>
            <a:r>
              <a:rPr lang="uk-UA" sz="2200" i="1" dirty="0" smtClean="0">
                <a:effectLst>
                  <a:glow rad="101600">
                    <a:schemeClr val="bg1">
                      <a:alpha val="60000"/>
                    </a:schemeClr>
                  </a:glow>
                </a:effectLst>
                <a:latin typeface="Georgia" pitchFamily="18" charset="0"/>
                <a:cs typeface="Times New Roman" pitchFamily="18" charset="0"/>
              </a:rPr>
              <a:t>етика   </a:t>
            </a:r>
            <a:r>
              <a:rPr lang="uk-UA" sz="2200" i="1" dirty="0">
                <a:effectLst>
                  <a:glow rad="101600">
                    <a:schemeClr val="bg1">
                      <a:alpha val="60000"/>
                    </a:schemeClr>
                  </a:glow>
                </a:effectLst>
                <a:latin typeface="Georgia" pitchFamily="18" charset="0"/>
                <a:cs typeface="Times New Roman" pitchFamily="18" charset="0"/>
              </a:rPr>
              <a:t>чеснот   (мораль   залежить    від   вдосконалення   свого   характеру).   </a:t>
            </a:r>
          </a:p>
        </p:txBody>
      </p:sp>
    </p:spTree>
    <p:extLst>
      <p:ext uri="{BB962C8B-B14F-4D97-AF65-F5344CB8AC3E}">
        <p14:creationId xmlns:p14="http://schemas.microsoft.com/office/powerpoint/2010/main" val="4168651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6" name="Подзаголовок 4"/>
          <p:cNvSpPr txBox="1">
            <a:spLocks/>
          </p:cNvSpPr>
          <p:nvPr/>
        </p:nvSpPr>
        <p:spPr>
          <a:xfrm>
            <a:off x="0" y="116632"/>
            <a:ext cx="9144000" cy="6741368"/>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Практичні рекомендації  щодо  етичного  лідерства  створювали  різні  науковці.  </a:t>
            </a:r>
            <a:r>
              <a:rPr lang="uk-UA" sz="3200" i="1" dirty="0">
                <a:effectLst>
                  <a:glow rad="101600">
                    <a:schemeClr val="bg1">
                      <a:alpha val="60000"/>
                    </a:schemeClr>
                  </a:glow>
                </a:effectLst>
                <a:latin typeface="Georgia" pitchFamily="18" charset="0"/>
                <a:cs typeface="Times New Roman" pitchFamily="18" charset="0"/>
              </a:rPr>
              <a:t>Скажімо,  </a:t>
            </a:r>
            <a:r>
              <a:rPr lang="uk-UA" sz="3200" i="1" dirty="0" err="1">
                <a:effectLst>
                  <a:glow rad="101600">
                    <a:schemeClr val="bg1">
                      <a:alpha val="60000"/>
                    </a:schemeClr>
                  </a:glow>
                </a:effectLst>
                <a:latin typeface="Georgia" pitchFamily="18" charset="0"/>
                <a:cs typeface="Times New Roman" pitchFamily="18" charset="0"/>
              </a:rPr>
              <a:t>Ейзенбейс</a:t>
            </a:r>
            <a:r>
              <a:rPr lang="uk-UA" sz="3200" i="1" dirty="0">
                <a:effectLst>
                  <a:glow rad="101600">
                    <a:schemeClr val="bg1">
                      <a:alpha val="60000"/>
                    </a:schemeClr>
                  </a:glow>
                </a:effectLst>
                <a:latin typeface="Georgia" pitchFamily="18" charset="0"/>
                <a:cs typeface="Times New Roman" pitchFamily="18" charset="0"/>
              </a:rPr>
              <a:t> (2012)   висвітлює   чотири   принципи   етичного   лідерства:   орієнтація   на   гуманність, орієнтація на справедливість, орієнтація на відповідальність і сталість, а також орієнтація на  помірність. </a:t>
            </a:r>
            <a:endParaRPr lang="uk-UA" sz="32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endParaRPr lang="uk-UA" sz="14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sz="3200" i="1" dirty="0" smtClean="0">
                <a:effectLst>
                  <a:glow rad="101600">
                    <a:schemeClr val="bg1">
                      <a:alpha val="60000"/>
                    </a:schemeClr>
                  </a:glow>
                </a:effectLst>
                <a:latin typeface="Georgia" pitchFamily="18" charset="0"/>
                <a:cs typeface="Times New Roman" pitchFamily="18" charset="0"/>
              </a:rPr>
              <a:t> </a:t>
            </a:r>
            <a:r>
              <a:rPr lang="uk-UA" sz="3200" i="1" dirty="0">
                <a:effectLst>
                  <a:glow rad="101600">
                    <a:schemeClr val="bg1">
                      <a:alpha val="60000"/>
                    </a:schemeClr>
                  </a:glow>
                </a:effectLst>
                <a:latin typeface="Georgia" pitchFamily="18" charset="0"/>
                <a:cs typeface="Times New Roman" pitchFamily="18" charset="0"/>
              </a:rPr>
              <a:t>Інший  підхід  належить  </a:t>
            </a:r>
            <a:r>
              <a:rPr lang="uk-UA" sz="3200" i="1" dirty="0" err="1">
                <a:effectLst>
                  <a:glow rad="101600">
                    <a:schemeClr val="bg1">
                      <a:alpha val="60000"/>
                    </a:schemeClr>
                  </a:glow>
                </a:effectLst>
                <a:latin typeface="Georgia" pitchFamily="18" charset="0"/>
                <a:cs typeface="Times New Roman" pitchFamily="18" charset="0"/>
              </a:rPr>
              <a:t>Нортхаусові</a:t>
            </a:r>
            <a:r>
              <a:rPr lang="uk-UA" sz="3200" i="1" dirty="0">
                <a:effectLst>
                  <a:glow rad="101600">
                    <a:schemeClr val="bg1">
                      <a:alpha val="60000"/>
                    </a:schemeClr>
                  </a:glow>
                </a:effectLst>
                <a:latin typeface="Georgia" pitchFamily="18" charset="0"/>
                <a:cs typeface="Times New Roman" pitchFamily="18" charset="0"/>
              </a:rPr>
              <a:t>  (2016  р.),  який  передбачає  п’ять принципів етичного лідерства: повага, служіння, справедливість, чесність і спільність. </a:t>
            </a:r>
            <a:endParaRPr lang="uk-UA" sz="2400" i="1" dirty="0">
              <a:effectLst>
                <a:glow rad="101600">
                  <a:schemeClr val="bg1">
                    <a:alpha val="60000"/>
                  </a:schemeClr>
                </a:glow>
              </a:effectLst>
              <a:latin typeface="Georgia" pitchFamily="18" charset="0"/>
              <a:cs typeface="Times New Roman" pitchFamily="18" charset="0"/>
            </a:endParaRPr>
          </a:p>
        </p:txBody>
      </p:sp>
    </p:spTree>
    <p:extLst>
      <p:ext uri="{BB962C8B-B14F-4D97-AF65-F5344CB8AC3E}">
        <p14:creationId xmlns:p14="http://schemas.microsoft.com/office/powerpoint/2010/main" val="2768755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211" t="23860" r="19605" b="11404"/>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42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marR="5715" indent="0" algn="just">
              <a:lnSpc>
                <a:spcPct val="117100"/>
              </a:lnSpc>
              <a:buNone/>
            </a:pPr>
            <a:r>
              <a:rPr lang="uk-UA" sz="24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Австралійська  некомерційна організація  «</a:t>
            </a:r>
            <a:r>
              <a:rPr lang="en-US" sz="24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The  Ethics  Center»</a:t>
            </a:r>
            <a:r>
              <a:rPr lang="uk-UA" sz="24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пропонує  нам  поставити  такі  шість питань, перш ніж прийняти рішення:</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Чи був би я радий, якби завтра це рішення стало заголовком новин?</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Чи існує будь-яке універсальне правило, яке застосовне в такій ситуації?</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Чи призведе запропонований план дій до доброго результату?</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Що б сталося, якби всі інші це зробили?</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Як  така  запропонована  дія  вплине  на  мій  характер  або  на  характер  моєї організації?</a:t>
            </a:r>
          </a:p>
          <a:p>
            <a:pPr marL="514350" marR="5715" indent="-514350" algn="just">
              <a:lnSpc>
                <a:spcPct val="117100"/>
              </a:lnSpc>
              <a:buAutoNum type="arabicPeriod"/>
            </a:pPr>
            <a:r>
              <a:rPr lang="uk-UA" sz="2400" i="1" dirty="0">
                <a:effectLst>
                  <a:glow rad="101600">
                    <a:schemeClr val="bg1">
                      <a:alpha val="60000"/>
                    </a:schemeClr>
                  </a:glow>
                </a:effectLst>
                <a:latin typeface="Georgia" pitchFamily="18" charset="0"/>
                <a:cs typeface="Times New Roman" pitchFamily="18" charset="0"/>
              </a:rPr>
              <a:t>Чи відповідає запропонований план дій моїм цінностям і принципам?</a:t>
            </a:r>
          </a:p>
          <a:p>
            <a:endParaRPr lang="uk-UA" sz="2400" dirty="0"/>
          </a:p>
        </p:txBody>
      </p:sp>
    </p:spTree>
    <p:extLst>
      <p:ext uri="{BB962C8B-B14F-4D97-AF65-F5344CB8AC3E}">
        <p14:creationId xmlns:p14="http://schemas.microsoft.com/office/powerpoint/2010/main" val="2097881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6" name="Подзаголовок 4"/>
          <p:cNvSpPr txBox="1">
            <a:spLocks/>
          </p:cNvSpPr>
          <p:nvPr/>
        </p:nvSpPr>
        <p:spPr>
          <a:xfrm>
            <a:off x="0" y="2"/>
            <a:ext cx="9144000" cy="5958156"/>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Ефективні лідери часто стикаються зі складними дилемами, для яких не існує ідеального</a:t>
            </a:r>
          </a:p>
          <a:p>
            <a:pPr fontAlgn="auto">
              <a:lnSpc>
                <a:spcPct val="110000"/>
              </a:lnSpc>
              <a:spcBef>
                <a:spcPts val="0"/>
              </a:spcBef>
              <a:spcAft>
                <a:spcPts val="0"/>
              </a:spcAft>
              <a:defRPr/>
            </a:pP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рішення</a:t>
            </a: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a:t>
            </a:r>
          </a:p>
          <a:p>
            <a:pPr fontAlgn="auto">
              <a:lnSpc>
                <a:spcPct val="110000"/>
              </a:lnSpc>
              <a:spcBef>
                <a:spcPts val="0"/>
              </a:spcBef>
              <a:spcAft>
                <a:spcPts val="0"/>
              </a:spcAft>
              <a:defRPr/>
            </a:pP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p>
          <a:p>
            <a:pPr fontAlgn="auto">
              <a:lnSpc>
                <a:spcPct val="110000"/>
              </a:lnSpc>
              <a:spcBef>
                <a:spcPts val="0"/>
              </a:spcBef>
              <a:spcAft>
                <a:spcPts val="0"/>
              </a:spcAft>
              <a:defRPr/>
            </a:pP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У </a:t>
            </a: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такій ситуації лідери мусять приймати важкі рішення, які передбачають</a:t>
            </a:r>
          </a:p>
          <a:p>
            <a:pPr fontAlgn="auto">
              <a:lnSpc>
                <a:spcPct val="110000"/>
              </a:lnSpc>
              <a:spcBef>
                <a:spcPts val="0"/>
              </a:spcBef>
              <a:spcAft>
                <a:spcPts val="0"/>
              </a:spcAft>
              <a:defRPr/>
            </a:pP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жертвування одними благами заради просування інших.</a:t>
            </a:r>
          </a:p>
        </p:txBody>
      </p:sp>
    </p:spTree>
    <p:extLst>
      <p:ext uri="{BB962C8B-B14F-4D97-AF65-F5344CB8AC3E}">
        <p14:creationId xmlns:p14="http://schemas.microsoft.com/office/powerpoint/2010/main" val="1261360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5" name="Заголовок 3"/>
          <p:cNvSpPr txBox="1">
            <a:spLocks/>
          </p:cNvSpPr>
          <p:nvPr/>
        </p:nvSpPr>
        <p:spPr>
          <a:xfrm>
            <a:off x="0" y="188640"/>
            <a:ext cx="9144000" cy="432048"/>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ru-RU" sz="36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На </a:t>
            </a:r>
            <a:r>
              <a:rPr lang="ru-RU" sz="36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шляху до </a:t>
            </a:r>
            <a:r>
              <a:rPr lang="ru-RU" sz="36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етичного</a:t>
            </a:r>
            <a:r>
              <a:rPr lang="ru-RU" sz="36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36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лідера</a:t>
            </a:r>
            <a:endParaRPr lang="ru-RU" sz="36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
        <p:nvSpPr>
          <p:cNvPr id="6" name="Подзаголовок 4"/>
          <p:cNvSpPr txBox="1">
            <a:spLocks/>
          </p:cNvSpPr>
          <p:nvPr/>
        </p:nvSpPr>
        <p:spPr>
          <a:xfrm>
            <a:off x="0" y="620688"/>
            <a:ext cx="9144000" cy="5337469"/>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Проблема етичного лідерства постає перед нами з давніх часів. </a:t>
            </a:r>
            <a:endParaRPr lang="uk-UA" sz="24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Арістотель</a:t>
            </a:r>
            <a:r>
              <a:rPr lang="uk-UA"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наприклад,</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стверджував, що етична людина на керівній посаді втілює в собі такі чесноти, як мужність,</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помірність, великодушність, самоконтроль, порядність, товариськість, скромність,</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чесність і справедливість. </a:t>
            </a:r>
            <a:endParaRPr lang="uk-UA" sz="24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Для Конфуція головними чеснотами стали </a:t>
            </a:r>
          </a:p>
          <a:p>
            <a:pPr fontAlgn="auto">
              <a:lnSpc>
                <a:spcPct val="110000"/>
              </a:lnSpc>
              <a:spcBef>
                <a:spcPts val="0"/>
              </a:spcBef>
              <a:spcAft>
                <a:spcPts val="0"/>
              </a:spcAft>
              <a:defRPr/>
            </a:pPr>
            <a:r>
              <a:rPr lang="uk-UA" sz="2400" i="1" dirty="0" smtClean="0">
                <a:effectLst>
                  <a:glow rad="101600">
                    <a:schemeClr val="bg1">
                      <a:alpha val="60000"/>
                    </a:schemeClr>
                  </a:glow>
                </a:effectLst>
                <a:latin typeface="Georgia" pitchFamily="18" charset="0"/>
                <a:cs typeface="Times New Roman" pitchFamily="18" charset="0"/>
              </a:rPr>
              <a:t>мудрість</a:t>
            </a:r>
            <a:r>
              <a:rPr lang="uk-UA" sz="2400" i="1" dirty="0">
                <a:effectLst>
                  <a:glow rad="101600">
                    <a:schemeClr val="bg1">
                      <a:alpha val="60000"/>
                    </a:schemeClr>
                  </a:glow>
                </a:effectLst>
                <a:latin typeface="Georgia" pitchFamily="18" charset="0"/>
                <a:cs typeface="Times New Roman" pitchFamily="18" charset="0"/>
              </a:rPr>
              <a:t>,</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доброзичливість і мужність. </a:t>
            </a:r>
            <a:endParaRPr lang="uk-UA"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p:txBody>
      </p:sp>
    </p:spTree>
    <p:extLst>
      <p:ext uri="{BB962C8B-B14F-4D97-AF65-F5344CB8AC3E}">
        <p14:creationId xmlns:p14="http://schemas.microsoft.com/office/powerpoint/2010/main" val="1129170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784976" cy="6858000"/>
          </a:xfrm>
        </p:spPr>
        <p:txBody>
          <a:bodyPr/>
          <a:lstStyle/>
          <a:p>
            <a:pPr marL="136525" indent="0" algn="ctr" fontAlgn="auto">
              <a:lnSpc>
                <a:spcPct val="110000"/>
              </a:lnSpc>
              <a:spcBef>
                <a:spcPts val="0"/>
              </a:spcBef>
              <a:spcAft>
                <a:spcPts val="0"/>
              </a:spcAft>
              <a:buNone/>
              <a:defRPr/>
            </a:pPr>
            <a:r>
              <a:rPr lang="uk-UA" sz="4000" i="1" dirty="0">
                <a:effectLst>
                  <a:glow rad="101600">
                    <a:schemeClr val="bg1">
                      <a:alpha val="60000"/>
                    </a:schemeClr>
                  </a:glow>
                </a:effectLst>
                <a:latin typeface="Georgia" pitchFamily="18" charset="0"/>
                <a:cs typeface="Times New Roman" pitchFamily="18" charset="0"/>
              </a:rPr>
              <a:t>Розглядаючи етику в контексті лідерства та </a:t>
            </a:r>
            <a:r>
              <a:rPr lang="uk-UA" sz="4000" i="1" dirty="0" smtClean="0">
                <a:effectLst>
                  <a:glow rad="101600">
                    <a:schemeClr val="bg1">
                      <a:alpha val="60000"/>
                    </a:schemeClr>
                  </a:glow>
                </a:effectLst>
                <a:latin typeface="Georgia" pitchFamily="18" charset="0"/>
                <a:cs typeface="Times New Roman" pitchFamily="18" charset="0"/>
              </a:rPr>
              <a:t>управління, припускають, </a:t>
            </a:r>
            <a:r>
              <a:rPr lang="uk-UA" sz="4000" i="1" dirty="0">
                <a:effectLst>
                  <a:glow rad="101600">
                    <a:schemeClr val="bg1">
                      <a:alpha val="60000"/>
                    </a:schemeClr>
                  </a:glow>
                </a:effectLst>
                <a:latin typeface="Georgia" pitchFamily="18" charset="0"/>
                <a:cs typeface="Times New Roman" pitchFamily="18" charset="0"/>
              </a:rPr>
              <a:t>що менеджери розвивають такі чесноти, </a:t>
            </a:r>
            <a:r>
              <a:rPr lang="uk-UA" sz="4000" i="1" dirty="0" smtClean="0">
                <a:effectLst>
                  <a:glow rad="101600">
                    <a:schemeClr val="bg1">
                      <a:alpha val="60000"/>
                    </a:schemeClr>
                  </a:glow>
                </a:effectLst>
                <a:latin typeface="Georgia" pitchFamily="18" charset="0"/>
                <a:cs typeface="Times New Roman" pitchFamily="18" charset="0"/>
              </a:rPr>
              <a:t>як: </a:t>
            </a: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наполегливість, </a:t>
            </a:r>
            <a:endPar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a:p>
            <a:pPr marL="136525" indent="0" algn="ctr" fontAlgn="auto">
              <a:lnSpc>
                <a:spcPct val="110000"/>
              </a:lnSpc>
              <a:spcBef>
                <a:spcPts val="0"/>
              </a:spcBef>
              <a:spcAft>
                <a:spcPts val="0"/>
              </a:spcAft>
              <a:buNone/>
              <a:defRPr/>
            </a:pP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прояв </a:t>
            </a: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громадського духу, доброчесність, </a:t>
            </a:r>
            <a:endPar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a:p>
            <a:pPr marL="136525" indent="0" algn="ctr" fontAlgn="auto">
              <a:lnSpc>
                <a:spcPct val="110000"/>
              </a:lnSpc>
              <a:spcBef>
                <a:spcPts val="0"/>
              </a:spcBef>
              <a:spcAft>
                <a:spcPts val="0"/>
              </a:spcAft>
              <a:buNone/>
              <a:defRPr/>
            </a:pP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правдивість</a:t>
            </a: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endPar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a:p>
            <a:pPr marL="136525" indent="0" algn="ctr" fontAlgn="auto">
              <a:lnSpc>
                <a:spcPct val="110000"/>
              </a:lnSpc>
              <a:spcBef>
                <a:spcPts val="0"/>
              </a:spcBef>
              <a:spcAft>
                <a:spcPts val="0"/>
              </a:spcAft>
              <a:buNone/>
              <a:defRPr/>
            </a:pPr>
            <a:r>
              <a:rPr lang="uk-UA" sz="36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вірність</a:t>
            </a:r>
            <a:r>
              <a:rPr lang="uk-UA" sz="36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доброзичливість і смиренність. </a:t>
            </a:r>
          </a:p>
          <a:p>
            <a:endParaRPr lang="uk-UA" sz="3600" dirty="0"/>
          </a:p>
        </p:txBody>
      </p:sp>
    </p:spTree>
    <p:extLst>
      <p:ext uri="{BB962C8B-B14F-4D97-AF65-F5344CB8AC3E}">
        <p14:creationId xmlns:p14="http://schemas.microsoft.com/office/powerpoint/2010/main" val="2357840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40960" cy="6120085"/>
          </a:xfrm>
        </p:spPr>
        <p:txBody>
          <a:bodyPr/>
          <a:lstStyle/>
          <a:p>
            <a:pPr marL="136525" indent="0" algn="just">
              <a:buNone/>
            </a:pPr>
            <a:r>
              <a:rPr lang="ru-RU" sz="2200" i="1" dirty="0" err="1">
                <a:effectLst>
                  <a:glow rad="101600">
                    <a:schemeClr val="bg1">
                      <a:alpha val="60000"/>
                    </a:schemeClr>
                  </a:glow>
                </a:effectLst>
                <a:latin typeface="Georgia" pitchFamily="18" charset="0"/>
                <a:cs typeface="Times New Roman" pitchFamily="18" charset="0"/>
              </a:rPr>
              <a:t>Що</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стосується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розвитку</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чеснот</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відповідно</a:t>
            </a:r>
            <a:r>
              <a:rPr lang="ru-RU" sz="2200" i="1" dirty="0">
                <a:effectLst>
                  <a:glow rad="101600">
                    <a:schemeClr val="bg1">
                      <a:alpha val="60000"/>
                    </a:schemeClr>
                  </a:glow>
                </a:effectLst>
                <a:latin typeface="Georgia" pitchFamily="18" charset="0"/>
                <a:cs typeface="Times New Roman" pitchFamily="18" charset="0"/>
              </a:rPr>
              <a:t> до </a:t>
            </a:r>
            <a:r>
              <a:rPr lang="ru-RU" sz="2200" i="1" dirty="0" err="1">
                <a:effectLst>
                  <a:glow rad="101600">
                    <a:schemeClr val="bg1">
                      <a:alpha val="60000"/>
                    </a:schemeClr>
                  </a:glow>
                </a:effectLst>
                <a:latin typeface="Georgia" pitchFamily="18" charset="0"/>
                <a:cs typeface="Times New Roman" pitchFamily="18" charset="0"/>
              </a:rPr>
              <a:t>підходу</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Арістотеля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чесноти</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набувають</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сили</a:t>
            </a:r>
            <a:r>
              <a:rPr lang="ru-RU" sz="2200" i="1" dirty="0">
                <a:effectLst>
                  <a:glow rad="101600">
                    <a:schemeClr val="bg1">
                      <a:alpha val="60000"/>
                    </a:schemeClr>
                  </a:glow>
                </a:effectLst>
                <a:latin typeface="Georgia" pitchFamily="18" charset="0"/>
                <a:cs typeface="Times New Roman" pitchFamily="18" charset="0"/>
              </a:rPr>
              <a:t> з </a:t>
            </a:r>
            <a:r>
              <a:rPr lang="ru-RU" sz="2200" i="1" dirty="0" err="1">
                <a:effectLst>
                  <a:glow rad="101600">
                    <a:schemeClr val="bg1">
                      <a:alpha val="60000"/>
                    </a:schemeClr>
                  </a:glow>
                </a:effectLst>
                <a:latin typeface="Georgia" pitchFamily="18" charset="0"/>
                <a:cs typeface="Times New Roman" pitchFamily="18" charset="0"/>
              </a:rPr>
              <a:t>плином</a:t>
            </a:r>
            <a:r>
              <a:rPr lang="ru-RU" sz="2200" i="1" dirty="0">
                <a:effectLst>
                  <a:glow rad="101600">
                    <a:schemeClr val="bg1">
                      <a:alpha val="60000"/>
                    </a:schemeClr>
                  </a:glow>
                </a:effectLst>
                <a:latin typeface="Georgia" pitchFamily="18" charset="0"/>
                <a:cs typeface="Times New Roman" pitchFamily="18" charset="0"/>
              </a:rPr>
              <a:t> часу, </a:t>
            </a:r>
            <a:r>
              <a:rPr lang="ru-RU" sz="2200" i="1" dirty="0" err="1">
                <a:effectLst>
                  <a:glow rad="101600">
                    <a:schemeClr val="bg1">
                      <a:alpha val="60000"/>
                    </a:schemeClr>
                  </a:glow>
                </a:effectLst>
                <a:latin typeface="Georgia" pitchFamily="18" charset="0"/>
                <a:cs typeface="Times New Roman" pitchFamily="18" charset="0"/>
              </a:rPr>
              <a:t>від</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юності</a:t>
            </a:r>
            <a:r>
              <a:rPr lang="ru-RU" sz="2200" i="1" dirty="0">
                <a:effectLst>
                  <a:glow rad="101600">
                    <a:schemeClr val="bg1">
                      <a:alpha val="60000"/>
                    </a:schemeClr>
                  </a:glow>
                </a:effectLst>
                <a:latin typeface="Georgia" pitchFamily="18" charset="0"/>
                <a:cs typeface="Times New Roman" pitchFamily="18" charset="0"/>
              </a:rPr>
              <a:t> до </a:t>
            </a:r>
            <a:r>
              <a:rPr lang="ru-RU" sz="2200" i="1" dirty="0" err="1">
                <a:effectLst>
                  <a:glow rad="101600">
                    <a:schemeClr val="bg1">
                      <a:alpha val="60000"/>
                    </a:schemeClr>
                  </a:glow>
                </a:effectLst>
                <a:latin typeface="Georgia" pitchFamily="18" charset="0"/>
                <a:cs typeface="Times New Roman" pitchFamily="18" charset="0"/>
              </a:rPr>
              <a:t>зрілості</a:t>
            </a:r>
            <a:r>
              <a:rPr lang="ru-RU" sz="2200" i="1" dirty="0">
                <a:effectLst>
                  <a:glow rad="101600">
                    <a:schemeClr val="bg1">
                      <a:alpha val="60000"/>
                    </a:schemeClr>
                  </a:glow>
                </a:effectLst>
                <a:latin typeface="Georgia" pitchFamily="18" charset="0"/>
                <a:cs typeface="Times New Roman" pitchFamily="18" charset="0"/>
              </a:rPr>
              <a:t>, а </a:t>
            </a:r>
            <a:r>
              <a:rPr lang="ru-RU" sz="2200" i="1" dirty="0" err="1">
                <a:effectLst>
                  <a:glow rad="101600">
                    <a:schemeClr val="bg1">
                      <a:alpha val="60000"/>
                    </a:schemeClr>
                  </a:glow>
                </a:effectLst>
                <a:latin typeface="Georgia" pitchFamily="18" charset="0"/>
                <a:cs typeface="Times New Roman" pitchFamily="18" charset="0"/>
              </a:rPr>
              <a:t>отже</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добрі</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цінності</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стають</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звичними</a:t>
            </a:r>
            <a:r>
              <a:rPr lang="ru-RU" sz="2200" i="1" dirty="0">
                <a:effectLst>
                  <a:glow rad="101600">
                    <a:schemeClr val="bg1">
                      <a:alpha val="60000"/>
                    </a:schemeClr>
                  </a:glow>
                </a:effectLst>
                <a:latin typeface="Georgia" pitchFamily="18" charset="0"/>
                <a:cs typeface="Times New Roman" pitchFamily="18" charset="0"/>
              </a:rPr>
              <a:t> і є </a:t>
            </a:r>
            <a:r>
              <a:rPr lang="ru-RU" sz="2200" i="1" dirty="0" err="1">
                <a:effectLst>
                  <a:glow rad="101600">
                    <a:schemeClr val="bg1">
                      <a:alpha val="60000"/>
                    </a:schemeClr>
                  </a:glow>
                </a:effectLst>
                <a:latin typeface="Georgia" pitchFamily="18" charset="0"/>
                <a:cs typeface="Times New Roman" pitchFamily="18" charset="0"/>
              </a:rPr>
              <a:t>частиною</a:t>
            </a:r>
            <a:r>
              <a:rPr lang="ru-RU" sz="2200" i="1" dirty="0">
                <a:effectLst>
                  <a:glow rad="101600">
                    <a:schemeClr val="bg1">
                      <a:alpha val="60000"/>
                    </a:schemeClr>
                  </a:glow>
                </a:effectLst>
                <a:latin typeface="Georgia" pitchFamily="18" charset="0"/>
                <a:cs typeface="Times New Roman" pitchFamily="18" charset="0"/>
              </a:rPr>
              <a:t> самих людей</a:t>
            </a:r>
            <a:r>
              <a:rPr lang="ru-RU" sz="2200" i="1" dirty="0" smtClean="0">
                <a:effectLst>
                  <a:glow rad="101600">
                    <a:schemeClr val="bg1">
                      <a:alpha val="60000"/>
                    </a:schemeClr>
                  </a:glow>
                </a:effectLst>
                <a:latin typeface="Georgia" pitchFamily="18" charset="0"/>
                <a:cs typeface="Times New Roman" pitchFamily="18" charset="0"/>
              </a:rPr>
              <a:t>.</a:t>
            </a:r>
          </a:p>
          <a:p>
            <a:pPr marL="136525" indent="0" algn="just">
              <a:buNone/>
            </a:pPr>
            <a:endParaRPr lang="ru-RU" sz="2200" i="1" dirty="0">
              <a:effectLst>
                <a:glow rad="101600">
                  <a:schemeClr val="bg1">
                    <a:alpha val="60000"/>
                  </a:schemeClr>
                </a:glow>
              </a:effectLst>
              <a:latin typeface="Georgia" pitchFamily="18" charset="0"/>
              <a:cs typeface="Times New Roman" pitchFamily="18" charset="0"/>
            </a:endParaRPr>
          </a:p>
          <a:p>
            <a:pPr marL="136525" indent="0" algn="just">
              <a:buNone/>
            </a:pPr>
            <a:r>
              <a:rPr lang="ru-RU" sz="2200" b="1" i="1" dirty="0" err="1"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Говорячи</a:t>
            </a:r>
            <a:r>
              <a:rPr lang="ru-RU" sz="22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правду, люди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стають</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правдивими</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жертвуючи</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бідним</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люди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стають</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доброчинними</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ставлячись</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справедливо до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інших</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люди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стають</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r>
              <a:rPr lang="ru-RU" sz="2200" b="1" i="1"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справедливими</a:t>
            </a:r>
            <a:r>
              <a:rPr lang="ru-RU" sz="2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rPr>
              <a:t>. </a:t>
            </a:r>
            <a:endParaRPr lang="ru-RU" sz="22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a:p>
            <a:pPr marL="136525" indent="0" algn="just">
              <a:buNone/>
            </a:pPr>
            <a:endParaRPr lang="ru-RU" sz="2200" b="1" i="1"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a:p>
            <a:pPr marL="136525" indent="0" algn="just">
              <a:buNone/>
            </a:pPr>
            <a:r>
              <a:rPr lang="ru-RU" sz="2200" i="1" dirty="0" err="1" smtClean="0">
                <a:effectLst>
                  <a:glow rad="101600">
                    <a:schemeClr val="bg1">
                      <a:alpha val="60000"/>
                    </a:schemeClr>
                  </a:glow>
                </a:effectLst>
                <a:latin typeface="Georgia" pitchFamily="18" charset="0"/>
                <a:cs typeface="Times New Roman" pitchFamily="18" charset="0"/>
              </a:rPr>
              <a:t>Конфуціанський</a:t>
            </a:r>
            <a:r>
              <a:rPr lang="ru-RU" sz="2200" i="1" dirty="0" smtClean="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спосіб</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самовдосконалення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починається</a:t>
            </a:r>
            <a:r>
              <a:rPr lang="ru-RU" sz="2200" i="1" dirty="0">
                <a:effectLst>
                  <a:glow rad="101600">
                    <a:schemeClr val="bg1">
                      <a:alpha val="60000"/>
                    </a:schemeClr>
                  </a:glow>
                </a:effectLst>
                <a:latin typeface="Georgia" pitchFamily="18" charset="0"/>
                <a:cs typeface="Times New Roman" pitchFamily="18" charset="0"/>
              </a:rPr>
              <a:t> з </a:t>
            </a:r>
            <a:r>
              <a:rPr lang="ru-RU" sz="2200" i="1" dirty="0" err="1">
                <a:effectLst>
                  <a:glow rad="101600">
                    <a:schemeClr val="bg1">
                      <a:alpha val="60000"/>
                    </a:schemeClr>
                  </a:glow>
                </a:effectLst>
                <a:latin typeface="Georgia" pitchFamily="18" charset="0"/>
                <a:cs typeface="Times New Roman" pitchFamily="18" charset="0"/>
              </a:rPr>
              <a:t>отримання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глибоких</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знань</a:t>
            </a:r>
            <a:r>
              <a:rPr lang="ru-RU" sz="2200" i="1" dirty="0">
                <a:effectLst>
                  <a:glow rad="101600">
                    <a:schemeClr val="bg1">
                      <a:alpha val="60000"/>
                    </a:schemeClr>
                  </a:glow>
                </a:effectLst>
                <a:latin typeface="Georgia" pitchFamily="18" charset="0"/>
                <a:cs typeface="Times New Roman" pitchFamily="18" charset="0"/>
              </a:rPr>
              <a:t> про те, як </a:t>
            </a:r>
            <a:r>
              <a:rPr lang="ru-RU" sz="2200" i="1" dirty="0" err="1">
                <a:effectLst>
                  <a:glow rad="101600">
                    <a:schemeClr val="bg1">
                      <a:alpha val="60000"/>
                    </a:schemeClr>
                  </a:glow>
                </a:effectLst>
                <a:latin typeface="Georgia" pitchFamily="18" charset="0"/>
                <a:cs typeface="Times New Roman" pitchFamily="18" charset="0"/>
              </a:rPr>
              <a:t>влаштований</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світ</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далі</a:t>
            </a:r>
            <a:r>
              <a:rPr lang="ru-RU" sz="2200" i="1" dirty="0">
                <a:effectLst>
                  <a:glow rad="101600">
                    <a:schemeClr val="bg1">
                      <a:alpha val="60000"/>
                    </a:schemeClr>
                  </a:glow>
                </a:effectLst>
                <a:latin typeface="Georgia" pitchFamily="18" charset="0"/>
                <a:cs typeface="Times New Roman" pitchFamily="18" charset="0"/>
              </a:rPr>
              <a:t> проходить </a:t>
            </a:r>
            <a:r>
              <a:rPr lang="ru-RU" sz="2200" i="1" dirty="0" err="1">
                <a:effectLst>
                  <a:glow rad="101600">
                    <a:schemeClr val="bg1">
                      <a:alpha val="60000"/>
                    </a:schemeClr>
                  </a:glow>
                </a:effectLst>
                <a:latin typeface="Georgia" pitchFamily="18" charset="0"/>
                <a:cs typeface="Times New Roman" pitchFamily="18" charset="0"/>
              </a:rPr>
              <a:t>крізь</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процес</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вчинення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певних</a:t>
            </a:r>
            <a:r>
              <a:rPr lang="ru-RU" sz="2200" i="1" dirty="0">
                <a:effectLst>
                  <a:glow rad="101600">
                    <a:schemeClr val="bg1">
                      <a:alpha val="60000"/>
                    </a:schemeClr>
                  </a:glow>
                </a:effectLst>
                <a:latin typeface="Georgia" pitchFamily="18" charset="0"/>
                <a:cs typeface="Times New Roman" pitchFamily="18" charset="0"/>
              </a:rPr>
              <a:t> </a:t>
            </a:r>
            <a:r>
              <a:rPr lang="uk-UA" sz="2200" i="1" dirty="0">
                <a:effectLst>
                  <a:glow rad="101600">
                    <a:schemeClr val="bg1">
                      <a:alpha val="60000"/>
                    </a:schemeClr>
                  </a:glow>
                </a:effectLst>
                <a:latin typeface="Georgia" pitchFamily="18" charset="0"/>
                <a:cs typeface="Times New Roman" pitchFamily="18" charset="0"/>
              </a:rPr>
              <a:t>дій і нарешті завершується найбільш амбітною метою – демонстрацією чесноти всьому </a:t>
            </a:r>
            <a:r>
              <a:rPr lang="ru-RU" sz="2200" i="1" dirty="0" err="1">
                <a:effectLst>
                  <a:glow rad="101600">
                    <a:schemeClr val="bg1">
                      <a:alpha val="60000"/>
                    </a:schemeClr>
                  </a:glow>
                </a:effectLst>
                <a:latin typeface="Georgia" pitchFamily="18" charset="0"/>
                <a:cs typeface="Times New Roman" pitchFamily="18" charset="0"/>
              </a:rPr>
              <a:t>світові</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Такий</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спосіб</a:t>
            </a:r>
            <a:r>
              <a:rPr lang="ru-RU" sz="2200" i="1" dirty="0">
                <a:effectLst>
                  <a:glow rad="101600">
                    <a:schemeClr val="bg1">
                      <a:alpha val="60000"/>
                    </a:schemeClr>
                  </a:glow>
                </a:effectLst>
                <a:latin typeface="Georgia" pitchFamily="18" charset="0"/>
                <a:cs typeface="Times New Roman" pitchFamily="18" charset="0"/>
              </a:rPr>
              <a:t> є </a:t>
            </a:r>
            <a:r>
              <a:rPr lang="ru-RU" sz="2200" i="1" dirty="0" err="1">
                <a:effectLst>
                  <a:glow rad="101600">
                    <a:schemeClr val="bg1">
                      <a:alpha val="60000"/>
                    </a:schemeClr>
                  </a:glow>
                </a:effectLst>
                <a:latin typeface="Georgia" pitchFamily="18" charset="0"/>
                <a:cs typeface="Times New Roman" pitchFamily="18" charset="0"/>
              </a:rPr>
              <a:t>тісно</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пов’язаний</a:t>
            </a:r>
            <a:r>
              <a:rPr lang="ru-RU" sz="2200" i="1" dirty="0">
                <a:effectLst>
                  <a:glow rad="101600">
                    <a:schemeClr val="bg1">
                      <a:alpha val="60000"/>
                    </a:schemeClr>
                  </a:glow>
                </a:effectLst>
                <a:latin typeface="Georgia" pitchFamily="18" charset="0"/>
                <a:cs typeface="Times New Roman" pitchFamily="18" charset="0"/>
              </a:rPr>
              <a:t> з </a:t>
            </a:r>
            <a:r>
              <a:rPr lang="ru-RU" sz="2200" i="1" dirty="0" err="1">
                <a:effectLst>
                  <a:glow rad="101600">
                    <a:schemeClr val="bg1">
                      <a:alpha val="60000"/>
                    </a:schemeClr>
                  </a:glow>
                </a:effectLst>
                <a:latin typeface="Georgia" pitchFamily="18" charset="0"/>
                <a:cs typeface="Times New Roman" pitchFamily="18" charset="0"/>
              </a:rPr>
              <a:t>ідеєю</a:t>
            </a:r>
            <a:r>
              <a:rPr lang="ru-RU" sz="2200" i="1" dirty="0">
                <a:effectLst>
                  <a:glow rad="101600">
                    <a:schemeClr val="bg1">
                      <a:alpha val="60000"/>
                    </a:schemeClr>
                  </a:glow>
                </a:effectLst>
                <a:latin typeface="Georgia" pitchFamily="18" charset="0"/>
                <a:cs typeface="Times New Roman" pitchFamily="18" charset="0"/>
              </a:rPr>
              <a:t> про те, </a:t>
            </a:r>
            <a:r>
              <a:rPr lang="ru-RU" sz="2200" i="1" dirty="0" err="1">
                <a:effectLst>
                  <a:glow rad="101600">
                    <a:schemeClr val="bg1">
                      <a:alpha val="60000"/>
                    </a:schemeClr>
                  </a:glow>
                </a:effectLst>
                <a:latin typeface="Georgia" pitchFamily="18" charset="0"/>
                <a:cs typeface="Times New Roman" pitchFamily="18" charset="0"/>
              </a:rPr>
              <a:t>що</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знання</a:t>
            </a:r>
            <a:r>
              <a:rPr lang="ru-RU" sz="2200" i="1" dirty="0">
                <a:effectLst>
                  <a:glow rad="101600">
                    <a:schemeClr val="bg1">
                      <a:alpha val="60000"/>
                    </a:schemeClr>
                  </a:glow>
                </a:effectLst>
                <a:latin typeface="Georgia" pitchFamily="18" charset="0"/>
                <a:cs typeface="Times New Roman" pitchFamily="18" charset="0"/>
              </a:rPr>
              <a:t>», «</a:t>
            </a:r>
            <a:r>
              <a:rPr lang="ru-RU" sz="2200" i="1" dirty="0" err="1">
                <a:effectLst>
                  <a:glow rad="101600">
                    <a:schemeClr val="bg1">
                      <a:alpha val="60000"/>
                    </a:schemeClr>
                  </a:glow>
                </a:effectLst>
                <a:latin typeface="Georgia" pitchFamily="18" charset="0"/>
                <a:cs typeface="Times New Roman" pitchFamily="18" charset="0"/>
              </a:rPr>
              <a:t>дія</a:t>
            </a:r>
            <a:r>
              <a:rPr lang="ru-RU" sz="2200" i="1" dirty="0">
                <a:effectLst>
                  <a:glow rad="101600">
                    <a:schemeClr val="bg1">
                      <a:alpha val="60000"/>
                    </a:schemeClr>
                  </a:glow>
                </a:effectLst>
                <a:latin typeface="Georgia" pitchFamily="18" charset="0"/>
                <a:cs typeface="Times New Roman" pitchFamily="18" charset="0"/>
              </a:rPr>
              <a:t>» і «</a:t>
            </a:r>
            <a:r>
              <a:rPr lang="ru-RU" sz="2200" i="1" dirty="0" err="1">
                <a:effectLst>
                  <a:glow rad="101600">
                    <a:schemeClr val="bg1">
                      <a:alpha val="60000"/>
                    </a:schemeClr>
                  </a:glow>
                </a:effectLst>
                <a:latin typeface="Georgia" pitchFamily="18" charset="0"/>
                <a:cs typeface="Times New Roman" pitchFamily="18" charset="0"/>
              </a:rPr>
              <a:t>буття</a:t>
            </a:r>
            <a:r>
              <a:rPr lang="ru-RU" sz="2200" i="1" dirty="0">
                <a:effectLst>
                  <a:glow rad="101600">
                    <a:schemeClr val="bg1">
                      <a:alpha val="60000"/>
                    </a:schemeClr>
                  </a:glow>
                </a:effectLst>
                <a:latin typeface="Georgia" pitchFamily="18" charset="0"/>
                <a:cs typeface="Times New Roman" pitchFamily="18" charset="0"/>
              </a:rPr>
              <a:t>» – три </a:t>
            </a:r>
            <a:r>
              <a:rPr lang="uk-UA" sz="2200" i="1" dirty="0">
                <a:effectLst>
                  <a:glow rad="101600">
                    <a:schemeClr val="bg1">
                      <a:alpha val="60000"/>
                    </a:schemeClr>
                  </a:glow>
                </a:effectLst>
                <a:latin typeface="Georgia" pitchFamily="18" charset="0"/>
                <a:cs typeface="Times New Roman" pitchFamily="18" charset="0"/>
              </a:rPr>
              <a:t>взаємопов’язані компоненти етичної людини.</a:t>
            </a:r>
          </a:p>
        </p:txBody>
      </p:sp>
    </p:spTree>
    <p:extLst>
      <p:ext uri="{BB962C8B-B14F-4D97-AF65-F5344CB8AC3E}">
        <p14:creationId xmlns:p14="http://schemas.microsoft.com/office/powerpoint/2010/main" val="23875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3315" name="Місце для вмісту 2"/>
          <p:cNvSpPr>
            <a:spLocks noGrp="1"/>
          </p:cNvSpPr>
          <p:nvPr>
            <p:ph idx="1"/>
          </p:nvPr>
        </p:nvSpPr>
        <p:spPr/>
        <p:txBody>
          <a:bodyPr/>
          <a:lstStyle/>
          <a:p>
            <a:pPr eaLnBrk="1" hangingPunct="1"/>
            <a:endParaRPr lang="uk-UA" smtClean="0"/>
          </a:p>
        </p:txBody>
      </p:sp>
      <p:pic>
        <p:nvPicPr>
          <p:cNvPr id="13316"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3118"/>
            <a:ext cx="9144000" cy="6871118"/>
          </a:xfrm>
          <a:prstGeom prst="rect">
            <a:avLst/>
          </a:prstGeom>
          <a:noFill/>
          <a:ln w="9525">
            <a:noFill/>
            <a:miter lim="800000"/>
            <a:headEnd/>
            <a:tailEnd/>
          </a:ln>
        </p:spPr>
      </p:pic>
      <p:sp>
        <p:nvSpPr>
          <p:cNvPr id="5" name="Заголовок 1"/>
          <p:cNvSpPr txBox="1">
            <a:spLocks/>
          </p:cNvSpPr>
          <p:nvPr/>
        </p:nvSpPr>
        <p:spPr>
          <a:xfrm>
            <a:off x="3779912" y="274638"/>
            <a:ext cx="5184576" cy="6466730"/>
          </a:xfrm>
          <a:prstGeom prst="rect">
            <a:avLst/>
          </a:prstGeom>
        </p:spPr>
        <p:txBody>
          <a:bodyPr anchor="ctr">
            <a:normAutofit fontScale="97500"/>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6200" i="1" dirty="0" smtClean="0">
                <a:ln w="17780" cmpd="sng">
                  <a:solidFill>
                    <a:schemeClr val="bg1"/>
                  </a:solidFill>
                  <a:prstDash val="solid"/>
                  <a:miter lim="800000"/>
                </a:ln>
                <a:solidFill>
                  <a:srgbClr val="FF0000"/>
                </a:solidFill>
                <a:effectLst>
                  <a:glow rad="101600">
                    <a:schemeClr val="tx1">
                      <a:alpha val="60000"/>
                    </a:schemeClr>
                  </a:glow>
                  <a:outerShdw blurRad="55000" dist="50800" dir="5400000" algn="tl">
                    <a:srgbClr val="000000">
                      <a:alpha val="33000"/>
                    </a:srgbClr>
                  </a:outerShdw>
                </a:effectLst>
                <a:latin typeface="Georgia" pitchFamily="18" charset="0"/>
              </a:rPr>
              <a:t>Лідер</a:t>
            </a:r>
            <a:r>
              <a:rPr lang="uk-UA" sz="6200" i="1" dirty="0" smtClean="0">
                <a:ln w="17780" cmpd="sng">
                  <a:solidFill>
                    <a:schemeClr val="tx1"/>
                  </a:solidFill>
                  <a:prstDash val="solid"/>
                  <a:miter lim="800000"/>
                </a:ln>
                <a:solidFill>
                  <a:srgbClr val="FF0000"/>
                </a:solidFill>
                <a:effectLst>
                  <a:glow rad="101600">
                    <a:schemeClr val="tx1">
                      <a:alpha val="60000"/>
                    </a:schemeClr>
                  </a:glow>
                  <a:outerShdw blurRad="55000" dist="50800" dir="5400000" algn="tl">
                    <a:srgbClr val="000000">
                      <a:alpha val="33000"/>
                    </a:srgbClr>
                  </a:outerShdw>
                </a:effectLst>
                <a:latin typeface="Georgia" pitchFamily="18" charset="0"/>
              </a:rPr>
              <a:t> </a:t>
            </a:r>
            <a:r>
              <a:rPr lang="uk-UA" sz="450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 </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це авторитетна особистість,  </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яка реально відіграє домінуючу роль </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в організації </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спільної діяльності </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та регулюванні взаємин</a:t>
            </a:r>
          </a:p>
          <a:p>
            <a:pPr fontAlgn="auto">
              <a:spcAft>
                <a:spcPts val="0"/>
              </a:spcAft>
              <a:defRPr/>
            </a:pPr>
            <a:r>
              <a:rPr lang="uk-UA"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 у групі.</a:t>
            </a:r>
            <a:r>
              <a:rPr lang="ru-RU"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
            </a:r>
            <a:br>
              <a:rPr lang="ru-RU" sz="33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br>
            <a:endParaRPr lang="ru-RU" sz="3300" b="0" i="1"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pic>
        <p:nvPicPr>
          <p:cNvPr id="12290" name="Picture 2" descr="C:\Users\Iryna Marach\Desktop\ЛІДЕРИ\clipart_of_25029_smjpg_2.jpg"/>
          <p:cNvPicPr>
            <a:picLocks noChangeAspect="1" noChangeArrowheads="1"/>
          </p:cNvPicPr>
          <p:nvPr/>
        </p:nvPicPr>
        <p:blipFill>
          <a:blip r:embed="rId3" cstate="print">
            <a:extLst/>
          </a:blip>
          <a:srcRect/>
          <a:stretch>
            <a:fillRect/>
          </a:stretch>
        </p:blipFill>
        <p:spPr bwMode="auto">
          <a:xfrm>
            <a:off x="323528" y="1398921"/>
            <a:ext cx="3456384" cy="4032448"/>
          </a:xfrm>
          <a:prstGeom prst="rect">
            <a:avLst/>
          </a:prstGeom>
          <a:ln>
            <a:noFill/>
          </a:ln>
          <a:effectLst>
            <a:softEdge rad="112500"/>
          </a:effectLst>
          <a:extLst/>
        </p:spPr>
      </p:pic>
    </p:spTree>
    <p:extLst>
      <p:ext uri="{BB962C8B-B14F-4D97-AF65-F5344CB8AC3E}">
        <p14:creationId xmlns:p14="http://schemas.microsoft.com/office/powerpoint/2010/main" val="4103996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5" name="Заголовок 3"/>
          <p:cNvSpPr txBox="1">
            <a:spLocks/>
          </p:cNvSpPr>
          <p:nvPr/>
        </p:nvSpPr>
        <p:spPr>
          <a:xfrm>
            <a:off x="0" y="0"/>
            <a:ext cx="9144000" cy="6858000"/>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У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роботі</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Велике</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вчення</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написаній</a:t>
            </a:r>
            <a:endPar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a:p>
            <a:pPr fontAlgn="auto">
              <a:spcAft>
                <a:spcPts val="0"/>
              </a:spcAft>
              <a:defRPr/>
            </a:pPr>
            <a:r>
              <a:rPr lang="ru-RU" sz="2800" i="1" cap="none" dirty="0" err="1"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близько</a:t>
            </a:r>
            <a:r>
              <a:rPr lang="ru-RU" sz="28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500 р. до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н.е</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першій</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із</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чотирьох</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книг,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які</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Чжу</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Сі</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обрав</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під</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час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династії</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Сун</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як </a:t>
            </a:r>
            <a:r>
              <a:rPr lang="ru-RU" sz="2800" i="1" cap="none" dirty="0" err="1"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фундаментальні</a:t>
            </a:r>
            <a:r>
              <a:rPr lang="ru-RU" sz="28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основи</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конфуціанства</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Конфуцій</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описав </a:t>
            </a:r>
            <a:r>
              <a:rPr lang="ru-RU" sz="2800" i="1" cap="none" dirty="0" err="1">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процес</a:t>
            </a:r>
            <a:r>
              <a:rPr lang="ru-RU" sz="28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 таким чином</a:t>
            </a:r>
            <a:r>
              <a:rPr lang="ru-RU" sz="28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a:t>
            </a:r>
          </a:p>
          <a:p>
            <a:pPr fontAlgn="auto">
              <a:spcAft>
                <a:spcPts val="0"/>
              </a:spcAft>
              <a:defRPr/>
            </a:pPr>
            <a:endParaRPr lang="ru-RU" sz="28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a:p>
            <a:pPr fontAlgn="auto">
              <a:spcAft>
                <a:spcPts val="0"/>
              </a:spcAft>
              <a:defRPr/>
            </a:pP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Стародавні</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люди,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які</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хотіли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продемонструвати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важливу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чесноту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всьому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королівству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a:t>
            </a:r>
          </a:p>
          <a:p>
            <a:pPr fontAlgn="auto">
              <a:spcAft>
                <a:spcPts val="0"/>
              </a:spcAft>
              <a:defRPr/>
            </a:pP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належно</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організували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власні</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міста</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Бажаючи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влаштувати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міста</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вони</a:t>
            </a:r>
          </a:p>
          <a:p>
            <a:pPr fontAlgn="auto">
              <a:spcAft>
                <a:spcPts val="0"/>
              </a:spcAft>
              <a:defRPr/>
            </a:pP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налагоджували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родини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Бажаючи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налагодити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сім’ї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вони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endParaRPr lang="ru-RU" sz="2000" i="1" dirty="0">
              <a:solidFill>
                <a:schemeClr val="tx1"/>
              </a:solidFill>
              <a:effectLst>
                <a:glow rad="101600">
                  <a:schemeClr val="bg1">
                    <a:alpha val="60000"/>
                  </a:schemeClr>
                </a:glow>
              </a:effectLst>
              <a:latin typeface="Georgia" pitchFamily="18" charset="0"/>
              <a:ea typeface="+mn-ea"/>
              <a:cs typeface="Times New Roman" pitchFamily="18" charset="0"/>
            </a:endParaRPr>
          </a:p>
          <a:p>
            <a:pPr fontAlgn="auto">
              <a:spcAft>
                <a:spcPts val="0"/>
              </a:spcAft>
              <a:defRPr/>
            </a:pP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плекали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свою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особистість</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Бажаючи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виплекати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власну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особистість</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вони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endParaRPr lang="ru-RU" sz="2000" i="1" dirty="0">
              <a:solidFill>
                <a:schemeClr val="tx1"/>
              </a:solidFill>
              <a:effectLst>
                <a:glow rad="101600">
                  <a:schemeClr val="bg1">
                    <a:alpha val="60000"/>
                  </a:schemeClr>
                </a:glow>
              </a:effectLst>
              <a:latin typeface="Georgia" pitchFamily="18" charset="0"/>
              <a:ea typeface="+mn-ea"/>
              <a:cs typeface="Times New Roman" pitchFamily="18" charset="0"/>
            </a:endParaRPr>
          </a:p>
          <a:p>
            <a:pPr fontAlgn="auto">
              <a:spcAft>
                <a:spcPts val="0"/>
              </a:spcAft>
              <a:defRPr/>
            </a:pP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очищали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серця</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Бажаючи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очистити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серця</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вони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прагнули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бути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щирими</a:t>
            </a:r>
            <a:endParaRPr lang="ru-RU" sz="2000" i="1" dirty="0">
              <a:solidFill>
                <a:schemeClr val="tx1"/>
              </a:solidFill>
              <a:effectLst>
                <a:glow rad="101600">
                  <a:schemeClr val="bg1">
                    <a:alpha val="60000"/>
                  </a:schemeClr>
                </a:glow>
              </a:effectLst>
              <a:latin typeface="Georgia" pitchFamily="18" charset="0"/>
              <a:ea typeface="+mn-ea"/>
              <a:cs typeface="Times New Roman" pitchFamily="18" charset="0"/>
            </a:endParaRPr>
          </a:p>
          <a:p>
            <a:pPr fontAlgn="auto">
              <a:spcAft>
                <a:spcPts val="0"/>
              </a:spcAft>
              <a:defRPr/>
            </a:pP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у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своїх</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думках.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Бажаючи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бути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щирими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у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своїх</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думках, вони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спочатку</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максимально</a:t>
            </a:r>
          </a:p>
          <a:p>
            <a:pPr fontAlgn="auto">
              <a:spcAft>
                <a:spcPts val="0"/>
              </a:spcAft>
              <a:defRPr/>
            </a:pP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розширювали</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свої</a:t>
            </a:r>
            <a:r>
              <a:rPr lang="ru-RU" sz="2000" i="1" dirty="0">
                <a:solidFill>
                  <a:schemeClr val="tx1"/>
                </a:solidFill>
                <a:effectLst>
                  <a:glow rad="101600">
                    <a:schemeClr val="bg1">
                      <a:alpha val="60000"/>
                    </a:schemeClr>
                  </a:glow>
                </a:effectLst>
                <a:latin typeface="Georgia" pitchFamily="18" charset="0"/>
                <a:ea typeface="+mn-ea"/>
                <a:cs typeface="Times New Roman" pitchFamily="18" charset="0"/>
              </a:rPr>
              <a:t> </a:t>
            </a:r>
            <a:r>
              <a:rPr lang="ru-RU" sz="2000" i="1" dirty="0" err="1">
                <a:solidFill>
                  <a:schemeClr val="tx1"/>
                </a:solidFill>
                <a:effectLst>
                  <a:glow rad="101600">
                    <a:schemeClr val="bg1">
                      <a:alpha val="60000"/>
                    </a:schemeClr>
                  </a:glow>
                </a:effectLst>
                <a:latin typeface="Georgia" pitchFamily="18" charset="0"/>
                <a:ea typeface="+mn-ea"/>
                <a:cs typeface="Times New Roman" pitchFamily="18" charset="0"/>
              </a:rPr>
              <a:t>знання</a:t>
            </a:r>
            <a:r>
              <a:rPr lang="ru-RU" sz="2000" i="1" dirty="0" smtClean="0">
                <a:solidFill>
                  <a:schemeClr val="tx1"/>
                </a:solidFill>
                <a:effectLst>
                  <a:glow rad="101600">
                    <a:schemeClr val="bg1">
                      <a:alpha val="60000"/>
                    </a:schemeClr>
                  </a:glow>
                </a:effectLst>
                <a:latin typeface="Georgia" pitchFamily="18" charset="0"/>
                <a:ea typeface="+mn-ea"/>
                <a:cs typeface="Times New Roman" pitchFamily="18" charset="0"/>
              </a:rPr>
              <a:t>.</a:t>
            </a:r>
          </a:p>
          <a:p>
            <a:pPr fontAlgn="auto">
              <a:spcAft>
                <a:spcPts val="0"/>
              </a:spcAft>
              <a:defRPr/>
            </a:pPr>
            <a:endParaRPr lang="ru-RU" sz="2000" i="1" dirty="0">
              <a:solidFill>
                <a:schemeClr val="tx1"/>
              </a:solidFill>
              <a:effectLst>
                <a:glow rad="101600">
                  <a:schemeClr val="bg1">
                    <a:alpha val="60000"/>
                  </a:schemeClr>
                </a:glow>
              </a:effectLst>
              <a:latin typeface="Georgia" pitchFamily="18" charset="0"/>
              <a:ea typeface="+mn-ea"/>
              <a:cs typeface="Times New Roman" pitchFamily="18" charset="0"/>
            </a:endParaRPr>
          </a:p>
        </p:txBody>
      </p:sp>
    </p:spTree>
    <p:extLst>
      <p:ext uri="{BB962C8B-B14F-4D97-AF65-F5344CB8AC3E}">
        <p14:creationId xmlns:p14="http://schemas.microsoft.com/office/powerpoint/2010/main" val="3899833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6" name="Подзаголовок 4"/>
          <p:cNvSpPr txBox="1">
            <a:spLocks/>
          </p:cNvSpPr>
          <p:nvPr/>
        </p:nvSpPr>
        <p:spPr>
          <a:xfrm>
            <a:off x="0" y="188640"/>
            <a:ext cx="9144000" cy="5769517"/>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uk-UA" sz="2400" i="1" dirty="0" err="1">
                <a:effectLst>
                  <a:glow rad="101600">
                    <a:schemeClr val="bg1">
                      <a:alpha val="60000"/>
                    </a:schemeClr>
                  </a:glow>
                </a:effectLst>
                <a:latin typeface="Georgia" pitchFamily="18" charset="0"/>
                <a:cs typeface="Times New Roman" pitchFamily="18" charset="0"/>
              </a:rPr>
              <a:t>Тревіно</a:t>
            </a:r>
            <a:r>
              <a:rPr lang="uk-UA" sz="2400" i="1" dirty="0">
                <a:effectLst>
                  <a:glow rad="101600">
                    <a:schemeClr val="bg1">
                      <a:alpha val="60000"/>
                    </a:schemeClr>
                  </a:glow>
                </a:effectLst>
                <a:latin typeface="Georgia" pitchFamily="18" charset="0"/>
                <a:cs typeface="Times New Roman" pitchFamily="18" charset="0"/>
              </a:rPr>
              <a:t>, </a:t>
            </a:r>
            <a:r>
              <a:rPr lang="uk-UA" sz="2400" i="1" dirty="0" err="1">
                <a:effectLst>
                  <a:glow rad="101600">
                    <a:schemeClr val="bg1">
                      <a:alpha val="60000"/>
                    </a:schemeClr>
                  </a:glow>
                </a:effectLst>
                <a:latin typeface="Georgia" pitchFamily="18" charset="0"/>
                <a:cs typeface="Times New Roman" pitchFamily="18" charset="0"/>
              </a:rPr>
              <a:t>Хартман</a:t>
            </a:r>
            <a:r>
              <a:rPr lang="uk-UA" sz="2400" i="1" dirty="0">
                <a:effectLst>
                  <a:glow rad="101600">
                    <a:schemeClr val="bg1">
                      <a:alpha val="60000"/>
                    </a:schemeClr>
                  </a:glow>
                </a:effectLst>
                <a:latin typeface="Georgia" pitchFamily="18" charset="0"/>
                <a:cs typeface="Times New Roman" pitchFamily="18" charset="0"/>
              </a:rPr>
              <a:t> і Браун (2000 р.) стверджують, що етичне лідерство охоплює два</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аспекти: «етична людина» і «етичний менеджер». Щоб стати етичним менеджером,</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спочатку необхідно стати етичною людиною. Управлінський аспект стосується</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цілеспрямованих зусиль лідера вплинути на інших і скерувати етичну поведінку</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послідовників, скажімо, шляхом інформування про етичні стандарти та покарання</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працівників, які поводяться неетично. Етичне лідерство ґрунтується на здібності лідера</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зосередити увагу організації на етичних нормах і цінностях та прищепити організації</a:t>
            </a:r>
          </a:p>
          <a:p>
            <a:pPr fontAlgn="auto">
              <a:lnSpc>
                <a:spcPct val="110000"/>
              </a:lnSpc>
              <a:spcBef>
                <a:spcPts val="0"/>
              </a:spcBef>
              <a:spcAft>
                <a:spcPts val="0"/>
              </a:spcAft>
              <a:defRPr/>
            </a:pPr>
            <a:r>
              <a:rPr lang="uk-UA" sz="2400" i="1" dirty="0">
                <a:effectLst>
                  <a:glow rad="101600">
                    <a:schemeClr val="bg1">
                      <a:alpha val="60000"/>
                    </a:schemeClr>
                  </a:glow>
                </a:effectLst>
                <a:latin typeface="Georgia" pitchFamily="18" charset="0"/>
                <a:cs typeface="Times New Roman" pitchFamily="18" charset="0"/>
              </a:rPr>
              <a:t>принципи, які скеровуватимуть дії усіх працівників. </a:t>
            </a:r>
            <a:endParaRPr lang="uk-UA"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a typeface="+mj-ea"/>
              <a:cs typeface="+mj-cs"/>
            </a:endParaRPr>
          </a:p>
        </p:txBody>
      </p:sp>
    </p:spTree>
    <p:extLst>
      <p:ext uri="{BB962C8B-B14F-4D97-AF65-F5344CB8AC3E}">
        <p14:creationId xmlns:p14="http://schemas.microsoft.com/office/powerpoint/2010/main" val="1726347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normAutofit fontScale="90000"/>
          </a:bodyPr>
          <a:lstStyle/>
          <a:p>
            <a:pPr fontAlgn="auto">
              <a:lnSpc>
                <a:spcPct val="110000"/>
              </a:lnSpc>
              <a:spcBef>
                <a:spcPts val="0"/>
              </a:spcBef>
              <a:spcAft>
                <a:spcPts val="0"/>
              </a:spcAft>
              <a:defRPr/>
            </a:pPr>
            <a:r>
              <a:rPr lang="uk-UA" sz="3200" i="1" dirty="0" err="1">
                <a:effectLst>
                  <a:glow rad="101600">
                    <a:schemeClr val="bg1">
                      <a:alpha val="60000"/>
                    </a:schemeClr>
                  </a:glow>
                </a:effectLst>
                <a:latin typeface="Georgia" pitchFamily="18" charset="0"/>
                <a:cs typeface="Times New Roman" pitchFamily="18" charset="0"/>
              </a:rPr>
              <a:t>Тревіно</a:t>
            </a:r>
            <a:r>
              <a:rPr lang="uk-UA" sz="3200" i="1" dirty="0">
                <a:effectLst>
                  <a:glow rad="101600">
                    <a:schemeClr val="bg1">
                      <a:alpha val="60000"/>
                    </a:schemeClr>
                  </a:glow>
                </a:effectLst>
                <a:latin typeface="Georgia" pitchFamily="18" charset="0"/>
                <a:cs typeface="Times New Roman" pitchFamily="18" charset="0"/>
              </a:rPr>
              <a:t> й інші також виділяють три</a:t>
            </a:r>
            <a:br>
              <a:rPr lang="uk-UA" sz="3200" i="1" dirty="0">
                <a:effectLst>
                  <a:glow rad="101600">
                    <a:schemeClr val="bg1">
                      <a:alpha val="60000"/>
                    </a:schemeClr>
                  </a:glow>
                </a:effectLst>
                <a:latin typeface="Georgia" pitchFamily="18" charset="0"/>
                <a:cs typeface="Times New Roman" pitchFamily="18" charset="0"/>
              </a:rPr>
            </a:br>
            <a:r>
              <a:rPr lang="uk-UA" sz="3200" i="1" dirty="0">
                <a:effectLst>
                  <a:glow rad="101600">
                    <a:schemeClr val="bg1">
                      <a:alpha val="60000"/>
                    </a:schemeClr>
                  </a:glow>
                </a:effectLst>
                <a:latin typeface="Georgia" pitchFamily="18" charset="0"/>
                <a:cs typeface="Times New Roman" pitchFamily="18" charset="0"/>
              </a:rPr>
              <a:t>заходи, яких зазвичай уживають ефективні етичні менеджери. </a:t>
            </a:r>
            <a:endParaRPr lang="uk-UA" sz="3200" dirty="0"/>
          </a:p>
        </p:txBody>
      </p:sp>
      <p:pic>
        <p:nvPicPr>
          <p:cNvPr id="4" name="Picture 2" descr="C:\Users\Iryna Marach\Desktop\ЛІДЕРИ\adf57feb4f3d.png"/>
          <p:cNvPicPr>
            <a:picLocks noChangeAspect="1" noChangeArrowheads="1"/>
          </p:cNvPicPr>
          <p:nvPr/>
        </p:nvPicPr>
        <p:blipFill>
          <a:blip r:embed="rId2" cstate="print"/>
          <a:srcRect/>
          <a:stretch>
            <a:fillRect/>
          </a:stretch>
        </p:blipFill>
        <p:spPr bwMode="auto">
          <a:xfrm>
            <a:off x="1" y="2708920"/>
            <a:ext cx="2051719" cy="2019532"/>
          </a:xfrm>
          <a:prstGeom prst="rect">
            <a:avLst/>
          </a:prstGeom>
          <a:noFill/>
          <a:ln w="9525">
            <a:noFill/>
            <a:miter lim="800000"/>
            <a:headEnd/>
            <a:tailEnd/>
          </a:ln>
        </p:spPr>
      </p:pic>
      <p:sp>
        <p:nvSpPr>
          <p:cNvPr id="6" name="Объект 2"/>
          <p:cNvSpPr>
            <a:spLocks noGrp="1"/>
          </p:cNvSpPr>
          <p:nvPr>
            <p:ph idx="1"/>
          </p:nvPr>
        </p:nvSpPr>
        <p:spPr>
          <a:xfrm>
            <a:off x="1907704" y="1412776"/>
            <a:ext cx="7236296" cy="4895949"/>
          </a:xfrm>
        </p:spPr>
        <p:txBody>
          <a:bodyPr/>
          <a:lstStyle/>
          <a:p>
            <a:pPr fontAlgn="auto">
              <a:lnSpc>
                <a:spcPct val="110000"/>
              </a:lnSpc>
              <a:spcBef>
                <a:spcPts val="0"/>
              </a:spcBef>
              <a:spcAft>
                <a:spcPts val="0"/>
              </a:spcAft>
              <a:defRPr/>
            </a:pPr>
            <a:r>
              <a:rPr lang="uk-UA" i="1" dirty="0" smtClean="0">
                <a:effectLst>
                  <a:glow rad="101600">
                    <a:schemeClr val="bg1">
                      <a:alpha val="60000"/>
                    </a:schemeClr>
                  </a:glow>
                </a:effectLst>
                <a:latin typeface="Georgia" pitchFamily="18" charset="0"/>
                <a:cs typeface="Times New Roman" pitchFamily="18" charset="0"/>
              </a:rPr>
              <a:t>По-перше</a:t>
            </a:r>
            <a:r>
              <a:rPr lang="uk-UA" i="1" dirty="0">
                <a:effectLst>
                  <a:glow rad="101600">
                    <a:schemeClr val="bg1">
                      <a:alpha val="60000"/>
                    </a:schemeClr>
                  </a:glow>
                </a:effectLst>
                <a:latin typeface="Georgia" pitchFamily="18" charset="0"/>
                <a:cs typeface="Times New Roman" pitchFamily="18" charset="0"/>
              </a:rPr>
              <a:t>, вони </a:t>
            </a:r>
            <a:r>
              <a:rPr lang="uk-UA" i="1" dirty="0" smtClean="0">
                <a:effectLst>
                  <a:glow rad="101600">
                    <a:schemeClr val="bg1">
                      <a:alpha val="60000"/>
                    </a:schemeClr>
                  </a:glow>
                </a:effectLst>
                <a:latin typeface="Georgia" pitchFamily="18" charset="0"/>
                <a:cs typeface="Times New Roman" pitchFamily="18" charset="0"/>
              </a:rPr>
              <a:t>слугують очевидним </a:t>
            </a:r>
            <a:r>
              <a:rPr lang="uk-UA" i="1" dirty="0">
                <a:effectLst>
                  <a:glow rad="101600">
                    <a:schemeClr val="bg1">
                      <a:alpha val="60000"/>
                    </a:schemeClr>
                  </a:glow>
                </a:effectLst>
                <a:latin typeface="Georgia" pitchFamily="18" charset="0"/>
                <a:cs typeface="Times New Roman" pitchFamily="18" charset="0"/>
              </a:rPr>
              <a:t>взірцем для працівників у питаннях етичної поведінки. </a:t>
            </a:r>
            <a:endParaRPr lang="uk-UA"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i="1" dirty="0" smtClean="0">
                <a:effectLst>
                  <a:glow rad="101600">
                    <a:schemeClr val="bg1">
                      <a:alpha val="60000"/>
                    </a:schemeClr>
                  </a:glow>
                </a:effectLst>
                <a:latin typeface="Georgia" pitchFamily="18" charset="0"/>
                <a:cs typeface="Times New Roman" pitchFamily="18" charset="0"/>
              </a:rPr>
              <a:t>По-друге</a:t>
            </a:r>
            <a:r>
              <a:rPr lang="uk-UA" i="1" dirty="0">
                <a:effectLst>
                  <a:glow rad="101600">
                    <a:schemeClr val="bg1">
                      <a:alpha val="60000"/>
                    </a:schemeClr>
                  </a:glow>
                </a:effectLst>
                <a:latin typeface="Georgia" pitchFamily="18" charset="0"/>
                <a:cs typeface="Times New Roman" pitchFamily="18" charset="0"/>
              </a:rPr>
              <a:t>, </a:t>
            </a:r>
            <a:r>
              <a:rPr lang="uk-UA" i="1" dirty="0" smtClean="0">
                <a:effectLst>
                  <a:glow rad="101600">
                    <a:schemeClr val="bg1">
                      <a:alpha val="60000"/>
                    </a:schemeClr>
                  </a:glow>
                </a:effectLst>
                <a:latin typeface="Georgia" pitchFamily="18" charset="0"/>
                <a:cs typeface="Times New Roman" pitchFamily="18" charset="0"/>
              </a:rPr>
              <a:t>вони регулярно </a:t>
            </a:r>
            <a:r>
              <a:rPr lang="uk-UA" i="1" dirty="0">
                <a:effectLst>
                  <a:glow rad="101600">
                    <a:schemeClr val="bg1">
                      <a:alpha val="60000"/>
                    </a:schemeClr>
                  </a:glow>
                </a:effectLst>
                <a:latin typeface="Georgia" pitchFamily="18" charset="0"/>
                <a:cs typeface="Times New Roman" pitchFamily="18" charset="0"/>
              </a:rPr>
              <a:t>й переконливо повідомляють працівників про етичні стандарти, принципи </a:t>
            </a:r>
            <a:r>
              <a:rPr lang="uk-UA" i="1" dirty="0" smtClean="0">
                <a:effectLst>
                  <a:glow rad="101600">
                    <a:schemeClr val="bg1">
                      <a:alpha val="60000"/>
                    </a:schemeClr>
                  </a:glow>
                </a:effectLst>
                <a:latin typeface="Georgia" pitchFamily="18" charset="0"/>
                <a:cs typeface="Times New Roman" pitchFamily="18" charset="0"/>
              </a:rPr>
              <a:t>й цінності</a:t>
            </a:r>
            <a:r>
              <a:rPr lang="uk-UA" i="1" dirty="0">
                <a:effectLst>
                  <a:glow rad="101600">
                    <a:schemeClr val="bg1">
                      <a:alpha val="60000"/>
                    </a:schemeClr>
                  </a:glow>
                </a:effectLst>
                <a:latin typeface="Georgia" pitchFamily="18" charset="0"/>
                <a:cs typeface="Times New Roman" pitchFamily="18" charset="0"/>
              </a:rPr>
              <a:t>. </a:t>
            </a:r>
            <a:endParaRPr lang="uk-UA"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uk-UA" i="1" dirty="0" smtClean="0">
                <a:effectLst>
                  <a:glow rad="101600">
                    <a:schemeClr val="bg1">
                      <a:alpha val="60000"/>
                    </a:schemeClr>
                  </a:glow>
                </a:effectLst>
                <a:latin typeface="Georgia" pitchFamily="18" charset="0"/>
                <a:cs typeface="Times New Roman" pitchFamily="18" charset="0"/>
              </a:rPr>
              <a:t>По-третє</a:t>
            </a:r>
            <a:r>
              <a:rPr lang="uk-UA" i="1" dirty="0">
                <a:effectLst>
                  <a:glow rad="101600">
                    <a:schemeClr val="bg1">
                      <a:alpha val="60000"/>
                    </a:schemeClr>
                  </a:glow>
                </a:effectLst>
                <a:latin typeface="Georgia" pitchFamily="18" charset="0"/>
                <a:cs typeface="Times New Roman" pitchFamily="18" charset="0"/>
              </a:rPr>
              <a:t>, вони регулярно застосовують систему заохочень, аби вимагати від </a:t>
            </a:r>
            <a:r>
              <a:rPr lang="uk-UA" i="1" dirty="0" smtClean="0">
                <a:effectLst>
                  <a:glow rad="101600">
                    <a:schemeClr val="bg1">
                      <a:alpha val="60000"/>
                    </a:schemeClr>
                  </a:glow>
                </a:effectLst>
                <a:latin typeface="Georgia" pitchFamily="18" charset="0"/>
                <a:cs typeface="Times New Roman" pitchFamily="18" charset="0"/>
              </a:rPr>
              <a:t>усіх працівників </a:t>
            </a:r>
            <a:r>
              <a:rPr lang="uk-UA" i="1" dirty="0">
                <a:effectLst>
                  <a:glow rad="101600">
                    <a:schemeClr val="bg1">
                      <a:alpha val="60000"/>
                    </a:schemeClr>
                  </a:glow>
                </a:effectLst>
                <a:latin typeface="Georgia" pitchFamily="18" charset="0"/>
                <a:cs typeface="Times New Roman" pitchFamily="18" charset="0"/>
              </a:rPr>
              <a:t>дотримання етичних стандартів</a:t>
            </a:r>
            <a:r>
              <a:rPr lang="uk-UA" i="1" dirty="0" smtClean="0">
                <a:effectLst>
                  <a:glow rad="101600">
                    <a:schemeClr val="bg1">
                      <a:alpha val="60000"/>
                    </a:schemeClr>
                  </a:glow>
                </a:effectLst>
                <a:latin typeface="Georgia" pitchFamily="18" charset="0"/>
                <a:cs typeface="Times New Roman" pitchFamily="18" charset="0"/>
              </a:rPr>
              <a:t>.</a:t>
            </a:r>
            <a:endParaRPr lang="uk-UA" sz="3200" b="1" i="1"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159211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6" name="Подзаголовок 4"/>
          <p:cNvSpPr txBox="1">
            <a:spLocks/>
          </p:cNvSpPr>
          <p:nvPr/>
        </p:nvSpPr>
        <p:spPr>
          <a:xfrm>
            <a:off x="-1" y="1268760"/>
            <a:ext cx="9144001" cy="5184576"/>
          </a:xfrm>
          <a:prstGeom prst="rect">
            <a:avLst/>
          </a:prstGeom>
        </p:spPr>
        <p:txBody>
          <a:bodyPr>
            <a:no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lnSpc>
                <a:spcPct val="110000"/>
              </a:lnSpc>
              <a:spcBef>
                <a:spcPts val="0"/>
              </a:spcBef>
              <a:spcAft>
                <a:spcPts val="0"/>
              </a:spcAft>
              <a:defRPr/>
            </a:pPr>
            <a:r>
              <a:rPr lang="ru-RU" i="1" dirty="0" smtClean="0">
                <a:effectLst>
                  <a:glow rad="101600">
                    <a:schemeClr val="bg1">
                      <a:alpha val="60000"/>
                    </a:schemeClr>
                  </a:glow>
                </a:effectLst>
                <a:latin typeface="Georgia" pitchFamily="18" charset="0"/>
                <a:cs typeface="Times New Roman" pitchFamily="18" charset="0"/>
              </a:rPr>
              <a:t>Не </a:t>
            </a:r>
            <a:r>
              <a:rPr lang="ru-RU" i="1" dirty="0" err="1">
                <a:effectLst>
                  <a:glow rad="101600">
                    <a:schemeClr val="bg1">
                      <a:alpha val="60000"/>
                    </a:schemeClr>
                  </a:glow>
                </a:effectLst>
                <a:latin typeface="Georgia" pitchFamily="18" charset="0"/>
                <a:cs typeface="Times New Roman" pitchFamily="18" charset="0"/>
              </a:rPr>
              <a:t>можна</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ігнорувати</a:t>
            </a:r>
            <a:r>
              <a:rPr lang="ru-RU" i="1" dirty="0">
                <a:effectLst>
                  <a:glow rad="101600">
                    <a:schemeClr val="bg1">
                      <a:alpha val="60000"/>
                    </a:schemeClr>
                  </a:glow>
                </a:effectLst>
                <a:latin typeface="Georgia" pitchFamily="18" charset="0"/>
                <a:cs typeface="Times New Roman" pitchFamily="18" charset="0"/>
              </a:rPr>
              <a:t> контексту, у </a:t>
            </a:r>
            <a:r>
              <a:rPr lang="ru-RU" i="1" dirty="0" err="1">
                <a:effectLst>
                  <a:glow rad="101600">
                    <a:schemeClr val="bg1">
                      <a:alpha val="60000"/>
                    </a:schemeClr>
                  </a:glow>
                </a:effectLst>
                <a:latin typeface="Georgia" pitchFamily="18" charset="0"/>
                <a:cs typeface="Times New Roman" pitchFamily="18" charset="0"/>
              </a:rPr>
              <a:t>якому</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працюють</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лідери</a:t>
            </a:r>
            <a:r>
              <a:rPr lang="ru-RU" i="1" dirty="0">
                <a:effectLst>
                  <a:glow rad="101600">
                    <a:schemeClr val="bg1">
                      <a:alpha val="60000"/>
                    </a:schemeClr>
                  </a:glow>
                </a:effectLst>
                <a:latin typeface="Georgia" pitchFamily="18" charset="0"/>
                <a:cs typeface="Times New Roman" pitchFamily="18" charset="0"/>
              </a:rPr>
              <a:t>. </a:t>
            </a:r>
            <a:endParaRPr lang="ru-RU"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endParaRPr lang="ru-RU" sz="1000"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ru-RU" i="1" dirty="0" err="1" smtClean="0">
                <a:effectLst>
                  <a:glow rad="101600">
                    <a:schemeClr val="bg1">
                      <a:alpha val="60000"/>
                    </a:schemeClr>
                  </a:glow>
                </a:effectLst>
                <a:latin typeface="Georgia" pitchFamily="18" charset="0"/>
                <a:cs typeface="Times New Roman" pitchFamily="18" charset="0"/>
              </a:rPr>
              <a:t>Навіть</a:t>
            </a:r>
            <a:r>
              <a:rPr lang="ru-RU" i="1" dirty="0" smtClean="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етична</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людина</a:t>
            </a:r>
            <a:r>
              <a:rPr lang="ru-RU" i="1" dirty="0">
                <a:effectLst>
                  <a:glow rad="101600">
                    <a:schemeClr val="bg1">
                      <a:alpha val="60000"/>
                    </a:schemeClr>
                  </a:glow>
                </a:effectLst>
                <a:latin typeface="Georgia" pitchFamily="18" charset="0"/>
                <a:cs typeface="Times New Roman" pitchFamily="18" charset="0"/>
              </a:rPr>
              <a:t> з</a:t>
            </a:r>
          </a:p>
          <a:p>
            <a:pPr fontAlgn="auto">
              <a:lnSpc>
                <a:spcPct val="110000"/>
              </a:lnSpc>
              <a:spcBef>
                <a:spcPts val="0"/>
              </a:spcBef>
              <a:spcAft>
                <a:spcPts val="0"/>
              </a:spcAft>
              <a:defRPr/>
            </a:pPr>
            <a:r>
              <a:rPr lang="ru-RU" i="1" dirty="0" err="1">
                <a:effectLst>
                  <a:glow rad="101600">
                    <a:schemeClr val="bg1">
                      <a:alpha val="60000"/>
                    </a:schemeClr>
                  </a:glow>
                </a:effectLst>
                <a:latin typeface="Georgia" pitchFamily="18" charset="0"/>
                <a:cs typeface="Times New Roman" pitchFamily="18" charset="0"/>
              </a:rPr>
              <a:t>етичними</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намірами</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може</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поводитися</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неетично</a:t>
            </a:r>
            <a:r>
              <a:rPr lang="ru-RU" i="1" dirty="0">
                <a:effectLst>
                  <a:glow rad="101600">
                    <a:schemeClr val="bg1">
                      <a:alpha val="60000"/>
                    </a:schemeClr>
                  </a:glow>
                </a:effectLst>
                <a:latin typeface="Georgia" pitchFamily="18" charset="0"/>
                <a:cs typeface="Times New Roman" pitchFamily="18" charset="0"/>
              </a:rPr>
              <a:t> через </a:t>
            </a:r>
            <a:r>
              <a:rPr lang="ru-RU" i="1" dirty="0" err="1">
                <a:effectLst>
                  <a:glow rad="101600">
                    <a:schemeClr val="bg1">
                      <a:alpha val="60000"/>
                    </a:schemeClr>
                  </a:glow>
                </a:effectLst>
                <a:latin typeface="Georgia" pitchFamily="18" charset="0"/>
                <a:cs typeface="Times New Roman" pitchFamily="18" charset="0"/>
              </a:rPr>
              <a:t>поведінкові</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аспекти</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або</a:t>
            </a:r>
            <a:r>
              <a:rPr lang="ru-RU" i="1" dirty="0">
                <a:effectLst>
                  <a:glow rad="101600">
                    <a:schemeClr val="bg1">
                      <a:alpha val="60000"/>
                    </a:schemeClr>
                  </a:glow>
                </a:effectLst>
                <a:latin typeface="Georgia" pitchFamily="18" charset="0"/>
                <a:cs typeface="Times New Roman" pitchFamily="18" charset="0"/>
              </a:rPr>
              <a:t> </a:t>
            </a:r>
            <a:r>
              <a:rPr lang="ru-RU" i="1" dirty="0" err="1" smtClean="0">
                <a:effectLst>
                  <a:glow rad="101600">
                    <a:schemeClr val="bg1">
                      <a:alpha val="60000"/>
                    </a:schemeClr>
                  </a:glow>
                </a:effectLst>
                <a:latin typeface="Georgia" pitchFamily="18" charset="0"/>
                <a:cs typeface="Times New Roman" pitchFamily="18" charset="0"/>
              </a:rPr>
              <a:t>постійний</a:t>
            </a:r>
            <a:r>
              <a:rPr lang="ru-RU" i="1" dirty="0" smtClean="0">
                <a:effectLst>
                  <a:glow rad="101600">
                    <a:schemeClr val="bg1">
                      <a:alpha val="60000"/>
                    </a:schemeClr>
                  </a:glow>
                </a:effectLst>
                <a:latin typeface="Georgia" pitchFamily="18" charset="0"/>
                <a:cs typeface="Times New Roman" pitchFamily="18" charset="0"/>
              </a:rPr>
              <a:t> </a:t>
            </a:r>
            <a:r>
              <a:rPr lang="ru-RU" i="1" dirty="0" err="1" smtClean="0">
                <a:effectLst>
                  <a:glow rad="101600">
                    <a:schemeClr val="bg1">
                      <a:alpha val="60000"/>
                    </a:schemeClr>
                  </a:glow>
                </a:effectLst>
                <a:latin typeface="Georgia" pitchFamily="18" charset="0"/>
                <a:cs typeface="Times New Roman" pitchFamily="18" charset="0"/>
              </a:rPr>
              <a:t>тиск</a:t>
            </a:r>
            <a:r>
              <a:rPr lang="ru-RU" i="1" dirty="0">
                <a:effectLst>
                  <a:glow rad="101600">
                    <a:schemeClr val="bg1">
                      <a:alpha val="60000"/>
                    </a:schemeClr>
                  </a:glow>
                </a:effectLst>
                <a:latin typeface="Georgia" pitchFamily="18" charset="0"/>
                <a:cs typeface="Times New Roman" pitchFamily="18" charset="0"/>
              </a:rPr>
              <a:t>. </a:t>
            </a:r>
            <a:endParaRPr lang="ru-RU" i="1" dirty="0" smtClean="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endParaRPr lang="ru-RU" sz="1000" i="1" dirty="0">
              <a:effectLst>
                <a:glow rad="101600">
                  <a:schemeClr val="bg1">
                    <a:alpha val="60000"/>
                  </a:schemeClr>
                </a:glow>
              </a:effectLst>
              <a:latin typeface="Georgia" pitchFamily="18" charset="0"/>
              <a:cs typeface="Times New Roman" pitchFamily="18" charset="0"/>
            </a:endParaRPr>
          </a:p>
          <a:p>
            <a:pPr fontAlgn="auto">
              <a:lnSpc>
                <a:spcPct val="110000"/>
              </a:lnSpc>
              <a:spcBef>
                <a:spcPts val="0"/>
              </a:spcBef>
              <a:spcAft>
                <a:spcPts val="0"/>
              </a:spcAft>
              <a:defRPr/>
            </a:pPr>
            <a:r>
              <a:rPr lang="ru-RU" i="1" dirty="0" smtClean="0">
                <a:effectLst>
                  <a:glow rad="101600">
                    <a:schemeClr val="bg1">
                      <a:alpha val="60000"/>
                    </a:schemeClr>
                  </a:glow>
                </a:effectLst>
                <a:latin typeface="Georgia" pitchFamily="18" charset="0"/>
                <a:cs typeface="Times New Roman" pitchFamily="18" charset="0"/>
              </a:rPr>
              <a:t>У </a:t>
            </a:r>
            <a:r>
              <a:rPr lang="ru-RU" i="1" dirty="0">
                <a:effectLst>
                  <a:glow rad="101600">
                    <a:schemeClr val="bg1">
                      <a:alpha val="60000"/>
                    </a:schemeClr>
                  </a:glow>
                </a:effectLst>
                <a:latin typeface="Georgia" pitchFamily="18" charset="0"/>
                <a:cs typeface="Times New Roman" pitchFamily="18" charset="0"/>
              </a:rPr>
              <a:t>межах </a:t>
            </a:r>
            <a:r>
              <a:rPr lang="ru-RU" i="1" dirty="0" err="1">
                <a:effectLst>
                  <a:glow rad="101600">
                    <a:schemeClr val="bg1">
                      <a:alpha val="60000"/>
                    </a:schemeClr>
                  </a:glow>
                </a:effectLst>
                <a:latin typeface="Georgia" pitchFamily="18" charset="0"/>
                <a:cs typeface="Times New Roman" pitchFamily="18" charset="0"/>
              </a:rPr>
              <a:t>різних</a:t>
            </a:r>
            <a:r>
              <a:rPr lang="ru-RU" i="1" dirty="0">
                <a:effectLst>
                  <a:glow rad="101600">
                    <a:schemeClr val="bg1">
                      <a:alpha val="60000"/>
                    </a:schemeClr>
                  </a:glow>
                </a:effectLst>
                <a:latin typeface="Georgia" pitchFamily="18" charset="0"/>
                <a:cs typeface="Times New Roman" pitchFamily="18" charset="0"/>
              </a:rPr>
              <a:t> культур</a:t>
            </a:r>
          </a:p>
          <a:p>
            <a:pPr fontAlgn="auto">
              <a:lnSpc>
                <a:spcPct val="110000"/>
              </a:lnSpc>
              <a:spcBef>
                <a:spcPts val="0"/>
              </a:spcBef>
              <a:spcAft>
                <a:spcPts val="0"/>
              </a:spcAft>
              <a:defRPr/>
            </a:pPr>
            <a:r>
              <a:rPr lang="ru-RU" i="1" dirty="0" err="1">
                <a:effectLst>
                  <a:glow rad="101600">
                    <a:schemeClr val="bg1">
                      <a:alpha val="60000"/>
                    </a:schemeClr>
                  </a:glow>
                </a:effectLst>
                <a:latin typeface="Georgia" pitchFamily="18" charset="0"/>
                <a:cs typeface="Times New Roman" pitchFamily="18" charset="0"/>
              </a:rPr>
              <a:t>може</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формуватися</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різне</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уявлення</a:t>
            </a:r>
            <a:r>
              <a:rPr lang="ru-RU" i="1" dirty="0">
                <a:effectLst>
                  <a:glow rad="101600">
                    <a:schemeClr val="bg1">
                      <a:alpha val="60000"/>
                    </a:schemeClr>
                  </a:glow>
                </a:effectLst>
                <a:latin typeface="Georgia" pitchFamily="18" charset="0"/>
                <a:cs typeface="Times New Roman" pitchFamily="18" charset="0"/>
              </a:rPr>
              <a:t> про </a:t>
            </a:r>
            <a:r>
              <a:rPr lang="ru-RU" i="1" dirty="0" err="1">
                <a:effectLst>
                  <a:glow rad="101600">
                    <a:schemeClr val="bg1">
                      <a:alpha val="60000"/>
                    </a:schemeClr>
                  </a:glow>
                </a:effectLst>
                <a:latin typeface="Georgia" pitchFamily="18" charset="0"/>
                <a:cs typeface="Times New Roman" pitchFamily="18" charset="0"/>
              </a:rPr>
              <a:t>етичне</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лідерство</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включно</a:t>
            </a:r>
            <a:r>
              <a:rPr lang="ru-RU" i="1" dirty="0">
                <a:effectLst>
                  <a:glow rad="101600">
                    <a:schemeClr val="bg1">
                      <a:alpha val="60000"/>
                    </a:schemeClr>
                  </a:glow>
                </a:effectLst>
                <a:latin typeface="Georgia" pitchFamily="18" charset="0"/>
                <a:cs typeface="Times New Roman" pitchFamily="18" charset="0"/>
              </a:rPr>
              <a:t> з таким, яке</a:t>
            </a:r>
          </a:p>
          <a:p>
            <a:pPr fontAlgn="auto">
              <a:lnSpc>
                <a:spcPct val="110000"/>
              </a:lnSpc>
              <a:spcBef>
                <a:spcPts val="0"/>
              </a:spcBef>
              <a:spcAft>
                <a:spcPts val="0"/>
              </a:spcAft>
              <a:defRPr/>
            </a:pPr>
            <a:r>
              <a:rPr lang="ru-RU" i="1" dirty="0" err="1">
                <a:effectLst>
                  <a:glow rad="101600">
                    <a:schemeClr val="bg1">
                      <a:alpha val="60000"/>
                    </a:schemeClr>
                  </a:glow>
                </a:effectLst>
                <a:latin typeface="Georgia" pitchFamily="18" charset="0"/>
                <a:cs typeface="Times New Roman" pitchFamily="18" charset="0"/>
              </a:rPr>
              <a:t>різнитиметься</a:t>
            </a:r>
            <a:r>
              <a:rPr lang="ru-RU" i="1" dirty="0">
                <a:effectLst>
                  <a:glow rad="101600">
                    <a:schemeClr val="bg1">
                      <a:alpha val="60000"/>
                    </a:schemeClr>
                  </a:glow>
                </a:effectLst>
                <a:latin typeface="Georgia" pitchFamily="18" charset="0"/>
                <a:cs typeface="Times New Roman" pitchFamily="18" charset="0"/>
              </a:rPr>
              <a:t> з </a:t>
            </a:r>
            <a:r>
              <a:rPr lang="ru-RU" i="1" dirty="0" err="1">
                <a:effectLst>
                  <a:glow rad="101600">
                    <a:schemeClr val="bg1">
                      <a:alpha val="60000"/>
                    </a:schemeClr>
                  </a:glow>
                </a:effectLst>
                <a:latin typeface="Georgia" pitchFamily="18" charset="0"/>
                <a:cs typeface="Times New Roman" pitchFamily="18" charset="0"/>
              </a:rPr>
              <a:t>погляду</a:t>
            </a:r>
            <a:r>
              <a:rPr lang="ru-RU" i="1" dirty="0">
                <a:effectLst>
                  <a:glow rad="101600">
                    <a:schemeClr val="bg1">
                      <a:alpha val="60000"/>
                    </a:schemeClr>
                  </a:glow>
                </a:effectLst>
                <a:latin typeface="Georgia" pitchFamily="18" charset="0"/>
                <a:cs typeface="Times New Roman" pitchFamily="18" charset="0"/>
              </a:rPr>
              <a:t> стилю й </a:t>
            </a:r>
            <a:r>
              <a:rPr lang="ru-RU" i="1" dirty="0" err="1">
                <a:effectLst>
                  <a:glow rad="101600">
                    <a:schemeClr val="bg1">
                      <a:alpha val="60000"/>
                    </a:schemeClr>
                  </a:glow>
                </a:effectLst>
                <a:latin typeface="Georgia" pitchFamily="18" charset="0"/>
                <a:cs typeface="Times New Roman" pitchFamily="18" charset="0"/>
              </a:rPr>
              <a:t>цінностей</a:t>
            </a:r>
            <a:r>
              <a:rPr lang="ru-RU" i="1" dirty="0">
                <a:effectLst>
                  <a:glow rad="101600">
                    <a:schemeClr val="bg1">
                      <a:alpha val="60000"/>
                    </a:schemeClr>
                  </a:glow>
                </a:effectLst>
                <a:latin typeface="Georgia" pitchFamily="18" charset="0"/>
                <a:cs typeface="Times New Roman" pitchFamily="18" charset="0"/>
              </a:rPr>
              <a:t>, а </a:t>
            </a:r>
            <a:r>
              <a:rPr lang="ru-RU" i="1" dirty="0" err="1">
                <a:effectLst>
                  <a:glow rad="101600">
                    <a:schemeClr val="bg1">
                      <a:alpha val="60000"/>
                    </a:schemeClr>
                  </a:glow>
                </a:effectLst>
                <a:latin typeface="Georgia" pitchFamily="18" charset="0"/>
                <a:cs typeface="Times New Roman" pitchFamily="18" charset="0"/>
              </a:rPr>
              <a:t>також</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способів</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впливу</a:t>
            </a:r>
            <a:r>
              <a:rPr lang="ru-RU" i="1" dirty="0">
                <a:effectLst>
                  <a:glow rad="101600">
                    <a:schemeClr val="bg1">
                      <a:alpha val="60000"/>
                    </a:schemeClr>
                  </a:glow>
                </a:effectLst>
                <a:latin typeface="Georgia" pitchFamily="18" charset="0"/>
                <a:cs typeface="Times New Roman" pitchFamily="18" charset="0"/>
              </a:rPr>
              <a:t> </a:t>
            </a:r>
            <a:r>
              <a:rPr lang="ru-RU" i="1" dirty="0" err="1">
                <a:effectLst>
                  <a:glow rad="101600">
                    <a:schemeClr val="bg1">
                      <a:alpha val="60000"/>
                    </a:schemeClr>
                  </a:glow>
                </a:effectLst>
                <a:latin typeface="Georgia" pitchFamily="18" charset="0"/>
                <a:cs typeface="Times New Roman" pitchFamily="18" charset="0"/>
              </a:rPr>
              <a:t>лідера</a:t>
            </a:r>
            <a:r>
              <a:rPr lang="ru-RU" i="1" dirty="0">
                <a:effectLst>
                  <a:glow rad="101600">
                    <a:schemeClr val="bg1">
                      <a:alpha val="60000"/>
                    </a:schemeClr>
                  </a:glow>
                </a:effectLst>
                <a:latin typeface="Georgia" pitchFamily="18" charset="0"/>
                <a:cs typeface="Times New Roman" pitchFamily="18" charset="0"/>
              </a:rPr>
              <a:t> </a:t>
            </a:r>
            <a:r>
              <a:rPr lang="ru-RU" i="1" dirty="0" smtClean="0">
                <a:effectLst>
                  <a:glow rad="101600">
                    <a:schemeClr val="bg1">
                      <a:alpha val="60000"/>
                    </a:schemeClr>
                  </a:glow>
                </a:effectLst>
                <a:latin typeface="Georgia" pitchFamily="18" charset="0"/>
                <a:cs typeface="Times New Roman" pitchFamily="18" charset="0"/>
              </a:rPr>
              <a:t>на </a:t>
            </a:r>
            <a:r>
              <a:rPr lang="ru-RU" i="1" dirty="0" err="1" smtClean="0">
                <a:effectLst>
                  <a:glow rad="101600">
                    <a:schemeClr val="bg1">
                      <a:alpha val="60000"/>
                    </a:schemeClr>
                  </a:glow>
                </a:effectLst>
                <a:latin typeface="Georgia" pitchFamily="18" charset="0"/>
                <a:cs typeface="Times New Roman" pitchFamily="18" charset="0"/>
              </a:rPr>
              <a:t>послідовників</a:t>
            </a:r>
            <a:r>
              <a:rPr lang="ru-RU" i="1" dirty="0">
                <a:effectLst>
                  <a:glow rad="101600">
                    <a:schemeClr val="bg1">
                      <a:alpha val="60000"/>
                    </a:schemeClr>
                  </a:glow>
                </a:effectLst>
                <a:latin typeface="Georgia" pitchFamily="18" charset="0"/>
                <a:cs typeface="Times New Roman" pitchFamily="18" charset="0"/>
              </a:rPr>
              <a:t>.</a:t>
            </a:r>
            <a:endParaRPr lang="uk-UA" i="1" dirty="0">
              <a:effectLst>
                <a:glow rad="101600">
                  <a:schemeClr val="bg1">
                    <a:alpha val="60000"/>
                  </a:schemeClr>
                </a:glow>
              </a:effectLst>
              <a:latin typeface="Georgia" pitchFamily="18" charset="0"/>
              <a:cs typeface="Times New Roman" pitchFamily="18" charset="0"/>
            </a:endParaRPr>
          </a:p>
        </p:txBody>
      </p:sp>
      <p:sp>
        <p:nvSpPr>
          <p:cNvPr id="7" name="Заголовок 3"/>
          <p:cNvSpPr txBox="1">
            <a:spLocks/>
          </p:cNvSpPr>
          <p:nvPr/>
        </p:nvSpPr>
        <p:spPr>
          <a:xfrm>
            <a:off x="908" y="0"/>
            <a:ext cx="9144000" cy="980728"/>
          </a:xfrm>
          <a:prstGeom prst="rect">
            <a:avLst/>
          </a:prstGeom>
        </p:spPr>
        <p:txBody>
          <a:bodyPr lIns="45720" tIns="0" rIns="45720" bIns="0" anchor="b">
            <a:scene3d>
              <a:camera prst="orthographicFront"/>
              <a:lightRig rig="soft" dir="t">
                <a:rot lat="0" lon="0" rev="17220000"/>
              </a:lightRig>
            </a:scene3d>
            <a:sp3d prstMaterial="softEdge"/>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fontAlgn="auto">
              <a:spcAft>
                <a:spcPts val="0"/>
              </a:spcAft>
              <a:defRPr/>
            </a:pPr>
            <a:r>
              <a:rPr lang="uk-UA" sz="6000" i="1" cap="none" dirty="0" smtClean="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rPr>
              <a:t>Висновок:</a:t>
            </a:r>
            <a:endParaRPr lang="ru-RU" sz="6000" i="1" cap="none" dirty="0">
              <a:ln w="17780" cmpd="sng">
                <a:solidFill>
                  <a:schemeClr val="bg1"/>
                </a:solidFill>
                <a:prstDash val="solid"/>
                <a:miter lim="800000"/>
              </a:ln>
              <a:solidFill>
                <a:srgbClr val="FFFF00"/>
              </a:solidFill>
              <a:effectLst>
                <a:glow rad="228600">
                  <a:schemeClr val="accent5">
                    <a:satMod val="175000"/>
                    <a:alpha val="40000"/>
                  </a:schemeClr>
                </a:glow>
                <a:outerShdw blurRad="38100" dist="38100" dir="2700000" algn="tl">
                  <a:srgbClr val="000000">
                    <a:alpha val="43137"/>
                  </a:srgbClr>
                </a:outerShdw>
              </a:effectLst>
              <a:latin typeface="Georgia" pitchFamily="18" charset="0"/>
            </a:endParaRPr>
          </a:p>
        </p:txBody>
      </p:sp>
      <p:pic>
        <p:nvPicPr>
          <p:cNvPr id="8" name="Picture 3" descr="C:\Users\Iryna Marach\Desktop\ЛІДЕРИ\kniga1.png"/>
          <p:cNvPicPr>
            <a:picLocks noChangeAspect="1" noChangeArrowheads="1"/>
          </p:cNvPicPr>
          <p:nvPr/>
        </p:nvPicPr>
        <p:blipFill>
          <a:blip r:embed="rId3" cstate="print"/>
          <a:srcRect/>
          <a:stretch>
            <a:fillRect/>
          </a:stretch>
        </p:blipFill>
        <p:spPr bwMode="auto">
          <a:xfrm>
            <a:off x="7524328" y="156341"/>
            <a:ext cx="1619672" cy="1173102"/>
          </a:xfrm>
          <a:prstGeom prst="rect">
            <a:avLst/>
          </a:prstGeom>
          <a:noFill/>
          <a:ln w="9525">
            <a:noFill/>
            <a:miter lim="800000"/>
            <a:headEnd/>
            <a:tailEnd/>
          </a:ln>
        </p:spPr>
      </p:pic>
    </p:spTree>
    <p:extLst>
      <p:ext uri="{BB962C8B-B14F-4D97-AF65-F5344CB8AC3E}">
        <p14:creationId xmlns:p14="http://schemas.microsoft.com/office/powerpoint/2010/main" val="379557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28675" name="Місце для вмісту 2"/>
          <p:cNvSpPr>
            <a:spLocks noGrp="1"/>
          </p:cNvSpPr>
          <p:nvPr>
            <p:ph idx="1"/>
          </p:nvPr>
        </p:nvSpPr>
        <p:spPr/>
        <p:txBody>
          <a:bodyPr/>
          <a:lstStyle/>
          <a:p>
            <a:pPr eaLnBrk="1" hangingPunct="1"/>
            <a:endParaRPr lang="uk-UA" smtClean="0"/>
          </a:p>
        </p:txBody>
      </p:sp>
      <p:pic>
        <p:nvPicPr>
          <p:cNvPr id="28676"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296863" y="-200026"/>
            <a:ext cx="9440863" cy="7058026"/>
          </a:xfrm>
          <a:prstGeom prst="rect">
            <a:avLst/>
          </a:prstGeom>
          <a:noFill/>
          <a:ln w="9525">
            <a:noFill/>
            <a:miter lim="800000"/>
            <a:headEnd/>
            <a:tailEnd/>
          </a:ln>
        </p:spPr>
      </p:pic>
      <p:sp>
        <p:nvSpPr>
          <p:cNvPr id="5" name="Rectangle 5"/>
          <p:cNvSpPr txBox="1">
            <a:spLocks noChangeArrowheads="1"/>
          </p:cNvSpPr>
          <p:nvPr/>
        </p:nvSpPr>
        <p:spPr>
          <a:xfrm>
            <a:off x="484410" y="1124744"/>
            <a:ext cx="8208912" cy="3456384"/>
          </a:xfrm>
          <a:prstGeom prst="rect">
            <a:avLst/>
          </a:prstGeom>
          <a:noFill/>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11500"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Дякую </a:t>
            </a:r>
          </a:p>
          <a:p>
            <a:pPr fontAlgn="auto">
              <a:spcAft>
                <a:spcPts val="0"/>
              </a:spcAft>
              <a:defRPr/>
            </a:pPr>
            <a:r>
              <a:rPr lang="uk-UA" sz="11500"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rPr>
              <a:t>за увагу!</a:t>
            </a:r>
            <a:endParaRPr lang="ru-RU" sz="11500" i="1" dirty="0" smtClean="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4339" name="Місце для вмісту 2"/>
          <p:cNvSpPr>
            <a:spLocks noGrp="1"/>
          </p:cNvSpPr>
          <p:nvPr>
            <p:ph idx="1"/>
          </p:nvPr>
        </p:nvSpPr>
        <p:spPr/>
        <p:txBody>
          <a:bodyPr/>
          <a:lstStyle/>
          <a:p>
            <a:pPr eaLnBrk="1" hangingPunct="1"/>
            <a:endParaRPr lang="uk-UA" smtClean="0"/>
          </a:p>
        </p:txBody>
      </p:sp>
      <p:pic>
        <p:nvPicPr>
          <p:cNvPr id="14340"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5" name="Заголовок 4"/>
          <p:cNvSpPr txBox="1">
            <a:spLocks/>
          </p:cNvSpPr>
          <p:nvPr/>
        </p:nvSpPr>
        <p:spPr>
          <a:xfrm>
            <a:off x="0" y="332656"/>
            <a:ext cx="8964488" cy="936104"/>
          </a:xfrm>
          <a:prstGeom prst="rect">
            <a:avLst/>
          </a:prstGeom>
        </p:spPr>
        <p:txBody>
          <a:bodyPr anchor="ctr">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5400" i="1" dirty="0"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t>Класифікація лідера</a:t>
            </a:r>
            <a:endParaRPr lang="ru-RU" sz="5400" i="1" dirty="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endParaRPr>
          </a:p>
        </p:txBody>
      </p:sp>
      <p:sp>
        <p:nvSpPr>
          <p:cNvPr id="6" name="AutoShape 2"/>
          <p:cNvSpPr>
            <a:spLocks noChangeArrowheads="1"/>
          </p:cNvSpPr>
          <p:nvPr/>
        </p:nvSpPr>
        <p:spPr bwMode="auto">
          <a:xfrm>
            <a:off x="500034" y="1428736"/>
            <a:ext cx="8429684" cy="500066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ru-RU">
              <a:solidFill>
                <a:schemeClr val="tx1"/>
              </a:solidFill>
              <a:latin typeface="Arial" pitchFamily="34" charset="0"/>
            </a:endParaRPr>
          </a:p>
        </p:txBody>
      </p:sp>
      <p:sp>
        <p:nvSpPr>
          <p:cNvPr id="7" name="AutoShape 3"/>
          <p:cNvSpPr>
            <a:spLocks noChangeArrowheads="1"/>
          </p:cNvSpPr>
          <p:nvPr/>
        </p:nvSpPr>
        <p:spPr bwMode="auto">
          <a:xfrm>
            <a:off x="3786188" y="1571625"/>
            <a:ext cx="2214562" cy="73342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spcAft>
                <a:spcPts val="1000"/>
              </a:spcAft>
              <a:defRPr/>
            </a:pPr>
            <a:r>
              <a:rPr lang="uk-UA" sz="3600" b="1" dirty="0">
                <a:solidFill>
                  <a:schemeClr val="tx1"/>
                </a:solidFill>
                <a:latin typeface="Book Antiqua" pitchFamily="18" charset="0"/>
              </a:rPr>
              <a:t>Лідер</a:t>
            </a:r>
            <a:endParaRPr lang="ru-RU" sz="3600" dirty="0">
              <a:solidFill>
                <a:schemeClr val="tx1"/>
              </a:solidFill>
              <a:latin typeface="Book Antiqua" pitchFamily="18" charset="0"/>
            </a:endParaRPr>
          </a:p>
        </p:txBody>
      </p:sp>
      <p:sp>
        <p:nvSpPr>
          <p:cNvPr id="8" name="AutoShape 4"/>
          <p:cNvSpPr>
            <a:spLocks noChangeArrowheads="1"/>
          </p:cNvSpPr>
          <p:nvPr/>
        </p:nvSpPr>
        <p:spPr bwMode="auto">
          <a:xfrm>
            <a:off x="5786438" y="2571750"/>
            <a:ext cx="2281237" cy="57150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spcAft>
                <a:spcPts val="1000"/>
              </a:spcAft>
              <a:defRPr/>
            </a:pPr>
            <a:r>
              <a:rPr lang="uk-UA" sz="1400" b="1" dirty="0">
                <a:solidFill>
                  <a:schemeClr val="bg1"/>
                </a:solidFill>
                <a:latin typeface="Book Antiqua" pitchFamily="18" charset="0"/>
              </a:rPr>
              <a:t>За характером діяльності</a:t>
            </a:r>
            <a:endParaRPr lang="ru-RU" sz="1400" dirty="0">
              <a:solidFill>
                <a:schemeClr val="bg1"/>
              </a:solidFill>
              <a:latin typeface="Book Antiqua" pitchFamily="18" charset="0"/>
            </a:endParaRPr>
          </a:p>
        </p:txBody>
      </p:sp>
      <p:sp>
        <p:nvSpPr>
          <p:cNvPr id="9" name="AutoShape 5"/>
          <p:cNvSpPr>
            <a:spLocks noChangeArrowheads="1"/>
          </p:cNvSpPr>
          <p:nvPr/>
        </p:nvSpPr>
        <p:spPr bwMode="auto">
          <a:xfrm>
            <a:off x="1214438" y="2500313"/>
            <a:ext cx="2428875" cy="50958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spcAft>
                <a:spcPts val="1000"/>
              </a:spcAft>
              <a:defRPr/>
            </a:pPr>
            <a:r>
              <a:rPr lang="uk-UA" sz="1400" b="1" dirty="0">
                <a:solidFill>
                  <a:schemeClr val="bg1"/>
                </a:solidFill>
                <a:latin typeface="Book Antiqua" pitchFamily="18" charset="0"/>
              </a:rPr>
              <a:t>За змістом діяльності</a:t>
            </a:r>
            <a:endParaRPr lang="ru-RU" sz="1400" dirty="0">
              <a:solidFill>
                <a:schemeClr val="bg1"/>
              </a:solidFill>
              <a:latin typeface="Book Antiqua" pitchFamily="18" charset="0"/>
            </a:endParaRPr>
          </a:p>
        </p:txBody>
      </p:sp>
      <p:sp>
        <p:nvSpPr>
          <p:cNvPr id="14348" name="AutoShape 6"/>
          <p:cNvSpPr>
            <a:spLocks noChangeArrowheads="1"/>
          </p:cNvSpPr>
          <p:nvPr/>
        </p:nvSpPr>
        <p:spPr bwMode="auto">
          <a:xfrm>
            <a:off x="5357813" y="3357563"/>
            <a:ext cx="1190625" cy="419100"/>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a:lstStyle/>
          <a:p>
            <a:pPr algn="ctr">
              <a:spcAft>
                <a:spcPts val="1000"/>
              </a:spcAft>
              <a:defRPr/>
            </a:pPr>
            <a:r>
              <a:rPr lang="uk-UA" sz="1100">
                <a:latin typeface="Times New Roman" pitchFamily="18" charset="0"/>
              </a:rPr>
              <a:t>Постійні</a:t>
            </a:r>
            <a:endParaRPr lang="ru-RU">
              <a:latin typeface="Arial" charset="0"/>
            </a:endParaRPr>
          </a:p>
        </p:txBody>
      </p:sp>
      <p:sp>
        <p:nvSpPr>
          <p:cNvPr id="14349" name="AutoShape 7"/>
          <p:cNvSpPr>
            <a:spLocks noChangeArrowheads="1"/>
          </p:cNvSpPr>
          <p:nvPr/>
        </p:nvSpPr>
        <p:spPr bwMode="auto">
          <a:xfrm>
            <a:off x="7072313" y="3357563"/>
            <a:ext cx="1162050" cy="419100"/>
          </a:xfrm>
          <a:prstGeom prst="roundRect">
            <a:avLst>
              <a:gd name="adj" fmla="val 16667"/>
            </a:avLst>
          </a:prstGeom>
          <a:solidFill>
            <a:srgbClr val="8064A2"/>
          </a:solidFill>
          <a:ln w="38100">
            <a:solidFill>
              <a:srgbClr val="F2F2F2"/>
            </a:solidFill>
            <a:round/>
            <a:headEnd/>
            <a:tailEnd/>
          </a:ln>
          <a:effectLst>
            <a:outerShdw dist="28398" dir="3806097" algn="ctr" rotWithShape="0">
              <a:srgbClr val="3F3151">
                <a:alpha val="50000"/>
              </a:srgbClr>
            </a:outerShdw>
          </a:effectLst>
        </p:spPr>
        <p:txBody>
          <a:bodyPr/>
          <a:lstStyle/>
          <a:p>
            <a:pPr algn="ctr">
              <a:spcAft>
                <a:spcPts val="1000"/>
              </a:spcAft>
              <a:defRPr/>
            </a:pPr>
            <a:r>
              <a:rPr lang="uk-UA" sz="1100">
                <a:latin typeface="Times New Roman" pitchFamily="18" charset="0"/>
              </a:rPr>
              <a:t>Ситуативні</a:t>
            </a:r>
            <a:endParaRPr lang="ru-RU">
              <a:latin typeface="Arial" charset="0"/>
            </a:endParaRPr>
          </a:p>
        </p:txBody>
      </p:sp>
      <p:sp>
        <p:nvSpPr>
          <p:cNvPr id="14350" name="AutoShape 8"/>
          <p:cNvSpPr>
            <a:spLocks noChangeArrowheads="1"/>
          </p:cNvSpPr>
          <p:nvPr/>
        </p:nvSpPr>
        <p:spPr bwMode="auto">
          <a:xfrm>
            <a:off x="1143000" y="3214688"/>
            <a:ext cx="1152525" cy="466725"/>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a:lstStyle/>
          <a:p>
            <a:pPr>
              <a:spcAft>
                <a:spcPts val="1000"/>
              </a:spcAft>
              <a:defRPr/>
            </a:pPr>
            <a:r>
              <a:rPr lang="uk-UA" sz="1100">
                <a:latin typeface="Times New Roman" pitchFamily="18" charset="0"/>
              </a:rPr>
              <a:t>Формальні</a:t>
            </a:r>
            <a:endParaRPr lang="ru-RU">
              <a:latin typeface="Arial" charset="0"/>
            </a:endParaRPr>
          </a:p>
        </p:txBody>
      </p:sp>
      <p:sp>
        <p:nvSpPr>
          <p:cNvPr id="14351" name="AutoShape 9"/>
          <p:cNvSpPr>
            <a:spLocks noChangeArrowheads="1"/>
          </p:cNvSpPr>
          <p:nvPr/>
        </p:nvSpPr>
        <p:spPr bwMode="auto">
          <a:xfrm>
            <a:off x="2571750" y="3214688"/>
            <a:ext cx="1190625" cy="476250"/>
          </a:xfrm>
          <a:prstGeom prst="roundRect">
            <a:avLst>
              <a:gd name="adj" fmla="val 16667"/>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a:lstStyle/>
          <a:p>
            <a:pPr>
              <a:spcAft>
                <a:spcPts val="1000"/>
              </a:spcAft>
              <a:defRPr/>
            </a:pPr>
            <a:r>
              <a:rPr lang="uk-UA" sz="1100">
                <a:latin typeface="Times New Roman" pitchFamily="18" charset="0"/>
              </a:rPr>
              <a:t>Неформальні</a:t>
            </a:r>
            <a:endParaRPr lang="ru-RU">
              <a:latin typeface="Arial" charset="0"/>
            </a:endParaRPr>
          </a:p>
        </p:txBody>
      </p:sp>
      <p:sp>
        <p:nvSpPr>
          <p:cNvPr id="14" name="AutoShape 10"/>
          <p:cNvSpPr>
            <a:spLocks noChangeArrowheads="1"/>
          </p:cNvSpPr>
          <p:nvPr/>
        </p:nvSpPr>
        <p:spPr bwMode="auto">
          <a:xfrm>
            <a:off x="1071563" y="3929063"/>
            <a:ext cx="2500312" cy="64293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spcAft>
                <a:spcPts val="1000"/>
              </a:spcAft>
              <a:defRPr/>
            </a:pPr>
            <a:r>
              <a:rPr lang="uk-UA" sz="1400" b="1" dirty="0">
                <a:solidFill>
                  <a:schemeClr val="bg1"/>
                </a:solidFill>
                <a:latin typeface="Book Antiqua" pitchFamily="18" charset="0"/>
              </a:rPr>
              <a:t>За методом організації роботи команди</a:t>
            </a:r>
            <a:endParaRPr lang="ru-RU" sz="1400" dirty="0">
              <a:solidFill>
                <a:schemeClr val="bg1"/>
              </a:solidFill>
              <a:latin typeface="Book Antiqua" pitchFamily="18" charset="0"/>
            </a:endParaRPr>
          </a:p>
        </p:txBody>
      </p:sp>
      <p:sp>
        <p:nvSpPr>
          <p:cNvPr id="15" name="AutoShape 11"/>
          <p:cNvSpPr>
            <a:spLocks noChangeArrowheads="1"/>
          </p:cNvSpPr>
          <p:nvPr/>
        </p:nvSpPr>
        <p:spPr bwMode="auto">
          <a:xfrm>
            <a:off x="5929313" y="4000500"/>
            <a:ext cx="2081212" cy="50006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spcAft>
                <a:spcPts val="1000"/>
              </a:spcAft>
              <a:defRPr/>
            </a:pPr>
            <a:r>
              <a:rPr lang="uk-UA" sz="1400" b="1" dirty="0">
                <a:solidFill>
                  <a:schemeClr val="bg1"/>
                </a:solidFill>
                <a:latin typeface="Book Antiqua" pitchFamily="18" charset="0"/>
              </a:rPr>
              <a:t>Від іміджу</a:t>
            </a:r>
            <a:endParaRPr lang="ru-RU" sz="1400" dirty="0">
              <a:solidFill>
                <a:schemeClr val="bg1"/>
              </a:solidFill>
              <a:latin typeface="Book Antiqua" pitchFamily="18" charset="0"/>
            </a:endParaRPr>
          </a:p>
        </p:txBody>
      </p:sp>
      <p:sp>
        <p:nvSpPr>
          <p:cNvPr id="14354" name="AutoShape 12"/>
          <p:cNvSpPr>
            <a:spLocks noChangeArrowheads="1"/>
          </p:cNvSpPr>
          <p:nvPr/>
        </p:nvSpPr>
        <p:spPr bwMode="auto">
          <a:xfrm>
            <a:off x="714375" y="4857750"/>
            <a:ext cx="1438275" cy="428625"/>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lgn="ctr">
              <a:spcAft>
                <a:spcPts val="1000"/>
              </a:spcAft>
              <a:defRPr/>
            </a:pPr>
            <a:r>
              <a:rPr lang="uk-UA" sz="1100">
                <a:latin typeface="Times New Roman" pitchFamily="18" charset="0"/>
              </a:rPr>
              <a:t>програмісти</a:t>
            </a:r>
            <a:endParaRPr lang="ru-RU">
              <a:latin typeface="Arial" charset="0"/>
            </a:endParaRPr>
          </a:p>
        </p:txBody>
      </p:sp>
      <p:sp>
        <p:nvSpPr>
          <p:cNvPr id="14355" name="AutoShape 13"/>
          <p:cNvSpPr>
            <a:spLocks noChangeArrowheads="1"/>
          </p:cNvSpPr>
          <p:nvPr/>
        </p:nvSpPr>
        <p:spPr bwMode="auto">
          <a:xfrm>
            <a:off x="2428875" y="4857750"/>
            <a:ext cx="1571625" cy="428625"/>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lgn="ctr">
              <a:spcAft>
                <a:spcPts val="1000"/>
              </a:spcAft>
              <a:defRPr/>
            </a:pPr>
            <a:r>
              <a:rPr lang="uk-UA" sz="1100">
                <a:latin typeface="Times New Roman" pitchFamily="18" charset="0"/>
              </a:rPr>
              <a:t>виконавці</a:t>
            </a:r>
            <a:endParaRPr lang="ru-RU">
              <a:latin typeface="Arial" charset="0"/>
            </a:endParaRPr>
          </a:p>
        </p:txBody>
      </p:sp>
      <p:sp>
        <p:nvSpPr>
          <p:cNvPr id="14356" name="AutoShape 14"/>
          <p:cNvSpPr>
            <a:spLocks noChangeArrowheads="1"/>
          </p:cNvSpPr>
          <p:nvPr/>
        </p:nvSpPr>
        <p:spPr bwMode="auto">
          <a:xfrm>
            <a:off x="1643063" y="5500688"/>
            <a:ext cx="1500187" cy="500062"/>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a:lstStyle/>
          <a:p>
            <a:pPr algn="ctr">
              <a:spcAft>
                <a:spcPts val="1000"/>
              </a:spcAft>
              <a:defRPr/>
            </a:pPr>
            <a:r>
              <a:rPr lang="uk-UA" sz="1100">
                <a:latin typeface="Times New Roman" pitchFamily="18" charset="0"/>
              </a:rPr>
              <a:t>універсальні</a:t>
            </a:r>
            <a:endParaRPr lang="ru-RU">
              <a:latin typeface="Arial" charset="0"/>
            </a:endParaRPr>
          </a:p>
        </p:txBody>
      </p:sp>
      <p:sp>
        <p:nvSpPr>
          <p:cNvPr id="14357" name="AutoShape 15"/>
          <p:cNvSpPr>
            <a:spLocks noChangeArrowheads="1"/>
          </p:cNvSpPr>
          <p:nvPr/>
        </p:nvSpPr>
        <p:spPr bwMode="auto">
          <a:xfrm>
            <a:off x="5357813" y="4643438"/>
            <a:ext cx="1343025" cy="438150"/>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a:spcAft>
                <a:spcPts val="1000"/>
              </a:spcAft>
              <a:defRPr/>
            </a:pPr>
            <a:r>
              <a:rPr lang="uk-UA" sz="1100">
                <a:latin typeface="Times New Roman" pitchFamily="18" charset="0"/>
              </a:rPr>
              <a:t>Лідер-служитель</a:t>
            </a:r>
            <a:endParaRPr lang="ru-RU">
              <a:latin typeface="Arial" charset="0"/>
            </a:endParaRPr>
          </a:p>
        </p:txBody>
      </p:sp>
      <p:sp>
        <p:nvSpPr>
          <p:cNvPr id="14358" name="AutoShape 16"/>
          <p:cNvSpPr>
            <a:spLocks noChangeArrowheads="1"/>
          </p:cNvSpPr>
          <p:nvPr/>
        </p:nvSpPr>
        <p:spPr bwMode="auto">
          <a:xfrm>
            <a:off x="7000875" y="4714875"/>
            <a:ext cx="1785938" cy="361950"/>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algn="ctr">
              <a:spcAft>
                <a:spcPts val="1000"/>
              </a:spcAft>
              <a:defRPr/>
            </a:pPr>
            <a:r>
              <a:rPr lang="uk-UA" sz="1100">
                <a:latin typeface="Times New Roman" pitchFamily="18" charset="0"/>
              </a:rPr>
              <a:t>Лідер-прапороносець</a:t>
            </a:r>
            <a:endParaRPr lang="ru-RU">
              <a:latin typeface="Arial" charset="0"/>
            </a:endParaRPr>
          </a:p>
        </p:txBody>
      </p:sp>
      <p:sp>
        <p:nvSpPr>
          <p:cNvPr id="14359" name="AutoShape 17"/>
          <p:cNvSpPr>
            <a:spLocks noChangeArrowheads="1"/>
          </p:cNvSpPr>
          <p:nvPr/>
        </p:nvSpPr>
        <p:spPr bwMode="auto">
          <a:xfrm>
            <a:off x="5357813" y="5357813"/>
            <a:ext cx="1343025" cy="428625"/>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algn="ctr">
              <a:spcAft>
                <a:spcPts val="1000"/>
              </a:spcAft>
              <a:defRPr/>
            </a:pPr>
            <a:r>
              <a:rPr lang="uk-UA" sz="1100">
                <a:latin typeface="Times New Roman" pitchFamily="18" charset="0"/>
              </a:rPr>
              <a:t>Лідер-пожежник</a:t>
            </a:r>
            <a:endParaRPr lang="ru-RU">
              <a:latin typeface="Arial" charset="0"/>
            </a:endParaRPr>
          </a:p>
        </p:txBody>
      </p:sp>
      <p:sp>
        <p:nvSpPr>
          <p:cNvPr id="14360" name="AutoShape 18"/>
          <p:cNvSpPr>
            <a:spLocks noChangeArrowheads="1"/>
          </p:cNvSpPr>
          <p:nvPr/>
        </p:nvSpPr>
        <p:spPr bwMode="auto">
          <a:xfrm>
            <a:off x="7072313" y="5357813"/>
            <a:ext cx="1590675" cy="428625"/>
          </a:xfrm>
          <a:prstGeom prst="roundRect">
            <a:avLst>
              <a:gd name="adj" fmla="val 16667"/>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a:lstStyle/>
          <a:p>
            <a:pPr algn="ctr">
              <a:spcAft>
                <a:spcPts val="1000"/>
              </a:spcAft>
              <a:defRPr/>
            </a:pPr>
            <a:r>
              <a:rPr lang="uk-UA" sz="1100">
                <a:latin typeface="Times New Roman" pitchFamily="18" charset="0"/>
              </a:rPr>
              <a:t>Лідер-торговець</a:t>
            </a:r>
            <a:endParaRPr lang="ru-RU">
              <a:latin typeface="Arial" charset="0"/>
            </a:endParaRPr>
          </a:p>
        </p:txBody>
      </p:sp>
      <p:cxnSp>
        <p:nvCxnSpPr>
          <p:cNvPr id="23" name="Прямая со стрелкой 21"/>
          <p:cNvCxnSpPr/>
          <p:nvPr/>
        </p:nvCxnSpPr>
        <p:spPr>
          <a:xfrm rot="10800000" flipV="1">
            <a:off x="3571875" y="2286000"/>
            <a:ext cx="357188"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Прямая со стрелкой 24"/>
          <p:cNvCxnSpPr/>
          <p:nvPr/>
        </p:nvCxnSpPr>
        <p:spPr>
          <a:xfrm>
            <a:off x="5500688" y="2286000"/>
            <a:ext cx="357187"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единительная линия 27"/>
          <p:cNvCxnSpPr/>
          <p:nvPr/>
        </p:nvCxnSpPr>
        <p:spPr>
          <a:xfrm rot="5400000">
            <a:off x="3572669" y="3285331"/>
            <a:ext cx="2000250" cy="1588"/>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единительная линия 29"/>
          <p:cNvCxnSpPr/>
          <p:nvPr/>
        </p:nvCxnSpPr>
        <p:spPr>
          <a:xfrm flipV="1">
            <a:off x="3571875" y="4286250"/>
            <a:ext cx="235743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697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5363" name="Місце для вмісту 2"/>
          <p:cNvSpPr>
            <a:spLocks noGrp="1"/>
          </p:cNvSpPr>
          <p:nvPr>
            <p:ph idx="1"/>
          </p:nvPr>
        </p:nvSpPr>
        <p:spPr/>
        <p:txBody>
          <a:bodyPr/>
          <a:lstStyle/>
          <a:p>
            <a:pPr eaLnBrk="1" hangingPunct="1"/>
            <a:endParaRPr lang="uk-UA" smtClean="0"/>
          </a:p>
        </p:txBody>
      </p:sp>
      <p:pic>
        <p:nvPicPr>
          <p:cNvPr id="15364"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35942" y="3873"/>
            <a:ext cx="9179942" cy="6854127"/>
          </a:xfrm>
          <a:prstGeom prst="rect">
            <a:avLst/>
          </a:prstGeom>
          <a:noFill/>
          <a:ln w="9525">
            <a:noFill/>
            <a:miter lim="800000"/>
            <a:headEnd/>
            <a:tailEnd/>
          </a:ln>
        </p:spPr>
      </p:pic>
      <p:sp>
        <p:nvSpPr>
          <p:cNvPr id="5" name="Прямоугольник 2"/>
          <p:cNvSpPr/>
          <p:nvPr/>
        </p:nvSpPr>
        <p:spPr>
          <a:xfrm>
            <a:off x="323528" y="836712"/>
            <a:ext cx="8640960" cy="3139321"/>
          </a:xfrm>
          <a:prstGeom prst="rect">
            <a:avLst/>
          </a:prstGeom>
        </p:spPr>
        <p:txBody>
          <a:bodyPr wrap="square">
            <a:spAutoFit/>
          </a:bodyPr>
          <a:lstStyle/>
          <a:p>
            <a:pPr algn="ctr" fontAlgn="auto">
              <a:spcBef>
                <a:spcPts val="0"/>
              </a:spcBef>
              <a:spcAft>
                <a:spcPts val="0"/>
              </a:spcAft>
              <a:defRPr/>
            </a:pPr>
            <a:r>
              <a:rPr lang="uk-UA" sz="5400" b="1" i="1" dirty="0">
                <a:ln w="17780" cmpd="sng">
                  <a:solidFill>
                    <a:schemeClr val="bg1"/>
                  </a:solidFill>
                  <a:prstDash val="solid"/>
                  <a:miter lim="800000"/>
                </a:ln>
                <a:solidFill>
                  <a:srgbClr val="FFFF00"/>
                </a:solidFill>
                <a:effectLst>
                  <a:glow rad="101600">
                    <a:schemeClr val="tx1">
                      <a:alpha val="60000"/>
                    </a:schemeClr>
                  </a:glow>
                  <a:outerShdw blurRad="55000" dist="50800" dir="5400000" algn="tl">
                    <a:srgbClr val="000000">
                      <a:alpha val="33000"/>
                    </a:srgbClr>
                  </a:outerShdw>
                </a:effectLst>
                <a:latin typeface="Georgia" pitchFamily="18" charset="0"/>
                <a:cs typeface="+mn-cs"/>
              </a:rPr>
              <a:t>Стиль лідерства </a:t>
            </a:r>
            <a:r>
              <a:rPr lang="uk-UA" sz="4800" i="1" dirty="0">
                <a:ln>
                  <a:solidFill>
                    <a:schemeClr val="bg1"/>
                  </a:solidFill>
                </a:ln>
                <a:solidFill>
                  <a:schemeClr val="bg1"/>
                </a:solidFill>
                <a:effectLst>
                  <a:glow rad="101600">
                    <a:schemeClr val="tx1">
                      <a:alpha val="60000"/>
                    </a:schemeClr>
                  </a:glow>
                </a:effectLst>
                <a:latin typeface="Georgia" pitchFamily="18" charset="0"/>
                <a:cs typeface="+mn-cs"/>
              </a:rPr>
              <a:t>- система способів </a:t>
            </a:r>
            <a:endParaRPr lang="uk-UA" sz="4800" i="1" dirty="0" smtClean="0">
              <a:ln>
                <a:solidFill>
                  <a:schemeClr val="bg1"/>
                </a:solidFill>
              </a:ln>
              <a:solidFill>
                <a:schemeClr val="bg1"/>
              </a:solidFill>
              <a:effectLst>
                <a:glow rad="101600">
                  <a:schemeClr val="tx1">
                    <a:alpha val="60000"/>
                  </a:schemeClr>
                </a:glow>
              </a:effectLst>
              <a:latin typeface="Georgia" pitchFamily="18" charset="0"/>
              <a:cs typeface="+mn-cs"/>
            </a:endParaRPr>
          </a:p>
          <a:p>
            <a:pPr algn="ctr" fontAlgn="auto">
              <a:spcBef>
                <a:spcPts val="0"/>
              </a:spcBef>
              <a:spcAft>
                <a:spcPts val="0"/>
              </a:spcAft>
              <a:defRPr/>
            </a:pPr>
            <a:r>
              <a:rPr lang="uk-UA" sz="4800" i="1" dirty="0" smtClean="0">
                <a:ln>
                  <a:solidFill>
                    <a:schemeClr val="bg1"/>
                  </a:solidFill>
                </a:ln>
                <a:solidFill>
                  <a:schemeClr val="bg1"/>
                </a:solidFill>
                <a:effectLst>
                  <a:glow rad="101600">
                    <a:schemeClr val="tx1">
                      <a:alpha val="60000"/>
                    </a:schemeClr>
                  </a:glow>
                </a:effectLst>
                <a:latin typeface="Georgia" pitchFamily="18" charset="0"/>
                <a:cs typeface="+mn-cs"/>
              </a:rPr>
              <a:t>та </a:t>
            </a:r>
            <a:r>
              <a:rPr lang="uk-UA" sz="4800" i="1" dirty="0">
                <a:ln>
                  <a:solidFill>
                    <a:schemeClr val="bg1"/>
                  </a:solidFill>
                </a:ln>
                <a:solidFill>
                  <a:schemeClr val="bg1"/>
                </a:solidFill>
                <a:effectLst>
                  <a:glow rad="101600">
                    <a:schemeClr val="tx1">
                      <a:alpha val="60000"/>
                    </a:schemeClr>
                  </a:glow>
                </a:effectLst>
                <a:latin typeface="Georgia" pitchFamily="18" charset="0"/>
                <a:cs typeface="+mn-cs"/>
              </a:rPr>
              <a:t>прийомів впливу </a:t>
            </a:r>
            <a:endParaRPr lang="uk-UA" sz="4800" i="1" dirty="0" smtClean="0">
              <a:ln>
                <a:solidFill>
                  <a:schemeClr val="bg1"/>
                </a:solidFill>
              </a:ln>
              <a:solidFill>
                <a:schemeClr val="bg1"/>
              </a:solidFill>
              <a:effectLst>
                <a:glow rad="101600">
                  <a:schemeClr val="tx1">
                    <a:alpha val="60000"/>
                  </a:schemeClr>
                </a:glow>
              </a:effectLst>
              <a:latin typeface="Georgia" pitchFamily="18" charset="0"/>
              <a:cs typeface="+mn-cs"/>
            </a:endParaRPr>
          </a:p>
          <a:p>
            <a:pPr algn="ctr" fontAlgn="auto">
              <a:spcBef>
                <a:spcPts val="0"/>
              </a:spcBef>
              <a:spcAft>
                <a:spcPts val="0"/>
              </a:spcAft>
              <a:defRPr/>
            </a:pPr>
            <a:r>
              <a:rPr lang="uk-UA" sz="4800" i="1" dirty="0" smtClean="0">
                <a:ln>
                  <a:solidFill>
                    <a:schemeClr val="bg1"/>
                  </a:solidFill>
                </a:ln>
                <a:solidFill>
                  <a:schemeClr val="bg1"/>
                </a:solidFill>
                <a:effectLst>
                  <a:glow rad="101600">
                    <a:schemeClr val="tx1">
                      <a:alpha val="60000"/>
                    </a:schemeClr>
                  </a:glow>
                </a:effectLst>
                <a:latin typeface="Georgia" pitchFamily="18" charset="0"/>
                <a:cs typeface="+mn-cs"/>
              </a:rPr>
              <a:t>на </a:t>
            </a:r>
            <a:r>
              <a:rPr lang="uk-UA" sz="4800" i="1" dirty="0">
                <a:ln>
                  <a:solidFill>
                    <a:schemeClr val="bg1"/>
                  </a:solidFill>
                </a:ln>
                <a:solidFill>
                  <a:schemeClr val="bg1"/>
                </a:solidFill>
                <a:effectLst>
                  <a:glow rad="101600">
                    <a:schemeClr val="tx1">
                      <a:alpha val="60000"/>
                    </a:schemeClr>
                  </a:glow>
                </a:effectLst>
                <a:latin typeface="Georgia" pitchFamily="18" charset="0"/>
                <a:cs typeface="+mn-cs"/>
              </a:rPr>
              <a:t>послідовників</a:t>
            </a:r>
            <a:endParaRPr lang="ru-RU" sz="4800" i="1" dirty="0">
              <a:ln>
                <a:solidFill>
                  <a:schemeClr val="bg1"/>
                </a:solidFill>
              </a:ln>
              <a:solidFill>
                <a:schemeClr val="bg1"/>
              </a:solidFill>
              <a:effectLst>
                <a:glow rad="101600">
                  <a:schemeClr val="tx1">
                    <a:alpha val="60000"/>
                  </a:schemeClr>
                </a:glow>
              </a:effectLst>
              <a:latin typeface="Georgia" pitchFamily="18" charset="0"/>
              <a:cs typeface="+mn-cs"/>
            </a:endParaRPr>
          </a:p>
        </p:txBody>
      </p:sp>
      <p:pic>
        <p:nvPicPr>
          <p:cNvPr id="13314" name="Picture 2" descr="C:\Users\Iryna Marach\Desktop\ЛІДЕРИ\lider (1).jpg"/>
          <p:cNvPicPr>
            <a:picLocks noChangeAspect="1" noChangeArrowheads="1"/>
          </p:cNvPicPr>
          <p:nvPr/>
        </p:nvPicPr>
        <p:blipFill>
          <a:blip r:embed="rId3" cstate="print">
            <a:extLst/>
          </a:blip>
          <a:srcRect/>
          <a:stretch>
            <a:fillRect/>
          </a:stretch>
        </p:blipFill>
        <p:spPr bwMode="auto">
          <a:xfrm>
            <a:off x="2771800" y="3933056"/>
            <a:ext cx="3672408" cy="2754306"/>
          </a:xfrm>
          <a:prstGeom prst="rect">
            <a:avLst/>
          </a:prstGeom>
          <a:ln>
            <a:noFill/>
          </a:ln>
          <a:effectLst>
            <a:softEdge rad="112500"/>
          </a:effectLst>
          <a:extLst/>
        </p:spPr>
      </p:pic>
    </p:spTree>
    <p:extLst>
      <p:ext uri="{BB962C8B-B14F-4D97-AF65-F5344CB8AC3E}">
        <p14:creationId xmlns:p14="http://schemas.microsoft.com/office/powerpoint/2010/main" val="162810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6387" name="Місце для вмісту 2"/>
          <p:cNvSpPr>
            <a:spLocks noGrp="1"/>
          </p:cNvSpPr>
          <p:nvPr>
            <p:ph idx="1"/>
          </p:nvPr>
        </p:nvSpPr>
        <p:spPr/>
        <p:txBody>
          <a:bodyPr/>
          <a:lstStyle/>
          <a:p>
            <a:pPr eaLnBrk="1" hangingPunct="1"/>
            <a:endParaRPr lang="uk-UA" smtClean="0"/>
          </a:p>
        </p:txBody>
      </p:sp>
      <p:pic>
        <p:nvPicPr>
          <p:cNvPr id="16388"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Заголовок 1"/>
          <p:cNvSpPr txBox="1">
            <a:spLocks/>
          </p:cNvSpPr>
          <p:nvPr/>
        </p:nvSpPr>
        <p:spPr>
          <a:xfrm>
            <a:off x="500034" y="476672"/>
            <a:ext cx="8501122" cy="1143008"/>
          </a:xfrm>
          <a:prstGeom prst="rect">
            <a:avLst/>
          </a:prstGeom>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6000" i="1" dirty="0"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t>Стилі лідерства</a:t>
            </a:r>
            <a:br>
              <a:rPr lang="uk-UA" sz="6000" i="1" dirty="0"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br>
            <a:r>
              <a:rPr lang="uk-UA" sz="6000" i="1" dirty="0"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t>(за К. </a:t>
            </a:r>
            <a:r>
              <a:rPr lang="uk-UA" sz="6000" i="1" dirty="0" err="1"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t>Левінем</a:t>
            </a:r>
            <a:r>
              <a:rPr lang="uk-UA" sz="6000" i="1" dirty="0" smtClean="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rPr>
              <a:t>)</a:t>
            </a:r>
            <a:endParaRPr lang="ru-RU" sz="6000" i="1" dirty="0">
              <a:ln w="17780" cmpd="sng">
                <a:solidFill>
                  <a:schemeClr val="bg1"/>
                </a:solidFill>
                <a:prstDash val="solid"/>
                <a:miter lim="800000"/>
              </a:ln>
              <a:solidFill>
                <a:srgbClr val="FFFF00"/>
              </a:solidFill>
              <a:effectLst>
                <a:glow rad="228600">
                  <a:schemeClr val="accent5">
                    <a:satMod val="175000"/>
                    <a:alpha val="40000"/>
                  </a:schemeClr>
                </a:glow>
                <a:outerShdw blurRad="55000" dist="50800" dir="5400000" algn="tl">
                  <a:srgbClr val="000000">
                    <a:alpha val="33000"/>
                  </a:srgbClr>
                </a:outerShdw>
              </a:effectLst>
              <a:latin typeface="Georgia" pitchFamily="18" charset="0"/>
            </a:endParaRPr>
          </a:p>
        </p:txBody>
      </p:sp>
      <p:sp>
        <p:nvSpPr>
          <p:cNvPr id="7" name="Скругленный прямоугольник 5"/>
          <p:cNvSpPr/>
          <p:nvPr/>
        </p:nvSpPr>
        <p:spPr>
          <a:xfrm>
            <a:off x="395288" y="2444750"/>
            <a:ext cx="3390900" cy="428625"/>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2800" b="1" dirty="0">
                <a:solidFill>
                  <a:srgbClr val="002060"/>
                </a:solidFill>
                <a:latin typeface="Book Antiqua" pitchFamily="18" charset="0"/>
              </a:rPr>
              <a:t>Авторитарний </a:t>
            </a:r>
            <a:endParaRPr lang="ru-RU" sz="2800" b="1" dirty="0">
              <a:solidFill>
                <a:srgbClr val="002060"/>
              </a:solidFill>
              <a:latin typeface="Book Antiqua" pitchFamily="18" charset="0"/>
            </a:endParaRPr>
          </a:p>
        </p:txBody>
      </p:sp>
      <p:sp>
        <p:nvSpPr>
          <p:cNvPr id="8" name="Скругленный прямоугольник 6"/>
          <p:cNvSpPr/>
          <p:nvPr/>
        </p:nvSpPr>
        <p:spPr>
          <a:xfrm>
            <a:off x="5364163" y="2408238"/>
            <a:ext cx="3441700" cy="500062"/>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2800" b="1" dirty="0">
                <a:solidFill>
                  <a:srgbClr val="002060"/>
                </a:solidFill>
                <a:latin typeface="Book Antiqua" pitchFamily="18" charset="0"/>
              </a:rPr>
              <a:t>Демократичний</a:t>
            </a:r>
            <a:endParaRPr lang="ru-RU" sz="2800" b="1" dirty="0">
              <a:solidFill>
                <a:srgbClr val="002060"/>
              </a:solidFill>
              <a:latin typeface="Book Antiqua" pitchFamily="18" charset="0"/>
            </a:endParaRPr>
          </a:p>
        </p:txBody>
      </p:sp>
      <p:sp>
        <p:nvSpPr>
          <p:cNvPr id="9" name="Скругленный прямоугольник 7"/>
          <p:cNvSpPr/>
          <p:nvPr/>
        </p:nvSpPr>
        <p:spPr>
          <a:xfrm>
            <a:off x="2906713" y="4508500"/>
            <a:ext cx="3214687" cy="500063"/>
          </a:xfrm>
          <a:prstGeom prst="roundRect">
            <a:avLst/>
          </a:prstGeom>
          <a:gradFill>
            <a:gsLst>
              <a:gs pos="0">
                <a:srgbClr val="5E9EFF"/>
              </a:gs>
              <a:gs pos="39999">
                <a:srgbClr val="85C2FF"/>
              </a:gs>
              <a:gs pos="70000">
                <a:srgbClr val="C4D6EB"/>
              </a:gs>
              <a:gs pos="100000">
                <a:srgbClr val="FFEBFA"/>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uk-UA" sz="2800" b="1" dirty="0">
                <a:solidFill>
                  <a:srgbClr val="002060"/>
                </a:solidFill>
                <a:latin typeface="Book Antiqua" pitchFamily="18" charset="0"/>
              </a:rPr>
              <a:t>Ліберальний </a:t>
            </a:r>
            <a:endParaRPr lang="ru-RU" sz="2800" b="1" dirty="0">
              <a:solidFill>
                <a:srgbClr val="002060"/>
              </a:solidFill>
              <a:latin typeface="Book Antiqua" pitchFamily="18" charset="0"/>
            </a:endParaRPr>
          </a:p>
        </p:txBody>
      </p:sp>
      <p:sp>
        <p:nvSpPr>
          <p:cNvPr id="10" name="Скругленный прямоугольник 8"/>
          <p:cNvSpPr/>
          <p:nvPr/>
        </p:nvSpPr>
        <p:spPr>
          <a:xfrm>
            <a:off x="500063" y="3068638"/>
            <a:ext cx="3286125" cy="9286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t>Лідер</a:t>
            </a:r>
            <a:r>
              <a:rPr lang="uk-UA" sz="1600" b="1" i="1" dirty="0"/>
              <a:t> </a:t>
            </a:r>
            <a:r>
              <a:rPr lang="uk-UA" sz="1600" dirty="0"/>
              <a:t> діє одноосібно, не зважаючи на думки оточуючих</a:t>
            </a:r>
            <a:r>
              <a:rPr lang="uk-UA" dirty="0"/>
              <a:t>. </a:t>
            </a:r>
            <a:endParaRPr lang="ru-RU" dirty="0"/>
          </a:p>
        </p:txBody>
      </p:sp>
      <p:sp>
        <p:nvSpPr>
          <p:cNvPr id="11" name="Скругленный прямоугольник 9"/>
          <p:cNvSpPr/>
          <p:nvPr/>
        </p:nvSpPr>
        <p:spPr>
          <a:xfrm>
            <a:off x="5519738" y="3154363"/>
            <a:ext cx="3286125" cy="9286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400" dirty="0"/>
              <a:t>Лідер</a:t>
            </a:r>
            <a:r>
              <a:rPr lang="uk-UA" sz="1400" b="1" i="1" dirty="0"/>
              <a:t> </a:t>
            </a:r>
            <a:r>
              <a:rPr lang="uk-UA" sz="1400" dirty="0"/>
              <a:t> у своїй діяльності спирається на допомогу групи, кожен член якої може вільно висловлювати свою думку</a:t>
            </a:r>
            <a:endParaRPr lang="ru-RU" dirty="0"/>
          </a:p>
        </p:txBody>
      </p:sp>
      <p:sp>
        <p:nvSpPr>
          <p:cNvPr id="12" name="Скругленный прямоугольник 10"/>
          <p:cNvSpPr/>
          <p:nvPr/>
        </p:nvSpPr>
        <p:spPr>
          <a:xfrm>
            <a:off x="2643188" y="5129213"/>
            <a:ext cx="3857625" cy="1143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uk-UA" sz="1600" dirty="0"/>
              <a:t>характеризується повною відсутністю чітко сформульованих вимог лідера до діяльності групи</a:t>
            </a:r>
            <a:endParaRPr lang="ru-RU" sz="1600" dirty="0"/>
          </a:p>
        </p:txBody>
      </p:sp>
    </p:spTree>
    <p:extLst>
      <p:ext uri="{BB962C8B-B14F-4D97-AF65-F5344CB8AC3E}">
        <p14:creationId xmlns:p14="http://schemas.microsoft.com/office/powerpoint/2010/main" val="156482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7411" name="Місце для вмісту 2"/>
          <p:cNvSpPr>
            <a:spLocks noGrp="1"/>
          </p:cNvSpPr>
          <p:nvPr>
            <p:ph idx="1"/>
          </p:nvPr>
        </p:nvSpPr>
        <p:spPr/>
        <p:txBody>
          <a:bodyPr/>
          <a:lstStyle/>
          <a:p>
            <a:pPr eaLnBrk="1" hangingPunct="1"/>
            <a:endParaRPr lang="uk-UA" smtClean="0"/>
          </a:p>
        </p:txBody>
      </p:sp>
      <p:pic>
        <p:nvPicPr>
          <p:cNvPr id="17412"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
        <p:nvSpPr>
          <p:cNvPr id="5" name="Заголовок 3"/>
          <p:cNvSpPr txBox="1">
            <a:spLocks/>
          </p:cNvSpPr>
          <p:nvPr/>
        </p:nvSpPr>
        <p:spPr>
          <a:xfrm>
            <a:off x="422030" y="285728"/>
            <a:ext cx="8229600" cy="1500198"/>
          </a:xfrm>
          <a:prstGeom prst="rect">
            <a:avLst/>
          </a:prstGeom>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5400" i="1" dirty="0" smtClean="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rPr>
              <a:t>Стилі лідерства </a:t>
            </a:r>
            <a:br>
              <a:rPr lang="uk-UA" sz="5400" i="1" dirty="0" smtClean="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rPr>
            </a:br>
            <a:r>
              <a:rPr lang="uk-UA" sz="5400" i="1" dirty="0" smtClean="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rPr>
              <a:t>(за </a:t>
            </a:r>
            <a:r>
              <a:rPr lang="uk-UA" sz="5400" i="1" dirty="0" err="1" smtClean="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rPr>
              <a:t>Лайкертом</a:t>
            </a:r>
            <a:r>
              <a:rPr lang="uk-UA" sz="5400" i="1" dirty="0" smtClean="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rPr>
              <a:t>)</a:t>
            </a:r>
            <a:endParaRPr lang="ru-RU" sz="5400" i="1" dirty="0">
              <a:ln w="6350">
                <a:solidFill>
                  <a:schemeClr val="bg1"/>
                </a:solidFill>
              </a:ln>
              <a:solidFill>
                <a:srgbClr val="FFFF00"/>
              </a:solidFill>
              <a:effectLst>
                <a:glow rad="228600">
                  <a:schemeClr val="accent5">
                    <a:satMod val="175000"/>
                    <a:alpha val="40000"/>
                  </a:schemeClr>
                </a:glow>
                <a:outerShdw blurRad="114300" dist="101600" dir="2700000" algn="tl" rotWithShape="0">
                  <a:srgbClr val="000000">
                    <a:alpha val="40000"/>
                  </a:srgbClr>
                </a:outerShdw>
              </a:effectLst>
              <a:latin typeface="Georgia" pitchFamily="18" charset="0"/>
            </a:endParaRPr>
          </a:p>
        </p:txBody>
      </p:sp>
      <p:sp>
        <p:nvSpPr>
          <p:cNvPr id="6" name="AutoShape 14"/>
          <p:cNvSpPr>
            <a:spLocks noChangeArrowheads="1"/>
          </p:cNvSpPr>
          <p:nvPr/>
        </p:nvSpPr>
        <p:spPr bwMode="auto">
          <a:xfrm>
            <a:off x="714348" y="4286256"/>
            <a:ext cx="3286148" cy="16430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uk-UA" sz="2800" b="1" dirty="0">
                <a:solidFill>
                  <a:schemeClr val="bg1"/>
                </a:solidFill>
                <a:latin typeface="Book Antiqua" pitchFamily="18" charset="0"/>
              </a:rPr>
              <a:t>Консультативно-демократичний</a:t>
            </a:r>
          </a:p>
        </p:txBody>
      </p:sp>
      <p:sp>
        <p:nvSpPr>
          <p:cNvPr id="7" name="AutoShape 14"/>
          <p:cNvSpPr>
            <a:spLocks noChangeArrowheads="1"/>
          </p:cNvSpPr>
          <p:nvPr/>
        </p:nvSpPr>
        <p:spPr bwMode="auto">
          <a:xfrm>
            <a:off x="5072066" y="4214818"/>
            <a:ext cx="3357586" cy="16430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uk-UA" i="1" dirty="0"/>
              <a:t> </a:t>
            </a:r>
          </a:p>
          <a:p>
            <a:pPr algn="ctr">
              <a:defRPr/>
            </a:pPr>
            <a:r>
              <a:rPr lang="uk-UA" sz="3200" b="1" dirty="0">
                <a:solidFill>
                  <a:schemeClr val="bg1"/>
                </a:solidFill>
                <a:latin typeface="Book Antiqua" pitchFamily="18" charset="0"/>
              </a:rPr>
              <a:t>Групова участь</a:t>
            </a:r>
          </a:p>
        </p:txBody>
      </p:sp>
      <p:sp>
        <p:nvSpPr>
          <p:cNvPr id="8" name="AutoShape 14"/>
          <p:cNvSpPr>
            <a:spLocks noChangeArrowheads="1"/>
          </p:cNvSpPr>
          <p:nvPr/>
        </p:nvSpPr>
        <p:spPr bwMode="auto">
          <a:xfrm>
            <a:off x="714348" y="2285992"/>
            <a:ext cx="3286148" cy="135732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uk-UA" sz="2800" b="1" dirty="0">
                <a:solidFill>
                  <a:schemeClr val="bg1"/>
                </a:solidFill>
                <a:latin typeface="Book Antiqua" pitchFamily="18" charset="0"/>
              </a:rPr>
              <a:t>Експлуатаційно-авторитарний</a:t>
            </a:r>
          </a:p>
        </p:txBody>
      </p:sp>
      <p:sp>
        <p:nvSpPr>
          <p:cNvPr id="9" name="AutoShape 14"/>
          <p:cNvSpPr>
            <a:spLocks noChangeArrowheads="1"/>
          </p:cNvSpPr>
          <p:nvPr/>
        </p:nvSpPr>
        <p:spPr bwMode="auto">
          <a:xfrm>
            <a:off x="4857752" y="2214554"/>
            <a:ext cx="3500462" cy="150019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uk-UA" sz="2800" b="1" dirty="0">
                <a:solidFill>
                  <a:schemeClr val="bg1"/>
                </a:solidFill>
                <a:latin typeface="Book Antiqua" pitchFamily="18" charset="0"/>
              </a:rPr>
              <a:t>Доброзичливо-авторитарний</a:t>
            </a:r>
          </a:p>
        </p:txBody>
      </p:sp>
    </p:spTree>
    <p:extLst>
      <p:ext uri="{BB962C8B-B14F-4D97-AF65-F5344CB8AC3E}">
        <p14:creationId xmlns:p14="http://schemas.microsoft.com/office/powerpoint/2010/main" val="2125281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8435" name="Місце для вмісту 2"/>
          <p:cNvSpPr>
            <a:spLocks noGrp="1"/>
          </p:cNvSpPr>
          <p:nvPr>
            <p:ph idx="1"/>
          </p:nvPr>
        </p:nvSpPr>
        <p:spPr/>
        <p:txBody>
          <a:bodyPr/>
          <a:lstStyle/>
          <a:p>
            <a:pPr eaLnBrk="1" hangingPunct="1"/>
            <a:endParaRPr lang="uk-UA" smtClean="0"/>
          </a:p>
        </p:txBody>
      </p:sp>
      <p:pic>
        <p:nvPicPr>
          <p:cNvPr id="18436"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0" y="0"/>
            <a:ext cx="9107934" cy="6875161"/>
          </a:xfrm>
          <a:prstGeom prst="rect">
            <a:avLst/>
          </a:prstGeom>
          <a:noFill/>
          <a:ln w="9525">
            <a:noFill/>
            <a:miter lim="800000"/>
            <a:headEnd/>
            <a:tailEnd/>
          </a:ln>
        </p:spPr>
      </p:pic>
      <p:sp>
        <p:nvSpPr>
          <p:cNvPr id="5" name="Заголовок 4"/>
          <p:cNvSpPr txBox="1">
            <a:spLocks/>
          </p:cNvSpPr>
          <p:nvPr/>
        </p:nvSpPr>
        <p:spPr>
          <a:xfrm>
            <a:off x="323528" y="274638"/>
            <a:ext cx="8568952" cy="6297634"/>
          </a:xfrm>
          <a:prstGeom prst="rect">
            <a:avLst/>
          </a:prstGeom>
        </p:spPr>
        <p:txBody>
          <a:bodyPr anchor="ctr">
            <a:normAutofit/>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6600" i="1" dirty="0" smtClean="0">
                <a:ln w="17780" cmpd="sng">
                  <a:solidFill>
                    <a:schemeClr val="bg1"/>
                  </a:solidFill>
                  <a:prstDash val="solid"/>
                  <a:miter lim="800000"/>
                </a:ln>
                <a:solidFill>
                  <a:srgbClr val="FF0000"/>
                </a:solidFill>
                <a:effectLst>
                  <a:glow rad="101600">
                    <a:schemeClr val="tx1">
                      <a:alpha val="60000"/>
                    </a:schemeClr>
                  </a:glow>
                  <a:outerShdw blurRad="55000" dist="50800" dir="5400000" algn="tl">
                    <a:srgbClr val="000000">
                      <a:alpha val="33000"/>
                    </a:srgbClr>
                  </a:outerShdw>
                </a:effectLst>
                <a:latin typeface="Georgia" pitchFamily="18" charset="0"/>
              </a:rPr>
              <a:t>Здібності</a:t>
            </a:r>
            <a:r>
              <a:rPr lang="uk-UA" sz="3600" i="1" dirty="0" smtClean="0">
                <a:ln w="17780" cmpd="sng">
                  <a:solidFill>
                    <a:schemeClr val="bg1"/>
                  </a:solidFill>
                  <a:prstDash val="solid"/>
                  <a:miter lim="800000"/>
                </a:ln>
                <a:solidFill>
                  <a:srgbClr val="FF0000"/>
                </a:solidFill>
                <a:effectLst>
                  <a:glow rad="101600">
                    <a:schemeClr val="tx1">
                      <a:alpha val="60000"/>
                    </a:schemeClr>
                  </a:glow>
                  <a:outerShdw blurRad="55000" dist="50800" dir="5400000" algn="tl">
                    <a:srgbClr val="000000">
                      <a:alpha val="33000"/>
                    </a:srgbClr>
                  </a:outerShdw>
                </a:effectLst>
                <a:latin typeface="Georgia" pitchFamily="18" charset="0"/>
              </a:rPr>
              <a:t> </a:t>
            </a:r>
          </a:p>
          <a:p>
            <a:pPr fontAlgn="auto">
              <a:spcAft>
                <a:spcPts val="0"/>
              </a:spcAft>
              <a:defRPr/>
            </a:pPr>
            <a:r>
              <a:rPr lang="uk-UA" sz="3600" b="0" i="1"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rPr>
              <a:t>формуються лише в певних умовах життя і діяльності людей та за наявності задатків (вроджених анатомо-фізіологічних особливостей, що утворюють відмінності між людьми).</a:t>
            </a:r>
            <a:endParaRPr lang="ru-RU" sz="3600" b="0" i="1"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Georgia" pitchFamily="18" charset="0"/>
            </a:endParaRPr>
          </a:p>
        </p:txBody>
      </p:sp>
    </p:spTree>
    <p:extLst>
      <p:ext uri="{BB962C8B-B14F-4D97-AF65-F5344CB8AC3E}">
        <p14:creationId xmlns:p14="http://schemas.microsoft.com/office/powerpoint/2010/main" val="274985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endParaRPr lang="uk-UA"/>
          </a:p>
        </p:txBody>
      </p:sp>
      <p:sp>
        <p:nvSpPr>
          <p:cNvPr id="19459" name="Місце для вмісту 2"/>
          <p:cNvSpPr>
            <a:spLocks noGrp="1"/>
          </p:cNvSpPr>
          <p:nvPr>
            <p:ph idx="1"/>
          </p:nvPr>
        </p:nvSpPr>
        <p:spPr/>
        <p:txBody>
          <a:bodyPr/>
          <a:lstStyle/>
          <a:p>
            <a:pPr eaLnBrk="1" hangingPunct="1"/>
            <a:endParaRPr lang="uk-UA" smtClean="0"/>
          </a:p>
        </p:txBody>
      </p:sp>
      <p:pic>
        <p:nvPicPr>
          <p:cNvPr id="19460" name="Picture 2" descr="D:\documents\картинки\фони\фони нові\0035136_www.nevseoboi.com.ua.jpg"/>
          <p:cNvPicPr>
            <a:picLocks noChangeAspect="1" noChangeArrowheads="1"/>
          </p:cNvPicPr>
          <p:nvPr/>
        </p:nvPicPr>
        <p:blipFill>
          <a:blip r:embed="rId2" cstate="print"/>
          <a:srcRect/>
          <a:stretch>
            <a:fillRect/>
          </a:stretch>
        </p:blipFill>
        <p:spPr bwMode="auto">
          <a:xfrm>
            <a:off x="-36512" y="-170"/>
            <a:ext cx="9180512" cy="6858170"/>
          </a:xfrm>
          <a:prstGeom prst="rect">
            <a:avLst/>
          </a:prstGeom>
          <a:noFill/>
          <a:ln w="9525">
            <a:noFill/>
            <a:miter lim="800000"/>
            <a:headEnd/>
            <a:tailEnd/>
          </a:ln>
        </p:spPr>
      </p:pic>
      <p:sp>
        <p:nvSpPr>
          <p:cNvPr id="5" name="Заголовок 2"/>
          <p:cNvSpPr txBox="1">
            <a:spLocks/>
          </p:cNvSpPr>
          <p:nvPr/>
        </p:nvSpPr>
        <p:spPr>
          <a:xfrm>
            <a:off x="683568" y="188640"/>
            <a:ext cx="8208912" cy="3528392"/>
          </a:xfrm>
          <a:prstGeom prst="rect">
            <a:avLst/>
          </a:prstGeom>
        </p:spPr>
        <p:txBody>
          <a:bodyPr anchor="ctr">
            <a:scene3d>
              <a:camera prst="orthographicFront"/>
              <a:lightRig rig="soft" dir="t">
                <a:rot lat="0" lon="0" rev="16800000"/>
              </a:lightRig>
            </a:scene3d>
            <a:sp3d prstMaterial="softEdge"/>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defRPr/>
            </a:pPr>
            <a:r>
              <a:rPr lang="uk-UA" sz="5400" b="0" i="1" dirty="0" smtClean="0">
                <a:ln w="17780" cmpd="sng">
                  <a:solidFill>
                    <a:schemeClr val="bg1"/>
                  </a:solidFill>
                  <a:prstDash val="solid"/>
                  <a:miter lim="800000"/>
                </a:ln>
                <a:solidFill>
                  <a:srgbClr val="FF0000"/>
                </a:solidFill>
                <a:effectLst>
                  <a:glow rad="101600">
                    <a:schemeClr val="tx1">
                      <a:alpha val="60000"/>
                    </a:schemeClr>
                  </a:glow>
                  <a:outerShdw blurRad="55000" dist="50800" dir="5400000" algn="tl">
                    <a:srgbClr val="000000">
                      <a:alpha val="33000"/>
                    </a:srgbClr>
                  </a:outerShdw>
                </a:effectLst>
                <a:latin typeface="Georgia" pitchFamily="18" charset="0"/>
                <a:cs typeface="Times New Roman" pitchFamily="18" charset="0"/>
              </a:rPr>
              <a:t>Обдарованість </a:t>
            </a:r>
            <a:r>
              <a:rPr lang="uk-UA" sz="4800" b="0" i="1" dirty="0" smtClean="0">
                <a:latin typeface="Georgia" pitchFamily="18" charset="0"/>
                <a:cs typeface="Times New Roman" pitchFamily="18" charset="0"/>
              </a:rPr>
              <a:t>- </a:t>
            </a:r>
            <a:r>
              <a:rPr lang="uk-UA" sz="3600" b="0" i="1" dirty="0" smtClean="0">
                <a:ln w="6350">
                  <a:solidFill>
                    <a:schemeClr val="bg1"/>
                  </a:solidFill>
                </a:ln>
                <a:solidFill>
                  <a:schemeClr val="bg1"/>
                </a:solidFill>
                <a:effectLst>
                  <a:glow rad="101600">
                    <a:schemeClr val="tx1">
                      <a:alpha val="60000"/>
                    </a:schemeClr>
                  </a:glow>
                  <a:outerShdw blurRad="114300" dist="101600" dir="2700000" algn="tl" rotWithShape="0">
                    <a:srgbClr val="000000">
                      <a:alpha val="40000"/>
                    </a:srgbClr>
                  </a:outerShdw>
                </a:effectLst>
                <a:latin typeface="Georgia" pitchFamily="18" charset="0"/>
                <a:cs typeface="Times New Roman" pitchFamily="18" charset="0"/>
              </a:rPr>
              <a:t>ц</a:t>
            </a:r>
            <a:r>
              <a:rPr lang="uk-UA" sz="3200" b="0" i="1" dirty="0" smtClean="0">
                <a:ln w="6350">
                  <a:solidFill>
                    <a:schemeClr val="bg1"/>
                  </a:solidFill>
                </a:ln>
                <a:solidFill>
                  <a:schemeClr val="bg1"/>
                </a:solidFill>
                <a:effectLst>
                  <a:glow rad="101600">
                    <a:schemeClr val="tx1">
                      <a:alpha val="60000"/>
                    </a:schemeClr>
                  </a:glow>
                  <a:outerShdw blurRad="114300" dist="101600" dir="2700000" algn="tl" rotWithShape="0">
                    <a:srgbClr val="000000">
                      <a:alpha val="40000"/>
                    </a:srgbClr>
                  </a:outerShdw>
                </a:effectLst>
                <a:latin typeface="Georgia" pitchFamily="18" charset="0"/>
                <a:cs typeface="Times New Roman" pitchFamily="18" charset="0"/>
              </a:rPr>
              <a:t>е високий рівень </a:t>
            </a:r>
            <a:r>
              <a:rPr lang="uk-UA" sz="3200" b="0" i="1" dirty="0" err="1" smtClean="0">
                <a:ln w="6350">
                  <a:solidFill>
                    <a:schemeClr val="bg1"/>
                  </a:solidFill>
                </a:ln>
                <a:solidFill>
                  <a:schemeClr val="bg1"/>
                </a:solidFill>
                <a:effectLst>
                  <a:glow rad="101600">
                    <a:schemeClr val="tx1">
                      <a:alpha val="60000"/>
                    </a:schemeClr>
                  </a:glow>
                  <a:outerShdw blurRad="114300" dist="101600" dir="2700000" algn="tl" rotWithShape="0">
                    <a:srgbClr val="000000">
                      <a:alpha val="40000"/>
                    </a:srgbClr>
                  </a:outerShdw>
                </a:effectLst>
                <a:latin typeface="Georgia" pitchFamily="18" charset="0"/>
                <a:cs typeface="Times New Roman" pitchFamily="18" charset="0"/>
              </a:rPr>
              <a:t>вираженості</a:t>
            </a:r>
            <a:r>
              <a:rPr lang="uk-UA" sz="3200" b="0" i="1" dirty="0" smtClean="0">
                <a:ln w="6350">
                  <a:solidFill>
                    <a:schemeClr val="bg1"/>
                  </a:solidFill>
                </a:ln>
                <a:solidFill>
                  <a:schemeClr val="bg1"/>
                </a:solidFill>
                <a:effectLst>
                  <a:glow rad="101600">
                    <a:schemeClr val="tx1">
                      <a:alpha val="60000"/>
                    </a:schemeClr>
                  </a:glow>
                  <a:outerShdw blurRad="114300" dist="101600" dir="2700000" algn="tl" rotWithShape="0">
                    <a:srgbClr val="000000">
                      <a:alpha val="40000"/>
                    </a:srgbClr>
                  </a:outerShdw>
                </a:effectLst>
                <a:latin typeface="Georgia" pitchFamily="18" charset="0"/>
                <a:cs typeface="Times New Roman" pitchFamily="18" charset="0"/>
              </a:rPr>
              <a:t> здібностей, що забезпечує можливість успішного виконання діяльності.</a:t>
            </a:r>
            <a:endParaRPr lang="ru-RU" sz="3200" b="0" i="1" dirty="0">
              <a:ln w="6350">
                <a:solidFill>
                  <a:schemeClr val="bg1"/>
                </a:solidFill>
              </a:ln>
              <a:solidFill>
                <a:schemeClr val="bg1"/>
              </a:solidFill>
              <a:effectLst>
                <a:glow rad="101600">
                  <a:schemeClr val="tx1">
                    <a:alpha val="60000"/>
                  </a:schemeClr>
                </a:glow>
                <a:outerShdw blurRad="114300" dist="101600" dir="2700000" algn="tl" rotWithShape="0">
                  <a:srgbClr val="000000">
                    <a:alpha val="40000"/>
                  </a:srgbClr>
                </a:outerShdw>
              </a:effectLst>
              <a:latin typeface="Georgia" pitchFamily="18" charset="0"/>
              <a:cs typeface="Times New Roman" pitchFamily="18" charset="0"/>
            </a:endParaRPr>
          </a:p>
        </p:txBody>
      </p:sp>
      <p:pic>
        <p:nvPicPr>
          <p:cNvPr id="6" name="Picture 4" descr="C:\Users\Iryna Marach\Desktop\ЛІДЕРИ\school2517.jpg"/>
          <p:cNvPicPr>
            <a:picLocks noChangeAspect="1" noChangeArrowheads="1"/>
          </p:cNvPicPr>
          <p:nvPr/>
        </p:nvPicPr>
        <p:blipFill>
          <a:blip r:embed="rId3" cstate="print">
            <a:extLst/>
          </a:blip>
          <a:srcRect/>
          <a:stretch>
            <a:fillRect/>
          </a:stretch>
        </p:blipFill>
        <p:spPr bwMode="auto">
          <a:xfrm>
            <a:off x="2339752" y="3356992"/>
            <a:ext cx="4896544" cy="3263088"/>
          </a:xfrm>
          <a:prstGeom prst="rect">
            <a:avLst/>
          </a:prstGeom>
          <a:ln>
            <a:noFill/>
          </a:ln>
          <a:effectLst>
            <a:softEdge rad="112500"/>
          </a:effectLst>
          <a:extLst/>
        </p:spPr>
      </p:pic>
    </p:spTree>
    <p:extLst>
      <p:ext uri="{BB962C8B-B14F-4D97-AF65-F5344CB8AC3E}">
        <p14:creationId xmlns:p14="http://schemas.microsoft.com/office/powerpoint/2010/main" val="20731603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1162</TotalTime>
  <Words>1932</Words>
  <Application>Microsoft Office PowerPoint</Application>
  <PresentationFormat>Экран (4:3)</PresentationFormat>
  <Paragraphs>174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Тревіно й інші також виділяють три заходи, яких зазвичай уживають ефективні етичні менеджери. </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Mariana</cp:lastModifiedBy>
  <cp:revision>157</cp:revision>
  <dcterms:created xsi:type="dcterms:W3CDTF">2013-01-14T10:31:36Z</dcterms:created>
  <dcterms:modified xsi:type="dcterms:W3CDTF">2022-03-21T19:09:59Z</dcterms:modified>
</cp:coreProperties>
</file>