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94" r:id="rId2"/>
    <p:sldId id="293" r:id="rId3"/>
    <p:sldId id="298" r:id="rId4"/>
    <p:sldId id="313" r:id="rId5"/>
    <p:sldId id="299" r:id="rId6"/>
    <p:sldId id="314" r:id="rId7"/>
    <p:sldId id="315" r:id="rId8"/>
    <p:sldId id="316" r:id="rId9"/>
    <p:sldId id="317" r:id="rId10"/>
    <p:sldId id="318" r:id="rId11"/>
    <p:sldId id="300" r:id="rId12"/>
    <p:sldId id="301" r:id="rId13"/>
    <p:sldId id="257" r:id="rId14"/>
    <p:sldId id="312" r:id="rId15"/>
    <p:sldId id="262" r:id="rId16"/>
    <p:sldId id="263" r:id="rId17"/>
    <p:sldId id="258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61" r:id="rId31"/>
    <p:sldId id="276" r:id="rId32"/>
    <p:sldId id="277" r:id="rId33"/>
    <p:sldId id="278" r:id="rId34"/>
    <p:sldId id="279" r:id="rId35"/>
    <p:sldId id="259" r:id="rId36"/>
    <p:sldId id="304" r:id="rId37"/>
    <p:sldId id="306" r:id="rId38"/>
    <p:sldId id="280" r:id="rId39"/>
    <p:sldId id="281" r:id="rId40"/>
    <p:sldId id="288" r:id="rId41"/>
    <p:sldId id="289" r:id="rId42"/>
    <p:sldId id="282" r:id="rId43"/>
    <p:sldId id="260" r:id="rId44"/>
    <p:sldId id="283" r:id="rId45"/>
    <p:sldId id="284" r:id="rId46"/>
    <p:sldId id="285" r:id="rId47"/>
    <p:sldId id="297" r:id="rId48"/>
    <p:sldId id="286" r:id="rId49"/>
    <p:sldId id="302" r:id="rId50"/>
    <p:sldId id="309" r:id="rId51"/>
    <p:sldId id="303" r:id="rId52"/>
    <p:sldId id="307" r:id="rId53"/>
    <p:sldId id="308" r:id="rId54"/>
    <p:sldId id="311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6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0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30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108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04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45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7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98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3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0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0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1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7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7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6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8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2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3%D0%BE%D0%BB%D0%BE%D0%B2%D0%BD%D0%B8%D0%B9_%D0%B2%D0%B8%D0%BA%D0%BE%D0%BD%D0%B0%D0%B2%D1%87%D0%B8%D0%B9_%D0%B4%D0%B8%D1%80%D0%B5%D0%BA%D1%82%D0%BE%D1%80" TargetMode="External"/><Relationship Id="rId7" Type="http://schemas.openxmlformats.org/officeDocument/2006/relationships/hyperlink" Target="https://uk.wikipedia.org/wiki/%D0%86%D1%81%D1%82%D0%BE%D1%80%D1%96%D1%8F_%D1%96%D0%B3%D1%80%D0%B0%D1%88%D0%BE%D0%BA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The_Walt_Disney_Company" TargetMode="External"/><Relationship Id="rId5" Type="http://schemas.openxmlformats.org/officeDocument/2006/relationships/hyperlink" Target="https://uk.wikipedia.org/wiki/Pixar" TargetMode="External"/><Relationship Id="rId4" Type="http://schemas.openxmlformats.org/officeDocument/2006/relationships/hyperlink" Target="https://uk.wikipedia.org/wiki/Apple_Inc.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1%80%D0%B8%D0%B1%D1%83%D1%82%D0%BE%D0%BA" TargetMode="External"/><Relationship Id="rId3" Type="http://schemas.openxmlformats.org/officeDocument/2006/relationships/hyperlink" Target="https://uk.wikipedia.org/wiki/%D0%9A%D0%BB%D0%B0%D0%B2%D1%96%D0%B0%D1%82%D1%83%D1%80%D0%B0" TargetMode="External"/><Relationship Id="rId7" Type="http://schemas.openxmlformats.org/officeDocument/2006/relationships/hyperlink" Target="https://uk.wikipedia.org/wiki/%D0%9D%D0%B0%D0%B4%D0%B0%D0%B4%D0%B8%D1%82%D0%B8%D0%B2%D0%BD%D0%B8%D0%B9_%D0%B5%D1%84%D0%B5%D0%BA%D1%82" TargetMode="External"/><Relationship Id="rId2" Type="http://schemas.openxmlformats.org/officeDocument/2006/relationships/hyperlink" Target="https://uk.wikipedia.org/wiki/%D0%93%D1%80%D0%B5%D1%86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/index.php?title=%D0%A1%D0%B8%D1%81%D1%82%D0%B5%D0%BC%D0%BE%D0%B3%D0%B5%D0%BD%D0%B5%D0%B7&amp;action=edit&amp;redlink=1" TargetMode="External"/><Relationship Id="rId5" Type="http://schemas.openxmlformats.org/officeDocument/2006/relationships/hyperlink" Target="https://uk.wikipedia.org/wiki/%D0%94%D0%B8%D1%81%D0%BF%D0%BB%D0%B5%D0%B9" TargetMode="External"/><Relationship Id="rId4" Type="http://schemas.openxmlformats.org/officeDocument/2006/relationships/hyperlink" Target="https://uk.wikipedia.org/wiki/%D0%A1%D0%B8%D1%81%D1%82%D0%B5%D0%BC%D0%BD%D0%B8%D0%B9_%D0%B1%D0%BB%D0%BE%D0%BA" TargetMode="External"/><Relationship Id="rId9" Type="http://schemas.openxmlformats.org/officeDocument/2006/relationships/hyperlink" Target="https://uk.wikipedia.org/wiki/%D0%90%D1%80%D1%96%D1%81%D1%82%D0%BE%D1%82%D0%B5%D0%BB%D1%8C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73" y="404814"/>
            <a:ext cx="10798627" cy="551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serchX\Desktop\280723_html_m4727313d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4" y="128587"/>
            <a:ext cx="1559375" cy="99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9750" y="133350"/>
            <a:ext cx="10941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LVIV STATE UNIVERSITY OF LIFE SAFETY</a:t>
            </a:r>
            <a:endParaRPr kumimoji="0" lang="ru-RU" sz="1800" b="1" i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849257" y="928915"/>
            <a:ext cx="6342743" cy="1625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uk-UA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2600" b="1" i="1" dirty="0"/>
              <a:t>ЛЕКЦІЯ </a:t>
            </a:r>
            <a:endParaRPr lang="uk-UA" sz="2600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b="1" i="1" dirty="0"/>
              <a:t>з </a:t>
            </a:r>
            <a:r>
              <a:rPr lang="ru-RU" sz="2600" b="1" i="1" dirty="0" err="1"/>
              <a:t>дисципліни</a:t>
            </a:r>
            <a:r>
              <a:rPr lang="ru-RU" sz="2600" b="1" i="1" dirty="0"/>
              <a:t> «</a:t>
            </a:r>
            <a:r>
              <a:rPr lang="ru-RU" sz="2600" b="1" i="1" dirty="0" err="1"/>
              <a:t>Лідерство</a:t>
            </a:r>
            <a:r>
              <a:rPr lang="ru-RU" sz="2600" b="1" i="1" dirty="0"/>
              <a:t> та </a:t>
            </a:r>
            <a:r>
              <a:rPr lang="ru-RU" sz="2600" b="1" i="1" dirty="0" err="1"/>
              <a:t>стилі</a:t>
            </a:r>
            <a:r>
              <a:rPr lang="ru-RU" sz="2600" b="1" i="1" dirty="0"/>
              <a:t> </a:t>
            </a:r>
            <a:r>
              <a:rPr lang="ru-RU" sz="2600" b="1" i="1" dirty="0" err="1"/>
              <a:t>керівництва</a:t>
            </a:r>
            <a:r>
              <a:rPr lang="ru-RU" sz="2600" b="1" i="1" dirty="0"/>
              <a:t>» </a:t>
            </a:r>
            <a:endParaRPr lang="ru-RU" sz="2600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b="1" i="1" dirty="0"/>
              <a:t>для </a:t>
            </a:r>
            <a:r>
              <a:rPr lang="ru-RU" sz="2600" b="1" i="1" dirty="0" err="1"/>
              <a:t>здобувачів</a:t>
            </a:r>
            <a:r>
              <a:rPr lang="ru-RU" sz="2600" b="1" i="1" dirty="0"/>
              <a:t> </a:t>
            </a:r>
            <a:r>
              <a:rPr lang="ru-RU" sz="2600" b="1" i="1" dirty="0" err="1"/>
              <a:t>вищої</a:t>
            </a:r>
            <a:r>
              <a:rPr lang="ru-RU" sz="2600" b="1" i="1" dirty="0"/>
              <a:t> </a:t>
            </a:r>
            <a:r>
              <a:rPr lang="ru-RU" sz="2600" b="1" i="1" dirty="0" err="1"/>
              <a:t>освіти</a:t>
            </a:r>
            <a:r>
              <a:rPr lang="ru-RU" sz="2600" b="1" i="1" dirty="0"/>
              <a:t> 1-го курсу </a:t>
            </a:r>
            <a:endParaRPr lang="ru-RU" sz="2600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2600" b="1" i="1" dirty="0"/>
              <a:t>за спеціальністю 073 «Менеджмент»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uk-UA" dirty="0"/>
          </a:p>
          <a:p>
            <a:pPr marL="0" indent="0" algn="ctr">
              <a:buFont typeface="Arial" panose="020B0604020202020204" pitchFamily="34" charset="0"/>
              <a:buNone/>
            </a:pPr>
            <a:endParaRPr lang="uk-UA" dirty="0"/>
          </a:p>
          <a:p>
            <a:pPr marL="0" indent="0" algn="ctr">
              <a:buFont typeface="Arial" panose="020B0604020202020204" pitchFamily="34" charset="0"/>
              <a:buNone/>
            </a:pPr>
            <a:endParaRPr lang="uk-UA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646058" y="5341256"/>
            <a:ext cx="6545942" cy="1516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856D3-36A8-DEFD-764A-BB598C1A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2C8587-D2B0-CCE1-0542-1AF2D0C529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marR="0" lvl="0" indent="-228600" algn="l" defTabSz="914400" rtl="0" eaLnBrk="1" fontAlgn="t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0" i="0" u="none" strike="noStrike" kern="1200" cap="all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22. Вміти одночасно займати протилежні точки зору і знаходити виходи з безвихідної ситуації.</a:t>
            </a:r>
          </a:p>
          <a:p>
            <a:pPr marL="228600" marR="0" lvl="0" indent="-228600" algn="l" defTabSz="914400" rtl="0" eaLnBrk="1" fontAlgn="t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0" i="0" u="none" strike="noStrike" kern="1200" cap="all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23. Вчити інших і вчитися самому.</a:t>
            </a:r>
          </a:p>
          <a:p>
            <a:pPr marL="228600" marR="0" lvl="0" indent="-228600" algn="l" defTabSz="914400" rtl="0" eaLnBrk="1" fontAlgn="t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0" i="0" u="none" strike="noStrike" kern="1200" cap="all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24. Проектувати і будувати майбутнє.</a:t>
            </a:r>
          </a:p>
          <a:p>
            <a:pPr marL="228600" marR="0" lvl="0" indent="-228600" algn="l" defTabSz="914400" rtl="0" eaLnBrk="1" fontAlgn="t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0" i="0" u="none" strike="noStrike" kern="1200" cap="all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25. Черпати світову космічну енергію і трансформувати її в добрі справи.</a:t>
            </a:r>
          </a:p>
          <a:p>
            <a:pPr marL="228600" marR="0" lvl="0" indent="-228600" algn="l" defTabSz="914400" rtl="0" eaLnBrk="1" fontAlgn="t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0" i="0" u="none" strike="noStrike" kern="1200" cap="all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26. Дарувати людям радість.</a:t>
            </a:r>
          </a:p>
          <a:p>
            <a:pPr marL="228600" marR="0" lvl="0" indent="-228600" algn="l" defTabSz="914400" rtl="0" eaLnBrk="1" fontAlgn="t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0" i="0" u="none" strike="noStrike" kern="1200" cap="all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27. І багато, багато іншого ...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822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19200"/>
            <a:ext cx="10363826" cy="5050971"/>
          </a:xfrm>
        </p:spPr>
        <p:txBody>
          <a:bodyPr>
            <a:normAutofit/>
          </a:bodyPr>
          <a:lstStyle/>
          <a:p>
            <a:r>
              <a:rPr lang="uk-UA" b="1" dirty="0"/>
              <a:t>Менеджер </a:t>
            </a:r>
            <a:r>
              <a:rPr lang="uk-UA" dirty="0"/>
              <a:t>– це керівник, який спрямовує роботу інших і несе персональну відповідальність за її результати. </a:t>
            </a:r>
          </a:p>
          <a:p>
            <a:r>
              <a:rPr lang="uk-UA" b="1" dirty="0"/>
              <a:t>Керівництво – </a:t>
            </a:r>
            <a:r>
              <a:rPr lang="uk-UA" dirty="0"/>
              <a:t>це право особи давати офіційні доручення підлеглим і вимагати їх виконання. </a:t>
            </a:r>
          </a:p>
        </p:txBody>
      </p:sp>
      <p:pic>
        <p:nvPicPr>
          <p:cNvPr id="3074" name="Picture 2" descr="Ефективний лідер: 6 неочевидних ознак - K.Fund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86" y="2802390"/>
            <a:ext cx="4285797" cy="32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6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67428" y="378635"/>
            <a:ext cx="9724571" cy="3424107"/>
          </a:xfrm>
        </p:spPr>
        <p:txBody>
          <a:bodyPr>
            <a:normAutofit/>
          </a:bodyPr>
          <a:lstStyle/>
          <a:p>
            <a:pPr eaLnBrk="0" hangingPunct="0"/>
            <a:r>
              <a:rPr lang="uk-UA" dirty="0"/>
              <a:t>До основних </a:t>
            </a:r>
            <a:r>
              <a:rPr lang="uk-UA" b="1" dirty="0"/>
              <a:t>функцій менеджера </a:t>
            </a:r>
            <a:r>
              <a:rPr lang="uk-UA" dirty="0"/>
              <a:t>як організатора колективу належать:</a:t>
            </a:r>
          </a:p>
          <a:p>
            <a:pPr lvl="1" eaLnBrk="0" hangingPunct="0"/>
            <a:r>
              <a:rPr lang="uk-UA" dirty="0"/>
              <a:t>організація праці та управління;</a:t>
            </a:r>
          </a:p>
          <a:p>
            <a:pPr lvl="1" eaLnBrk="0" hangingPunct="0"/>
            <a:r>
              <a:rPr lang="uk-UA" dirty="0"/>
              <a:t>організація трудової активності та стимулювання працівників;</a:t>
            </a:r>
          </a:p>
          <a:p>
            <a:pPr lvl="1" eaLnBrk="0" hangingPunct="0"/>
            <a:r>
              <a:rPr lang="uk-UA" dirty="0"/>
              <a:t>забезпечення чіткого системного контролю за тим, як колектив виконує поставлені перед ним завдання.</a:t>
            </a:r>
          </a:p>
          <a:p>
            <a:endParaRPr lang="uk-UA" dirty="0"/>
          </a:p>
        </p:txBody>
      </p:sp>
      <p:pic>
        <p:nvPicPr>
          <p:cNvPr id="4098" name="Picture 2" descr="Як розпізнати потенційних лідерів у своїй команді - Baker Ti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03" y="3818052"/>
            <a:ext cx="4706711" cy="28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118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97893"/>
            <a:ext cx="10364451" cy="643355"/>
          </a:xfrm>
        </p:spPr>
        <p:txBody>
          <a:bodyPr>
            <a:normAutofit fontScale="90000"/>
          </a:bodyPr>
          <a:lstStyle/>
          <a:p>
            <a:r>
              <a:rPr lang="ru-RU" sz="4400" b="1" i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44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такий</a:t>
            </a:r>
            <a:r>
              <a:rPr lang="ru-RU" sz="44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лідер</a:t>
            </a:r>
            <a:r>
              <a:rPr lang="ru-RU" sz="44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00444"/>
            <a:ext cx="9768114" cy="3782756"/>
          </a:xfrm>
        </p:spPr>
        <p:txBody>
          <a:bodyPr>
            <a:normAutofit/>
          </a:bodyPr>
          <a:lstStyle/>
          <a:p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слід</a:t>
            </a:r>
            <a:r>
              <a:rPr lang="ru-RU" b="1" dirty="0"/>
              <a:t> </a:t>
            </a:r>
            <a:r>
              <a:rPr lang="ru-RU" b="1" dirty="0" err="1"/>
              <a:t>розуміти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таким </a:t>
            </a:r>
            <a:r>
              <a:rPr lang="ru-RU" b="1" dirty="0" err="1"/>
              <a:t>поняттям</a:t>
            </a:r>
            <a:r>
              <a:rPr lang="ru-RU" b="1" dirty="0"/>
              <a:t>, як </a:t>
            </a:r>
            <a:r>
              <a:rPr lang="ru-RU" b="1" dirty="0" err="1"/>
              <a:t>лідерство</a:t>
            </a:r>
            <a:r>
              <a:rPr lang="ru-RU" b="1" dirty="0"/>
              <a:t>? </a:t>
            </a:r>
          </a:p>
          <a:p>
            <a:endParaRPr lang="ru-RU" b="1" dirty="0"/>
          </a:p>
          <a:p>
            <a:r>
              <a:rPr lang="ru-RU" dirty="0" err="1"/>
              <a:t>Лідером</a:t>
            </a:r>
            <a:r>
              <a:rPr lang="ru-RU" dirty="0"/>
              <a:t> є та </a:t>
            </a:r>
            <a:r>
              <a:rPr lang="ru-RU" dirty="0" err="1"/>
              <a:t>людина</a:t>
            </a:r>
            <a:r>
              <a:rPr lang="ru-RU" dirty="0"/>
              <a:t>, яка </a:t>
            </a:r>
            <a:r>
              <a:rPr lang="ru-RU" dirty="0" err="1"/>
              <a:t>здатна</a:t>
            </a:r>
            <a:r>
              <a:rPr lang="ru-RU" dirty="0"/>
              <a:t> повести за собою </a:t>
            </a:r>
            <a:r>
              <a:rPr lang="ru-RU" dirty="0" err="1"/>
              <a:t>інших</a:t>
            </a:r>
            <a:r>
              <a:rPr lang="ru-RU" dirty="0"/>
              <a:t>. </a:t>
            </a:r>
          </a:p>
          <a:p>
            <a:r>
              <a:rPr lang="ru-RU" dirty="0"/>
              <a:t>А </a:t>
            </a:r>
            <a:r>
              <a:rPr lang="ru-RU" dirty="0" err="1"/>
              <a:t>лідерство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з </a:t>
            </a:r>
            <a:r>
              <a:rPr lang="ru-RU" dirty="0" err="1"/>
              <a:t>уміння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самого себе, </a:t>
            </a:r>
            <a:r>
              <a:rPr lang="ru-RU" dirty="0" err="1"/>
              <a:t>свої</a:t>
            </a:r>
            <a:r>
              <a:rPr lang="ru-RU" dirty="0"/>
              <a:t> думки і </a:t>
            </a:r>
            <a:r>
              <a:rPr lang="ru-RU" dirty="0" err="1"/>
              <a:t>емоції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відчуваєте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r>
              <a:rPr lang="ru-RU" dirty="0"/>
              <a:t>, то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навчитися</a:t>
            </a:r>
            <a:r>
              <a:rPr lang="ru-RU" dirty="0"/>
              <a:t> </a:t>
            </a:r>
            <a:r>
              <a:rPr lang="ru-RU" dirty="0" err="1"/>
              <a:t>керувати</a:t>
            </a:r>
            <a:r>
              <a:rPr lang="ru-RU" dirty="0"/>
              <a:t> собою і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правила,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будете </a:t>
            </a:r>
            <a:r>
              <a:rPr lang="ru-RU" dirty="0" err="1"/>
              <a:t>вимагати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. І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по </a:t>
            </a:r>
            <a:r>
              <a:rPr lang="ru-RU" dirty="0" err="1"/>
              <a:t>відношенню</a:t>
            </a:r>
            <a:r>
              <a:rPr lang="ru-RU" dirty="0"/>
              <a:t> до самого себе,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керувати</a:t>
            </a:r>
            <a:r>
              <a:rPr lang="ru-RU" dirty="0"/>
              <a:t> і великою </a:t>
            </a:r>
            <a:r>
              <a:rPr lang="ru-RU" dirty="0" err="1"/>
              <a:t>кількістю</a:t>
            </a:r>
            <a:r>
              <a:rPr lang="ru-RU" dirty="0"/>
              <a:t> людей.</a:t>
            </a:r>
          </a:p>
          <a:p>
            <a:endParaRPr lang="ru-RU" dirty="0"/>
          </a:p>
        </p:txBody>
      </p:sp>
      <p:pic>
        <p:nvPicPr>
          <p:cNvPr id="2050" name="Picture 2" descr="https://sites.google.com/site/liderceti/_/rsrc/1491841132244/home/leader.jpg?height=240&amp;width=3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080" y="4160425"/>
            <a:ext cx="3743071" cy="28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3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18F81-CC8A-96C5-F401-4B8EA72A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58A29AE-9B30-E5A2-EA4B-2E72AA4B59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7585" y="2214694"/>
            <a:ext cx="3160253" cy="34242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73A6C1-568B-F8F8-3D41-2B4C32871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212" y="2456878"/>
            <a:ext cx="3733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4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onogonka.com/wp-content/uploads/2018/04/Malyunok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45" y="884499"/>
            <a:ext cx="9220106" cy="47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12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79021"/>
            <a:ext cx="10364451" cy="159617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cap="none" dirty="0" err="1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Функції</a:t>
            </a:r>
            <a:r>
              <a:rPr lang="ru-RU" b="1" cap="none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cap="none" dirty="0" err="1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лідера</a:t>
            </a:r>
            <a:r>
              <a:rPr lang="ru-RU" b="1" cap="none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cap="none" dirty="0" err="1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можна</a:t>
            </a:r>
            <a:r>
              <a:rPr lang="ru-RU" b="1" cap="none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cap="none" dirty="0" err="1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розділити</a:t>
            </a:r>
            <a:r>
              <a:rPr lang="ru-RU" b="1" cap="none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</a:t>
            </a:r>
            <a:r>
              <a:rPr lang="ru-RU" b="1" cap="none" dirty="0" err="1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такі</a:t>
            </a:r>
            <a:r>
              <a:rPr lang="ru-RU" b="1" cap="none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cap="none" dirty="0" err="1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групи</a:t>
            </a:r>
            <a:r>
              <a:rPr lang="ru-RU" b="1" cap="none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7170" name="Picture 2" descr="http://konogonka.com/wp-content/uploads/2018/04/Malyunok-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29" y="2139378"/>
            <a:ext cx="10643489" cy="343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0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517278" y="4199252"/>
            <a:ext cx="9217778" cy="28321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53920" tIns="4572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формальне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лідерство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—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процес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впливу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на людей з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позиції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займаючої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посади;</a:t>
            </a:r>
          </a:p>
          <a:p>
            <a:pPr marL="0" marR="0" lvl="1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неформальне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лідерство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—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процес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впливу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на людей за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допомогою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своїх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здібностей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вміння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інших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ресурсів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http://konogonka.com/wp-content/uploads/2018/04/Malyunok-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59" y="366712"/>
            <a:ext cx="6254369" cy="361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736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692" y="586585"/>
            <a:ext cx="10364451" cy="1596177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70C0"/>
                </a:solidFill>
              </a:rPr>
              <a:t>Розглянемо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лише</a:t>
            </a:r>
            <a:r>
              <a:rPr lang="ru-RU" dirty="0">
                <a:solidFill>
                  <a:srgbClr val="0070C0"/>
                </a:solidFill>
              </a:rPr>
              <a:t> невеликий </a:t>
            </a:r>
            <a:r>
              <a:rPr lang="ru-RU" dirty="0" err="1">
                <a:solidFill>
                  <a:srgbClr val="0070C0"/>
                </a:solidFill>
              </a:rPr>
              <a:t>перелік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функцій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які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необхідно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виконувати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лідеру</a:t>
            </a:r>
            <a:r>
              <a:rPr lang="ru-RU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1934" y="2291618"/>
            <a:ext cx="10813143" cy="3424107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Створює</a:t>
            </a:r>
            <a:r>
              <a:rPr lang="ru-RU" dirty="0"/>
              <a:t> те </a:t>
            </a:r>
            <a:r>
              <a:rPr lang="ru-RU" dirty="0" err="1"/>
              <a:t>середовище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здатен</a:t>
            </a:r>
            <a:r>
              <a:rPr lang="ru-RU" dirty="0"/>
              <a:t> </a:t>
            </a:r>
            <a:r>
              <a:rPr lang="ru-RU" dirty="0" err="1"/>
              <a:t>реалізувати</a:t>
            </a:r>
            <a:r>
              <a:rPr lang="ru-RU" dirty="0"/>
              <a:t> будь-яку мету.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об’єднує</a:t>
            </a:r>
            <a:r>
              <a:rPr lang="ru-RU" dirty="0"/>
              <a:t> людей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яке </a:t>
            </a:r>
            <a:r>
              <a:rPr lang="ru-RU" dirty="0" err="1"/>
              <a:t>самотужки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б складно.</a:t>
            </a:r>
          </a:p>
          <a:p>
            <a:endParaRPr lang="ru-RU" dirty="0"/>
          </a:p>
        </p:txBody>
      </p:sp>
      <p:pic>
        <p:nvPicPr>
          <p:cNvPr id="8196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66" y="3504053"/>
            <a:ext cx="4178681" cy="312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28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42958" y="931484"/>
            <a:ext cx="10363826" cy="3424107"/>
          </a:xfrm>
        </p:spPr>
        <p:txBody>
          <a:bodyPr/>
          <a:lstStyle/>
          <a:p>
            <a:r>
              <a:rPr lang="ru-RU" dirty="0"/>
              <a:t>Ставить членам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мету, </a:t>
            </a:r>
            <a:r>
              <a:rPr lang="ru-RU" dirty="0" err="1"/>
              <a:t>стимули</a:t>
            </a:r>
            <a:r>
              <a:rPr lang="ru-RU" dirty="0"/>
              <a:t> і </a:t>
            </a:r>
            <a:r>
              <a:rPr lang="ru-RU" dirty="0" err="1"/>
              <a:t>завдання</a:t>
            </a:r>
            <a:r>
              <a:rPr lang="ru-RU" dirty="0"/>
              <a:t> та </a:t>
            </a:r>
            <a:r>
              <a:rPr lang="ru-RU" dirty="0" err="1"/>
              <a:t>направляє</a:t>
            </a:r>
            <a:r>
              <a:rPr lang="ru-RU" dirty="0"/>
              <a:t> на той шлях,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поставлені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досягнуті</a:t>
            </a:r>
            <a:r>
              <a:rPr lang="ru-RU" dirty="0"/>
              <a:t>.</a:t>
            </a:r>
          </a:p>
        </p:txBody>
      </p:sp>
      <p:pic>
        <p:nvPicPr>
          <p:cNvPr id="4" name="Picture 2" descr="Результат пошуку зображень за запитом &quot;ЛІДЕР ПН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031" y="2570098"/>
            <a:ext cx="4928489" cy="386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24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3817256" y="1088572"/>
            <a:ext cx="7460343" cy="4702628"/>
          </a:xfrm>
        </p:spPr>
        <p:txBody>
          <a:bodyPr/>
          <a:lstStyle/>
          <a:p>
            <a:endParaRPr lang="uk-UA" i="1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3200" b="1" dirty="0">
                <a:solidFill>
                  <a:srgbClr val="002060"/>
                </a:solidFill>
              </a:rPr>
              <a:t>Тема 1: «Поняття лідерства». </a:t>
            </a:r>
            <a:endParaRPr lang="uk-UA" sz="3200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sbm.pnu.edu.ua/wp-content/uploads/2017/10/The-Qualities-of-an-Introverted-Leader_SOURCE_istockphoto-e151177679966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9" y="1935314"/>
            <a:ext cx="7781417" cy="437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46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071" y="1176301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Управляє</a:t>
            </a:r>
            <a:r>
              <a:rPr lang="ru-RU" dirty="0"/>
              <a:t> </a:t>
            </a:r>
            <a:r>
              <a:rPr lang="ru-RU" dirty="0" err="1"/>
              <a:t>психологічним</a:t>
            </a:r>
            <a:r>
              <a:rPr lang="ru-RU" dirty="0"/>
              <a:t> </a:t>
            </a:r>
            <a:r>
              <a:rPr lang="ru-RU" dirty="0" err="1"/>
              <a:t>кліматом</a:t>
            </a:r>
            <a:r>
              <a:rPr lang="ru-RU" dirty="0"/>
              <a:t> </a:t>
            </a:r>
            <a:r>
              <a:rPr lang="ru-RU" dirty="0" err="1"/>
              <a:t>колективу</a:t>
            </a:r>
            <a:r>
              <a:rPr lang="ru-RU" dirty="0"/>
              <a:t>. </a:t>
            </a:r>
            <a:r>
              <a:rPr lang="ru-RU" b="1" dirty="0" err="1">
                <a:solidFill>
                  <a:srgbClr val="FF0000"/>
                </a:solidFill>
              </a:rPr>
              <a:t>Лідер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та </a:t>
            </a:r>
            <a:r>
              <a:rPr lang="ru-RU" dirty="0" err="1"/>
              <a:t>людина</a:t>
            </a:r>
            <a:r>
              <a:rPr lang="ru-RU" dirty="0"/>
              <a:t>, </a:t>
            </a:r>
            <a:r>
              <a:rPr lang="ru-RU" dirty="0" err="1"/>
              <a:t>котра</a:t>
            </a:r>
            <a:r>
              <a:rPr lang="ru-RU" dirty="0"/>
              <a:t> </a:t>
            </a:r>
            <a:r>
              <a:rPr lang="ru-RU" dirty="0" err="1"/>
              <a:t>здатна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, </a:t>
            </a:r>
            <a:r>
              <a:rPr lang="ru-RU" dirty="0" err="1"/>
              <a:t>мотивувати</a:t>
            </a:r>
            <a:r>
              <a:rPr lang="ru-RU" dirty="0"/>
              <a:t>,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 та </a:t>
            </a:r>
            <a:r>
              <a:rPr lang="ru-RU" dirty="0" err="1"/>
              <a:t>управляти</a:t>
            </a:r>
            <a:r>
              <a:rPr lang="ru-RU" dirty="0"/>
              <a:t> в </a:t>
            </a:r>
            <a:r>
              <a:rPr lang="ru-RU" dirty="0" err="1"/>
              <a:t>колективі</a:t>
            </a:r>
            <a:r>
              <a:rPr lang="ru-RU" dirty="0"/>
              <a:t>.</a:t>
            </a:r>
          </a:p>
        </p:txBody>
      </p:sp>
      <p:pic>
        <p:nvPicPr>
          <p:cNvPr id="10244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46" y="3114675"/>
            <a:ext cx="666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85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67774" y="1185992"/>
            <a:ext cx="10363826" cy="3424107"/>
          </a:xfrm>
        </p:spPr>
        <p:txBody>
          <a:bodyPr/>
          <a:lstStyle/>
          <a:p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синергетичний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об’єднує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людей, </a:t>
            </a:r>
            <a:r>
              <a:rPr lang="ru-RU" dirty="0" err="1"/>
              <a:t>які</a:t>
            </a:r>
            <a:r>
              <a:rPr lang="ru-RU" dirty="0"/>
              <a:t> в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об’єднують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мети. </a:t>
            </a:r>
            <a:r>
              <a:rPr lang="ru-RU" dirty="0" err="1"/>
              <a:t>Адже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навичкам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людей, для </a:t>
            </a:r>
            <a:r>
              <a:rPr lang="ru-RU" dirty="0" err="1"/>
              <a:t>досягнення</a:t>
            </a:r>
            <a:r>
              <a:rPr lang="ru-RU" dirty="0"/>
              <a:t> результату </a:t>
            </a:r>
            <a:r>
              <a:rPr lang="ru-RU" dirty="0" err="1"/>
              <a:t>потрібно</a:t>
            </a:r>
            <a:r>
              <a:rPr lang="ru-RU" dirty="0"/>
              <a:t> буде </a:t>
            </a:r>
            <a:r>
              <a:rPr lang="ru-RU" dirty="0" err="1"/>
              <a:t>докласти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якби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виконувала</a:t>
            </a:r>
            <a:r>
              <a:rPr lang="ru-RU" dirty="0"/>
              <a:t> одна </a:t>
            </a:r>
            <a:r>
              <a:rPr lang="ru-RU" dirty="0" err="1"/>
              <a:t>людина</a:t>
            </a:r>
            <a:r>
              <a:rPr lang="ru-RU" dirty="0"/>
              <a:t>.</a:t>
            </a:r>
          </a:p>
        </p:txBody>
      </p:sp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37" y="2898045"/>
            <a:ext cx="5377117" cy="412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651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374" y="957392"/>
            <a:ext cx="10363826" cy="3424107"/>
          </a:xfrm>
        </p:spPr>
        <p:txBody>
          <a:bodyPr/>
          <a:lstStyle/>
          <a:p>
            <a:r>
              <a:rPr lang="ru-RU" dirty="0" err="1"/>
              <a:t>Лідер</a:t>
            </a:r>
            <a:r>
              <a:rPr lang="ru-RU" dirty="0"/>
              <a:t> є </a:t>
            </a:r>
            <a:r>
              <a:rPr lang="ru-RU" dirty="0" err="1"/>
              <a:t>представником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як в </a:t>
            </a:r>
            <a:r>
              <a:rPr lang="ru-RU" dirty="0" err="1"/>
              <a:t>повсякденному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, так і в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лідери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свою </a:t>
            </a:r>
            <a:r>
              <a:rPr lang="ru-RU" dirty="0" err="1"/>
              <a:t>країну</a:t>
            </a:r>
            <a:r>
              <a:rPr lang="ru-RU" dirty="0"/>
              <a:t> в переговорах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, </a:t>
            </a:r>
            <a:r>
              <a:rPr lang="ru-RU" dirty="0" err="1"/>
              <a:t>лідери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в переговорах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компаніями</a:t>
            </a:r>
            <a:r>
              <a:rPr lang="ru-RU" dirty="0"/>
              <a:t>, а </a:t>
            </a:r>
            <a:r>
              <a:rPr lang="ru-RU" dirty="0" err="1"/>
              <a:t>лідер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вести </a:t>
            </a:r>
            <a:r>
              <a:rPr lang="ru-RU" dirty="0" err="1"/>
              <a:t>розмову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з людьми,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неї</a:t>
            </a:r>
            <a:r>
              <a:rPr lang="ru-RU" dirty="0"/>
              <a:t> не </a:t>
            </a:r>
            <a:r>
              <a:rPr lang="ru-RU" dirty="0" err="1"/>
              <a:t>входять</a:t>
            </a:r>
            <a:r>
              <a:rPr lang="ru-RU" dirty="0"/>
              <a:t>.</a:t>
            </a:r>
          </a:p>
        </p:txBody>
      </p:sp>
      <p:pic>
        <p:nvPicPr>
          <p:cNvPr id="12290" name="Picture 2" descr="Результат пошуку зображень за запитом &quot;ЛиДЕР  ПН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4" y="3033712"/>
            <a:ext cx="2600325" cy="36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07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 </a:t>
            </a:r>
            <a:r>
              <a:rPr lang="ru-RU" dirty="0" err="1"/>
              <a:t>останньою</a:t>
            </a:r>
            <a:r>
              <a:rPr lang="ru-RU" dirty="0"/>
              <a:t> </a:t>
            </a:r>
            <a:r>
              <a:rPr lang="ru-RU" dirty="0" err="1"/>
              <a:t>функцією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r>
              <a:rPr lang="ru-RU" dirty="0"/>
              <a:t> є </a:t>
            </a:r>
            <a:r>
              <a:rPr lang="ru-RU" dirty="0" err="1"/>
              <a:t>мотивація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енергетичне</a:t>
            </a:r>
            <a:r>
              <a:rPr lang="ru-RU" dirty="0"/>
              <a:t> </a:t>
            </a:r>
            <a:r>
              <a:rPr lang="ru-RU" dirty="0" err="1"/>
              <a:t>підживлення</a:t>
            </a:r>
            <a:r>
              <a:rPr lang="ru-RU" dirty="0"/>
              <a:t> і </a:t>
            </a:r>
            <a:r>
              <a:rPr lang="ru-RU" dirty="0" err="1"/>
              <a:t>стимуляцію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натхнення</a:t>
            </a:r>
            <a:r>
              <a:rPr lang="ru-RU" dirty="0"/>
              <a:t>.</a:t>
            </a:r>
          </a:p>
        </p:txBody>
      </p:sp>
      <p:pic>
        <p:nvPicPr>
          <p:cNvPr id="1331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4" y="2573337"/>
            <a:ext cx="3476625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79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є мета.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мети, то </a:t>
            </a:r>
            <a:r>
              <a:rPr lang="ru-RU" dirty="0" err="1"/>
              <a:t>відсутнє</a:t>
            </a:r>
            <a:r>
              <a:rPr lang="ru-RU" dirty="0"/>
              <a:t> і </a:t>
            </a:r>
            <a:r>
              <a:rPr lang="ru-RU" dirty="0" err="1"/>
              <a:t>лідерство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лідерство</a:t>
            </a:r>
            <a:r>
              <a:rPr lang="ru-RU" dirty="0"/>
              <a:t> без мети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домінування</a:t>
            </a:r>
            <a:r>
              <a:rPr lang="ru-RU" dirty="0"/>
              <a:t>.</a:t>
            </a:r>
          </a:p>
        </p:txBody>
      </p:sp>
      <p:pic>
        <p:nvPicPr>
          <p:cNvPr id="1433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2590800"/>
            <a:ext cx="56959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70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розподіляти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є </a:t>
            </a:r>
            <a:r>
              <a:rPr lang="ru-RU" dirty="0" err="1"/>
              <a:t>ціль</a:t>
            </a:r>
            <a:r>
              <a:rPr lang="ru-RU" dirty="0"/>
              <a:t>, то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виконавці</a:t>
            </a:r>
            <a:r>
              <a:rPr lang="ru-RU" dirty="0"/>
              <a:t>. Тому </a:t>
            </a:r>
            <a:r>
              <a:rPr lang="ru-RU" dirty="0" err="1"/>
              <a:t>лідеру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розподілити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 і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</a:t>
            </a:r>
          </a:p>
        </p:txBody>
      </p:sp>
      <p:pic>
        <p:nvPicPr>
          <p:cNvPr id="1536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70" y="2214694"/>
            <a:ext cx="6506633" cy="4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171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 </a:t>
            </a:r>
            <a:r>
              <a:rPr lang="ru-RU" dirty="0" err="1"/>
              <a:t>Лідер</a:t>
            </a:r>
            <a:r>
              <a:rPr lang="ru-RU" dirty="0"/>
              <a:t>, як сильна і </a:t>
            </a:r>
            <a:r>
              <a:rPr lang="ru-RU" dirty="0" err="1"/>
              <a:t>впливова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повинен </a:t>
            </a:r>
            <a:r>
              <a:rPr lang="ru-RU" dirty="0" err="1"/>
              <a:t>відстоювати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.</a:t>
            </a:r>
          </a:p>
        </p:txBody>
      </p:sp>
      <p:pic>
        <p:nvPicPr>
          <p:cNvPr id="1638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2070100"/>
            <a:ext cx="401955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86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 При </a:t>
            </a:r>
            <a:r>
              <a:rPr lang="ru-RU" dirty="0" err="1"/>
              <a:t>виникненні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спірних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кризових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з </a:t>
            </a:r>
            <a:r>
              <a:rPr lang="ru-RU" dirty="0" err="1"/>
              <a:t>цього</a:t>
            </a:r>
            <a:r>
              <a:rPr lang="ru-RU" dirty="0"/>
              <a:t> приводу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лідер</a:t>
            </a:r>
            <a:r>
              <a:rPr lang="ru-RU" dirty="0"/>
              <a:t>.</a:t>
            </a:r>
          </a:p>
        </p:txBody>
      </p:sp>
      <p:pic>
        <p:nvPicPr>
          <p:cNvPr id="1741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20478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60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48343"/>
            <a:ext cx="10364451" cy="1866351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Контроль. </a:t>
            </a:r>
            <a:br>
              <a:rPr lang="ru-RU" dirty="0"/>
            </a:br>
            <a:r>
              <a:rPr lang="ru-RU" dirty="0" err="1"/>
              <a:t>Лідер</a:t>
            </a:r>
            <a:r>
              <a:rPr lang="ru-RU" dirty="0"/>
              <a:t> повинен </a:t>
            </a:r>
            <a:r>
              <a:rPr lang="ru-RU" dirty="0" err="1"/>
              <a:t>здійснювати</a:t>
            </a:r>
            <a:r>
              <a:rPr lang="ru-RU" dirty="0"/>
              <a:t> контроль за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коригувати</a:t>
            </a:r>
            <a:r>
              <a:rPr lang="ru-RU" dirty="0"/>
              <a:t> і </a:t>
            </a:r>
            <a:r>
              <a:rPr lang="ru-RU" dirty="0" err="1"/>
              <a:t>направляти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послідовників</a:t>
            </a:r>
            <a:r>
              <a:rPr lang="ru-RU" dirty="0"/>
              <a:t>.</a:t>
            </a:r>
          </a:p>
        </p:txBody>
      </p:sp>
      <p:pic>
        <p:nvPicPr>
          <p:cNvPr id="1843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367092"/>
            <a:ext cx="7429316" cy="38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98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konogonka.com/wp-content/uploads/2018/04/Malyunok-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948530"/>
            <a:ext cx="9761636" cy="41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2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88565"/>
          </a:xfrm>
        </p:spPr>
        <p:txBody>
          <a:bodyPr>
            <a:normAutofit/>
          </a:bodyPr>
          <a:lstStyle/>
          <a:p>
            <a:pPr lvl="0"/>
            <a:r>
              <a:rPr lang="uk-UA" dirty="0"/>
              <a:t>Відмінності між керівництвом та лідерством.</a:t>
            </a:r>
          </a:p>
          <a:p>
            <a:pPr lvl="0"/>
            <a:r>
              <a:rPr lang="uk-UA" dirty="0"/>
              <a:t>Природа лідерства та його складники.</a:t>
            </a:r>
          </a:p>
          <a:p>
            <a:pPr lvl="0"/>
            <a:r>
              <a:rPr lang="uk-UA" dirty="0"/>
              <a:t>Стилі лідерства. Розвиток лідерства.</a:t>
            </a:r>
          </a:p>
          <a:p>
            <a:pPr lvl="0"/>
            <a:r>
              <a:rPr lang="uk-UA" dirty="0"/>
              <a:t>Формування системи лідерства.</a:t>
            </a:r>
          </a:p>
        </p:txBody>
      </p:sp>
      <p:sp>
        <p:nvSpPr>
          <p:cNvPr id="4" name="AutoShape 2" descr="Духовні роздуми на сайті: www.rozdum.org.ua _†_ | Лідер – це той, хто веде  за собо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8" name="Picture 4" descr="Хто такий лідер?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98" y="3033487"/>
            <a:ext cx="3886146" cy="291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490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Крім</a:t>
            </a:r>
            <a:r>
              <a:rPr lang="ru-RU" dirty="0"/>
              <a:t> того, в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колективі</a:t>
            </a:r>
            <a:r>
              <a:rPr lang="ru-RU" dirty="0"/>
              <a:t> є: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а) </a:t>
            </a:r>
            <a:r>
              <a:rPr lang="ru-RU" dirty="0" err="1"/>
              <a:t>емоційний</a:t>
            </a:r>
            <a:r>
              <a:rPr lang="ru-RU" dirty="0"/>
              <a:t> </a:t>
            </a:r>
            <a:r>
              <a:rPr lang="ru-RU" dirty="0" err="1"/>
              <a:t>лідер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якому</a:t>
            </a:r>
            <a:r>
              <a:rPr lang="ru-RU" dirty="0"/>
              <a:t> в </a:t>
            </a:r>
            <a:r>
              <a:rPr lang="ru-RU" dirty="0" err="1"/>
              <a:t>колективі</a:t>
            </a:r>
            <a:r>
              <a:rPr lang="ru-RU" dirty="0"/>
              <a:t> </a:t>
            </a:r>
            <a:r>
              <a:rPr lang="ru-RU" dirty="0" err="1"/>
              <a:t>вибудовуються</a:t>
            </a:r>
            <a:r>
              <a:rPr lang="ru-RU" dirty="0"/>
              <a:t> </a:t>
            </a:r>
            <a:r>
              <a:rPr lang="ru-RU" dirty="0" err="1"/>
              <a:t>доброзичливі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людьми;</a:t>
            </a:r>
          </a:p>
          <a:p>
            <a:r>
              <a:rPr lang="ru-RU" dirty="0"/>
              <a:t>б) </a:t>
            </a:r>
            <a:r>
              <a:rPr lang="ru-RU" dirty="0" err="1"/>
              <a:t>лідер</a:t>
            </a:r>
            <a:r>
              <a:rPr lang="ru-RU" dirty="0"/>
              <a:t>-критик, </a:t>
            </a:r>
            <a:r>
              <a:rPr lang="ru-RU" dirty="0" err="1"/>
              <a:t>здатний</a:t>
            </a:r>
            <a:r>
              <a:rPr lang="ru-RU" dirty="0"/>
              <a:t> критично </a:t>
            </a:r>
            <a:r>
              <a:rPr lang="ru-RU" dirty="0" err="1"/>
              <a:t>аналізувати</a:t>
            </a:r>
            <a:r>
              <a:rPr lang="ru-RU" dirty="0"/>
              <a:t> та </a:t>
            </a:r>
            <a:r>
              <a:rPr lang="ru-RU" dirty="0" err="1"/>
              <a:t>виділяти</a:t>
            </a:r>
            <a:r>
              <a:rPr lang="ru-RU" dirty="0"/>
              <a:t> </a:t>
            </a:r>
            <a:r>
              <a:rPr lang="ru-RU" dirty="0" err="1"/>
              <a:t>слабкі</a:t>
            </a:r>
            <a:r>
              <a:rPr lang="ru-RU" dirty="0"/>
              <a:t> і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проекту;</a:t>
            </a:r>
          </a:p>
          <a:p>
            <a:r>
              <a:rPr lang="ru-RU" dirty="0"/>
              <a:t>в) </a:t>
            </a:r>
            <a:r>
              <a:rPr lang="ru-RU" dirty="0" err="1"/>
              <a:t>лідер-інтелектуал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здатністю</a:t>
            </a:r>
            <a:r>
              <a:rPr lang="ru-RU" dirty="0"/>
              <a:t> </a:t>
            </a:r>
            <a:r>
              <a:rPr lang="ru-RU" dirty="0" err="1"/>
              <a:t>породжувати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;</a:t>
            </a:r>
          </a:p>
          <a:p>
            <a:r>
              <a:rPr lang="ru-RU" dirty="0"/>
              <a:t>г) </a:t>
            </a:r>
            <a:r>
              <a:rPr lang="ru-RU" dirty="0" err="1"/>
              <a:t>лідер-організатор</a:t>
            </a:r>
            <a:r>
              <a:rPr lang="ru-RU" dirty="0"/>
              <a:t> </a:t>
            </a:r>
            <a:r>
              <a:rPr lang="ru-RU" dirty="0" err="1"/>
              <a:t>планує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, </a:t>
            </a:r>
            <a:r>
              <a:rPr lang="ru-RU" dirty="0" err="1"/>
              <a:t>розподіляє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та </a:t>
            </a:r>
            <a:r>
              <a:rPr lang="ru-RU" dirty="0" err="1"/>
              <a:t>контролює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;</a:t>
            </a:r>
          </a:p>
          <a:p>
            <a:r>
              <a:rPr lang="ru-RU" dirty="0"/>
              <a:t>д) </a:t>
            </a:r>
            <a:r>
              <a:rPr lang="ru-RU" dirty="0" err="1"/>
              <a:t>лідер-виконавець</a:t>
            </a:r>
            <a:r>
              <a:rPr lang="ru-RU" dirty="0"/>
              <a:t> є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тією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, яка </a:t>
            </a:r>
            <a:r>
              <a:rPr lang="ru-RU" dirty="0" err="1"/>
              <a:t>вміє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і у </a:t>
            </a:r>
            <a:r>
              <a:rPr lang="ru-RU" dirty="0" err="1"/>
              <a:t>визначений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покладені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обов’язки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872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konogonka.com/wp-content/uploads/2018/04/Malyunok-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44" y="166211"/>
            <a:ext cx="6297656" cy="634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868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3217"/>
            <a:ext cx="10987314" cy="1596177"/>
          </a:xfrm>
        </p:spPr>
        <p:txBody>
          <a:bodyPr/>
          <a:lstStyle/>
          <a:p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якості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повинен </a:t>
            </a:r>
            <a:r>
              <a:rPr lang="ru-RU" b="1" dirty="0" err="1"/>
              <a:t>мати</a:t>
            </a:r>
            <a:r>
              <a:rPr lang="ru-RU" b="1" dirty="0"/>
              <a:t> </a:t>
            </a:r>
            <a:r>
              <a:rPr lang="ru-RU" b="1" dirty="0" err="1"/>
              <a:t>лідер</a:t>
            </a:r>
            <a:endParaRPr lang="ru-RU" dirty="0"/>
          </a:p>
        </p:txBody>
      </p:sp>
      <p:pic>
        <p:nvPicPr>
          <p:cNvPr id="21506" name="Picture 2" descr="http://konogonka.com/wp-content/uploads/2018/04/Malyunok-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4" y="1103311"/>
            <a:ext cx="6677026" cy="582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496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onogonka.com/wp-content/uploads/2018/04/Malyunok-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29" y="856343"/>
            <a:ext cx="10058399" cy="612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52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konogonka.com/wp-content/uploads/2018/04/Malyunok-1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9927" cy="51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0" y="5008693"/>
            <a:ext cx="12192000" cy="1849307"/>
          </a:xfrm>
        </p:spPr>
        <p:txBody>
          <a:bodyPr>
            <a:normAutofit/>
          </a:bodyPr>
          <a:lstStyle/>
          <a:p>
            <a:r>
              <a:rPr lang="vi-VN" sz="1400" b="1" dirty="0">
                <a:solidFill>
                  <a:srgbClr val="FF0000"/>
                </a:solidFill>
              </a:rPr>
              <a:t>Сті́вен Пол Джобс</a:t>
            </a:r>
            <a:r>
              <a:rPr lang="uk-UA" sz="1400" b="1" dirty="0">
                <a:solidFill>
                  <a:srgbClr val="FF0000"/>
                </a:solidFill>
              </a:rPr>
              <a:t> </a:t>
            </a:r>
            <a:r>
              <a:rPr lang="vi-VN" sz="1400" b="1" dirty="0">
                <a:solidFill>
                  <a:srgbClr val="FF0000"/>
                </a:solidFill>
              </a:rPr>
              <a:t>— американський підприємець і винахідник.</a:t>
            </a:r>
          </a:p>
          <a:p>
            <a:r>
              <a:rPr lang="vi-VN" sz="1400" b="1" dirty="0"/>
              <a:t>Був засновником, членом ради директорів і </a:t>
            </a:r>
            <a:r>
              <a:rPr lang="en-US" sz="1400" b="1" dirty="0">
                <a:hlinkClick r:id="rId3" tooltip="Головний виконавчий директор"/>
              </a:rPr>
              <a:t>CEO</a:t>
            </a:r>
            <a:r>
              <a:rPr lang="en-US" sz="1400" b="1" dirty="0"/>
              <a:t> (</a:t>
            </a:r>
            <a:r>
              <a:rPr lang="vi-VN" sz="1400" b="1" dirty="0"/>
              <a:t>генеральним директором) корпорації </a:t>
            </a:r>
            <a:r>
              <a:rPr lang="en-US" sz="1400" b="1" dirty="0">
                <a:hlinkClick r:id="rId4" tooltip="Apple Inc."/>
              </a:rPr>
              <a:t>Apple Inc.</a:t>
            </a:r>
            <a:r>
              <a:rPr lang="en-US" sz="1400" b="1" dirty="0"/>
              <a:t> </a:t>
            </a:r>
            <a:r>
              <a:rPr lang="uk-UA" sz="1400" b="1" dirty="0"/>
              <a:t> </a:t>
            </a:r>
            <a:r>
              <a:rPr lang="vi-VN" sz="1400" b="1" dirty="0"/>
              <a:t>Джобс також раніше обіймав посаду </a:t>
            </a:r>
            <a:r>
              <a:rPr lang="en-US" sz="1400" b="1" dirty="0"/>
              <a:t>CEO </a:t>
            </a:r>
            <a:r>
              <a:rPr lang="vi-VN" sz="1400" b="1" dirty="0"/>
              <a:t>компанії </a:t>
            </a:r>
            <a:r>
              <a:rPr lang="en-US" sz="1400" b="1" dirty="0">
                <a:hlinkClick r:id="rId5" tooltip="Pixar"/>
              </a:rPr>
              <a:t>Pixar Animation Studios</a:t>
            </a:r>
            <a:r>
              <a:rPr lang="en-US" sz="1400" b="1" dirty="0"/>
              <a:t>;</a:t>
            </a:r>
            <a:r>
              <a:rPr lang="uk-UA" sz="1400" b="1" dirty="0"/>
              <a:t> </a:t>
            </a:r>
            <a:r>
              <a:rPr lang="en-US" sz="1400" b="1" dirty="0"/>
              <a:t> </a:t>
            </a:r>
            <a:r>
              <a:rPr lang="vi-VN" sz="1400" b="1" dirty="0"/>
              <a:t>в 2006 році </a:t>
            </a:r>
            <a:r>
              <a:rPr lang="en-US" sz="1400" b="1" dirty="0">
                <a:hlinkClick r:id="rId6" tooltip="The Walt Disney Company"/>
              </a:rPr>
              <a:t>The Walt Disney Company</a:t>
            </a:r>
            <a:r>
              <a:rPr lang="en-US" sz="1400" b="1" dirty="0"/>
              <a:t> </a:t>
            </a:r>
            <a:r>
              <a:rPr lang="vi-VN" sz="1400" b="1" dirty="0"/>
              <a:t>придбав </a:t>
            </a:r>
            <a:r>
              <a:rPr lang="en-US" sz="1400" b="1" dirty="0">
                <a:hlinkClick r:id="rId5" tooltip="Pixar"/>
              </a:rPr>
              <a:t>Pixar</a:t>
            </a:r>
            <a:r>
              <a:rPr lang="en-US" sz="1400" b="1" dirty="0"/>
              <a:t> </a:t>
            </a:r>
            <a:r>
              <a:rPr lang="vi-VN" sz="1400" b="1" dirty="0"/>
              <a:t>і Джобс став членом ради директорів </a:t>
            </a:r>
            <a:r>
              <a:rPr lang="en-US" sz="1400" b="1" dirty="0"/>
              <a:t>Disney. </a:t>
            </a:r>
            <a:endParaRPr lang="uk-UA" sz="1400" b="1" dirty="0"/>
          </a:p>
          <a:p>
            <a:r>
              <a:rPr lang="vi-VN" sz="1400" b="1" dirty="0"/>
              <a:t>У 1995 році в мультфільмі </a:t>
            </a:r>
            <a:r>
              <a:rPr lang="vi-VN" sz="1400" b="1" dirty="0">
                <a:hlinkClick r:id="rId7" tooltip="Історія іграшок"/>
              </a:rPr>
              <a:t>«Історія іграшок»</a:t>
            </a:r>
            <a:r>
              <a:rPr lang="vi-VN" sz="1400" b="1" dirty="0"/>
              <a:t> він був зазначений як виконавчий продюсер.</a:t>
            </a:r>
          </a:p>
          <a:p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378952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086" y="618517"/>
            <a:ext cx="8651140" cy="1596177"/>
          </a:xfrm>
        </p:spPr>
        <p:txBody>
          <a:bodyPr/>
          <a:lstStyle/>
          <a:p>
            <a:r>
              <a:rPr lang="ru-RU" dirty="0"/>
              <a:t>-     </a:t>
            </a:r>
            <a:r>
              <a:rPr lang="ru-RU" dirty="0" err="1"/>
              <a:t>це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особистість</a:t>
            </a:r>
            <a:r>
              <a:rPr lang="ru-RU" dirty="0"/>
              <a:t>, за </a:t>
            </a:r>
            <a:r>
              <a:rPr lang="ru-RU" dirty="0" err="1"/>
              <a:t>якою</a:t>
            </a:r>
            <a:r>
              <a:rPr lang="ru-RU" dirty="0"/>
              <a:t> члени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визнають</a:t>
            </a:r>
            <a:r>
              <a:rPr lang="ru-RU" dirty="0"/>
              <a:t> право </a:t>
            </a:r>
            <a:r>
              <a:rPr lang="ru-RU" dirty="0" err="1"/>
              <a:t>брати</a:t>
            </a:r>
            <a:r>
              <a:rPr lang="ru-RU" dirty="0"/>
              <a:t> на себе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відповідальні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зачіпають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 </a:t>
            </a:r>
            <a:r>
              <a:rPr lang="ru-RU" dirty="0" err="1"/>
              <a:t>інтереси</a:t>
            </a:r>
            <a:r>
              <a:rPr lang="ru-RU" dirty="0"/>
              <a:t>;</a:t>
            </a:r>
          </a:p>
          <a:p>
            <a:r>
              <a:rPr lang="ru-RU" dirty="0"/>
              <a:t>особа, на яку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покладені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 </a:t>
            </a:r>
            <a:r>
              <a:rPr lang="ru-RU" dirty="0" err="1"/>
              <a:t>управління</a:t>
            </a:r>
            <a:r>
              <a:rPr lang="ru-RU" dirty="0"/>
              <a:t> </a:t>
            </a:r>
            <a:r>
              <a:rPr lang="ru-RU" dirty="0" err="1"/>
              <a:t>колективом</a:t>
            </a:r>
            <a:r>
              <a:rPr lang="ru-RU" dirty="0"/>
              <a:t> і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r>
              <a:rPr lang="ru-RU" dirty="0"/>
              <a:t>особа, признана </a:t>
            </a:r>
            <a:r>
              <a:rPr lang="ru-RU" dirty="0" err="1"/>
              <a:t>групою</a:t>
            </a:r>
            <a:r>
              <a:rPr lang="ru-RU" dirty="0"/>
              <a:t> авторитетною;</a:t>
            </a:r>
          </a:p>
          <a:p>
            <a:r>
              <a:rPr lang="ru-RU" dirty="0" err="1"/>
              <a:t>керівник</a:t>
            </a:r>
            <a:r>
              <a:rPr lang="ru-RU" dirty="0"/>
              <a:t>, член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здійснюючий</a:t>
            </a:r>
            <a:r>
              <a:rPr lang="ru-RU" dirty="0"/>
              <a:t> </a:t>
            </a:r>
            <a:r>
              <a:rPr lang="ru-RU" dirty="0" err="1"/>
              <a:t>керівництво</a:t>
            </a:r>
            <a:r>
              <a:rPr lang="ru-RU" dirty="0"/>
              <a:t>;</a:t>
            </a:r>
          </a:p>
          <a:p>
            <a:endParaRPr lang="ru-RU" dirty="0"/>
          </a:p>
        </p:txBody>
      </p:sp>
      <p:sp>
        <p:nvSpPr>
          <p:cNvPr id="4" name="AutoShape 2" descr="Ефективний лідер: 6 неочевидних ознак - K.Fund M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Ефективний лідер: 6 неочевидних ознак - K.Fund M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Ефективний лідер: 6 неочевидних ознак - K.Fund M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8" name="Picture 8" descr="Магазин канцтоварів та іграшок &amp;quot;Лідер&amp;quot;, Івано-Франківськ, вулиця Гузара  (Новгородська), 31а ᐈ послуги, відгуки, адреса, карта, телефон | List.in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4" y="102967"/>
            <a:ext cx="2863397" cy="198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806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087" y="618516"/>
            <a:ext cx="10175140" cy="6239483"/>
          </a:xfrm>
        </p:spPr>
        <p:txBody>
          <a:bodyPr>
            <a:normAutofit/>
          </a:bodyPr>
          <a:lstStyle/>
          <a:p>
            <a:r>
              <a:rPr lang="uk-UA" b="1" dirty="0"/>
              <a:t>Харизма </a:t>
            </a:r>
            <a:r>
              <a:rPr lang="uk-UA" dirty="0"/>
              <a:t>– це особлива властивість особистості, завдяки якій людину оцінюють як обдаровану особливими якостями і здатну впливати на інших. </a:t>
            </a: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b="1" dirty="0"/>
              <a:t>Харизматичний лідер </a:t>
            </a:r>
            <a:r>
              <a:rPr lang="uk-UA" dirty="0"/>
              <a:t>викликає в оточення абсолютну довіру, спонукає до схиляння перед ним.</a:t>
            </a:r>
            <a:br>
              <a:rPr lang="uk-UA" dirty="0"/>
            </a:br>
            <a:endParaRPr lang="uk-UA" dirty="0"/>
          </a:p>
        </p:txBody>
      </p:sp>
      <p:pic>
        <p:nvPicPr>
          <p:cNvPr id="8194" name="Picture 2" descr="Харизма и лидер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89" y="3238500"/>
            <a:ext cx="2340882" cy="117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728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Лідерство. Теорії лідерства - презентация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6"/>
          <a:stretch/>
        </p:blipFill>
        <p:spPr bwMode="auto">
          <a:xfrm>
            <a:off x="1113518" y="1152751"/>
            <a:ext cx="9753600" cy="44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11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090" y="-365481"/>
            <a:ext cx="10364451" cy="159617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ru-RU" sz="2400" b="1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Експрес</a:t>
            </a:r>
            <a:r>
              <a:rPr lang="ru-RU" sz="24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-тест </a:t>
            </a:r>
            <a:r>
              <a:rPr lang="ru-RU" sz="2400" b="1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самооцінки</a:t>
            </a:r>
            <a:r>
              <a:rPr lang="ru-RU" sz="24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b="1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лідерства</a:t>
            </a:r>
            <a:r>
              <a:rPr lang="ru-RU" sz="24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26593"/>
            <a:ext cx="12192000" cy="59314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Вас є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важливішим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Перемога.    Б.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Розвага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надаєте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загальній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розмові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А.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ініціативу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пропонувати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marL="0" indent="0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Б.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Слухати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критикувати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витримати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критику, не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входячи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дрібні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супе­речки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виправдовуючись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Так. Б.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подобається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Вам, коли Вас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хвалять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прилюдно?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Так.   Б.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відстоюєте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 свою думку,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(думка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Вас?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Так.   Б.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спільній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заводило,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при­думуєте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Так.   Б.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вмієте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приховувати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Так.   Б.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терміново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покірливо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робите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гово­рять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старші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Так.   Б.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вдається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у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розмові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дискусії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привабити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тих,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Вами не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згоден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Так.   Б.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подобається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повчати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Так.   Б.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4831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59494" y="1169228"/>
            <a:ext cx="10363826" cy="4462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rgbClr val="C00000"/>
                </a:solidFill>
              </a:rPr>
              <a:t>Обробка</a:t>
            </a:r>
            <a:r>
              <a:rPr lang="ru-RU" b="1" i="1" dirty="0">
                <a:solidFill>
                  <a:srgbClr val="C00000"/>
                </a:solidFill>
              </a:rPr>
              <a:t> та </a:t>
            </a:r>
            <a:r>
              <a:rPr lang="ru-RU" b="1" i="1" dirty="0" err="1">
                <a:solidFill>
                  <a:srgbClr val="C00000"/>
                </a:solidFill>
              </a:rPr>
              <a:t>інтерпретація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даних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err="1"/>
              <a:t>Підрахуйте</a:t>
            </a:r>
            <a:r>
              <a:rPr lang="ru-RU" b="1" dirty="0"/>
              <a:t> </a:t>
            </a:r>
            <a:r>
              <a:rPr lang="ru-RU" b="1" dirty="0" err="1"/>
              <a:t>загальну</a:t>
            </a:r>
            <a:r>
              <a:rPr lang="ru-RU" b="1" dirty="0"/>
              <a:t> </a:t>
            </a:r>
            <a:r>
              <a:rPr lang="ru-RU" b="1" dirty="0" err="1"/>
              <a:t>кількість</a:t>
            </a:r>
            <a:r>
              <a:rPr lang="ru-RU" b="1" dirty="0"/>
              <a:t> „А" і „Б" </a:t>
            </a:r>
            <a:r>
              <a:rPr lang="ru-RU" b="1" dirty="0" err="1"/>
              <a:t>відповідей</a:t>
            </a:r>
            <a:r>
              <a:rPr lang="ru-RU" b="1" dirty="0"/>
              <a:t>. </a:t>
            </a:r>
          </a:p>
          <a:p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лідерства</a:t>
            </a:r>
            <a:r>
              <a:rPr lang="ru-RU" dirty="0"/>
              <a:t>         А = 7-10 </a:t>
            </a:r>
            <a:r>
              <a:rPr lang="ru-RU" dirty="0" err="1"/>
              <a:t>балів</a:t>
            </a:r>
            <a:r>
              <a:rPr lang="ru-RU" dirty="0"/>
              <a:t>. </a:t>
            </a:r>
          </a:p>
          <a:p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лідерства</a:t>
            </a:r>
            <a:r>
              <a:rPr lang="ru-RU" dirty="0"/>
              <a:t>        А = 4-6 </a:t>
            </a:r>
            <a:r>
              <a:rPr lang="ru-RU" dirty="0" err="1"/>
              <a:t>балів</a:t>
            </a:r>
            <a:r>
              <a:rPr lang="ru-RU" dirty="0"/>
              <a:t>. </a:t>
            </a:r>
          </a:p>
          <a:p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лідерства</a:t>
            </a:r>
            <a:r>
              <a:rPr lang="ru-RU" dirty="0"/>
              <a:t>         А = 1-3 </a:t>
            </a:r>
            <a:r>
              <a:rPr lang="ru-RU" dirty="0" err="1"/>
              <a:t>балів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b="1" dirty="0" err="1"/>
              <a:t>Переважання</a:t>
            </a:r>
            <a:r>
              <a:rPr lang="ru-RU" b="1" dirty="0"/>
              <a:t> </a:t>
            </a:r>
            <a:r>
              <a:rPr lang="ru-RU" b="1" dirty="0" err="1"/>
              <a:t>відповідей</a:t>
            </a:r>
            <a:r>
              <a:rPr lang="ru-RU" b="1" dirty="0"/>
              <a:t> „Б" </a:t>
            </a:r>
            <a:r>
              <a:rPr lang="ru-RU" b="1" dirty="0" err="1"/>
              <a:t>свідчить</a:t>
            </a:r>
            <a:r>
              <a:rPr lang="ru-RU" b="1" dirty="0"/>
              <a:t> про </a:t>
            </a:r>
            <a:r>
              <a:rPr lang="ru-RU" b="1" dirty="0" err="1"/>
              <a:t>дуже</a:t>
            </a:r>
            <a:r>
              <a:rPr lang="ru-RU" b="1" dirty="0"/>
              <a:t> </a:t>
            </a:r>
            <a:r>
              <a:rPr lang="ru-RU" b="1" dirty="0" err="1"/>
              <a:t>низьке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деструктивне</a:t>
            </a:r>
            <a:r>
              <a:rPr lang="ru-RU" b="1" dirty="0"/>
              <a:t> </a:t>
            </a:r>
            <a:r>
              <a:rPr lang="ru-RU" b="1" dirty="0" err="1"/>
              <a:t>лідерство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75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B6BEA-5D59-591B-ACFA-C0E11A03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7E73BF-AB0D-523A-4236-34CDE8C41B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uk-UA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правителів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найкращий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той,</a:t>
            </a:r>
          </a:p>
          <a:p>
            <a:pPr algn="l"/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Чиє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ледь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помічають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хороший той, кого вони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слухаються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звеличують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Гірше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правитель,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зневажають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«Люди не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поважають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</a:t>
            </a:r>
          </a:p>
          <a:p>
            <a:pPr algn="l"/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шанує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 ».</a:t>
            </a:r>
          </a:p>
          <a:p>
            <a:pPr algn="l"/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Мудрий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правитель,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домігшись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мети,</a:t>
            </a:r>
          </a:p>
          <a:p>
            <a:pPr algn="l"/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славить свою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люди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скажуть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«Ми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зробили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5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uk-UA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uk-UA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uk-UA" sz="4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лао-</a:t>
            </a:r>
            <a:r>
              <a:rPr lang="uk-UA" sz="49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цзи</a:t>
            </a:r>
            <a:endParaRPr lang="uk-UA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95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98796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Деструктивне лідерство</a:t>
            </a:r>
            <a:r>
              <a:rPr lang="uk-UA" dirty="0"/>
              <a:t> – це систематична поведінка </a:t>
            </a:r>
            <a:r>
              <a:rPr lang="uk-UA" b="1" dirty="0"/>
              <a:t>лідера</a:t>
            </a:r>
            <a:r>
              <a:rPr lang="uk-UA" dirty="0"/>
              <a:t>, керівника або менеджера, що порушує законні інтереси організації шляхом підриву та/або саботування цілей, завдань, ресурсів і ефективності організації, а також мотивації, добробуту чи задоволеності підлеглих роботою</a:t>
            </a:r>
          </a:p>
        </p:txBody>
      </p:sp>
      <p:pic>
        <p:nvPicPr>
          <p:cNvPr id="4" name="Рисунок 3" descr="деструктивні лідер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3" y="3751625"/>
            <a:ext cx="4854303" cy="2939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485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18574" y="741491"/>
            <a:ext cx="10363826" cy="3424107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/>
              <a:t>Лідерство – </a:t>
            </a:r>
            <a:r>
              <a:rPr lang="uk-UA" sz="2800" dirty="0"/>
              <a:t>це розумне й осмислене використання влади для досягнення стратегічних цілей. Лідер не лише спрямовує діяльність інших, а і є прикладом самодисципліни та самовладання.</a:t>
            </a:r>
          </a:p>
          <a:p>
            <a:endParaRPr lang="uk-UA" dirty="0"/>
          </a:p>
        </p:txBody>
      </p:sp>
      <p:pic>
        <p:nvPicPr>
          <p:cNvPr id="4" name="Рисунок 3" descr="Getty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9" y="3672114"/>
            <a:ext cx="5892798" cy="3031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859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Як стати </a:t>
            </a:r>
            <a:r>
              <a:rPr lang="ru-RU" b="1" dirty="0" err="1">
                <a:solidFill>
                  <a:srgbClr val="FF0000"/>
                </a:solidFill>
              </a:rPr>
              <a:t>лідером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що</a:t>
            </a:r>
            <a:r>
              <a:rPr lang="ru-RU" b="1" dirty="0">
                <a:solidFill>
                  <a:srgbClr val="FF0000"/>
                </a:solidFill>
              </a:rPr>
              <a:t> для </a:t>
            </a:r>
            <a:r>
              <a:rPr lang="ru-RU" b="1" dirty="0" err="1">
                <a:solidFill>
                  <a:srgbClr val="FF0000"/>
                </a:solidFill>
              </a:rPr>
              <a:t>цього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потрібно</a:t>
            </a:r>
            <a:r>
              <a:rPr lang="ru-RU" b="1" dirty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25296"/>
            <a:ext cx="10363826" cy="5449824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 err="1"/>
              <a:t>Важливим</a:t>
            </a:r>
            <a:r>
              <a:rPr lang="ru-RU" b="1" dirty="0"/>
              <a:t> </a:t>
            </a:r>
            <a:r>
              <a:rPr lang="ru-RU" b="1" dirty="0" err="1"/>
              <a:t>ключем</a:t>
            </a:r>
            <a:r>
              <a:rPr lang="ru-RU" b="1" dirty="0"/>
              <a:t> до </a:t>
            </a:r>
            <a:r>
              <a:rPr lang="ru-RU" b="1" dirty="0" err="1"/>
              <a:t>успіху</a:t>
            </a:r>
            <a:r>
              <a:rPr lang="ru-RU" b="1" dirty="0"/>
              <a:t> </a:t>
            </a:r>
            <a:r>
              <a:rPr lang="ru-RU" b="1" dirty="0" err="1"/>
              <a:t>лідера</a:t>
            </a:r>
            <a:r>
              <a:rPr lang="ru-RU" b="1" dirty="0"/>
              <a:t> </a:t>
            </a:r>
            <a:r>
              <a:rPr lang="ru-RU" dirty="0"/>
              <a:t>є </a:t>
            </a:r>
            <a:r>
              <a:rPr lang="ru-RU" dirty="0" err="1"/>
              <a:t>саморозвиток</a:t>
            </a:r>
            <a:r>
              <a:rPr lang="ru-RU" dirty="0"/>
              <a:t>. </a:t>
            </a:r>
            <a:r>
              <a:rPr lang="ru-RU" dirty="0" err="1"/>
              <a:t>Запам'ятайте</a:t>
            </a:r>
            <a:r>
              <a:rPr lang="ru-RU" dirty="0"/>
              <a:t> одну </a:t>
            </a:r>
            <a:r>
              <a:rPr lang="ru-RU" dirty="0" err="1"/>
              <a:t>просту</a:t>
            </a:r>
            <a:r>
              <a:rPr lang="ru-RU" dirty="0"/>
              <a:t> </a:t>
            </a:r>
            <a:r>
              <a:rPr lang="ru-RU" dirty="0" err="1"/>
              <a:t>істину</a:t>
            </a:r>
            <a:r>
              <a:rPr lang="ru-RU" dirty="0"/>
              <a:t>: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- той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. </a:t>
            </a:r>
          </a:p>
          <a:p>
            <a:pPr fontAlgn="base"/>
            <a:r>
              <a:rPr lang="ru-RU" b="1" dirty="0" err="1"/>
              <a:t>Щоб</a:t>
            </a:r>
            <a:r>
              <a:rPr lang="ru-RU" b="1" dirty="0"/>
              <a:t> бути </a:t>
            </a:r>
            <a:r>
              <a:rPr lang="ru-RU" b="1" dirty="0" err="1"/>
              <a:t>успішним</a:t>
            </a:r>
            <a:r>
              <a:rPr lang="ru-RU" b="1" dirty="0"/>
              <a:t> </a:t>
            </a:r>
            <a:r>
              <a:rPr lang="ru-RU" b="1" dirty="0" err="1"/>
              <a:t>лідером</a:t>
            </a:r>
            <a:r>
              <a:rPr lang="ru-RU" b="1" dirty="0"/>
              <a:t>, Вам </a:t>
            </a:r>
            <a:r>
              <a:rPr lang="ru-RU" b="1" dirty="0" err="1"/>
              <a:t>знадобиться</a:t>
            </a:r>
            <a:r>
              <a:rPr lang="ru-RU" b="1" dirty="0"/>
              <a:t> хороший коло </a:t>
            </a:r>
            <a:r>
              <a:rPr lang="ru-RU" b="1" dirty="0" err="1"/>
              <a:t>знайомих</a:t>
            </a:r>
            <a:r>
              <a:rPr lang="ru-RU" b="1" dirty="0"/>
              <a:t> </a:t>
            </a:r>
            <a:r>
              <a:rPr lang="ru-RU" dirty="0"/>
              <a:t>. </a:t>
            </a:r>
            <a:r>
              <a:rPr lang="ru-RU" dirty="0" err="1"/>
              <a:t>Знайомства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завадять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Ви можете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яка </a:t>
            </a:r>
            <a:r>
              <a:rPr lang="ru-RU" dirty="0" err="1"/>
              <a:t>може</a:t>
            </a:r>
            <a:r>
              <a:rPr lang="ru-RU" dirty="0"/>
              <a:t> бути Вам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корисною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. </a:t>
            </a:r>
          </a:p>
          <a:p>
            <a:pPr fontAlgn="base"/>
            <a:r>
              <a:rPr lang="ru-RU" b="1" dirty="0" err="1"/>
              <a:t>Справжній</a:t>
            </a:r>
            <a:r>
              <a:rPr lang="ru-RU" b="1" dirty="0"/>
              <a:t> </a:t>
            </a:r>
            <a:r>
              <a:rPr lang="ru-RU" b="1" dirty="0" err="1"/>
              <a:t>лідер</a:t>
            </a:r>
            <a:r>
              <a:rPr lang="ru-RU" b="1" dirty="0"/>
              <a:t> повинен </a:t>
            </a:r>
            <a:r>
              <a:rPr lang="ru-RU" b="1" dirty="0" err="1"/>
              <a:t>володіти</a:t>
            </a:r>
            <a:r>
              <a:rPr lang="ru-RU" b="1" dirty="0"/>
              <a:t> хорошими </a:t>
            </a:r>
            <a:r>
              <a:rPr lang="ru-RU" b="1" dirty="0" err="1"/>
              <a:t>комунікативними</a:t>
            </a:r>
            <a:r>
              <a:rPr lang="ru-RU" b="1" dirty="0"/>
              <a:t> </a:t>
            </a:r>
            <a:r>
              <a:rPr lang="ru-RU" b="1" dirty="0" err="1"/>
              <a:t>навичками</a:t>
            </a:r>
            <a:r>
              <a:rPr lang="ru-RU" b="1" dirty="0"/>
              <a:t>. </a:t>
            </a:r>
            <a:r>
              <a:rPr lang="ru-RU" dirty="0" err="1"/>
              <a:t>Лідер</a:t>
            </a:r>
            <a:r>
              <a:rPr lang="ru-RU" dirty="0"/>
              <a:t> повинен </a:t>
            </a:r>
            <a:r>
              <a:rPr lang="ru-RU" dirty="0" err="1"/>
              <a:t>вміти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і ясно </a:t>
            </a:r>
            <a:r>
              <a:rPr lang="ru-RU" dirty="0" err="1"/>
              <a:t>висловлювати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думки, а й </a:t>
            </a:r>
            <a:r>
              <a:rPr lang="ru-RU" dirty="0" err="1"/>
              <a:t>володіти</a:t>
            </a:r>
            <a:r>
              <a:rPr lang="ru-RU" dirty="0"/>
              <a:t> </a:t>
            </a:r>
            <a:r>
              <a:rPr lang="ru-RU" dirty="0" err="1"/>
              <a:t>вмінням</a:t>
            </a:r>
            <a:r>
              <a:rPr lang="ru-RU" dirty="0"/>
              <a:t> </a:t>
            </a:r>
            <a:r>
              <a:rPr lang="ru-RU" dirty="0" err="1"/>
              <a:t>зацікавити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оточуючих</a:t>
            </a:r>
            <a:r>
              <a:rPr lang="ru-RU" dirty="0"/>
              <a:t>, </a:t>
            </a:r>
            <a:r>
              <a:rPr lang="ru-RU" dirty="0" err="1"/>
              <a:t>об'єднати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загальним</a:t>
            </a:r>
            <a:r>
              <a:rPr lang="ru-RU" dirty="0"/>
              <a:t> началом.</a:t>
            </a:r>
          </a:p>
          <a:p>
            <a:pPr fontAlgn="base"/>
            <a:r>
              <a:rPr lang="ru-RU" dirty="0" err="1"/>
              <a:t>Вчіться</a:t>
            </a:r>
            <a:r>
              <a:rPr lang="ru-RU" dirty="0"/>
              <a:t> </a:t>
            </a:r>
            <a:r>
              <a:rPr lang="ru-RU" b="1" dirty="0" err="1"/>
              <a:t>спілкуватися</a:t>
            </a:r>
            <a:r>
              <a:rPr lang="ru-RU" b="1" dirty="0"/>
              <a:t> </a:t>
            </a:r>
            <a:r>
              <a:rPr lang="ru-RU" b="1" dirty="0" err="1"/>
              <a:t>нарівні</a:t>
            </a:r>
            <a:r>
              <a:rPr lang="ru-RU" dirty="0"/>
              <a:t>. </a:t>
            </a:r>
            <a:r>
              <a:rPr lang="ru-RU" dirty="0" err="1"/>
              <a:t>Лідер</a:t>
            </a:r>
            <a:r>
              <a:rPr lang="ru-RU" dirty="0"/>
              <a:t> повинен </a:t>
            </a:r>
            <a:r>
              <a:rPr lang="ru-RU" dirty="0" err="1"/>
              <a:t>спілкуватися</a:t>
            </a:r>
            <a:r>
              <a:rPr lang="ru-RU" dirty="0"/>
              <a:t> з </a:t>
            </a:r>
            <a:r>
              <a:rPr lang="ru-RU" dirty="0" err="1"/>
              <a:t>усіма</a:t>
            </a:r>
            <a:r>
              <a:rPr lang="ru-RU" dirty="0"/>
              <a:t>, але при </a:t>
            </a:r>
            <a:r>
              <a:rPr lang="ru-RU" dirty="0" err="1"/>
              <a:t>цьому</a:t>
            </a:r>
            <a:r>
              <a:rPr lang="ru-RU" dirty="0"/>
              <a:t> не повинно </a:t>
            </a:r>
            <a:r>
              <a:rPr lang="ru-RU" dirty="0" err="1"/>
              <a:t>відчуватися</a:t>
            </a:r>
            <a:r>
              <a:rPr lang="ru-RU" dirty="0"/>
              <a:t> </a:t>
            </a:r>
            <a:r>
              <a:rPr lang="ru-RU" dirty="0" err="1"/>
              <a:t>ніякого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Ви - </a:t>
            </a:r>
            <a:r>
              <a:rPr lang="ru-RU" dirty="0" err="1"/>
              <a:t>лідер</a:t>
            </a:r>
            <a:r>
              <a:rPr lang="ru-RU" dirty="0"/>
              <a:t>, 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- </a:t>
            </a:r>
            <a:r>
              <a:rPr lang="ru-RU" dirty="0" err="1"/>
              <a:t>ніхто</a:t>
            </a:r>
            <a:r>
              <a:rPr lang="ru-RU" dirty="0"/>
              <a:t> по </a:t>
            </a:r>
            <a:r>
              <a:rPr lang="ru-RU" dirty="0" err="1"/>
              <a:t>порівняно</a:t>
            </a:r>
            <a:r>
              <a:rPr lang="ru-RU" dirty="0"/>
              <a:t> з Вами. </a:t>
            </a:r>
          </a:p>
          <a:p>
            <a:pPr fontAlgn="base"/>
            <a:r>
              <a:rPr lang="ru-RU" dirty="0" err="1"/>
              <a:t>Ще</a:t>
            </a:r>
            <a:r>
              <a:rPr lang="ru-RU" dirty="0"/>
              <a:t> одна </a:t>
            </a:r>
            <a:r>
              <a:rPr lang="ru-RU" dirty="0" err="1"/>
              <a:t>якість</a:t>
            </a:r>
            <a:r>
              <a:rPr lang="ru-RU" dirty="0"/>
              <a:t>, без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справжній</a:t>
            </a:r>
            <a:r>
              <a:rPr lang="ru-RU" dirty="0"/>
              <a:t> </a:t>
            </a:r>
            <a:r>
              <a:rPr lang="ru-RU" dirty="0" err="1"/>
              <a:t>лідер</a:t>
            </a:r>
            <a:r>
              <a:rPr lang="ru-RU" dirty="0"/>
              <a:t> просто </a:t>
            </a:r>
            <a:r>
              <a:rPr lang="ru-RU" dirty="0" err="1"/>
              <a:t>немислимий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b="1" dirty="0" err="1"/>
              <a:t>впевненість</a:t>
            </a:r>
            <a:r>
              <a:rPr lang="ru-RU" b="1" dirty="0"/>
              <a:t> у </a:t>
            </a:r>
            <a:r>
              <a:rPr lang="ru-RU" b="1" dirty="0" err="1"/>
              <a:t>собі</a:t>
            </a:r>
            <a:r>
              <a:rPr lang="ru-RU" dirty="0"/>
              <a:t>,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діях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те, </a:t>
            </a:r>
            <a:r>
              <a:rPr lang="ru-RU" dirty="0" err="1"/>
              <a:t>чого</a:t>
            </a:r>
            <a:r>
              <a:rPr lang="ru-RU" dirty="0"/>
              <a:t> так </a:t>
            </a:r>
            <a:r>
              <a:rPr lang="ru-RU" dirty="0" err="1"/>
              <a:t>багатьом</a:t>
            </a:r>
            <a:r>
              <a:rPr lang="ru-RU" dirty="0"/>
              <a:t> з нас не </a:t>
            </a:r>
            <a:r>
              <a:rPr lang="ru-RU" dirty="0" err="1"/>
              <a:t>вистачає</a:t>
            </a:r>
            <a:r>
              <a:rPr lang="ru-RU" dirty="0"/>
              <a:t>.  </a:t>
            </a:r>
            <a:r>
              <a:rPr lang="ru-RU" dirty="0" err="1"/>
              <a:t>Якщо</a:t>
            </a:r>
            <a:r>
              <a:rPr lang="ru-RU" dirty="0"/>
              <a:t> Ви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почувати</a:t>
            </a:r>
            <a:r>
              <a:rPr lang="ru-RU" dirty="0"/>
              <a:t> себе </a:t>
            </a:r>
            <a:r>
              <a:rPr lang="ru-RU" dirty="0" err="1"/>
              <a:t>справжнім</a:t>
            </a:r>
            <a:r>
              <a:rPr lang="ru-RU" dirty="0"/>
              <a:t> </a:t>
            </a:r>
            <a:r>
              <a:rPr lang="ru-RU" dirty="0" err="1"/>
              <a:t>лідером</a:t>
            </a:r>
            <a:r>
              <a:rPr lang="ru-RU" dirty="0"/>
              <a:t>, </a:t>
            </a:r>
            <a:r>
              <a:rPr lang="ru-RU" b="1" dirty="0" err="1"/>
              <a:t>впевненість</a:t>
            </a:r>
            <a:r>
              <a:rPr lang="ru-RU" b="1" dirty="0"/>
              <a:t> повинна </a:t>
            </a:r>
            <a:r>
              <a:rPr lang="ru-RU" b="1" dirty="0" err="1"/>
              <a:t>виявлятися</a:t>
            </a:r>
            <a:r>
              <a:rPr lang="ru-RU" b="1" dirty="0"/>
              <a:t> у </a:t>
            </a:r>
            <a:r>
              <a:rPr lang="ru-RU" b="1" dirty="0" err="1"/>
              <a:t>всьому</a:t>
            </a:r>
            <a:r>
              <a:rPr lang="ru-RU" b="1" dirty="0"/>
              <a:t> </a:t>
            </a:r>
            <a:r>
              <a:rPr lang="ru-RU" dirty="0"/>
              <a:t>- в </a:t>
            </a:r>
            <a:r>
              <a:rPr lang="ru-RU" dirty="0" err="1"/>
              <a:t>ході</a:t>
            </a:r>
            <a:r>
              <a:rPr lang="ru-RU" dirty="0"/>
              <a:t>, </a:t>
            </a:r>
            <a:r>
              <a:rPr lang="ru-RU" dirty="0" err="1"/>
              <a:t>погляді</a:t>
            </a:r>
            <a:r>
              <a:rPr lang="ru-RU" dirty="0"/>
              <a:t>, </a:t>
            </a:r>
            <a:r>
              <a:rPr lang="ru-RU" dirty="0" err="1"/>
              <a:t>поведінці</a:t>
            </a:r>
            <a:r>
              <a:rPr lang="ru-RU" dirty="0"/>
              <a:t>. Ви </a:t>
            </a:r>
            <a:r>
              <a:rPr lang="ru-RU" dirty="0" err="1"/>
              <a:t>повинні</a:t>
            </a:r>
            <a:r>
              <a:rPr lang="ru-RU" dirty="0"/>
              <a:t>, в першу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вірити</a:t>
            </a:r>
            <a:r>
              <a:rPr lang="ru-RU" dirty="0"/>
              <a:t> самому </a:t>
            </a:r>
            <a:r>
              <a:rPr lang="ru-RU" dirty="0" err="1"/>
              <a:t>собі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Вам </a:t>
            </a:r>
            <a:r>
              <a:rPr lang="ru-RU" dirty="0" err="1"/>
              <a:t>повірять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. </a:t>
            </a:r>
            <a:r>
              <a:rPr lang="ru-RU" dirty="0" err="1"/>
              <a:t>Свої</a:t>
            </a:r>
            <a:r>
              <a:rPr lang="ru-RU" dirty="0"/>
              <a:t> думки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викладати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, ясно, коротко, </a:t>
            </a:r>
            <a:r>
              <a:rPr lang="ru-RU" dirty="0" err="1"/>
              <a:t>скоротити</a:t>
            </a:r>
            <a:r>
              <a:rPr lang="ru-RU" dirty="0"/>
              <a:t> по максимуму </a:t>
            </a:r>
            <a:r>
              <a:rPr lang="ru-RU" dirty="0" err="1"/>
              <a:t>вживання</a:t>
            </a:r>
            <a:r>
              <a:rPr lang="ru-RU" dirty="0"/>
              <a:t> таких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промови</a:t>
            </a:r>
            <a:r>
              <a:rPr lang="ru-RU" dirty="0"/>
              <a:t> </a:t>
            </a:r>
            <a:r>
              <a:rPr lang="ru-RU" dirty="0" err="1"/>
              <a:t>відтінок</a:t>
            </a:r>
            <a:r>
              <a:rPr lang="ru-RU" dirty="0"/>
              <a:t> </a:t>
            </a:r>
            <a:r>
              <a:rPr lang="ru-RU" dirty="0" err="1"/>
              <a:t>невпевненості</a:t>
            </a:r>
            <a:r>
              <a:rPr lang="ru-RU" dirty="0"/>
              <a:t> "</a:t>
            </a:r>
            <a:r>
              <a:rPr lang="ru-RU" dirty="0" err="1"/>
              <a:t>начебто</a:t>
            </a:r>
            <a:r>
              <a:rPr lang="ru-RU" dirty="0"/>
              <a:t>", "напевно", "я так думаю". Ви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у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співрозмовника</a:t>
            </a:r>
            <a:r>
              <a:rPr lang="ru-RU" dirty="0"/>
              <a:t> </a:t>
            </a:r>
            <a:r>
              <a:rPr lang="ru-RU" dirty="0" err="1"/>
              <a:t>виникало</a:t>
            </a:r>
            <a:r>
              <a:rPr lang="ru-RU" dirty="0"/>
              <a:t> як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невизначеності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почує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Вас. Ваш голос повинен бути </a:t>
            </a:r>
            <a:r>
              <a:rPr lang="ru-RU" dirty="0" err="1"/>
              <a:t>рівним</a:t>
            </a:r>
            <a:r>
              <a:rPr lang="ru-RU" dirty="0"/>
              <a:t>, </a:t>
            </a:r>
            <a:r>
              <a:rPr lang="ru-RU" dirty="0" err="1"/>
              <a:t>чітким</a:t>
            </a:r>
            <a:r>
              <a:rPr lang="ru-RU" dirty="0"/>
              <a:t>, в </a:t>
            </a:r>
            <a:r>
              <a:rPr lang="ru-RU" dirty="0" err="1"/>
              <a:t>міру</a:t>
            </a:r>
            <a:r>
              <a:rPr lang="ru-RU" dirty="0"/>
              <a:t> строгим.</a:t>
            </a:r>
          </a:p>
          <a:p>
            <a:pPr fontAlgn="base"/>
            <a:r>
              <a:rPr lang="ru-RU" b="1" dirty="0" err="1"/>
              <a:t>Витривалість</a:t>
            </a:r>
            <a:r>
              <a:rPr lang="ru-RU" b="1" dirty="0"/>
              <a:t> - </a:t>
            </a:r>
            <a:r>
              <a:rPr lang="ru-RU" b="1" dirty="0" err="1"/>
              <a:t>це</a:t>
            </a:r>
            <a:r>
              <a:rPr lang="ru-RU" b="1" dirty="0"/>
              <a:t> та </a:t>
            </a:r>
            <a:r>
              <a:rPr lang="ru-RU" b="1" dirty="0" err="1"/>
              <a:t>якість</a:t>
            </a:r>
            <a:r>
              <a:rPr lang="ru-RU" b="1" dirty="0"/>
              <a:t>, </a:t>
            </a:r>
            <a:r>
              <a:rPr lang="ru-RU" b="1" dirty="0" err="1"/>
              <a:t>яким</a:t>
            </a:r>
            <a:r>
              <a:rPr lang="ru-RU" b="1" dirty="0"/>
              <a:t> повинен бути </a:t>
            </a:r>
            <a:r>
              <a:rPr lang="ru-RU" b="1" dirty="0" err="1"/>
              <a:t>наділений</a:t>
            </a:r>
            <a:r>
              <a:rPr lang="ru-RU" b="1" dirty="0"/>
              <a:t> </a:t>
            </a:r>
            <a:r>
              <a:rPr lang="ru-RU" b="1" dirty="0" err="1"/>
              <a:t>справжній</a:t>
            </a:r>
            <a:r>
              <a:rPr lang="ru-RU" b="1" dirty="0"/>
              <a:t> </a:t>
            </a:r>
            <a:r>
              <a:rPr lang="ru-RU" b="1" dirty="0" err="1"/>
              <a:t>лідер</a:t>
            </a:r>
            <a:r>
              <a:rPr lang="ru-RU" b="1" dirty="0"/>
              <a:t> </a:t>
            </a:r>
            <a:r>
              <a:rPr lang="ru-RU" dirty="0"/>
              <a:t>. Не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вішати</a:t>
            </a:r>
            <a:r>
              <a:rPr lang="ru-RU" dirty="0"/>
              <a:t> </a:t>
            </a:r>
            <a:r>
              <a:rPr lang="ru-RU" dirty="0" err="1"/>
              <a:t>ніс</a:t>
            </a:r>
            <a:r>
              <a:rPr lang="ru-RU" dirty="0"/>
              <a:t> через </a:t>
            </a:r>
            <a:r>
              <a:rPr lang="ru-RU" dirty="0" err="1"/>
              <a:t>найменших</a:t>
            </a:r>
            <a:r>
              <a:rPr lang="ru-RU" dirty="0"/>
              <a:t> </a:t>
            </a:r>
            <a:r>
              <a:rPr lang="ru-RU" dirty="0" err="1"/>
              <a:t>неприємностей</a:t>
            </a:r>
            <a:r>
              <a:rPr lang="ru-RU" dirty="0"/>
              <a:t>. Ви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для себе,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трапляється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100% Ваша вина. </a:t>
            </a:r>
            <a:r>
              <a:rPr lang="ru-RU" dirty="0" err="1"/>
              <a:t>Врахуйте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невелика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випадково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322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вітлина від Нові лідер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" y="118871"/>
            <a:ext cx="5852160" cy="58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вітлина від Нові лідер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59" y="118873"/>
            <a:ext cx="5852159" cy="58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108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ovoshkola.com.ua/resources/images/1-1%282%29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1" y="0"/>
            <a:ext cx="438257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ovoshkola.com.ua/resources/images/2-1%285%29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830" y="791766"/>
            <a:ext cx="6927397" cy="490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2594" y="6012934"/>
            <a:ext cx="3033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Звичка</a:t>
            </a:r>
            <a:r>
              <a:rPr lang="ru-RU" b="1" dirty="0">
                <a:solidFill>
                  <a:srgbClr val="333333"/>
                </a:solidFill>
                <a:latin typeface="pf_dindisplay_proregular"/>
              </a:rPr>
              <a:t> 1. Я </a:t>
            </a:r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проактивний</a:t>
            </a:r>
            <a:endParaRPr lang="ru-RU" b="1" i="0" dirty="0">
              <a:solidFill>
                <a:srgbClr val="333333"/>
              </a:solidFill>
              <a:effectLst/>
              <a:latin typeface="pf_dindisplay_proregular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7060" y="5828268"/>
            <a:ext cx="3531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Звичка</a:t>
            </a:r>
            <a:r>
              <a:rPr lang="ru-RU" b="1" dirty="0">
                <a:solidFill>
                  <a:srgbClr val="333333"/>
                </a:solidFill>
                <a:latin typeface="pf_dindisplay_proregular"/>
              </a:rPr>
              <a:t> 2. Я знаю свою мету</a:t>
            </a:r>
            <a:endParaRPr lang="ru-RU" b="1" i="0" dirty="0">
              <a:solidFill>
                <a:srgbClr val="333333"/>
              </a:solidFill>
              <a:effectLst/>
              <a:latin typeface="pf_dindisplay_proregular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4601" y="79360"/>
            <a:ext cx="327846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f_dindisplay_promedium"/>
              </a:rPr>
              <a:t>ЛІДЕР У МЕНІ</a:t>
            </a:r>
            <a:endParaRPr lang="ru-RU" sz="36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pf_dindisplay_promedium"/>
            </a:endParaRPr>
          </a:p>
        </p:txBody>
      </p:sp>
    </p:spTree>
    <p:extLst>
      <p:ext uri="{BB962C8B-B14F-4D97-AF65-F5344CB8AC3E}">
        <p14:creationId xmlns:p14="http://schemas.microsoft.com/office/powerpoint/2010/main" val="2329593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ovoshkola.com.ua/resources/images/3-1%282%29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0"/>
            <a:ext cx="5529943" cy="39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081258"/>
            <a:ext cx="4238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Звичка</a:t>
            </a:r>
            <a:r>
              <a:rPr lang="ru-RU" b="1" dirty="0">
                <a:solidFill>
                  <a:srgbClr val="333333"/>
                </a:solidFill>
                <a:latin typeface="pf_dindisplay_proregular"/>
              </a:rPr>
              <a:t> 3. Я </a:t>
            </a:r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роблю</a:t>
            </a:r>
            <a:r>
              <a:rPr lang="ru-RU" b="1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спочатку</a:t>
            </a:r>
            <a:r>
              <a:rPr lang="ru-RU" b="1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важливе</a:t>
            </a:r>
            <a:r>
              <a:rPr lang="ru-RU" b="1" dirty="0">
                <a:solidFill>
                  <a:srgbClr val="333333"/>
                </a:solidFill>
                <a:latin typeface="pf_dindisplay_proregular"/>
              </a:rPr>
              <a:t>, а </a:t>
            </a:r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потім</a:t>
            </a:r>
            <a:r>
              <a:rPr lang="ru-RU" b="1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термінове</a:t>
            </a:r>
            <a:endParaRPr lang="ru-RU" b="1" i="0" dirty="0">
              <a:solidFill>
                <a:srgbClr val="333333"/>
              </a:solidFill>
              <a:effectLst/>
              <a:latin typeface="pf_dindisplay_proregular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91432" y="1059543"/>
            <a:ext cx="6011454" cy="4659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Принцип </a:t>
            </a:r>
            <a:r>
              <a:rPr lang="ru-RU" b="1" dirty="0" err="1"/>
              <a:t>Ейзенхауера</a:t>
            </a:r>
            <a:r>
              <a:rPr lang="ru-RU" b="1" dirty="0"/>
              <a:t>. </a:t>
            </a:r>
            <a:r>
              <a:rPr lang="ru-RU" b="1" dirty="0" err="1"/>
              <a:t>Колишній</a:t>
            </a:r>
            <a:r>
              <a:rPr lang="ru-RU" b="1" dirty="0"/>
              <a:t> президент США </a:t>
            </a:r>
            <a:r>
              <a:rPr lang="ru-RU" b="1" dirty="0" err="1"/>
              <a:t>розглядав</a:t>
            </a:r>
            <a:r>
              <a:rPr lang="ru-RU" b="1" dirty="0"/>
              <a:t> </a:t>
            </a:r>
            <a:r>
              <a:rPr lang="ru-RU" b="1" dirty="0" err="1"/>
              <a:t>усі</a:t>
            </a:r>
            <a:r>
              <a:rPr lang="ru-RU" b="1" dirty="0"/>
              <a:t> </a:t>
            </a:r>
            <a:r>
              <a:rPr lang="ru-RU" b="1" dirty="0" err="1"/>
              <a:t>справи</a:t>
            </a:r>
            <a:r>
              <a:rPr lang="ru-RU" b="1" dirty="0"/>
              <a:t> на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критеріїв</a:t>
            </a:r>
            <a:r>
              <a:rPr lang="ru-RU" b="1" dirty="0"/>
              <a:t>: </a:t>
            </a:r>
            <a:r>
              <a:rPr lang="ru-RU" b="1" dirty="0" err="1"/>
              <a:t>важливості</a:t>
            </a:r>
            <a:r>
              <a:rPr lang="ru-RU" b="1" dirty="0"/>
              <a:t> та </a:t>
            </a:r>
            <a:r>
              <a:rPr lang="ru-RU" b="1" dirty="0" err="1"/>
              <a:t>терміновості</a:t>
            </a:r>
            <a:r>
              <a:rPr lang="ru-RU" b="1" dirty="0"/>
              <a:t>. </a:t>
            </a:r>
            <a:r>
              <a:rPr lang="ru-RU" b="1" dirty="0" err="1"/>
              <a:t>Згідно</a:t>
            </a:r>
            <a:r>
              <a:rPr lang="ru-RU" b="1" dirty="0"/>
              <a:t> з </a:t>
            </a:r>
            <a:r>
              <a:rPr lang="ru-RU" b="1" dirty="0" err="1"/>
              <a:t>цим</a:t>
            </a:r>
            <a:r>
              <a:rPr lang="ru-RU" b="1" dirty="0"/>
              <a:t> </a:t>
            </a:r>
            <a:r>
              <a:rPr lang="ru-RU" b="1" dirty="0" err="1"/>
              <a:t>усі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b="1" dirty="0"/>
              <a:t> </a:t>
            </a:r>
            <a:r>
              <a:rPr lang="ru-RU" b="1" dirty="0" err="1"/>
              <a:t>поділяв</a:t>
            </a:r>
            <a:r>
              <a:rPr lang="ru-RU" b="1" dirty="0"/>
              <a:t> на:</a:t>
            </a:r>
          </a:p>
          <a:p>
            <a:endParaRPr lang="ru-RU" b="1" dirty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128057"/>
              </p:ext>
            </p:extLst>
          </p:nvPr>
        </p:nvGraphicFramePr>
        <p:xfrm>
          <a:off x="4310743" y="4023360"/>
          <a:ext cx="7881257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9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7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uk-UA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Термінові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 термінові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2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Важливі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Важливі  термінові </a:t>
                      </a:r>
                      <a:r>
                        <a:rPr lang="uk-UA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Важливі не термінові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2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 важливі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Термінові не важливі 	</a:t>
                      </a:r>
                    </a:p>
                    <a:p>
                      <a:endParaRPr lang="uk-UA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термінові не важливі 	</a:t>
                      </a:r>
                    </a:p>
                    <a:p>
                      <a:pPr marL="0" algn="l" defTabSz="914400" rtl="0" eaLnBrk="1" latinLnBrk="0" hangingPunct="1"/>
                      <a:endParaRPr lang="uk-UA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27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ovoshkola.com.ua/resources/images/5-1%282%29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8"/>
            <a:ext cx="4099678" cy="57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3200" y="6052235"/>
            <a:ext cx="4426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Звичка</a:t>
            </a:r>
            <a:r>
              <a:rPr lang="ru-RU" b="1" dirty="0">
                <a:solidFill>
                  <a:srgbClr val="333333"/>
                </a:solidFill>
                <a:latin typeface="pf_dindisplay_proregular"/>
              </a:rPr>
              <a:t> 5. Я </a:t>
            </a:r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спочатку</a:t>
            </a:r>
            <a:r>
              <a:rPr lang="ru-RU" b="1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слухаю</a:t>
            </a:r>
            <a:r>
              <a:rPr lang="ru-RU" b="1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іншого</a:t>
            </a:r>
            <a:r>
              <a:rPr lang="ru-RU" b="1" dirty="0">
                <a:solidFill>
                  <a:srgbClr val="333333"/>
                </a:solidFill>
                <a:latin typeface="pf_dindisplay_proregular"/>
              </a:rPr>
              <a:t>, а </a:t>
            </a:r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потім</a:t>
            </a:r>
            <a:r>
              <a:rPr lang="ru-RU" b="1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пояснюю</a:t>
            </a:r>
            <a:r>
              <a:rPr lang="ru-RU" b="1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своє</a:t>
            </a:r>
            <a:endParaRPr lang="ru-RU" b="1" i="0" dirty="0">
              <a:solidFill>
                <a:srgbClr val="333333"/>
              </a:solidFill>
              <a:effectLst/>
              <a:latin typeface="pf_dindisplay_proregular"/>
            </a:endParaRPr>
          </a:p>
        </p:txBody>
      </p:sp>
      <p:pic>
        <p:nvPicPr>
          <p:cNvPr id="3076" name="Picture 4" descr="https://novoshkola.com.ua/resources/images/6-1%282%29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61" y="348343"/>
            <a:ext cx="631444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04040" y="4957019"/>
            <a:ext cx="3831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Звичка</a:t>
            </a:r>
            <a:r>
              <a:rPr lang="ru-RU" b="1" dirty="0">
                <a:solidFill>
                  <a:srgbClr val="333333"/>
                </a:solidFill>
                <a:latin typeface="pf_dindisplay_proregular"/>
              </a:rPr>
              <a:t> 6. Я </a:t>
            </a:r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створюю</a:t>
            </a:r>
            <a:r>
              <a:rPr lang="ru-RU" b="1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pf_dindisplay_proregular"/>
              </a:rPr>
              <a:t>синергію</a:t>
            </a:r>
            <a:endParaRPr lang="ru-RU" b="1" i="0" dirty="0">
              <a:solidFill>
                <a:srgbClr val="333333"/>
              </a:solidFill>
              <a:effectLst/>
              <a:latin typeface="pf_dindisplay_pro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984109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653143" y="1045029"/>
            <a:ext cx="10987314" cy="5297713"/>
          </a:xfrm>
        </p:spPr>
        <p:txBody>
          <a:bodyPr>
            <a:normAutofit fontScale="70000" lnSpcReduction="20000"/>
          </a:bodyPr>
          <a:lstStyle/>
          <a:p>
            <a:r>
              <a:rPr lang="vi-VN" b="1" dirty="0">
                <a:solidFill>
                  <a:schemeClr val="accent2">
                    <a:lumMod val="50000"/>
                  </a:schemeClr>
                </a:solidFill>
              </a:rPr>
              <a:t>Синергі́я (від </a:t>
            </a:r>
            <a:r>
              <a:rPr lang="vi-VN" b="1" dirty="0">
                <a:solidFill>
                  <a:schemeClr val="accent2">
                    <a:lumMod val="50000"/>
                  </a:schemeClr>
                </a:solidFill>
                <a:hlinkClick r:id="rId2" tooltip="Грецька мова"/>
              </a:rPr>
              <a:t>грец.</a:t>
            </a:r>
            <a:r>
              <a:rPr lang="vi-VN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συνεργία — (</a:t>
            </a:r>
            <a:r>
              <a:rPr lang="vi-VN" b="1" dirty="0">
                <a:solidFill>
                  <a:schemeClr val="accent2">
                    <a:lumMod val="50000"/>
                  </a:schemeClr>
                </a:solidFill>
                <a:hlinkClick r:id="rId2" tooltip="Грецька мова"/>
              </a:rPr>
              <a:t>грец.</a:t>
            </a:r>
            <a:r>
              <a:rPr lang="vi-VN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σύν) </a:t>
            </a:r>
            <a:r>
              <a:rPr lang="vi-VN" b="1" dirty="0">
                <a:solidFill>
                  <a:schemeClr val="accent2">
                    <a:lumMod val="50000"/>
                  </a:schemeClr>
                </a:solidFill>
              </a:rPr>
              <a:t>разом; (</a:t>
            </a:r>
            <a:r>
              <a:rPr lang="vi-VN" b="1" dirty="0">
                <a:solidFill>
                  <a:schemeClr val="accent2">
                    <a:lumMod val="50000"/>
                  </a:schemeClr>
                </a:solidFill>
                <a:hlinkClick r:id="rId2" tooltip="Грецька мова"/>
              </a:rPr>
              <a:t>грец.</a:t>
            </a:r>
            <a:r>
              <a:rPr lang="vi-VN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ἔργον) </a:t>
            </a:r>
            <a:r>
              <a:rPr lang="vi-VN" b="1" dirty="0">
                <a:solidFill>
                  <a:schemeClr val="accent2">
                    <a:lumMod val="50000"/>
                  </a:schemeClr>
                </a:solidFill>
              </a:rPr>
              <a:t>той, що діє, дія) — це сумарний ефект, який полягає у тому, що при взаємодії двох або більше факторів їхня дія суттєво переважає ефект кожного окремого компонента у вигляді простої їхньої суми.</a:t>
            </a:r>
          </a:p>
          <a:p>
            <a:r>
              <a:rPr lang="vi-VN" b="1" dirty="0">
                <a:solidFill>
                  <a:srgbClr val="FF0000"/>
                </a:solidFill>
              </a:rPr>
              <a:t>Наприклад:</a:t>
            </a:r>
          </a:p>
          <a:p>
            <a:r>
              <a:rPr lang="vi-VN" dirty="0"/>
              <a:t>користі від </a:t>
            </a:r>
            <a:r>
              <a:rPr lang="vi-VN" dirty="0">
                <a:hlinkClick r:id="rId3" tooltip="Клавіатура"/>
              </a:rPr>
              <a:t>клавіатури</a:t>
            </a:r>
            <a:r>
              <a:rPr lang="vi-VN" dirty="0"/>
              <a:t>, </a:t>
            </a:r>
            <a:r>
              <a:rPr lang="vi-VN" dirty="0">
                <a:hlinkClick r:id="rId4" tooltip="Системний блок"/>
              </a:rPr>
              <a:t>системного блока</a:t>
            </a:r>
            <a:r>
              <a:rPr lang="vi-VN" dirty="0"/>
              <a:t>, чи </a:t>
            </a:r>
            <a:r>
              <a:rPr lang="vi-VN" dirty="0">
                <a:hlinkClick r:id="rId5" tooltip="Дисплей"/>
              </a:rPr>
              <a:t>дисплею</a:t>
            </a:r>
            <a:r>
              <a:rPr lang="vi-VN" dirty="0"/>
              <a:t> майже немає, доки їх не з'єднати разом.</a:t>
            </a:r>
          </a:p>
          <a:p>
            <a:r>
              <a:rPr lang="vi-VN" dirty="0"/>
              <a:t>кожен із факторів якості життя, як і самого процесу життя, має частку в сумарному процесі, а саме життя не може бути явищем розрізнених процесів і явищ, і проявляє саме синергізм замість взаємодії потоків явищ і процесів на системному рівні — в процесі </a:t>
            </a:r>
            <a:r>
              <a:rPr lang="vi-VN" dirty="0">
                <a:hlinkClick r:id="rId6" tooltip="Системогенез (ще не написана)"/>
              </a:rPr>
              <a:t>системогенезу</a:t>
            </a:r>
            <a:r>
              <a:rPr lang="vi-VN" dirty="0"/>
              <a:t>.</a:t>
            </a:r>
          </a:p>
          <a:p>
            <a:r>
              <a:rPr lang="vi-VN" dirty="0"/>
              <a:t>з'єднання трьох і більше шматків радіоактивного матеріалу при перевищені критичної маси в сумі дають виділення енергії, яке перевищує випромінювання енергії простого сумування окремих шматків.</a:t>
            </a:r>
          </a:p>
          <a:p>
            <a:r>
              <a:rPr lang="vi-VN" dirty="0"/>
              <a:t>знання і зусилля кількох людей можуть організовуватися таким чином, що вони взаємно посилюються. Приблизно це явище описує </a:t>
            </a:r>
            <a:r>
              <a:rPr lang="vi-VN" dirty="0">
                <a:hlinkClick r:id="rId7" tooltip="Нададитивний ефект"/>
              </a:rPr>
              <a:t>нададитивний ефект</a:t>
            </a:r>
            <a:r>
              <a:rPr lang="vi-VN" dirty="0"/>
              <a:t> — стан речей, котрий як правило передається за допомогою фрази «ціле більше суми окремих частин»</a:t>
            </a:r>
          </a:p>
          <a:p>
            <a:r>
              <a:rPr lang="vi-VN" dirty="0">
                <a:hlinkClick r:id="rId8" tooltip="Прибуток"/>
              </a:rPr>
              <a:t>прибуток</a:t>
            </a:r>
            <a:r>
              <a:rPr lang="vi-VN" dirty="0"/>
              <a:t> після злиття двох компаній переважає суму прибутків цих компаній до об'єднання.</a:t>
            </a:r>
          </a:p>
          <a:p>
            <a:r>
              <a:rPr lang="vi-VN" dirty="0"/>
              <a:t>ціле більше простої суми своїх частин (</a:t>
            </a:r>
            <a:r>
              <a:rPr lang="vi-VN" dirty="0">
                <a:hlinkClick r:id="rId9" tooltip="Арістотель"/>
              </a:rPr>
              <a:t>Арістотель</a:t>
            </a:r>
            <a:r>
              <a:rPr lang="vi-VN" dirty="0"/>
              <a:t>)</a:t>
            </a:r>
            <a:r>
              <a:rPr lang="uk-UA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19798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novoshkola.com.ua/resources/images/7-1%282%29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1" y="1364343"/>
            <a:ext cx="5381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40399" y="112698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solidFill>
                  <a:srgbClr val="333333"/>
                </a:solidFill>
                <a:latin typeface="pf_dindisplay_proregular"/>
              </a:rPr>
              <a:t>Звичка</a:t>
            </a:r>
            <a:r>
              <a:rPr lang="ru-RU" sz="2400" b="1" dirty="0">
                <a:solidFill>
                  <a:srgbClr val="333333"/>
                </a:solidFill>
                <a:latin typeface="pf_dindisplay_proregular"/>
              </a:rPr>
              <a:t> 7. Я </a:t>
            </a:r>
            <a:r>
              <a:rPr lang="ru-RU" sz="2400" b="1" dirty="0" err="1">
                <a:solidFill>
                  <a:srgbClr val="333333"/>
                </a:solidFill>
                <a:latin typeface="pf_dindisplay_proregular"/>
              </a:rPr>
              <a:t>вчасно</a:t>
            </a:r>
            <a:r>
              <a:rPr lang="ru-RU" sz="2400" b="1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sz="2400" b="1" dirty="0" err="1">
                <a:solidFill>
                  <a:srgbClr val="333333"/>
                </a:solidFill>
                <a:latin typeface="pf_dindisplay_proregular"/>
              </a:rPr>
              <a:t>загострюю</a:t>
            </a:r>
            <a:r>
              <a:rPr lang="ru-RU" sz="2400" b="1" dirty="0">
                <a:solidFill>
                  <a:srgbClr val="333333"/>
                </a:solidFill>
                <a:latin typeface="pf_dindisplay_proregular"/>
              </a:rPr>
              <a:t> пилку</a:t>
            </a:r>
          </a:p>
          <a:p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Я правильно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харчуюся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займаюся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фізичними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вправами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–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піклуюся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про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своє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тіло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.</a:t>
            </a:r>
            <a:br>
              <a:rPr lang="ru-RU" sz="2400" dirty="0">
                <a:solidFill>
                  <a:srgbClr val="333333"/>
                </a:solidFill>
                <a:latin typeface="pf_dindisplay_proregular"/>
              </a:rPr>
            </a:b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Я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вивчаю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багато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нового, і не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тільки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в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Університеті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–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піклуюся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про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свій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розум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.</a:t>
            </a:r>
            <a:br>
              <a:rPr lang="ru-RU" sz="2400" dirty="0">
                <a:solidFill>
                  <a:srgbClr val="333333"/>
                </a:solidFill>
                <a:latin typeface="pf_dindisplay_proregular"/>
              </a:rPr>
            </a:b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Я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проводжу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час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зі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своєю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родиною й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друзями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–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піклуюся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про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своє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серце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.</a:t>
            </a:r>
            <a:br>
              <a:rPr lang="ru-RU" sz="2400" dirty="0">
                <a:solidFill>
                  <a:srgbClr val="333333"/>
                </a:solidFill>
                <a:latin typeface="pf_dindisplay_proregular"/>
              </a:rPr>
            </a:b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Я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приділяю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час тому,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щоб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допомагати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людям –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піклуюся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про свою душу.</a:t>
            </a:r>
            <a:br>
              <a:rPr lang="ru-RU" sz="2400" dirty="0">
                <a:solidFill>
                  <a:srgbClr val="333333"/>
                </a:solidFill>
                <a:latin typeface="pf_dindisplay_proregular"/>
              </a:rPr>
            </a:b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Я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утримую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баланс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між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всіма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частинами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свого</a:t>
            </a:r>
            <a:r>
              <a:rPr lang="ru-RU" sz="2400" dirty="0">
                <a:solidFill>
                  <a:srgbClr val="333333"/>
                </a:solidFill>
                <a:latin typeface="pf_dindisplay_proregular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pf_dindisplay_proregular"/>
              </a:rPr>
              <a:t>життя</a:t>
            </a:r>
            <a:r>
              <a:rPr lang="ru-RU" dirty="0">
                <a:solidFill>
                  <a:srgbClr val="333333"/>
                </a:solidFill>
                <a:latin typeface="pf_dindisplay_proregular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pf_dindisplay_pro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111589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36914"/>
            <a:ext cx="10363826" cy="4354285"/>
          </a:xfrm>
        </p:spPr>
        <p:txBody>
          <a:bodyPr>
            <a:normAutofit/>
          </a:bodyPr>
          <a:lstStyle/>
          <a:p>
            <a:r>
              <a:rPr lang="uk-UA" b="1" dirty="0"/>
              <a:t>Рекомендована література:</a:t>
            </a:r>
            <a:endParaRPr lang="uk-UA" dirty="0"/>
          </a:p>
          <a:p>
            <a:r>
              <a:rPr lang="uk-UA" dirty="0"/>
              <a:t>1. Менеджмент 3.0. Agile-менеджмент. Лідерство та управління командами / пер. З англ. Г. </a:t>
            </a:r>
            <a:r>
              <a:rPr lang="uk-UA" dirty="0" err="1"/>
              <a:t>Якубовська</a:t>
            </a:r>
            <a:r>
              <a:rPr lang="uk-UA" dirty="0"/>
              <a:t>. Харків : Вид-во «Ранок» : Фабула, 2019. 432 с.</a:t>
            </a:r>
          </a:p>
          <a:p>
            <a:r>
              <a:rPr lang="uk-UA" dirty="0"/>
              <a:t>2. </a:t>
            </a:r>
            <a:r>
              <a:rPr lang="uk-UA" dirty="0" err="1"/>
              <a:t>Енциклопедия</a:t>
            </a:r>
            <a:r>
              <a:rPr lang="uk-UA" dirty="0"/>
              <a:t> менеджера: </a:t>
            </a:r>
            <a:r>
              <a:rPr lang="uk-UA" dirty="0" err="1"/>
              <a:t>Алгоритмы</a:t>
            </a:r>
            <a:r>
              <a:rPr lang="uk-UA" dirty="0"/>
              <a:t> </a:t>
            </a:r>
            <a:r>
              <a:rPr lang="uk-UA" dirty="0" err="1"/>
              <a:t>еффективной</a:t>
            </a:r>
            <a:r>
              <a:rPr lang="uk-UA" dirty="0"/>
              <a:t> </a:t>
            </a:r>
            <a:r>
              <a:rPr lang="uk-UA" dirty="0" err="1"/>
              <a:t>роработы</a:t>
            </a:r>
            <a:r>
              <a:rPr lang="uk-UA" dirty="0"/>
              <a:t> / Рос </a:t>
            </a:r>
            <a:r>
              <a:rPr lang="uk-UA" dirty="0" err="1"/>
              <a:t>Джей</a:t>
            </a:r>
            <a:r>
              <a:rPr lang="uk-UA" dirty="0"/>
              <a:t>, Ричард </a:t>
            </a:r>
            <a:r>
              <a:rPr lang="uk-UA" dirty="0" err="1"/>
              <a:t>Темплар</a:t>
            </a:r>
            <a:r>
              <a:rPr lang="uk-UA" dirty="0"/>
              <a:t> ; пер. С англ. 5-е узд. М. : </a:t>
            </a:r>
            <a:r>
              <a:rPr lang="uk-UA" dirty="0" err="1"/>
              <a:t>Альпина</a:t>
            </a:r>
            <a:r>
              <a:rPr lang="uk-UA" dirty="0"/>
              <a:t> </a:t>
            </a:r>
            <a:r>
              <a:rPr lang="uk-UA" dirty="0" err="1"/>
              <a:t>паблишер</a:t>
            </a:r>
            <a:r>
              <a:rPr lang="uk-UA" dirty="0"/>
              <a:t>, 2020. 676 с.2. </a:t>
            </a:r>
          </a:p>
          <a:p>
            <a:r>
              <a:rPr lang="uk-UA" dirty="0"/>
              <a:t>3. </a:t>
            </a:r>
            <a:r>
              <a:rPr lang="uk-UA" dirty="0" err="1"/>
              <a:t>Сергеєва</a:t>
            </a:r>
            <a:r>
              <a:rPr lang="uk-UA" dirty="0"/>
              <a:t> Л. М., </a:t>
            </a:r>
            <a:r>
              <a:rPr lang="uk-UA" dirty="0" err="1"/>
              <a:t>Кондратьєва</a:t>
            </a:r>
            <a:r>
              <a:rPr lang="uk-UA" dirty="0"/>
              <a:t> В. П., </a:t>
            </a:r>
            <a:r>
              <a:rPr lang="uk-UA" dirty="0" err="1"/>
              <a:t>Хромей</a:t>
            </a:r>
            <a:r>
              <a:rPr lang="uk-UA" dirty="0"/>
              <a:t> М. Я. ЛІДЕРСТВО : Навчальний посібник. Івано-Франківськ, </a:t>
            </a:r>
            <a:r>
              <a:rPr lang="uk-UA" dirty="0" err="1"/>
              <a:t>Лілея-НВ</a:t>
            </a:r>
            <a:r>
              <a:rPr lang="uk-UA" dirty="0"/>
              <a:t>, 2015. 295 с.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051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- особа, на яку офіційно покладено функції управління колективом і організації</a:t>
            </a:r>
            <a:endParaRPr lang="uk-UA" dirty="0"/>
          </a:p>
        </p:txBody>
      </p:sp>
      <p:pic>
        <p:nvPicPr>
          <p:cNvPr id="2050" name="Picture 2" descr="Лідер і його команда. | ДПТНЗ &quot;Радомишльський професійний ліце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67632"/>
            <a:ext cx="2857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2998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Управління (Центр) надання адміністративних послуг - Шевченківська районна  в місті Києві державна адміністрац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0" y="850220"/>
            <a:ext cx="10613375" cy="53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176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Теми Презентацій: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uk-UA" dirty="0"/>
              <a:t>Відмінності між керівництвом та лідерством </a:t>
            </a:r>
          </a:p>
          <a:p>
            <a:pPr lvl="0"/>
            <a:r>
              <a:rPr lang="uk-UA" dirty="0"/>
              <a:t>Природа лідерства та його складники</a:t>
            </a:r>
          </a:p>
          <a:p>
            <a:pPr lvl="0"/>
            <a:r>
              <a:rPr lang="uk-UA" dirty="0"/>
              <a:t>Стилі лідерства. Розвиток лідерства</a:t>
            </a:r>
          </a:p>
          <a:p>
            <a:pPr lvl="0"/>
            <a:r>
              <a:rPr lang="uk-UA" dirty="0"/>
              <a:t>Формування системи лідерства</a:t>
            </a:r>
          </a:p>
          <a:p>
            <a:endParaRPr lang="uk-UA" dirty="0"/>
          </a:p>
        </p:txBody>
      </p:sp>
      <p:pic>
        <p:nvPicPr>
          <p:cNvPr id="10242" name="Picture 2" descr="Увага: картинки, стокові Увага фотографії, зображення | Скачати з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60" y="2149929"/>
            <a:ext cx="24511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24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518" y="241147"/>
            <a:ext cx="10364451" cy="731312"/>
          </a:xfrm>
        </p:spPr>
        <p:txBody>
          <a:bodyPr>
            <a:normAutofit/>
          </a:bodyPr>
          <a:lstStyle/>
          <a:p>
            <a:r>
              <a:rPr lang="uk-UA" b="1" dirty="0"/>
              <a:t>Запитання для самоконтролю: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03086" y="827314"/>
            <a:ext cx="10174514" cy="603068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uk-UA" dirty="0"/>
              <a:t>Чому зазвичай не розрізняють за змістом поняття «керівництво» та «управління», хоч вони й мають істотні відмінності? У чому ці відмінності  полягають?</a:t>
            </a:r>
          </a:p>
          <a:p>
            <a:pPr lvl="0"/>
            <a:r>
              <a:rPr lang="uk-UA" dirty="0"/>
              <a:t>У чому полягає право на керівництво як основної особливості професійної діяльності менеджера?</a:t>
            </a:r>
          </a:p>
          <a:p>
            <a:pPr lvl="0"/>
            <a:r>
              <a:rPr lang="uk-UA" dirty="0"/>
              <a:t>Чим зумовлюються керівні функції менеджменту?</a:t>
            </a:r>
          </a:p>
          <a:p>
            <a:pPr lvl="0"/>
            <a:r>
              <a:rPr lang="uk-UA" dirty="0"/>
              <a:t>У чому полягає роль організатора трудового колективу?</a:t>
            </a:r>
          </a:p>
          <a:p>
            <a:pPr lvl="0"/>
            <a:r>
              <a:rPr lang="uk-UA" dirty="0"/>
              <a:t>Що використовують і керівник, і лідер для впливу на поведінку інших людей?</a:t>
            </a:r>
          </a:p>
          <a:p>
            <a:pPr lvl="0"/>
            <a:r>
              <a:rPr lang="uk-UA" dirty="0"/>
              <a:t>Дайте визначення поняття лідерства.</a:t>
            </a:r>
          </a:p>
          <a:p>
            <a:pPr lvl="0"/>
            <a:r>
              <a:rPr lang="uk-UA" dirty="0"/>
              <a:t>Перелічіть людські потреби за класифікацією А.-Г. </a:t>
            </a:r>
            <a:r>
              <a:rPr lang="uk-UA" dirty="0" err="1"/>
              <a:t>Маслоу</a:t>
            </a:r>
            <a:r>
              <a:rPr lang="uk-UA" dirty="0"/>
              <a:t>.</a:t>
            </a:r>
          </a:p>
          <a:p>
            <a:pPr lvl="0"/>
            <a:r>
              <a:rPr lang="uk-UA" dirty="0"/>
              <a:t>Що означає в перекладі з англійської мови слово «лідер»?</a:t>
            </a:r>
          </a:p>
          <a:p>
            <a:pPr lvl="0"/>
            <a:r>
              <a:rPr lang="uk-UA" dirty="0"/>
              <a:t>Які існують критерії оцінки лідерства?</a:t>
            </a:r>
          </a:p>
          <a:p>
            <a:pPr lvl="0"/>
            <a:r>
              <a:rPr lang="uk-UA" dirty="0"/>
              <a:t> На чому, з погляду А. І. </a:t>
            </a:r>
            <a:r>
              <a:rPr lang="uk-UA" dirty="0" err="1"/>
              <a:t>Сосланда</a:t>
            </a:r>
            <a:r>
              <a:rPr lang="uk-UA" dirty="0"/>
              <a:t>, засновано харизматичний тип лідерства?</a:t>
            </a:r>
          </a:p>
          <a:p>
            <a:pPr lvl="0"/>
            <a:r>
              <a:rPr lang="uk-UA" dirty="0"/>
              <a:t> Якими фундаментальними здібностями, на думку дослідників, визначається емоційний інтелект?</a:t>
            </a:r>
          </a:p>
          <a:p>
            <a:pPr lvl="0"/>
            <a:r>
              <a:rPr lang="uk-UA" dirty="0"/>
              <a:t> Які психологічні якості властиві лідерові?</a:t>
            </a:r>
          </a:p>
          <a:p>
            <a:pPr lvl="0"/>
            <a:r>
              <a:rPr lang="uk-UA" dirty="0"/>
              <a:t> Які чотири збірні образи лідера існують в сучасній науковій думці?</a:t>
            </a:r>
          </a:p>
          <a:p>
            <a:pPr lvl="0"/>
            <a:r>
              <a:rPr lang="uk-UA" dirty="0"/>
              <a:t> Які розвинені навички зовнішнього спілкування  потрібні  керівникові-лідеру?</a:t>
            </a:r>
          </a:p>
          <a:p>
            <a:pPr lvl="0"/>
            <a:r>
              <a:rPr lang="uk-UA" dirty="0"/>
              <a:t> Чим характеризуються організаторські здібності?</a:t>
            </a:r>
          </a:p>
          <a:p>
            <a:pPr lvl="0"/>
            <a:r>
              <a:rPr lang="uk-UA" dirty="0"/>
              <a:t> Які прояви має практично-психологічний розум?</a:t>
            </a:r>
          </a:p>
          <a:p>
            <a:pPr lvl="0"/>
            <a:r>
              <a:rPr lang="uk-UA" dirty="0"/>
              <a:t> Які	якості	особистості	керівника передбачає психологічний такт?</a:t>
            </a:r>
          </a:p>
          <a:p>
            <a:pPr lvl="0"/>
            <a:r>
              <a:rPr lang="uk-UA" dirty="0"/>
              <a:t> Якою є роль лідера в глобальних процесах сучасної  економіки?</a:t>
            </a:r>
          </a:p>
          <a:p>
            <a:pPr lvl="0"/>
            <a:r>
              <a:rPr lang="uk-UA" dirty="0"/>
              <a:t> Які чинники сучасного буття зумовили розвиток феномену лідерства?</a:t>
            </a:r>
          </a:p>
          <a:p>
            <a:endParaRPr lang="uk-UA" dirty="0"/>
          </a:p>
        </p:txBody>
      </p:sp>
      <p:sp>
        <p:nvSpPr>
          <p:cNvPr id="4" name="AutoShape 2" descr="ЛРЦОЯО — Увага! Пробне ЗНО-2020 знову відкладе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211" y="2278517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2692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67658"/>
            <a:ext cx="10363826" cy="5950856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Закінчити речення:</a:t>
            </a:r>
            <a:endParaRPr lang="uk-UA" dirty="0"/>
          </a:p>
          <a:p>
            <a:r>
              <a:rPr lang="uk-UA" dirty="0"/>
              <a:t>1. Головна мета лідерства в діяльності організації – це…</a:t>
            </a:r>
          </a:p>
          <a:p>
            <a:r>
              <a:rPr lang="uk-UA" dirty="0"/>
              <a:t>2.	Лідера визначаємо як людину, яка…</a:t>
            </a:r>
          </a:p>
          <a:p>
            <a:r>
              <a:rPr lang="uk-UA" dirty="0"/>
              <a:t>3.	Цінності лідера пронизують всю систему адміністративного процесу, впливаючи на…</a:t>
            </a:r>
          </a:p>
          <a:p>
            <a:r>
              <a:rPr lang="uk-UA" dirty="0"/>
              <a:t>4. Лідерство – це вміння…</a:t>
            </a:r>
          </a:p>
          <a:p>
            <a:r>
              <a:rPr lang="uk-UA" dirty="0"/>
              <a:t>5. Лідерство є процесом, за допомогою якого…</a:t>
            </a:r>
          </a:p>
          <a:p>
            <a:r>
              <a:rPr lang="uk-UA" dirty="0"/>
              <a:t>6. Інструментом впливу на діяльність підлеглих виступає можливість керівника вплинути на…</a:t>
            </a:r>
          </a:p>
          <a:p>
            <a:r>
              <a:rPr lang="uk-UA" dirty="0"/>
              <a:t>7. Харизматичний лідер викликає в оточення…</a:t>
            </a:r>
          </a:p>
          <a:p>
            <a:r>
              <a:rPr lang="uk-UA" dirty="0"/>
              <a:t>8. Вплив – це будь-яка поведінка…</a:t>
            </a:r>
          </a:p>
          <a:p>
            <a:r>
              <a:rPr lang="uk-UA" dirty="0"/>
              <a:t>9. </a:t>
            </a:r>
            <a:r>
              <a:rPr lang="uk-UA" dirty="0" err="1"/>
              <a:t>Емпатія</a:t>
            </a:r>
            <a:r>
              <a:rPr lang="uk-UA" dirty="0"/>
              <a:t> – це вміння відчувати…</a:t>
            </a:r>
          </a:p>
          <a:p>
            <a:r>
              <a:rPr lang="uk-UA" dirty="0"/>
              <a:t>10. Для лідера авторитарного типу характерне…</a:t>
            </a:r>
          </a:p>
          <a:p>
            <a:endParaRPr lang="uk-UA" dirty="0"/>
          </a:p>
        </p:txBody>
      </p:sp>
      <p:pic>
        <p:nvPicPr>
          <p:cNvPr id="12290" name="Picture 2" descr="Gryadka.in.ua - Новости, статьи и обзоры | Заказ саженцев в интернете:  страшно или удобно ? | Купить семена, семена почт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518" y="271598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899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резентація на тему :&amp;quot;Загадки про школу&amp;quot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836386"/>
            <a:ext cx="722947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00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52030-209A-CC41-88D9-842D681F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2B3ED6-90B2-55DE-1E0F-5C2D518180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 для кращого розуміння специфіки ролей менеджера і керівника в сучасних умовах дано два списки.</a:t>
            </a:r>
          </a:p>
          <a:p>
            <a:r>
              <a:rPr lang="uk-UA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 Перший показує, в чому різниця між менеджером і керівником. Другий - описує специфічні компетенції, характерні і необхідні саме керівнику.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012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17618-7D6B-CB35-7BCC-A8E700BF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Чим </a:t>
            </a:r>
            <a:r>
              <a:rPr lang="ru-RU" b="0" i="0" dirty="0" err="1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керівник</a:t>
            </a:r>
            <a:r>
              <a:rPr lang="ru-RU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відрізняється</a:t>
            </a:r>
            <a:r>
              <a:rPr lang="ru-RU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від</a:t>
            </a:r>
            <a:r>
              <a:rPr lang="ru-RU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 менеджера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AC7E9E-B96F-B912-89CF-1EC5D16FC4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89760"/>
            <a:ext cx="10363826" cy="3901439"/>
          </a:xfrm>
        </p:spPr>
        <p:txBody>
          <a:bodyPr>
            <a:normAutofit fontScale="25000" lnSpcReduction="20000"/>
          </a:bodyPr>
          <a:lstStyle/>
          <a:p>
            <a:pPr algn="l" fontAlgn="t"/>
            <a:r>
              <a:rPr lang="uk-UA" sz="5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Менеджер - адміністратор, керівник - новатор.</a:t>
            </a:r>
          </a:p>
          <a:p>
            <a:pPr algn="l" fontAlgn="t"/>
            <a:r>
              <a:rPr lang="uk-UA" sz="5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Менеджер доручає, керівник - надихає.</a:t>
            </a:r>
          </a:p>
          <a:p>
            <a:pPr algn="l" fontAlgn="t"/>
            <a:r>
              <a:rPr lang="uk-UA" sz="5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Менеджер працює за програмними цілями інших, керівник працює за своїми цілями.</a:t>
            </a:r>
          </a:p>
          <a:p>
            <a:pPr algn="l" fontAlgn="t"/>
            <a:r>
              <a:rPr lang="uk-UA" sz="5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У менеджера основа дії - план, у керівника - бачення.</a:t>
            </a:r>
          </a:p>
          <a:p>
            <a:pPr algn="l" fontAlgn="t"/>
            <a:r>
              <a:rPr lang="uk-UA" sz="5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Менеджер покладається на систему, керівник покладається на людей.</a:t>
            </a:r>
          </a:p>
          <a:p>
            <a:pPr algn="l" fontAlgn="t"/>
            <a:r>
              <a:rPr lang="uk-UA" sz="56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5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Менеджер приймає рішення. Керівник перетворює рішення в реальність.</a:t>
            </a:r>
          </a:p>
          <a:p>
            <a:pPr algn="l" fontAlgn="t"/>
            <a:r>
              <a:rPr lang="uk-UA" sz="56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5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Гарного менеджера поважають. Гарного керівника обожнюють.</a:t>
            </a:r>
          </a:p>
          <a:p>
            <a:pPr algn="l" fontAlgn="t"/>
            <a:r>
              <a:rPr lang="uk-UA" sz="56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5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Керівник думає, перш за все, над стратегією, менеджер - над тактикою.</a:t>
            </a:r>
          </a:p>
          <a:p>
            <a:pPr algn="l" fontAlgn="t"/>
            <a:r>
              <a:rPr lang="uk-UA" sz="56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5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Керівник підбирає і надихає команду, менеджер - мотивує і стимулює підлеглих.</a:t>
            </a:r>
          </a:p>
          <a:p>
            <a:pPr algn="l" fontAlgn="t"/>
            <a:r>
              <a:rPr lang="uk-UA" sz="56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sz="5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Керівник задає орієнтири, мріє, творить, придумує, довіряє. Менеджер організовує, звітує, контролює, досягає заданих показників.</a:t>
            </a:r>
          </a:p>
          <a:p>
            <a:pPr algn="l" fontAlgn="t"/>
            <a:r>
              <a:rPr lang="uk-UA" sz="5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1і ті і </a:t>
            </a:r>
            <a:r>
              <a:rPr lang="uk-UA" sz="56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іншіорганічно</a:t>
            </a:r>
            <a:r>
              <a:rPr lang="uk-UA" sz="56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доповнюють один одного.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071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4BC1D-F4DD-852D-CEDC-40203858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ru-RU" b="0" i="0" dirty="0" err="1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Що</a:t>
            </a:r>
            <a:r>
              <a:rPr lang="ru-RU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 повинен </a:t>
            </a:r>
            <a:r>
              <a:rPr lang="ru-RU" b="0" i="0" dirty="0" err="1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уміти</a:t>
            </a:r>
            <a:r>
              <a:rPr lang="ru-RU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робити</a:t>
            </a:r>
            <a:r>
              <a:rPr lang="ru-RU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керівник</a:t>
            </a:r>
            <a:br>
              <a:rPr lang="ru-RU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</a:b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F3CF4C-2360-C664-6E4E-92F6036ADE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algn="l" fontAlgn="t"/>
            <a:r>
              <a:rPr lang="uk-UA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2. Нести відповідальність.</a:t>
            </a:r>
          </a:p>
          <a:p>
            <a:pPr algn="l" fontAlgn="t"/>
            <a:r>
              <a:rPr lang="uk-UA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3. Надихати інших на професійне і творче виконання службових обов'язків.</a:t>
            </a:r>
          </a:p>
          <a:p>
            <a:pPr algn="l" fontAlgn="t"/>
            <a:r>
              <a:rPr lang="uk-UA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4. Знаходити, ставити цілі і досягати їх.</a:t>
            </a:r>
          </a:p>
          <a:p>
            <a:pPr algn="l" fontAlgn="t"/>
            <a:r>
              <a:rPr lang="uk-UA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5. Визнавати свої помилки.</a:t>
            </a:r>
          </a:p>
          <a:p>
            <a:pPr algn="l" fontAlgn="t"/>
            <a:r>
              <a:rPr lang="uk-UA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6. Прощати і вимагати, вимагати і прощати.</a:t>
            </a:r>
          </a:p>
          <a:p>
            <a:pPr algn="l" fontAlgn="t"/>
            <a:r>
              <a:rPr lang="uk-UA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7., планувати, </a:t>
            </a:r>
            <a:r>
              <a:rPr kumimoji="0" lang="uk-UA" sz="1900" b="0" i="0" u="none" strike="noStrike" kern="1200" cap="all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Організовувати</a:t>
            </a:r>
            <a:r>
              <a:rPr lang="uk-UA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, мотивувати, контролювати.</a:t>
            </a:r>
          </a:p>
          <a:p>
            <a:pPr algn="l" fontAlgn="t"/>
            <a:r>
              <a:rPr lang="uk-UA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8. Перекладати конфлікти в конструктивне русло.</a:t>
            </a:r>
          </a:p>
          <a:p>
            <a:pPr algn="l" fontAlgn="t"/>
            <a:r>
              <a:rPr lang="uk-UA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9. Показувати особистий приклад.</a:t>
            </a:r>
          </a:p>
          <a:p>
            <a:pPr algn="l" fontAlgn="t"/>
            <a:r>
              <a:rPr lang="uk-UA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10. Думати </a:t>
            </a:r>
            <a:r>
              <a:rPr lang="uk-UA" b="0" i="0" dirty="0" err="1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глобально</a:t>
            </a:r>
            <a:r>
              <a:rPr lang="uk-UA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, діяти локально.</a:t>
            </a:r>
          </a:p>
          <a:p>
            <a:pPr algn="l" fontAlgn="t"/>
            <a:r>
              <a:rPr lang="uk-UA" b="0" i="0" dirty="0">
                <a:solidFill>
                  <a:srgbClr val="474747"/>
                </a:solidFill>
                <a:effectLst/>
                <a:latin typeface="Montserrat" panose="00000500000000000000" pitchFamily="2" charset="-52"/>
              </a:rPr>
              <a:t>11. Змінюватися зі змінами (відчувати можливість змін).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923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42D57-E999-51A9-41AE-7531D7B6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F1256C-6868-F1FE-4245-86C23A780E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t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0" i="0" u="none" strike="noStrike" kern="1200" cap="all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12. Діяти і приймати правильні рішення в умовах невизначеності і хаосу.</a:t>
            </a:r>
          </a:p>
          <a:p>
            <a:pPr marL="228600" marR="0" lvl="0" indent="-228600" algn="l" defTabSz="914400" rtl="0" eaLnBrk="1" fontAlgn="t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0" i="0" u="none" strike="noStrike" kern="1200" cap="all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13. Поважати різні точки зору.</a:t>
            </a:r>
          </a:p>
          <a:p>
            <a:pPr marL="228600" marR="0" lvl="0" indent="-228600" algn="l" defTabSz="914400" rtl="0" eaLnBrk="1" fontAlgn="t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0" i="0" u="none" strike="noStrike" kern="1200" cap="all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14. Делегувати повноваження без втрати якості результату.</a:t>
            </a:r>
          </a:p>
          <a:p>
            <a:pPr marL="228600" marR="0" lvl="0" indent="-228600" algn="l" defTabSz="914400" rtl="0" eaLnBrk="1" fontAlgn="t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0" i="0" u="none" strike="noStrike" kern="1200" cap="all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15. Приймати рішення і домагатися їх виконання.</a:t>
            </a:r>
          </a:p>
          <a:p>
            <a:pPr marL="228600" marR="0" lvl="0" indent="-228600" algn="l" defTabSz="914400" rtl="0" eaLnBrk="1" fontAlgn="t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0" i="0" u="none" strike="noStrike" kern="1200" cap="all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16. Скасовувати свої рішення, якщо ситуація змінилася не так, як планувалося.</a:t>
            </a:r>
          </a:p>
          <a:p>
            <a:pPr marL="228600" marR="0" lvl="0" indent="-228600" algn="l" defTabSz="914400" rtl="0" eaLnBrk="1" fontAlgn="t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0" i="0" u="none" strike="noStrike" kern="1200" cap="all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17. Бути гнучким і принциповим одночасно.</a:t>
            </a:r>
          </a:p>
          <a:p>
            <a:pPr marL="228600" marR="0" lvl="0" indent="-228600" algn="l" defTabSz="914400" rtl="0" eaLnBrk="1" fontAlgn="t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0" i="0" u="none" strike="noStrike" kern="1200" cap="all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18. Довіряти і поважати начальників, колег, підлеглих.</a:t>
            </a:r>
          </a:p>
          <a:p>
            <a:pPr marL="228600" marR="0" lvl="0" indent="-228600" algn="l" defTabSz="914400" rtl="0" eaLnBrk="1" fontAlgn="t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0" i="0" u="none" strike="noStrike" kern="1200" cap="all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19. Знаходити і нести нові смисли в світ.</a:t>
            </a:r>
          </a:p>
          <a:p>
            <a:pPr marL="228600" marR="0" lvl="0" indent="-228600" algn="l" defTabSz="914400" rtl="0" eaLnBrk="1" fontAlgn="t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400" b="0" i="0" u="none" strike="noStrike" kern="1200" cap="all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kumimoji="0" lang="uk-UA" sz="1400" b="0" i="0" u="none" strike="noStrike" kern="1200" cap="all" spc="0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Самореліазовуватис</a:t>
            </a:r>
            <a:r>
              <a:rPr kumimoji="0" lang="uk-UA" sz="1400" b="0" i="0" u="none" strike="noStrike" kern="1200" cap="all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 самому і давати можливість </a:t>
            </a:r>
            <a:r>
              <a:rPr kumimoji="0" lang="uk-UA" sz="1400" b="0" i="0" u="none" strike="noStrike" kern="1200" cap="all" spc="0" normalizeH="0" baseline="0" noProof="0" dirty="0" err="1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самореліазовуватися</a:t>
            </a:r>
            <a:r>
              <a:rPr kumimoji="0" lang="uk-UA" sz="1400" b="0" i="0" u="none" strike="noStrike" kern="1200" cap="all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іншим.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746837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274</TotalTime>
  <Words>2852</Words>
  <Application>Microsoft Office PowerPoint</Application>
  <PresentationFormat>Широкий екран</PresentationFormat>
  <Paragraphs>205</Paragraphs>
  <Slides>54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54</vt:i4>
      </vt:variant>
    </vt:vector>
  </HeadingPairs>
  <TitlesOfParts>
    <vt:vector size="61" baseType="lpstr">
      <vt:lpstr>Arial</vt:lpstr>
      <vt:lpstr>Montserrat</vt:lpstr>
      <vt:lpstr>pf_dindisplay_promedium</vt:lpstr>
      <vt:lpstr>pf_dindisplay_proregular</vt:lpstr>
      <vt:lpstr>Times New Roman</vt:lpstr>
      <vt:lpstr>Tw Cen MT</vt:lpstr>
      <vt:lpstr>Капля</vt:lpstr>
      <vt:lpstr>Презентація PowerPoint</vt:lpstr>
      <vt:lpstr>Презентація PowerPoint</vt:lpstr>
      <vt:lpstr>ПЛАН:</vt:lpstr>
      <vt:lpstr>Презентація PowerPoint</vt:lpstr>
      <vt:lpstr>Презентація PowerPoint</vt:lpstr>
      <vt:lpstr>Презентація PowerPoint</vt:lpstr>
      <vt:lpstr>Чим керівник відрізняється від менеджера</vt:lpstr>
      <vt:lpstr>Що повинен уміти робити керівник  </vt:lpstr>
      <vt:lpstr>Презентація PowerPoint</vt:lpstr>
      <vt:lpstr>Презентація PowerPoint</vt:lpstr>
      <vt:lpstr>Презентація PowerPoint</vt:lpstr>
      <vt:lpstr>Презентація PowerPoint</vt:lpstr>
      <vt:lpstr>Хто такий лідер? </vt:lpstr>
      <vt:lpstr>Презентація PowerPoint</vt:lpstr>
      <vt:lpstr>Презентація PowerPoint</vt:lpstr>
      <vt:lpstr>Функції лідера можна розділити на такі групи:</vt:lpstr>
      <vt:lpstr>Презентація PowerPoint</vt:lpstr>
      <vt:lpstr>Розглянемо лише невеликий перелік функцій, які необхідно виконувати лідеру:</vt:lpstr>
      <vt:lpstr>Презентація PowerPoint</vt:lpstr>
      <vt:lpstr>Управляє психологічним кліматом колективу. Лідер – це та людина, котра здатна захистити, мотивувати, створювати настрій та управляти в колективі.</vt:lpstr>
      <vt:lpstr>Презентація PowerPoint</vt:lpstr>
      <vt:lpstr>Презентація PowerPoint</vt:lpstr>
      <vt:lpstr>Не останньою функцією лідера є мотивація. Тобто вміння надавати енергетичне підживлення і стимуляцію групи, тобто натхнення.</vt:lpstr>
      <vt:lpstr>Однією з найважливіших функцій є мета. Бо якщо немає мети, то відсутнє і лідерство. Адже лідерство без мети — це домінування.</vt:lpstr>
      <vt:lpstr>Вміння розподіляти повноваження. Якщо є ціль, то для її досягнення мають бути виконавці. Тому лідеру потрібно розподілити повноваження і контролювати виконання.</vt:lpstr>
      <vt:lpstr>Захист членів групи. Лідер, як сильна і впливова людина, повинен відстоювати інтереси своєї групи та її членів.</vt:lpstr>
      <vt:lpstr>Прийняття рішень. При виникненні будь-яких спірних або кризових ситуацій рішення з цього приводу приймає саме лідер.</vt:lpstr>
      <vt:lpstr>Контроль.  Лідер повинен здійснювати контроль за виконанням завдань, коригувати і направляти дії послідовників.</vt:lpstr>
      <vt:lpstr>Презентація PowerPoint</vt:lpstr>
      <vt:lpstr>Крім того, в будь-якому колективі є: </vt:lpstr>
      <vt:lpstr>Презентація PowerPoint</vt:lpstr>
      <vt:lpstr>Основні якості, які повинен мати лідер</vt:lpstr>
      <vt:lpstr>Презентація PowerPoint</vt:lpstr>
      <vt:lpstr>Презентація PowerPoint</vt:lpstr>
      <vt:lpstr>-     це: </vt:lpstr>
      <vt:lpstr>Харизма – це особлива властивість особистості, завдяки якій людину оцінюють як обдаровану особливими якостями і здатну впливати на інших.     Харизматичний лідер викликає в оточення абсолютну довіру, спонукає до схиляння перед ним. </vt:lpstr>
      <vt:lpstr>Презентація PowerPoint</vt:lpstr>
      <vt:lpstr>“Експрес-тест самооцінки лідерства”</vt:lpstr>
      <vt:lpstr>Презентація PowerPoint</vt:lpstr>
      <vt:lpstr>Деструктивне лідерство – це систематична поведінка лідера, керівника або менеджера, що порушує законні інтереси організації шляхом підриву та/або саботування цілей, завдань, ресурсів і ефективності організації, а також мотивації, добробуту чи задоволеності підлеглих роботою</vt:lpstr>
      <vt:lpstr>Презентація PowerPoint</vt:lpstr>
      <vt:lpstr>Як стати лідером і що для цього потрібно?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Теми Презентацій:</vt:lpstr>
      <vt:lpstr>Запитання для самоконтролю: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lilia balasz</cp:lastModifiedBy>
  <cp:revision>44</cp:revision>
  <dcterms:created xsi:type="dcterms:W3CDTF">2019-11-17T17:42:42Z</dcterms:created>
  <dcterms:modified xsi:type="dcterms:W3CDTF">2024-02-01T22:19:20Z</dcterms:modified>
</cp:coreProperties>
</file>