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57" r:id="rId1"/>
  </p:sldMasterIdLst>
  <p:notesMasterIdLst>
    <p:notesMasterId r:id="rId13"/>
  </p:notesMasterIdLst>
  <p:handoutMasterIdLst>
    <p:handoutMasterId r:id="rId14"/>
  </p:handoutMasterIdLst>
  <p:sldIdLst>
    <p:sldId id="348" r:id="rId2"/>
    <p:sldId id="393" r:id="rId3"/>
    <p:sldId id="412" r:id="rId4"/>
    <p:sldId id="413" r:id="rId5"/>
    <p:sldId id="414" r:id="rId6"/>
    <p:sldId id="418" r:id="rId7"/>
    <p:sldId id="415" r:id="rId8"/>
    <p:sldId id="420" r:id="rId9"/>
    <p:sldId id="401" r:id="rId10"/>
    <p:sldId id="417" r:id="rId11"/>
    <p:sldId id="421" r:id="rId12"/>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8" autoAdjust="0"/>
    <p:restoredTop sz="89634" autoAdjust="0"/>
  </p:normalViewPr>
  <p:slideViewPr>
    <p:cSldViewPr>
      <p:cViewPr varScale="1">
        <p:scale>
          <a:sx n="93" d="100"/>
          <a:sy n="93" d="100"/>
        </p:scale>
        <p:origin x="-1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3F9BDE-99BA-4EC5-866D-34D64A43CC30}" type="datetimeFigureOut">
              <a:rPr lang="uk-UA" smtClean="0"/>
              <a:pPr/>
              <a:t>15.03.2021</a:t>
            </a:fld>
            <a:endParaRPr lang="uk-UA"/>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5E3C40-4FD1-4EA9-B1AA-D49513F93A78}" type="slidenum">
              <a:rPr lang="uk-UA" smtClean="0"/>
              <a:pPr/>
              <a:t>‹#›</a:t>
            </a:fld>
            <a:endParaRPr lang="uk-UA"/>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AABCB7-1FF5-49D1-8E92-276871A6C854}" type="datetimeFigureOut">
              <a:rPr lang="uk-UA" smtClean="0"/>
              <a:pPr/>
              <a:t>15.03.2021</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21F418-3CB0-488D-BAD2-3E9D3850F470}" type="slidenum">
              <a:rPr lang="uk-UA" smtClean="0"/>
              <a:pPr/>
              <a:t>‹#›</a:t>
            </a:fld>
            <a:endParaRPr lang="uk-UA"/>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sz="1200" kern="1200" dirty="0" smtClean="0">
                <a:solidFill>
                  <a:schemeClr val="tx1"/>
                </a:solidFill>
                <a:latin typeface="+mn-lt"/>
                <a:ea typeface="+mn-ea"/>
                <a:cs typeface="+mn-cs"/>
              </a:rPr>
              <a:t>Ці утиліти можуть допомогти перевірити </a:t>
            </a:r>
            <a:r>
              <a:rPr lang="uk-UA" sz="1200" u="sng" kern="1200" dirty="0" smtClean="0">
                <a:solidFill>
                  <a:schemeClr val="tx1"/>
                </a:solidFill>
                <a:latin typeface="+mn-lt"/>
                <a:ea typeface="+mn-ea"/>
                <a:cs typeface="+mn-cs"/>
              </a:rPr>
              <a:t>списки управління доступом і виправити рівні доступу</a:t>
            </a:r>
            <a:r>
              <a:rPr lang="uk-UA" sz="1200" kern="1200" dirty="0" smtClean="0">
                <a:solidFill>
                  <a:schemeClr val="tx1"/>
                </a:solidFill>
                <a:latin typeface="+mn-lt"/>
                <a:ea typeface="+mn-ea"/>
                <a:cs typeface="+mn-cs"/>
              </a:rPr>
              <a:t>.</a:t>
            </a:r>
          </a:p>
          <a:p>
            <a:r>
              <a:rPr lang="uk-UA" sz="1200" kern="1200" dirty="0" smtClean="0">
                <a:solidFill>
                  <a:schemeClr val="tx1"/>
                </a:solidFill>
                <a:latin typeface="+mn-lt"/>
                <a:ea typeface="+mn-ea"/>
                <a:cs typeface="+mn-cs"/>
              </a:rPr>
              <a:t>Вони аналізують можливості серверів відповідати на атаки відмови в обслуговуванні (Denial-of-Service) або на інші критичні мережевні події.</a:t>
            </a:r>
          </a:p>
          <a:p>
            <a:r>
              <a:rPr lang="uk-UA" sz="1200" kern="1200" dirty="0" smtClean="0">
                <a:solidFill>
                  <a:schemeClr val="tx1"/>
                </a:solidFill>
                <a:latin typeface="+mn-lt"/>
                <a:ea typeface="+mn-ea"/>
                <a:cs typeface="+mn-cs"/>
              </a:rPr>
              <a:t>Деякі з них можна використати для створення довільних </a:t>
            </a:r>
            <a:r>
              <a:rPr lang="en-US" sz="1200" kern="1200" dirty="0" smtClean="0">
                <a:solidFill>
                  <a:schemeClr val="tx1"/>
                </a:solidFill>
                <a:latin typeface="+mn-lt"/>
                <a:ea typeface="+mn-ea"/>
                <a:cs typeface="+mn-cs"/>
              </a:rPr>
              <a:t>IP-,</a:t>
            </a:r>
            <a:r>
              <a:rPr lang="en-US" sz="1200" kern="1200" baseline="0" dirty="0" smtClean="0">
                <a:solidFill>
                  <a:schemeClr val="tx1"/>
                </a:solidFill>
                <a:latin typeface="+mn-lt"/>
                <a:ea typeface="+mn-ea"/>
                <a:cs typeface="+mn-cs"/>
              </a:rPr>
              <a:t> </a:t>
            </a:r>
            <a:r>
              <a:rPr lang="uk-UA" sz="1200" kern="1200" dirty="0" smtClean="0">
                <a:solidFill>
                  <a:schemeClr val="tx1"/>
                </a:solidFill>
                <a:latin typeface="+mn-lt"/>
                <a:ea typeface="+mn-ea"/>
                <a:cs typeface="+mn-cs"/>
              </a:rPr>
              <a:t>TCP-, UDP-</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ICMP-, ARP- </a:t>
            </a:r>
            <a:r>
              <a:rPr lang="uk-UA" sz="1200" kern="1200" dirty="0" smtClean="0">
                <a:solidFill>
                  <a:schemeClr val="tx1"/>
                </a:solidFill>
                <a:latin typeface="+mn-lt"/>
                <a:ea typeface="+mn-ea"/>
                <a:cs typeface="+mn-cs"/>
              </a:rPr>
              <a:t>або DNS-пакетів.</a:t>
            </a:r>
          </a:p>
          <a:p>
            <a:r>
              <a:rPr lang="uk-UA" sz="1200" kern="1200" dirty="0" smtClean="0">
                <a:solidFill>
                  <a:schemeClr val="tx1"/>
                </a:solidFill>
                <a:latin typeface="+mn-lt"/>
                <a:ea typeface="+mn-ea"/>
                <a:cs typeface="+mn-cs"/>
              </a:rPr>
              <a:t>Завдяки чому можна створювати власні мпецифічні сценарії тестів – від випробування допустиме навантаження до тестування сумісності протоколів.</a:t>
            </a:r>
            <a:endParaRPr lang="uk-UA" dirty="0"/>
          </a:p>
        </p:txBody>
      </p:sp>
      <p:sp>
        <p:nvSpPr>
          <p:cNvPr id="4" name="Номер слайда 3"/>
          <p:cNvSpPr>
            <a:spLocks noGrp="1"/>
          </p:cNvSpPr>
          <p:nvPr>
            <p:ph type="sldNum" sz="quarter" idx="10"/>
          </p:nvPr>
        </p:nvSpPr>
        <p:spPr/>
        <p:txBody>
          <a:bodyPr/>
          <a:lstStyle/>
          <a:p>
            <a:fld id="{F721F418-3CB0-488D-BAD2-3E9D3850F470}" type="slidenum">
              <a:rPr lang="uk-UA" smtClean="0"/>
              <a:pPr/>
              <a:t>8</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4578" name="Rectangle 2"/>
          <p:cNvSpPr>
            <a:spLocks noGrp="1" noChangeArrowheads="1"/>
          </p:cNvSpPr>
          <p:nvPr>
            <p:ph type="ctrTitle" sz="quarter"/>
          </p:nvPr>
        </p:nvSpPr>
        <p:spPr>
          <a:xfrm>
            <a:off x="685800" y="1676400"/>
            <a:ext cx="7772400" cy="1828800"/>
          </a:xfrm>
        </p:spPr>
        <p:txBody>
          <a:bodyPr/>
          <a:lstStyle>
            <a:lvl1pPr>
              <a:defRPr/>
            </a:lvl1pPr>
          </a:lstStyle>
          <a:p>
            <a:pPr lvl="0"/>
            <a:r>
              <a:rPr lang="uk-UA" noProof="0" smtClean="0"/>
              <a:t>Образец заголовка</a:t>
            </a:r>
          </a:p>
        </p:txBody>
      </p:sp>
      <p:sp>
        <p:nvSpPr>
          <p:cNvPr id="24579"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uk-UA" noProof="0" smtClean="0"/>
              <a:t>Образец подзаголовка</a:t>
            </a:r>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9EA03B39-A707-47FB-9155-FDBA4D0CEA5E}"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0DC10896-4760-4C4B-9276-DCCCECEFBD50}"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81000"/>
            <a:ext cx="2057400"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381000"/>
            <a:ext cx="60198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079AF82D-EF4E-43EF-BA3C-57187CDE36BE}"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78A31D96-E23D-44C8-AFB2-DA02E14C2627}"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2D800882-5D48-453C-84E5-E778487540F5}"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F7B6DE4B-21AD-4677-8CE6-0CF5DD2D68DF}"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uk-UA"/>
          </a:p>
        </p:txBody>
      </p:sp>
      <p:sp>
        <p:nvSpPr>
          <p:cNvPr id="8"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9" name="Rectangle 6"/>
          <p:cNvSpPr>
            <a:spLocks noGrp="1" noChangeArrowheads="1"/>
          </p:cNvSpPr>
          <p:nvPr>
            <p:ph type="sldNum" sz="quarter" idx="12"/>
          </p:nvPr>
        </p:nvSpPr>
        <p:spPr>
          <a:ln/>
        </p:spPr>
        <p:txBody>
          <a:bodyPr/>
          <a:lstStyle>
            <a:lvl1pPr>
              <a:defRPr/>
            </a:lvl1pPr>
          </a:lstStyle>
          <a:p>
            <a:pPr>
              <a:defRPr/>
            </a:pPr>
            <a:fld id="{AC8D25AF-02F6-488E-AD5A-1D7E1ED44A71}"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uk-UA"/>
          </a:p>
        </p:txBody>
      </p:sp>
      <p:sp>
        <p:nvSpPr>
          <p:cNvPr id="4"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5" name="Rectangle 6"/>
          <p:cNvSpPr>
            <a:spLocks noGrp="1" noChangeArrowheads="1"/>
          </p:cNvSpPr>
          <p:nvPr>
            <p:ph type="sldNum" sz="quarter" idx="12"/>
          </p:nvPr>
        </p:nvSpPr>
        <p:spPr>
          <a:ln/>
        </p:spPr>
        <p:txBody>
          <a:bodyPr/>
          <a:lstStyle>
            <a:lvl1pPr>
              <a:defRPr/>
            </a:lvl1pPr>
          </a:lstStyle>
          <a:p>
            <a:pPr>
              <a:defRPr/>
            </a:pPr>
            <a:fld id="{C38A6CA7-6BFA-45D2-AAC1-CA65CC9A5BE0}"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uk-UA"/>
          </a:p>
        </p:txBody>
      </p:sp>
      <p:sp>
        <p:nvSpPr>
          <p:cNvPr id="3"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4" name="Rectangle 6"/>
          <p:cNvSpPr>
            <a:spLocks noGrp="1" noChangeArrowheads="1"/>
          </p:cNvSpPr>
          <p:nvPr>
            <p:ph type="sldNum" sz="quarter" idx="12"/>
          </p:nvPr>
        </p:nvSpPr>
        <p:spPr>
          <a:ln/>
        </p:spPr>
        <p:txBody>
          <a:bodyPr/>
          <a:lstStyle>
            <a:lvl1pPr>
              <a:defRPr/>
            </a:lvl1pPr>
          </a:lstStyle>
          <a:p>
            <a:pPr>
              <a:defRPr/>
            </a:pPr>
            <a:fld id="{9CB76CCF-1355-401E-8571-2B3DF485782A}"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3A81F90A-552A-48E9-8AFA-FB740107F48E}"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r>
              <a:rPr lang="uk-UA" smtClean="0"/>
              <a:t>сканери вразливості веб-сервера</a:t>
            </a: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45F22E24-6FAC-4682-A73E-1F1860FFB689}"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uk-UA" smtClean="0"/>
              <a:t>Образец заголовка</a:t>
            </a:r>
          </a:p>
        </p:txBody>
      </p:sp>
      <p:sp>
        <p:nvSpPr>
          <p:cNvPr id="23555"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p>
        </p:txBody>
      </p:sp>
      <p:sp>
        <p:nvSpPr>
          <p:cNvPr id="2355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effectLst>
                  <a:outerShdw blurRad="38100" dist="38100" dir="2700000" algn="tl">
                    <a:srgbClr val="000000"/>
                  </a:outerShdw>
                </a:effectLst>
                <a:latin typeface="Arial" charset="0"/>
              </a:defRPr>
            </a:lvl1pPr>
          </a:lstStyle>
          <a:p>
            <a:pPr>
              <a:defRPr/>
            </a:pPr>
            <a:endParaRPr lang="uk-UA"/>
          </a:p>
        </p:txBody>
      </p:sp>
      <p:sp>
        <p:nvSpPr>
          <p:cNvPr id="2355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effectLst>
                  <a:outerShdw blurRad="38100" dist="38100" dir="2700000" algn="tl">
                    <a:srgbClr val="000000"/>
                  </a:outerShdw>
                </a:effectLst>
                <a:latin typeface="Arial" charset="0"/>
              </a:defRPr>
            </a:lvl1pPr>
          </a:lstStyle>
          <a:p>
            <a:pPr>
              <a:defRPr/>
            </a:pPr>
            <a:r>
              <a:rPr lang="uk-UA" smtClean="0"/>
              <a:t>сканери вразливості веб-сервера</a:t>
            </a:r>
            <a:endParaRPr lang="uk-UA"/>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effectLst>
                  <a:outerShdw blurRad="38100" dist="38100" dir="2700000" algn="tl">
                    <a:srgbClr val="000000"/>
                  </a:outerShdw>
                </a:effectLst>
                <a:latin typeface="Arial" charset="0"/>
              </a:defRPr>
            </a:lvl1pPr>
          </a:lstStyle>
          <a:p>
            <a:pPr>
              <a:defRPr/>
            </a:pPr>
            <a:fld id="{C8FE73A7-4BEE-4AC4-96CF-92F90AB3E79E}" type="slidenum">
              <a:rPr lang="uk-UA"/>
              <a:pPr>
                <a:defRPr/>
              </a:pPr>
              <a:t>‹#›</a:t>
            </a:fld>
            <a:endParaRPr lang="uk-UA"/>
          </a:p>
        </p:txBody>
      </p:sp>
    </p:spTree>
  </p:cSld>
  <p:clrMap bg1="dk2" tx1="lt1" bg2="dk1"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uk.wikipedia.org/wiki/WEP" TargetMode="External"/><Relationship Id="rId2" Type="http://schemas.openxmlformats.org/officeDocument/2006/relationships/hyperlink" Target="http://uk.wikipedia.org/wiki/%D0%9F%D1%80%D0%BE%D1%82%D0%BE%D0%BA%D0%BE%D0%BB" TargetMode="External"/><Relationship Id="rId1" Type="http://schemas.openxmlformats.org/officeDocument/2006/relationships/slideLayout" Target="../slideLayouts/slideLayout1.xml"/><Relationship Id="rId4" Type="http://schemas.openxmlformats.org/officeDocument/2006/relationships/hyperlink" Target="http://uk.wikipedia.org/wiki/%D0%A8%D0%B8%D1%84%D1%80%D1%83%D0%B2%D0%B0%D0%BD%D0%BD%D1%8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3" Type="http://schemas.openxmlformats.org/officeDocument/2006/relationships/hyperlink" Target="https://kali.tools/?p=603" TargetMode="External"/><Relationship Id="rId18" Type="http://schemas.openxmlformats.org/officeDocument/2006/relationships/hyperlink" Target="https://kali.tools/?p=2429" TargetMode="External"/><Relationship Id="rId26" Type="http://schemas.openxmlformats.org/officeDocument/2006/relationships/hyperlink" Target="https://kali.tools/?p=1989" TargetMode="External"/><Relationship Id="rId39" Type="http://schemas.openxmlformats.org/officeDocument/2006/relationships/hyperlink" Target="https://kali.tools/?p=456" TargetMode="External"/><Relationship Id="rId21" Type="http://schemas.openxmlformats.org/officeDocument/2006/relationships/hyperlink" Target="https://kali.tools/?p=2509" TargetMode="External"/><Relationship Id="rId34" Type="http://schemas.openxmlformats.org/officeDocument/2006/relationships/hyperlink" Target="https://kali.tools/?p=1138" TargetMode="External"/><Relationship Id="rId42" Type="http://schemas.openxmlformats.org/officeDocument/2006/relationships/hyperlink" Target="https://kali.tools/?p=2539" TargetMode="External"/><Relationship Id="rId47" Type="http://schemas.openxmlformats.org/officeDocument/2006/relationships/hyperlink" Target="https://kali.tools/?p=355" TargetMode="External"/><Relationship Id="rId50" Type="http://schemas.openxmlformats.org/officeDocument/2006/relationships/hyperlink" Target="https://kali.tools/?p=4956" TargetMode="External"/><Relationship Id="rId55" Type="http://schemas.openxmlformats.org/officeDocument/2006/relationships/hyperlink" Target="https://kali.tools/?p=2212" TargetMode="External"/><Relationship Id="rId7" Type="http://schemas.openxmlformats.org/officeDocument/2006/relationships/hyperlink" Target="https://kali.tools/?p=1295" TargetMode="External"/><Relationship Id="rId2" Type="http://schemas.openxmlformats.org/officeDocument/2006/relationships/hyperlink" Target="https://kali.tools/?p=387" TargetMode="External"/><Relationship Id="rId16" Type="http://schemas.openxmlformats.org/officeDocument/2006/relationships/hyperlink" Target="https://kali.tools/?p=3409" TargetMode="External"/><Relationship Id="rId20" Type="http://schemas.openxmlformats.org/officeDocument/2006/relationships/hyperlink" Target="https://kali.tools/?p=452" TargetMode="External"/><Relationship Id="rId29" Type="http://schemas.openxmlformats.org/officeDocument/2006/relationships/hyperlink" Target="https://kali.tools/?p=1145" TargetMode="External"/><Relationship Id="rId41" Type="http://schemas.openxmlformats.org/officeDocument/2006/relationships/hyperlink" Target="https://kali.tools/?p=4246" TargetMode="External"/><Relationship Id="rId54" Type="http://schemas.openxmlformats.org/officeDocument/2006/relationships/hyperlink" Target="https://kali.tools/?p=4116" TargetMode="External"/><Relationship Id="rId1" Type="http://schemas.openxmlformats.org/officeDocument/2006/relationships/slideLayout" Target="../slideLayouts/slideLayout1.xml"/><Relationship Id="rId6" Type="http://schemas.openxmlformats.org/officeDocument/2006/relationships/hyperlink" Target="https://kali.tools/?p=483" TargetMode="External"/><Relationship Id="rId11" Type="http://schemas.openxmlformats.org/officeDocument/2006/relationships/hyperlink" Target="https://kali.tools/?p=2163" TargetMode="External"/><Relationship Id="rId24" Type="http://schemas.openxmlformats.org/officeDocument/2006/relationships/hyperlink" Target="https://kali.tools/?p=1797" TargetMode="External"/><Relationship Id="rId32" Type="http://schemas.openxmlformats.org/officeDocument/2006/relationships/hyperlink" Target="https://kali.tools/?p=4205" TargetMode="External"/><Relationship Id="rId37" Type="http://schemas.openxmlformats.org/officeDocument/2006/relationships/hyperlink" Target="https://kali.tools/?p=1525" TargetMode="External"/><Relationship Id="rId40" Type="http://schemas.openxmlformats.org/officeDocument/2006/relationships/hyperlink" Target="https://kali.tools/?p=432" TargetMode="External"/><Relationship Id="rId45" Type="http://schemas.openxmlformats.org/officeDocument/2006/relationships/hyperlink" Target="https://kali.tools/?p=551" TargetMode="External"/><Relationship Id="rId53" Type="http://schemas.openxmlformats.org/officeDocument/2006/relationships/hyperlink" Target="https://kali.tools/?p=607" TargetMode="External"/><Relationship Id="rId58" Type="http://schemas.openxmlformats.org/officeDocument/2006/relationships/hyperlink" Target="https://kali.tools/?p=1128" TargetMode="External"/><Relationship Id="rId5" Type="http://schemas.openxmlformats.org/officeDocument/2006/relationships/hyperlink" Target="https://kali.tools/?p=520" TargetMode="External"/><Relationship Id="rId15" Type="http://schemas.openxmlformats.org/officeDocument/2006/relationships/hyperlink" Target="https://kali.tools/?p=2470" TargetMode="External"/><Relationship Id="rId23" Type="http://schemas.openxmlformats.org/officeDocument/2006/relationships/hyperlink" Target="https://kali.tools/?p=1222" TargetMode="External"/><Relationship Id="rId28" Type="http://schemas.openxmlformats.org/officeDocument/2006/relationships/hyperlink" Target="https://kali.tools/?p=3858" TargetMode="External"/><Relationship Id="rId36" Type="http://schemas.openxmlformats.org/officeDocument/2006/relationships/hyperlink" Target="https://kali.tools/?p=1118" TargetMode="External"/><Relationship Id="rId49" Type="http://schemas.openxmlformats.org/officeDocument/2006/relationships/hyperlink" Target="https://kali.tools/?p=2479" TargetMode="External"/><Relationship Id="rId57" Type="http://schemas.openxmlformats.org/officeDocument/2006/relationships/hyperlink" Target="https://kali.tools/?p=436" TargetMode="External"/><Relationship Id="rId61" Type="http://schemas.openxmlformats.org/officeDocument/2006/relationships/hyperlink" Target="https://kali.tools/" TargetMode="External"/><Relationship Id="rId10" Type="http://schemas.openxmlformats.org/officeDocument/2006/relationships/hyperlink" Target="https://kali.tools/?p=2895" TargetMode="External"/><Relationship Id="rId19" Type="http://schemas.openxmlformats.org/officeDocument/2006/relationships/hyperlink" Target="https://kali.tools/?p=1690" TargetMode="External"/><Relationship Id="rId31" Type="http://schemas.openxmlformats.org/officeDocument/2006/relationships/hyperlink" Target="https://kali.tools/?p=4197" TargetMode="External"/><Relationship Id="rId44" Type="http://schemas.openxmlformats.org/officeDocument/2006/relationships/hyperlink" Target="https://kali.tools/?p=250" TargetMode="External"/><Relationship Id="rId52" Type="http://schemas.openxmlformats.org/officeDocument/2006/relationships/hyperlink" Target="https://kali.tools/?p=359" TargetMode="External"/><Relationship Id="rId60" Type="http://schemas.openxmlformats.org/officeDocument/2006/relationships/hyperlink" Target="https://kali.tools/?p=1075" TargetMode="External"/><Relationship Id="rId4" Type="http://schemas.openxmlformats.org/officeDocument/2006/relationships/hyperlink" Target="https://kali.tools/?p=515" TargetMode="External"/><Relationship Id="rId9" Type="http://schemas.openxmlformats.org/officeDocument/2006/relationships/hyperlink" Target="https://kali.tools/?p=411" TargetMode="External"/><Relationship Id="rId14" Type="http://schemas.openxmlformats.org/officeDocument/2006/relationships/hyperlink" Target="https://kali.tools/?p=2401" TargetMode="External"/><Relationship Id="rId22" Type="http://schemas.openxmlformats.org/officeDocument/2006/relationships/hyperlink" Target="https://kali.tools/?p=639" TargetMode="External"/><Relationship Id="rId27" Type="http://schemas.openxmlformats.org/officeDocument/2006/relationships/hyperlink" Target="https://kali.tools/?p=1125" TargetMode="External"/><Relationship Id="rId30" Type="http://schemas.openxmlformats.org/officeDocument/2006/relationships/hyperlink" Target="https://kali.tools/?p=4906" TargetMode="External"/><Relationship Id="rId35" Type="http://schemas.openxmlformats.org/officeDocument/2006/relationships/hyperlink" Target="https://kali.tools/?p=1170" TargetMode="External"/><Relationship Id="rId43" Type="http://schemas.openxmlformats.org/officeDocument/2006/relationships/hyperlink" Target="https://kali.tools/?p=4887" TargetMode="External"/><Relationship Id="rId48" Type="http://schemas.openxmlformats.org/officeDocument/2006/relationships/hyperlink" Target="https://kali.tools/?p=501" TargetMode="External"/><Relationship Id="rId56" Type="http://schemas.openxmlformats.org/officeDocument/2006/relationships/hyperlink" Target="https://kali.tools/?p=380" TargetMode="External"/><Relationship Id="rId8" Type="http://schemas.openxmlformats.org/officeDocument/2006/relationships/hyperlink" Target="https://kali.tools/?p=406" TargetMode="External"/><Relationship Id="rId51" Type="http://schemas.openxmlformats.org/officeDocument/2006/relationships/hyperlink" Target="https://kali.tools/?p=399" TargetMode="External"/><Relationship Id="rId3" Type="http://schemas.openxmlformats.org/officeDocument/2006/relationships/hyperlink" Target="https://kali.tools/?p=2377" TargetMode="External"/><Relationship Id="rId12" Type="http://schemas.openxmlformats.org/officeDocument/2006/relationships/hyperlink" Target="https://kali.tools/?p=2739" TargetMode="External"/><Relationship Id="rId17" Type="http://schemas.openxmlformats.org/officeDocument/2006/relationships/hyperlink" Target="https://kali.tools/?p=2409" TargetMode="External"/><Relationship Id="rId25" Type="http://schemas.openxmlformats.org/officeDocument/2006/relationships/hyperlink" Target="https://kali.tools/?p=3617" TargetMode="External"/><Relationship Id="rId33" Type="http://schemas.openxmlformats.org/officeDocument/2006/relationships/hyperlink" Target="https://kali.tools/?p=2171" TargetMode="External"/><Relationship Id="rId38" Type="http://schemas.openxmlformats.org/officeDocument/2006/relationships/hyperlink" Target="https://kali.tools/?p=396" TargetMode="External"/><Relationship Id="rId46" Type="http://schemas.openxmlformats.org/officeDocument/2006/relationships/hyperlink" Target="https://kali.tools/?p=351" TargetMode="External"/><Relationship Id="rId59" Type="http://schemas.openxmlformats.org/officeDocument/2006/relationships/hyperlink" Target="https://kali.tools/?p=2794"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linux.die.net/man/1/isic"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14348" y="1928802"/>
            <a:ext cx="7543800" cy="1600200"/>
          </a:xfrm>
        </p:spPr>
        <p:txBody>
          <a:bodyPr/>
          <a:lstStyle/>
          <a:p>
            <a:pPr eaLnBrk="1" hangingPunct="1"/>
            <a:r>
              <a:rPr lang="uk-UA" sz="2800" cap="all" dirty="0" smtClean="0">
                <a:latin typeface="Times New Roman" pitchFamily="18" charset="0"/>
              </a:rPr>
              <a:t/>
            </a:r>
            <a:br>
              <a:rPr lang="uk-UA" sz="2800" cap="all" dirty="0" smtClean="0">
                <a:latin typeface="Times New Roman" pitchFamily="18" charset="0"/>
              </a:rPr>
            </a:br>
            <a:r>
              <a:rPr lang="uk-UA" sz="2800" cap="all" dirty="0" smtClean="0">
                <a:latin typeface="Times New Roman" pitchFamily="18" charset="0"/>
              </a:rPr>
              <a:t/>
            </a:r>
            <a:br>
              <a:rPr lang="uk-UA" sz="2800" cap="all" dirty="0" smtClean="0">
                <a:latin typeface="Times New Roman" pitchFamily="18" charset="0"/>
              </a:rPr>
            </a:br>
            <a:r>
              <a:rPr lang="uk-UA" sz="2800" cap="all" dirty="0" smtClean="0">
                <a:latin typeface="Times New Roman" pitchFamily="18" charset="0"/>
              </a:rPr>
              <a:t/>
            </a:r>
            <a:br>
              <a:rPr lang="uk-UA" sz="2800" cap="all" dirty="0" smtClean="0">
                <a:latin typeface="Times New Roman" pitchFamily="18" charset="0"/>
              </a:rPr>
            </a:br>
            <a:r>
              <a:rPr lang="uk-UA" sz="2800" cap="all" dirty="0" smtClean="0">
                <a:latin typeface="Times New Roman" pitchFamily="18" charset="0"/>
              </a:rPr>
              <a:t>Бездротові    інструментальні засоби</a:t>
            </a:r>
            <a:br>
              <a:rPr lang="uk-UA" sz="2800" cap="all" dirty="0" smtClean="0">
                <a:latin typeface="Times New Roman" pitchFamily="18" charset="0"/>
              </a:rPr>
            </a:br>
            <a:r>
              <a:rPr lang="uk-UA" sz="2800" cap="all" dirty="0" smtClean="0">
                <a:latin typeface="Times New Roman" pitchFamily="18" charset="0"/>
              </a:rPr>
              <a:t/>
            </a:r>
            <a:br>
              <a:rPr lang="uk-UA" sz="2800" cap="all" dirty="0" smtClean="0">
                <a:latin typeface="Times New Roman" pitchFamily="18" charset="0"/>
              </a:rPr>
            </a:br>
            <a:r>
              <a:rPr lang="uk-UA" sz="2800" cap="all" dirty="0" smtClean="0">
                <a:latin typeface="Times New Roman" pitchFamily="18" charset="0"/>
              </a:rPr>
              <a:t/>
            </a:r>
            <a:br>
              <a:rPr lang="uk-UA" sz="2800" cap="all" dirty="0" smtClean="0">
                <a:latin typeface="Times New Roman" pitchFamily="18" charset="0"/>
              </a:rPr>
            </a:br>
            <a:r>
              <a:rPr lang="uk-UA" sz="2800" cap="all" dirty="0" smtClean="0">
                <a:latin typeface="Times New Roman" pitchFamily="18" charset="0"/>
              </a:rPr>
              <a:t>Інструментальні засоби перевірки TCP/IP-стеку</a:t>
            </a:r>
            <a:br>
              <a:rPr lang="uk-UA" sz="2800" cap="all" dirty="0" smtClean="0">
                <a:latin typeface="Times New Roman" pitchFamily="18" charset="0"/>
              </a:rPr>
            </a:br>
            <a:r>
              <a:rPr lang="uk-UA" sz="2800" cap="all" dirty="0" smtClean="0">
                <a:latin typeface="Times New Roman" pitchFamily="18" charset="0"/>
              </a:rPr>
              <a:t/>
            </a:r>
            <a:br>
              <a:rPr lang="uk-UA" sz="2800" cap="all" dirty="0" smtClean="0">
                <a:latin typeface="Times New Roman" pitchFamily="18" charset="0"/>
              </a:rPr>
            </a:br>
            <a:r>
              <a:rPr lang="uk-UA" sz="2800" cap="all" dirty="0" smtClean="0">
                <a:latin typeface="Times New Roman" pitchFamily="18" charset="0"/>
              </a:rPr>
              <a:t/>
            </a:r>
            <a:br>
              <a:rPr lang="uk-UA" sz="2800" cap="all" dirty="0" smtClean="0">
                <a:latin typeface="Times New Roman" pitchFamily="18" charset="0"/>
              </a:rPr>
            </a:br>
            <a:r>
              <a:rPr lang="uk-UA" sz="2800" cap="all" dirty="0" smtClean="0">
                <a:latin typeface="Times New Roman" pitchFamily="18" charset="0"/>
              </a:rPr>
              <a:t>інструменти </a:t>
            </a:r>
            <a:r>
              <a:rPr lang="uk-UA" sz="2800" cap="all" dirty="0" smtClean="0">
                <a:latin typeface="Times New Roman" pitchFamily="18" charset="0"/>
              </a:rPr>
              <a:t>"живої відповіді"</a:t>
            </a:r>
            <a:br>
              <a:rPr lang="uk-UA" sz="2800" cap="all" dirty="0" smtClean="0">
                <a:latin typeface="Times New Roman" pitchFamily="18" charset="0"/>
              </a:rPr>
            </a:br>
            <a:endParaRPr lang="uk-UA" sz="2800" cap="all" dirty="0" smtClean="0">
              <a:latin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71439" y="142850"/>
          <a:ext cx="9001155" cy="6572301"/>
        </p:xfrm>
        <a:graphic>
          <a:graphicData uri="http://schemas.openxmlformats.org/drawingml/2006/table">
            <a:tbl>
              <a:tblPr/>
              <a:tblGrid>
                <a:gridCol w="4615672"/>
                <a:gridCol w="4385483"/>
              </a:tblGrid>
              <a:tr h="298741">
                <a:tc>
                  <a:txBody>
                    <a:bodyPr/>
                    <a:lstStyle/>
                    <a:p>
                      <a:pPr algn="ctr">
                        <a:spcAft>
                          <a:spcPts val="0"/>
                        </a:spcAft>
                      </a:pPr>
                      <a:r>
                        <a:rPr lang="uk-UA" sz="1600" dirty="0">
                          <a:latin typeface="Times New Roman"/>
                          <a:ea typeface="Times New Roman"/>
                        </a:rPr>
                        <a:t>інструменти розслідування атак у Windows</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600" dirty="0">
                          <a:latin typeface="Times New Roman"/>
                          <a:ea typeface="Times New Roman"/>
                        </a:rPr>
                        <a:t>комплекс інструментів "живої відповіді" для </a:t>
                      </a:r>
                      <a:r>
                        <a:rPr lang="uk-UA" sz="1600" dirty="0" smtClean="0">
                          <a:latin typeface="Times New Roman"/>
                          <a:ea typeface="Times New Roman"/>
                        </a:rPr>
                        <a:t>*nix</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741">
                <a:tc>
                  <a:txBody>
                    <a:bodyPr/>
                    <a:lstStyle/>
                    <a:p>
                      <a:pPr>
                        <a:spcAft>
                          <a:spcPts val="0"/>
                        </a:spcAft>
                      </a:pPr>
                      <a:r>
                        <a:rPr lang="uk-UA" sz="1600" b="1" dirty="0">
                          <a:latin typeface="Times New Roman"/>
                          <a:ea typeface="Times New Roman"/>
                        </a:rPr>
                        <a:t>CMD.EXE</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a:latin typeface="Times New Roman"/>
                          <a:ea typeface="Times New Roman"/>
                        </a:rPr>
                        <a:t>Bash, sh, tsh, csh</a:t>
                      </a:r>
                      <a:r>
                        <a:rPr lang="en-US" sz="1600">
                          <a:solidFill>
                            <a:srgbClr val="000000"/>
                          </a:solidFill>
                          <a:latin typeface="Times New Roman"/>
                          <a:ea typeface="Times New Roman"/>
                        </a:rPr>
                        <a:t>,</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741">
                <a:tc gridSpan="2">
                  <a:txBody>
                    <a:bodyPr/>
                    <a:lstStyle/>
                    <a:p>
                      <a:pPr algn="ctr">
                        <a:spcAft>
                          <a:spcPts val="0"/>
                        </a:spcAft>
                      </a:pPr>
                      <a:r>
                        <a:rPr lang="uk-UA" sz="1600" dirty="0">
                          <a:latin typeface="Times New Roman"/>
                          <a:ea typeface="Times New Roman"/>
                        </a:rPr>
                        <a:t>Незалежна командна оболонка</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98741">
                <a:tc>
                  <a:txBody>
                    <a:bodyPr/>
                    <a:lstStyle/>
                    <a:p>
                      <a:pPr>
                        <a:spcAft>
                          <a:spcPts val="0"/>
                        </a:spcAft>
                      </a:pPr>
                      <a:r>
                        <a:rPr lang="uk-UA" sz="1600" b="1" dirty="0" err="1">
                          <a:latin typeface="Times New Roman"/>
                          <a:ea typeface="Times New Roman"/>
                        </a:rPr>
                        <a:t>Fport</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a:latin typeface="Times New Roman"/>
                          <a:ea typeface="Times New Roman"/>
                        </a:rPr>
                        <a:t>Lsof</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7482">
                <a:tc gridSpan="2">
                  <a:txBody>
                    <a:bodyPr/>
                    <a:lstStyle/>
                    <a:p>
                      <a:pPr algn="ctr">
                        <a:spcAft>
                          <a:spcPts val="0"/>
                        </a:spcAft>
                      </a:pPr>
                      <a:r>
                        <a:rPr lang="uk-UA" sz="1600" dirty="0">
                          <a:latin typeface="Times New Roman"/>
                          <a:ea typeface="Times New Roman"/>
                        </a:rPr>
                        <a:t>Відповідність між кожним відкритим TCP- і UDP-портом на машині-жертві і файлом, що виконується в системі.</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98741">
                <a:tc>
                  <a:txBody>
                    <a:bodyPr/>
                    <a:lstStyle/>
                    <a:p>
                      <a:pPr>
                        <a:spcAft>
                          <a:spcPts val="0"/>
                        </a:spcAft>
                      </a:pPr>
                      <a:r>
                        <a:rPr lang="uk-UA" sz="1600" b="1" dirty="0" err="1">
                          <a:latin typeface="Times New Roman"/>
                          <a:ea typeface="Times New Roman"/>
                        </a:rPr>
                        <a:t>Netstat</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a:latin typeface="Times New Roman"/>
                          <a:ea typeface="Times New Roman"/>
                        </a:rPr>
                        <a:t>Netstat</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7482">
                <a:tc gridSpan="2">
                  <a:txBody>
                    <a:bodyPr/>
                    <a:lstStyle/>
                    <a:p>
                      <a:pPr algn="ctr">
                        <a:spcAft>
                          <a:spcPts val="0"/>
                        </a:spcAft>
                      </a:pPr>
                      <a:r>
                        <a:rPr lang="uk-UA" sz="1600" dirty="0">
                          <a:latin typeface="Times New Roman"/>
                          <a:ea typeface="Times New Roman"/>
                        </a:rPr>
                        <a:t>інформація про прослуховування і про існуючих мережних підключеннях для машини-жертви – допомагає виявити діяльність і backdoor на машині-жертві.</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98741">
                <a:tc>
                  <a:txBody>
                    <a:bodyPr/>
                    <a:lstStyle/>
                    <a:p>
                      <a:pPr>
                        <a:spcAft>
                          <a:spcPts val="0"/>
                        </a:spcAft>
                      </a:pPr>
                      <a:r>
                        <a:rPr lang="uk-UA" sz="1600" b="1">
                          <a:latin typeface="Times New Roman"/>
                          <a:ea typeface="Times New Roman"/>
                        </a:rPr>
                        <a:t>Nbtstat</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6222">
                <a:tc>
                  <a:txBody>
                    <a:bodyPr/>
                    <a:lstStyle/>
                    <a:p>
                      <a:pPr algn="r">
                        <a:spcAft>
                          <a:spcPts val="0"/>
                        </a:spcAft>
                      </a:pPr>
                      <a:r>
                        <a:rPr lang="uk-UA" sz="1600" dirty="0" err="1">
                          <a:latin typeface="Times New Roman"/>
                          <a:ea typeface="Times New Roman"/>
                        </a:rPr>
                        <a:t>Кеш</a:t>
                      </a:r>
                      <a:r>
                        <a:rPr lang="uk-UA" sz="1600" dirty="0">
                          <a:latin typeface="Times New Roman"/>
                          <a:ea typeface="Times New Roman"/>
                        </a:rPr>
                        <a:t> імен </a:t>
                      </a:r>
                      <a:r>
                        <a:rPr lang="uk-UA" sz="1600" dirty="0" err="1">
                          <a:latin typeface="Times New Roman"/>
                          <a:ea typeface="Times New Roman"/>
                        </a:rPr>
                        <a:t>NetBIOS</a:t>
                      </a:r>
                      <a:r>
                        <a:rPr lang="uk-UA" sz="1600" dirty="0">
                          <a:latin typeface="Times New Roman"/>
                          <a:ea typeface="Times New Roman"/>
                        </a:rPr>
                        <a:t> дає список РС, які мали з’єднання по протоколу NetBIOS, через Microsoft Windows File and Print Sharing.</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741">
                <a:tc>
                  <a:txBody>
                    <a:bodyPr/>
                    <a:lstStyle/>
                    <a:p>
                      <a:pPr>
                        <a:spcAft>
                          <a:spcPts val="0"/>
                        </a:spcAft>
                      </a:pPr>
                      <a:r>
                        <a:rPr lang="uk-UA" sz="1600" b="1">
                          <a:latin typeface="Times New Roman"/>
                          <a:ea typeface="Times New Roman"/>
                        </a:rPr>
                        <a:t>ARP</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a:latin typeface="Times New Roman"/>
                          <a:ea typeface="Times New Roman"/>
                        </a:rPr>
                        <a:t>ARP</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7482">
                <a:tc gridSpan="2">
                  <a:txBody>
                    <a:bodyPr/>
                    <a:lstStyle/>
                    <a:p>
                      <a:pPr algn="ctr">
                        <a:spcAft>
                          <a:spcPts val="0"/>
                        </a:spcAft>
                      </a:pPr>
                      <a:r>
                        <a:rPr lang="uk-UA" sz="1600" dirty="0">
                          <a:latin typeface="Times New Roman"/>
                          <a:ea typeface="Times New Roman"/>
                        </a:rPr>
                        <a:t>Таблиця протоколу ARP (Address Resolution Protocol) показує відповідність між фізичними MAC-адресами (Media Access Control), тобто адресом Ethernet-карти і IP-адресами в під мережі</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98741">
                <a:tc>
                  <a:txBody>
                    <a:bodyPr/>
                    <a:lstStyle/>
                    <a:p>
                      <a:pPr>
                        <a:spcAft>
                          <a:spcPts val="0"/>
                        </a:spcAft>
                      </a:pPr>
                      <a:r>
                        <a:rPr lang="uk-UA" sz="1600" b="1">
                          <a:latin typeface="Times New Roman"/>
                          <a:ea typeface="Times New Roman"/>
                        </a:rPr>
                        <a:t>Pslist</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dirty="0" err="1">
                          <a:latin typeface="Times New Roman"/>
                          <a:ea typeface="Times New Roman"/>
                        </a:rPr>
                        <a:t>Ps</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741">
                <a:tc gridSpan="2">
                  <a:txBody>
                    <a:bodyPr/>
                    <a:lstStyle/>
                    <a:p>
                      <a:pPr algn="ctr">
                        <a:spcAft>
                          <a:spcPts val="0"/>
                        </a:spcAft>
                      </a:pPr>
                      <a:r>
                        <a:rPr lang="uk-UA" sz="1600" dirty="0">
                          <a:latin typeface="Times New Roman"/>
                          <a:ea typeface="Times New Roman"/>
                        </a:rPr>
                        <a:t>(</a:t>
                      </a:r>
                      <a:r>
                        <a:rPr lang="ru-RU" sz="1600" dirty="0" err="1">
                          <a:latin typeface="Times New Roman"/>
                          <a:ea typeface="Times New Roman"/>
                        </a:rPr>
                        <a:t>Комплек</a:t>
                      </a:r>
                      <a:r>
                        <a:rPr lang="uk-UA" sz="1600" dirty="0">
                          <a:latin typeface="Times New Roman"/>
                          <a:ea typeface="Times New Roman"/>
                        </a:rPr>
                        <a:t>с </a:t>
                      </a:r>
                      <a:r>
                        <a:rPr lang="en-US" sz="1600" dirty="0" err="1">
                          <a:latin typeface="Times New Roman"/>
                          <a:ea typeface="Times New Roman"/>
                        </a:rPr>
                        <a:t>PsTools</a:t>
                      </a:r>
                      <a:r>
                        <a:rPr lang="uk-UA" sz="1600" dirty="0">
                          <a:latin typeface="Times New Roman"/>
                          <a:ea typeface="Times New Roman"/>
                        </a:rPr>
                        <a:t> </a:t>
                      </a:r>
                      <a:r>
                        <a:rPr lang="uk-UA" sz="1600" dirty="0" err="1">
                          <a:latin typeface="Times New Roman"/>
                          <a:ea typeface="Times New Roman"/>
                        </a:rPr>
                        <a:t>)Роздрук</a:t>
                      </a:r>
                      <a:r>
                        <a:rPr lang="uk-UA" sz="1600" dirty="0">
                          <a:latin typeface="Times New Roman"/>
                          <a:ea typeface="Times New Roman"/>
                        </a:rPr>
                        <a:t> таблиці процесів</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98741">
                <a:tc>
                  <a:txBody>
                    <a:bodyPr/>
                    <a:lstStyle/>
                    <a:p>
                      <a:pPr>
                        <a:spcAft>
                          <a:spcPts val="0"/>
                        </a:spcAft>
                      </a:pPr>
                      <a:r>
                        <a:rPr lang="uk-UA" sz="1600" b="1">
                          <a:latin typeface="Times New Roman"/>
                          <a:ea typeface="Times New Roman"/>
                        </a:rPr>
                        <a:t>KILL</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a:latin typeface="Times New Roman"/>
                          <a:ea typeface="Times New Roman"/>
                        </a:rPr>
                        <a:t>Kill</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741">
                <a:tc gridSpan="2">
                  <a:txBody>
                    <a:bodyPr/>
                    <a:lstStyle/>
                    <a:p>
                      <a:pPr algn="ctr">
                        <a:spcAft>
                          <a:spcPts val="0"/>
                        </a:spcAft>
                      </a:pPr>
                      <a:r>
                        <a:rPr lang="uk-UA" sz="1600" dirty="0">
                          <a:latin typeface="Times New Roman"/>
                          <a:ea typeface="Times New Roman"/>
                        </a:rPr>
                        <a:t>Знищити процес</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98741">
                <a:tc>
                  <a:txBody>
                    <a:bodyPr/>
                    <a:lstStyle/>
                    <a:p>
                      <a:pPr>
                        <a:spcAft>
                          <a:spcPts val="0"/>
                        </a:spcAft>
                      </a:pPr>
                      <a:r>
                        <a:rPr lang="uk-UA" sz="1600" b="1">
                          <a:latin typeface="Times New Roman"/>
                          <a:ea typeface="Times New Roman"/>
                        </a:rPr>
                        <a:t>DIR</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dirty="0" err="1">
                          <a:latin typeface="Times New Roman"/>
                          <a:ea typeface="Times New Roman"/>
                        </a:rPr>
                        <a:t>Ls</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741">
                <a:tc gridSpan="2">
                  <a:txBody>
                    <a:bodyPr/>
                    <a:lstStyle/>
                    <a:p>
                      <a:pPr algn="ctr">
                        <a:spcAft>
                          <a:spcPts val="0"/>
                        </a:spcAft>
                      </a:pPr>
                      <a:r>
                        <a:rPr lang="uk-UA" sz="1600" dirty="0">
                          <a:latin typeface="Times New Roman"/>
                          <a:ea typeface="Times New Roman"/>
                        </a:rPr>
                        <a:t>мітки дати і часу</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3"/>
          <a:ext cx="9001155" cy="6858000"/>
        </p:xfrm>
        <a:graphic>
          <a:graphicData uri="http://schemas.openxmlformats.org/drawingml/2006/table">
            <a:tbl>
              <a:tblPr/>
              <a:tblGrid>
                <a:gridCol w="4615672"/>
                <a:gridCol w="4385483"/>
              </a:tblGrid>
              <a:tr h="254000">
                <a:tc>
                  <a:txBody>
                    <a:bodyPr/>
                    <a:lstStyle/>
                    <a:p>
                      <a:pPr>
                        <a:spcAft>
                          <a:spcPts val="0"/>
                        </a:spcAft>
                      </a:pPr>
                      <a:r>
                        <a:rPr lang="uk-UA" sz="1600" b="1" dirty="0" err="1">
                          <a:latin typeface="Times New Roman"/>
                          <a:ea typeface="Times New Roman"/>
                        </a:rPr>
                        <a:t>Auditpol</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lgn="r">
                        <a:spcAft>
                          <a:spcPts val="0"/>
                        </a:spcAft>
                      </a:pPr>
                      <a:r>
                        <a:rPr lang="uk-UA" sz="1600">
                          <a:latin typeface="Times New Roman"/>
                          <a:ea typeface="Times New Roman"/>
                        </a:rPr>
                        <a:t>Чи включено політику аудиту локальної системи</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spcAft>
                          <a:spcPts val="0"/>
                        </a:spcAft>
                      </a:pPr>
                      <a:r>
                        <a:rPr lang="uk-UA" sz="1600" b="1">
                          <a:latin typeface="Times New Roman"/>
                          <a:ea typeface="Times New Roman"/>
                        </a:rPr>
                        <a:t>Loggedon</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dirty="0">
                          <a:latin typeface="Times New Roman"/>
                          <a:ea typeface="Times New Roman"/>
                        </a:rPr>
                        <a:t>W</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gridSpan="2">
                  <a:txBody>
                    <a:bodyPr/>
                    <a:lstStyle/>
                    <a:p>
                      <a:pPr algn="ctr">
                        <a:spcAft>
                          <a:spcPts val="0"/>
                        </a:spcAft>
                      </a:pPr>
                      <a:r>
                        <a:rPr lang="uk-UA" sz="1600">
                          <a:latin typeface="Times New Roman"/>
                          <a:ea typeface="Times New Roman"/>
                        </a:rPr>
                        <a:t>хто в даний час увійшов в систему машини-жертви (активний)</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54000">
                <a:tc>
                  <a:txBody>
                    <a:bodyPr/>
                    <a:lstStyle/>
                    <a:p>
                      <a:pPr>
                        <a:spcAft>
                          <a:spcPts val="0"/>
                        </a:spcAft>
                      </a:pPr>
                      <a:r>
                        <a:rPr lang="uk-UA" sz="1600" b="1">
                          <a:latin typeface="Times New Roman"/>
                          <a:ea typeface="Times New Roman"/>
                        </a:rPr>
                        <a:t>NTLast</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dirty="0" err="1">
                          <a:latin typeface="Times New Roman"/>
                          <a:ea typeface="Times New Roman"/>
                        </a:rPr>
                        <a:t>last</a:t>
                      </a:r>
                      <a:r>
                        <a:rPr lang="uk-UA" sz="1600" b="1" dirty="0">
                          <a:latin typeface="Times New Roman"/>
                          <a:ea typeface="Times New Roman"/>
                        </a:rPr>
                        <a:t> и </a:t>
                      </a:r>
                      <a:r>
                        <a:rPr lang="uk-UA" sz="1600" b="1" dirty="0" err="1">
                          <a:latin typeface="Times New Roman"/>
                          <a:ea typeface="Times New Roman"/>
                        </a:rPr>
                        <a:t>lastb</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gridSpan="2">
                  <a:txBody>
                    <a:bodyPr/>
                    <a:lstStyle/>
                    <a:p>
                      <a:pPr algn="ctr">
                        <a:spcAft>
                          <a:spcPts val="0"/>
                        </a:spcAft>
                      </a:pPr>
                      <a:r>
                        <a:rPr lang="uk-UA" sz="1600">
                          <a:latin typeface="Times New Roman"/>
                          <a:ea typeface="Times New Roman"/>
                        </a:rPr>
                        <a:t>контролює події входу і виходу в систему, коли це відбулося</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54000">
                <a:tc>
                  <a:txBody>
                    <a:bodyPr/>
                    <a:lstStyle/>
                    <a:p>
                      <a:pPr>
                        <a:spcAft>
                          <a:spcPts val="0"/>
                        </a:spcAft>
                      </a:pPr>
                      <a:r>
                        <a:rPr lang="uk-UA" sz="1600" b="1">
                          <a:latin typeface="Times New Roman"/>
                          <a:ea typeface="Times New Roman"/>
                        </a:rPr>
                        <a:t>Dump Event Log (dumpel)</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4000">
                <a:tc>
                  <a:txBody>
                    <a:bodyPr/>
                    <a:lstStyle/>
                    <a:p>
                      <a:pPr algn="r">
                        <a:spcAft>
                          <a:spcPts val="0"/>
                        </a:spcAft>
                      </a:pPr>
                      <a:r>
                        <a:rPr lang="uk-UA" sz="1600" dirty="0">
                          <a:latin typeface="Times New Roman"/>
                          <a:ea typeface="Times New Roman"/>
                        </a:rPr>
                        <a:t>Перегляд журналу системних подій, графічний інтерфейс (GUI) – не запускати під час розслідування – тільки з командної стрічки для того, щоб зробити дамп зарегістрованих подій в придатному для читання форматі для автономного аналізу.</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spcAft>
                          <a:spcPts val="0"/>
                        </a:spcAft>
                      </a:pPr>
                      <a:r>
                        <a:rPr lang="uk-UA" sz="1600" b="1" dirty="0" err="1">
                          <a:latin typeface="Times New Roman"/>
                          <a:ea typeface="Times New Roman"/>
                        </a:rPr>
                        <a:t>Regdmp</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8000">
                <a:tc>
                  <a:txBody>
                    <a:bodyPr/>
                    <a:lstStyle/>
                    <a:p>
                      <a:pPr algn="r">
                        <a:spcAft>
                          <a:spcPts val="0"/>
                        </a:spcAft>
                      </a:pPr>
                      <a:r>
                        <a:rPr lang="uk-UA" sz="1600">
                          <a:latin typeface="Times New Roman"/>
                          <a:ea typeface="Times New Roman"/>
                        </a:rPr>
                        <a:t>дамп системного реєстру в в придатному для читання форматі</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spcAft>
                          <a:spcPts val="0"/>
                        </a:spcAft>
                      </a:pPr>
                      <a:r>
                        <a:rPr lang="uk-UA" sz="1600" b="1">
                          <a:latin typeface="Times New Roman"/>
                          <a:ea typeface="Times New Roman"/>
                        </a:rPr>
                        <a:t>SFind</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8000">
                <a:tc>
                  <a:txBody>
                    <a:bodyPr/>
                    <a:lstStyle/>
                    <a:p>
                      <a:pPr algn="r">
                        <a:spcAft>
                          <a:spcPts val="0"/>
                        </a:spcAft>
                      </a:pPr>
                      <a:r>
                        <a:rPr lang="uk-UA" sz="1600" dirty="0">
                          <a:latin typeface="Times New Roman"/>
                          <a:ea typeface="Times New Roman"/>
                        </a:rPr>
                        <a:t>Виявлення «потокової передачі  файлів</a:t>
                      </a:r>
                      <a:r>
                        <a:rPr lang="uk-UA" sz="1600" dirty="0" smtClean="0">
                          <a:latin typeface="Times New Roman"/>
                          <a:ea typeface="Times New Roman"/>
                        </a:rPr>
                        <a:t>»</a:t>
                      </a:r>
                      <a:br>
                        <a:rPr lang="uk-UA" sz="1600" dirty="0" smtClean="0">
                          <a:latin typeface="Times New Roman"/>
                          <a:ea typeface="Times New Roman"/>
                        </a:rPr>
                      </a:br>
                      <a:r>
                        <a:rPr lang="uk-UA" sz="1600" dirty="0" smtClean="0">
                          <a:latin typeface="Times New Roman"/>
                          <a:ea typeface="Times New Roman"/>
                        </a:rPr>
                        <a:t> </a:t>
                      </a:r>
                      <a:r>
                        <a:rPr lang="uk-UA" sz="1600" dirty="0">
                          <a:latin typeface="Times New Roman"/>
                          <a:ea typeface="Times New Roman"/>
                        </a:rPr>
                        <a:t>(file streaming)</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spcAft>
                          <a:spcPts val="0"/>
                        </a:spcAft>
                      </a:pPr>
                      <a:r>
                        <a:rPr lang="uk-UA" sz="1600" b="1">
                          <a:latin typeface="Times New Roman"/>
                          <a:ea typeface="Times New Roman"/>
                        </a:rPr>
                        <a:t>Md5sum</a:t>
                      </a: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dirty="0">
                          <a:latin typeface="Times New Roman"/>
                          <a:ea typeface="Times New Roman"/>
                        </a:rPr>
                        <a:t>Md5sum</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gridSpan="2">
                  <a:txBody>
                    <a:bodyPr/>
                    <a:lstStyle/>
                    <a:p>
                      <a:pPr algn="ctr">
                        <a:spcAft>
                          <a:spcPts val="0"/>
                        </a:spcAft>
                      </a:pPr>
                      <a:r>
                        <a:rPr lang="uk-UA" sz="1600" dirty="0">
                          <a:latin typeface="Times New Roman"/>
                          <a:ea typeface="Times New Roman"/>
                        </a:rPr>
                        <a:t>контрольні суми MD5-результатів</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r>
              <a:tr h="254000">
                <a:tc>
                  <a:txBody>
                    <a:bodyPr/>
                    <a:lstStyle/>
                    <a:p>
                      <a:pPr>
                        <a:spcAft>
                          <a:spcPts val="0"/>
                        </a:spcAft>
                      </a:pP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dirty="0" err="1">
                          <a:latin typeface="Times New Roman"/>
                          <a:ea typeface="Times New Roman"/>
                        </a:rPr>
                        <a:t>Carbonite</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6000">
                <a:tc>
                  <a:txBody>
                    <a:bodyPr/>
                    <a:lstStyle/>
                    <a:p>
                      <a:pPr algn="r">
                        <a:spcAft>
                          <a:spcPts val="0"/>
                        </a:spcAft>
                      </a:pP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uk-UA" sz="1600" dirty="0">
                          <a:latin typeface="Times New Roman"/>
                          <a:ea typeface="Times New Roman"/>
                        </a:rPr>
                        <a:t>відповідь на комплекси привілейованого доступу до ядра системи -LKM root (loadable kernel module root kit), а конкретніше - на комплекс Knark</a:t>
                      </a: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spcAft>
                          <a:spcPts val="0"/>
                        </a:spcAft>
                      </a:pPr>
                      <a:endParaRPr lang="uk-UA" sz="160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600" b="1" dirty="0" err="1">
                          <a:latin typeface="Times New Roman"/>
                          <a:ea typeface="Times New Roman"/>
                        </a:rPr>
                        <a:t>Execve_Sniffer</a:t>
                      </a:r>
                      <a:endParaRPr lang="uk-UA" sz="1600" dirty="0">
                        <a:latin typeface="Times New Roman"/>
                        <a:ea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42844" y="71414"/>
            <a:ext cx="8786874"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err="1" smtClean="0">
                <a:ln>
                  <a:noFill/>
                </a:ln>
                <a:solidFill>
                  <a:srgbClr val="FFFF00"/>
                </a:solidFill>
                <a:effectLst/>
                <a:latin typeface="Verdana" pitchFamily="34" charset="0"/>
                <a:ea typeface="Times New Roman" pitchFamily="18" charset="0"/>
                <a:cs typeface="Arial" pitchFamily="34" charset="0"/>
              </a:rPr>
              <a:t>Wired</a:t>
            </a:r>
            <a:r>
              <a:rPr kumimoji="0" lang="ru-RU" b="1" i="0" u="none" strike="noStrike" cap="none" normalizeH="0" baseline="0" dirty="0" smtClean="0">
                <a:ln>
                  <a:noFill/>
                </a:ln>
                <a:solidFill>
                  <a:srgbClr val="FFFF00"/>
                </a:solidFill>
                <a:effectLst/>
                <a:latin typeface="Verdana" pitchFamily="34" charset="0"/>
                <a:ea typeface="Times New Roman" pitchFamily="18" charset="0"/>
                <a:cs typeface="Arial" pitchFamily="34" charset="0"/>
              </a:rPr>
              <a:t> </a:t>
            </a:r>
            <a:r>
              <a:rPr kumimoji="0" lang="ru-RU" b="1" i="0" u="none" strike="noStrike" cap="none" normalizeH="0" baseline="0" dirty="0" err="1" smtClean="0">
                <a:ln>
                  <a:noFill/>
                </a:ln>
                <a:solidFill>
                  <a:srgbClr val="FFFF00"/>
                </a:solidFill>
                <a:effectLst/>
                <a:latin typeface="Verdana" pitchFamily="34" charset="0"/>
                <a:ea typeface="Times New Roman" pitchFamily="18" charset="0"/>
                <a:cs typeface="Arial" pitchFamily="34" charset="0"/>
              </a:rPr>
              <a:t>Equivalent</a:t>
            </a:r>
            <a:r>
              <a:rPr kumimoji="0" lang="ru-RU" b="1" i="0" u="none" strike="noStrike" cap="none" normalizeH="0" baseline="0" dirty="0" smtClean="0">
                <a:ln>
                  <a:noFill/>
                </a:ln>
                <a:solidFill>
                  <a:srgbClr val="FFFF00"/>
                </a:solidFill>
                <a:effectLst/>
                <a:latin typeface="Verdana" pitchFamily="34" charset="0"/>
                <a:ea typeface="Times New Roman" pitchFamily="18" charset="0"/>
                <a:cs typeface="Arial" pitchFamily="34" charset="0"/>
              </a:rPr>
              <a:t> </a:t>
            </a:r>
            <a:r>
              <a:rPr kumimoji="0" lang="ru-RU" b="1" i="0" u="none" strike="noStrike" cap="none" normalizeH="0" baseline="0" dirty="0" err="1" smtClean="0">
                <a:ln>
                  <a:noFill/>
                </a:ln>
                <a:solidFill>
                  <a:srgbClr val="FFFF00"/>
                </a:solidFill>
                <a:effectLst/>
                <a:latin typeface="Verdana" pitchFamily="34" charset="0"/>
                <a:ea typeface="Times New Roman" pitchFamily="18" charset="0"/>
                <a:cs typeface="Arial" pitchFamily="34" charset="0"/>
              </a:rPr>
              <a:t>Privacy</a:t>
            </a:r>
            <a:r>
              <a:rPr kumimoji="0" lang="uk-UA"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 </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t>
            </a:r>
            <a:r>
              <a:rPr kumimoji="0" lang="uk-UA"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екретність</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рівна кабельним мережам, </a:t>
            </a:r>
            <a:r>
              <a:rPr kumimoji="0" lang="ru-RU" b="1" i="0" u="none" strike="noStrike" cap="none" normalizeH="0" baseline="0" dirty="0" smtClean="0">
                <a:ln>
                  <a:noFill/>
                </a:ln>
                <a:solidFill>
                  <a:srgbClr val="FFFF00"/>
                </a:solidFill>
                <a:effectLst/>
                <a:latin typeface="Verdana" pitchFamily="34" charset="0"/>
                <a:ea typeface="Times New Roman" pitchFamily="18" charset="0"/>
                <a:cs typeface="Arial" pitchFamily="34" charset="0"/>
              </a:rPr>
              <a:t>WEP</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rgbClr val="FFFF00"/>
                </a:solidFill>
                <a:effectLst/>
                <a:latin typeface="Verdana" pitchFamily="34" charset="0"/>
                <a:ea typeface="Times New Roman" pitchFamily="18" charset="0"/>
                <a:cs typeface="Arial" pitchFamily="34" charset="0"/>
              </a:rPr>
              <a:t>SSID</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(Service Set Identifier - </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і</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дентиф</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і</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катор</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набор</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послу</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a:t>
            </a: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rgbClr val="FFFF00"/>
                </a:solidFill>
                <a:effectLst/>
                <a:latin typeface="Verdana" pitchFamily="34" charset="0"/>
                <a:ea typeface="Times New Roman" pitchFamily="18" charset="0"/>
                <a:cs typeface="Arial" pitchFamily="34" charset="0"/>
              </a:rPr>
              <a:t>WPA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Wi-Fi </a:t>
            </a:r>
            <a:r>
              <a:rPr kumimoji="0" lang="uk-UA" sz="20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Protected</a:t>
            </a:r>
            <a:r>
              <a:rPr kumimoji="0" lang="uk-UA"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20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Access</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один</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з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hlinkClick r:id="rId2" tooltip="Протокол"/>
              </a:rPr>
              <a:t>протоколів</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безпеки</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який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ви</a:t>
            </a:r>
            <a:r>
              <a:rPr kumimoji="0" lang="uk-UA"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користовують</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для</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захисту</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бездротових</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мереж</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Створений</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для</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заміни</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застарілого</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протоколу</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hlinkClick r:id="rId3" tooltip="WEP"/>
              </a:rPr>
              <a:t>WEP</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Заснований</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на</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rgbClr val="FFFF00"/>
                </a:solidFill>
                <a:effectLst/>
                <a:latin typeface="Arial" pitchFamily="34" charset="0"/>
                <a:ea typeface="Times New Roman" pitchFamily="18" charset="0"/>
                <a:cs typeface="Arial" pitchFamily="34" charset="0"/>
              </a:rPr>
              <a:t>TKIP</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(Temporary Key Integrity Protocol —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протокол</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тимчасової</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цілісності</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ключів</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який</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ефективно</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бореться</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з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проблемою</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що</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лежить</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основі</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вразливості</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WEP, —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повторного</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використання</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ключів</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hlinkClick r:id="rId4" tooltip="Шифрування"/>
              </a:rPr>
              <a:t>шифрування</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54" name="Rectangle 2"/>
          <p:cNvSpPr>
            <a:spLocks noChangeArrowheads="1"/>
          </p:cNvSpPr>
          <p:nvPr/>
        </p:nvSpPr>
        <p:spPr bwMode="auto">
          <a:xfrm>
            <a:off x="71406" y="2857496"/>
            <a:ext cx="892975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343400" algn="r"/>
              </a:tabLst>
            </a:pPr>
            <a:r>
              <a:rPr kumimoji="0" lang="uk-UA"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NetStumbler</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Ідентифікує бездротові точки доступу і однорангові (</a:t>
            </a:r>
            <a:r>
              <a:rPr kumimoji="0" lang="uk-UA" b="1" i="0" u="none" strike="noStrike" cap="none" normalizeH="0" baseline="0" dirty="0" smtClean="0">
                <a:ln>
                  <a:noFill/>
                </a:ln>
                <a:solidFill>
                  <a:srgbClr val="FFC000"/>
                </a:solidFill>
                <a:effectLst/>
                <a:latin typeface="Arial" pitchFamily="34" charset="0"/>
                <a:ea typeface="Times New Roman" pitchFamily="18" charset="0"/>
                <a:cs typeface="Arial" pitchFamily="34" charset="0"/>
              </a:rPr>
              <a:t>peer</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мережі. Не прослуховує дані TCP/IP-протоколу, забезпечує простий метод знаходження бездротових мереж – обходите район і бачите точки доступу.  </a:t>
            </a:r>
            <a:r>
              <a:rPr kumimoji="0" lang="uk-UA" b="1" i="0" u="none" strike="noStrike" cap="none" normalizeH="0" baseline="0" dirty="0" smtClean="0">
                <a:ln>
                  <a:noFill/>
                </a:ln>
                <a:solidFill>
                  <a:srgbClr val="8B0000"/>
                </a:solidFill>
                <a:effectLst/>
                <a:latin typeface="Courier New" pitchFamily="49" charset="0"/>
                <a:ea typeface="Times New Roman" pitchFamily="18" charset="0"/>
                <a:cs typeface="Courier New" pitchFamily="49" charset="0"/>
              </a:rPr>
              <a:t>NetStumbler</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активний перехоплювач – посилає запит на підключення – </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ANY</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і отримує відповідь - </a:t>
            </a:r>
            <a:r>
              <a:rPr kumimoji="0" lang="uk-UA"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його трафік може бути поміченим в мережі </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Але видає лише точки доступу (</a:t>
            </a:r>
            <a:r>
              <a:rPr kumimoji="0" lang="ru-RU" b="0" i="0" u="none" strike="noStrike" cap="none" normalizeH="0" baseline="0" dirty="0" smtClean="0">
                <a:ln>
                  <a:noFill/>
                </a:ln>
                <a:solidFill>
                  <a:srgbClr val="222222"/>
                </a:solidFill>
                <a:effectLst/>
                <a:latin typeface="Arial" pitchFamily="34" charset="0"/>
                <a:ea typeface="Times New Roman" pitchFamily="18" charset="0"/>
                <a:cs typeface="Arial" pitchFamily="34" charset="0"/>
              </a:rPr>
              <a:t>SSID</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чи є шифрування (але не видає яке) разом з GPS -модулем може визначити координати. </a:t>
            </a:r>
            <a:r>
              <a:rPr kumimoji="0" lang="uk-UA"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Win</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7..</a:t>
            </a:r>
            <a:r>
              <a:rPr kumimoji="0" lang="uk-UA"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k-UA" b="0" i="0" u="none" strike="noStrike" cap="none" normalizeH="0" baseline="0" dirty="0" smtClean="0">
                <a:ln>
                  <a:noFill/>
                </a:ln>
                <a:solidFill>
                  <a:srgbClr val="7030A0"/>
                </a:solidFill>
                <a:effectLst/>
                <a:latin typeface="Arial" pitchFamily="34" charset="0"/>
                <a:ea typeface="Times New Roman" pitchFamily="18" charset="0"/>
                <a:cs typeface="Arial" pitchFamily="34" charset="0"/>
              </a:rPr>
              <a:t>(остання</a:t>
            </a:r>
            <a:r>
              <a:rPr kumimoji="0" lang="uk-UA" b="0" i="0" u="none" strike="noStrike" cap="none" normalizeH="0" dirty="0" smtClean="0">
                <a:ln>
                  <a:noFill/>
                </a:ln>
                <a:solidFill>
                  <a:srgbClr val="7030A0"/>
                </a:solidFill>
                <a:effectLst/>
                <a:latin typeface="Arial" pitchFamily="34" charset="0"/>
                <a:ea typeface="Times New Roman" pitchFamily="18" charset="0"/>
                <a:cs typeface="Arial" pitchFamily="34" charset="0"/>
              </a:rPr>
              <a:t> версія 04.2004 р. – 0.4.0)</a:t>
            </a:r>
            <a:endParaRPr kumimoji="0" lang="uk-UA" b="0" i="0" u="none" strike="noStrike" cap="none" normalizeH="0" baseline="0" dirty="0" smtClean="0">
              <a:ln>
                <a:noFill/>
              </a:ln>
              <a:solidFill>
                <a:srgbClr val="7030A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Приклад використання. </a:t>
            </a:r>
            <a:r>
              <a:rPr kumimoji="0" lang="uk-UA"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Wardriving</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пошук бездротових мереж</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AiroPeek</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дозволяє переглянути дані, передані по бездротовій мережі. Ширші можливості ніж у NetStumbler. Фактично показує Web-трафік –інструмент перехоплення пакетів, типу tcpdump</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Використовує</a:t>
            </a:r>
            <a:r>
              <a:rPr kumimoji="0" lang="uk-UA" b="0" i="0" u="none" strike="noStrike" cap="none" normalizeH="0" dirty="0" smtClean="0">
                <a:ln>
                  <a:noFill/>
                </a:ln>
                <a:solidFill>
                  <a:schemeClr val="tx1"/>
                </a:solidFill>
                <a:effectLst/>
                <a:latin typeface="Arial" pitchFamily="34" charset="0"/>
                <a:ea typeface="Times New Roman" pitchFamily="18" charset="0"/>
                <a:cs typeface="Arial" pitchFamily="34" charset="0"/>
              </a:rPr>
              <a:t> н</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енадійність WEP-протоколів</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44" y="159507"/>
            <a:ext cx="878687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343400" algn="r"/>
              </a:tabLst>
            </a:pPr>
            <a:r>
              <a:rPr kumimoji="0" lang="uk-UA" sz="2000"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Vistumbler</a:t>
            </a:r>
            <a:r>
              <a:rPr kumimoji="0" lang="uk-UA"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uk-UA" sz="2000" b="0" i="0" u="none" strike="noStrike" cap="none" normalizeH="0" baseline="0" dirty="0" smtClean="0">
                <a:ln>
                  <a:noFill/>
                </a:ln>
                <a:effectLst/>
                <a:latin typeface="Arial" pitchFamily="34" charset="0"/>
                <a:ea typeface="Times New Roman" pitchFamily="18" charset="0"/>
                <a:cs typeface="Arial" pitchFamily="34" charset="0"/>
              </a:rPr>
              <a:t>на основі консольної утиліти </a:t>
            </a:r>
            <a:r>
              <a:rPr kumimoji="0" lang="en-US" sz="2000" b="1" i="0" u="sng" strike="noStrike" cap="none" normalizeH="0" baseline="0" dirty="0" err="1" smtClean="0">
                <a:ln>
                  <a:noFill/>
                </a:ln>
                <a:effectLst/>
                <a:latin typeface="Arial" pitchFamily="34" charset="0"/>
                <a:ea typeface="Times New Roman" pitchFamily="18" charset="0"/>
                <a:cs typeface="Arial" pitchFamily="34" charset="0"/>
              </a:rPr>
              <a:t>netsh</a:t>
            </a:r>
            <a:endParaRPr kumimoji="0" lang="uk-UA" sz="20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відображає рівень сигналу, MAC-адреси, яку систему шифрування використовують, і ін. Дані розміщення знайдених точок можна "на льоту" експортувати в KML формат і в реальному часі відслідковувати їх появу на на карті через Google Earth.</a:t>
            </a:r>
          </a:p>
          <a:p>
            <a:pPr lvl="0" algn="r" eaLnBrk="0" hangingPunct="0">
              <a:tabLst>
                <a:tab pos="4343400" algn="r"/>
              </a:tabLst>
            </a:pPr>
            <a:r>
              <a:rPr lang="en-US" sz="1400" i="1" dirty="0" smtClean="0"/>
              <a:t>KML - </a:t>
            </a:r>
            <a:r>
              <a:rPr lang="en-CA" sz="1400" i="1" dirty="0" smtClean="0"/>
              <a:t>Keyhole </a:t>
            </a:r>
            <a:r>
              <a:rPr lang="en-CA" sz="1400" i="1" dirty="0" err="1" smtClean="0"/>
              <a:t>Markup</a:t>
            </a:r>
            <a:r>
              <a:rPr lang="en-CA" sz="1400" i="1" dirty="0" smtClean="0"/>
              <a:t> Language – </a:t>
            </a:r>
            <a:r>
              <a:rPr lang="uk-UA" sz="1400" i="1" dirty="0" smtClean="0"/>
              <a:t>подання </a:t>
            </a:r>
            <a:r>
              <a:rPr lang="uk-UA" sz="1400" i="1" dirty="0" err="1" smtClean="0"/>
              <a:t>геопросторових</a:t>
            </a:r>
            <a:r>
              <a:rPr lang="uk-UA" sz="1400" i="1" dirty="0" smtClean="0"/>
              <a:t> даних</a:t>
            </a:r>
            <a:endParaRPr lang="uk-UA" sz="14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sz="2000"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inSSIDer</a:t>
            </a:r>
            <a:endParaRPr kumimoji="0" lang="uk-UA" sz="2000"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активні методи сканування, а всю знайдену про точки доступну інформацію відображає в таблиці, додатково подаються графіки рівня сигналу.</a:t>
            </a: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endParaRPr lang="uk-UA" sz="20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endParaRPr kumimoji="0" lang="uk-U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sz="2000"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Kismet</a:t>
            </a:r>
            <a:endParaRPr kumimoji="0" lang="uk-UA" sz="2000"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343400" algn="r"/>
              </a:tabLst>
            </a:pP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Використовує пасивне сканування, дозволяє виявити приховані (non-beaconing) мережі  за умови їх  активності. </a:t>
            </a:r>
            <a:r>
              <a:rPr kumimoji="0" lang="uk-UA" sz="20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Kismet</a:t>
            </a:r>
            <a:r>
              <a:rPr kumimoji="0" lang="uk-U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автоматично може визначити діапазони IP адресів, які використовуються; перехоплювати TCP, UDP, ARP і DHCP пакети, та скидати в дамп трафік в форматі для Wireshark/TCPDump, навіть може визначити приблизну віддаль до точки доступу (оскільки підтримується використання GPS).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142844" y="491292"/>
            <a:ext cx="885831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hangingPunct="0">
              <a:tabLst>
                <a:tab pos="4343400" algn="r"/>
              </a:tabLst>
            </a:pPr>
            <a:r>
              <a:rPr lang="uk-UA" b="1" u="sng" dirty="0" smtClean="0">
                <a:solidFill>
                  <a:srgbClr val="FFC000"/>
                </a:solidFill>
                <a:latin typeface="Arial" pitchFamily="34" charset="0"/>
                <a:ea typeface="Times New Roman" pitchFamily="18" charset="0"/>
                <a:cs typeface="Arial" pitchFamily="34" charset="0"/>
              </a:rPr>
              <a:t>void11</a:t>
            </a:r>
            <a:endParaRPr lang="uk-UA" dirty="0" smtClean="0">
              <a:solidFill>
                <a:srgbClr val="FFC000"/>
              </a:solidFill>
              <a:latin typeface="Arial" pitchFamily="34" charset="0"/>
              <a:cs typeface="Arial" pitchFamily="34" charset="0"/>
            </a:endParaRPr>
          </a:p>
          <a:p>
            <a:pPr lvl="0" algn="just" eaLnBrk="0" hangingPunct="0">
              <a:tabLst>
                <a:tab pos="4343400" algn="r"/>
              </a:tabLst>
            </a:pPr>
            <a:r>
              <a:rPr lang="uk-UA" b="1" dirty="0" smtClean="0">
                <a:latin typeface="Arial" pitchFamily="34" charset="0"/>
                <a:ea typeface="Times New Roman" pitchFamily="18" charset="0"/>
                <a:cs typeface="Arial" pitchFamily="34" charset="0"/>
              </a:rPr>
              <a:t>Void11</a:t>
            </a:r>
            <a:r>
              <a:rPr lang="uk-UA" dirty="0" smtClean="0">
                <a:latin typeface="Arial" pitchFamily="34" charset="0"/>
                <a:ea typeface="Times New Roman" pitchFamily="18" charset="0"/>
                <a:cs typeface="Arial" pitchFamily="34" charset="0"/>
              </a:rPr>
              <a:t> використовується для розриву під</a:t>
            </a:r>
            <a:r>
              <a:rPr lang="en-US" dirty="0" smtClean="0">
                <a:latin typeface="Arial" pitchFamily="34" charset="0"/>
                <a:ea typeface="Times New Roman" pitchFamily="18" charset="0"/>
                <a:cs typeface="Arial" pitchFamily="34" charset="0"/>
              </a:rPr>
              <a:t>’</a:t>
            </a:r>
            <a:r>
              <a:rPr lang="uk-UA" dirty="0" smtClean="0">
                <a:latin typeface="Arial" pitchFamily="34" charset="0"/>
                <a:ea typeface="Times New Roman" pitchFamily="18" charset="0"/>
                <a:cs typeface="Arial" pitchFamily="34" charset="0"/>
              </a:rPr>
              <a:t>єднання</a:t>
            </a:r>
            <a:r>
              <a:rPr lang="en-US" dirty="0" smtClean="0">
                <a:latin typeface="Arial" pitchFamily="34" charset="0"/>
                <a:ea typeface="Times New Roman" pitchFamily="18" charset="0"/>
                <a:cs typeface="Arial" pitchFamily="34" charset="0"/>
              </a:rPr>
              <a:t> </a:t>
            </a:r>
            <a:r>
              <a:rPr lang="uk-UA" dirty="0" smtClean="0">
                <a:latin typeface="Arial" pitchFamily="34" charset="0"/>
                <a:ea typeface="Times New Roman" pitchFamily="18" charset="0"/>
                <a:cs typeface="Arial" pitchFamily="34" charset="0"/>
              </a:rPr>
              <a:t>користувача до точки доступу. Далі відбувається автоматичне відновлення зв</a:t>
            </a:r>
            <a:r>
              <a:rPr lang="en-US" dirty="0" smtClean="0">
                <a:latin typeface="Arial" pitchFamily="34" charset="0"/>
                <a:ea typeface="Times New Roman" pitchFamily="18" charset="0"/>
                <a:cs typeface="Arial" pitchFamily="34" charset="0"/>
              </a:rPr>
              <a:t>’</a:t>
            </a:r>
            <a:r>
              <a:rPr lang="uk-UA" dirty="0" err="1" smtClean="0">
                <a:latin typeface="Arial" pitchFamily="34" charset="0"/>
                <a:ea typeface="Times New Roman" pitchFamily="18" charset="0"/>
                <a:cs typeface="Arial" pitchFamily="34" charset="0"/>
              </a:rPr>
              <a:t>язку</a:t>
            </a:r>
            <a:r>
              <a:rPr lang="uk-UA" dirty="0" smtClean="0">
                <a:latin typeface="Arial" pitchFamily="34" charset="0"/>
                <a:ea typeface="Times New Roman" pitchFamily="18" charset="0"/>
                <a:cs typeface="Arial" pitchFamily="34" charset="0"/>
              </a:rPr>
              <a:t> клієнта, під час якого можна захопити пакети з хешем паролю доступу.  Наступний крок – використання програм відновлення паролів. Є можливість використати МАС адресу клієнта (коли він відключиться) для підключення до мережі (якщо включено фільтрацію по МАС адресах).</a:t>
            </a:r>
          </a:p>
          <a:p>
            <a:pPr lvl="0" algn="just" eaLnBrk="0" hangingPunct="0">
              <a:tabLst>
                <a:tab pos="4343400" algn="r"/>
              </a:tabLst>
            </a:pPr>
            <a:r>
              <a:rPr lang="uk-UA" dirty="0" smtClean="0">
                <a:latin typeface="Arial" pitchFamily="34" charset="0"/>
                <a:ea typeface="Times New Roman" pitchFamily="18"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tab pos="4343400" algn="r"/>
              </a:tabLst>
            </a:pPr>
            <a:r>
              <a:rPr kumimoji="0" lang="uk-UA" b="1" i="0" u="sng" strike="noStrike" cap="none" normalizeH="0" baseline="0" dirty="0" smtClean="0">
                <a:ln>
                  <a:noFill/>
                </a:ln>
                <a:solidFill>
                  <a:srgbClr val="FFC000"/>
                </a:solidFill>
                <a:effectLst/>
                <a:latin typeface="Arial" pitchFamily="34" charset="0"/>
                <a:ea typeface="Times New Roman" pitchFamily="18" charset="0"/>
                <a:cs typeface="Arial" pitchFamily="34" charset="0"/>
              </a:rPr>
              <a:t>Aircrack-ng</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повноцінний </a:t>
            </a:r>
            <a:r>
              <a:rPr kumimoji="0" lang="uk-UA"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программний</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комплекс для зламу 802.11 WEP (Wired Equivalent Privacy) Encryption і WPA/WPA2-PSK ключів до WiFi-мереж. Сам комплекс включає декілька утиліт, таких як </a:t>
            </a:r>
            <a:r>
              <a:rPr kumimoji="0" lang="uk-UA" b="0" i="0" u="none" strike="noStrike" cap="none" normalizeH="0" baseline="0" dirty="0" smtClean="0">
                <a:ln>
                  <a:noFill/>
                </a:ln>
                <a:solidFill>
                  <a:srgbClr val="FFC000"/>
                </a:solidFill>
                <a:effectLst/>
                <a:latin typeface="Arial" pitchFamily="34" charset="0"/>
                <a:ea typeface="Times New Roman" pitchFamily="18" charset="0"/>
                <a:cs typeface="Arial" pitchFamily="34" charset="0"/>
              </a:rPr>
              <a:t>airodump</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(сніфер для мереж стандарту 802.11), </a:t>
            </a:r>
            <a:r>
              <a:rPr kumimoji="0" lang="uk-UA" b="0" i="0" u="none" strike="noStrike" cap="none" normalizeH="0" baseline="0" dirty="0" smtClean="0">
                <a:ln>
                  <a:noFill/>
                </a:ln>
                <a:solidFill>
                  <a:srgbClr val="FFC000"/>
                </a:solidFill>
                <a:effectLst/>
                <a:latin typeface="Arial" pitchFamily="34" charset="0"/>
                <a:ea typeface="Times New Roman" pitchFamily="18" charset="0"/>
                <a:cs typeface="Arial" pitchFamily="34" charset="0"/>
              </a:rPr>
              <a:t>aireplay</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(утиліта для інєкцій Wi-Fi фреймів), </a:t>
            </a:r>
            <a:r>
              <a:rPr kumimoji="0" lang="uk-UA" b="0" i="0" u="none" strike="noStrike" cap="none" normalizeH="0" baseline="0" dirty="0" smtClean="0">
                <a:ln>
                  <a:noFill/>
                </a:ln>
                <a:solidFill>
                  <a:srgbClr val="FFC000"/>
                </a:solidFill>
                <a:effectLst/>
                <a:latin typeface="Arial" pitchFamily="34" charset="0"/>
                <a:ea typeface="Times New Roman" pitchFamily="18" charset="0"/>
                <a:cs typeface="Arial" pitchFamily="34" charset="0"/>
              </a:rPr>
              <a:t>aircrack</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(злам WEP або брутфорс WPA-PSK), такоже </a:t>
            </a:r>
            <a:r>
              <a:rPr kumimoji="0" lang="uk-UA" b="0" i="0" u="none" strike="noStrike" cap="none" normalizeH="0" baseline="0" dirty="0" smtClean="0">
                <a:ln>
                  <a:noFill/>
                </a:ln>
                <a:solidFill>
                  <a:srgbClr val="FFC000"/>
                </a:solidFill>
                <a:effectLst/>
                <a:latin typeface="Arial" pitchFamily="34" charset="0"/>
                <a:ea typeface="Times New Roman" pitchFamily="18" charset="0"/>
                <a:cs typeface="Arial" pitchFamily="34" charset="0"/>
              </a:rPr>
              <a:t>airdecap</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(декодування перехоплених WEP/WPA файлов).</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Technitium</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Приклад програми , яка допомагає змінити  МАС-адрес свого</a:t>
            </a:r>
            <a:r>
              <a:rPr kumimoji="0" lang="uk-UA" b="0" i="0" u="none" strike="noStrike" cap="none" normalizeH="0" dirty="0" smtClean="0">
                <a:ln>
                  <a:noFill/>
                </a:ln>
                <a:solidFill>
                  <a:schemeClr val="tx1"/>
                </a:solidFill>
                <a:effectLst/>
                <a:latin typeface="Arial" pitchFamily="34" charset="0"/>
                <a:ea typeface="Times New Roman" pitchFamily="18" charset="0"/>
                <a:cs typeface="Arial" pitchFamily="34" charset="0"/>
              </a:rPr>
              <a:t> мережного </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адаптера на довірений адрес для точки доступу. Відповідний MAC можна визначити з допомогою </a:t>
            </a:r>
            <a:r>
              <a:rPr kumimoji="0" lang="uk-UA" b="0" i="0" u="none" strike="noStrike" cap="none" normalizeH="0" baseline="0" dirty="0" smtClean="0">
                <a:ln>
                  <a:noFill/>
                </a:ln>
                <a:solidFill>
                  <a:srgbClr val="FFC000"/>
                </a:solidFill>
                <a:effectLst/>
                <a:latin typeface="Arial" pitchFamily="34" charset="0"/>
                <a:ea typeface="Times New Roman" pitchFamily="18" charset="0"/>
                <a:cs typeface="Arial" pitchFamily="34" charset="0"/>
              </a:rPr>
              <a:t>Airodump</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142844" y="-133513"/>
            <a:ext cx="8858312" cy="71250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43400" algn="r"/>
              </a:tabLst>
            </a:pPr>
            <a:r>
              <a:rPr kumimoji="0" lang="uk-UA"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Asleap</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Якщо виявиться, що використовується обладнання CISCO, значить маємо справу з протоколом авторизації LEAP (Lightweight Extensible Authentication Protocol). Перевірити гіпотезу можна з використанням сніфера,</a:t>
            </a:r>
            <a:r>
              <a:rPr kumimoji="0" lang="uk-UA" b="0" i="0" u="none" strike="noStrike" cap="none" normalizeH="0" dirty="0" smtClean="0">
                <a:ln>
                  <a:noFill/>
                </a:ln>
                <a:solidFill>
                  <a:schemeClr val="tx1"/>
                </a:solidFill>
                <a:effectLst/>
                <a:latin typeface="Arial" pitchFamily="34" charset="0"/>
                <a:ea typeface="Times New Roman" pitchFamily="18" charset="0"/>
                <a:cs typeface="Arial" pitchFamily="34" charset="0"/>
              </a:rPr>
              <a:t> який покаже пакети цього протоколу </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REQUEST, EAP-CISCO Wireless (LEAP). Основна</a:t>
            </a:r>
            <a:r>
              <a:rPr kumimoji="0" lang="uk-UA" b="0" i="0" u="none" strike="noStrike" cap="none" normalizeH="0" dirty="0" smtClean="0">
                <a:ln>
                  <a:noFill/>
                </a:ln>
                <a:solidFill>
                  <a:schemeClr val="tx1"/>
                </a:solidFill>
                <a:effectLst/>
                <a:latin typeface="Arial" pitchFamily="34" charset="0"/>
                <a:ea typeface="Times New Roman" pitchFamily="18" charset="0"/>
                <a:cs typeface="Arial" pitchFamily="34" charset="0"/>
              </a:rPr>
              <a:t> особливість – двофакторна аутентифікація – потрібно не тільки пароль, але й ім</a:t>
            </a:r>
            <a:r>
              <a:rPr kumimoji="0" lang="en-US" b="0" i="0" u="none" strike="noStrike" cap="none" normalizeH="0" dirty="0" smtClean="0">
                <a:ln>
                  <a:noFill/>
                </a:ln>
                <a:solidFill>
                  <a:schemeClr val="tx1"/>
                </a:solidFill>
                <a:effectLst/>
                <a:latin typeface="Arial" pitchFamily="34" charset="0"/>
                <a:ea typeface="Times New Roman" pitchFamily="18" charset="0"/>
                <a:cs typeface="Arial" pitchFamily="34" charset="0"/>
              </a:rPr>
              <a:t>’</a:t>
            </a:r>
            <a:r>
              <a:rPr kumimoji="0" lang="uk-UA" b="0" i="0" u="none" strike="noStrike" cap="none" normalizeH="0" dirty="0" smtClean="0">
                <a:ln>
                  <a:noFill/>
                </a:ln>
                <a:solidFill>
                  <a:schemeClr val="tx1"/>
                </a:solidFill>
                <a:effectLst/>
                <a:latin typeface="Arial" pitchFamily="34" charset="0"/>
                <a:ea typeface="Times New Roman" pitchFamily="18" charset="0"/>
                <a:cs typeface="Arial" pitchFamily="34" charset="0"/>
              </a:rPr>
              <a:t>я користувача. Дана утиліта </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перехоплює мережні пакети при повторному під</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єднанні клієнта і розв</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uk-UA"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язує</a:t>
            </a:r>
            <a:r>
              <a:rPr kumimoji="0" lang="uk-UA" b="0" i="0" u="none" strike="noStrike" cap="none" normalizeH="0" dirty="0" smtClean="0">
                <a:ln>
                  <a:noFill/>
                </a:ln>
                <a:solidFill>
                  <a:schemeClr val="tx1"/>
                </a:solidFill>
                <a:effectLst/>
                <a:latin typeface="Arial" pitchFamily="34" charset="0"/>
                <a:ea typeface="Times New Roman" pitchFamily="18" charset="0"/>
                <a:cs typeface="Arial" pitchFamily="34" charset="0"/>
              </a:rPr>
              <a:t>  питання </a:t>
            </a:r>
            <a:r>
              <a:rPr kumimoji="0" lang="uk-UA" b="0" i="0" u="none" strike="noStrike" cap="none" normalizeH="0" dirty="0" err="1" smtClean="0">
                <a:ln>
                  <a:noFill/>
                </a:ln>
                <a:solidFill>
                  <a:schemeClr val="tx1"/>
                </a:solidFill>
                <a:effectLst/>
                <a:latin typeface="Arial" pitchFamily="34" charset="0"/>
                <a:ea typeface="Times New Roman" pitchFamily="18" charset="0"/>
                <a:cs typeface="Arial" pitchFamily="34" charset="0"/>
              </a:rPr>
              <a:t>аутентифікації</a:t>
            </a:r>
            <a:r>
              <a:rPr kumimoji="0" lang="uk-UA" b="0" i="0" u="none" strike="noStrike" cap="none" normalizeH="0" dirty="0" smtClean="0">
                <a:ln>
                  <a:noFill/>
                </a:ln>
                <a:solidFill>
                  <a:schemeClr val="tx1"/>
                </a:solidFill>
                <a:effectLst/>
                <a:latin typeface="Arial" pitchFamily="34" charset="0"/>
                <a:ea typeface="Times New Roman" pitchFamily="18" charset="0"/>
                <a:cs typeface="Arial" pitchFamily="34" charset="0"/>
              </a:rPr>
              <a:t> (атаки “</a:t>
            </a:r>
            <a:r>
              <a:rPr kumimoji="0" lang="uk-UA"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брутфорс</a:t>
            </a: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WifiZoo</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lvl="0" algn="just" eaLnBrk="0" hangingPunct="0">
              <a:tabLst>
                <a:tab pos="4343400" algn="r"/>
              </a:tabLst>
            </a:pPr>
            <a:r>
              <a:rPr kumimoji="0" lang="uk-UA"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Утиліта - пасивно збирає різноманітну</a:t>
            </a:r>
            <a:r>
              <a:rPr kumimoji="0" lang="uk-UA" sz="1700" b="0" i="0" u="none" strike="noStrike" cap="none" normalizeH="0" dirty="0" smtClean="0">
                <a:ln>
                  <a:noFill/>
                </a:ln>
                <a:solidFill>
                  <a:schemeClr val="tx1"/>
                </a:solidFill>
                <a:effectLst/>
                <a:latin typeface="Arial" pitchFamily="34" charset="0"/>
                <a:ea typeface="Times New Roman" pitchFamily="18" charset="0"/>
                <a:cs typeface="Arial" pitchFamily="34" charset="0"/>
              </a:rPr>
              <a:t> інформацію </a:t>
            </a:r>
            <a:r>
              <a:rPr kumimoji="0" lang="uk-UA"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 мережі. Написана на Python'е (основа - Scapy), утиліта дозволяє витягнути багато</a:t>
            </a:r>
            <a:r>
              <a:rPr kumimoji="0" lang="uk-UA" sz="1700" b="0" i="0" u="none" strike="noStrike" cap="none" normalizeH="0" dirty="0" smtClean="0">
                <a:ln>
                  <a:noFill/>
                </a:ln>
                <a:solidFill>
                  <a:schemeClr val="tx1"/>
                </a:solidFill>
                <a:effectLst/>
                <a:latin typeface="Arial" pitchFamily="34" charset="0"/>
                <a:ea typeface="Times New Roman" pitchFamily="18" charset="0"/>
                <a:cs typeface="Arial" pitchFamily="34" charset="0"/>
              </a:rPr>
              <a:t> корисної інформації і</a:t>
            </a:r>
            <a:r>
              <a:rPr kumimoji="0" lang="uk-UA"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інформацітино подати у вигляді графіків. Це дані про точки доступу (SSID), інформація про клієнтів, які їх використовують, та люба доступна інформація, що передається в незашифрованому вигляді: паролі для незахищених протоколів (pop3/ftp/telnet), почтовий трафік, http і дані для авторизації, і т.ін. Перехоплені дані записуються в папку logs/, з вказівником джерела даних (ssids.log, cookies.log, httpauth.log і т.ін.).  Крім того постачається з GUI-інтерфейсом, реалізованим як веб-сервер на 127.0.0.1:8000 (за умовчанням). (працює з </a:t>
            </a:r>
            <a:r>
              <a:rPr lang="en-CA" sz="1600" dirty="0" smtClean="0"/>
              <a:t>Kismet </a:t>
            </a:r>
            <a:r>
              <a:rPr lang="uk-UA" sz="1600" dirty="0" smtClean="0"/>
              <a:t>або </a:t>
            </a:r>
            <a:r>
              <a:rPr lang="en-CA" sz="1600" dirty="0" err="1" smtClean="0"/>
              <a:t>Airodump</a:t>
            </a:r>
            <a:r>
              <a:rPr lang="uk-UA" sz="1600" dirty="0" smtClean="0"/>
              <a:t>)</a:t>
            </a:r>
            <a:endParaRPr kumimoji="0" lang="uk-UA" sz="17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0" algn="just" eaLnBrk="0" hangingPunct="0">
              <a:tabLst>
                <a:tab pos="4343400" algn="r"/>
              </a:tabLst>
            </a:pPr>
            <a:r>
              <a:rPr lang="uk-UA" b="1" u="sng" dirty="0" err="1" smtClean="0">
                <a:solidFill>
                  <a:srgbClr val="FFC000"/>
                </a:solidFill>
                <a:latin typeface="Arial" pitchFamily="34" charset="0"/>
                <a:ea typeface="Times New Roman" pitchFamily="18" charset="0"/>
                <a:cs typeface="Arial" pitchFamily="34" charset="0"/>
              </a:rPr>
              <a:t>Wireless</a:t>
            </a:r>
            <a:r>
              <a:rPr lang="uk-UA" b="1" u="sng" dirty="0" smtClean="0">
                <a:solidFill>
                  <a:srgbClr val="FFC000"/>
                </a:solidFill>
                <a:latin typeface="Arial" pitchFamily="34" charset="0"/>
                <a:ea typeface="Times New Roman" pitchFamily="18" charset="0"/>
                <a:cs typeface="Arial" pitchFamily="34" charset="0"/>
              </a:rPr>
              <a:t> </a:t>
            </a:r>
            <a:r>
              <a:rPr lang="uk-UA" b="1" u="sng" dirty="0" err="1" smtClean="0">
                <a:solidFill>
                  <a:srgbClr val="FFC000"/>
                </a:solidFill>
                <a:latin typeface="Arial" pitchFamily="34" charset="0"/>
                <a:ea typeface="Times New Roman" pitchFamily="18" charset="0"/>
                <a:cs typeface="Arial" pitchFamily="34" charset="0"/>
              </a:rPr>
              <a:t>Security</a:t>
            </a:r>
            <a:r>
              <a:rPr lang="uk-UA" b="1" u="sng" dirty="0" smtClean="0">
                <a:solidFill>
                  <a:srgbClr val="FFC000"/>
                </a:solidFill>
                <a:latin typeface="Arial" pitchFamily="34" charset="0"/>
                <a:ea typeface="Times New Roman" pitchFamily="18" charset="0"/>
                <a:cs typeface="Arial" pitchFamily="34" charset="0"/>
              </a:rPr>
              <a:t> </a:t>
            </a:r>
            <a:r>
              <a:rPr lang="uk-UA" b="1" u="sng" dirty="0" err="1" smtClean="0">
                <a:solidFill>
                  <a:srgbClr val="FFC000"/>
                </a:solidFill>
                <a:latin typeface="Arial" pitchFamily="34" charset="0"/>
                <a:ea typeface="Times New Roman" pitchFamily="18" charset="0"/>
                <a:cs typeface="Arial" pitchFamily="34" charset="0"/>
              </a:rPr>
              <a:t>Auditor</a:t>
            </a:r>
            <a:endParaRPr lang="uk-UA" dirty="0" smtClean="0">
              <a:solidFill>
                <a:srgbClr val="FFC000"/>
              </a:solidFill>
              <a:latin typeface="Arial" pitchFamily="34" charset="0"/>
              <a:cs typeface="Arial" pitchFamily="34" charset="0"/>
            </a:endParaRPr>
          </a:p>
          <a:p>
            <a:pPr lvl="0" algn="just" eaLnBrk="0" hangingPunct="0">
              <a:tabLst>
                <a:tab pos="4343400" algn="r"/>
              </a:tabLst>
            </a:pPr>
            <a:r>
              <a:rPr lang="uk-UA" dirty="0" smtClean="0">
                <a:latin typeface="Arial" pitchFamily="34" charset="0"/>
                <a:ea typeface="Times New Roman" pitchFamily="18" charset="0"/>
                <a:cs typeface="Arial" pitchFamily="34" charset="0"/>
              </a:rPr>
              <a:t>Платна. </a:t>
            </a:r>
            <a:r>
              <a:rPr lang="uk-UA" b="1" dirty="0" err="1" smtClean="0">
                <a:latin typeface="Arial" pitchFamily="34" charset="0"/>
                <a:ea typeface="Times New Roman" pitchFamily="18" charset="0"/>
                <a:cs typeface="Arial" pitchFamily="34" charset="0"/>
              </a:rPr>
              <a:t>Wireless</a:t>
            </a:r>
            <a:r>
              <a:rPr lang="uk-UA" b="1" dirty="0" smtClean="0">
                <a:latin typeface="Arial" pitchFamily="34" charset="0"/>
                <a:ea typeface="Times New Roman" pitchFamily="18" charset="0"/>
                <a:cs typeface="Arial" pitchFamily="34" charset="0"/>
              </a:rPr>
              <a:t> </a:t>
            </a:r>
            <a:r>
              <a:rPr lang="uk-UA" b="1" dirty="0" err="1" smtClean="0">
                <a:latin typeface="Arial" pitchFamily="34" charset="0"/>
                <a:ea typeface="Times New Roman" pitchFamily="18" charset="0"/>
                <a:cs typeface="Arial" pitchFamily="34" charset="0"/>
              </a:rPr>
              <a:t>Security</a:t>
            </a:r>
            <a:r>
              <a:rPr lang="uk-UA" b="1" dirty="0" smtClean="0">
                <a:latin typeface="Arial" pitchFamily="34" charset="0"/>
                <a:ea typeface="Times New Roman" pitchFamily="18" charset="0"/>
                <a:cs typeface="Arial" pitchFamily="34" charset="0"/>
              </a:rPr>
              <a:t> </a:t>
            </a:r>
            <a:r>
              <a:rPr lang="uk-UA" b="1" dirty="0" err="1" smtClean="0">
                <a:latin typeface="Arial" pitchFamily="34" charset="0"/>
                <a:ea typeface="Times New Roman" pitchFamily="18" charset="0"/>
                <a:cs typeface="Arial" pitchFamily="34" charset="0"/>
              </a:rPr>
              <a:t>Auditor</a:t>
            </a:r>
            <a:r>
              <a:rPr lang="uk-UA" dirty="0" smtClean="0">
                <a:latin typeface="Arial" pitchFamily="34" charset="0"/>
                <a:ea typeface="Times New Roman" pitchFamily="18" charset="0"/>
                <a:cs typeface="Arial" pitchFamily="34" charset="0"/>
              </a:rPr>
              <a:t> забезпечує перевірку надійностй WPA/WPA2, використовуючи методи обчислень з використанням графічних процесорів.</a:t>
            </a:r>
          </a:p>
          <a:p>
            <a:pPr lvl="0" algn="just" eaLnBrk="0" hangingPunct="0">
              <a:tabLst>
                <a:tab pos="4343400" algn="r"/>
              </a:tabLst>
            </a:pPr>
            <a:r>
              <a:rPr lang="uk-UA" dirty="0" smtClean="0">
                <a:latin typeface="Arial" pitchFamily="34" charset="0"/>
                <a:ea typeface="Times New Roman" pitchFamily="18" charset="0"/>
                <a:cs typeface="Arial" pitchFamily="34" charset="0"/>
              </a:rPr>
              <a:t>Вона не перехоплює трафік і працює лише з дампом мережних пакетів (формати TCPDUMP, CommView, PSPR). Використовується певний перелік сучасних відеокарт. WSA підтримує атаки по словнику та підтримує можливості мутацій паролів.</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42845" y="214290"/>
          <a:ext cx="8858312" cy="6629098"/>
        </p:xfrm>
        <a:graphic>
          <a:graphicData uri="http://schemas.openxmlformats.org/drawingml/2006/table">
            <a:tbl>
              <a:tblPr/>
              <a:tblGrid>
                <a:gridCol w="2214176"/>
                <a:gridCol w="2214712"/>
                <a:gridCol w="2214712"/>
                <a:gridCol w="2214712"/>
              </a:tblGrid>
              <a:tr h="298049">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2"/>
                        </a:rPr>
                        <a:t>3vilTwinAttacker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3"/>
                        </a:rPr>
                        <a:t>Airbase-ng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400" u="none" strike="noStrike" dirty="0" smtClean="0">
                          <a:solidFill>
                            <a:schemeClr val="tx1"/>
                          </a:solidFill>
                          <a:latin typeface="Arial"/>
                          <a:ea typeface="Times New Roman"/>
                          <a:cs typeface="Times New Roman"/>
                          <a:hlinkClick r:id="rId4"/>
                        </a:rPr>
                        <a:t>Aircrack-ng  </a:t>
                      </a:r>
                      <a:r>
                        <a:rPr lang="uk-UA" sz="1200" u="none" strike="noStrike" dirty="0">
                          <a:solidFill>
                            <a:schemeClr val="tx1"/>
                          </a:solidFill>
                          <a:latin typeface="Arial"/>
                          <a:ea typeface="Times New Roman"/>
                          <a:cs typeface="Times New Roman"/>
                          <a:hlinkClick r:id="rId4"/>
                        </a:rPr>
                        <a:t>(набір програм)</a:t>
                      </a:r>
                      <a:endParaRPr lang="uk-UA" sz="12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400" u="none" strike="noStrike">
                          <a:solidFill>
                            <a:schemeClr val="tx1"/>
                          </a:solidFill>
                          <a:latin typeface="Arial"/>
                          <a:ea typeface="Times New Roman"/>
                          <a:cs typeface="Times New Roman"/>
                          <a:hlinkClick r:id="rId5"/>
                        </a:rPr>
                        <a:t>Aircrack-ng (програма)</a:t>
                      </a:r>
                      <a:endParaRPr lang="uk-UA" sz="140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6"/>
                        </a:rPr>
                        <a:t>Aireplay-ng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7"/>
                        </a:rPr>
                        <a:t>airgeddon</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8"/>
                        </a:rPr>
                        <a:t>Airmon-ng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9"/>
                        </a:rPr>
                        <a:t>Airodump-ng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10"/>
                        </a:rPr>
                        <a:t>Airolib-ng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1"/>
                        </a:rPr>
                        <a:t>Asleap</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2"/>
                        </a:rPr>
                        <a:t>AtEar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13"/>
                        </a:rPr>
                        <a:t>Besside-ng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4"/>
                        </a:rPr>
                        <a:t>BlueHydra</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5"/>
                        </a:rPr>
                        <a:t>Bluelog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BlueMaho</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Bluepot</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BlueRanger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Bluesnarfer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6"/>
                        </a:rPr>
                        <a:t>BoopSuite</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7"/>
                        </a:rPr>
                        <a:t>BtleJuice</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8"/>
                        </a:rPr>
                        <a:t>Btproxy</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19"/>
                        </a:rPr>
                        <a:t>Bully</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20"/>
                        </a:rPr>
                        <a:t>coWPAtty</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crackle</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21"/>
                        </a:rPr>
                        <a:t>create_ap</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a:solidFill>
                            <a:schemeClr val="tx1"/>
                          </a:solidFill>
                          <a:latin typeface="Arial"/>
                          <a:ea typeface="Times New Roman"/>
                          <a:cs typeface="Times New Roman"/>
                        </a:rPr>
                        <a:t>eapmd5pass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22"/>
                        </a:rPr>
                        <a:t>Easside-ng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23"/>
                        </a:rPr>
                        <a:t>Fern</a:t>
                      </a:r>
                      <a:r>
                        <a:rPr lang="uk-UA" sz="1800" u="none" strike="noStrike" dirty="0">
                          <a:solidFill>
                            <a:schemeClr val="tx1"/>
                          </a:solidFill>
                          <a:latin typeface="Arial"/>
                          <a:ea typeface="Times New Roman"/>
                          <a:cs typeface="Times New Roman"/>
                          <a:hlinkClick r:id="rId23"/>
                        </a:rPr>
                        <a:t> </a:t>
                      </a:r>
                      <a:r>
                        <a:rPr lang="uk-UA" sz="1800" u="none" strike="noStrike" dirty="0" err="1">
                          <a:solidFill>
                            <a:schemeClr val="tx1"/>
                          </a:solidFill>
                          <a:latin typeface="Arial"/>
                          <a:ea typeface="Times New Roman"/>
                          <a:cs typeface="Times New Roman"/>
                          <a:hlinkClick r:id="rId23"/>
                        </a:rPr>
                        <a:t>Wifi</a:t>
                      </a:r>
                      <a:r>
                        <a:rPr lang="uk-UA" sz="1800" u="none" strike="noStrike" dirty="0">
                          <a:solidFill>
                            <a:schemeClr val="tx1"/>
                          </a:solidFill>
                          <a:latin typeface="Arial"/>
                          <a:ea typeface="Times New Roman"/>
                          <a:cs typeface="Times New Roman"/>
                          <a:hlinkClick r:id="rId23"/>
                        </a:rPr>
                        <a:t> </a:t>
                      </a:r>
                      <a:r>
                        <a:rPr lang="uk-UA" sz="1800" u="none" strike="noStrike" dirty="0" err="1">
                          <a:solidFill>
                            <a:schemeClr val="tx1"/>
                          </a:solidFill>
                          <a:latin typeface="Arial"/>
                          <a:ea typeface="Times New Roman"/>
                          <a:cs typeface="Times New Roman"/>
                          <a:hlinkClick r:id="rId23"/>
                        </a:rPr>
                        <a:t>Cracker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24"/>
                        </a:rPr>
                        <a:t>Fluxion</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25"/>
                        </a:rPr>
                        <a:t>FreeRADIUS-WPE</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26"/>
                        </a:rPr>
                        <a:t>gerix</a:t>
                      </a:r>
                      <a:r>
                        <a:rPr lang="uk-UA" sz="1800" u="none" strike="noStrike" dirty="0">
                          <a:solidFill>
                            <a:schemeClr val="tx1"/>
                          </a:solidFill>
                          <a:latin typeface="Arial"/>
                          <a:ea typeface="Times New Roman"/>
                          <a:cs typeface="Times New Roman"/>
                          <a:hlinkClick r:id="rId26"/>
                        </a:rPr>
                        <a:t> </a:t>
                      </a:r>
                      <a:r>
                        <a:rPr lang="uk-UA" sz="1800" u="none" strike="noStrike" dirty="0" err="1">
                          <a:solidFill>
                            <a:schemeClr val="tx1"/>
                          </a:solidFill>
                          <a:latin typeface="Arial"/>
                          <a:ea typeface="Times New Roman"/>
                          <a:cs typeface="Times New Roman"/>
                          <a:hlinkClick r:id="rId26"/>
                        </a:rPr>
                        <a:t>wifi</a:t>
                      </a:r>
                      <a:r>
                        <a:rPr lang="uk-UA" sz="1800" u="none" strike="noStrike" dirty="0">
                          <a:solidFill>
                            <a:schemeClr val="tx1"/>
                          </a:solidFill>
                          <a:latin typeface="Arial"/>
                          <a:ea typeface="Times New Roman"/>
                          <a:cs typeface="Times New Roman"/>
                          <a:hlinkClick r:id="rId26"/>
                        </a:rPr>
                        <a:t> </a:t>
                      </a:r>
                      <a:r>
                        <a:rPr lang="uk-UA" sz="1800" u="none" strike="noStrike" dirty="0" err="1">
                          <a:solidFill>
                            <a:schemeClr val="tx1"/>
                          </a:solidFill>
                          <a:latin typeface="Arial"/>
                          <a:ea typeface="Times New Roman"/>
                          <a:cs typeface="Times New Roman"/>
                          <a:hlinkClick r:id="rId26"/>
                        </a:rPr>
                        <a:t>cracker</a:t>
                      </a:r>
                      <a:r>
                        <a:rPr lang="uk-UA" sz="1800" u="none" strike="noStrike" dirty="0">
                          <a:solidFill>
                            <a:schemeClr val="tx1"/>
                          </a:solidFill>
                          <a:latin typeface="Arial"/>
                          <a:ea typeface="Times New Roman"/>
                          <a:cs typeface="Times New Roman"/>
                          <a:hlinkClick r:id="rId26"/>
                        </a:rPr>
                        <a:t> 2</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Ghost</a:t>
                      </a:r>
                      <a:r>
                        <a:rPr lang="uk-UA" sz="1800" dirty="0">
                          <a:solidFill>
                            <a:schemeClr val="tx1"/>
                          </a:solidFill>
                          <a:latin typeface="Arial"/>
                          <a:ea typeface="Times New Roman"/>
                          <a:cs typeface="Times New Roman"/>
                        </a:rPr>
                        <a:t> </a:t>
                      </a:r>
                      <a:r>
                        <a:rPr lang="uk-UA" sz="1800" dirty="0" err="1">
                          <a:solidFill>
                            <a:schemeClr val="tx1"/>
                          </a:solidFill>
                          <a:latin typeface="Arial"/>
                          <a:ea typeface="Times New Roman"/>
                          <a:cs typeface="Times New Roman"/>
                        </a:rPr>
                        <a:t>Phisher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27"/>
                        </a:rPr>
                        <a:t>GISKismet</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Gqrx</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a:solidFill>
                            <a:schemeClr val="tx1"/>
                          </a:solidFill>
                          <a:latin typeface="Arial"/>
                          <a:ea typeface="Times New Roman"/>
                          <a:cs typeface="Times New Roman"/>
                        </a:rPr>
                        <a:t>gr-</a:t>
                      </a:r>
                      <a:r>
                        <a:rPr lang="uk-UA" sz="1800" dirty="0" err="1">
                          <a:solidFill>
                            <a:schemeClr val="tx1"/>
                          </a:solidFill>
                          <a:latin typeface="Arial"/>
                          <a:ea typeface="Times New Roman"/>
                          <a:cs typeface="Times New Roman"/>
                        </a:rPr>
                        <a:t>scan</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28"/>
                        </a:rPr>
                        <a:t>hack-captive-portals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29"/>
                        </a:rPr>
                        <a:t>HandShaker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30"/>
                        </a:rPr>
                        <a:t>Hashcatch</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31"/>
                        </a:rPr>
                        <a:t>hcxdumptool</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32"/>
                        </a:rPr>
                        <a:t>hcxtools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33"/>
                        </a:rPr>
                        <a:t>hostapd-wpe</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34"/>
                        </a:rPr>
                        <a:t>infernal-twin</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35"/>
                        </a:rPr>
                        <a:t>iSniff-GPS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a:solidFill>
                            <a:schemeClr val="tx1"/>
                          </a:solidFill>
                          <a:latin typeface="Arial"/>
                          <a:ea typeface="Times New Roman"/>
                          <a:cs typeface="Times New Roman"/>
                        </a:rPr>
                        <a:t>kalibrate-rtl</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KillerBee</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36"/>
                        </a:rPr>
                        <a:t>Kismet</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37"/>
                        </a:rPr>
                        <a:t>LANs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38"/>
                        </a:rPr>
                        <a:t>linset</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39"/>
                        </a:rPr>
                        <a:t>Mana</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40"/>
                        </a:rPr>
                        <a:t>mdk3</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41"/>
                        </a:rPr>
                        <a:t>mdk4</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mfcuk</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mfoc</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mfterm</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42"/>
                        </a:rPr>
                        <a:t>mitmAP</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a:solidFill>
                            <a:schemeClr val="tx1"/>
                          </a:solidFill>
                          <a:latin typeface="Arial"/>
                          <a:ea typeface="Times New Roman"/>
                          <a:cs typeface="Times New Roman"/>
                        </a:rPr>
                        <a:t>Multimon-NG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43"/>
                        </a:rPr>
                        <a:t>OneShot</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44"/>
                        </a:rPr>
                        <a:t>Penetrator-WPS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45"/>
                        </a:rPr>
                        <a:t>Pyrit</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46"/>
                        </a:rPr>
                        <a:t>PixieWPS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8175">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47"/>
                        </a:rPr>
                        <a:t>Reaver</a:t>
                      </a:r>
                      <a:r>
                        <a:rPr lang="uk-UA" sz="1800" u="none" strike="noStrike" dirty="0">
                          <a:solidFill>
                            <a:schemeClr val="tx1"/>
                          </a:solidFill>
                          <a:latin typeface="Arial"/>
                          <a:ea typeface="Times New Roman"/>
                          <a:cs typeface="Times New Roman"/>
                          <a:hlinkClick r:id="rId47"/>
                        </a:rPr>
                        <a:t> (reaver-wps-fork-t6x)</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redfang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48"/>
                        </a:rPr>
                        <a:t>Router</a:t>
                      </a:r>
                      <a:r>
                        <a:rPr lang="uk-UA" sz="1800" u="none" strike="noStrike" dirty="0">
                          <a:solidFill>
                            <a:schemeClr val="tx1"/>
                          </a:solidFill>
                          <a:latin typeface="Arial"/>
                          <a:ea typeface="Times New Roman"/>
                          <a:cs typeface="Times New Roman"/>
                          <a:hlinkClick r:id="rId48"/>
                        </a:rPr>
                        <a:t> </a:t>
                      </a:r>
                      <a:r>
                        <a:rPr lang="uk-UA" sz="1800" u="none" strike="noStrike" dirty="0" err="1">
                          <a:solidFill>
                            <a:schemeClr val="tx1"/>
                          </a:solidFill>
                          <a:latin typeface="Arial"/>
                          <a:ea typeface="Times New Roman"/>
                          <a:cs typeface="Times New Roman"/>
                          <a:hlinkClick r:id="rId48"/>
                        </a:rPr>
                        <a:t>Scan</a:t>
                      </a:r>
                      <a:r>
                        <a:rPr lang="uk-UA" sz="1800" u="none" strike="noStrike" dirty="0">
                          <a:solidFill>
                            <a:schemeClr val="tx1"/>
                          </a:solidFill>
                          <a:latin typeface="Arial"/>
                          <a:ea typeface="Times New Roman"/>
                          <a:cs typeface="Times New Roman"/>
                          <a:hlinkClick r:id="rId48"/>
                        </a:rPr>
                        <a:t> </a:t>
                      </a:r>
                      <a:r>
                        <a:rPr lang="uk-UA" sz="1800" u="none" strike="noStrike" dirty="0" err="1">
                          <a:solidFill>
                            <a:schemeClr val="tx1"/>
                          </a:solidFill>
                          <a:latin typeface="Arial"/>
                          <a:ea typeface="Times New Roman"/>
                          <a:cs typeface="Times New Roman"/>
                          <a:hlinkClick r:id="rId48"/>
                        </a:rPr>
                        <a:t>by</a:t>
                      </a:r>
                      <a:r>
                        <a:rPr lang="uk-UA" sz="1800" u="none" strike="noStrike" dirty="0">
                          <a:solidFill>
                            <a:schemeClr val="tx1"/>
                          </a:solidFill>
                          <a:latin typeface="Arial"/>
                          <a:ea typeface="Times New Roman"/>
                          <a:cs typeface="Times New Roman"/>
                          <a:hlinkClick r:id="rId48"/>
                        </a:rPr>
                        <a:t> </a:t>
                      </a:r>
                      <a:r>
                        <a:rPr lang="uk-UA" sz="1800" u="none" strike="noStrike" dirty="0" err="1">
                          <a:solidFill>
                            <a:schemeClr val="tx1"/>
                          </a:solidFill>
                          <a:latin typeface="Arial"/>
                          <a:ea typeface="Times New Roman"/>
                          <a:cs typeface="Times New Roman"/>
                          <a:hlinkClick r:id="rId48"/>
                        </a:rPr>
                        <a:t>Stas'M</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a:solidFill>
                            <a:schemeClr val="tx1"/>
                          </a:solidFill>
                          <a:latin typeface="Arial"/>
                          <a:ea typeface="Times New Roman"/>
                          <a:cs typeface="Times New Roman"/>
                        </a:rPr>
                        <a:t>RTLSDR </a:t>
                      </a:r>
                      <a:r>
                        <a:rPr lang="uk-UA" sz="1800" dirty="0" err="1">
                          <a:solidFill>
                            <a:schemeClr val="tx1"/>
                          </a:solidFill>
                          <a:latin typeface="Arial"/>
                          <a:ea typeface="Times New Roman"/>
                          <a:cs typeface="Times New Roman"/>
                        </a:rPr>
                        <a:t>Scanner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49"/>
                        </a:rPr>
                        <a:t>Spooftooph</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50"/>
                        </a:rPr>
                        <a:t>trackerjacker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51"/>
                        </a:rPr>
                        <a:t>waidps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52"/>
                        </a:rPr>
                        <a:t>Wash</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53"/>
                        </a:rPr>
                        <a:t>Wesside-ng</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Wifi</a:t>
                      </a:r>
                      <a:r>
                        <a:rPr lang="uk-UA" sz="1800" dirty="0">
                          <a:solidFill>
                            <a:schemeClr val="tx1"/>
                          </a:solidFill>
                          <a:latin typeface="Arial"/>
                          <a:ea typeface="Times New Roman"/>
                          <a:cs typeface="Times New Roman"/>
                        </a:rPr>
                        <a:t> </a:t>
                      </a:r>
                      <a:r>
                        <a:rPr lang="uk-UA" sz="1800" dirty="0" err="1">
                          <a:solidFill>
                            <a:schemeClr val="tx1"/>
                          </a:solidFill>
                          <a:latin typeface="Arial"/>
                          <a:ea typeface="Times New Roman"/>
                          <a:cs typeface="Times New Roman"/>
                        </a:rPr>
                        <a:t>Honey</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54"/>
                        </a:rPr>
                        <a:t>WiFi-</a:t>
                      </a:r>
                      <a:r>
                        <a:rPr lang="uk-UA" sz="1800" u="none" strike="noStrike" dirty="0" err="1">
                          <a:solidFill>
                            <a:schemeClr val="tx1"/>
                          </a:solidFill>
                          <a:latin typeface="Arial"/>
                          <a:ea typeface="Times New Roman"/>
                          <a:cs typeface="Times New Roman"/>
                          <a:hlinkClick r:id="rId54"/>
                        </a:rPr>
                        <a:t>autopwner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55"/>
                        </a:rPr>
                        <a:t>wifijammer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203">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56"/>
                        </a:rPr>
                        <a:t>wifiphisher</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a:solidFill>
                            <a:schemeClr val="tx1"/>
                          </a:solidFill>
                          <a:latin typeface="Arial"/>
                          <a:ea typeface="Times New Roman"/>
                          <a:cs typeface="Times New Roman"/>
                          <a:hlinkClick r:id="rId2"/>
                        </a:rPr>
                        <a:t>WiFi-Pumpkin</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dirty="0" err="1">
                          <a:solidFill>
                            <a:schemeClr val="tx1"/>
                          </a:solidFill>
                          <a:latin typeface="Arial"/>
                          <a:ea typeface="Times New Roman"/>
                          <a:cs typeface="Times New Roman"/>
                        </a:rPr>
                        <a:t>Wifitap</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57"/>
                        </a:rPr>
                        <a:t>Wifite</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738">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58"/>
                        </a:rPr>
                        <a:t>Wireless</a:t>
                      </a:r>
                      <a:r>
                        <a:rPr lang="uk-UA" sz="1800" u="none" strike="noStrike" dirty="0">
                          <a:solidFill>
                            <a:schemeClr val="tx1"/>
                          </a:solidFill>
                          <a:latin typeface="Arial"/>
                          <a:ea typeface="Times New Roman"/>
                          <a:cs typeface="Times New Roman"/>
                          <a:hlinkClick r:id="rId58"/>
                        </a:rPr>
                        <a:t> IDS</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200" u="none" strike="noStrike" dirty="0">
                          <a:solidFill>
                            <a:schemeClr val="tx1"/>
                          </a:solidFill>
                          <a:latin typeface="Arial"/>
                          <a:ea typeface="Times New Roman"/>
                          <a:cs typeface="Times New Roman"/>
                          <a:hlinkClick r:id="rId59"/>
                        </a:rPr>
                        <a:t>WPA2-HalfHandshake-Crack</a:t>
                      </a:r>
                      <a:endParaRPr lang="uk-UA" sz="12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r>
                        <a:rPr lang="uk-UA" sz="1800" u="none" strike="noStrike" dirty="0" err="1">
                          <a:solidFill>
                            <a:schemeClr val="tx1"/>
                          </a:solidFill>
                          <a:latin typeface="Arial"/>
                          <a:ea typeface="Times New Roman"/>
                          <a:cs typeface="Times New Roman"/>
                          <a:hlinkClick r:id="rId60"/>
                        </a:rPr>
                        <a:t>zizzania</a:t>
                      </a:r>
                      <a:endParaRPr lang="uk-UA" sz="1800" dirty="0">
                        <a:solidFill>
                          <a:schemeClr val="tx1"/>
                        </a:solidFill>
                        <a:latin typeface="Calibri"/>
                        <a:ea typeface="Calibri"/>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525" algn="just">
                        <a:lnSpc>
                          <a:spcPct val="115000"/>
                        </a:lnSpc>
                        <a:spcAft>
                          <a:spcPts val="0"/>
                        </a:spcAft>
                      </a:pPr>
                      <a:endParaRPr lang="uk-UA" sz="1800" dirty="0">
                        <a:solidFill>
                          <a:schemeClr val="tx1"/>
                        </a:solidFill>
                        <a:latin typeface="Arial"/>
                        <a:ea typeface="Times New Roman"/>
                        <a:cs typeface="Times New Roman"/>
                      </a:endParaRPr>
                    </a:p>
                  </a:txBody>
                  <a:tcPr marL="39740" marR="39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4034" name="Rectangle 2"/>
          <p:cNvSpPr>
            <a:spLocks noChangeArrowheads="1"/>
          </p:cNvSpPr>
          <p:nvPr/>
        </p:nvSpPr>
        <p:spPr bwMode="auto">
          <a:xfrm>
            <a:off x="142844" y="-157677"/>
            <a:ext cx="8786874" cy="586281"/>
          </a:xfrm>
          <a:prstGeom prst="rect">
            <a:avLst/>
          </a:prstGeom>
          <a:noFill/>
          <a:ln w="9525">
            <a:noFill/>
            <a:miter lim="800000"/>
            <a:headEnd/>
            <a:tailEnd/>
          </a:ln>
          <a:effectLst/>
        </p:spPr>
        <p:txBody>
          <a:bodyPr vert="horz" wrap="square" lIns="150765" tIns="150765" rIns="158700" bIns="15552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effectLst/>
                <a:latin typeface="Arial" pitchFamily="34" charset="0"/>
                <a:ea typeface="Times New Roman" pitchFamily="18" charset="0"/>
                <a:cs typeface="Arial" pitchFamily="34" charset="0"/>
              </a:rPr>
              <a:t>Kali Linux </a:t>
            </a:r>
            <a:r>
              <a:rPr kumimoji="0" lang="ru-RU" sz="1800" b="1" i="0" u="none" strike="noStrike" cap="none" normalizeH="0" baseline="0" dirty="0" smtClean="0">
                <a:ln>
                  <a:noFill/>
                </a:ln>
                <a:effectLst/>
                <a:latin typeface="Calibri"/>
                <a:ea typeface="Times New Roman" pitchFamily="18" charset="0"/>
                <a:cs typeface="Arial" pitchFamily="34" charset="0"/>
              </a:rPr>
              <a:t>–</a:t>
            </a:r>
            <a:r>
              <a:rPr kumimoji="0" lang="ru-RU" sz="1800" b="1" i="0" u="none" strike="noStrike" cap="none" normalizeH="0" baseline="0" dirty="0" smtClean="0">
                <a:ln>
                  <a:noFill/>
                </a:ln>
                <a:effectLst/>
                <a:latin typeface="Arial" pitchFamily="34" charset="0"/>
                <a:ea typeface="Times New Roman" pitchFamily="18" charset="0"/>
                <a:cs typeface="Arial" pitchFamily="34" charset="0"/>
              </a:rPr>
              <a:t> </a:t>
            </a:r>
            <a:r>
              <a:rPr kumimoji="0" lang="uk-UA" sz="1800" b="1" i="0" u="none" strike="noStrike" cap="none" normalizeH="0" baseline="0" dirty="0" smtClean="0">
                <a:ln>
                  <a:noFill/>
                </a:ln>
                <a:effectLst/>
                <a:latin typeface="Arial" pitchFamily="34" charset="0"/>
                <a:ea typeface="Times New Roman" pitchFamily="18" charset="0"/>
                <a:cs typeface="Arial" pitchFamily="34" charset="0"/>
              </a:rPr>
              <a:t>інструменти</a:t>
            </a:r>
            <a:r>
              <a:rPr kumimoji="0" lang="ru-RU" sz="1800" b="1" i="0" u="none" strike="noStrike" cap="none" normalizeH="0" baseline="0" dirty="0" smtClean="0">
                <a:ln>
                  <a:noFill/>
                </a:ln>
                <a:effectLst/>
                <a:latin typeface="Arial" pitchFamily="34" charset="0"/>
                <a:ea typeface="Times New Roman" pitchFamily="18" charset="0"/>
                <a:cs typeface="Arial" pitchFamily="34" charset="0"/>
              </a:rPr>
              <a:t> </a:t>
            </a:r>
            <a:r>
              <a:rPr kumimoji="0" lang="uk-UA" sz="1800" b="1" i="0" u="none" strike="noStrike" cap="none" normalizeH="0" baseline="0" dirty="0" smtClean="0">
                <a:ln>
                  <a:noFill/>
                </a:ln>
                <a:effectLst/>
                <a:latin typeface="Arial" pitchFamily="34" charset="0"/>
                <a:ea typeface="Times New Roman" pitchFamily="18" charset="0"/>
                <a:cs typeface="Arial" pitchFamily="34" charset="0"/>
              </a:rPr>
              <a:t>атак на </a:t>
            </a:r>
            <a:r>
              <a:rPr kumimoji="0" lang="uk-UA" sz="1800" b="1" i="0" u="none" strike="noStrike" cap="none" normalizeH="0" baseline="0" dirty="0" err="1" smtClean="0">
                <a:ln>
                  <a:noFill/>
                </a:ln>
                <a:effectLst/>
                <a:latin typeface="Arial" pitchFamily="34" charset="0"/>
                <a:ea typeface="Times New Roman" pitchFamily="18" charset="0"/>
                <a:cs typeface="Arial" pitchFamily="34" charset="0"/>
              </a:rPr>
              <a:t>безпровідні</a:t>
            </a:r>
            <a:r>
              <a:rPr kumimoji="0" lang="uk-UA" sz="1800" b="1" i="0" u="none" strike="noStrike" cap="none" normalizeH="0" baseline="0" dirty="0" smtClean="0">
                <a:ln>
                  <a:noFill/>
                </a:ln>
                <a:effectLst/>
                <a:latin typeface="Arial" pitchFamily="34" charset="0"/>
                <a:ea typeface="Times New Roman" pitchFamily="18" charset="0"/>
                <a:cs typeface="Arial" pitchFamily="34" charset="0"/>
              </a:rPr>
              <a:t> мережі </a:t>
            </a:r>
            <a:r>
              <a:rPr kumimoji="0" lang="uk-UA" sz="1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uk-UA" sz="1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hlinkClick r:id="rId61"/>
              </a:rPr>
              <a:t>https://kali.tools/</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42844" y="-98746"/>
            <a:ext cx="8643998"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uk-UA" sz="2400" b="1" u="sng" dirty="0" smtClean="0"/>
              <a:t>Програми </a:t>
            </a:r>
            <a:r>
              <a:rPr lang="uk-UA" sz="2400" b="1" u="sng" dirty="0" err="1" smtClean="0"/>
              <a:t>автопродзвону</a:t>
            </a:r>
            <a:endParaRPr lang="uk-UA" sz="2400" b="1" u="sng" dirty="0" smtClean="0"/>
          </a:p>
          <a:p>
            <a:r>
              <a:rPr lang="uk-UA" sz="1600" b="1" u="sng" dirty="0" err="1" smtClean="0">
                <a:solidFill>
                  <a:srgbClr val="FFC000"/>
                </a:solidFill>
              </a:rPr>
              <a:t>ToneLoc</a:t>
            </a:r>
            <a:endParaRPr lang="uk-UA" sz="1600" dirty="0" smtClean="0">
              <a:solidFill>
                <a:srgbClr val="FFC000"/>
              </a:solidFill>
            </a:endParaRPr>
          </a:p>
          <a:p>
            <a:r>
              <a:rPr lang="uk-UA" sz="1600" dirty="0" smtClean="0"/>
              <a:t>Програма </a:t>
            </a:r>
            <a:r>
              <a:rPr lang="uk-UA" sz="1600" dirty="0" err="1" smtClean="0"/>
              <a:t>автопродзвону</a:t>
            </a:r>
            <a:r>
              <a:rPr lang="uk-UA" sz="1600" dirty="0" smtClean="0"/>
              <a:t>, спрощує роботу з повним телефонним комутатором на 10000 номерів. Забезпечує можливість управління багатократним набором номерів, запуску власних програм на деякі відповіді модема, і аналіз даних.</a:t>
            </a:r>
          </a:p>
          <a:p>
            <a:endParaRPr lang="uk-UA" sz="1600" dirty="0" smtClean="0"/>
          </a:p>
          <a:p>
            <a:r>
              <a:rPr lang="uk-UA" sz="1600" dirty="0" smtClean="0"/>
              <a:t>Сканування	-  Prescan.exe</a:t>
            </a:r>
          </a:p>
          <a:p>
            <a:r>
              <a:rPr lang="uk-UA" sz="1600" dirty="0" smtClean="0"/>
              <a:t>Інтерфейс ToneLoc</a:t>
            </a:r>
          </a:p>
          <a:p>
            <a:r>
              <a:rPr lang="uk-UA" sz="1600" dirty="0" smtClean="0"/>
              <a:t>Аналіз файлів .dat</a:t>
            </a:r>
          </a:p>
          <a:p>
            <a:endParaRPr lang="uk-UA" sz="1600" b="1" u="sng" dirty="0" smtClean="0"/>
          </a:p>
          <a:p>
            <a:r>
              <a:rPr lang="uk-UA" sz="1600" b="1" u="sng" dirty="0" smtClean="0">
                <a:solidFill>
                  <a:srgbClr val="FFC000"/>
                </a:solidFill>
              </a:rPr>
              <a:t>THC-Scan</a:t>
            </a:r>
            <a:endParaRPr lang="uk-UA" sz="1600" dirty="0" smtClean="0">
              <a:solidFill>
                <a:srgbClr val="FFC000"/>
              </a:solidFill>
            </a:endParaRPr>
          </a:p>
          <a:p>
            <a:r>
              <a:rPr lang="uk-UA" sz="1600" dirty="0" smtClean="0"/>
              <a:t>Має всі найкращі можливості ToneLoc і ще деякі функції – керує телефонними номерами через файли .dat, хоча їх формат унікальний. Існує докладна документація</a:t>
            </a:r>
          </a:p>
          <a:p>
            <a:r>
              <a:rPr lang="uk-UA" sz="1600" dirty="0" err="1" smtClean="0"/>
              <a:t>Конфігурування</a:t>
            </a:r>
            <a:r>
              <a:rPr lang="uk-UA" sz="1600" dirty="0" smtClean="0"/>
              <a:t> - запуск - маніпуляції файлами .dat інструмента THC-SCAN.</a:t>
            </a:r>
          </a:p>
          <a:p>
            <a:endParaRPr lang="uk-UA" sz="1600" u="sng" dirty="0" smtClean="0"/>
          </a:p>
          <a:p>
            <a:r>
              <a:rPr lang="uk-UA" sz="1600" u="sng" dirty="0" smtClean="0"/>
              <a:t>Забезпечення безпеки віддаленого доступу.</a:t>
            </a:r>
            <a:endParaRPr lang="uk-UA" sz="1600" dirty="0" smtClean="0"/>
          </a:p>
          <a:p>
            <a:r>
              <a:rPr lang="uk-UA" sz="1600" dirty="0" smtClean="0"/>
              <a:t>Після підключення – використовує </a:t>
            </a:r>
            <a:r>
              <a:rPr lang="ru-RU" sz="1600" dirty="0" err="1" smtClean="0"/>
              <a:t>програмні</a:t>
            </a:r>
            <a:r>
              <a:rPr lang="ru-RU" sz="1600" dirty="0" smtClean="0"/>
              <a:t> </a:t>
            </a:r>
            <a:r>
              <a:rPr lang="ru-RU" sz="1600" dirty="0" err="1" smtClean="0"/>
              <a:t>засоби</a:t>
            </a:r>
            <a:r>
              <a:rPr lang="ru-RU" sz="1600" dirty="0" smtClean="0"/>
              <a:t>, </a:t>
            </a:r>
            <a:r>
              <a:rPr lang="ru-RU" sz="1600" dirty="0" err="1" smtClean="0"/>
              <a:t>необхідні</a:t>
            </a:r>
            <a:r>
              <a:rPr lang="ru-RU" sz="1600" dirty="0" smtClean="0"/>
              <a:t> для </a:t>
            </a:r>
            <a:r>
              <a:rPr lang="ru-RU" sz="1600" dirty="0" err="1" smtClean="0"/>
              <a:t>віддаленого</a:t>
            </a:r>
            <a:r>
              <a:rPr lang="ru-RU" sz="1600" dirty="0" smtClean="0"/>
              <a:t> </a:t>
            </a:r>
            <a:r>
              <a:rPr lang="ru-RU" sz="1600" dirty="0" err="1" smtClean="0"/>
              <a:t>управління</a:t>
            </a:r>
            <a:r>
              <a:rPr lang="ru-RU" sz="1600" dirty="0" smtClean="0"/>
              <a:t> системою.</a:t>
            </a:r>
          </a:p>
          <a:p>
            <a:pPr lvl="0"/>
            <a:endParaRPr lang="uk-UA" sz="1600" dirty="0" smtClean="0"/>
          </a:p>
          <a:p>
            <a:pPr lvl="0"/>
            <a:r>
              <a:rPr lang="uk-UA" sz="1600" dirty="0" err="1" smtClean="0"/>
              <a:t>Minicom</a:t>
            </a:r>
            <a:r>
              <a:rPr lang="uk-UA" sz="1600" dirty="0" smtClean="0"/>
              <a:t> </a:t>
            </a:r>
          </a:p>
          <a:p>
            <a:pPr lvl="0"/>
            <a:r>
              <a:rPr lang="uk-UA" sz="1600" dirty="0" err="1" smtClean="0"/>
              <a:t>HyperTerminal</a:t>
            </a:r>
            <a:r>
              <a:rPr lang="uk-UA" sz="1600" dirty="0" smtClean="0"/>
              <a:t> </a:t>
            </a:r>
          </a:p>
          <a:p>
            <a:pPr lvl="0"/>
            <a:r>
              <a:rPr lang="uk-UA" sz="1600" dirty="0" err="1" smtClean="0"/>
              <a:t>Carbon</a:t>
            </a:r>
            <a:r>
              <a:rPr lang="uk-UA" sz="1600" dirty="0" smtClean="0"/>
              <a:t> </a:t>
            </a:r>
            <a:r>
              <a:rPr lang="uk-UA" sz="1600" dirty="0" err="1" smtClean="0"/>
              <a:t>Copy</a:t>
            </a:r>
            <a:r>
              <a:rPr lang="uk-UA" sz="1600" dirty="0" smtClean="0"/>
              <a:t> </a:t>
            </a:r>
          </a:p>
          <a:p>
            <a:pPr lvl="0"/>
            <a:r>
              <a:rPr lang="uk-UA" sz="1600" dirty="0" err="1" smtClean="0"/>
              <a:t>Citrix</a:t>
            </a:r>
            <a:r>
              <a:rPr lang="uk-UA" sz="1600" dirty="0" smtClean="0"/>
              <a:t> </a:t>
            </a:r>
          </a:p>
          <a:p>
            <a:pPr lvl="0"/>
            <a:r>
              <a:rPr lang="uk-UA" sz="1600" dirty="0" err="1" smtClean="0"/>
              <a:t>PCAnywhere</a:t>
            </a:r>
            <a:endParaRPr lang="uk-UA" sz="1600" dirty="0" smtClean="0"/>
          </a:p>
          <a:p>
            <a:pPr lvl="0"/>
            <a:r>
              <a:rPr lang="uk-UA" sz="1600" dirty="0" err="1" smtClean="0"/>
              <a:t>Remotely</a:t>
            </a:r>
            <a:r>
              <a:rPr lang="uk-UA" sz="1600" dirty="0" smtClean="0"/>
              <a:t> </a:t>
            </a:r>
            <a:r>
              <a:rPr lang="uk-UA" sz="1600" dirty="0" err="1" smtClean="0"/>
              <a:t>Anywhere</a:t>
            </a:r>
            <a:r>
              <a:rPr lang="uk-UA" sz="1600" dirty="0" smtClean="0"/>
              <a:t> </a:t>
            </a:r>
          </a:p>
          <a:p>
            <a:pPr lvl="0"/>
            <a:r>
              <a:rPr lang="uk-UA" sz="1600" dirty="0" err="1" smtClean="0"/>
              <a:t>Timbuktu</a:t>
            </a:r>
            <a:endParaRPr lang="uk-UA" sz="1600" dirty="0" smtClean="0"/>
          </a:p>
          <a:p>
            <a:endParaRPr kumimoji="0" lang="uk-UA"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42844" y="77057"/>
            <a:ext cx="8643998" cy="67095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uk-UA" sz="1600" b="1" u="sng" dirty="0" smtClean="0">
                <a:solidFill>
                  <a:srgbClr val="FFC000"/>
                </a:solidFill>
              </a:rPr>
              <a:t>ISIC</a:t>
            </a:r>
            <a:r>
              <a:rPr lang="uk-UA" sz="1600" dirty="0" smtClean="0">
                <a:solidFill>
                  <a:srgbClr val="FFC000"/>
                </a:solidFill>
              </a:rPr>
              <a:t> </a:t>
            </a:r>
            <a:r>
              <a:rPr lang="uk-UA" sz="1600" dirty="0" smtClean="0"/>
              <a:t>- інструмент перевірки працездатності IP-стеку. Включає 5 утиліт.</a:t>
            </a:r>
          </a:p>
          <a:p>
            <a:r>
              <a:rPr lang="uk-UA" sz="1600" dirty="0" smtClean="0"/>
              <a:t>               (</a:t>
            </a:r>
            <a:r>
              <a:rPr lang="uk-UA" sz="1600" b="1" dirty="0" smtClean="0"/>
              <a:t>IP Stack Integrity </a:t>
            </a:r>
            <a:r>
              <a:rPr lang="uk-UA" sz="1600" b="1" dirty="0" err="1" smtClean="0"/>
              <a:t>Checker</a:t>
            </a:r>
            <a:r>
              <a:rPr lang="uk-UA" sz="1600" b="1" dirty="0" smtClean="0"/>
              <a:t>)</a:t>
            </a:r>
            <a:r>
              <a:rPr lang="en-US" sz="1600" b="1" dirty="0" smtClean="0"/>
              <a:t>		</a:t>
            </a:r>
            <a:r>
              <a:rPr lang="en-US" dirty="0" smtClean="0">
                <a:solidFill>
                  <a:srgbClr val="7030A0"/>
                </a:solidFill>
                <a:hlinkClick r:id="rId3"/>
              </a:rPr>
              <a:t>https://linux.die.net/man/1/isic</a:t>
            </a:r>
            <a:endParaRPr lang="en-US" dirty="0" smtClean="0">
              <a:solidFill>
                <a:srgbClr val="7030A0"/>
              </a:solidFill>
            </a:endParaRPr>
          </a:p>
          <a:p>
            <a:pPr algn="r"/>
            <a:r>
              <a:rPr lang="uk-UA" sz="1400" dirty="0" smtClean="0">
                <a:solidFill>
                  <a:schemeClr val="tx2">
                    <a:lumMod val="50000"/>
                  </a:schemeClr>
                </a:solidFill>
              </a:rPr>
              <a:t>Подібна абревіатура Isic - International Student Identity Card</a:t>
            </a:r>
          </a:p>
          <a:p>
            <a:pPr algn="just"/>
            <a:r>
              <a:rPr lang="uk-UA" sz="1600" dirty="0" smtClean="0"/>
              <a:t>Утиліта </a:t>
            </a:r>
            <a:r>
              <a:rPr lang="uk-UA" sz="1600" b="1" dirty="0" smtClean="0">
                <a:solidFill>
                  <a:srgbClr val="FFFF00"/>
                </a:solidFill>
              </a:rPr>
              <a:t>ISIC</a:t>
            </a:r>
            <a:r>
              <a:rPr lang="uk-UA" sz="1600" dirty="0" smtClean="0"/>
              <a:t> має справу з тестами IP-рівня, включаючи IP-адреси відправника та одержувача, номер версії IP і довжину заголовка. При запуску ISIC вона діє як пакетна гармата, викидаючи IP-пакети в мережу з максимальною швидкістю. Деякі з цих пакетів навмисно перекручені. Відсоткові опції використовують для зміни співвідношення між дефектними і хорошими пакетами.</a:t>
            </a:r>
          </a:p>
          <a:p>
            <a:pPr algn="just"/>
            <a:r>
              <a:rPr lang="uk-UA" sz="1600" b="1" dirty="0" err="1" smtClean="0">
                <a:solidFill>
                  <a:srgbClr val="FFFF00"/>
                </a:solidFill>
              </a:rPr>
              <a:t>Tcpsic</a:t>
            </a:r>
            <a:endParaRPr lang="uk-UA" sz="1600" dirty="0" smtClean="0">
              <a:solidFill>
                <a:srgbClr val="FFFF00"/>
              </a:solidFill>
            </a:endParaRPr>
          </a:p>
          <a:p>
            <a:pPr algn="just"/>
            <a:r>
              <a:rPr lang="uk-UA" sz="1600" dirty="0" smtClean="0"/>
              <a:t>призначена для генерації випадкових TCP-пакетів і даних. Її використання подібно до використання програми ISIC, але ви можете вказувати порти одержувача і відправника. Це дає можливість тестувати служби Web (порт 80), пошти (порт 25) або VPN (кілька портів) на додаток до тестування системи. Додані інші процентні опції для доброго та поганого трафіку, який вона генерує.</a:t>
            </a:r>
          </a:p>
          <a:p>
            <a:r>
              <a:rPr lang="uk-UA" sz="1600" b="1" dirty="0" err="1" smtClean="0">
                <a:solidFill>
                  <a:srgbClr val="FFFF00"/>
                </a:solidFill>
              </a:rPr>
              <a:t>Udpsic</a:t>
            </a:r>
            <a:endParaRPr lang="uk-UA" sz="1600" dirty="0" smtClean="0">
              <a:solidFill>
                <a:srgbClr val="FFFF00"/>
              </a:solidFill>
            </a:endParaRPr>
          </a:p>
          <a:p>
            <a:pPr algn="just"/>
            <a:r>
              <a:rPr lang="uk-UA" sz="1600" dirty="0" smtClean="0"/>
              <a:t>дозволяє визначати порти разом з IP-адресами відправника і одержувача. У протоколу UDP немає таких можливостей, як у TCP, і менше процентних опцій</a:t>
            </a:r>
          </a:p>
          <a:p>
            <a:r>
              <a:rPr lang="uk-UA" sz="1600" b="1" dirty="0" err="1" smtClean="0">
                <a:solidFill>
                  <a:srgbClr val="FFFF00"/>
                </a:solidFill>
              </a:rPr>
              <a:t>Icmpsic</a:t>
            </a:r>
            <a:endParaRPr lang="uk-UA" sz="1600" dirty="0" smtClean="0">
              <a:solidFill>
                <a:srgbClr val="FFFF00"/>
              </a:solidFill>
            </a:endParaRPr>
          </a:p>
          <a:p>
            <a:pPr algn="just"/>
            <a:r>
              <a:rPr lang="uk-UA" sz="1600" dirty="0" smtClean="0"/>
              <a:t>Більшість мереж блокують вхідні ICMP-повідомлення в своїх мережах. </a:t>
            </a:r>
            <a:r>
              <a:rPr lang="uk-UA" sz="1600" dirty="0" err="1" smtClean="0"/>
              <a:t>Icmpsic</a:t>
            </a:r>
            <a:r>
              <a:rPr lang="uk-UA" sz="1600" dirty="0" smtClean="0"/>
              <a:t> – щоб подивитися, як пристрій захисту обробляє ICMP-трафік, включаючи трафік, який не потрапляє в категорію Ping</a:t>
            </a:r>
          </a:p>
          <a:p>
            <a:r>
              <a:rPr lang="uk-UA" sz="1600" b="1" dirty="0" err="1" smtClean="0">
                <a:solidFill>
                  <a:srgbClr val="FFFF00"/>
                </a:solidFill>
              </a:rPr>
              <a:t>Esic</a:t>
            </a:r>
            <a:endParaRPr lang="uk-UA" sz="1600" dirty="0" smtClean="0">
              <a:solidFill>
                <a:srgbClr val="FFFF00"/>
              </a:solidFill>
            </a:endParaRPr>
          </a:p>
          <a:p>
            <a:pPr algn="just"/>
            <a:r>
              <a:rPr lang="uk-UA" sz="1600" dirty="0" smtClean="0"/>
              <a:t>Буква </a:t>
            </a:r>
            <a:r>
              <a:rPr lang="uk-UA" sz="1600" i="1" dirty="0" smtClean="0">
                <a:solidFill>
                  <a:srgbClr val="FFFF00"/>
                </a:solidFill>
              </a:rPr>
              <a:t>e</a:t>
            </a:r>
            <a:r>
              <a:rPr lang="uk-UA" sz="1600" dirty="0" smtClean="0"/>
              <a:t> в назві </a:t>
            </a:r>
            <a:r>
              <a:rPr lang="uk-UA" sz="1600" i="1" dirty="0" smtClean="0">
                <a:solidFill>
                  <a:srgbClr val="FFFF00"/>
                </a:solidFill>
              </a:rPr>
              <a:t>esic</a:t>
            </a:r>
            <a:r>
              <a:rPr lang="uk-UA" sz="1600" dirty="0" smtClean="0"/>
              <a:t> означає Ethernet-мережу. Цей інструмент передає пакети з випадковими номерами – пакети, засновані не на TCP / IP-протоколі. Це єдиний інструмент, який працює нижче рівня IP, тому він не може забезпечити генерацію такої ж кількості неприпустимих пакетів</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57158" y="441735"/>
            <a:ext cx="842968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343400" algn="r"/>
              </a:tabLst>
            </a:pPr>
            <a:endParaRPr kumimoji="0" lang="uk-UA" b="1" i="0" u="sng" strike="noStrike" cap="none" normalizeH="0" baseline="0" dirty="0" smtClean="0">
              <a:ln>
                <a:noFill/>
              </a:ln>
              <a:solidFill>
                <a:srgbClr val="FFC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343400" algn="r"/>
              </a:tabLst>
            </a:pPr>
            <a:endParaRPr lang="uk-UA" b="1" u="sng" dirty="0" smtClean="0">
              <a:solidFill>
                <a:srgbClr val="FFC000"/>
              </a:solidFill>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343400" algn="r"/>
              </a:tabLst>
            </a:pPr>
            <a:endParaRPr kumimoji="0" lang="uk-UA" b="1" i="0" u="sng" strike="noStrike" cap="none" normalizeH="0" baseline="0" dirty="0" smtClean="0">
              <a:ln>
                <a:noFill/>
              </a:ln>
              <a:solidFill>
                <a:srgbClr val="FFC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343400" algn="r"/>
              </a:tabLst>
            </a:pPr>
            <a:r>
              <a:rPr kumimoji="0" lang="uk-UA"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Iptest</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Перевірка експлуатаційних якостей брандмауера</a:t>
            </a: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Утиліта Iptest формалізує типи тестів, які виконує комплект isic. Багато різних опцій, для генерування результатів дуже вузькоспеціалізованого тестування, типу випадкових значень TTL в заголовку IP або TCP-пакетах з порядковими номерами пакетів.</a:t>
            </a: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endParaRPr lang="uk-UA" dirty="0"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endParaRPr kumimoji="0" lang="uk-UA"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1" i="0" u="sng" strike="noStrike" cap="none" normalizeH="0" baseline="0" dirty="0" err="1" smtClean="0">
                <a:ln>
                  <a:noFill/>
                </a:ln>
                <a:solidFill>
                  <a:srgbClr val="FFC000"/>
                </a:solidFill>
                <a:effectLst/>
                <a:latin typeface="Arial" pitchFamily="34" charset="0"/>
                <a:ea typeface="Times New Roman" pitchFamily="18" charset="0"/>
                <a:cs typeface="Arial" pitchFamily="34" charset="0"/>
              </a:rPr>
              <a:t>Nemesis</a:t>
            </a:r>
            <a:endParaRPr kumimoji="0" lang="uk-UA" b="0" i="0" u="none" strike="noStrike" cap="none" normalizeH="0" baseline="0" dirty="0" smtClean="0">
              <a:ln>
                <a:noFill/>
              </a:ln>
              <a:solidFill>
                <a:srgbClr val="FFC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343400" algn="r"/>
              </a:tabLst>
            </a:pPr>
            <a:r>
              <a:rPr kumimoji="0" lang="uk-UA"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Інструмент nemesis призначений для створення власних IP-пакетів. На відміну від утиліт isic і Iptest, які автоматично генерують хороші і шкідливі пакети, nemesis може змінювати будь-яку частину пакета. Утиліта заснована на бібліотеці libnet. Комплект nemesis містить утиліти, призначені для створення пакетів і пакетних даних для протоколів ARP, DNS, ICMP, IGMP, OSPF, RIP, TCP і UDP. Кожна утиліта називається відповідно nemesis-&lt;протокол&gt;, де &lt;протокол&gt; - один з восьми підтримуваних типів протоколів</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кстура">
  <a:themeElements>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Текстура">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кстура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Текстура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Текстура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Текстура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Текстура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Текстура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Текстура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1954</TotalTime>
  <Words>1394</Words>
  <Application>Microsoft Office PowerPoint</Application>
  <PresentationFormat>Экран (4:3)</PresentationFormat>
  <Paragraphs>212</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Текстура</vt:lpstr>
      <vt:lpstr>   Бездротові    інструментальні засоби   Інструментальні засоби перевірки TCP/IP-стеку   інструменти "живої відповіді"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Company>Организация</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2 Основні напрями досліджень в традиційній і комп’ютерній лексикографії</dc:title>
  <dc:creator>Customer</dc:creator>
  <cp:lastModifiedBy>User</cp:lastModifiedBy>
  <cp:revision>200</cp:revision>
  <dcterms:created xsi:type="dcterms:W3CDTF">2012-10-09T19:54:20Z</dcterms:created>
  <dcterms:modified xsi:type="dcterms:W3CDTF">2021-03-15T07:14:59Z</dcterms:modified>
</cp:coreProperties>
</file>