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24"/>
  </p:notesMasterIdLst>
  <p:sldIdLst>
    <p:sldId id="355" r:id="rId2"/>
    <p:sldId id="257" r:id="rId3"/>
    <p:sldId id="312" r:id="rId4"/>
    <p:sldId id="258" r:id="rId5"/>
    <p:sldId id="481" r:id="rId6"/>
    <p:sldId id="507" r:id="rId7"/>
    <p:sldId id="480" r:id="rId8"/>
    <p:sldId id="458" r:id="rId9"/>
    <p:sldId id="508" r:id="rId10"/>
    <p:sldId id="509" r:id="rId11"/>
    <p:sldId id="510" r:id="rId12"/>
    <p:sldId id="482" r:id="rId13"/>
    <p:sldId id="259" r:id="rId14"/>
    <p:sldId id="511" r:id="rId15"/>
    <p:sldId id="484" r:id="rId16"/>
    <p:sldId id="443" r:id="rId17"/>
    <p:sldId id="512" r:id="rId18"/>
    <p:sldId id="505" r:id="rId19"/>
    <p:sldId id="506" r:id="rId20"/>
    <p:sldId id="513" r:id="rId21"/>
    <p:sldId id="514" r:id="rId22"/>
    <p:sldId id="395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9" autoAdjust="0"/>
  </p:normalViewPr>
  <p:slideViewPr>
    <p:cSldViewPr>
      <p:cViewPr varScale="1">
        <p:scale>
          <a:sx n="78" d="100"/>
          <a:sy n="78" d="100"/>
        </p:scale>
        <p:origin x="152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D2634-4A56-4AB8-91AF-06236967363E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2650-BD16-4B9C-948B-21B94120AD1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7582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12650-BD16-4B9C-948B-21B94120AD14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4244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69B3BE-FFB2-4C60-B162-4F26B186CC2F}" type="datetimeFigureOut">
              <a:rPr lang="ru-RU"/>
              <a:pPr>
                <a:defRPr/>
              </a:pPr>
              <a:t>04.04.2025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06FA9F-F665-4553-9768-D5B2F2F0127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874D7-22A1-44B7-9B58-61347C1E2452}" type="datetimeFigureOut">
              <a:rPr lang="ru-RU"/>
              <a:pPr>
                <a:defRPr/>
              </a:pPr>
              <a:t>04.04.2025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A8FD9-8320-4120-8793-22F5AE2CB91D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8AFAD-ABDC-4710-A422-97C285750EB0}" type="datetimeFigureOut">
              <a:rPr lang="ru-RU"/>
              <a:pPr>
                <a:defRPr/>
              </a:pPr>
              <a:t>04.04.2025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02010-138B-47E7-BD75-D6DF78185E92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04497-DA8E-4541-A6F3-D61C87B3222C}" type="datetimeFigureOut">
              <a:rPr lang="ru-RU"/>
              <a:pPr>
                <a:defRPr/>
              </a:pPr>
              <a:t>04.04.2025</a:t>
            </a:fld>
            <a:endParaRPr lang="ru-RU"/>
          </a:p>
        </p:txBody>
      </p:sp>
      <p:sp>
        <p:nvSpPr>
          <p:cNvPr id="3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912B-2DE5-49A6-AB95-F6F488E9E7E7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15D8E-8B09-4B3C-A2CE-750E4D1BF9CF}" type="datetimeFigureOut">
              <a:rPr lang="ru-RU"/>
              <a:pPr>
                <a:defRPr/>
              </a:pPr>
              <a:t>04.04.2025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B59B2-BE54-4F83-880D-8421620B20C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CD8832-647E-4416-9858-36C1461A5D7E}" type="datetimeFigureOut">
              <a:rPr lang="ru-RU"/>
              <a:pPr>
                <a:defRPr/>
              </a:pPr>
              <a:t>04.04.2025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BDAC8D-F5C0-44CD-AC58-97D98539811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B109B-EA83-4E5D-BD70-0F6CE93FCDA5}" type="datetimeFigureOut">
              <a:rPr lang="ru-RU"/>
              <a:pPr>
                <a:defRPr/>
              </a:pPr>
              <a:t>04.04.2025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29EAD-88CB-4222-8C97-5DF43044EBDE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8B939-223E-4A24-BBAC-3D06A760E9D8}" type="datetimeFigureOut">
              <a:rPr lang="ru-RU"/>
              <a:pPr>
                <a:defRPr/>
              </a:pPr>
              <a:t>04.04.2025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315D3-0BC5-42CC-834D-223705A1A6EA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748E0-6D5B-4802-BCA1-9FD2B118DDB2}" type="datetimeFigureOut">
              <a:rPr lang="ru-RU"/>
              <a:pPr>
                <a:defRPr/>
              </a:pPr>
              <a:t>04.04.2025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A522A-C76A-47C5-8A01-FB4A44DB7566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AC4A14-9DB2-4909-9757-D51C8BB77C99}" type="datetimeFigureOut">
              <a:rPr lang="ru-RU"/>
              <a:pPr>
                <a:defRPr/>
              </a:pPr>
              <a:t>04.04.2025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CDBE0D-2398-4A7E-9D58-B0A14B565BD2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AB118-65C7-4C30-8F86-08C0812D1600}" type="datetimeFigureOut">
              <a:rPr lang="ru-RU"/>
              <a:pPr>
                <a:defRPr/>
              </a:pPr>
              <a:t>04.04.2025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CAE6B-A2C8-43BE-BF31-E09E3084A12D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181F705-BC8C-4477-A277-5E4136F15AEA}" type="datetimeFigureOut">
              <a:rPr lang="ru-RU"/>
              <a:pPr>
                <a:defRPr/>
              </a:pPr>
              <a:t>04.04.2025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77CB3E-E7A8-4528-AA7A-3C011BB51C2E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fld id="{BDC66797-3670-4D07-A738-0F41A055D7E6}" type="datetimeFigureOut">
              <a:rPr lang="ru-RU"/>
              <a:pPr>
                <a:defRPr/>
              </a:pPr>
              <a:t>04.04.2025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fld id="{7FC4C9E6-D6A6-4734-A98E-CA86CD81861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6" r:id="rId2"/>
    <p:sldLayoutId id="2147483728" r:id="rId3"/>
    <p:sldLayoutId id="2147483725" r:id="rId4"/>
    <p:sldLayoutId id="2147483724" r:id="rId5"/>
    <p:sldLayoutId id="2147483723" r:id="rId6"/>
    <p:sldLayoutId id="2147483729" r:id="rId7"/>
    <p:sldLayoutId id="2147483722" r:id="rId8"/>
    <p:sldLayoutId id="2147483730" r:id="rId9"/>
    <p:sldLayoutId id="2147483721" r:id="rId10"/>
    <p:sldLayoutId id="2147483720" r:id="rId11"/>
    <p:sldLayoutId id="2147483719" r:id="rId12"/>
  </p:sldLayoutIdLst>
  <p:transition spd="slow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Місце для вмісту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dk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uk-UA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Львівський державний університет безпеки життєдіяльності</a:t>
            </a:r>
            <a:br>
              <a:rPr lang="ru-RU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uk-UA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МІЖНАРОДНЕ ГУМАНІТАРНЕ ПРАВО </a:t>
            </a:r>
          </a:p>
          <a:p>
            <a:pPr indent="357188" algn="ctr" fontAlgn="auto">
              <a:spcAft>
                <a:spcPts val="0"/>
              </a:spcAft>
              <a:defRPr/>
            </a:pPr>
            <a:br>
              <a:rPr lang="ru-RU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4: «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Відповідальність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порушення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норм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гуманітарного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права»</a:t>
            </a:r>
            <a:endParaRPr lang="uk-UA" i="1" dirty="0">
              <a:solidFill>
                <a:schemeClr val="tx2">
                  <a:satMod val="130000"/>
                </a:schemeClr>
              </a:solidFill>
              <a:effectLst/>
              <a:latin typeface="Times New Roman" panose="02020603050405020304" pitchFamily="18" charset="0"/>
              <a:cs typeface="Times New Roman" pitchFamily="18" charset="0"/>
            </a:endParaRPr>
          </a:p>
          <a:p>
            <a:pPr indent="357188" algn="ctr" fontAlgn="auto">
              <a:spcAft>
                <a:spcPts val="0"/>
              </a:spcAft>
              <a:defRPr/>
            </a:pPr>
            <a:endParaRPr lang="uk-UA" i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endParaRPr lang="uk-UA" i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br>
              <a:rPr lang="uk-UA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i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9" name="Picture 7" descr="5-1_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688" y="3933056"/>
            <a:ext cx="5687665" cy="2851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AutoShape 5"/>
          <p:cNvSpPr>
            <a:spLocks noChangeArrowheads="1"/>
          </p:cNvSpPr>
          <p:nvPr/>
        </p:nvSpPr>
        <p:spPr bwMode="auto">
          <a:xfrm>
            <a:off x="5940425" y="6453188"/>
            <a:ext cx="1727200" cy="4048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/>
          <a:lstStyle/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Статут Трибуналу для Руанди 1994 р. який визначив наступний невичерпний перелік злочинів для конфліктів неміжнародного характеру (ст. 4):</a:t>
            </a:r>
          </a:p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злочини проти життя, фізичного і психічного здоров’я, включаючи тортури, спричинення каліцтв, тілесні покарання;</a:t>
            </a:r>
          </a:p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колективні покарання;</a:t>
            </a:r>
          </a:p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захоплення заручників;</a:t>
            </a:r>
          </a:p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тероризм;</a:t>
            </a:r>
          </a:p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брутальне порушення людської гідності, зокрема зґвалтування, примушення до заняття проституцією і т. п.; грабіж;</a:t>
            </a:r>
          </a:p>
          <a:p>
            <a:pPr marL="0" indent="354013" algn="just">
              <a:buNone/>
            </a:pPr>
            <a:endParaRPr lang="uk-UA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200262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/>
          <a:lstStyle/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ухвалення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вироків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їх виконання без попереднього розгляду справи законним судом;</a:t>
            </a:r>
          </a:p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погрози зробити будь-яку з перерахованих дій.</a:t>
            </a:r>
          </a:p>
        </p:txBody>
      </p:sp>
    </p:spTree>
    <p:extLst>
      <p:ext uri="{BB962C8B-B14F-4D97-AF65-F5344CB8AC3E}">
        <p14:creationId xmlns:p14="http://schemas.microsoft.com/office/powerpoint/2010/main" val="3773986991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uk-UA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Індивідуальна кримінальна відповідальність в міжнародному праві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№3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9073321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08912" cy="5400600"/>
          </a:xfrm>
        </p:spPr>
        <p:txBody>
          <a:bodyPr/>
          <a:lstStyle/>
          <a:p>
            <a:pPr marL="0" indent="354013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Групи органів міжнародного кримінального правосуддя: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 кримінальний суд, який став першим постійно діючим органом міжнародної кримінальної юстиції;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Змішані та інтернаціоналізовані суди і трибунали, які поєднують в собі елементи, притаманні як для міжнародних, так і національних судових органів.</a:t>
            </a:r>
            <a:endParaRPr lang="ru-RU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08912" cy="5400600"/>
          </a:xfrm>
        </p:spPr>
        <p:txBody>
          <a:bodyPr/>
          <a:lstStyle/>
          <a:p>
            <a:pPr marL="0" indent="354013" algn="just">
              <a:buNone/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1973 році Генеральна Асамблея ООН прийняла резолюцію про Принципи міжнародного співробітництва по відношенню виявлення та покарання осіб, які винні у воєнних злочинах й злочинах проти людства.</a:t>
            </a:r>
          </a:p>
          <a:p>
            <a:pPr marL="0" indent="354013" algn="just">
              <a:buNone/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 інституту міжнародної кримінальної відповідальності фізичних осіб є визнання спеціальним міжнародним судовим органом особи винною у вчиненні злочину та призначення їй конкретного виду покарання. Особа підлягає кримінальній відповідальності за злочини, передбачені Римським статутом у випадках вчинення такого злочину індивідуально або у співучасті з іншими особами.</a:t>
            </a:r>
          </a:p>
          <a:p>
            <a:pPr marL="0" indent="354013" algn="just" eaLnBrk="1" hangingPunct="1">
              <a:buNone/>
            </a:pPr>
            <a:endParaRPr lang="ru-RU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77782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Незастосування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строку </a:t>
            </a:r>
            <a:r>
              <a:rPr lang="ru-RU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давності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 </a:t>
            </a:r>
            <a:r>
              <a:rPr lang="ru-RU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воєнних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злочинів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№4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8435816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EE5C8D-0A53-4564-B6FB-4A621EE1D977}"/>
              </a:ext>
            </a:extLst>
          </p:cNvPr>
          <p:cNvSpPr txBox="1"/>
          <p:nvPr/>
        </p:nvSpPr>
        <p:spPr>
          <a:xfrm>
            <a:off x="467544" y="476803"/>
            <a:ext cx="820891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uk-UA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Конвенція про незастосування строку давності до воєнних злочинів і злочинів проти людства, підготовлена Комісією з прав людини та Економічною і Соціальною Радою, була прийнята Генеральною Асамблеєю в 1968 р. і набрала чинності в 1979 р.</a:t>
            </a:r>
          </a:p>
          <a:p>
            <a:pPr indent="354013" algn="just"/>
            <a:endParaRPr lang="uk-UA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54013" algn="just"/>
            <a:r>
              <a:rPr lang="uk-UA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 до ст. І Конвенції, строки давності не застосовуються до таких найтяжчих міжнародних злочинів, незалежно від часу їх скоєння, як воєнні злочини.</a:t>
            </a:r>
          </a:p>
        </p:txBody>
      </p:sp>
    </p:spTree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EE5C8D-0A53-4564-B6FB-4A621EE1D977}"/>
              </a:ext>
            </a:extLst>
          </p:cNvPr>
          <p:cNvSpPr txBox="1"/>
          <p:nvPr/>
        </p:nvSpPr>
        <p:spPr>
          <a:xfrm>
            <a:off x="467544" y="476803"/>
            <a:ext cx="8208912" cy="5193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uk-UA" sz="2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Воєнні злочини визначені у Статуті Міжнародного Нюрнберзького воєнного трибуналу (1945), а також як серйозні порушення, перелічені в Женевських конвенціях про захист жертв війни 1949 р. незалежно від того, чи були вони скоєні під час війни або в мирний час, як вони визначені у Статуті Міжнародного Нюрнберзького воєнного трибуналу та в резолюціях ГА ООН 1946 р., а також вигнання в результаті збройного нападу або окупації та нелюдські дії, що є наслідком політики апартеїду та злочин геноциду, визначений у Конвенції про запобігання злочинові геноциду і покарання за нього 1948, навіть якщо такі дії не становлять порушення внутрішнього законодавства країни, в якій були скоєні.</a:t>
            </a:r>
          </a:p>
        </p:txBody>
      </p:sp>
    </p:spTree>
    <p:extLst>
      <p:ext uri="{BB962C8B-B14F-4D97-AF65-F5344CB8AC3E}">
        <p14:creationId xmlns:p14="http://schemas.microsoft.com/office/powerpoint/2010/main" val="240253222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Перехідне правосуддя в </a:t>
            </a:r>
            <a:r>
              <a:rPr lang="uk-UA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постконфліктному</a:t>
            </a:r>
            <a:r>
              <a:rPr lang="uk-U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миробудуванні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№5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33562759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EE5C8D-0A53-4564-B6FB-4A621EE1D977}"/>
              </a:ext>
            </a:extLst>
          </p:cNvPr>
          <p:cNvSpPr txBox="1"/>
          <p:nvPr/>
        </p:nvSpPr>
        <p:spPr>
          <a:xfrm>
            <a:off x="467544" y="476803"/>
            <a:ext cx="820891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uk-UA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Світова практика передбачає запровадження механізму перехідного правосуддя у </a:t>
            </a:r>
            <a:r>
              <a:rPr lang="uk-UA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постконфліктний</a:t>
            </a:r>
            <a:r>
              <a:rPr lang="uk-UA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період. </a:t>
            </a:r>
          </a:p>
          <a:p>
            <a:pPr indent="354013" algn="just"/>
            <a:endParaRPr lang="uk-UA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54013" algn="just"/>
            <a:r>
              <a:rPr lang="uk-UA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міжнародних документах Європейського Союзу та Організації Об’єднаних Націй перехідне правосуддя визначається так: «комплекс процесів та механізмів, пов’язаних зі спробами суспільства подолати тяжкі наслідки масштабних порушень законності в минулому з метою забезпечити підзвітність, справедливість і примирення».</a:t>
            </a:r>
          </a:p>
        </p:txBody>
      </p:sp>
    </p:spTree>
    <p:extLst>
      <p:ext uri="{BB962C8B-B14F-4D97-AF65-F5344CB8AC3E}">
        <p14:creationId xmlns:p14="http://schemas.microsoft.com/office/powerpoint/2010/main" val="1833725426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2"/>
          <p:cNvSpPr>
            <a:spLocks noGrp="1"/>
          </p:cNvSpPr>
          <p:nvPr>
            <p:ph idx="1"/>
          </p:nvPr>
        </p:nvSpPr>
        <p:spPr>
          <a:xfrm>
            <a:off x="428625" y="1484784"/>
            <a:ext cx="8247831" cy="4392488"/>
          </a:xfrm>
        </p:spPr>
        <p:txBody>
          <a:bodyPr/>
          <a:lstStyle/>
          <a:p>
            <a:pPr marL="354013" indent="-354013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itchFamily="18" charset="0"/>
              </a:rPr>
              <a:t>1. </a:t>
            </a:r>
            <a:r>
              <a:rPr lang="uk-UA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 поваги до норм міжнародного гуманітарного права.</a:t>
            </a:r>
          </a:p>
          <a:p>
            <a:pPr marL="354013" indent="-354013" algn="just">
              <a:buNone/>
            </a:pPr>
            <a:r>
              <a:rPr lang="uk-UA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Поняття та ознаки воєнних злочинів.</a:t>
            </a:r>
          </a:p>
          <a:p>
            <a:pPr marL="354013" indent="-354013" algn="just">
              <a:buNone/>
            </a:pPr>
            <a:r>
              <a:rPr lang="uk-UA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Індивідуальна кримінальна відповідальність в міжнародному праві.</a:t>
            </a:r>
          </a:p>
          <a:p>
            <a:pPr marL="354013" indent="-354013" algn="just">
              <a:buNone/>
            </a:pPr>
            <a:r>
              <a:rPr lang="uk-UA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Незастосування строку давності до воєнних злочинів.</a:t>
            </a:r>
          </a:p>
          <a:p>
            <a:pPr marL="354013" indent="-354013">
              <a:buNone/>
            </a:pPr>
            <a:r>
              <a:rPr lang="uk-UA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Перехідне правосуддя в </a:t>
            </a:r>
            <a:r>
              <a:rPr lang="uk-UA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постконфліктному</a:t>
            </a:r>
            <a:r>
              <a:rPr lang="uk-UA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миробудуванні</a:t>
            </a:r>
            <a:r>
              <a:rPr lang="uk-UA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b="1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86000" y="571500"/>
            <a:ext cx="4643438" cy="78581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EE5C8D-0A53-4564-B6FB-4A621EE1D977}"/>
              </a:ext>
            </a:extLst>
          </p:cNvPr>
          <p:cNvSpPr txBox="1"/>
          <p:nvPr/>
        </p:nvSpPr>
        <p:spPr>
          <a:xfrm>
            <a:off x="467544" y="476803"/>
            <a:ext cx="8208912" cy="55861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Основними засадами національної концепції перехідного правосуддя в Україні є чотири елементи:</a:t>
            </a:r>
          </a:p>
          <a:p>
            <a:pPr indent="354013" algn="just"/>
            <a:endParaRPr lang="uk-UA" sz="275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54013" algn="just"/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реалізація права знати правду про перебіг подій конфлікту; встановлення правди є частиною концепції і має на меті забезпечення права потерпілих та їхніх родин знати правду про обставини скоєння порушень та долю осіб, що загинули чи зникли безвісти під час таких порушень;</a:t>
            </a:r>
          </a:p>
          <a:p>
            <a:pPr indent="354013" algn="just"/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інституційні реформи як гарантія </a:t>
            </a:r>
            <a:r>
              <a:rPr lang="uk-UA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неповторення</a:t>
            </a:r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збройного конфлікту; У такому розумінні цю концепцію можна сприймати як превентивний підхід;</a:t>
            </a:r>
          </a:p>
          <a:p>
            <a:pPr indent="354013" algn="just"/>
            <a:endParaRPr lang="uk-UA" sz="2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209148"/>
      </p:ext>
    </p:extLst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EE5C8D-0A53-4564-B6FB-4A621EE1D977}"/>
              </a:ext>
            </a:extLst>
          </p:cNvPr>
          <p:cNvSpPr txBox="1"/>
          <p:nvPr/>
        </p:nvSpPr>
        <p:spPr>
          <a:xfrm>
            <a:off x="467544" y="476803"/>
            <a:ext cx="8208912" cy="5493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uk-UA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заходи з відшкодування шкоди потерпілим від збройного конфлікту; відшкодування шкоди потерпілим включає в себе реституції, репарації, компенсації моральних та матеріальних збитків, психологічну реабілітацію, увічнення пам’яті загиблих у збройному конфлікті та вибачення винних перед потерпілими;</a:t>
            </a:r>
          </a:p>
          <a:p>
            <a:pPr indent="354013" algn="just"/>
            <a:r>
              <a:rPr lang="uk-UA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притягнення до відповідальності осіб, винних у скоєнні найтяжчих злочинів, базується на тому, що держава застосовує загальні стандарти належного правосуддя, які розроблені міжнародним співтовариством та втілені в нормах міжнародного права.</a:t>
            </a:r>
          </a:p>
        </p:txBody>
      </p:sp>
    </p:spTree>
    <p:extLst>
      <p:ext uri="{BB962C8B-B14F-4D97-AF65-F5344CB8AC3E}">
        <p14:creationId xmlns:p14="http://schemas.microsoft.com/office/powerpoint/2010/main" val="1859519664"/>
      </p:ext>
    </p:extLst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AutoShape 2" descr="data:image/jpeg;base64,/9j/4AAQSkZJRgABAQAAAQABAAD/2wCEAAkGBxQSEBAUEBQUFBUUFBQVFBgUFBUUFRgVFxQWFhUUFRQZHSggGBolHBQVITEhJSkrLi4uFx8zODMsNygtLisBCgoKDg0OGhAQGi4mICYsLDIsLCwsLCwsLCwsLCwsLC0sLC8sLCwtLC8sLCwsLCwsLCwsLCwsLywsLCwsLCwsLP/AABEIAMIBAwMBEQACEQEDEQH/xAAbAAEBAAMBAQEAAAAAAAAAAAAAAQMEBQIGB//EADoQAAICAQIEBQIEAwcEAwAAAAECABEDEiEEEzFBBSJRYXEygUKRofAUUrEGI4LB0eHxM2JykhVDU//EABoBAQADAQEBAAAAAAAAAAAAAAABAgMEBQb/xAAzEQACAgECBAIJBAIDAQAAAAAAAQIRAwQhEjFBURNxBRQiMmGBobHBkdHh8BVCUmLxI//aAAwDAQACEQMRAD8A/YJYqIBJIEgEkkCCSQCQQSASAIBDAPJgEMAkAkkghgEMAkAQCSQyGQBJIBkEkkkCAIAgCAIAgCAIB0pQuIBJIEgEkkCCSQCQQSASAIBDAPJgEMAkAkkghgEMAkAQCSQyGQBJIBkEkkkCAIAgCAIAgCAIB0pQuIBJIEgEkkCCSQCQQSASAIBDAPJgEMAkAkkghgEMAkAQCSQyGQBJIBkEkkkCAIAgCAIAgCAIB0pQuIBJIEgEkkCCSQCQQSAehjMmmYvNFGIuNWk7Grr1HSx69vzHrI5OjSM1JWimCx5MAhgEgEkkEMAhgEgCASSGQyAJJAMgkkkgQBAEAQBAEAQBAOlKFxAJJAkAkkgx8RmVF1OaFqt+7MEX9WEN0rZVzV11Jmy6WQEbOSA3YN1Cn53o+1dxIbqr6lI5VK6NbLxDfxmPGK0cnI7it7141x79v/smeTI45YQXW7+RWDlOEmzOvDMOIZ78jY1Uizs6MxDAdNw9H/xE0cH4nEntW/4Mlk9hx6nP5GrjMxyFjoTEcK6mCqp1amCg1qLKwJ60FE5skHPUJNukrpbW769+mx0YVHw/iZvHX0rw79xnxKPcZW5TD4p7/wAI9JpqpcGPj7V96MsO2ThNwzY6TyYBDAJAJJIIYBCZKTZHEjBxfFLjALd/SaY8TyXRllzLHVo1W8Yx+5+01Wkl1aMfW10iyJ4vjJA3HuRJellWzJWrV7ql3N+5ynWhBAMgkkkgQBAEAQBAEAQBAOlKFzy7gVZAs0L2s+g99jBFq6Jmyqis+RlRVFszEKoHqSdgJbpbMpZadJWzS4/j64Z82E2E85JB3RGByUD/ANoaj8TKWRPG543f15FVklxqMtjN4lhZ8Y5R8yvjdd6vS4JBPoVDD7yZLxMfsvyKuXBl3NLxfA2XiOHRg3IVXd/MVV8toMKGj5h/1G0nawvWY6uMsnDjVpN+012rl83RbT1bb59DqFQwphYsHf1BsfqLnUltRXLCvaRw83FBOM4vId9GHh8QF/ivLkb9MifpMYY3l1iXaP3f8ELKsWG+rfIeOeIKcPD5AyhxlxOqF6Lkk42GkG3rWWr1QHtLauoJ26prrXX9iuG3yXcD+0SGi2IlwCNitC+u7EEA0Nt+k2zwyQlcYOS6NV+WimN7e9Rqfx4zZseTiGCriJbHix2y6yCvMyZCAWIUmlAAGonzGiOd6PU6lrjSjBO6tW65XzSX6msc+LFytvyO9h4hXFoQf6/cTonjlB+0jbHlhNeyz2ZQ0ITAPJMAmqSQcvxjxAp5U6kdfSdmnwpriZxajLLi4I/M4T5mPVifvO1bcjkcF1GTMzVqJNdLgsoo8QSAYDO/4TxmoaCKKqP/AF6Db99JwanGou11OrS5XJOL6HRnMdRIAgCAIAgCAIAgCAIBm8S4/l4DlRQ9FAAWKDzOqWWo0Bqs7dpTLPw8bnV0jnalLJw2a/iZZ+EZyBzMdZQEutWJhkCgnffTX3mclLLhdqn2v9NwkseVIzsycQoRsepDpezVWrB0brf1KpFdxJTWbGk1akvuTkXBLiTLwfGjM3EJo8mNziskEOdI5lDsATp37g/ecc4cTxxXu15b9P0KZFKlOXU1/A+KrhwuVgOTeJmYgWcTHGWJPS9IP+KV03sw4H/q2vl0+hfMrakupq+E8eP4QBg2cLqxgqQ7ZAjlA+pmAbUFDaie/WZ4s68OVu6bW2/2+BeeFtpx2PY43OuJiFVSCdPMOtglbawhpmu+jdrveWwzzZNoQ8uJ19rGZJLik/0PmmJJcklmdy7saBZiAo8o2ACoqgeiiyTZnpaLSzw8U8juUq5cklyS+5yZcilSS2QVqutr61sT950T02Gc/ElBN92iinJKkyTcqIBl4fOUNr1lZRUlTRG6dp0zePjLaQKF9zMvVsd2aePlqr+Z6w+Mn8QHTt6yJaaD5Ex1GSPPcvCeLGzzOnX3HtIyaZNezzENROD9rdfn9jZPjCejflM/VH3NPW/+rOb4vlDZLU2KE6cUXGCTOeU1ObkuRpTQCAIAgHf8K4hdAFgGzfa9/wB/lOHPim5OSVo6NPlhGHDJ0zeTID9JB+JzyhKPNHTDJGfuuz1KlxAEAQBAEAQBAEAQDJxnBnLwuXGCFLowUncAkeU17HeVyQ44OPdUc0pVkvsRfEsKNy+arOSAVTzsCdvMqWVHudpn42PEoxnJX58yZKeR2kaQyvgyNgworKExtj1uUVMYBx6QQGZyChP+IbzKeR4moQhe226XmXjHxVbZ54Hgzjw6NZDMzu7p5SWyZGyPV3QJY+9SMWHIoSt1KTvbeu3P4G0lF0q2Rlw8GirQF22slychLfzFnJJOw/KWjpIKLjP2rdu/7RPF2M86IQjBVFUvgQ3fMEX1l06dlZK1TPmOO4fQ5W77j7z1IS4oqR5fDwycX0NeXJEAQBAEAQBAEAQBAEAQBAEiwbnhfElHAvZjR/1mWaHHFlsc+Caf6n0c809IQBAEAQBAEAQBAEA1fGMbZcS4QilSyMxdqFLkVyugKddgEEGhRnLq3OUHCEbv41X5IjBKfE2bGLGFAVAFUdAoAA+wl8WmxYvcil/e5Zyb5mPFwqKzMB5m+piSzEXdamJNe3SI6eMZ8e7e/Nt8+wvajNNyBAEAQleyIbS3Z894vmVn8vYVc9LFBxgkzzZyU5uS5GjNCBJAkAQBJAkASQIsCLAiwIsCLAgFEgHpdjBElaOyvjAsWu3c3OV6XbZnQtVLrHY2W8QxgXq/QzL1aZq9Vj6X+hhw+KqWoggE0D+m8vPTVG0ykNS3KpKkzoTlOsQBAEAQBAEAQBAEAQBAEJWG6VnD8Q40uSF2X+s9LHjUF8TzJzeV2+XRGhomgoaIFDRAomiBQ0QKGiBQ0QKLogUTRAoaYFE0QKLogUNEgiiaIJo9okMUXTFkjTAoaYA0xZDjaOknijDTYuhv6k+tzD1eBos2Vdv3N3F4ghreiex/1mMtNNctzaOqh/tsbQPpMGmuZ0Jpq0JBIgCAIAgCAIAgCAa3iGSkodW2+3eb6eNy4uxzamT4VFdTkcuddmHCTlybJocuRYocuLIonLixQ5cWKHLixReXFiicuLFDlxYocuLFE5cWKHLixQ5cWKHLixRQkmxQ0SBQ0QKGiBQ0QKGiBQ0QKMmHKy/SahpS94o04puG3kdrh2JRSasgHaefNJSaR6GNtwTbMkqXEAQBAEAQBAEA0OJYse1KTXv6zthFQj8WcLbyTvorMPKk2X4Ryo4hQ5ccQocqTZFDlRZPCTlRYocqLIocqLJ4RyoscI5UWRQ5cWTwk5UWOEvKiyKJyosUOVFihyosUTlxZFF5cWTROXFihyosUOVFiicqExR4yKR0r7kgfoDLx3Mcjcf3Oxw2PSigG6HX17kzz5y4pNs78cVGKSMkqXEAQBAEAQBAPGZ6Vj6D/iXxx4pJGeaXDBswLhoATolK3ZlCHDFI9cuRZaicuLFA44sUTlxxCi8qTYNfJxGMdXF+l2fgAS1My8WHR35bnvC6t9J3HUdCPkSGmty0Zxk6+hl5ciy9DlxYJyosUOVFiicuLFDlRYocqLFDlRxChyosihyosmhyo4hQ5UWKJyosihy44hQ5UWKMRxDmY9YBBsAEWA1XdfYj7xNtwdGdLxVa5/c6M5DsEAQBAEAQBAEAEXsYug1ezNZqx7/g72T5fQj29p0Rnx7Pn9zmlHwt17vbt5fsU8bjHVgPkEf1luCX9Y8aHX7MHjMe3nU30o2T9hJ4Jdh4+PozLjdWFg7Dr2r5vpKtNF1OLVmH+NTfSS1ddClvtsOsnha57FPGj0t+SMIXJl63iTt05h9zey/Bs/Eh5Yw2juR4c8nvbLsufzNvh8CoqqooKKHr9z3J6zncm3bOlRSVIZcIar6joR1H3/yloTcXsVnjU1uY9OT1T4o7/e9v1mqyQ7fUy8PKuq/T+TJgcMDsRRqmFH/iS1XUmE+LpTMmiRZcaJFihok2KBSRYommLFIaI4hQ0RxChokcSJoaI40KGiR4iHCNMeJHuKIQJV54rqOBnmxdWL9JbxFXF0I2uuph4nc4wOpcH7L5j+gloZE4yopkj7UV8fsbUwNxAEAQBAEAQBAEAQBAIqAGwAD7CAYuI4RX+ofNEix6Guo9peOSUVSZnPDCbuSMqqAAAKA2AGwA9AJQ0pFgCAIAgHO4vimxuaqjVX8TzvSmtz6aMHjjcd7fxv8AYvpcUMmSak99q8qMR8RftX5Txn6b1L5JHd6nBdSJ4qx2sH8v36SP8xqfgT6pA9PxuTSW3CgWWqgPez0k+v66acop13rYh4cKdN7+Z5TjMl9Zzf5bU3uy/quMNxr+v7/YiXpTUtcx6tjPJ4h/5j6yj9J6n/mW9Xx9jz/Fsfxe3Xe/tH+R1de8T4GPsVcz/wA3X1J/pI9e1HWQ8CHYjcQ3r8122uZy1md/7E+FDseeab2PxKes5r95k+HDsezmb1/f7uWery/8iPCh2PKBmYKOp9TQqrueh6O0c9Y5PJNqK7c230ObVZ/CajBJyffp8To8PwChaemJNk7j4APUAD/P1n1ylwpRjySpHlrDF7y3b3syYeDRW1KDdVuxIHwCYcm1RMccYu0Z5U0EAQBAEAQBAEAQBAEAQBAEAQBAEAoEA8cX4c2RaoA9tX69N5Eo8UJQfJpownOPFGS5ppnN4DwvGMz4HY60TGw0nTrUj6rHTdWH2vvt4cfR2LxvDyS35quVfwds9bk4OKK2+Jn8E4IYW4k5VBOOiGI/BRbUpPQEAfBBHa51aPRLHOfGk99m10MtTqXkjHhfma/9nFOXw84Mn1tw9G+5yYhqI/xMT95n6LzrNHJjfd15NkaqDhKM/wC2c3hOKL41bsyBgCCAdS6rs+tz5rgqNHsxdqz1kyEFio3oADbups9fbp8G5NJUySnIdtWxIFHSR6+/tIcVzYXwMWIaFIA6NrJ2B8xbvf2v5+YpT3Fuz3izAkb2QoDDuD6kevTsbIPaJQrcmzLjyWa3qtN+5q9z0O/buZVRXMhnjBlUfisG9BBuwBu3v/tJlG3uHyMmVyxC4we9UNzXXY9B7k10npaf0Pmzq37Me7X2XU48uuxwfDH2n2X57G74dwjq+pxXlI3IJ30+hPpPodFo46THKCnxW0+VVXzOHJklmyKbjVJ9b7HTnUBAEAQBAEAQBAEAQBAEAQBAEAQDIuFj2/PaCjyRRjfZtJ2NWB6joSPXt+Y9ZFkxkpcjYUoqqXoamCi7+pm0qPuaEltJbmM5y4qRp4SyPoc2y7q386Xs3yOh+x2sSkW06f8AUaxanEnj6W/DWz8tmZGVXdASyakLFSCR/dla6eeY6qMpKKTaV71s6/8AaM9PVtNHF47HycqLgVcYI1eRaJYMPStyC25voJ5npHTwwLHPGva33t3tXfmdullxznGXLb8nX8f4lj4dxJYFHbE+Nb28+QctKHuzrPShnl6u8mRU0n9EcTxxWbhi7Vmhw+DSzNk5mPHpKnlsyHbcEBPNZoDYXZG85ND6N8LH4k5+1XTt8XX2N9RqpSqKjtfN87OXmULr5aacamsWoFWGJca0KvUPMWFHc1Znk6rClJzxr2G+bvm+fPn3s7tLmUlwN+0jFxGe3oVuSzKDuCNgCO30mzt2nJw0tzqTNnKDZNhlUte+ohaBUE9+/T2q++fBuOI8sNX2IN2QAAQdBa6NEn16jp3i1zSJTMmPTy+y7bkCww6bVuD0395oo5OC+F1y5de3mVc4p1xL+D1j4RntlT2BpT3PTV879v8AL2sHoSbSeWfD3VWcE/SF7Y4Wu90n+TbweC0Fsi+h62FJBIDeprrQ6+09bBo9Ngdwjuurd79+3lXI5ck8+VVOW3VLb5d/Ozq4sKr9KgfA/qe86HJy5iMVFUke5BYQBAEAQBAEAQBAEAQBAEAQCiAXi10aGG6E059LoK3xex+QegMrJ8O5lHJbaZg4zIRxuBVNKuHM7gdCTkwqhPrQGT85jmm1lxwXW2/kv5RGNcUJNmXxdAHxZMmflYlDAjmHGGclShsEatg40nrfSWzxbp8fClz5fczxNK1w2zD4kAXx8VrBxY8TigP/ANGTVkZv5VGMbf8Akd9hKTanw5IyXCrb+O326mmJqLcWt2Z/FFx8nGcz8tVyYnB9WVwyqPUkgbDeXzqEsb4nS23+pVOSyOluY+M4zFkxay/K0N5HzA4vNXcOASpFg7fG4BlVnx5U5Rly69P5QUJwlyORxvi65eEGPSxyeQj6VVSr6sZZ3IFHR+GzV1c8/VeldPPHNXu7qt91ydrbsbYNHkTW1rr+TSyI3MDBWalYhgDW7Dyel+UEem25s1yYtbKeSMtR7V7V2XdV1vqdmTTKGKSxey+f/p18HDnKVyZ2bJTBsakjQp7NoUAEg9NVkVdz29RpOObjKbce2y+T6s4dO3wJtKzeyLYI23HfcfedMHTRaa4otHG4ngWVW8u5FXj3NX0N1tv29J5vpPRZNTLxISt9ntt0rff5l9HlWnjwTW3db7+RiwYfMGGNmIsBgdiGFHtR6Dr6mcWH0Pme82or4u3+i/c6J66NewnL6L9Wa2XDsuNybYaRSsPpo9a2punTp3k/4uWN/wD1yKN+6+avs/ly5mb11r2IN1zXJ13R6GPQq6FFPou3B2C+gJo7KO/czr1XoOcpvwWlHs7X46mGD0nGMEsu77qn/aNjw/gizdDpLG2vsGax8k7fAB26T1dPihpdOsSdvn831X2XwOOXHqc3iNVH8dvyzvKKAA2A6ASh3VRYAgCAIAgCAIAgCAIAgCAZMWIt0grKaiYuIdVxHKGVkG7MpBAUGmax1A3v4MiUklZSOS3VGzwa2Tfp/nJTT3IzNpGi+YZMacTiB0sv94vfSPxV/Mu/TqL60Jlxprjj5P5bfQjG3F8MjMDfSaXZubHCObrqD+klGOWKqzlsdXHcSeyYuHx/DXlyN+mRP0nI99Ul2i/q/wCDTDtj82bXH8ZirGuQOzqVdRjR2IIsAllFLe48xHUydTlwJcGV/Lm9vgtzOOPIpNwNTj3y8TjOLRyMT7ZC7K2VkvzIqoSq6hsWLE0Tte4xnlyZYvHig0ntctq8lz+iNYYlGXFN2zLn4Yu6s+RiqMGRAFVAwFAkgamO5717S89LOaUHL2VW1buq5v8AgtHhi+JLc5vjvGENjVaNnrdUe2/7uiNzQMelJQhg4JRVy79Eq5fYjTrxMtp7R+rd/g5PDMuQ5MlmixQLqOw8o29/L9+v4p8/GCc4xaVbfc9OTai2ux1OC8MD0/0ADStDc/zEX0377nr2n1cdHp9PN8Kt3avp2Xy+p4scmbUQTyNpV06+fmdtFAAA2AAA+B0l27N0klSLAEA53HeIUdGKi9i+9CwDt3O8w1WqhpkuLeT5L8sjHCWdtQdRXN/hHD4rjm1jmEFhpYAGx/3aqHamoDfrft4Wp1mbM0pv2U7pbb+fM78Wlx47kt29rb6E4HjrKtuaDGqqgGCkFVva2O97e4nVoPSbjln6w27rfoq+H6HJqdD7MfBXLp3v4n0XhORGxA47q2+rrZNkbfM9yc+Op3zVnPhSjHhS5WjclTUQBAEAQBAEAQBAEAQBAEAwcZwwyoUdn0MGVlVtIYMKIYjfpt1mOXHKfKTXlX5TCSu2jP8Aw6ZsWThyj48dadigDLtYXSSQp6EEDYzPFjgoPBFNJLn5/HuYZONS8RsyeDZtfN6WmR8ZrpaMRf5Vt26TXDJbwX+u30GZ3T7mn4L4inLx8nC6YNNqzsLK1alUBZjfvR9pjizx4nGEHVu3W19fi9+yJnhm1be544LJbOER1xbHGXXR1vUiofMFHUWBV12k4M8JycYXXeml5bmyjJR9rmbOUvppHOO+pCqx+2oED8jNsiyNVBpP4q/yiHCLftGLg+DXEGC2SzF3Zjqd3NAszdzQA9AAAKAEzwYPDbk3cnzf4XwLN9DPN6IEkCAczjvDNX/T2BBBGojr6Hf/AG7THVabHqXF5G7XbquxXG54bWJKn9H3ReH8ExqKO/r2BPUk9zv6k9ppDHix+5BL5X9ysoyn78m/nX2N/DjCqAO3r1l223bLxiopJHuQSIBGFgiSnTsiS4lTOTm8HAIZLJBBYMA1jvsaHSceq0WPUXJezPvu0/NfkYpzw0lvHttt5HD4nhv79jroCwQ2kldlYHf6rIre/e54efDLDk4Jc117pno4skcsOJf1mDDidcLB1WgQvkNXdeQMAN+lVQ2HYmYRcTVm54Rky4cOgMuxfdmtiC4IPSxStW/Wh8z2NH6RyZOHFDGpUviv4o83UaaMOKbm42/7RscXxmQkkdbUGgSNNWdvz+/621Gq17nwQxuK+Cvz3opixaWuLJNN9bdeWx1PAgdBYk70KPahd16+avsJ6WNTjhhHI23W989zLHwuUpR5XtXLY6UsaiAIAgCAIAgCAIAgCAekcg2K+8h30IlHiVGDPnztYxjFhvq41ZW9yEKqA3uSw9jOWWTUvaMEvi3t+lX9iqwx6swYvDMa41x+cqCzH+8ca2YlnbJpI1kkkm9rMiGkqFSk7bttbW/26I1bV3RtYsYVQqgKqgAAAAADoAB0E6MeOOOKjHkQ3fM9TQgQBAEAQBAEAQBAEAQBAEA+P/tFmAyuxDDSUKsoLWQbIAHcAA7/AJzxfS9vNFR/47/Ozo0DXBJ/9n9KRuYcDPl2JOkm1I2X6b821gdenVtrmfo/0fDNBzyNpLbzZOp1U4SUIJN/Zdzo+H+E6GLOdRssPk/iPqQKA9K/L2sGDHp4OGJc+bfP/wAOSXHknx5Hdcq5L+TfyYFYgsqkjoSAT+c1UmtkS4xbtoyAV0kEiAIAgCAIAgCAIAgCAIAgCAIAgCAIAgCAIAgCAIAgCAIAgCAanF+HJk+r5Owon13EpkxY8jTyQTa5MootN8Emr50ZeH4VU+kb1RJ3J/d9pq5N7CGOMORmlS4gGHi+LTEurI2kXV7nf4HwfykAxf8AySd+YB6nDmC/JYpQHvFg25IEAQBAEAQBAEAQBAEAQBAEAQBAEAQBAEAQBAEAQBAEAQBAEAQBAOb49whyY1oBgjqzKVB1KCNQ3IA2LSGGfP8AB4zk4jEdGMLYbQmJFAA/hnLFjvsGb7ZV2lSDscbwOVv4nSTTtem9zpRAuk9gSDfrpHrLFrJxWNsoyB7YY8gCUi5FZhqNum2padVI2ore3WGQzBw+LiU1uEI1MCcStj0gDg0HkJBqsqaft07yNyD2g4vRkNsCF8gIx73mcEnbdhj0kXXa97jcHoYs5fEHLsFdGBCqq1qyatY62Byx79a603B3ZYkQBAEAQBAEAQBAEAQBAEAQBAEAQBAEAQBAEAQBAEAQARexgHkYwDYAv4HoB/QD8hAPUAQBAEAQBAEAQBAEAQBAEAQBAEAQBAEAQBAEAQBAEAQBAEAQBAEAQBAEAQBAEAQBAE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43015" name="Picture 4" descr="http://images.myshared.ru/3181/slide_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кутник 2"/>
          <p:cNvSpPr/>
          <p:nvPr/>
        </p:nvSpPr>
        <p:spPr>
          <a:xfrm>
            <a:off x="6804025" y="6237288"/>
            <a:ext cx="2089150" cy="6207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54868"/>
            <a:ext cx="8462714" cy="6286500"/>
          </a:xfrm>
        </p:spPr>
        <p:txBody>
          <a:bodyPr/>
          <a:lstStyle/>
          <a:p>
            <a:pPr marL="615950" indent="-533400" eaLnBrk="1" hangingPunct="1">
              <a:buFont typeface="Wingdings 2" pitchFamily="18" charset="2"/>
              <a:buAutoNum type="arabicPeriod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615950" indent="-533400" eaLnBrk="1" hangingPunct="1">
              <a:buFont typeface="Wingdings 2" pitchFamily="18" charset="2"/>
              <a:buAutoNum type="arabicPeriod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Женевські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конвенці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IV 1949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року.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Додатков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протоколи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Женевських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конвенцій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1949 року (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Протоколи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І та ІІІ), 1977 року.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Римський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статут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Міжнародного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кримінального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суду 1998 року.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Конвенція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незастосування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строку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давності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воєнних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злочинів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злочинів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проти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людства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1968 року.</a:t>
            </a:r>
          </a:p>
          <a:p>
            <a:pPr marL="342900" indent="-342900" algn="just">
              <a:buFont typeface="+mj-lt"/>
              <a:buAutoNum type="arabicPeriod"/>
            </a:pPr>
            <a:endParaRPr lang="uk-UA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14375" y="620713"/>
            <a:ext cx="7818438" cy="863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>
                <a:solidFill>
                  <a:srgbClr val="9F2936"/>
                </a:solidFill>
                <a:latin typeface="Times New Roman" pitchFamily="18" charset="0"/>
                <a:cs typeface="Times New Roman" pitchFamily="18" charset="0"/>
              </a:rPr>
              <a:t>Література</a:t>
            </a:r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7411" name="Прямокутник 1"/>
          <p:cNvSpPr>
            <a:spLocks noChangeArrowheads="1"/>
          </p:cNvSpPr>
          <p:nvPr/>
        </p:nvSpPr>
        <p:spPr bwMode="auto">
          <a:xfrm>
            <a:off x="971550" y="6021388"/>
            <a:ext cx="7345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400" b="1">
                <a:solidFill>
                  <a:srgbClr val="000000"/>
                </a:solidFill>
              </a:rPr>
              <a:t>[Електронний ресурс]:</a:t>
            </a:r>
            <a:r>
              <a:rPr lang="ru-RU" sz="2400" b="1"/>
              <a:t> </a:t>
            </a:r>
            <a:r>
              <a:rPr lang="en-US" sz="2400" b="1"/>
              <a:t>http://zakon.rada.gov.ua/</a:t>
            </a:r>
            <a:endParaRPr lang="ru-RU" sz="2400" b="1"/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3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Забезпечення</a:t>
            </a:r>
            <a:r>
              <a:rPr lang="ru-RU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поваги</a:t>
            </a:r>
            <a:r>
              <a:rPr lang="ru-RU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 норм </a:t>
            </a:r>
            <a:r>
              <a:rPr lang="ru-RU" sz="3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міжнародного</a:t>
            </a:r>
            <a:r>
              <a:rPr lang="ru-RU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гуманітарного</a:t>
            </a:r>
            <a:r>
              <a:rPr lang="ru-RU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права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№1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/>
          <a:lstStyle/>
          <a:p>
            <a:pPr marL="0" indent="354013" algn="just">
              <a:buNone/>
            </a:pP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Невирішеність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проблем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міжнародно-правової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призводить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безкарності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міжнародних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правопорушень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призводить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дестабілізації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міжнародного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правопорядку, а тому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поваги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міжнародного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гуманітарного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права є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надзвичайно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важливим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354013" algn="just">
              <a:buNone/>
            </a:pP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Варто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відмітити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дотримання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міжнародного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гуманітарного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права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має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значну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специфіку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Держава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несе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міжнародного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гуманітарного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права,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були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вчинені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усіма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гілками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влади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законодавчої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виконавчої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судової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фізичними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юридичними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особами,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знаходяться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її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владою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контролем.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511130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/>
          <a:lstStyle/>
          <a:p>
            <a:pPr marL="0" indent="354013" algn="just">
              <a:buNone/>
            </a:pP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Міжнародна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процедура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додатковий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 по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відношенню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національної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призначена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особливих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випадків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354013" algn="just">
              <a:buNone/>
            </a:pP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4013" algn="just"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Ст. 91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Додаткового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протоколу І до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Женевських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конвенцій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«Сторона,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перебуває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конфлікті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порушує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Конвенцій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Протоколу, повинна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відшкодовувати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завдані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збитки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підстави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несе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вчиняються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особами,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входять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складу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збройних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сил».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214152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32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Поняття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ознаки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воєнних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злочинів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№2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81514074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/>
          <a:lstStyle/>
          <a:p>
            <a:pPr marL="0" indent="354013" algn="just">
              <a:buNone/>
            </a:pPr>
            <a:r>
              <a:rPr lang="uk-UA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Женевські конвенції і Додатковий протокол </a:t>
            </a:r>
            <a:r>
              <a:rPr lang="en-US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uk-UA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них кваліфікують ряд серйозних порушень норм, що містяться в них, як воєнні злочини (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ст.ст</a:t>
            </a:r>
            <a:r>
              <a:rPr lang="uk-UA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49, 50 Женевської конвенції </a:t>
            </a:r>
            <a:r>
              <a:rPr lang="en-US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1949 </a:t>
            </a:r>
            <a:r>
              <a:rPr lang="uk-UA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р.; ст. ст. 50, 51 Женевської конвенції </a:t>
            </a:r>
            <a:r>
              <a:rPr lang="en-US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 1949 </a:t>
            </a:r>
            <a:r>
              <a:rPr lang="uk-UA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р.; ст. ст. 129, 130 Женевської конвенції </a:t>
            </a:r>
            <a:r>
              <a:rPr lang="en-US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 1949 </a:t>
            </a:r>
            <a:r>
              <a:rPr lang="uk-UA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р.; ст. ст. 146, 147 Женевській конвенції </a:t>
            </a:r>
            <a:r>
              <a:rPr lang="en-US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 1949 </a:t>
            </a:r>
            <a:r>
              <a:rPr lang="uk-UA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р.; ст. 85 Додаткового протоколу </a:t>
            </a:r>
            <a:r>
              <a:rPr lang="en-US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uk-UA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Женевських конвенцій, 1977 р.).</a:t>
            </a:r>
          </a:p>
          <a:p>
            <a:pPr marL="0" indent="354013" algn="just">
              <a:buNone/>
            </a:pPr>
            <a:r>
              <a:rPr lang="uk-UA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Статути Нюрнберзького і Токійського військових трибуналів передбачили відповідальність за воєнні злочини і злочини проти людяності. Більш детально відповідні злочини визначені в Статуті Міжнародного кримінального суду 1998 р., а також в Статуті Трибуналу по колишній Югославії 1993 р.</a:t>
            </a:r>
          </a:p>
        </p:txBody>
      </p:sp>
    </p:spTree>
    <p:extLst>
      <p:ext uri="{BB962C8B-B14F-4D97-AF65-F5344CB8AC3E}">
        <p14:creationId xmlns:p14="http://schemas.microsoft.com/office/powerpoint/2010/main" val="3787249766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/>
          <a:lstStyle/>
          <a:p>
            <a:pPr marL="0" indent="354013" algn="just">
              <a:buNone/>
            </a:pPr>
            <a:r>
              <a:rPr lang="ru-RU" sz="2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ru-RU" sz="2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оєнні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злочини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злочини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проти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людяності</a:t>
            </a:r>
            <a:r>
              <a:rPr lang="uk-UA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розділені на дві основні категорії:</a:t>
            </a:r>
          </a:p>
          <a:p>
            <a:pPr marL="0" indent="354013" algn="just">
              <a:buNone/>
            </a:pPr>
            <a:r>
              <a:rPr lang="uk-UA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серйозні порушення Женевських конвенцій 1949 р. (тобто права Женеви);</a:t>
            </a:r>
          </a:p>
          <a:p>
            <a:pPr marL="0" indent="354013" algn="just">
              <a:buNone/>
            </a:pPr>
            <a:r>
              <a:rPr lang="uk-UA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порушення законів і звичаїв війни (тобто права Гааги).</a:t>
            </a:r>
          </a:p>
        </p:txBody>
      </p:sp>
    </p:spTree>
    <p:extLst>
      <p:ext uri="{BB962C8B-B14F-4D97-AF65-F5344CB8AC3E}">
        <p14:creationId xmlns:p14="http://schemas.microsoft.com/office/powerpoint/2010/main" val="2769496208"/>
      </p:ext>
    </p:extLst>
  </p:cSld>
  <p:clrMapOvr>
    <a:masterClrMapping/>
  </p:clrMapOvr>
  <p:transition spd="slow"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6728</TotalTime>
  <Words>1085</Words>
  <Application>Microsoft Office PowerPoint</Application>
  <PresentationFormat>Екран (4:3)</PresentationFormat>
  <Paragraphs>93</Paragraphs>
  <Slides>22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Verdana</vt:lpstr>
      <vt:lpstr>Wingdings 2</vt:lpstr>
      <vt:lpstr>Аспект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: «Профілактика правопорушень.»</dc:title>
  <dc:creator>Taras</dc:creator>
  <cp:lastModifiedBy>Петро Сеник</cp:lastModifiedBy>
  <cp:revision>487</cp:revision>
  <dcterms:created xsi:type="dcterms:W3CDTF">2013-04-25T13:18:17Z</dcterms:created>
  <dcterms:modified xsi:type="dcterms:W3CDTF">2025-04-04T08:59:48Z</dcterms:modified>
</cp:coreProperties>
</file>