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57" r:id="rId1"/>
  </p:sldMasterIdLst>
  <p:notesMasterIdLst>
    <p:notesMasterId r:id="rId25"/>
  </p:notesMasterIdLst>
  <p:handoutMasterIdLst>
    <p:handoutMasterId r:id="rId26"/>
  </p:handoutMasterIdLst>
  <p:sldIdLst>
    <p:sldId id="315" r:id="rId2"/>
    <p:sldId id="293" r:id="rId3"/>
    <p:sldId id="338" r:id="rId4"/>
    <p:sldId id="337" r:id="rId5"/>
    <p:sldId id="339" r:id="rId6"/>
    <p:sldId id="340" r:id="rId7"/>
    <p:sldId id="341" r:id="rId8"/>
    <p:sldId id="316" r:id="rId9"/>
    <p:sldId id="318" r:id="rId10"/>
    <p:sldId id="319" r:id="rId11"/>
    <p:sldId id="342" r:id="rId12"/>
    <p:sldId id="343" r:id="rId13"/>
    <p:sldId id="344" r:id="rId14"/>
    <p:sldId id="345" r:id="rId15"/>
    <p:sldId id="328" r:id="rId16"/>
    <p:sldId id="329" r:id="rId17"/>
    <p:sldId id="331" r:id="rId18"/>
    <p:sldId id="332" r:id="rId19"/>
    <p:sldId id="333" r:id="rId20"/>
    <p:sldId id="334" r:id="rId21"/>
    <p:sldId id="335" r:id="rId22"/>
    <p:sldId id="346" r:id="rId23"/>
    <p:sldId id="347" r:id="rId2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99" autoAdjust="0"/>
    <p:restoredTop sz="94660"/>
  </p:normalViewPr>
  <p:slideViewPr>
    <p:cSldViewPr>
      <p:cViewPr varScale="1">
        <p:scale>
          <a:sx n="82" d="100"/>
          <a:sy n="82" d="100"/>
        </p:scale>
        <p:origin x="-102" y="-24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13F9BDE-99BA-4EC5-866D-34D64A43CC30}" type="datetimeFigureOut">
              <a:rPr lang="uk-UA" smtClean="0"/>
              <a:pPr/>
              <a:t>05.11.2021</a:t>
            </a:fld>
            <a:endParaRPr lang="uk-UA"/>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5E3C40-4FD1-4EA9-B1AA-D49513F93A78}" type="slidenum">
              <a:rPr lang="uk-UA" smtClean="0"/>
              <a:pPr/>
              <a:t>‹#›</a:t>
            </a:fld>
            <a:endParaRPr lang="uk-UA"/>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AABCB7-1FF5-49D1-8E92-276871A6C854}" type="datetimeFigureOut">
              <a:rPr lang="uk-UA" smtClean="0"/>
              <a:pPr/>
              <a:t>05.11.2021</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21F418-3CB0-488D-BAD2-3E9D3850F470}" type="slidenum">
              <a:rPr lang="uk-UA" smtClean="0"/>
              <a:pPr/>
              <a:t>‹#›</a:t>
            </a:fld>
            <a:endParaRPr lang="uk-UA"/>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F721F418-3CB0-488D-BAD2-3E9D3850F470}" type="slidenum">
              <a:rPr lang="uk-UA" smtClean="0"/>
              <a:pPr/>
              <a:t>2</a:t>
            </a:fld>
            <a:endParaRPr lang="uk-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F721F418-3CB0-488D-BAD2-3E9D3850F470}" type="slidenum">
              <a:rPr lang="uk-UA" smtClean="0"/>
              <a:pPr/>
              <a:t>3</a:t>
            </a:fld>
            <a:endParaRPr lang="uk-U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F721F418-3CB0-488D-BAD2-3E9D3850F470}" type="slidenum">
              <a:rPr lang="uk-UA" smtClean="0"/>
              <a:pPr/>
              <a:t>4</a:t>
            </a:fld>
            <a:endParaRPr lang="uk-U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F721F418-3CB0-488D-BAD2-3E9D3850F470}" type="slidenum">
              <a:rPr lang="uk-UA" smtClean="0"/>
              <a:pPr/>
              <a:t>5</a:t>
            </a:fld>
            <a:endParaRPr lang="uk-U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F721F418-3CB0-488D-BAD2-3E9D3850F470}" type="slidenum">
              <a:rPr lang="uk-UA" smtClean="0"/>
              <a:pPr/>
              <a:t>6</a:t>
            </a:fld>
            <a:endParaRPr lang="uk-U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F721F418-3CB0-488D-BAD2-3E9D3850F470}" type="slidenum">
              <a:rPr lang="uk-UA" smtClean="0"/>
              <a:pPr/>
              <a:t>7</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4578" name="Rectangle 2"/>
          <p:cNvSpPr>
            <a:spLocks noGrp="1" noChangeArrowheads="1"/>
          </p:cNvSpPr>
          <p:nvPr>
            <p:ph type="ctrTitle" sz="quarter"/>
          </p:nvPr>
        </p:nvSpPr>
        <p:spPr>
          <a:xfrm>
            <a:off x="685800" y="1676400"/>
            <a:ext cx="7772400" cy="1828800"/>
          </a:xfrm>
        </p:spPr>
        <p:txBody>
          <a:bodyPr/>
          <a:lstStyle>
            <a:lvl1pPr>
              <a:defRPr/>
            </a:lvl1pPr>
          </a:lstStyle>
          <a:p>
            <a:pPr lvl="0"/>
            <a:r>
              <a:rPr lang="uk-UA" noProof="0" smtClean="0"/>
              <a:t>Образец заголовка</a:t>
            </a:r>
          </a:p>
        </p:txBody>
      </p:sp>
      <p:sp>
        <p:nvSpPr>
          <p:cNvPr id="24579"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uk-UA" noProof="0" smtClean="0"/>
              <a:t>Образец подзаголовка</a:t>
            </a:r>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9EA03B39-A707-47FB-9155-FDBA4D0CEA5E}" type="slidenum">
              <a:rPr lang="uk-UA"/>
              <a:pPr>
                <a:defRPr/>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0DC10896-4760-4C4B-9276-DCCCECEFBD50}"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381000"/>
            <a:ext cx="2057400"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381000"/>
            <a:ext cx="6019800"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079AF82D-EF4E-43EF-BA3C-57187CDE36BE}"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78A31D96-E23D-44C8-AFB2-DA02E14C2627}"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2D800882-5D48-453C-84E5-E778487540F5}" type="slidenum">
              <a:rPr lang="uk-UA"/>
              <a:pPr>
                <a:defRPr/>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F7B6DE4B-21AD-4677-8CE6-0CF5DD2D68DF}"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uk-UA"/>
          </a:p>
        </p:txBody>
      </p:sp>
      <p:sp>
        <p:nvSpPr>
          <p:cNvPr id="8"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9" name="Rectangle 6"/>
          <p:cNvSpPr>
            <a:spLocks noGrp="1" noChangeArrowheads="1"/>
          </p:cNvSpPr>
          <p:nvPr>
            <p:ph type="sldNum" sz="quarter" idx="12"/>
          </p:nvPr>
        </p:nvSpPr>
        <p:spPr>
          <a:ln/>
        </p:spPr>
        <p:txBody>
          <a:bodyPr/>
          <a:lstStyle>
            <a:lvl1pPr>
              <a:defRPr/>
            </a:lvl1pPr>
          </a:lstStyle>
          <a:p>
            <a:pPr>
              <a:defRPr/>
            </a:pPr>
            <a:fld id="{AC8D25AF-02F6-488E-AD5A-1D7E1ED44A71}"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uk-UA"/>
          </a:p>
        </p:txBody>
      </p:sp>
      <p:sp>
        <p:nvSpPr>
          <p:cNvPr id="4"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5" name="Rectangle 6"/>
          <p:cNvSpPr>
            <a:spLocks noGrp="1" noChangeArrowheads="1"/>
          </p:cNvSpPr>
          <p:nvPr>
            <p:ph type="sldNum" sz="quarter" idx="12"/>
          </p:nvPr>
        </p:nvSpPr>
        <p:spPr>
          <a:ln/>
        </p:spPr>
        <p:txBody>
          <a:bodyPr/>
          <a:lstStyle>
            <a:lvl1pPr>
              <a:defRPr/>
            </a:lvl1pPr>
          </a:lstStyle>
          <a:p>
            <a:pPr>
              <a:defRPr/>
            </a:pPr>
            <a:fld id="{C38A6CA7-6BFA-45D2-AAC1-CA65CC9A5BE0}"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uk-UA"/>
          </a:p>
        </p:txBody>
      </p:sp>
      <p:sp>
        <p:nvSpPr>
          <p:cNvPr id="3"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4" name="Rectangle 6"/>
          <p:cNvSpPr>
            <a:spLocks noGrp="1" noChangeArrowheads="1"/>
          </p:cNvSpPr>
          <p:nvPr>
            <p:ph type="sldNum" sz="quarter" idx="12"/>
          </p:nvPr>
        </p:nvSpPr>
        <p:spPr>
          <a:ln/>
        </p:spPr>
        <p:txBody>
          <a:bodyPr/>
          <a:lstStyle>
            <a:lvl1pPr>
              <a:defRPr/>
            </a:lvl1pPr>
          </a:lstStyle>
          <a:p>
            <a:pPr>
              <a:defRPr/>
            </a:pPr>
            <a:fld id="{9CB76CCF-1355-401E-8571-2B3DF485782A}"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3A81F90A-552A-48E9-8AFA-FB740107F48E}"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45F22E24-6FAC-4682-A73E-1F1860FFB689}"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uk-UA" smtClean="0"/>
              <a:t>Образец заголовка</a:t>
            </a:r>
          </a:p>
        </p:txBody>
      </p:sp>
      <p:sp>
        <p:nvSpPr>
          <p:cNvPr id="23555" name="Rectangle 3"/>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p>
        </p:txBody>
      </p:sp>
      <p:sp>
        <p:nvSpPr>
          <p:cNvPr id="2355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effectLst>
                  <a:outerShdw blurRad="38100" dist="38100" dir="2700000" algn="tl">
                    <a:srgbClr val="000000"/>
                  </a:outerShdw>
                </a:effectLst>
                <a:latin typeface="Arial" charset="0"/>
              </a:defRPr>
            </a:lvl1pPr>
          </a:lstStyle>
          <a:p>
            <a:pPr>
              <a:defRPr/>
            </a:pPr>
            <a:endParaRPr lang="uk-UA"/>
          </a:p>
        </p:txBody>
      </p:sp>
      <p:sp>
        <p:nvSpPr>
          <p:cNvPr id="2355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effectLst>
                  <a:outerShdw blurRad="38100" dist="38100" dir="2700000" algn="tl">
                    <a:srgbClr val="000000"/>
                  </a:outerShdw>
                </a:effectLst>
                <a:latin typeface="Arial" charset="0"/>
              </a:defRPr>
            </a:lvl1pPr>
          </a:lstStyle>
          <a:p>
            <a:pPr>
              <a:defRPr/>
            </a:pPr>
            <a:r>
              <a:rPr lang="uk-UA" smtClean="0"/>
              <a:t>сканери вразливості веб-сервера</a:t>
            </a:r>
            <a:endParaRPr lang="uk-UA"/>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smtClean="0">
                <a:effectLst>
                  <a:outerShdw blurRad="38100" dist="38100" dir="2700000" algn="tl">
                    <a:srgbClr val="000000"/>
                  </a:outerShdw>
                </a:effectLst>
                <a:latin typeface="Arial" charset="0"/>
              </a:defRPr>
            </a:lvl1pPr>
          </a:lstStyle>
          <a:p>
            <a:pPr>
              <a:defRPr/>
            </a:pPr>
            <a:fld id="{C8FE73A7-4BEE-4AC4-96CF-92F90AB3E79E}" type="slidenum">
              <a:rPr lang="uk-UA"/>
              <a:pPr>
                <a:defRPr/>
              </a:pPr>
              <a:t>‹#›</a:t>
            </a:fld>
            <a:endParaRPr lang="uk-UA"/>
          </a:p>
        </p:txBody>
      </p:sp>
    </p:spTree>
  </p:cSld>
  <p:clrMap bg1="dk2" tx1="lt1" bg2="dk1"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softpedia.com/get/System/System-Miscellaneous/FePsTools.shtml"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docs.microsoft.com/ru-ru/previous-versions/bb545021(v=msdn.10)?redirectedfrom=MSDN"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flylib.com/books/en/3.85.1.39/1/"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dmcomp.ru/pstools.html" TargetMode="External"/><Relationship Id="rId2" Type="http://schemas.openxmlformats.org/officeDocument/2006/relationships/hyperlink" Target="http://technet.microsoft.com/ru-ru/sysinternals/default.asp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3214678" y="785794"/>
            <a:ext cx="3786214" cy="4784725"/>
          </a:xfrm>
        </p:spPr>
        <p:txBody>
          <a:bodyPr/>
          <a:lstStyle/>
          <a:p>
            <a:pPr>
              <a:lnSpc>
                <a:spcPct val="80000"/>
              </a:lnSpc>
              <a:buFont typeface="Wingdings" pitchFamily="2" charset="2"/>
              <a:buChar char="Ø"/>
            </a:pPr>
            <a:r>
              <a:rPr lang="en-CA" sz="2400" dirty="0" err="1" smtClean="0"/>
              <a:t>Winfingerprint</a:t>
            </a:r>
            <a:endParaRPr lang="uk-UA" sz="2400" dirty="0" smtClean="0"/>
          </a:p>
          <a:p>
            <a:pPr>
              <a:lnSpc>
                <a:spcPct val="80000"/>
              </a:lnSpc>
              <a:buFont typeface="Wingdings" pitchFamily="2" charset="2"/>
              <a:buChar char="Ø"/>
            </a:pPr>
            <a:r>
              <a:rPr lang="en-CA" sz="2400" dirty="0" smtClean="0"/>
              <a:t>GETUSERINFO</a:t>
            </a:r>
            <a:endParaRPr lang="uk-UA" sz="2400" dirty="0" smtClean="0"/>
          </a:p>
          <a:p>
            <a:pPr>
              <a:lnSpc>
                <a:spcPct val="80000"/>
              </a:lnSpc>
              <a:buFont typeface="Wingdings" pitchFamily="2" charset="2"/>
              <a:buChar char="Ø"/>
            </a:pPr>
            <a:r>
              <a:rPr lang="ru-RU" sz="2400" dirty="0" smtClean="0"/>
              <a:t>ENUM</a:t>
            </a:r>
          </a:p>
          <a:p>
            <a:pPr>
              <a:lnSpc>
                <a:spcPct val="80000"/>
              </a:lnSpc>
              <a:buFont typeface="Wingdings" pitchFamily="2" charset="2"/>
              <a:buChar char="Ø"/>
            </a:pPr>
            <a:r>
              <a:rPr lang="ru-RU" sz="2400" dirty="0" err="1" smtClean="0"/>
              <a:t>Утиліти</a:t>
            </a:r>
            <a:r>
              <a:rPr lang="ru-RU" sz="2400" dirty="0" smtClean="0"/>
              <a:t> пакету P</a:t>
            </a:r>
            <a:r>
              <a:rPr lang="en-CA" sz="2400" dirty="0" smtClean="0"/>
              <a:t>s</a:t>
            </a:r>
            <a:r>
              <a:rPr lang="ru-RU" sz="2400" dirty="0" err="1" smtClean="0"/>
              <a:t>tools</a:t>
            </a:r>
            <a:endParaRPr lang="uk-UA" sz="2400" dirty="0" smtClean="0"/>
          </a:p>
          <a:p>
            <a:pPr marL="900000">
              <a:lnSpc>
                <a:spcPct val="80000"/>
              </a:lnSpc>
            </a:pPr>
            <a:r>
              <a:rPr lang="uk-UA" sz="2400" dirty="0" err="1" smtClean="0"/>
              <a:t>PsExec</a:t>
            </a:r>
            <a:r>
              <a:rPr lang="uk-UA" sz="2400" dirty="0" smtClean="0"/>
              <a:t>;</a:t>
            </a:r>
          </a:p>
          <a:p>
            <a:pPr marL="900000">
              <a:lnSpc>
                <a:spcPct val="80000"/>
              </a:lnSpc>
            </a:pPr>
            <a:r>
              <a:rPr lang="uk-UA" sz="2400" dirty="0" err="1" smtClean="0"/>
              <a:t>PsFile</a:t>
            </a:r>
            <a:r>
              <a:rPr lang="uk-UA" sz="2400" dirty="0"/>
              <a:t>;</a:t>
            </a:r>
          </a:p>
          <a:p>
            <a:pPr marL="900000">
              <a:lnSpc>
                <a:spcPct val="80000"/>
              </a:lnSpc>
            </a:pPr>
            <a:r>
              <a:rPr lang="uk-UA" sz="2400" dirty="0" err="1" smtClean="0"/>
              <a:t>PsGetSid</a:t>
            </a:r>
            <a:r>
              <a:rPr lang="uk-UA" sz="2400" dirty="0"/>
              <a:t>;</a:t>
            </a:r>
          </a:p>
          <a:p>
            <a:pPr marL="900000">
              <a:lnSpc>
                <a:spcPct val="80000"/>
              </a:lnSpc>
            </a:pPr>
            <a:r>
              <a:rPr lang="uk-UA" sz="2400" dirty="0" err="1" smtClean="0"/>
              <a:t>PsInfo</a:t>
            </a:r>
            <a:r>
              <a:rPr lang="uk-UA" sz="2400" dirty="0"/>
              <a:t>;</a:t>
            </a:r>
          </a:p>
          <a:p>
            <a:pPr marL="900000">
              <a:lnSpc>
                <a:spcPct val="80000"/>
              </a:lnSpc>
            </a:pPr>
            <a:r>
              <a:rPr lang="uk-UA" sz="2400" dirty="0" err="1" smtClean="0"/>
              <a:t>PsKill</a:t>
            </a:r>
            <a:r>
              <a:rPr lang="uk-UA" sz="2400" dirty="0"/>
              <a:t>;</a:t>
            </a:r>
          </a:p>
          <a:p>
            <a:pPr marL="900000">
              <a:lnSpc>
                <a:spcPct val="80000"/>
              </a:lnSpc>
            </a:pPr>
            <a:r>
              <a:rPr lang="uk-UA" sz="2400" dirty="0" err="1" smtClean="0"/>
              <a:t>PsList</a:t>
            </a:r>
            <a:r>
              <a:rPr lang="uk-UA" sz="2400" dirty="0"/>
              <a:t>;</a:t>
            </a:r>
          </a:p>
          <a:p>
            <a:pPr marL="900000">
              <a:lnSpc>
                <a:spcPct val="80000"/>
              </a:lnSpc>
            </a:pPr>
            <a:r>
              <a:rPr lang="uk-UA" sz="2400" dirty="0" err="1" smtClean="0"/>
              <a:t>PsLoggedOn</a:t>
            </a:r>
            <a:r>
              <a:rPr lang="uk-UA" sz="2400" dirty="0"/>
              <a:t>;</a:t>
            </a:r>
          </a:p>
          <a:p>
            <a:pPr marL="900000">
              <a:lnSpc>
                <a:spcPct val="80000"/>
              </a:lnSpc>
            </a:pPr>
            <a:r>
              <a:rPr lang="uk-UA" sz="2400" dirty="0" err="1" smtClean="0"/>
              <a:t>PsLogList</a:t>
            </a:r>
            <a:r>
              <a:rPr lang="uk-UA" sz="2400" dirty="0"/>
              <a:t>;</a:t>
            </a:r>
          </a:p>
          <a:p>
            <a:pPr marL="900000">
              <a:lnSpc>
                <a:spcPct val="80000"/>
              </a:lnSpc>
            </a:pPr>
            <a:r>
              <a:rPr lang="uk-UA" sz="2400" dirty="0" err="1" smtClean="0"/>
              <a:t>PsPasswd</a:t>
            </a:r>
            <a:r>
              <a:rPr lang="uk-UA" sz="2400" dirty="0"/>
              <a:t>;</a:t>
            </a:r>
          </a:p>
          <a:p>
            <a:pPr marL="900000">
              <a:lnSpc>
                <a:spcPct val="80000"/>
              </a:lnSpc>
            </a:pPr>
            <a:r>
              <a:rPr lang="uk-UA" sz="2400" dirty="0" err="1" smtClean="0"/>
              <a:t>PsService</a:t>
            </a:r>
            <a:r>
              <a:rPr lang="uk-UA" sz="2400" dirty="0"/>
              <a:t>;</a:t>
            </a:r>
          </a:p>
          <a:p>
            <a:pPr marL="900000">
              <a:lnSpc>
                <a:spcPct val="80000"/>
              </a:lnSpc>
            </a:pPr>
            <a:r>
              <a:rPr lang="uk-UA" sz="2400" dirty="0" err="1" smtClean="0"/>
              <a:t>PsShutdown</a:t>
            </a:r>
            <a:r>
              <a:rPr lang="uk-UA" sz="2400" dirty="0"/>
              <a:t>;</a:t>
            </a:r>
          </a:p>
          <a:p>
            <a:pPr marL="900000">
              <a:lnSpc>
                <a:spcPct val="80000"/>
              </a:lnSpc>
            </a:pPr>
            <a:r>
              <a:rPr lang="uk-UA" sz="2400" dirty="0" err="1" smtClean="0"/>
              <a:t>PsSuspend</a:t>
            </a:r>
            <a:r>
              <a:rPr lang="uk-UA" sz="2400" dirty="0"/>
              <a:t>.</a:t>
            </a:r>
            <a:br>
              <a:rPr lang="uk-UA" sz="2400" dirty="0"/>
            </a:br>
            <a:endParaRPr lang="ru-RU" sz="2400" dirty="0"/>
          </a:p>
        </p:txBody>
      </p:sp>
      <p:sp>
        <p:nvSpPr>
          <p:cNvPr id="5" name="Rectangle 3"/>
          <p:cNvSpPr txBox="1">
            <a:spLocks noChangeArrowheads="1"/>
          </p:cNvSpPr>
          <p:nvPr/>
        </p:nvSpPr>
        <p:spPr bwMode="auto">
          <a:xfrm>
            <a:off x="0" y="0"/>
            <a:ext cx="6400800" cy="7858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65000"/>
              <a:buFont typeface="Wingdings" pitchFamily="2" charset="2"/>
              <a:buChar char="n"/>
              <a:tabLst/>
              <a:defRPr/>
            </a:pPr>
            <a:r>
              <a:rPr kumimoji="0" lang="ru-RU" sz="4000" b="0" i="0" u="none" strike="noStrike" kern="0" cap="none" spc="0" normalizeH="0" baseline="0" noProof="0" dirty="0" err="1" smtClean="0">
                <a:ln>
                  <a:noFill/>
                </a:ln>
                <a:solidFill>
                  <a:schemeClr val="tx2"/>
                </a:solidFill>
                <a:effectLst>
                  <a:outerShdw blurRad="38100" dist="38100" dir="2700000" algn="tl">
                    <a:srgbClr val="000000"/>
                  </a:outerShdw>
                </a:effectLst>
                <a:uLnTx/>
                <a:uFillTx/>
                <a:latin typeface="+mj-lt"/>
                <a:ea typeface="+mj-ea"/>
                <a:cs typeface="+mj-cs"/>
              </a:rPr>
              <a:t>Засоби</a:t>
            </a:r>
            <a:r>
              <a:rPr kumimoji="0" lang="ru-RU" sz="4000" b="0"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 </a:t>
            </a:r>
            <a:r>
              <a:rPr kumimoji="0" lang="ru-RU" sz="4000" b="0" i="0" u="none" strike="noStrike" kern="0" cap="none" spc="0" normalizeH="0" baseline="0" noProof="0" dirty="0" err="1" smtClean="0">
                <a:ln>
                  <a:noFill/>
                </a:ln>
                <a:solidFill>
                  <a:schemeClr val="tx2"/>
                </a:solidFill>
                <a:effectLst>
                  <a:outerShdw blurRad="38100" dist="38100" dir="2700000" algn="tl">
                    <a:srgbClr val="000000"/>
                  </a:outerShdw>
                </a:effectLst>
                <a:uLnTx/>
                <a:uFillTx/>
                <a:latin typeface="+mj-lt"/>
                <a:ea typeface="+mj-ea"/>
                <a:cs typeface="+mj-cs"/>
              </a:rPr>
              <a:t>ревізії</a:t>
            </a:r>
            <a:r>
              <a:rPr kumimoji="0" lang="ru-RU" sz="4000" b="0"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 </a:t>
            </a:r>
            <a:r>
              <a:rPr kumimoji="0" lang="en-US" sz="4000" b="0"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Windows</a:t>
            </a:r>
            <a:endParaRPr kumimoji="0" lang="ru-RU" sz="4000" b="0" i="0" u="none" strike="noStrike" kern="0" cap="none" spc="0" normalizeH="0" baseline="0" noProof="0" dirty="0">
              <a:ln>
                <a:noFill/>
              </a:ln>
              <a:solidFill>
                <a:schemeClr val="tx2"/>
              </a:solidFill>
              <a:effectLst>
                <a:outerShdw blurRad="38100" dist="38100" dir="2700000" algn="tl">
                  <a:srgbClr val="000000"/>
                </a:outerShdw>
              </a:effectLst>
              <a:uLnTx/>
              <a:uFillTx/>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142844" y="142900"/>
            <a:ext cx="8858312" cy="6572248"/>
          </a:xfrm>
        </p:spPr>
        <p:txBody>
          <a:bodyPr/>
          <a:lstStyle/>
          <a:p>
            <a:pPr algn="just">
              <a:buNone/>
            </a:pPr>
            <a:r>
              <a:rPr lang="ru-RU" sz="2000" dirty="0" err="1" smtClean="0"/>
              <a:t>Дозволяє</a:t>
            </a:r>
            <a:r>
              <a:rPr lang="ru-RU" sz="2000" dirty="0" smtClean="0"/>
              <a:t> </a:t>
            </a:r>
            <a:r>
              <a:rPr lang="ru-RU" sz="2000" dirty="0" err="1" smtClean="0"/>
              <a:t>виконати</a:t>
            </a:r>
            <a:r>
              <a:rPr lang="ru-RU" sz="2000" dirty="0" smtClean="0"/>
              <a:t> </a:t>
            </a:r>
            <a:r>
              <a:rPr lang="ru-RU" sz="2000" dirty="0" err="1" smtClean="0"/>
              <a:t>додаток</a:t>
            </a:r>
            <a:r>
              <a:rPr lang="ru-RU" sz="2000" dirty="0" smtClean="0"/>
              <a:t> на локальному </a:t>
            </a:r>
            <a:r>
              <a:rPr lang="ru-RU" sz="2000" dirty="0" err="1" smtClean="0"/>
              <a:t>або</a:t>
            </a:r>
            <a:r>
              <a:rPr lang="ru-RU" sz="2000" dirty="0" smtClean="0"/>
              <a:t> </a:t>
            </a:r>
            <a:r>
              <a:rPr lang="ru-RU" sz="2000" dirty="0" err="1" smtClean="0"/>
              <a:t>віддаленому</a:t>
            </a:r>
            <a:r>
              <a:rPr lang="ru-RU" sz="2000" dirty="0" smtClean="0"/>
              <a:t> </a:t>
            </a:r>
            <a:r>
              <a:rPr lang="ru-RU" sz="2000" dirty="0" err="1" smtClean="0"/>
              <a:t>комп'ютері</a:t>
            </a:r>
            <a:r>
              <a:rPr lang="ru-RU" sz="2000" dirty="0" smtClean="0"/>
              <a:t> за </a:t>
            </a:r>
            <a:r>
              <a:rPr lang="ru-RU" sz="2000" dirty="0" err="1" smtClean="0"/>
              <a:t>наявності</a:t>
            </a:r>
            <a:r>
              <a:rPr lang="ru-RU" sz="2000" dirty="0" smtClean="0"/>
              <a:t> </a:t>
            </a:r>
            <a:r>
              <a:rPr lang="ru-RU" sz="2000" dirty="0" err="1" smtClean="0"/>
              <a:t>відповідних</a:t>
            </a:r>
            <a:r>
              <a:rPr lang="ru-RU" sz="2000" dirty="0" smtClean="0"/>
              <a:t> прав доступу. </a:t>
            </a:r>
            <a:r>
              <a:rPr lang="ru-RU" sz="2000" dirty="0" err="1" smtClean="0"/>
              <a:t>Більшість</a:t>
            </a:r>
            <a:r>
              <a:rPr lang="ru-RU" sz="2000" dirty="0" smtClean="0"/>
              <a:t> </a:t>
            </a:r>
            <a:r>
              <a:rPr lang="ru-RU" sz="2000" dirty="0" err="1" smtClean="0"/>
              <a:t>ключів</a:t>
            </a:r>
            <a:r>
              <a:rPr lang="ru-RU" sz="2000" dirty="0" smtClean="0"/>
              <a:t> командного рядка, </a:t>
            </a:r>
            <a:r>
              <a:rPr lang="ru-RU" sz="2000" dirty="0" err="1" smtClean="0"/>
              <a:t>які</a:t>
            </a:r>
            <a:r>
              <a:rPr lang="ru-RU" sz="2000" dirty="0" smtClean="0"/>
              <a:t> </a:t>
            </a:r>
            <a:r>
              <a:rPr lang="ru-RU" sz="2000" dirty="0" err="1" smtClean="0"/>
              <a:t>використовуються</a:t>
            </a:r>
            <a:r>
              <a:rPr lang="ru-RU" sz="2000" dirty="0" smtClean="0"/>
              <a:t> для </a:t>
            </a:r>
            <a:r>
              <a:rPr lang="en-CA" sz="2000" dirty="0" err="1" smtClean="0"/>
              <a:t>PSexec</a:t>
            </a:r>
            <a:r>
              <a:rPr lang="ru-RU" sz="2000" dirty="0" smtClean="0"/>
              <a:t>, </a:t>
            </a:r>
            <a:r>
              <a:rPr lang="ru-RU" sz="2000" dirty="0" err="1" smtClean="0"/>
              <a:t>використовуються</a:t>
            </a:r>
            <a:r>
              <a:rPr lang="ru-RU" sz="2000" dirty="0" smtClean="0"/>
              <a:t> </a:t>
            </a:r>
            <a:r>
              <a:rPr lang="ru-RU" sz="2000" dirty="0" err="1" smtClean="0"/>
              <a:t>і</a:t>
            </a:r>
            <a:r>
              <a:rPr lang="ru-RU" sz="2000" dirty="0" smtClean="0"/>
              <a:t> для </a:t>
            </a:r>
            <a:r>
              <a:rPr lang="ru-RU" sz="2000" dirty="0" err="1" smtClean="0"/>
              <a:t>інших</a:t>
            </a:r>
            <a:r>
              <a:rPr lang="ru-RU" sz="2000" dirty="0" smtClean="0"/>
              <a:t> </a:t>
            </a:r>
            <a:r>
              <a:rPr lang="ru-RU" sz="2000" dirty="0" err="1" smtClean="0"/>
              <a:t>утиліт</a:t>
            </a:r>
            <a:r>
              <a:rPr lang="ru-RU" sz="2000" dirty="0" smtClean="0"/>
              <a:t> пакета, тому  </a:t>
            </a:r>
            <a:r>
              <a:rPr lang="ru-RU" sz="2000" dirty="0" err="1" smtClean="0"/>
              <a:t>розглянемо</a:t>
            </a:r>
            <a:r>
              <a:rPr lang="ru-RU" sz="2000" dirty="0" smtClean="0"/>
              <a:t> </a:t>
            </a:r>
            <a:r>
              <a:rPr lang="ru-RU" sz="2000" dirty="0" err="1" smtClean="0"/>
              <a:t>їх</a:t>
            </a:r>
            <a:r>
              <a:rPr lang="ru-RU" sz="2000" dirty="0" smtClean="0"/>
              <a:t> </a:t>
            </a:r>
            <a:r>
              <a:rPr lang="ru-RU" sz="2000" dirty="0" err="1" smtClean="0"/>
              <a:t>докладно</a:t>
            </a:r>
            <a:r>
              <a:rPr lang="ru-RU" sz="2000" dirty="0" smtClean="0"/>
              <a:t>.</a:t>
            </a:r>
            <a:endParaRPr lang="uk-UA" sz="2000" dirty="0" smtClean="0"/>
          </a:p>
          <a:p>
            <a:pPr>
              <a:buNone/>
            </a:pPr>
            <a:r>
              <a:rPr lang="uk-UA" sz="2400" dirty="0" smtClean="0"/>
              <a:t> </a:t>
            </a:r>
            <a:r>
              <a:rPr lang="en-CA" sz="2400" dirty="0" err="1" smtClean="0">
                <a:solidFill>
                  <a:schemeClr val="tx2">
                    <a:lumMod val="50000"/>
                  </a:schemeClr>
                </a:solidFill>
              </a:rPr>
              <a:t>psexec.exe</a:t>
            </a:r>
            <a:r>
              <a:rPr lang="en-CA" sz="2400" dirty="0" smtClean="0">
                <a:solidFill>
                  <a:schemeClr val="tx2">
                    <a:lumMod val="50000"/>
                  </a:schemeClr>
                </a:solidFill>
              </a:rPr>
              <a:t> [\\ computer [, computer2 [...] | @file] [- u user [-p </a:t>
            </a:r>
            <a:r>
              <a:rPr lang="en-CA" sz="2400" dirty="0" err="1" smtClean="0">
                <a:solidFill>
                  <a:schemeClr val="tx2">
                    <a:lumMod val="50000"/>
                  </a:schemeClr>
                </a:solidFill>
              </a:rPr>
              <a:t>psswd</a:t>
            </a:r>
            <a:r>
              <a:rPr lang="en-CA" sz="2400" dirty="0" smtClean="0">
                <a:solidFill>
                  <a:schemeClr val="tx2">
                    <a:lumMod val="50000"/>
                  </a:schemeClr>
                </a:solidFill>
              </a:rPr>
              <a:t>]] [- s | -e] [- </a:t>
            </a:r>
            <a:r>
              <a:rPr lang="en-CA" sz="2400" dirty="0" err="1" smtClean="0">
                <a:solidFill>
                  <a:schemeClr val="tx2">
                    <a:lumMod val="50000"/>
                  </a:schemeClr>
                </a:solidFill>
              </a:rPr>
              <a:t>i</a:t>
            </a:r>
            <a:r>
              <a:rPr lang="en-CA" sz="2400" dirty="0" smtClean="0">
                <a:solidFill>
                  <a:schemeClr val="tx2">
                    <a:lumMod val="50000"/>
                  </a:schemeClr>
                </a:solidFill>
              </a:rPr>
              <a:t>] [- c [-f | -v]] [- w directory] [- d] [- priority] [- an, n, ...] </a:t>
            </a:r>
            <a:r>
              <a:rPr lang="en-CA" sz="2400" dirty="0" err="1" smtClean="0">
                <a:solidFill>
                  <a:schemeClr val="tx2">
                    <a:lumMod val="50000"/>
                  </a:schemeClr>
                </a:solidFill>
              </a:rPr>
              <a:t>cmd</a:t>
            </a:r>
            <a:r>
              <a:rPr lang="en-CA" sz="2400" dirty="0" smtClean="0">
                <a:solidFill>
                  <a:schemeClr val="tx2">
                    <a:lumMod val="50000"/>
                  </a:schemeClr>
                </a:solidFill>
              </a:rPr>
              <a:t> [arguments]</a:t>
            </a:r>
            <a:endParaRPr lang="uk-UA" sz="2400" dirty="0" smtClean="0">
              <a:solidFill>
                <a:schemeClr val="tx2">
                  <a:lumMod val="50000"/>
                </a:schemeClr>
              </a:solidFill>
            </a:endParaRPr>
          </a:p>
          <a:p>
            <a:pPr algn="just">
              <a:buNone/>
            </a:pPr>
            <a:r>
              <a:rPr lang="en-CA" sz="1400" b="1" dirty="0" smtClean="0">
                <a:solidFill>
                  <a:schemeClr val="accent1">
                    <a:lumMod val="60000"/>
                    <a:lumOff val="40000"/>
                  </a:schemeClr>
                </a:solidFill>
              </a:rPr>
              <a:t>computer</a:t>
            </a:r>
            <a:r>
              <a:rPr lang="ru-RU" sz="1400" dirty="0" smtClean="0"/>
              <a:t> - </a:t>
            </a:r>
            <a:r>
              <a:rPr lang="ru-RU" sz="1400" dirty="0" err="1" smtClean="0"/>
              <a:t>ім'я</a:t>
            </a:r>
            <a:r>
              <a:rPr lang="ru-RU" sz="1400" dirty="0" smtClean="0"/>
              <a:t> </a:t>
            </a:r>
            <a:r>
              <a:rPr lang="ru-RU" sz="1400" dirty="0" err="1" smtClean="0"/>
              <a:t>або</a:t>
            </a:r>
            <a:r>
              <a:rPr lang="ru-RU" sz="1400" dirty="0" smtClean="0"/>
              <a:t> </a:t>
            </a:r>
            <a:r>
              <a:rPr lang="en-CA" sz="1400" dirty="0" smtClean="0"/>
              <a:t>IP</a:t>
            </a:r>
            <a:r>
              <a:rPr lang="ru-RU" sz="1400" dirty="0" smtClean="0"/>
              <a:t>-адреса </a:t>
            </a:r>
            <a:r>
              <a:rPr lang="ru-RU" sz="1400" dirty="0" err="1" smtClean="0"/>
              <a:t>комп'ютера</a:t>
            </a:r>
            <a:r>
              <a:rPr lang="ru-RU" sz="1400" dirty="0" smtClean="0"/>
              <a:t>. </a:t>
            </a:r>
            <a:r>
              <a:rPr lang="ru-RU" sz="1400" dirty="0" err="1" smtClean="0"/>
              <a:t>Якщо</a:t>
            </a:r>
            <a:r>
              <a:rPr lang="ru-RU" sz="1400" dirty="0" smtClean="0"/>
              <a:t> пропущено - то </a:t>
            </a:r>
            <a:r>
              <a:rPr lang="ru-RU" sz="1400" dirty="0" err="1" smtClean="0"/>
              <a:t>прикладення</a:t>
            </a:r>
            <a:r>
              <a:rPr lang="ru-RU" sz="1400" dirty="0" smtClean="0"/>
              <a:t> </a:t>
            </a:r>
            <a:r>
              <a:rPr lang="ru-RU" sz="1400" dirty="0" err="1" smtClean="0"/>
              <a:t>запускається</a:t>
            </a:r>
            <a:r>
              <a:rPr lang="ru-RU" sz="1400" dirty="0" smtClean="0"/>
              <a:t> на локальному РС. </a:t>
            </a:r>
            <a:r>
              <a:rPr lang="ru-RU" sz="1400" dirty="0" err="1" smtClean="0"/>
              <a:t>Якщо</a:t>
            </a:r>
            <a:r>
              <a:rPr lang="ru-RU" sz="1400" dirty="0" smtClean="0"/>
              <a:t> </a:t>
            </a:r>
            <a:r>
              <a:rPr lang="ru-RU" sz="1400" dirty="0" err="1" smtClean="0"/>
              <a:t>використовується</a:t>
            </a:r>
            <a:r>
              <a:rPr lang="ru-RU" sz="1400" dirty="0" smtClean="0"/>
              <a:t> шаблон (\\ *), </a:t>
            </a:r>
            <a:r>
              <a:rPr lang="en-CA" sz="1400" dirty="0" err="1" smtClean="0"/>
              <a:t>PsExec</a:t>
            </a:r>
            <a:r>
              <a:rPr lang="ru-RU" sz="1400" dirty="0" smtClean="0"/>
              <a:t> </a:t>
            </a:r>
            <a:r>
              <a:rPr lang="ru-RU" sz="1400" dirty="0" err="1" smtClean="0"/>
              <a:t>виконає</a:t>
            </a:r>
            <a:r>
              <a:rPr lang="ru-RU" sz="1400" dirty="0" smtClean="0"/>
              <a:t> </a:t>
            </a:r>
            <a:r>
              <a:rPr lang="ru-RU" sz="1400" dirty="0" err="1" smtClean="0"/>
              <a:t>додаток</a:t>
            </a:r>
            <a:r>
              <a:rPr lang="ru-RU" sz="1400" dirty="0" smtClean="0"/>
              <a:t> на </a:t>
            </a:r>
            <a:r>
              <a:rPr lang="ru-RU" sz="1400" dirty="0" err="1" smtClean="0"/>
              <a:t>всіх</a:t>
            </a:r>
            <a:r>
              <a:rPr lang="ru-RU" sz="1400" dirty="0" smtClean="0"/>
              <a:t> </a:t>
            </a:r>
            <a:r>
              <a:rPr lang="ru-RU" sz="1400" dirty="0" err="1" smtClean="0"/>
              <a:t>комп'ютерах</a:t>
            </a:r>
            <a:r>
              <a:rPr lang="ru-RU" sz="1400" dirty="0" smtClean="0"/>
              <a:t> поточного домену.</a:t>
            </a:r>
            <a:endParaRPr lang="uk-UA" sz="1400" dirty="0" smtClean="0"/>
          </a:p>
          <a:p>
            <a:pPr algn="just">
              <a:buNone/>
            </a:pPr>
            <a:r>
              <a:rPr lang="ru-RU" sz="1400" b="1" dirty="0" smtClean="0">
                <a:solidFill>
                  <a:schemeClr val="accent1">
                    <a:lumMod val="60000"/>
                    <a:lumOff val="40000"/>
                  </a:schemeClr>
                </a:solidFill>
              </a:rPr>
              <a:t>@</a:t>
            </a:r>
            <a:r>
              <a:rPr lang="en-CA" sz="1400" b="1" dirty="0" smtClean="0">
                <a:solidFill>
                  <a:schemeClr val="accent1">
                    <a:lumMod val="60000"/>
                    <a:lumOff val="40000"/>
                  </a:schemeClr>
                </a:solidFill>
              </a:rPr>
              <a:t>file</a:t>
            </a:r>
            <a:r>
              <a:rPr lang="ru-RU" sz="1400" dirty="0" smtClean="0"/>
              <a:t> - </a:t>
            </a:r>
            <a:r>
              <a:rPr lang="ru-RU" sz="1400" dirty="0" err="1" smtClean="0"/>
              <a:t>ім'я</a:t>
            </a:r>
            <a:r>
              <a:rPr lang="ru-RU" sz="1400" dirty="0" smtClean="0"/>
              <a:t> файлу </a:t>
            </a:r>
            <a:r>
              <a:rPr lang="ru-RU" sz="1400" dirty="0" err="1" smtClean="0"/>
              <a:t>зі</a:t>
            </a:r>
            <a:r>
              <a:rPr lang="ru-RU" sz="1400" dirty="0" smtClean="0"/>
              <a:t> списком </a:t>
            </a:r>
            <a:r>
              <a:rPr lang="ru-RU" sz="1400" dirty="0" err="1" smtClean="0"/>
              <a:t>комп'ютерів</a:t>
            </a:r>
            <a:r>
              <a:rPr lang="ru-RU" sz="1400" dirty="0" smtClean="0"/>
              <a:t> для </a:t>
            </a:r>
            <a:r>
              <a:rPr lang="ru-RU" sz="1400" dirty="0" err="1" smtClean="0"/>
              <a:t>виконання</a:t>
            </a:r>
            <a:r>
              <a:rPr lang="ru-RU" sz="1400" dirty="0" smtClean="0"/>
              <a:t>.</a:t>
            </a:r>
            <a:endParaRPr lang="uk-UA" sz="1400" dirty="0" smtClean="0"/>
          </a:p>
          <a:p>
            <a:pPr algn="just">
              <a:buNone/>
            </a:pPr>
            <a:r>
              <a:rPr lang="ru-RU" sz="1400" b="1" dirty="0" smtClean="0">
                <a:solidFill>
                  <a:schemeClr val="accent1">
                    <a:lumMod val="60000"/>
                    <a:lumOff val="40000"/>
                  </a:schemeClr>
                </a:solidFill>
              </a:rPr>
              <a:t>-</a:t>
            </a:r>
            <a:r>
              <a:rPr lang="en-CA" sz="1400" b="1" dirty="0" smtClean="0">
                <a:solidFill>
                  <a:schemeClr val="accent1">
                    <a:lumMod val="60000"/>
                    <a:lumOff val="40000"/>
                  </a:schemeClr>
                </a:solidFill>
              </a:rPr>
              <a:t>u</a:t>
            </a:r>
            <a:r>
              <a:rPr lang="ru-RU" sz="1400" dirty="0" smtClean="0"/>
              <a:t> - </a:t>
            </a:r>
            <a:r>
              <a:rPr lang="ru-RU" sz="1400" dirty="0" err="1" smtClean="0"/>
              <a:t>ім'я</a:t>
            </a:r>
            <a:r>
              <a:rPr lang="ru-RU" sz="1400" dirty="0" smtClean="0"/>
              <a:t> </a:t>
            </a:r>
            <a:r>
              <a:rPr lang="ru-RU" sz="1400" dirty="0" err="1" smtClean="0"/>
              <a:t>користувача</a:t>
            </a:r>
            <a:r>
              <a:rPr lang="ru-RU" sz="1400" dirty="0" smtClean="0"/>
              <a:t>. </a:t>
            </a:r>
            <a:r>
              <a:rPr lang="ru-RU" sz="1400" dirty="0" err="1" smtClean="0"/>
              <a:t>Якщо</a:t>
            </a:r>
            <a:r>
              <a:rPr lang="ru-RU" sz="1400" dirty="0" smtClean="0"/>
              <a:t> опущено - то буде </a:t>
            </a:r>
            <a:r>
              <a:rPr lang="ru-RU" sz="1400" dirty="0" err="1" smtClean="0"/>
              <a:t>використано</a:t>
            </a:r>
            <a:r>
              <a:rPr lang="ru-RU" sz="1400" dirty="0" smtClean="0"/>
              <a:t> </a:t>
            </a:r>
            <a:r>
              <a:rPr lang="ru-RU" sz="1400" dirty="0" err="1" smtClean="0"/>
              <a:t>ім'я</a:t>
            </a:r>
            <a:r>
              <a:rPr lang="ru-RU" sz="1400" dirty="0" smtClean="0"/>
              <a:t> поточного </a:t>
            </a:r>
            <a:r>
              <a:rPr lang="ru-RU" sz="1400" dirty="0" err="1" smtClean="0"/>
              <a:t>користувача</a:t>
            </a:r>
            <a:r>
              <a:rPr lang="ru-RU" sz="1400" dirty="0" smtClean="0"/>
              <a:t>.</a:t>
            </a:r>
            <a:endParaRPr lang="uk-UA" sz="1400" dirty="0" smtClean="0"/>
          </a:p>
          <a:p>
            <a:pPr algn="just">
              <a:buNone/>
            </a:pPr>
            <a:r>
              <a:rPr lang="ru-RU" sz="1400" b="1" dirty="0" smtClean="0">
                <a:solidFill>
                  <a:schemeClr val="accent1">
                    <a:lumMod val="60000"/>
                    <a:lumOff val="40000"/>
                  </a:schemeClr>
                </a:solidFill>
              </a:rPr>
              <a:t>-</a:t>
            </a:r>
            <a:r>
              <a:rPr lang="en-CA" sz="1400" b="1" dirty="0" smtClean="0">
                <a:solidFill>
                  <a:schemeClr val="accent1">
                    <a:lumMod val="60000"/>
                    <a:lumOff val="40000"/>
                  </a:schemeClr>
                </a:solidFill>
              </a:rPr>
              <a:t>p</a:t>
            </a:r>
            <a:r>
              <a:rPr lang="ru-RU" sz="1400" dirty="0" smtClean="0"/>
              <a:t> - пароль. </a:t>
            </a:r>
            <a:r>
              <a:rPr lang="ru-RU" sz="1400" dirty="0" err="1" smtClean="0"/>
              <a:t>Якщо</a:t>
            </a:r>
            <a:r>
              <a:rPr lang="ru-RU" sz="1400" dirty="0" smtClean="0"/>
              <a:t> опущений, то буде запитано </a:t>
            </a:r>
            <a:r>
              <a:rPr lang="ru-RU" sz="1400" dirty="0" err="1" smtClean="0"/>
              <a:t>програмою</a:t>
            </a:r>
            <a:r>
              <a:rPr lang="ru-RU" sz="1400" dirty="0" smtClean="0"/>
              <a:t>.</a:t>
            </a:r>
            <a:endParaRPr lang="uk-UA" sz="1400" dirty="0" smtClean="0"/>
          </a:p>
          <a:p>
            <a:pPr algn="just">
              <a:buNone/>
            </a:pPr>
            <a:r>
              <a:rPr lang="ru-RU" sz="1400" b="1" dirty="0" smtClean="0">
                <a:solidFill>
                  <a:schemeClr val="accent1">
                    <a:lumMod val="60000"/>
                    <a:lumOff val="40000"/>
                  </a:schemeClr>
                </a:solidFill>
              </a:rPr>
              <a:t>-</a:t>
            </a:r>
            <a:r>
              <a:rPr lang="en-CA" sz="1400" b="1" dirty="0" smtClean="0">
                <a:solidFill>
                  <a:schemeClr val="accent1">
                    <a:lumMod val="60000"/>
                    <a:lumOff val="40000"/>
                  </a:schemeClr>
                </a:solidFill>
              </a:rPr>
              <a:t>s</a:t>
            </a:r>
            <a:r>
              <a:rPr lang="ru-RU" sz="1400" dirty="0" smtClean="0"/>
              <a:t> - </a:t>
            </a:r>
            <a:r>
              <a:rPr lang="ru-RU" sz="1400" dirty="0" err="1" smtClean="0"/>
              <a:t>виконати</a:t>
            </a:r>
            <a:r>
              <a:rPr lang="ru-RU" sz="1400" dirty="0" smtClean="0"/>
              <a:t> </a:t>
            </a:r>
            <a:r>
              <a:rPr lang="ru-RU" sz="1400" dirty="0" err="1" smtClean="0"/>
              <a:t>додаток</a:t>
            </a:r>
            <a:r>
              <a:rPr lang="ru-RU" sz="1400" dirty="0" smtClean="0"/>
              <a:t> </a:t>
            </a:r>
            <a:r>
              <a:rPr lang="ru-RU" sz="1400" dirty="0" err="1" smtClean="0"/>
              <a:t>з</a:t>
            </a:r>
            <a:r>
              <a:rPr lang="ru-RU" sz="1400" dirty="0" smtClean="0"/>
              <a:t> </a:t>
            </a:r>
            <a:r>
              <a:rPr lang="ru-RU" sz="1400" dirty="0" err="1" smtClean="0"/>
              <a:t>локальними</a:t>
            </a:r>
            <a:r>
              <a:rPr lang="ru-RU" sz="1400" dirty="0" smtClean="0"/>
              <a:t> </a:t>
            </a:r>
            <a:r>
              <a:rPr lang="ru-RU" sz="1400" dirty="0" err="1" smtClean="0"/>
              <a:t>системними</a:t>
            </a:r>
            <a:r>
              <a:rPr lang="ru-RU" sz="1400" dirty="0" smtClean="0"/>
              <a:t> правами (</a:t>
            </a:r>
            <a:r>
              <a:rPr lang="en-CA" sz="1400" dirty="0" smtClean="0"/>
              <a:t>Local system account</a:t>
            </a:r>
            <a:r>
              <a:rPr lang="ru-RU" sz="1400" dirty="0" smtClean="0"/>
              <a:t>).</a:t>
            </a:r>
            <a:endParaRPr lang="uk-UA" sz="1400" dirty="0" smtClean="0"/>
          </a:p>
          <a:p>
            <a:pPr algn="just">
              <a:buNone/>
            </a:pPr>
            <a:r>
              <a:rPr lang="ru-RU" sz="1400" b="1" dirty="0" smtClean="0">
                <a:solidFill>
                  <a:schemeClr val="accent1">
                    <a:lumMod val="60000"/>
                    <a:lumOff val="40000"/>
                  </a:schemeClr>
                </a:solidFill>
              </a:rPr>
              <a:t>-</a:t>
            </a:r>
            <a:r>
              <a:rPr lang="en-CA" sz="1400" b="1" dirty="0" smtClean="0">
                <a:solidFill>
                  <a:schemeClr val="accent1">
                    <a:lumMod val="60000"/>
                    <a:lumOff val="40000"/>
                  </a:schemeClr>
                </a:solidFill>
              </a:rPr>
              <a:t>e</a:t>
            </a:r>
            <a:r>
              <a:rPr lang="ru-RU" sz="1400" dirty="0" smtClean="0"/>
              <a:t> - </a:t>
            </a:r>
            <a:r>
              <a:rPr lang="ru-RU" sz="1400" dirty="0" err="1" smtClean="0"/>
              <a:t>використовувати</a:t>
            </a:r>
            <a:r>
              <a:rPr lang="ru-RU" sz="1400" dirty="0" smtClean="0"/>
              <a:t> </a:t>
            </a:r>
            <a:r>
              <a:rPr lang="ru-RU" sz="1400" dirty="0" err="1" smtClean="0"/>
              <a:t>вказаний</a:t>
            </a:r>
            <a:r>
              <a:rPr lang="ru-RU" sz="1400" dirty="0" smtClean="0"/>
              <a:t> </a:t>
            </a:r>
            <a:r>
              <a:rPr lang="ru-RU" sz="1400" dirty="0" err="1" smtClean="0"/>
              <a:t>профіль</a:t>
            </a:r>
            <a:r>
              <a:rPr lang="ru-RU" sz="1400" dirty="0" smtClean="0"/>
              <a:t> </a:t>
            </a:r>
            <a:r>
              <a:rPr lang="ru-RU" sz="1400" dirty="0" err="1" smtClean="0"/>
              <a:t>користувача</a:t>
            </a:r>
            <a:r>
              <a:rPr lang="ru-RU" sz="1400" dirty="0" smtClean="0"/>
              <a:t>.</a:t>
            </a:r>
            <a:endParaRPr lang="uk-UA" sz="1400" dirty="0" smtClean="0"/>
          </a:p>
          <a:p>
            <a:pPr algn="just">
              <a:buNone/>
            </a:pPr>
            <a:r>
              <a:rPr lang="ru-RU" sz="1400" b="1" dirty="0" smtClean="0">
                <a:solidFill>
                  <a:schemeClr val="accent1">
                    <a:lumMod val="60000"/>
                    <a:lumOff val="40000"/>
                  </a:schemeClr>
                </a:solidFill>
              </a:rPr>
              <a:t>-</a:t>
            </a:r>
            <a:r>
              <a:rPr lang="en-CA" sz="1400" b="1" dirty="0" err="1" smtClean="0">
                <a:solidFill>
                  <a:schemeClr val="accent1">
                    <a:lumMod val="60000"/>
                    <a:lumOff val="40000"/>
                  </a:schemeClr>
                </a:solidFill>
              </a:rPr>
              <a:t>i</a:t>
            </a:r>
            <a:r>
              <a:rPr lang="ru-RU" sz="1400" dirty="0" smtClean="0"/>
              <a:t> - </a:t>
            </a:r>
            <a:r>
              <a:rPr lang="ru-RU" sz="1400" dirty="0" err="1" smtClean="0"/>
              <a:t>дозволити</a:t>
            </a:r>
            <a:r>
              <a:rPr lang="ru-RU" sz="1400" dirty="0" smtClean="0"/>
              <a:t> </a:t>
            </a:r>
            <a:r>
              <a:rPr lang="ru-RU" sz="1400" dirty="0" err="1" smtClean="0"/>
              <a:t>віддаленій</a:t>
            </a:r>
            <a:r>
              <a:rPr lang="ru-RU" sz="1400" dirty="0" smtClean="0"/>
              <a:t> </a:t>
            </a:r>
            <a:r>
              <a:rPr lang="ru-RU" sz="1400" dirty="0" err="1" smtClean="0"/>
              <a:t>програмі</a:t>
            </a:r>
            <a:r>
              <a:rPr lang="ru-RU" sz="1400" dirty="0" smtClean="0"/>
              <a:t> </a:t>
            </a:r>
            <a:r>
              <a:rPr lang="ru-RU" sz="1400" dirty="0" err="1" smtClean="0"/>
              <a:t>взаємодіяти</a:t>
            </a:r>
            <a:r>
              <a:rPr lang="ru-RU" sz="1400" dirty="0" smtClean="0"/>
              <a:t> </a:t>
            </a:r>
            <a:r>
              <a:rPr lang="ru-RU" sz="1400" dirty="0" err="1" smtClean="0"/>
              <a:t>з</a:t>
            </a:r>
            <a:r>
              <a:rPr lang="ru-RU" sz="1400" dirty="0" smtClean="0"/>
              <a:t> </a:t>
            </a:r>
            <a:r>
              <a:rPr lang="ru-RU" sz="1400" dirty="0" err="1" smtClean="0"/>
              <a:t>робочим</a:t>
            </a:r>
            <a:r>
              <a:rPr lang="ru-RU" sz="1400" dirty="0" smtClean="0"/>
              <a:t> столом на </a:t>
            </a:r>
            <a:r>
              <a:rPr lang="ru-RU" sz="1400" dirty="0" err="1" smtClean="0"/>
              <a:t>віддаленому</a:t>
            </a:r>
            <a:r>
              <a:rPr lang="ru-RU" sz="1400" dirty="0" smtClean="0"/>
              <a:t> </a:t>
            </a:r>
            <a:r>
              <a:rPr lang="ru-RU" sz="1400" dirty="0" err="1" smtClean="0"/>
              <a:t>комп'ютері</a:t>
            </a:r>
            <a:r>
              <a:rPr lang="ru-RU" sz="1400" dirty="0" smtClean="0"/>
              <a:t>. </a:t>
            </a:r>
            <a:r>
              <a:rPr lang="ru-RU" sz="1400" dirty="0" err="1" smtClean="0"/>
              <a:t>Якщо</a:t>
            </a:r>
            <a:r>
              <a:rPr lang="ru-RU" sz="1400" dirty="0" smtClean="0"/>
              <a:t> ключ не заданий, то </a:t>
            </a:r>
            <a:r>
              <a:rPr lang="ru-RU" sz="1400" dirty="0" err="1" smtClean="0"/>
              <a:t>виконання</a:t>
            </a:r>
            <a:r>
              <a:rPr lang="ru-RU" sz="1400" dirty="0" smtClean="0"/>
              <a:t> </a:t>
            </a:r>
            <a:r>
              <a:rPr lang="ru-RU" sz="1400" dirty="0" err="1" smtClean="0"/>
              <a:t>віддаленої</a:t>
            </a:r>
            <a:r>
              <a:rPr lang="ru-RU" sz="1400" dirty="0" smtClean="0"/>
              <a:t> </a:t>
            </a:r>
            <a:r>
              <a:rPr lang="ru-RU" sz="1400" dirty="0" err="1" smtClean="0"/>
              <a:t>програми</a:t>
            </a:r>
            <a:r>
              <a:rPr lang="ru-RU" sz="1400" dirty="0" smtClean="0"/>
              <a:t> </a:t>
            </a:r>
            <a:r>
              <a:rPr lang="ru-RU" sz="1400" dirty="0" err="1" smtClean="0"/>
              <a:t>відбувається</a:t>
            </a:r>
            <a:r>
              <a:rPr lang="ru-RU" sz="1400" dirty="0" smtClean="0"/>
              <a:t> </a:t>
            </a:r>
            <a:r>
              <a:rPr lang="ru-RU" sz="1400" dirty="0" err="1" smtClean="0"/>
              <a:t>непомітно</a:t>
            </a:r>
            <a:r>
              <a:rPr lang="ru-RU" sz="1400" dirty="0" smtClean="0"/>
              <a:t> для </a:t>
            </a:r>
            <a:r>
              <a:rPr lang="ru-RU" sz="1400" dirty="0" err="1" smtClean="0"/>
              <a:t>користувача</a:t>
            </a:r>
            <a:r>
              <a:rPr lang="ru-RU" sz="1400" dirty="0" smtClean="0"/>
              <a:t> </a:t>
            </a:r>
            <a:r>
              <a:rPr lang="ru-RU" sz="1400" dirty="0" err="1" smtClean="0"/>
              <a:t>віддаленого</a:t>
            </a:r>
            <a:r>
              <a:rPr lang="ru-RU" sz="1400" dirty="0" smtClean="0"/>
              <a:t> </a:t>
            </a:r>
            <a:r>
              <a:rPr lang="ru-RU" sz="1400" dirty="0" err="1" smtClean="0"/>
              <a:t>комп'ютера</a:t>
            </a:r>
            <a:r>
              <a:rPr lang="ru-RU" sz="1400" dirty="0" smtClean="0"/>
              <a:t>.</a:t>
            </a:r>
            <a:endParaRPr lang="uk-UA" sz="1400" dirty="0" smtClean="0"/>
          </a:p>
          <a:p>
            <a:pPr algn="just">
              <a:buNone/>
            </a:pPr>
            <a:r>
              <a:rPr lang="ru-RU" sz="1400" b="1" dirty="0" smtClean="0">
                <a:solidFill>
                  <a:schemeClr val="accent1">
                    <a:lumMod val="60000"/>
                    <a:lumOff val="40000"/>
                  </a:schemeClr>
                </a:solidFill>
              </a:rPr>
              <a:t>-</a:t>
            </a:r>
            <a:r>
              <a:rPr lang="en-CA" sz="1400" b="1" dirty="0" smtClean="0">
                <a:solidFill>
                  <a:schemeClr val="accent1">
                    <a:lumMod val="60000"/>
                    <a:lumOff val="40000"/>
                  </a:schemeClr>
                </a:solidFill>
              </a:rPr>
              <a:t>c</a:t>
            </a:r>
            <a:r>
              <a:rPr lang="ru-RU" sz="1400" dirty="0" smtClean="0"/>
              <a:t> - </a:t>
            </a:r>
            <a:r>
              <a:rPr lang="ru-RU" sz="1400" dirty="0" err="1" smtClean="0"/>
              <a:t>копіювати</a:t>
            </a:r>
            <a:r>
              <a:rPr lang="ru-RU" sz="1400" dirty="0" smtClean="0"/>
              <a:t> </a:t>
            </a:r>
            <a:r>
              <a:rPr lang="ru-RU" sz="1400" dirty="0" err="1" smtClean="0"/>
              <a:t>зазначену</a:t>
            </a:r>
            <a:r>
              <a:rPr lang="ru-RU" sz="1400" dirty="0" smtClean="0"/>
              <a:t> </a:t>
            </a:r>
            <a:r>
              <a:rPr lang="ru-RU" sz="1400" dirty="0" err="1" smtClean="0"/>
              <a:t>програму</a:t>
            </a:r>
            <a:r>
              <a:rPr lang="ru-RU" sz="1400" dirty="0" smtClean="0"/>
              <a:t> на </a:t>
            </a:r>
            <a:r>
              <a:rPr lang="ru-RU" sz="1400" dirty="0" err="1" smtClean="0"/>
              <a:t>віддалений</a:t>
            </a:r>
            <a:r>
              <a:rPr lang="ru-RU" sz="1400" dirty="0" smtClean="0"/>
              <a:t> </a:t>
            </a:r>
            <a:r>
              <a:rPr lang="ru-RU" sz="1400" dirty="0" err="1" smtClean="0"/>
              <a:t>комп'ютер</a:t>
            </a:r>
            <a:r>
              <a:rPr lang="ru-RU" sz="1400" dirty="0" smtClean="0"/>
              <a:t> перед </a:t>
            </a:r>
            <a:r>
              <a:rPr lang="ru-RU" sz="1400" dirty="0" err="1" smtClean="0"/>
              <a:t>виконанням</a:t>
            </a:r>
            <a:r>
              <a:rPr lang="ru-RU" sz="1400" dirty="0" smtClean="0"/>
              <a:t>. </a:t>
            </a:r>
            <a:r>
              <a:rPr lang="ru-RU" sz="1400" dirty="0" err="1" smtClean="0"/>
              <a:t>Якщо</a:t>
            </a:r>
            <a:r>
              <a:rPr lang="ru-RU" sz="1400" dirty="0" smtClean="0"/>
              <a:t> ключ опущений, то </a:t>
            </a:r>
            <a:r>
              <a:rPr lang="ru-RU" sz="1400" dirty="0" err="1" smtClean="0"/>
              <a:t>програма</a:t>
            </a:r>
            <a:r>
              <a:rPr lang="ru-RU" sz="1400" dirty="0" smtClean="0"/>
              <a:t> для </a:t>
            </a:r>
            <a:r>
              <a:rPr lang="ru-RU" sz="1400" dirty="0" err="1" smtClean="0"/>
              <a:t>виконання</a:t>
            </a:r>
            <a:r>
              <a:rPr lang="ru-RU" sz="1400" dirty="0" smtClean="0"/>
              <a:t> </a:t>
            </a:r>
            <a:r>
              <a:rPr lang="ru-RU" sz="1400" dirty="0" err="1" smtClean="0"/>
              <a:t>має</a:t>
            </a:r>
            <a:r>
              <a:rPr lang="ru-RU" sz="1400" dirty="0" smtClean="0"/>
              <a:t> бути </a:t>
            </a:r>
            <a:r>
              <a:rPr lang="ru-RU" sz="1400" dirty="0" err="1" smtClean="0"/>
              <a:t>присутня</a:t>
            </a:r>
            <a:r>
              <a:rPr lang="ru-RU" sz="1400" dirty="0" smtClean="0"/>
              <a:t> на </a:t>
            </a:r>
            <a:r>
              <a:rPr lang="ru-RU" sz="1400" dirty="0" err="1" smtClean="0"/>
              <a:t>віддаленому</a:t>
            </a:r>
            <a:r>
              <a:rPr lang="ru-RU" sz="1400" dirty="0" smtClean="0"/>
              <a:t> </a:t>
            </a:r>
            <a:r>
              <a:rPr lang="ru-RU" sz="1400" dirty="0" err="1" smtClean="0"/>
              <a:t>комп'ютері</a:t>
            </a:r>
            <a:r>
              <a:rPr lang="ru-RU" sz="1400" dirty="0" smtClean="0"/>
              <a:t> в шляхах </a:t>
            </a:r>
            <a:r>
              <a:rPr lang="ru-RU" sz="1400" dirty="0" err="1" smtClean="0"/>
              <a:t>пошуку</a:t>
            </a:r>
            <a:r>
              <a:rPr lang="ru-RU" sz="1400" dirty="0" smtClean="0"/>
              <a:t>, </a:t>
            </a:r>
            <a:r>
              <a:rPr lang="ru-RU" sz="1400" dirty="0" err="1" smtClean="0"/>
              <a:t>що</a:t>
            </a:r>
            <a:r>
              <a:rPr lang="ru-RU" sz="1400" dirty="0" smtClean="0"/>
              <a:t> </a:t>
            </a:r>
            <a:r>
              <a:rPr lang="ru-RU" sz="1400" dirty="0" err="1" smtClean="0"/>
              <a:t>задаються</a:t>
            </a:r>
            <a:r>
              <a:rPr lang="ru-RU" sz="1400" dirty="0" smtClean="0"/>
              <a:t> </a:t>
            </a:r>
            <a:r>
              <a:rPr lang="ru-RU" sz="1400" dirty="0" err="1" smtClean="0"/>
              <a:t>змінною</a:t>
            </a:r>
            <a:r>
              <a:rPr lang="ru-RU" sz="1400" dirty="0" smtClean="0"/>
              <a:t> </a:t>
            </a:r>
            <a:r>
              <a:rPr lang="ru-RU" sz="1400" dirty="0" err="1" smtClean="0"/>
              <a:t>оточення</a:t>
            </a:r>
            <a:r>
              <a:rPr lang="ru-RU" sz="1400" dirty="0" smtClean="0"/>
              <a:t> </a:t>
            </a:r>
            <a:r>
              <a:rPr lang="en-CA" sz="1400" dirty="0" smtClean="0"/>
              <a:t>path</a:t>
            </a:r>
            <a:r>
              <a:rPr lang="ru-RU" sz="1400" dirty="0" smtClean="0"/>
              <a:t>.</a:t>
            </a:r>
            <a:endParaRPr lang="uk-UA" sz="1400" dirty="0" smtClean="0"/>
          </a:p>
          <a:p>
            <a:pPr algn="just">
              <a:buNone/>
            </a:pPr>
            <a:r>
              <a:rPr lang="ru-RU" sz="1400" dirty="0" smtClean="0">
                <a:solidFill>
                  <a:schemeClr val="accent1">
                    <a:lumMod val="60000"/>
                    <a:lumOff val="40000"/>
                  </a:schemeClr>
                </a:solidFill>
              </a:rPr>
              <a:t>-</a:t>
            </a:r>
            <a:r>
              <a:rPr lang="en-CA" sz="1400" b="1" dirty="0" smtClean="0">
                <a:solidFill>
                  <a:schemeClr val="accent1">
                    <a:lumMod val="60000"/>
                    <a:lumOff val="40000"/>
                  </a:schemeClr>
                </a:solidFill>
              </a:rPr>
              <a:t>f</a:t>
            </a:r>
            <a:r>
              <a:rPr lang="ru-RU" sz="1400" b="1" dirty="0" smtClean="0">
                <a:solidFill>
                  <a:schemeClr val="accent1">
                    <a:lumMod val="60000"/>
                    <a:lumOff val="40000"/>
                  </a:schemeClr>
                </a:solidFill>
              </a:rPr>
              <a:t> </a:t>
            </a:r>
            <a:r>
              <a:rPr lang="ru-RU" sz="1400" dirty="0" smtClean="0"/>
              <a:t>- </a:t>
            </a:r>
            <a:r>
              <a:rPr lang="ru-RU" sz="1400" dirty="0" err="1" smtClean="0"/>
              <a:t>виконувати</a:t>
            </a:r>
            <a:r>
              <a:rPr lang="ru-RU" sz="1400" dirty="0" smtClean="0"/>
              <a:t> </a:t>
            </a:r>
            <a:r>
              <a:rPr lang="ru-RU" sz="1400" dirty="0" err="1" smtClean="0"/>
              <a:t>копіювання</a:t>
            </a:r>
            <a:r>
              <a:rPr lang="ru-RU" sz="1400" dirty="0" smtClean="0"/>
              <a:t> </a:t>
            </a:r>
            <a:r>
              <a:rPr lang="ru-RU" sz="1400" dirty="0" err="1" smtClean="0"/>
              <a:t>навіть</a:t>
            </a:r>
            <a:r>
              <a:rPr lang="ru-RU" sz="1400" dirty="0" smtClean="0"/>
              <a:t> при </a:t>
            </a:r>
            <a:r>
              <a:rPr lang="ru-RU" sz="1400" dirty="0" err="1" smtClean="0"/>
              <a:t>наявності</a:t>
            </a:r>
            <a:r>
              <a:rPr lang="ru-RU" sz="1400" dirty="0" smtClean="0"/>
              <a:t> </a:t>
            </a:r>
            <a:r>
              <a:rPr lang="ru-RU" sz="1400" dirty="0" err="1" smtClean="0"/>
              <a:t>виконуваного</a:t>
            </a:r>
            <a:r>
              <a:rPr lang="ru-RU" sz="1400" dirty="0" smtClean="0"/>
              <a:t> файлу на </a:t>
            </a:r>
            <a:r>
              <a:rPr lang="ru-RU" sz="1400" dirty="0" err="1" smtClean="0"/>
              <a:t>віддаленому</a:t>
            </a:r>
            <a:r>
              <a:rPr lang="ru-RU" sz="1400" dirty="0" smtClean="0"/>
              <a:t> </a:t>
            </a:r>
            <a:r>
              <a:rPr lang="ru-RU" sz="1400" dirty="0" err="1" smtClean="0"/>
              <a:t>комп'ютері</a:t>
            </a:r>
            <a:endParaRPr lang="ru-RU" sz="1400" dirty="0" smtClean="0"/>
          </a:p>
          <a:p>
            <a:pPr>
              <a:buNone/>
            </a:pPr>
            <a:r>
              <a:rPr lang="ru-RU" sz="1400" b="1" dirty="0" smtClean="0">
                <a:solidFill>
                  <a:schemeClr val="accent1">
                    <a:lumMod val="60000"/>
                    <a:lumOff val="40000"/>
                  </a:schemeClr>
                </a:solidFill>
              </a:rPr>
              <a:t>-</a:t>
            </a:r>
            <a:r>
              <a:rPr lang="en-CA" sz="1400" b="1" dirty="0" smtClean="0">
                <a:solidFill>
                  <a:schemeClr val="accent1">
                    <a:lumMod val="60000"/>
                    <a:lumOff val="40000"/>
                  </a:schemeClr>
                </a:solidFill>
              </a:rPr>
              <a:t>v</a:t>
            </a:r>
            <a:r>
              <a:rPr lang="ru-RU" sz="1400" dirty="0" smtClean="0"/>
              <a:t> - </a:t>
            </a:r>
            <a:r>
              <a:rPr lang="ru-RU" sz="1400" dirty="0" err="1" smtClean="0"/>
              <a:t>виконувати</a:t>
            </a:r>
            <a:r>
              <a:rPr lang="ru-RU" sz="1400" dirty="0" smtClean="0"/>
              <a:t> </a:t>
            </a:r>
            <a:r>
              <a:rPr lang="ru-RU" sz="1400" dirty="0" err="1" smtClean="0"/>
              <a:t>копіювання</a:t>
            </a:r>
            <a:r>
              <a:rPr lang="ru-RU" sz="1400" dirty="0" smtClean="0"/>
              <a:t> </a:t>
            </a:r>
            <a:r>
              <a:rPr lang="ru-RU" sz="1400" dirty="0" err="1" smtClean="0"/>
              <a:t>тільки</a:t>
            </a:r>
            <a:r>
              <a:rPr lang="ru-RU" sz="1400" dirty="0" smtClean="0"/>
              <a:t> в </a:t>
            </a:r>
            <a:r>
              <a:rPr lang="ru-RU" sz="1400" dirty="0" err="1" smtClean="0"/>
              <a:t>разі</a:t>
            </a:r>
            <a:r>
              <a:rPr lang="ru-RU" sz="1400" dirty="0" smtClean="0"/>
              <a:t>, </a:t>
            </a:r>
            <a:r>
              <a:rPr lang="ru-RU" sz="1400" dirty="0" err="1" smtClean="0"/>
              <a:t>якщо</a:t>
            </a:r>
            <a:r>
              <a:rPr lang="ru-RU" sz="1400" dirty="0" smtClean="0"/>
              <a:t> </a:t>
            </a:r>
            <a:r>
              <a:rPr lang="ru-RU" sz="1400" dirty="0" err="1" smtClean="0"/>
              <a:t>виконуваний</a:t>
            </a:r>
            <a:r>
              <a:rPr lang="ru-RU" sz="1400" dirty="0" smtClean="0"/>
              <a:t> файл </a:t>
            </a:r>
            <a:r>
              <a:rPr lang="ru-RU" sz="1400" dirty="0" err="1" smtClean="0"/>
              <a:t>має</a:t>
            </a:r>
            <a:r>
              <a:rPr lang="ru-RU" sz="1400" dirty="0" smtClean="0"/>
              <a:t> </a:t>
            </a:r>
            <a:r>
              <a:rPr lang="ru-RU" sz="1400" dirty="0" err="1" smtClean="0"/>
              <a:t>більш</a:t>
            </a:r>
            <a:r>
              <a:rPr lang="ru-RU" sz="1400" dirty="0" smtClean="0"/>
              <a:t> </a:t>
            </a:r>
            <a:r>
              <a:rPr lang="ru-RU" sz="1400" dirty="0" err="1" smtClean="0"/>
              <a:t>пізню</a:t>
            </a:r>
            <a:r>
              <a:rPr lang="ru-RU" sz="1400" dirty="0" smtClean="0"/>
              <a:t> </a:t>
            </a:r>
            <a:r>
              <a:rPr lang="ru-RU" sz="1400" dirty="0" err="1" smtClean="0"/>
              <a:t>версію</a:t>
            </a:r>
            <a:r>
              <a:rPr lang="ru-RU" sz="1400" dirty="0" smtClean="0"/>
              <a:t>.</a:t>
            </a:r>
            <a:endParaRPr lang="uk-UA" sz="1400" dirty="0" smtClean="0"/>
          </a:p>
          <a:p>
            <a:pPr>
              <a:buNone/>
            </a:pPr>
            <a:r>
              <a:rPr lang="ru-RU" sz="1400" b="1" dirty="0" smtClean="0">
                <a:solidFill>
                  <a:schemeClr val="accent1">
                    <a:lumMod val="60000"/>
                    <a:lumOff val="40000"/>
                  </a:schemeClr>
                </a:solidFill>
              </a:rPr>
              <a:t>-</a:t>
            </a:r>
            <a:r>
              <a:rPr lang="en-CA" sz="1400" b="1" dirty="0" smtClean="0">
                <a:solidFill>
                  <a:schemeClr val="accent1">
                    <a:lumMod val="60000"/>
                    <a:lumOff val="40000"/>
                  </a:schemeClr>
                </a:solidFill>
              </a:rPr>
              <a:t>d</a:t>
            </a:r>
            <a:r>
              <a:rPr lang="ru-RU" sz="1400" dirty="0" smtClean="0"/>
              <a:t> - не </a:t>
            </a:r>
            <a:r>
              <a:rPr lang="ru-RU" sz="1400" dirty="0" err="1" smtClean="0"/>
              <a:t>чекати</a:t>
            </a:r>
            <a:r>
              <a:rPr lang="ru-RU" sz="1400" dirty="0" smtClean="0"/>
              <a:t> </a:t>
            </a:r>
            <a:r>
              <a:rPr lang="ru-RU" sz="1400" dirty="0" err="1" smtClean="0"/>
              <a:t>завершення</a:t>
            </a:r>
            <a:r>
              <a:rPr lang="ru-RU" sz="1400" dirty="0" smtClean="0"/>
              <a:t> </a:t>
            </a:r>
            <a:r>
              <a:rPr lang="ru-RU" sz="1400" dirty="0" err="1" smtClean="0"/>
              <a:t>віддаленого</a:t>
            </a:r>
            <a:r>
              <a:rPr lang="ru-RU" sz="1400" dirty="0" smtClean="0"/>
              <a:t> </a:t>
            </a:r>
            <a:r>
              <a:rPr lang="ru-RU" sz="1400" dirty="0" err="1" smtClean="0"/>
              <a:t>процесу</a:t>
            </a:r>
            <a:r>
              <a:rPr lang="ru-RU" sz="1400" dirty="0" smtClean="0"/>
              <a:t>.</a:t>
            </a:r>
            <a:endParaRPr lang="ru-RU" sz="1400" dirty="0"/>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10</a:t>
            </a:fld>
            <a:endParaRPr lang="uk-UA"/>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142844" y="142900"/>
            <a:ext cx="8858312" cy="6572248"/>
          </a:xfrm>
        </p:spPr>
        <p:txBody>
          <a:bodyPr/>
          <a:lstStyle/>
          <a:p>
            <a:pPr algn="just">
              <a:buNone/>
            </a:pPr>
            <a:r>
              <a:rPr lang="ru-RU" sz="1400" b="1" dirty="0" smtClean="0">
                <a:solidFill>
                  <a:schemeClr val="accent1">
                    <a:lumMod val="60000"/>
                    <a:lumOff val="40000"/>
                  </a:schemeClr>
                </a:solidFill>
              </a:rPr>
              <a:t>-</a:t>
            </a:r>
            <a:r>
              <a:rPr lang="en-CA" sz="1400" b="1" dirty="0" smtClean="0">
                <a:solidFill>
                  <a:schemeClr val="accent1">
                    <a:lumMod val="60000"/>
                    <a:lumOff val="40000"/>
                  </a:schemeClr>
                </a:solidFill>
              </a:rPr>
              <a:t>w</a:t>
            </a:r>
            <a:r>
              <a:rPr lang="ru-RU" sz="1400" dirty="0" smtClean="0"/>
              <a:t> - </a:t>
            </a:r>
            <a:r>
              <a:rPr lang="ru-RU" sz="1400" dirty="0" err="1" smtClean="0"/>
              <a:t>встановити</a:t>
            </a:r>
            <a:r>
              <a:rPr lang="ru-RU" sz="1400" dirty="0" smtClean="0"/>
              <a:t> </a:t>
            </a:r>
            <a:r>
              <a:rPr lang="ru-RU" sz="1400" dirty="0" err="1" smtClean="0"/>
              <a:t>робочий</a:t>
            </a:r>
            <a:r>
              <a:rPr lang="ru-RU" sz="1400" dirty="0" smtClean="0"/>
              <a:t> каталог для </a:t>
            </a:r>
            <a:r>
              <a:rPr lang="ru-RU" sz="1400" dirty="0" err="1" smtClean="0"/>
              <a:t>віддаленого</a:t>
            </a:r>
            <a:r>
              <a:rPr lang="ru-RU" sz="1400" dirty="0" smtClean="0"/>
              <a:t> </a:t>
            </a:r>
            <a:r>
              <a:rPr lang="ru-RU" sz="1400" dirty="0" err="1" smtClean="0"/>
              <a:t>процесу</a:t>
            </a:r>
            <a:r>
              <a:rPr lang="ru-RU" sz="1400" dirty="0" smtClean="0"/>
              <a:t>.</a:t>
            </a:r>
            <a:endParaRPr lang="uk-UA" sz="1400" dirty="0" smtClean="0"/>
          </a:p>
          <a:p>
            <a:pPr algn="just">
              <a:buNone/>
            </a:pPr>
            <a:r>
              <a:rPr lang="ru-RU" sz="1400" b="1" dirty="0" smtClean="0">
                <a:solidFill>
                  <a:schemeClr val="accent1">
                    <a:lumMod val="60000"/>
                    <a:lumOff val="40000"/>
                  </a:schemeClr>
                </a:solidFill>
              </a:rPr>
              <a:t>-</a:t>
            </a:r>
            <a:r>
              <a:rPr lang="en-CA" sz="1400" b="1" dirty="0" smtClean="0">
                <a:solidFill>
                  <a:schemeClr val="accent1">
                    <a:lumMod val="60000"/>
                    <a:lumOff val="40000"/>
                  </a:schemeClr>
                </a:solidFill>
              </a:rPr>
              <a:t>priority</a:t>
            </a:r>
            <a:r>
              <a:rPr lang="ru-RU" sz="1400" dirty="0" smtClean="0"/>
              <a:t> - </a:t>
            </a:r>
            <a:r>
              <a:rPr lang="ru-RU" sz="1400" dirty="0" err="1" smtClean="0"/>
              <a:t>пріоритет</a:t>
            </a:r>
            <a:r>
              <a:rPr lang="ru-RU" sz="1400" dirty="0" smtClean="0"/>
              <a:t> для </a:t>
            </a:r>
            <a:r>
              <a:rPr lang="ru-RU" sz="1400" dirty="0" err="1" smtClean="0"/>
              <a:t>віддаленого</a:t>
            </a:r>
            <a:r>
              <a:rPr lang="ru-RU" sz="1400" dirty="0" smtClean="0"/>
              <a:t> </a:t>
            </a:r>
            <a:r>
              <a:rPr lang="ru-RU" sz="1400" dirty="0" err="1" smtClean="0"/>
              <a:t>процесу</a:t>
            </a:r>
            <a:r>
              <a:rPr lang="ru-RU" sz="1400" dirty="0" smtClean="0"/>
              <a:t>. </a:t>
            </a:r>
            <a:r>
              <a:rPr lang="ru-RU" sz="1400" dirty="0" err="1" smtClean="0"/>
              <a:t>Може</a:t>
            </a:r>
            <a:r>
              <a:rPr lang="ru-RU" sz="1400" dirty="0" smtClean="0"/>
              <a:t> </a:t>
            </a:r>
            <a:r>
              <a:rPr lang="ru-RU" sz="1400" dirty="0" err="1" smtClean="0"/>
              <a:t>приймати</a:t>
            </a:r>
            <a:r>
              <a:rPr lang="ru-RU" sz="1400" dirty="0" smtClean="0"/>
              <a:t> </a:t>
            </a:r>
            <a:r>
              <a:rPr lang="ru-RU" sz="1400" dirty="0" err="1" smtClean="0"/>
              <a:t>значення</a:t>
            </a:r>
            <a:r>
              <a:rPr lang="ru-RU" sz="1400" dirty="0" smtClean="0"/>
              <a:t> (в порядку </a:t>
            </a:r>
            <a:r>
              <a:rPr lang="ru-RU" sz="1400" dirty="0" err="1" smtClean="0"/>
              <a:t>зростання</a:t>
            </a:r>
            <a:r>
              <a:rPr lang="ru-RU" sz="1400" dirty="0" smtClean="0"/>
              <a:t>) -</a:t>
            </a:r>
            <a:r>
              <a:rPr lang="en-CA" sz="1400" dirty="0" smtClean="0"/>
              <a:t>low</a:t>
            </a:r>
            <a:r>
              <a:rPr lang="ru-RU" sz="1400" dirty="0" smtClean="0"/>
              <a:t>, -</a:t>
            </a:r>
            <a:r>
              <a:rPr lang="en-CA" sz="1400" dirty="0" err="1" smtClean="0"/>
              <a:t>belownormal</a:t>
            </a:r>
            <a:r>
              <a:rPr lang="ru-RU" sz="1400" dirty="0" smtClean="0"/>
              <a:t>, -</a:t>
            </a:r>
            <a:r>
              <a:rPr lang="en-CA" sz="1400" dirty="0" err="1" smtClean="0"/>
              <a:t>abovenormal</a:t>
            </a:r>
            <a:r>
              <a:rPr lang="ru-RU" sz="1400" dirty="0" smtClean="0"/>
              <a:t>, -</a:t>
            </a:r>
            <a:r>
              <a:rPr lang="en-CA" sz="1400" dirty="0" smtClean="0"/>
              <a:t>high</a:t>
            </a:r>
            <a:r>
              <a:rPr lang="ru-RU" sz="1400" dirty="0" smtClean="0"/>
              <a:t>, -</a:t>
            </a:r>
            <a:r>
              <a:rPr lang="en-CA" sz="1400" dirty="0" err="1" smtClean="0"/>
              <a:t>realtime</a:t>
            </a:r>
            <a:r>
              <a:rPr lang="ru-RU" sz="1400" dirty="0" smtClean="0"/>
              <a:t>.</a:t>
            </a:r>
            <a:endParaRPr lang="uk-UA" sz="1400" dirty="0" smtClean="0"/>
          </a:p>
          <a:p>
            <a:pPr algn="just">
              <a:buNone/>
            </a:pPr>
            <a:r>
              <a:rPr lang="ru-RU" sz="1400" b="1" dirty="0" smtClean="0">
                <a:solidFill>
                  <a:schemeClr val="accent1">
                    <a:lumMod val="60000"/>
                    <a:lumOff val="40000"/>
                  </a:schemeClr>
                </a:solidFill>
              </a:rPr>
              <a:t>-</a:t>
            </a:r>
            <a:r>
              <a:rPr lang="en-CA" sz="1400" b="1" dirty="0" smtClean="0">
                <a:solidFill>
                  <a:schemeClr val="accent1">
                    <a:lumMod val="60000"/>
                    <a:lumOff val="40000"/>
                  </a:schemeClr>
                </a:solidFill>
              </a:rPr>
              <a:t>a</a:t>
            </a:r>
            <a:r>
              <a:rPr lang="ru-RU" sz="1400" dirty="0" smtClean="0"/>
              <a:t> - </a:t>
            </a:r>
            <a:r>
              <a:rPr lang="ru-RU" sz="1400" dirty="0" err="1" smtClean="0"/>
              <a:t>вказівка</a:t>
            </a:r>
            <a:r>
              <a:rPr lang="ru-RU" sz="1400" dirty="0" smtClean="0"/>
              <a:t> </a:t>
            </a:r>
            <a:r>
              <a:rPr lang="ru-RU" sz="1400" dirty="0" err="1" smtClean="0"/>
              <a:t>процесорів</a:t>
            </a:r>
            <a:r>
              <a:rPr lang="ru-RU" sz="1400" dirty="0" smtClean="0"/>
              <a:t> (для </a:t>
            </a:r>
            <a:r>
              <a:rPr lang="ru-RU" sz="1400" dirty="0" err="1" smtClean="0"/>
              <a:t>мультипроцесорних</a:t>
            </a:r>
            <a:r>
              <a:rPr lang="ru-RU" sz="1400" dirty="0" smtClean="0"/>
              <a:t> систем) на </a:t>
            </a:r>
            <a:r>
              <a:rPr lang="ru-RU" sz="1400" dirty="0" err="1" smtClean="0"/>
              <a:t>якому</a:t>
            </a:r>
            <a:r>
              <a:rPr lang="ru-RU" sz="1400" dirty="0" smtClean="0"/>
              <a:t> буде </a:t>
            </a:r>
            <a:r>
              <a:rPr lang="ru-RU" sz="1400" dirty="0" err="1" smtClean="0"/>
              <a:t>виконуватися</a:t>
            </a:r>
            <a:r>
              <a:rPr lang="ru-RU" sz="1400" dirty="0" smtClean="0"/>
              <a:t> </a:t>
            </a:r>
            <a:r>
              <a:rPr lang="ru-RU" sz="1400" dirty="0" err="1" smtClean="0"/>
              <a:t>додаток</a:t>
            </a:r>
            <a:r>
              <a:rPr lang="ru-RU" sz="1400" dirty="0" smtClean="0"/>
              <a:t>. </a:t>
            </a:r>
            <a:r>
              <a:rPr lang="ru-RU" sz="1400" dirty="0" err="1" smtClean="0"/>
              <a:t>Наприклад</a:t>
            </a:r>
            <a:r>
              <a:rPr lang="ru-RU" sz="1400" dirty="0" smtClean="0"/>
              <a:t> - для </a:t>
            </a:r>
            <a:r>
              <a:rPr lang="en-CA" sz="1400" dirty="0" smtClean="0"/>
              <a:t>CPU</a:t>
            </a:r>
            <a:r>
              <a:rPr lang="ru-RU" sz="1400" dirty="0" smtClean="0"/>
              <a:t> 1, </a:t>
            </a:r>
            <a:r>
              <a:rPr lang="en-CA" sz="1400" dirty="0" smtClean="0"/>
              <a:t>CPU</a:t>
            </a:r>
            <a:r>
              <a:rPr lang="ru-RU" sz="1400" dirty="0" smtClean="0"/>
              <a:t> 4, ключ: "-</a:t>
            </a:r>
            <a:r>
              <a:rPr lang="en-CA" sz="1400" dirty="0" smtClean="0"/>
              <a:t>a</a:t>
            </a:r>
            <a:r>
              <a:rPr lang="ru-RU" sz="1400" dirty="0" smtClean="0"/>
              <a:t> 1,4"</a:t>
            </a:r>
            <a:endParaRPr lang="uk-UA" sz="1400" dirty="0" smtClean="0"/>
          </a:p>
          <a:p>
            <a:pPr algn="just">
              <a:buNone/>
            </a:pPr>
            <a:r>
              <a:rPr lang="en-CA" sz="1400" b="1" dirty="0" smtClean="0">
                <a:solidFill>
                  <a:schemeClr val="accent1">
                    <a:lumMod val="60000"/>
                    <a:lumOff val="40000"/>
                  </a:schemeClr>
                </a:solidFill>
              </a:rPr>
              <a:t>program</a:t>
            </a:r>
            <a:r>
              <a:rPr lang="ru-RU" sz="1400" dirty="0" smtClean="0"/>
              <a:t> - </a:t>
            </a:r>
            <a:r>
              <a:rPr lang="ru-RU" sz="1400" dirty="0" err="1" smtClean="0"/>
              <a:t>назва</a:t>
            </a:r>
            <a:r>
              <a:rPr lang="ru-RU" sz="1400" dirty="0" smtClean="0"/>
              <a:t> </a:t>
            </a:r>
            <a:r>
              <a:rPr lang="ru-RU" sz="1400" dirty="0" err="1" smtClean="0"/>
              <a:t>програми</a:t>
            </a:r>
            <a:r>
              <a:rPr lang="ru-RU" sz="1400" dirty="0" smtClean="0"/>
              <a:t> для </a:t>
            </a:r>
            <a:r>
              <a:rPr lang="ru-RU" sz="1400" dirty="0" err="1" smtClean="0"/>
              <a:t>виконання</a:t>
            </a:r>
            <a:r>
              <a:rPr lang="ru-RU" sz="1400" dirty="0" smtClean="0"/>
              <a:t> на </a:t>
            </a:r>
            <a:r>
              <a:rPr lang="ru-RU" sz="1400" dirty="0" err="1" smtClean="0"/>
              <a:t>віддаленій</a:t>
            </a:r>
            <a:r>
              <a:rPr lang="ru-RU" sz="1400" dirty="0" smtClean="0"/>
              <a:t> </a:t>
            </a:r>
            <a:r>
              <a:rPr lang="ru-RU" sz="1400" dirty="0" err="1" smtClean="0"/>
              <a:t>системі</a:t>
            </a:r>
            <a:r>
              <a:rPr lang="ru-RU" sz="1400" dirty="0" smtClean="0"/>
              <a:t>.</a:t>
            </a:r>
            <a:endParaRPr lang="uk-UA" sz="1400" dirty="0" smtClean="0"/>
          </a:p>
          <a:p>
            <a:pPr algn="just">
              <a:buNone/>
            </a:pPr>
            <a:r>
              <a:rPr lang="en-CA" sz="1400" b="1" dirty="0" smtClean="0">
                <a:solidFill>
                  <a:schemeClr val="accent1">
                    <a:lumMod val="60000"/>
                    <a:lumOff val="40000"/>
                  </a:schemeClr>
                </a:solidFill>
              </a:rPr>
              <a:t>arguments</a:t>
            </a:r>
            <a:r>
              <a:rPr lang="ru-RU" sz="1400" dirty="0" smtClean="0"/>
              <a:t> - </a:t>
            </a:r>
            <a:r>
              <a:rPr lang="ru-RU" sz="1400" dirty="0" err="1" smtClean="0"/>
              <a:t>аргументи</a:t>
            </a:r>
            <a:r>
              <a:rPr lang="ru-RU" sz="1400" dirty="0" smtClean="0"/>
              <a:t> для </a:t>
            </a:r>
            <a:r>
              <a:rPr lang="ru-RU" sz="1400" dirty="0" err="1" smtClean="0"/>
              <a:t>цієї</a:t>
            </a:r>
            <a:r>
              <a:rPr lang="ru-RU" sz="1400" dirty="0" smtClean="0"/>
              <a:t> </a:t>
            </a:r>
            <a:r>
              <a:rPr lang="ru-RU" sz="1400" dirty="0" err="1" smtClean="0"/>
              <a:t>програми</a:t>
            </a:r>
            <a:r>
              <a:rPr lang="ru-RU" sz="1400" dirty="0" smtClean="0"/>
              <a:t>. Шляхи </a:t>
            </a:r>
            <a:r>
              <a:rPr lang="ru-RU" sz="1400" dirty="0" err="1" smtClean="0"/>
              <a:t>файлів</a:t>
            </a:r>
            <a:r>
              <a:rPr lang="ru-RU" sz="1400" dirty="0" smtClean="0"/>
              <a:t> </a:t>
            </a:r>
            <a:r>
              <a:rPr lang="ru-RU" sz="1400" dirty="0" err="1" smtClean="0"/>
              <a:t>повинні</a:t>
            </a:r>
            <a:r>
              <a:rPr lang="ru-RU" sz="1400" dirty="0" smtClean="0"/>
              <a:t> </a:t>
            </a:r>
            <a:r>
              <a:rPr lang="ru-RU" sz="1400" dirty="0" err="1" smtClean="0"/>
              <a:t>задаватися</a:t>
            </a:r>
            <a:r>
              <a:rPr lang="ru-RU" sz="1400" dirty="0" smtClean="0"/>
              <a:t> </a:t>
            </a:r>
            <a:r>
              <a:rPr lang="ru-RU" sz="1400" dirty="0" err="1" smtClean="0"/>
              <a:t>щодо</a:t>
            </a:r>
            <a:r>
              <a:rPr lang="ru-RU" sz="1400" dirty="0" smtClean="0"/>
              <a:t> </a:t>
            </a:r>
            <a:r>
              <a:rPr lang="ru-RU" sz="1400" dirty="0" err="1" smtClean="0"/>
              <a:t>віддаленого</a:t>
            </a:r>
            <a:r>
              <a:rPr lang="ru-RU" sz="1400" dirty="0" smtClean="0"/>
              <a:t> </a:t>
            </a:r>
            <a:r>
              <a:rPr lang="ru-RU" sz="1400" dirty="0" err="1" smtClean="0"/>
              <a:t>комп'ютера</a:t>
            </a:r>
            <a:r>
              <a:rPr lang="ru-RU" sz="1400" dirty="0" smtClean="0"/>
              <a:t> </a:t>
            </a:r>
            <a:r>
              <a:rPr lang="ru-RU" sz="1400" dirty="0" err="1" smtClean="0"/>
              <a:t>і</a:t>
            </a:r>
            <a:r>
              <a:rPr lang="ru-RU" sz="1400" dirty="0" smtClean="0"/>
              <a:t> </a:t>
            </a:r>
            <a:r>
              <a:rPr lang="ru-RU" sz="1400" dirty="0" err="1" smtClean="0"/>
              <a:t>імена</a:t>
            </a:r>
            <a:r>
              <a:rPr lang="ru-RU" sz="1400" dirty="0" smtClean="0"/>
              <a:t> </a:t>
            </a:r>
            <a:r>
              <a:rPr lang="ru-RU" sz="1400" dirty="0" err="1" smtClean="0"/>
              <a:t>файлів</a:t>
            </a:r>
            <a:r>
              <a:rPr lang="ru-RU" sz="1400" dirty="0" smtClean="0"/>
              <a:t> </a:t>
            </a:r>
            <a:r>
              <a:rPr lang="ru-RU" sz="1400" dirty="0" err="1" smtClean="0"/>
              <a:t>або</a:t>
            </a:r>
            <a:r>
              <a:rPr lang="ru-RU" sz="1400" dirty="0" smtClean="0"/>
              <a:t> </a:t>
            </a:r>
            <a:r>
              <a:rPr lang="ru-RU" sz="1400" dirty="0" err="1" smtClean="0"/>
              <a:t>каталогів</a:t>
            </a:r>
            <a:r>
              <a:rPr lang="ru-RU" sz="1400" dirty="0" smtClean="0"/>
              <a:t>, </a:t>
            </a:r>
            <a:r>
              <a:rPr lang="ru-RU" sz="1400" dirty="0" err="1" smtClean="0"/>
              <a:t>що</a:t>
            </a:r>
            <a:r>
              <a:rPr lang="ru-RU" sz="1400" dirty="0" smtClean="0"/>
              <a:t> </a:t>
            </a:r>
            <a:r>
              <a:rPr lang="ru-RU" sz="1400" dirty="0" err="1" smtClean="0"/>
              <a:t>містять</a:t>
            </a:r>
            <a:r>
              <a:rPr lang="ru-RU" sz="1400" dirty="0" smtClean="0"/>
              <a:t> </a:t>
            </a:r>
            <a:r>
              <a:rPr lang="ru-RU" sz="1400" dirty="0" err="1" smtClean="0"/>
              <a:t>пробіли</a:t>
            </a:r>
            <a:r>
              <a:rPr lang="ru-RU" sz="1400" dirty="0" smtClean="0"/>
              <a:t> </a:t>
            </a:r>
            <a:r>
              <a:rPr lang="ru-RU" sz="1400" dirty="0" err="1" smtClean="0"/>
              <a:t>повинні</a:t>
            </a:r>
            <a:r>
              <a:rPr lang="ru-RU" sz="1400" dirty="0" smtClean="0"/>
              <a:t> бути в </a:t>
            </a:r>
            <a:r>
              <a:rPr lang="ru-RU" sz="1400" dirty="0" err="1" smtClean="0"/>
              <a:t>подвійних</a:t>
            </a:r>
            <a:r>
              <a:rPr lang="ru-RU" sz="1400" dirty="0" smtClean="0"/>
              <a:t> лапках, </a:t>
            </a:r>
            <a:r>
              <a:rPr lang="ru-RU" sz="1400" dirty="0" err="1" smtClean="0"/>
              <a:t>наприклад</a:t>
            </a:r>
            <a:r>
              <a:rPr lang="ru-RU" sz="1400" dirty="0" smtClean="0"/>
              <a:t> - "</a:t>
            </a:r>
            <a:r>
              <a:rPr lang="en-CA" sz="1400" dirty="0" smtClean="0"/>
              <a:t>C</a:t>
            </a:r>
            <a:r>
              <a:rPr lang="ru-RU" sz="1400" dirty="0" smtClean="0"/>
              <a:t>: \ </a:t>
            </a:r>
            <a:r>
              <a:rPr lang="en-CA" sz="1400" dirty="0" smtClean="0"/>
              <a:t>Program Files</a:t>
            </a:r>
            <a:r>
              <a:rPr lang="ru-RU" sz="1400" dirty="0" smtClean="0"/>
              <a:t> \ </a:t>
            </a:r>
            <a:r>
              <a:rPr lang="en-CA" sz="1400" dirty="0" smtClean="0"/>
              <a:t>User Folder</a:t>
            </a:r>
            <a:r>
              <a:rPr lang="ru-RU" sz="1400" dirty="0" smtClean="0"/>
              <a:t> \ </a:t>
            </a:r>
            <a:r>
              <a:rPr lang="en-CA" sz="1400" dirty="0" err="1" smtClean="0"/>
              <a:t>Programm</a:t>
            </a:r>
            <a:r>
              <a:rPr lang="ru-RU" sz="1400" dirty="0" smtClean="0"/>
              <a:t>.</a:t>
            </a:r>
            <a:r>
              <a:rPr lang="en-CA" sz="1400" dirty="0" smtClean="0"/>
              <a:t>exe</a:t>
            </a:r>
            <a:r>
              <a:rPr lang="ru-RU" sz="1400" dirty="0" smtClean="0"/>
              <a:t> "</a:t>
            </a:r>
          </a:p>
          <a:p>
            <a:pPr algn="just">
              <a:buNone/>
            </a:pPr>
            <a:r>
              <a:rPr lang="ru-RU" sz="1400" dirty="0" err="1" smtClean="0"/>
              <a:t>Введення</a:t>
            </a:r>
            <a:r>
              <a:rPr lang="ru-RU" sz="1400" dirty="0" smtClean="0"/>
              <a:t> </a:t>
            </a:r>
            <a:r>
              <a:rPr lang="ru-RU" sz="1400" dirty="0" err="1" smtClean="0"/>
              <a:t>з</a:t>
            </a:r>
            <a:r>
              <a:rPr lang="ru-RU" sz="1400" dirty="0" smtClean="0"/>
              <a:t> </a:t>
            </a:r>
            <a:r>
              <a:rPr lang="ru-RU" sz="1400" dirty="0" err="1" smtClean="0"/>
              <a:t>клавіатури</a:t>
            </a:r>
            <a:r>
              <a:rPr lang="ru-RU" sz="1400" dirty="0" smtClean="0"/>
              <a:t> </a:t>
            </a:r>
            <a:r>
              <a:rPr lang="ru-RU" sz="1400" dirty="0" err="1" smtClean="0"/>
              <a:t>скеровується</a:t>
            </a:r>
            <a:r>
              <a:rPr lang="ru-RU" sz="1400" dirty="0" smtClean="0"/>
              <a:t> на </a:t>
            </a:r>
            <a:r>
              <a:rPr lang="ru-RU" sz="1400" dirty="0" err="1" smtClean="0"/>
              <a:t>віддалений</a:t>
            </a:r>
            <a:r>
              <a:rPr lang="ru-RU" sz="1400" dirty="0" smtClean="0"/>
              <a:t> </a:t>
            </a:r>
            <a:r>
              <a:rPr lang="ru-RU" sz="1400" dirty="0" err="1" smtClean="0"/>
              <a:t>комп'ютер</a:t>
            </a:r>
            <a:r>
              <a:rPr lang="ru-RU" sz="1400" dirty="0" smtClean="0"/>
              <a:t>; </a:t>
            </a:r>
            <a:r>
              <a:rPr lang="ru-RU" sz="1400" dirty="0" err="1" smtClean="0"/>
              <a:t>натисканням</a:t>
            </a:r>
            <a:r>
              <a:rPr lang="ru-RU" sz="1400" dirty="0" smtClean="0"/>
              <a:t> </a:t>
            </a:r>
            <a:r>
              <a:rPr lang="en-CA" sz="1400" dirty="0" smtClean="0"/>
              <a:t>Ctrl</a:t>
            </a:r>
            <a:r>
              <a:rPr lang="ru-RU" sz="1400" dirty="0" smtClean="0"/>
              <a:t>-</a:t>
            </a:r>
            <a:r>
              <a:rPr lang="en-CA" sz="1400" dirty="0" smtClean="0"/>
              <a:t>C</a:t>
            </a:r>
            <a:r>
              <a:rPr lang="ru-RU" sz="1400" dirty="0" smtClean="0"/>
              <a:t> завершить </a:t>
            </a:r>
            <a:r>
              <a:rPr lang="ru-RU" sz="1400" dirty="0" err="1" smtClean="0"/>
              <a:t>віддалений</a:t>
            </a:r>
            <a:r>
              <a:rPr lang="ru-RU" sz="1400" dirty="0" smtClean="0"/>
              <a:t> </a:t>
            </a:r>
            <a:r>
              <a:rPr lang="ru-RU" sz="1400" dirty="0" err="1" smtClean="0"/>
              <a:t>процес</a:t>
            </a:r>
            <a:r>
              <a:rPr lang="ru-RU" sz="1400" dirty="0" smtClean="0"/>
              <a:t>. </a:t>
            </a:r>
            <a:r>
              <a:rPr lang="ru-RU" sz="1400" dirty="0" err="1" smtClean="0"/>
              <a:t>Якщо</a:t>
            </a:r>
            <a:r>
              <a:rPr lang="ru-RU" sz="1400" dirty="0" smtClean="0"/>
              <a:t> не задано </a:t>
            </a:r>
            <a:r>
              <a:rPr lang="ru-RU" sz="1400" dirty="0" err="1" smtClean="0"/>
              <a:t>ім'я</a:t>
            </a:r>
            <a:r>
              <a:rPr lang="ru-RU" sz="1400" dirty="0" smtClean="0"/>
              <a:t> </a:t>
            </a:r>
            <a:r>
              <a:rPr lang="ru-RU" sz="1400" dirty="0" err="1" smtClean="0"/>
              <a:t>користувача</a:t>
            </a:r>
            <a:r>
              <a:rPr lang="ru-RU" sz="1400" dirty="0" smtClean="0"/>
              <a:t>, то </a:t>
            </a:r>
            <a:r>
              <a:rPr lang="ru-RU" sz="1400" dirty="0" err="1" smtClean="0"/>
              <a:t>віддалений</a:t>
            </a:r>
            <a:r>
              <a:rPr lang="ru-RU" sz="1400" dirty="0" smtClean="0"/>
              <a:t> </a:t>
            </a:r>
            <a:r>
              <a:rPr lang="ru-RU" sz="1400" dirty="0" err="1" smtClean="0"/>
              <a:t>процес</a:t>
            </a:r>
            <a:r>
              <a:rPr lang="ru-RU" sz="1400" dirty="0" smtClean="0"/>
              <a:t> буде </a:t>
            </a:r>
            <a:r>
              <a:rPr lang="ru-RU" sz="1400" dirty="0" err="1" smtClean="0"/>
              <a:t>виконаний</a:t>
            </a:r>
            <a:r>
              <a:rPr lang="ru-RU" sz="1400" dirty="0" smtClean="0"/>
              <a:t> на </a:t>
            </a:r>
            <a:r>
              <a:rPr lang="ru-RU" sz="1400" dirty="0" err="1" smtClean="0"/>
              <a:t>віддаленій</a:t>
            </a:r>
            <a:r>
              <a:rPr lang="ru-RU" sz="1400" dirty="0" smtClean="0"/>
              <a:t> </a:t>
            </a:r>
            <a:r>
              <a:rPr lang="ru-RU" sz="1400" dirty="0" err="1" smtClean="0"/>
              <a:t>системі</a:t>
            </a:r>
            <a:r>
              <a:rPr lang="ru-RU" sz="1400" dirty="0" smtClean="0"/>
              <a:t> </a:t>
            </a:r>
            <a:r>
              <a:rPr lang="ru-RU" sz="1400" dirty="0" err="1" smtClean="0"/>
              <a:t>з</a:t>
            </a:r>
            <a:r>
              <a:rPr lang="ru-RU" sz="1400" dirty="0" smtClean="0"/>
              <a:t> правами локального системного </a:t>
            </a:r>
            <a:r>
              <a:rPr lang="ru-RU" sz="1400" dirty="0" err="1" smtClean="0"/>
              <a:t>облікового</a:t>
            </a:r>
            <a:r>
              <a:rPr lang="ru-RU" sz="1400" dirty="0" smtClean="0"/>
              <a:t> </a:t>
            </a:r>
            <a:r>
              <a:rPr lang="ru-RU" sz="1400" dirty="0" err="1" smtClean="0"/>
              <a:t>запису</a:t>
            </a:r>
            <a:r>
              <a:rPr lang="ru-RU" sz="1400" dirty="0" smtClean="0"/>
              <a:t>, </a:t>
            </a:r>
            <a:r>
              <a:rPr lang="ru-RU" sz="1400" dirty="0" err="1" smtClean="0"/>
              <a:t>тобто</a:t>
            </a:r>
            <a:r>
              <a:rPr lang="ru-RU" sz="1400" dirty="0" smtClean="0"/>
              <a:t> без доступу до </a:t>
            </a:r>
            <a:r>
              <a:rPr lang="ru-RU" sz="1400" dirty="0" err="1" smtClean="0"/>
              <a:t>мережевих</a:t>
            </a:r>
            <a:r>
              <a:rPr lang="ru-RU" sz="1400" dirty="0" smtClean="0"/>
              <a:t> </a:t>
            </a:r>
            <a:r>
              <a:rPr lang="ru-RU" sz="1400" dirty="0" err="1" smtClean="0"/>
              <a:t>ресурсів</a:t>
            </a:r>
            <a:r>
              <a:rPr lang="ru-RU" sz="1400" dirty="0" smtClean="0"/>
              <a:t>, </a:t>
            </a:r>
            <a:r>
              <a:rPr lang="ru-RU" sz="1400" dirty="0" err="1" smtClean="0"/>
              <a:t>навіть</a:t>
            </a:r>
            <a:r>
              <a:rPr lang="ru-RU" sz="1400" dirty="0" smtClean="0"/>
              <a:t> </a:t>
            </a:r>
            <a:r>
              <a:rPr lang="ru-RU" sz="1400" dirty="0" err="1" smtClean="0"/>
              <a:t>якщо</a:t>
            </a:r>
            <a:r>
              <a:rPr lang="ru-RU" sz="1400" dirty="0" smtClean="0"/>
              <a:t> ваш </a:t>
            </a:r>
            <a:r>
              <a:rPr lang="ru-RU" sz="1400" dirty="0" err="1" smtClean="0"/>
              <a:t>обліковий</a:t>
            </a:r>
            <a:r>
              <a:rPr lang="ru-RU" sz="1400" dirty="0" smtClean="0"/>
              <a:t> </a:t>
            </a:r>
            <a:r>
              <a:rPr lang="ru-RU" sz="1400" dirty="0" err="1" smtClean="0"/>
              <a:t>запис</a:t>
            </a:r>
            <a:r>
              <a:rPr lang="ru-RU" sz="1400" dirty="0" smtClean="0"/>
              <a:t> на </a:t>
            </a:r>
            <a:r>
              <a:rPr lang="ru-RU" sz="1400" dirty="0" err="1" smtClean="0"/>
              <a:t>віддаленій</a:t>
            </a:r>
            <a:r>
              <a:rPr lang="ru-RU" sz="1400" dirty="0" smtClean="0"/>
              <a:t> </a:t>
            </a:r>
            <a:r>
              <a:rPr lang="ru-RU" sz="1400" dirty="0" err="1" smtClean="0"/>
              <a:t>системі</a:t>
            </a:r>
            <a:r>
              <a:rPr lang="ru-RU" sz="1400" dirty="0" smtClean="0"/>
              <a:t> </a:t>
            </a:r>
            <a:r>
              <a:rPr lang="ru-RU" sz="1400" dirty="0" err="1" smtClean="0"/>
              <a:t>дає</a:t>
            </a:r>
            <a:r>
              <a:rPr lang="ru-RU" sz="1400" dirty="0" smtClean="0"/>
              <a:t> вам </a:t>
            </a:r>
            <a:r>
              <a:rPr lang="ru-RU" sz="1400" dirty="0" err="1" smtClean="0"/>
              <a:t>такий</a:t>
            </a:r>
            <a:r>
              <a:rPr lang="ru-RU" sz="1400" dirty="0" smtClean="0"/>
              <a:t> доступ. Тому, </a:t>
            </a:r>
            <a:r>
              <a:rPr lang="ru-RU" sz="1400" dirty="0" err="1" smtClean="0"/>
              <a:t>якщо</a:t>
            </a:r>
            <a:r>
              <a:rPr lang="ru-RU" sz="1400" dirty="0" smtClean="0"/>
              <a:t> </a:t>
            </a:r>
            <a:r>
              <a:rPr lang="ru-RU" sz="1400" dirty="0" err="1" smtClean="0"/>
              <a:t>додатку</a:t>
            </a:r>
            <a:r>
              <a:rPr lang="ru-RU" sz="1400" dirty="0" smtClean="0"/>
              <a:t> </a:t>
            </a:r>
            <a:r>
              <a:rPr lang="ru-RU" sz="1400" dirty="0" err="1" smtClean="0"/>
              <a:t>потрібно</a:t>
            </a:r>
            <a:r>
              <a:rPr lang="ru-RU" sz="1400" dirty="0" smtClean="0"/>
              <a:t> доступ до </a:t>
            </a:r>
            <a:r>
              <a:rPr lang="ru-RU" sz="1400" dirty="0" err="1" smtClean="0"/>
              <a:t>мережевих</a:t>
            </a:r>
            <a:r>
              <a:rPr lang="ru-RU" sz="1400" dirty="0" smtClean="0"/>
              <a:t> </a:t>
            </a:r>
            <a:r>
              <a:rPr lang="ru-RU" sz="1400" dirty="0" err="1" smtClean="0"/>
              <a:t>ресурсів</a:t>
            </a:r>
            <a:r>
              <a:rPr lang="ru-RU" sz="1400" dirty="0" smtClean="0"/>
              <a:t>, </a:t>
            </a:r>
            <a:r>
              <a:rPr lang="ru-RU" sz="1400" dirty="0" err="1" smtClean="0"/>
              <a:t>задавати</a:t>
            </a:r>
            <a:r>
              <a:rPr lang="ru-RU" sz="1400" dirty="0" smtClean="0"/>
              <a:t> </a:t>
            </a:r>
            <a:r>
              <a:rPr lang="ru-RU" sz="1400" dirty="0" err="1" smtClean="0"/>
              <a:t>ім'я</a:t>
            </a:r>
            <a:r>
              <a:rPr lang="ru-RU" sz="1400" dirty="0" smtClean="0"/>
              <a:t> </a:t>
            </a:r>
            <a:r>
              <a:rPr lang="ru-RU" sz="1400" dirty="0" err="1" smtClean="0"/>
              <a:t>користувача</a:t>
            </a:r>
            <a:r>
              <a:rPr lang="ru-RU" sz="1400" dirty="0" smtClean="0"/>
              <a:t> в </a:t>
            </a:r>
            <a:r>
              <a:rPr lang="ru-RU" sz="1400" dirty="0" err="1" smtClean="0"/>
              <a:t>форматі</a:t>
            </a:r>
            <a:r>
              <a:rPr lang="ru-RU" sz="1400" dirty="0" smtClean="0"/>
              <a:t> "</a:t>
            </a:r>
            <a:r>
              <a:rPr lang="en-CA" sz="1400" dirty="0" smtClean="0"/>
              <a:t>Domain</a:t>
            </a:r>
            <a:r>
              <a:rPr lang="ru-RU" sz="1400" dirty="0" smtClean="0"/>
              <a:t> \ </a:t>
            </a:r>
            <a:r>
              <a:rPr lang="en-CA" sz="1400" dirty="0" smtClean="0"/>
              <a:t>User</a:t>
            </a:r>
            <a:r>
              <a:rPr lang="ru-RU" sz="1400" dirty="0" smtClean="0"/>
              <a:t>" </a:t>
            </a:r>
            <a:r>
              <a:rPr lang="ru-RU" sz="1400" dirty="0" err="1" smtClean="0"/>
              <a:t>обов'язково</a:t>
            </a:r>
            <a:r>
              <a:rPr lang="ru-RU" sz="1400" dirty="0" smtClean="0"/>
              <a:t>. Код </a:t>
            </a:r>
            <a:r>
              <a:rPr lang="ru-RU" sz="1400" dirty="0" err="1" smtClean="0"/>
              <a:t>повернення</a:t>
            </a:r>
            <a:r>
              <a:rPr lang="ru-RU" sz="1400" dirty="0" smtClean="0"/>
              <a:t> (</a:t>
            </a:r>
            <a:r>
              <a:rPr lang="en-CA" sz="1400" dirty="0" smtClean="0"/>
              <a:t>ERRORLEVEL</a:t>
            </a:r>
            <a:r>
              <a:rPr lang="ru-RU" sz="1400" dirty="0" smtClean="0"/>
              <a:t>) по </a:t>
            </a:r>
            <a:r>
              <a:rPr lang="ru-RU" sz="1400" dirty="0" err="1" smtClean="0"/>
              <a:t>завершенню</a:t>
            </a:r>
            <a:r>
              <a:rPr lang="ru-RU" sz="1400" dirty="0" smtClean="0"/>
              <a:t> </a:t>
            </a:r>
            <a:r>
              <a:rPr lang="en-CA" sz="1400" dirty="0" err="1" smtClean="0"/>
              <a:t>Psexec</a:t>
            </a:r>
            <a:r>
              <a:rPr lang="ru-RU" sz="1400" dirty="0" smtClean="0"/>
              <a:t> </a:t>
            </a:r>
            <a:r>
              <a:rPr lang="ru-RU" sz="1400" dirty="0" err="1" smtClean="0"/>
              <a:t>визначається</a:t>
            </a:r>
            <a:r>
              <a:rPr lang="ru-RU" sz="1400" dirty="0" smtClean="0"/>
              <a:t> </a:t>
            </a:r>
            <a:r>
              <a:rPr lang="ru-RU" sz="1400" dirty="0" err="1" smtClean="0"/>
              <a:t>віддаленим</a:t>
            </a:r>
            <a:r>
              <a:rPr lang="ru-RU" sz="1400" dirty="0" smtClean="0"/>
              <a:t> </a:t>
            </a:r>
            <a:r>
              <a:rPr lang="ru-RU" sz="1400" dirty="0" err="1" smtClean="0"/>
              <a:t>додатком</a:t>
            </a:r>
            <a:r>
              <a:rPr lang="ru-RU" sz="1400" dirty="0" smtClean="0"/>
              <a:t>, </a:t>
            </a:r>
            <a:r>
              <a:rPr lang="ru-RU" sz="1400" dirty="0" err="1" smtClean="0"/>
              <a:t>що</a:t>
            </a:r>
            <a:r>
              <a:rPr lang="ru-RU" sz="1400" dirty="0" smtClean="0"/>
              <a:t> </a:t>
            </a:r>
            <a:r>
              <a:rPr lang="ru-RU" sz="1400" dirty="0" err="1" smtClean="0"/>
              <a:t>дозволяє</a:t>
            </a:r>
            <a:r>
              <a:rPr lang="ru-RU" sz="1400" dirty="0" smtClean="0"/>
              <a:t> </a:t>
            </a:r>
            <a:r>
              <a:rPr lang="ru-RU" sz="1400" dirty="0" err="1" smtClean="0"/>
              <a:t>аналізувати</a:t>
            </a:r>
            <a:r>
              <a:rPr lang="ru-RU" sz="1400" dirty="0" smtClean="0"/>
              <a:t> </a:t>
            </a:r>
            <a:r>
              <a:rPr lang="ru-RU" sz="1400" dirty="0" err="1" smtClean="0"/>
              <a:t>результати</a:t>
            </a:r>
            <a:r>
              <a:rPr lang="ru-RU" sz="1400" dirty="0" smtClean="0"/>
              <a:t> </a:t>
            </a:r>
            <a:r>
              <a:rPr lang="ru-RU" sz="1400" dirty="0" err="1" smtClean="0"/>
              <a:t>виконання</a:t>
            </a:r>
            <a:r>
              <a:rPr lang="ru-RU" sz="1400" dirty="0" smtClean="0"/>
              <a:t> </a:t>
            </a:r>
            <a:r>
              <a:rPr lang="ru-RU" sz="1400" dirty="0" err="1" smtClean="0"/>
              <a:t>віддаленого</a:t>
            </a:r>
            <a:r>
              <a:rPr lang="ru-RU" sz="1400" dirty="0" smtClean="0"/>
              <a:t> </a:t>
            </a:r>
            <a:r>
              <a:rPr lang="ru-RU" sz="1400" dirty="0" err="1" smtClean="0"/>
              <a:t>програми</a:t>
            </a:r>
            <a:r>
              <a:rPr lang="ru-RU" sz="1400" dirty="0" smtClean="0"/>
              <a:t> в </a:t>
            </a:r>
            <a:r>
              <a:rPr lang="ru-RU" sz="1400" dirty="0" err="1" smtClean="0"/>
              <a:t>командних</a:t>
            </a:r>
            <a:r>
              <a:rPr lang="ru-RU" sz="1400" dirty="0" smtClean="0"/>
              <a:t> файлах.</a:t>
            </a:r>
            <a:endParaRPr lang="uk-UA" sz="1400" dirty="0" smtClean="0"/>
          </a:p>
          <a:p>
            <a:pPr>
              <a:buNone/>
            </a:pPr>
            <a:r>
              <a:rPr lang="ru-RU" sz="1400" dirty="0" err="1" smtClean="0"/>
              <a:t>приклади</a:t>
            </a:r>
            <a:r>
              <a:rPr lang="ru-RU" sz="1400" dirty="0" smtClean="0"/>
              <a:t>:		  - </a:t>
            </a:r>
            <a:r>
              <a:rPr lang="ru-RU" sz="1400" dirty="0" err="1" smtClean="0"/>
              <a:t>запустити</a:t>
            </a:r>
            <a:r>
              <a:rPr lang="ru-RU" sz="1400" dirty="0" smtClean="0"/>
              <a:t> </a:t>
            </a:r>
            <a:r>
              <a:rPr lang="ru-RU" sz="1400" dirty="0" err="1" smtClean="0"/>
              <a:t>командний</a:t>
            </a:r>
            <a:r>
              <a:rPr lang="ru-RU" sz="1400" dirty="0" smtClean="0"/>
              <a:t> </a:t>
            </a:r>
            <a:r>
              <a:rPr lang="ru-RU" sz="1400" dirty="0" err="1" smtClean="0"/>
              <a:t>процесор</a:t>
            </a:r>
            <a:r>
              <a:rPr lang="ru-RU" sz="1400" dirty="0" smtClean="0"/>
              <a:t> </a:t>
            </a:r>
            <a:r>
              <a:rPr lang="en-CA" sz="1400" dirty="0" err="1" smtClean="0"/>
              <a:t>cmd</a:t>
            </a:r>
            <a:r>
              <a:rPr lang="ru-RU" sz="1400" dirty="0" smtClean="0"/>
              <a:t>.</a:t>
            </a:r>
            <a:r>
              <a:rPr lang="en-CA" sz="1400" dirty="0" smtClean="0"/>
              <a:t>exe</a:t>
            </a:r>
            <a:r>
              <a:rPr lang="ru-RU" sz="1400" dirty="0" smtClean="0"/>
              <a:t> на </a:t>
            </a:r>
            <a:r>
              <a:rPr lang="ru-RU" sz="1400" dirty="0" err="1" smtClean="0"/>
              <a:t>віддаленому</a:t>
            </a:r>
            <a:r>
              <a:rPr lang="ru-RU" sz="1400" dirty="0" smtClean="0"/>
              <a:t> </a:t>
            </a:r>
            <a:r>
              <a:rPr lang="ru-RU" sz="1400" dirty="0" err="1" smtClean="0"/>
              <a:t>комп'ютері</a:t>
            </a:r>
            <a:endParaRPr lang="uk-UA" sz="1400" dirty="0" smtClean="0"/>
          </a:p>
          <a:p>
            <a:pPr>
              <a:buNone/>
            </a:pPr>
            <a:r>
              <a:rPr lang="en-CA" sz="1400" dirty="0" err="1" smtClean="0"/>
              <a:t>Psexec</a:t>
            </a:r>
            <a:r>
              <a:rPr lang="ru-RU" sz="1400" dirty="0" smtClean="0"/>
              <a:t>.</a:t>
            </a:r>
            <a:r>
              <a:rPr lang="en-CA" sz="1400" dirty="0" smtClean="0"/>
              <a:t>exe</a:t>
            </a:r>
            <a:r>
              <a:rPr lang="ru-RU" sz="1400" dirty="0" smtClean="0"/>
              <a:t> \\ 192.168.0.1 </a:t>
            </a:r>
            <a:r>
              <a:rPr lang="en-CA" sz="1400" dirty="0" err="1" smtClean="0"/>
              <a:t>cmd</a:t>
            </a:r>
            <a:r>
              <a:rPr lang="ru-RU" sz="1400" dirty="0" smtClean="0"/>
              <a:t>.</a:t>
            </a:r>
            <a:r>
              <a:rPr lang="en-CA" sz="1400" dirty="0" smtClean="0"/>
              <a:t>exe</a:t>
            </a:r>
            <a:endParaRPr lang="uk-UA" sz="1400" dirty="0" smtClean="0"/>
          </a:p>
          <a:p>
            <a:pPr>
              <a:buNone/>
            </a:pPr>
            <a:r>
              <a:rPr lang="en-CA" sz="1400" dirty="0" err="1" smtClean="0"/>
              <a:t>Psexec</a:t>
            </a:r>
            <a:r>
              <a:rPr lang="ru-RU" sz="1400" dirty="0" smtClean="0"/>
              <a:t>.</a:t>
            </a:r>
            <a:r>
              <a:rPr lang="en-CA" sz="1400" dirty="0" smtClean="0"/>
              <a:t>exe</a:t>
            </a:r>
            <a:r>
              <a:rPr lang="ru-RU" sz="1400" dirty="0" smtClean="0"/>
              <a:t> \\ </a:t>
            </a:r>
            <a:r>
              <a:rPr lang="en-CA" sz="1400" dirty="0" smtClean="0"/>
              <a:t>Comp</a:t>
            </a:r>
            <a:r>
              <a:rPr lang="ru-RU" sz="1400" dirty="0" smtClean="0"/>
              <a:t>1 </a:t>
            </a:r>
            <a:r>
              <a:rPr lang="en-CA" sz="1400" dirty="0" err="1" smtClean="0"/>
              <a:t>cmd</a:t>
            </a:r>
            <a:r>
              <a:rPr lang="ru-RU" sz="1400" dirty="0" smtClean="0"/>
              <a:t>.</a:t>
            </a:r>
            <a:r>
              <a:rPr lang="en-CA" sz="1400" dirty="0" smtClean="0"/>
              <a:t>exe</a:t>
            </a:r>
            <a:endParaRPr lang="uk-UA" sz="1400" dirty="0" smtClean="0"/>
          </a:p>
          <a:p>
            <a:pPr>
              <a:buNone/>
            </a:pPr>
            <a:r>
              <a:rPr lang="en-CA" sz="1400" dirty="0" err="1" smtClean="0"/>
              <a:t>Psexec.exe</a:t>
            </a:r>
            <a:r>
              <a:rPr lang="en-CA" sz="1400" dirty="0" smtClean="0"/>
              <a:t> \\ 192.168.0.1 -u </a:t>
            </a:r>
            <a:r>
              <a:rPr lang="en-US" sz="1400" dirty="0" err="1" smtClean="0"/>
              <a:t>user_A</a:t>
            </a:r>
            <a:r>
              <a:rPr lang="en-CA" sz="1400" dirty="0" smtClean="0"/>
              <a:t> -p </a:t>
            </a:r>
            <a:r>
              <a:rPr lang="en-CA" sz="1400" dirty="0" err="1" smtClean="0"/>
              <a:t>mypass</a:t>
            </a:r>
            <a:r>
              <a:rPr lang="en-CA" sz="1400" dirty="0" smtClean="0"/>
              <a:t> </a:t>
            </a:r>
            <a:r>
              <a:rPr lang="en-CA" sz="1400" dirty="0" err="1" smtClean="0"/>
              <a:t>cmd.exe</a:t>
            </a:r>
            <a:endParaRPr lang="uk-UA" sz="1400" dirty="0" smtClean="0"/>
          </a:p>
          <a:p>
            <a:pPr>
              <a:buNone/>
            </a:pPr>
            <a:r>
              <a:rPr lang="en-CA" sz="1400" dirty="0" err="1" smtClean="0"/>
              <a:t>Psexec.exe</a:t>
            </a:r>
            <a:r>
              <a:rPr lang="en-CA" sz="1400" dirty="0" smtClean="0"/>
              <a:t> \\ 192.168.0.1 -u </a:t>
            </a:r>
            <a:r>
              <a:rPr lang="en-US" sz="1400" dirty="0" err="1" smtClean="0"/>
              <a:t>user_A</a:t>
            </a:r>
            <a:r>
              <a:rPr lang="en-CA" sz="1400" dirty="0" smtClean="0"/>
              <a:t> -p </a:t>
            </a:r>
            <a:r>
              <a:rPr lang="en-CA" sz="1400" dirty="0" err="1" smtClean="0"/>
              <a:t>mypass</a:t>
            </a:r>
            <a:r>
              <a:rPr lang="en-CA" sz="1400" dirty="0" smtClean="0"/>
              <a:t> -c -f -w C: \ </a:t>
            </a:r>
            <a:r>
              <a:rPr lang="en-CA" sz="1400" dirty="0" err="1" smtClean="0"/>
              <a:t>cmd.exe</a:t>
            </a:r>
            <a:endParaRPr lang="uk-UA" sz="1400" dirty="0" smtClean="0"/>
          </a:p>
          <a:p>
            <a:pPr>
              <a:buNone/>
            </a:pPr>
            <a:r>
              <a:rPr lang="ru-RU" sz="1400" dirty="0" smtClean="0"/>
              <a:t>В </a:t>
            </a:r>
            <a:r>
              <a:rPr lang="ru-RU" sz="1400" dirty="0" err="1" smtClean="0"/>
              <a:t>результаті</a:t>
            </a:r>
            <a:r>
              <a:rPr lang="ru-RU" sz="1400" dirty="0" smtClean="0"/>
              <a:t> </a:t>
            </a:r>
            <a:r>
              <a:rPr lang="ru-RU" sz="1400" dirty="0" err="1" smtClean="0"/>
              <a:t>ви</a:t>
            </a:r>
            <a:r>
              <a:rPr lang="ru-RU" sz="1400" dirty="0" smtClean="0"/>
              <a:t> </a:t>
            </a:r>
            <a:r>
              <a:rPr lang="ru-RU" sz="1400" dirty="0" err="1" smtClean="0"/>
              <a:t>отримуєте</a:t>
            </a:r>
            <a:r>
              <a:rPr lang="ru-RU" sz="1400" dirty="0" smtClean="0"/>
              <a:t> доступ до командного рядка на </a:t>
            </a:r>
            <a:r>
              <a:rPr lang="ru-RU" sz="1400" dirty="0" err="1" smtClean="0"/>
              <a:t>віддаленому</a:t>
            </a:r>
            <a:r>
              <a:rPr lang="ru-RU" sz="1400" dirty="0" smtClean="0"/>
              <a:t> </a:t>
            </a:r>
            <a:r>
              <a:rPr lang="ru-RU" sz="1400" dirty="0" err="1" smtClean="0"/>
              <a:t>комп'ютері</a:t>
            </a:r>
            <a:r>
              <a:rPr lang="ru-RU" sz="1400" dirty="0" smtClean="0"/>
              <a:t> </a:t>
            </a:r>
            <a:r>
              <a:rPr lang="ru-RU" sz="1400" dirty="0" err="1" smtClean="0"/>
              <a:t>і</a:t>
            </a:r>
            <a:r>
              <a:rPr lang="ru-RU" sz="1400" dirty="0" smtClean="0"/>
              <a:t> </a:t>
            </a:r>
            <a:r>
              <a:rPr lang="ru-RU" sz="1400" dirty="0" err="1" smtClean="0"/>
              <a:t>побачите</a:t>
            </a:r>
            <a:r>
              <a:rPr lang="ru-RU" sz="1400" dirty="0" smtClean="0"/>
              <a:t> </a:t>
            </a:r>
            <a:r>
              <a:rPr lang="ru-RU" sz="1400" dirty="0" err="1" smtClean="0"/>
              <a:t>запрошення</a:t>
            </a:r>
            <a:r>
              <a:rPr lang="uk-UA" sz="1400" dirty="0" smtClean="0"/>
              <a:t>. </a:t>
            </a:r>
            <a:r>
              <a:rPr lang="ru-RU" sz="1400" dirty="0" err="1" smtClean="0"/>
              <a:t>Тепер</a:t>
            </a:r>
            <a:r>
              <a:rPr lang="ru-RU" sz="1400" dirty="0" smtClean="0"/>
              <a:t> </a:t>
            </a:r>
            <a:r>
              <a:rPr lang="ru-RU" sz="1400" dirty="0" err="1" smtClean="0"/>
              <a:t>команди</a:t>
            </a:r>
            <a:r>
              <a:rPr lang="ru-RU" sz="1400" dirty="0" smtClean="0"/>
              <a:t>, </a:t>
            </a:r>
            <a:r>
              <a:rPr lang="ru-RU" sz="1400" dirty="0" err="1" smtClean="0"/>
              <a:t>що</a:t>
            </a:r>
            <a:r>
              <a:rPr lang="ru-RU" sz="1400" dirty="0" smtClean="0"/>
              <a:t> </a:t>
            </a:r>
            <a:r>
              <a:rPr lang="ru-RU" sz="1400" dirty="0" err="1" smtClean="0"/>
              <a:t>вводяться</a:t>
            </a:r>
            <a:r>
              <a:rPr lang="ru-RU" sz="1400" dirty="0" smtClean="0"/>
              <a:t> </a:t>
            </a:r>
            <a:r>
              <a:rPr lang="ru-RU" sz="1400" dirty="0" err="1" smtClean="0"/>
              <a:t>з</a:t>
            </a:r>
            <a:r>
              <a:rPr lang="ru-RU" sz="1400" dirty="0" smtClean="0"/>
              <a:t> </a:t>
            </a:r>
            <a:r>
              <a:rPr lang="ru-RU" sz="1400" dirty="0" err="1" smtClean="0"/>
              <a:t>консолі</a:t>
            </a:r>
            <a:r>
              <a:rPr lang="ru-RU" sz="1400" dirty="0" smtClean="0"/>
              <a:t> </a:t>
            </a:r>
            <a:r>
              <a:rPr lang="ru-RU" sz="1400" dirty="0" err="1" smtClean="0"/>
              <a:t>цього</a:t>
            </a:r>
            <a:r>
              <a:rPr lang="ru-RU" sz="1400" dirty="0" smtClean="0"/>
              <a:t> </a:t>
            </a:r>
            <a:r>
              <a:rPr lang="ru-RU" sz="1400" dirty="0" err="1" smtClean="0"/>
              <a:t>вікна</a:t>
            </a:r>
            <a:r>
              <a:rPr lang="ru-RU" sz="1400" dirty="0" smtClean="0"/>
              <a:t> </a:t>
            </a:r>
            <a:r>
              <a:rPr lang="ru-RU" sz="1400" dirty="0" err="1" smtClean="0"/>
              <a:t>будуть</a:t>
            </a:r>
            <a:r>
              <a:rPr lang="ru-RU" sz="1400" dirty="0" smtClean="0"/>
              <a:t> </a:t>
            </a:r>
            <a:r>
              <a:rPr lang="ru-RU" sz="1400" dirty="0" err="1" smtClean="0"/>
              <a:t>виконуватися</a:t>
            </a:r>
            <a:r>
              <a:rPr lang="ru-RU" sz="1400" dirty="0" smtClean="0"/>
              <a:t> на </a:t>
            </a:r>
            <a:r>
              <a:rPr lang="ru-RU" sz="1400" dirty="0" err="1" smtClean="0"/>
              <a:t>віддаленому</a:t>
            </a:r>
            <a:r>
              <a:rPr lang="ru-RU" sz="1400" dirty="0" smtClean="0"/>
              <a:t> </a:t>
            </a:r>
            <a:r>
              <a:rPr lang="ru-RU" sz="1400" dirty="0" err="1" smtClean="0"/>
              <a:t>комп'ютері</a:t>
            </a:r>
            <a:r>
              <a:rPr lang="ru-RU" sz="1400" dirty="0" smtClean="0"/>
              <a:t>. </a:t>
            </a:r>
            <a:r>
              <a:rPr lang="ru-RU" sz="1400" dirty="0" err="1" smtClean="0"/>
              <a:t>Ви</a:t>
            </a:r>
            <a:r>
              <a:rPr lang="ru-RU" sz="1400" dirty="0" smtClean="0"/>
              <a:t> можете </a:t>
            </a:r>
            <a:r>
              <a:rPr lang="ru-RU" sz="1400" dirty="0" err="1" smtClean="0"/>
              <a:t>виконати</a:t>
            </a:r>
            <a:r>
              <a:rPr lang="ru-RU" sz="1400" dirty="0" smtClean="0"/>
              <a:t> </a:t>
            </a:r>
            <a:r>
              <a:rPr lang="ru-RU" sz="1400" dirty="0" err="1" smtClean="0"/>
              <a:t>будь-яку</a:t>
            </a:r>
            <a:r>
              <a:rPr lang="ru-RU" sz="1400" dirty="0" smtClean="0"/>
              <a:t> консольную команду на </a:t>
            </a:r>
            <a:r>
              <a:rPr lang="ru-RU" sz="1400" dirty="0" err="1" smtClean="0"/>
              <a:t>віддаленому</a:t>
            </a:r>
            <a:r>
              <a:rPr lang="ru-RU" sz="1400" dirty="0" smtClean="0"/>
              <a:t> </a:t>
            </a:r>
            <a:r>
              <a:rPr lang="ru-RU" sz="1400" dirty="0" err="1" smtClean="0"/>
              <a:t>комп'ютері</a:t>
            </a:r>
            <a:r>
              <a:rPr lang="ru-RU" sz="1400" dirty="0" smtClean="0"/>
              <a:t>:</a:t>
            </a:r>
            <a:endParaRPr lang="uk-UA" sz="1400" dirty="0" smtClean="0"/>
          </a:p>
          <a:p>
            <a:pPr>
              <a:buNone/>
            </a:pPr>
            <a:r>
              <a:rPr lang="ru-RU" sz="1400" dirty="0" smtClean="0"/>
              <a:t> - </a:t>
            </a:r>
            <a:r>
              <a:rPr lang="ru-RU" sz="1400" dirty="0" err="1" smtClean="0"/>
              <a:t>отримати</a:t>
            </a:r>
            <a:r>
              <a:rPr lang="ru-RU" sz="1400" dirty="0" smtClean="0"/>
              <a:t> </a:t>
            </a:r>
            <a:r>
              <a:rPr lang="ru-RU" sz="1400" dirty="0" err="1" smtClean="0"/>
              <a:t>інформацію</a:t>
            </a:r>
            <a:r>
              <a:rPr lang="ru-RU" sz="1400" dirty="0" smtClean="0"/>
              <a:t> про </a:t>
            </a:r>
            <a:r>
              <a:rPr lang="ru-RU" sz="1400" dirty="0" err="1" smtClean="0"/>
              <a:t>налаштування</a:t>
            </a:r>
            <a:r>
              <a:rPr lang="ru-RU" sz="1400" dirty="0" smtClean="0"/>
              <a:t> TCP / IP</a:t>
            </a:r>
            <a:endParaRPr lang="uk-UA" sz="1400" dirty="0" smtClean="0"/>
          </a:p>
          <a:p>
            <a:pPr>
              <a:buNone/>
            </a:pPr>
            <a:r>
              <a:rPr lang="en-US" sz="1400" dirty="0" smtClean="0"/>
              <a:t>Psexec.exe \\ REMOTEPC -u </a:t>
            </a:r>
            <a:r>
              <a:rPr lang="en-US" sz="1400" dirty="0" err="1" smtClean="0"/>
              <a:t>Mydomain</a:t>
            </a:r>
            <a:r>
              <a:rPr lang="en-US" sz="1400" dirty="0" smtClean="0"/>
              <a:t> \ </a:t>
            </a:r>
            <a:r>
              <a:rPr lang="en-US" sz="1400" dirty="0" err="1" smtClean="0"/>
              <a:t>MyUsername</a:t>
            </a:r>
            <a:r>
              <a:rPr lang="en-US" sz="1400" dirty="0" smtClean="0"/>
              <a:t> -p </a:t>
            </a:r>
            <a:r>
              <a:rPr lang="en-US" sz="1400" dirty="0" err="1" smtClean="0"/>
              <a:t>mypass</a:t>
            </a:r>
            <a:r>
              <a:rPr lang="en-US" sz="1400" dirty="0" smtClean="0"/>
              <a:t> </a:t>
            </a:r>
            <a:r>
              <a:rPr lang="en-US" sz="1400" dirty="0" err="1" smtClean="0"/>
              <a:t>ipconfig</a:t>
            </a:r>
            <a:r>
              <a:rPr lang="en-US" sz="1400" dirty="0" smtClean="0"/>
              <a:t> / all</a:t>
            </a:r>
            <a:endParaRPr lang="uk-UA" sz="1400" dirty="0" smtClean="0"/>
          </a:p>
          <a:p>
            <a:pPr algn="just">
              <a:buNone/>
            </a:pPr>
            <a:endParaRPr lang="uk-UA" sz="1400" dirty="0" smtClean="0"/>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11</a:t>
            </a:fld>
            <a:endParaRPr lang="uk-UA"/>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84552" y="87988"/>
            <a:ext cx="8916604" cy="6500858"/>
          </a:xfrm>
        </p:spPr>
        <p:txBody>
          <a:bodyPr/>
          <a:lstStyle/>
          <a:p>
            <a:pPr>
              <a:lnSpc>
                <a:spcPct val="90000"/>
              </a:lnSpc>
              <a:buNone/>
            </a:pPr>
            <a:r>
              <a:rPr lang="ru-RU" sz="2800" b="1" dirty="0" err="1" smtClean="0">
                <a:solidFill>
                  <a:srgbClr val="FFC000"/>
                </a:solidFill>
                <a:latin typeface="Times New Roman" pitchFamily="18" charset="0"/>
              </a:rPr>
              <a:t>PsFile</a:t>
            </a:r>
            <a:endParaRPr lang="ru-RU" sz="2800" b="1" dirty="0">
              <a:solidFill>
                <a:srgbClr val="FFC000"/>
              </a:solidFill>
              <a:latin typeface="Times New Roman" pitchFamily="18" charset="0"/>
            </a:endParaRPr>
          </a:p>
          <a:p>
            <a:pPr algn="just">
              <a:lnSpc>
                <a:spcPct val="90000"/>
              </a:lnSpc>
              <a:buNone/>
            </a:pPr>
            <a:r>
              <a:rPr lang="ru-RU" sz="2000" dirty="0" err="1" smtClean="0"/>
              <a:t>Використання</a:t>
            </a:r>
            <a:r>
              <a:rPr lang="ru-RU" sz="2000" dirty="0" smtClean="0"/>
              <a:t> </a:t>
            </a:r>
            <a:r>
              <a:rPr lang="ru-RU" sz="2000" dirty="0" err="1" smtClean="0"/>
              <a:t>аналогічне</a:t>
            </a:r>
            <a:r>
              <a:rPr lang="ru-RU" sz="2000" dirty="0" smtClean="0"/>
              <a:t> </a:t>
            </a:r>
            <a:r>
              <a:rPr lang="ru-RU" sz="2000" dirty="0" err="1" smtClean="0"/>
              <a:t>використанню</a:t>
            </a:r>
            <a:r>
              <a:rPr lang="ru-RU" sz="2000" dirty="0" smtClean="0"/>
              <a:t> </a:t>
            </a:r>
            <a:r>
              <a:rPr lang="ru-RU" sz="2000" dirty="0" err="1" smtClean="0"/>
              <a:t>команди</a:t>
            </a:r>
            <a:r>
              <a:rPr lang="ru-RU" sz="2000" dirty="0" smtClean="0"/>
              <a:t> </a:t>
            </a:r>
            <a:r>
              <a:rPr lang="ru-RU" sz="2000" dirty="0" err="1" smtClean="0"/>
              <a:t>net.exe</a:t>
            </a:r>
            <a:r>
              <a:rPr lang="ru-RU" sz="2000" dirty="0" smtClean="0"/>
              <a:t> </a:t>
            </a:r>
            <a:r>
              <a:rPr lang="ru-RU" sz="2000" dirty="0" err="1" smtClean="0"/>
              <a:t>file</a:t>
            </a:r>
            <a:r>
              <a:rPr lang="ru-RU" sz="2000" dirty="0" smtClean="0"/>
              <a:t>, </a:t>
            </a:r>
            <a:r>
              <a:rPr lang="ru-RU" sz="2000" dirty="0" err="1" smtClean="0"/>
              <a:t>але</a:t>
            </a:r>
            <a:r>
              <a:rPr lang="ru-RU" sz="2000" dirty="0" smtClean="0"/>
              <a:t> </a:t>
            </a:r>
            <a:r>
              <a:rPr lang="ru-RU" sz="2000" dirty="0" err="1" smtClean="0"/>
              <a:t>може</a:t>
            </a:r>
            <a:r>
              <a:rPr lang="ru-RU" sz="2000" dirty="0" smtClean="0"/>
              <a:t> </a:t>
            </a:r>
            <a:r>
              <a:rPr lang="ru-RU" sz="2000" dirty="0" err="1" smtClean="0"/>
              <a:t>виконуватися</a:t>
            </a:r>
            <a:r>
              <a:rPr lang="ru-RU" sz="2000" dirty="0" smtClean="0"/>
              <a:t> на </a:t>
            </a:r>
            <a:r>
              <a:rPr lang="ru-RU" sz="2000" dirty="0" err="1" smtClean="0"/>
              <a:t>віддаленому</a:t>
            </a:r>
            <a:r>
              <a:rPr lang="ru-RU" sz="2000" dirty="0" smtClean="0"/>
              <a:t> </a:t>
            </a:r>
            <a:r>
              <a:rPr lang="ru-RU" sz="2000" dirty="0" err="1" smtClean="0"/>
              <a:t>комп'ютері</a:t>
            </a:r>
            <a:r>
              <a:rPr lang="ru-RU" sz="2000" dirty="0" smtClean="0"/>
              <a:t>. </a:t>
            </a:r>
            <a:r>
              <a:rPr lang="ru-RU" sz="2000" dirty="0" err="1" smtClean="0"/>
              <a:t>Видає</a:t>
            </a:r>
            <a:r>
              <a:rPr lang="ru-RU" sz="2000" dirty="0" smtClean="0"/>
              <a:t> список </a:t>
            </a:r>
            <a:r>
              <a:rPr lang="ru-RU" sz="2000" dirty="0" err="1" smtClean="0"/>
              <a:t>файлів</a:t>
            </a:r>
            <a:r>
              <a:rPr lang="ru-RU" sz="2000" dirty="0" smtClean="0"/>
              <a:t>, </a:t>
            </a:r>
            <a:r>
              <a:rPr lang="ru-RU" sz="2000" dirty="0" err="1" smtClean="0"/>
              <a:t>відкритих</a:t>
            </a:r>
            <a:r>
              <a:rPr lang="ru-RU" sz="2000" dirty="0" smtClean="0"/>
              <a:t> </a:t>
            </a:r>
            <a:r>
              <a:rPr lang="ru-RU" sz="2000" dirty="0" err="1" smtClean="0"/>
              <a:t>віддаленими</a:t>
            </a:r>
            <a:r>
              <a:rPr lang="ru-RU" sz="2000" dirty="0" smtClean="0"/>
              <a:t> </a:t>
            </a:r>
            <a:r>
              <a:rPr lang="ru-RU" sz="2000" dirty="0" err="1" smtClean="0"/>
              <a:t>користувачами</a:t>
            </a:r>
            <a:r>
              <a:rPr lang="ru-RU" sz="2000" dirty="0" smtClean="0"/>
              <a:t> на </a:t>
            </a:r>
            <a:r>
              <a:rPr lang="ru-RU" sz="2000" dirty="0" err="1" smtClean="0"/>
              <a:t>вказаному</a:t>
            </a:r>
            <a:r>
              <a:rPr lang="ru-RU" sz="2000" dirty="0" smtClean="0"/>
              <a:t> </a:t>
            </a:r>
            <a:r>
              <a:rPr lang="ru-RU" sz="2000" dirty="0" err="1" smtClean="0"/>
              <a:t>комп'ютері</a:t>
            </a:r>
            <a:r>
              <a:rPr lang="ru-RU" sz="2000" dirty="0" smtClean="0"/>
              <a:t> </a:t>
            </a:r>
            <a:r>
              <a:rPr lang="ru-RU" sz="2000" dirty="0" err="1" smtClean="0"/>
              <a:t>і</a:t>
            </a:r>
            <a:r>
              <a:rPr lang="ru-RU" sz="2000" dirty="0" smtClean="0"/>
              <a:t> </a:t>
            </a:r>
            <a:r>
              <a:rPr lang="ru-RU" sz="2000" dirty="0" err="1" smtClean="0"/>
              <a:t>дозволяє</a:t>
            </a:r>
            <a:r>
              <a:rPr lang="ru-RU" sz="2000" dirty="0" smtClean="0"/>
              <a:t> </a:t>
            </a:r>
            <a:r>
              <a:rPr lang="ru-RU" sz="2000" dirty="0" err="1" smtClean="0"/>
              <a:t>примусово</a:t>
            </a:r>
            <a:r>
              <a:rPr lang="ru-RU" sz="2000" dirty="0" smtClean="0"/>
              <a:t> </a:t>
            </a:r>
            <a:r>
              <a:rPr lang="ru-RU" sz="2000" dirty="0" err="1" smtClean="0"/>
              <a:t>їх</a:t>
            </a:r>
            <a:r>
              <a:rPr lang="ru-RU" sz="2000" dirty="0" smtClean="0"/>
              <a:t> </a:t>
            </a:r>
            <a:r>
              <a:rPr lang="ru-RU" sz="2000" dirty="0" err="1" smtClean="0"/>
              <a:t>закривати</a:t>
            </a:r>
            <a:r>
              <a:rPr lang="ru-RU" sz="2000" dirty="0" smtClean="0"/>
              <a:t>.</a:t>
            </a:r>
          </a:p>
          <a:p>
            <a:pPr>
              <a:buNone/>
            </a:pPr>
            <a:r>
              <a:rPr lang="ru-RU" sz="2800" b="1" dirty="0" err="1" smtClean="0">
                <a:solidFill>
                  <a:srgbClr val="FFC000"/>
                </a:solidFill>
                <a:latin typeface="Times New Roman" pitchFamily="18" charset="0"/>
              </a:rPr>
              <a:t>PsGetSid</a:t>
            </a:r>
            <a:endParaRPr lang="ru-RU" sz="2800" b="1" dirty="0" smtClean="0">
              <a:solidFill>
                <a:srgbClr val="FFC000"/>
              </a:solidFill>
              <a:latin typeface="Times New Roman" pitchFamily="18" charset="0"/>
            </a:endParaRPr>
          </a:p>
          <a:p>
            <a:pPr algn="just">
              <a:buNone/>
            </a:pPr>
            <a:r>
              <a:rPr lang="ru-RU" sz="2000" dirty="0" err="1" smtClean="0"/>
              <a:t>Виводить</a:t>
            </a:r>
            <a:r>
              <a:rPr lang="ru-RU" sz="2000" dirty="0" smtClean="0"/>
              <a:t> на </a:t>
            </a:r>
            <a:r>
              <a:rPr lang="ru-RU" sz="2000" dirty="0" err="1" smtClean="0"/>
              <a:t>екран</a:t>
            </a:r>
            <a:r>
              <a:rPr lang="ru-RU" sz="2000" dirty="0" smtClean="0"/>
              <a:t> </a:t>
            </a:r>
            <a:r>
              <a:rPr lang="ru-RU" sz="2000" dirty="0" err="1" smtClean="0"/>
              <a:t>унікальний</a:t>
            </a:r>
            <a:r>
              <a:rPr lang="ru-RU" sz="2000" dirty="0" smtClean="0"/>
              <a:t> номер, </a:t>
            </a:r>
            <a:r>
              <a:rPr lang="ru-RU" sz="2000" dirty="0" err="1" smtClean="0"/>
              <a:t>що</a:t>
            </a:r>
            <a:r>
              <a:rPr lang="ru-RU" sz="2000" dirty="0" smtClean="0"/>
              <a:t> </a:t>
            </a:r>
            <a:r>
              <a:rPr lang="ru-RU" sz="2000" dirty="0" err="1" smtClean="0"/>
              <a:t>ідентифікує</a:t>
            </a:r>
            <a:r>
              <a:rPr lang="ru-RU" sz="2000" dirty="0" smtClean="0"/>
              <a:t> </a:t>
            </a:r>
            <a:r>
              <a:rPr lang="ru-RU" sz="2000" dirty="0" err="1" smtClean="0"/>
              <a:t>обліковий</a:t>
            </a:r>
            <a:r>
              <a:rPr lang="ru-RU" sz="2000" dirty="0" smtClean="0"/>
              <a:t> </a:t>
            </a:r>
            <a:r>
              <a:rPr lang="ru-RU" sz="2000" dirty="0" err="1" smtClean="0"/>
              <a:t>запис</a:t>
            </a:r>
            <a:r>
              <a:rPr lang="ru-RU" sz="2000" dirty="0" smtClean="0"/>
              <a:t> </a:t>
            </a:r>
            <a:r>
              <a:rPr lang="ru-RU" sz="2000" dirty="0" err="1" smtClean="0"/>
              <a:t>користувача</a:t>
            </a:r>
            <a:r>
              <a:rPr lang="ru-RU" sz="2000" dirty="0" smtClean="0"/>
              <a:t>, </a:t>
            </a:r>
            <a:r>
              <a:rPr lang="ru-RU" sz="2000" dirty="0" err="1" smtClean="0"/>
              <a:t>групи</a:t>
            </a:r>
            <a:r>
              <a:rPr lang="ru-RU" sz="2000" dirty="0" smtClean="0"/>
              <a:t> </a:t>
            </a:r>
            <a:r>
              <a:rPr lang="ru-RU" sz="2000" dirty="0" err="1" smtClean="0"/>
              <a:t>або</a:t>
            </a:r>
            <a:r>
              <a:rPr lang="ru-RU" sz="2000" dirty="0" smtClean="0"/>
              <a:t> </a:t>
            </a:r>
            <a:r>
              <a:rPr lang="ru-RU" sz="2000" dirty="0" err="1" smtClean="0"/>
              <a:t>комп'ютера</a:t>
            </a:r>
            <a:r>
              <a:rPr lang="ru-RU" sz="2000" dirty="0" smtClean="0"/>
              <a:t>. </a:t>
            </a:r>
            <a:r>
              <a:rPr lang="ru-RU" sz="2000" dirty="0" err="1" smtClean="0"/>
              <a:t>Він</a:t>
            </a:r>
            <a:r>
              <a:rPr lang="ru-RU" sz="2000" dirty="0" smtClean="0"/>
              <a:t> </a:t>
            </a:r>
            <a:r>
              <a:rPr lang="ru-RU" sz="2000" dirty="0" err="1" smtClean="0"/>
              <a:t>присвоюється</a:t>
            </a:r>
            <a:r>
              <a:rPr lang="ru-RU" sz="2000" dirty="0" smtClean="0"/>
              <a:t> </a:t>
            </a:r>
            <a:r>
              <a:rPr lang="ru-RU" sz="2000" dirty="0" err="1" smtClean="0"/>
              <a:t>обліковому</a:t>
            </a:r>
            <a:r>
              <a:rPr lang="ru-RU" sz="2000" dirty="0" smtClean="0"/>
              <a:t> </a:t>
            </a:r>
            <a:r>
              <a:rPr lang="ru-RU" sz="2000" dirty="0" err="1" smtClean="0"/>
              <a:t>запису</a:t>
            </a:r>
            <a:r>
              <a:rPr lang="ru-RU" sz="2000" dirty="0" smtClean="0"/>
              <a:t> при </a:t>
            </a:r>
            <a:r>
              <a:rPr lang="ru-RU" sz="2000" dirty="0" err="1" smtClean="0"/>
              <a:t>його</a:t>
            </a:r>
            <a:r>
              <a:rPr lang="ru-RU" sz="2000" dirty="0" smtClean="0"/>
              <a:t> </a:t>
            </a:r>
            <a:r>
              <a:rPr lang="ru-RU" sz="2000" dirty="0" err="1" smtClean="0"/>
              <a:t>створенні</a:t>
            </a:r>
            <a:r>
              <a:rPr lang="ru-RU" sz="2000" dirty="0" smtClean="0"/>
              <a:t> (код </a:t>
            </a:r>
            <a:r>
              <a:rPr lang="ru-RU" sz="2000" dirty="0" err="1" smtClean="0"/>
              <a:t>безпеки</a:t>
            </a:r>
            <a:r>
              <a:rPr lang="ru-RU" sz="2000" dirty="0" smtClean="0"/>
              <a:t>). </a:t>
            </a:r>
            <a:r>
              <a:rPr lang="ru-RU" sz="2000" dirty="0" err="1" smtClean="0"/>
              <a:t>Внутрішні</a:t>
            </a:r>
            <a:r>
              <a:rPr lang="ru-RU" sz="2000" dirty="0" smtClean="0"/>
              <a:t> </a:t>
            </a:r>
            <a:r>
              <a:rPr lang="ru-RU" sz="2000" dirty="0" err="1" smtClean="0"/>
              <a:t>процеси</a:t>
            </a:r>
            <a:r>
              <a:rPr lang="ru-RU" sz="2000" dirty="0" smtClean="0"/>
              <a:t> </a:t>
            </a:r>
            <a:r>
              <a:rPr lang="ru-RU" sz="2000" dirty="0" err="1" smtClean="0"/>
              <a:t>Windows</a:t>
            </a:r>
            <a:r>
              <a:rPr lang="ru-RU" sz="2000" dirty="0" smtClean="0"/>
              <a:t> </a:t>
            </a:r>
            <a:r>
              <a:rPr lang="ru-RU" sz="2000" dirty="0" err="1" smtClean="0"/>
              <a:t>звертаються</a:t>
            </a:r>
            <a:r>
              <a:rPr lang="ru-RU" sz="2000" dirty="0" smtClean="0"/>
              <a:t> до </a:t>
            </a:r>
            <a:r>
              <a:rPr lang="ru-RU" sz="2000" dirty="0" err="1" smtClean="0"/>
              <a:t>облікових</a:t>
            </a:r>
            <a:r>
              <a:rPr lang="ru-RU" sz="2000" dirty="0" smtClean="0"/>
              <a:t> </a:t>
            </a:r>
            <a:r>
              <a:rPr lang="ru-RU" sz="2000" dirty="0" err="1" smtClean="0"/>
              <a:t>записів</a:t>
            </a:r>
            <a:r>
              <a:rPr lang="ru-RU" sz="2000" dirty="0" smtClean="0"/>
              <a:t> за </a:t>
            </a:r>
            <a:r>
              <a:rPr lang="ru-RU" sz="2000" dirty="0" err="1" smtClean="0"/>
              <a:t>їх</a:t>
            </a:r>
            <a:r>
              <a:rPr lang="ru-RU" sz="2000" dirty="0" smtClean="0"/>
              <a:t> кодами </a:t>
            </a:r>
            <a:r>
              <a:rPr lang="ru-RU" sz="2000" dirty="0" err="1" smtClean="0"/>
              <a:t>безпеки</a:t>
            </a:r>
            <a:r>
              <a:rPr lang="ru-RU" sz="2000" dirty="0" smtClean="0"/>
              <a:t>, а не по </a:t>
            </a:r>
            <a:r>
              <a:rPr lang="ru-RU" sz="2000" dirty="0" err="1" smtClean="0"/>
              <a:t>іменах</a:t>
            </a:r>
            <a:r>
              <a:rPr lang="ru-RU" sz="2000" dirty="0" smtClean="0"/>
              <a:t> </a:t>
            </a:r>
            <a:r>
              <a:rPr lang="ru-RU" sz="2000" dirty="0" err="1" smtClean="0"/>
              <a:t>користувачів</a:t>
            </a:r>
            <a:r>
              <a:rPr lang="ru-RU" sz="2000" dirty="0" smtClean="0"/>
              <a:t> </a:t>
            </a:r>
            <a:r>
              <a:rPr lang="ru-RU" sz="2000" dirty="0" err="1" smtClean="0"/>
              <a:t>або</a:t>
            </a:r>
            <a:r>
              <a:rPr lang="ru-RU" sz="2000" dirty="0" smtClean="0"/>
              <a:t> </a:t>
            </a:r>
            <a:r>
              <a:rPr lang="ru-RU" sz="2000" dirty="0" err="1" smtClean="0"/>
              <a:t>груп</a:t>
            </a:r>
            <a:r>
              <a:rPr lang="ru-RU" sz="2000" dirty="0" smtClean="0"/>
              <a:t>. </a:t>
            </a:r>
            <a:r>
              <a:rPr lang="ru-RU" sz="2000" dirty="0" err="1" smtClean="0"/>
              <a:t>Якщо</a:t>
            </a:r>
            <a:r>
              <a:rPr lang="ru-RU" sz="2000" dirty="0" smtClean="0"/>
              <a:t> </a:t>
            </a:r>
            <a:r>
              <a:rPr lang="ru-RU" sz="2000" dirty="0" err="1" smtClean="0"/>
              <a:t>видалити</a:t>
            </a:r>
            <a:r>
              <a:rPr lang="ru-RU" sz="2000" dirty="0" smtClean="0"/>
              <a:t>, а </a:t>
            </a:r>
            <a:r>
              <a:rPr lang="ru-RU" sz="2000" dirty="0" err="1" smtClean="0"/>
              <a:t>потім</a:t>
            </a:r>
            <a:r>
              <a:rPr lang="ru-RU" sz="2000" dirty="0" smtClean="0"/>
              <a:t> </a:t>
            </a:r>
            <a:r>
              <a:rPr lang="ru-RU" sz="2000" dirty="0" err="1" smtClean="0"/>
              <a:t>знову</a:t>
            </a:r>
            <a:r>
              <a:rPr lang="ru-RU" sz="2000" dirty="0" smtClean="0"/>
              <a:t> </a:t>
            </a:r>
            <a:r>
              <a:rPr lang="ru-RU" sz="2000" dirty="0" err="1" smtClean="0"/>
              <a:t>створити</a:t>
            </a:r>
            <a:r>
              <a:rPr lang="ru-RU" sz="2000" dirty="0" smtClean="0"/>
              <a:t> </a:t>
            </a:r>
            <a:r>
              <a:rPr lang="ru-RU" sz="2000" dirty="0" err="1" smtClean="0"/>
              <a:t>обліковий</a:t>
            </a:r>
            <a:r>
              <a:rPr lang="ru-RU" sz="2000" dirty="0" smtClean="0"/>
              <a:t> </a:t>
            </a:r>
            <a:r>
              <a:rPr lang="ru-RU" sz="2000" dirty="0" err="1" smtClean="0"/>
              <a:t>запис</a:t>
            </a:r>
            <a:r>
              <a:rPr lang="ru-RU" sz="2000" dirty="0" smtClean="0"/>
              <a:t> </a:t>
            </a:r>
            <a:r>
              <a:rPr lang="ru-RU" sz="2000" dirty="0" err="1" smtClean="0"/>
              <a:t>з</a:t>
            </a:r>
            <a:r>
              <a:rPr lang="ru-RU" sz="2000" dirty="0" smtClean="0"/>
              <a:t> </a:t>
            </a:r>
            <a:r>
              <a:rPr lang="ru-RU" sz="2000" dirty="0" err="1" smtClean="0"/>
              <a:t>тим</a:t>
            </a:r>
            <a:r>
              <a:rPr lang="ru-RU" sz="2000" dirty="0" smtClean="0"/>
              <a:t> же </a:t>
            </a:r>
            <a:r>
              <a:rPr lang="ru-RU" sz="2000" dirty="0" err="1" smtClean="0"/>
              <a:t>ім'ям</a:t>
            </a:r>
            <a:r>
              <a:rPr lang="ru-RU" sz="2000" dirty="0" smtClean="0"/>
              <a:t> </a:t>
            </a:r>
            <a:r>
              <a:rPr lang="ru-RU" sz="2000" dirty="0" err="1" smtClean="0"/>
              <a:t>користувача</a:t>
            </a:r>
            <a:r>
              <a:rPr lang="ru-RU" sz="2000" dirty="0" smtClean="0"/>
              <a:t>, то </a:t>
            </a:r>
            <a:r>
              <a:rPr lang="ru-RU" sz="2000" dirty="0" err="1" smtClean="0"/>
              <a:t>надані</a:t>
            </a:r>
            <a:r>
              <a:rPr lang="ru-RU" sz="2000" dirty="0" smtClean="0"/>
              <a:t> </a:t>
            </a:r>
            <a:r>
              <a:rPr lang="ru-RU" sz="2000" dirty="0" err="1" smtClean="0"/>
              <a:t>колишньому</a:t>
            </a:r>
            <a:r>
              <a:rPr lang="ru-RU" sz="2000" dirty="0" smtClean="0"/>
              <a:t> </a:t>
            </a:r>
            <a:r>
              <a:rPr lang="ru-RU" sz="2000" dirty="0" err="1" smtClean="0"/>
              <a:t>обліковому</a:t>
            </a:r>
            <a:r>
              <a:rPr lang="ru-RU" sz="2000" dirty="0" smtClean="0"/>
              <a:t> </a:t>
            </a:r>
            <a:r>
              <a:rPr lang="ru-RU" sz="2000" dirty="0" err="1" smtClean="0"/>
              <a:t>запису</a:t>
            </a:r>
            <a:r>
              <a:rPr lang="ru-RU" sz="2000" dirty="0" smtClean="0"/>
              <a:t> права </a:t>
            </a:r>
            <a:r>
              <a:rPr lang="ru-RU" sz="2000" dirty="0" err="1" smtClean="0"/>
              <a:t>і</a:t>
            </a:r>
            <a:r>
              <a:rPr lang="ru-RU" sz="2000" dirty="0" smtClean="0"/>
              <a:t> </a:t>
            </a:r>
            <a:r>
              <a:rPr lang="ru-RU" sz="2000" dirty="0" err="1" smtClean="0"/>
              <a:t>дозволи</a:t>
            </a:r>
            <a:r>
              <a:rPr lang="ru-RU" sz="2000" dirty="0" smtClean="0"/>
              <a:t> не </a:t>
            </a:r>
            <a:r>
              <a:rPr lang="ru-RU" sz="2000" dirty="0" err="1" smtClean="0"/>
              <a:t>збережуться</a:t>
            </a:r>
            <a:r>
              <a:rPr lang="ru-RU" sz="2000" dirty="0" smtClean="0"/>
              <a:t> для нового </a:t>
            </a:r>
            <a:r>
              <a:rPr lang="ru-RU" sz="2000" dirty="0" err="1" smtClean="0"/>
              <a:t>облікового</a:t>
            </a:r>
            <a:r>
              <a:rPr lang="ru-RU" sz="2000" dirty="0" smtClean="0"/>
              <a:t> </a:t>
            </a:r>
            <a:r>
              <a:rPr lang="ru-RU" sz="2000" dirty="0" err="1" smtClean="0"/>
              <a:t>запису</a:t>
            </a:r>
            <a:r>
              <a:rPr lang="ru-RU" sz="2000" dirty="0" smtClean="0"/>
              <a:t>, так як </a:t>
            </a:r>
            <a:r>
              <a:rPr lang="ru-RU" sz="2000" dirty="0" err="1" smtClean="0"/>
              <a:t>їх</a:t>
            </a:r>
            <a:r>
              <a:rPr lang="ru-RU" sz="2000" dirty="0" smtClean="0"/>
              <a:t> </a:t>
            </a:r>
            <a:r>
              <a:rPr lang="ru-RU" sz="2000" dirty="0" err="1" smtClean="0"/>
              <a:t>коди</a:t>
            </a:r>
            <a:r>
              <a:rPr lang="ru-RU" sz="2000" dirty="0" smtClean="0"/>
              <a:t> </a:t>
            </a:r>
            <a:r>
              <a:rPr lang="ru-RU" sz="2000" dirty="0" err="1" smtClean="0"/>
              <a:t>безпеки</a:t>
            </a:r>
            <a:r>
              <a:rPr lang="ru-RU" sz="2000" dirty="0" smtClean="0"/>
              <a:t> </a:t>
            </a:r>
            <a:r>
              <a:rPr lang="ru-RU" sz="2000" dirty="0" err="1" smtClean="0"/>
              <a:t>будуть</a:t>
            </a:r>
            <a:r>
              <a:rPr lang="ru-RU" sz="2000" dirty="0" smtClean="0"/>
              <a:t> </a:t>
            </a:r>
            <a:r>
              <a:rPr lang="ru-RU" sz="2000" dirty="0" err="1" smtClean="0"/>
              <a:t>різними</a:t>
            </a:r>
            <a:r>
              <a:rPr lang="ru-RU" sz="2000" dirty="0" smtClean="0"/>
              <a:t>. </a:t>
            </a:r>
            <a:r>
              <a:rPr lang="ru-RU" sz="2000" dirty="0" err="1" smtClean="0"/>
              <a:t>Абревіатура</a:t>
            </a:r>
            <a:r>
              <a:rPr lang="ru-RU" sz="2000" dirty="0" smtClean="0"/>
              <a:t> SID </a:t>
            </a:r>
            <a:r>
              <a:rPr lang="ru-RU" sz="2000" dirty="0" err="1" smtClean="0"/>
              <a:t>утворена</a:t>
            </a:r>
            <a:r>
              <a:rPr lang="ru-RU" sz="2000" dirty="0" smtClean="0"/>
              <a:t> </a:t>
            </a:r>
            <a:r>
              <a:rPr lang="ru-RU" sz="2000" dirty="0" err="1" smtClean="0"/>
              <a:t>від</a:t>
            </a:r>
            <a:r>
              <a:rPr lang="ru-RU" sz="2000" dirty="0" smtClean="0"/>
              <a:t> </a:t>
            </a:r>
            <a:r>
              <a:rPr lang="ru-RU" sz="2000" dirty="0" err="1" smtClean="0"/>
              <a:t>Security</a:t>
            </a:r>
            <a:r>
              <a:rPr lang="ru-RU" sz="2000" dirty="0" smtClean="0"/>
              <a:t> ID.</a:t>
            </a:r>
            <a:endParaRPr lang="uk-UA" sz="2000" dirty="0" smtClean="0"/>
          </a:p>
          <a:p>
            <a:pPr>
              <a:buNone/>
            </a:pPr>
            <a:r>
              <a:rPr lang="ru-RU" sz="2000" dirty="0" err="1" smtClean="0">
                <a:solidFill>
                  <a:schemeClr val="accent1">
                    <a:lumMod val="60000"/>
                    <a:lumOff val="40000"/>
                  </a:schemeClr>
                </a:solidFill>
              </a:rPr>
              <a:t>psgetsid.exe</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mydomain.u</a:t>
            </a:r>
            <a:r>
              <a:rPr lang="en-US" sz="2000" dirty="0" smtClean="0">
                <a:solidFill>
                  <a:schemeClr val="accent1">
                    <a:lumMod val="60000"/>
                    <a:lumOff val="40000"/>
                  </a:schemeClr>
                </a:solidFill>
              </a:rPr>
              <a:t>a</a:t>
            </a:r>
            <a:r>
              <a:rPr lang="ru-RU" sz="2000" dirty="0" smtClean="0">
                <a:solidFill>
                  <a:schemeClr val="accent1">
                    <a:lumMod val="60000"/>
                    <a:lumOff val="40000"/>
                  </a:schemeClr>
                </a:solidFill>
              </a:rPr>
              <a:t> \ </a:t>
            </a:r>
            <a:r>
              <a:rPr lang="ru-RU" sz="2000" dirty="0" err="1" smtClean="0">
                <a:solidFill>
                  <a:schemeClr val="accent1">
                    <a:lumMod val="60000"/>
                    <a:lumOff val="40000"/>
                  </a:schemeClr>
                </a:solidFill>
              </a:rPr>
              <a:t>admin</a:t>
            </a:r>
            <a:r>
              <a:rPr lang="ru-RU" sz="2000" dirty="0" smtClean="0">
                <a:solidFill>
                  <a:schemeClr val="accent1">
                    <a:lumMod val="60000"/>
                    <a:lumOff val="40000"/>
                  </a:schemeClr>
                </a:solidFill>
              </a:rPr>
              <a:t> </a:t>
            </a:r>
            <a:r>
              <a:rPr lang="ru-RU" sz="2000" dirty="0" smtClean="0"/>
              <a:t>- </a:t>
            </a:r>
            <a:r>
              <a:rPr lang="ru-RU" sz="2000" dirty="0" err="1" smtClean="0"/>
              <a:t>видати</a:t>
            </a:r>
            <a:r>
              <a:rPr lang="ru-RU" sz="2000" dirty="0" smtClean="0"/>
              <a:t> SID </a:t>
            </a:r>
            <a:r>
              <a:rPr lang="ru-RU" sz="2000" dirty="0" err="1" smtClean="0"/>
              <a:t>користувача</a:t>
            </a:r>
            <a:r>
              <a:rPr lang="ru-RU" sz="2000" dirty="0" smtClean="0"/>
              <a:t> </a:t>
            </a:r>
            <a:r>
              <a:rPr lang="ru-RU" sz="2000" dirty="0" err="1" smtClean="0"/>
              <a:t>admin</a:t>
            </a:r>
            <a:r>
              <a:rPr lang="ru-RU" sz="2000" dirty="0" smtClean="0"/>
              <a:t> домену </a:t>
            </a:r>
            <a:r>
              <a:rPr lang="ru-RU" sz="2000" dirty="0" err="1" smtClean="0"/>
              <a:t>mydomain.u</a:t>
            </a:r>
            <a:r>
              <a:rPr lang="en-US" sz="2000" dirty="0" smtClean="0"/>
              <a:t>a</a:t>
            </a:r>
            <a:endParaRPr lang="uk-UA" sz="2000" dirty="0" smtClean="0"/>
          </a:p>
          <a:p>
            <a:pPr>
              <a:buNone/>
            </a:pPr>
            <a:r>
              <a:rPr lang="ru-RU" sz="2000" dirty="0" err="1" smtClean="0"/>
              <a:t>pssetsid</a:t>
            </a:r>
            <a:r>
              <a:rPr lang="ru-RU" sz="2000" dirty="0" smtClean="0"/>
              <a:t> </a:t>
            </a:r>
            <a:r>
              <a:rPr lang="ru-RU" sz="2000" dirty="0" err="1" smtClean="0"/>
              <a:t>admin</a:t>
            </a:r>
            <a:r>
              <a:rPr lang="ru-RU" sz="2000" dirty="0" smtClean="0"/>
              <a:t> - </a:t>
            </a:r>
            <a:r>
              <a:rPr lang="ru-RU" sz="2000" dirty="0" err="1" smtClean="0"/>
              <a:t>видати</a:t>
            </a:r>
            <a:r>
              <a:rPr lang="ru-RU" sz="2000" dirty="0" smtClean="0"/>
              <a:t> SID </a:t>
            </a:r>
            <a:r>
              <a:rPr lang="ru-RU" sz="2000" dirty="0" err="1" smtClean="0"/>
              <a:t>користувача</a:t>
            </a:r>
            <a:r>
              <a:rPr lang="ru-RU" sz="2000" dirty="0" smtClean="0"/>
              <a:t> </a:t>
            </a:r>
            <a:r>
              <a:rPr lang="ru-RU" sz="2000" dirty="0" err="1" smtClean="0"/>
              <a:t>admin</a:t>
            </a:r>
            <a:r>
              <a:rPr lang="ru-RU" sz="2000" dirty="0" smtClean="0"/>
              <a:t> </a:t>
            </a:r>
            <a:r>
              <a:rPr lang="ru-RU" sz="2000" dirty="0" err="1" smtClean="0"/>
              <a:t>даного</a:t>
            </a:r>
            <a:r>
              <a:rPr lang="ru-RU" sz="2000" dirty="0" smtClean="0"/>
              <a:t> </a:t>
            </a:r>
            <a:r>
              <a:rPr lang="ru-RU" sz="2000" dirty="0" err="1" smtClean="0"/>
              <a:t>комп'ютера</a:t>
            </a:r>
            <a:endParaRPr lang="uk-UA" sz="2000" dirty="0" smtClean="0"/>
          </a:p>
          <a:p>
            <a:pPr>
              <a:buNone/>
            </a:pPr>
            <a:r>
              <a:rPr lang="ru-RU" sz="2000" dirty="0" err="1" smtClean="0"/>
              <a:t>psgetsid</a:t>
            </a:r>
            <a:r>
              <a:rPr lang="ru-RU" sz="2000" dirty="0" smtClean="0"/>
              <a:t> S-1-5-21-854245398-1035525444-1417001333-1123 - </a:t>
            </a:r>
            <a:r>
              <a:rPr lang="ru-RU" sz="2000" dirty="0" err="1" smtClean="0"/>
              <a:t>видати</a:t>
            </a:r>
            <a:r>
              <a:rPr lang="ru-RU" sz="2000" dirty="0" smtClean="0"/>
              <a:t> </a:t>
            </a:r>
            <a:r>
              <a:rPr lang="ru-RU" sz="2000" dirty="0" err="1" smtClean="0"/>
              <a:t>ім'я</a:t>
            </a:r>
            <a:r>
              <a:rPr lang="ru-RU" sz="2000" dirty="0" smtClean="0"/>
              <a:t> </a:t>
            </a:r>
            <a:r>
              <a:rPr lang="ru-RU" sz="2000" dirty="0" err="1" smtClean="0"/>
              <a:t>користувача</a:t>
            </a:r>
            <a:r>
              <a:rPr lang="ru-RU" sz="2000" dirty="0" smtClean="0"/>
              <a:t> по SID</a:t>
            </a:r>
            <a:endParaRPr lang="uk-UA" sz="2000" dirty="0" smtClean="0"/>
          </a:p>
          <a:p>
            <a:pPr algn="just">
              <a:lnSpc>
                <a:spcPct val="90000"/>
              </a:lnSpc>
              <a:buNone/>
            </a:pPr>
            <a:endParaRPr lang="uk-UA" sz="2000" dirty="0" smtClean="0"/>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12</a:t>
            </a:fld>
            <a:endParaRPr lang="uk-U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84552" y="373740"/>
            <a:ext cx="8916604" cy="5912780"/>
          </a:xfrm>
        </p:spPr>
        <p:txBody>
          <a:bodyPr/>
          <a:lstStyle/>
          <a:p>
            <a:pPr>
              <a:lnSpc>
                <a:spcPct val="90000"/>
              </a:lnSpc>
              <a:buNone/>
            </a:pPr>
            <a:r>
              <a:rPr lang="ru-RU" sz="2800" b="1" dirty="0" err="1" smtClean="0">
                <a:solidFill>
                  <a:srgbClr val="FFC000"/>
                </a:solidFill>
                <a:latin typeface="Times New Roman" pitchFamily="18" charset="0"/>
              </a:rPr>
              <a:t>PsInfo</a:t>
            </a:r>
            <a:endParaRPr lang="ru-RU" sz="2800" b="1" dirty="0" smtClean="0">
              <a:solidFill>
                <a:srgbClr val="FFC000"/>
              </a:solidFill>
              <a:latin typeface="Times New Roman" pitchFamily="18" charset="0"/>
            </a:endParaRPr>
          </a:p>
          <a:p>
            <a:pPr algn="just">
              <a:lnSpc>
                <a:spcPct val="90000"/>
              </a:lnSpc>
              <a:buNone/>
            </a:pPr>
            <a:r>
              <a:rPr lang="ru-RU" sz="2000" dirty="0" err="1" smtClean="0"/>
              <a:t>Видає</a:t>
            </a:r>
            <a:r>
              <a:rPr lang="en-US" sz="2000" dirty="0" smtClean="0"/>
              <a:t> </a:t>
            </a:r>
            <a:r>
              <a:rPr lang="ru-RU" sz="2000" dirty="0" err="1" smtClean="0"/>
              <a:t>системну</a:t>
            </a:r>
            <a:r>
              <a:rPr lang="ru-RU" sz="2000" dirty="0" smtClean="0"/>
              <a:t> </a:t>
            </a:r>
            <a:r>
              <a:rPr lang="ru-RU" sz="2000" dirty="0" err="1" smtClean="0"/>
              <a:t>інформацію</a:t>
            </a:r>
            <a:r>
              <a:rPr lang="ru-RU" sz="2000" dirty="0" smtClean="0"/>
              <a:t> про </a:t>
            </a:r>
            <a:r>
              <a:rPr lang="ru-RU" sz="2000" dirty="0" err="1" smtClean="0"/>
              <a:t>віддалену</a:t>
            </a:r>
            <a:r>
              <a:rPr lang="ru-RU" sz="2000" dirty="0" smtClean="0"/>
              <a:t> </a:t>
            </a:r>
            <a:r>
              <a:rPr lang="ru-RU" sz="2000" dirty="0" err="1" smtClean="0"/>
              <a:t>або</a:t>
            </a:r>
            <a:r>
              <a:rPr lang="ru-RU" sz="2000" dirty="0" smtClean="0"/>
              <a:t> </a:t>
            </a:r>
            <a:r>
              <a:rPr lang="ru-RU" sz="2000" dirty="0" err="1" smtClean="0"/>
              <a:t>локальн</a:t>
            </a:r>
            <a:r>
              <a:rPr lang="uk-UA" sz="2000" dirty="0" smtClean="0"/>
              <a:t>у</a:t>
            </a:r>
            <a:r>
              <a:rPr lang="ru-RU" sz="2000" dirty="0" smtClean="0"/>
              <a:t> систему (</a:t>
            </a:r>
            <a:r>
              <a:rPr lang="ru-RU" sz="2000" dirty="0" err="1" smtClean="0"/>
              <a:t>версія</a:t>
            </a:r>
            <a:r>
              <a:rPr lang="ru-RU" sz="2000" dirty="0" smtClean="0"/>
              <a:t> ОС, тип </a:t>
            </a:r>
            <a:r>
              <a:rPr lang="ru-RU" sz="2000" dirty="0" err="1" smtClean="0"/>
              <a:t>процесора</a:t>
            </a:r>
            <a:r>
              <a:rPr lang="ru-RU" sz="2000" dirty="0" smtClean="0"/>
              <a:t>, </a:t>
            </a:r>
            <a:r>
              <a:rPr lang="ru-RU" sz="2000" dirty="0" err="1" smtClean="0"/>
              <a:t>відеоадаптера</a:t>
            </a:r>
            <a:r>
              <a:rPr lang="ru-RU" sz="2000" dirty="0" smtClean="0"/>
              <a:t>, </a:t>
            </a:r>
            <a:r>
              <a:rPr lang="ru-RU" sz="2000" dirty="0" err="1" smtClean="0"/>
              <a:t>обсяг</a:t>
            </a:r>
            <a:r>
              <a:rPr lang="ru-RU" sz="2000" dirty="0" smtClean="0"/>
              <a:t> ОЗУ, </a:t>
            </a:r>
            <a:r>
              <a:rPr lang="ru-RU" sz="2000" dirty="0" err="1" smtClean="0"/>
              <a:t>встановлене</a:t>
            </a:r>
            <a:r>
              <a:rPr lang="ru-RU" sz="2000" dirty="0" smtClean="0"/>
              <a:t> ПЗ </a:t>
            </a:r>
            <a:r>
              <a:rPr lang="ru-RU" sz="2000" dirty="0" err="1" smtClean="0"/>
              <a:t>і</a:t>
            </a:r>
            <a:r>
              <a:rPr lang="ru-RU" sz="2000" dirty="0" smtClean="0"/>
              <a:t> т.п.).</a:t>
            </a:r>
          </a:p>
          <a:p>
            <a:pPr algn="just">
              <a:lnSpc>
                <a:spcPct val="90000"/>
              </a:lnSpc>
              <a:buNone/>
            </a:pPr>
            <a:endParaRPr lang="ru-RU" sz="2000" dirty="0" smtClean="0"/>
          </a:p>
          <a:p>
            <a:pPr>
              <a:buNone/>
            </a:pPr>
            <a:r>
              <a:rPr lang="en-US" sz="2000" dirty="0" err="1" smtClean="0">
                <a:solidFill>
                  <a:schemeClr val="accent1">
                    <a:lumMod val="60000"/>
                    <a:lumOff val="40000"/>
                  </a:schemeClr>
                </a:solidFill>
              </a:rPr>
              <a:t>psinfo</a:t>
            </a:r>
            <a:r>
              <a:rPr lang="en-US" sz="2000" dirty="0" smtClean="0">
                <a:solidFill>
                  <a:schemeClr val="accent1">
                    <a:lumMod val="60000"/>
                    <a:lumOff val="40000"/>
                  </a:schemeClr>
                </a:solidFill>
              </a:rPr>
              <a:t> [-h] [-s] [-d] [-c [-t delimiter]] [\\ computer [, computer [..]] | @file [-u Username [-p Password]]]</a:t>
            </a:r>
            <a:endParaRPr lang="uk-UA" sz="2000" dirty="0" smtClean="0">
              <a:solidFill>
                <a:schemeClr val="accent1">
                  <a:lumMod val="60000"/>
                  <a:lumOff val="40000"/>
                </a:schemeClr>
              </a:solidFill>
            </a:endParaRPr>
          </a:p>
          <a:p>
            <a:pPr>
              <a:buNone/>
            </a:pPr>
            <a:r>
              <a:rPr lang="en-US" sz="2000" dirty="0" smtClean="0"/>
              <a:t> </a:t>
            </a:r>
            <a:endParaRPr lang="uk-UA" sz="2000" dirty="0" smtClean="0"/>
          </a:p>
          <a:p>
            <a:pPr>
              <a:buNone/>
            </a:pPr>
            <a:r>
              <a:rPr lang="ru-RU" sz="2000" dirty="0" err="1" smtClean="0"/>
              <a:t>Ключі</a:t>
            </a:r>
            <a:r>
              <a:rPr lang="en-US" sz="2000" dirty="0" smtClean="0"/>
              <a:t> (</a:t>
            </a:r>
            <a:r>
              <a:rPr lang="ru-RU" sz="2000" dirty="0" err="1" smtClean="0"/>
              <a:t>крім</a:t>
            </a:r>
            <a:r>
              <a:rPr lang="ru-RU" sz="2000" dirty="0" smtClean="0"/>
              <a:t> </a:t>
            </a:r>
            <a:r>
              <a:rPr lang="ru-RU" sz="2000" dirty="0" err="1" smtClean="0"/>
              <a:t>розглянутих</a:t>
            </a:r>
            <a:r>
              <a:rPr lang="ru-RU" sz="2000" dirty="0" smtClean="0"/>
              <a:t> </a:t>
            </a:r>
            <a:r>
              <a:rPr lang="ru-RU" sz="2000" dirty="0" err="1" smtClean="0"/>
              <a:t>вище</a:t>
            </a:r>
            <a:r>
              <a:rPr lang="ru-RU" sz="2000" dirty="0" smtClean="0"/>
              <a:t> для</a:t>
            </a:r>
            <a:r>
              <a:rPr lang="en-US" sz="2000" dirty="0" smtClean="0"/>
              <a:t> </a:t>
            </a:r>
            <a:r>
              <a:rPr lang="en-US" sz="2000" dirty="0" err="1" smtClean="0"/>
              <a:t>PSExec</a:t>
            </a:r>
            <a:r>
              <a:rPr lang="en-US" sz="2000" dirty="0" smtClean="0"/>
              <a:t>):</a:t>
            </a:r>
            <a:endParaRPr lang="uk-UA" sz="2000" dirty="0" smtClean="0"/>
          </a:p>
          <a:p>
            <a:pPr>
              <a:buNone/>
            </a:pPr>
            <a:r>
              <a:rPr lang="ru-RU" sz="2000" b="1" dirty="0" smtClean="0">
                <a:solidFill>
                  <a:schemeClr val="accent1">
                    <a:lumMod val="60000"/>
                    <a:lumOff val="40000"/>
                  </a:schemeClr>
                </a:solidFill>
              </a:rPr>
              <a:t>-</a:t>
            </a:r>
            <a:r>
              <a:rPr lang="ru-RU" sz="2000" b="1" dirty="0" err="1" smtClean="0">
                <a:solidFill>
                  <a:schemeClr val="accent1">
                    <a:lumMod val="60000"/>
                    <a:lumOff val="40000"/>
                  </a:schemeClr>
                </a:solidFill>
              </a:rPr>
              <a:t>h</a:t>
            </a:r>
            <a:r>
              <a:rPr lang="ru-RU" sz="2000" dirty="0" smtClean="0"/>
              <a:t> - </a:t>
            </a:r>
            <a:r>
              <a:rPr lang="ru-RU" sz="2000" dirty="0" err="1" smtClean="0"/>
              <a:t>включити</a:t>
            </a:r>
            <a:r>
              <a:rPr lang="ru-RU" sz="2000" dirty="0" smtClean="0"/>
              <a:t> в </a:t>
            </a:r>
            <a:r>
              <a:rPr lang="ru-RU" sz="2000" dirty="0" err="1" smtClean="0"/>
              <a:t>звіт</a:t>
            </a:r>
            <a:r>
              <a:rPr lang="ru-RU" sz="2000" dirty="0" smtClean="0"/>
              <a:t> </a:t>
            </a:r>
            <a:r>
              <a:rPr lang="ru-RU" sz="2000" dirty="0" err="1" smtClean="0"/>
              <a:t>інформацію</a:t>
            </a:r>
            <a:r>
              <a:rPr lang="ru-RU" sz="2000" dirty="0" smtClean="0"/>
              <a:t> про </a:t>
            </a:r>
            <a:r>
              <a:rPr lang="ru-RU" sz="2000" dirty="0" err="1" smtClean="0"/>
              <a:t>встановлені</a:t>
            </a:r>
            <a:r>
              <a:rPr lang="ru-RU" sz="2000" dirty="0" smtClean="0"/>
              <a:t> </a:t>
            </a:r>
            <a:r>
              <a:rPr lang="ru-RU" sz="2000" dirty="0" err="1" smtClean="0"/>
              <a:t>оновлення</a:t>
            </a:r>
            <a:r>
              <a:rPr lang="ru-RU" sz="2000" dirty="0" smtClean="0"/>
              <a:t> (</a:t>
            </a:r>
            <a:r>
              <a:rPr lang="ru-RU" sz="2000" dirty="0" err="1" smtClean="0"/>
              <a:t>hotfixes</a:t>
            </a:r>
            <a:r>
              <a:rPr lang="ru-RU" sz="2000" dirty="0" smtClean="0"/>
              <a:t>).</a:t>
            </a:r>
            <a:endParaRPr lang="uk-UA" sz="2000" dirty="0" smtClean="0"/>
          </a:p>
          <a:p>
            <a:pPr>
              <a:buNone/>
            </a:pPr>
            <a:r>
              <a:rPr lang="ru-RU" sz="2000" b="1" dirty="0" smtClean="0">
                <a:solidFill>
                  <a:schemeClr val="accent1">
                    <a:lumMod val="60000"/>
                    <a:lumOff val="40000"/>
                  </a:schemeClr>
                </a:solidFill>
              </a:rPr>
              <a:t>-</a:t>
            </a:r>
            <a:r>
              <a:rPr lang="ru-RU" sz="2000" b="1" dirty="0" err="1" smtClean="0">
                <a:solidFill>
                  <a:schemeClr val="accent1">
                    <a:lumMod val="60000"/>
                    <a:lumOff val="40000"/>
                  </a:schemeClr>
                </a:solidFill>
              </a:rPr>
              <a:t>s</a:t>
            </a:r>
            <a:r>
              <a:rPr lang="ru-RU" sz="2000" dirty="0" smtClean="0"/>
              <a:t> - </a:t>
            </a:r>
            <a:r>
              <a:rPr lang="ru-RU" sz="2000" dirty="0" err="1" smtClean="0"/>
              <a:t>відображати</a:t>
            </a:r>
            <a:r>
              <a:rPr lang="ru-RU" sz="2000" dirty="0" smtClean="0"/>
              <a:t> список </a:t>
            </a:r>
            <a:r>
              <a:rPr lang="ru-RU" sz="2000" dirty="0" err="1" smtClean="0"/>
              <a:t>встановлених</a:t>
            </a:r>
            <a:r>
              <a:rPr lang="ru-RU" sz="2000" dirty="0" smtClean="0"/>
              <a:t> </a:t>
            </a:r>
            <a:r>
              <a:rPr lang="ru-RU" sz="2000" dirty="0" err="1" smtClean="0"/>
              <a:t>програм</a:t>
            </a:r>
            <a:r>
              <a:rPr lang="ru-RU" sz="2000" dirty="0" smtClean="0"/>
              <a:t>.</a:t>
            </a:r>
            <a:endParaRPr lang="uk-UA" sz="2000" dirty="0" smtClean="0"/>
          </a:p>
          <a:p>
            <a:pPr>
              <a:buNone/>
            </a:pPr>
            <a:r>
              <a:rPr lang="ru-RU" sz="2000" b="1" dirty="0" smtClean="0">
                <a:solidFill>
                  <a:schemeClr val="accent1">
                    <a:lumMod val="60000"/>
                    <a:lumOff val="40000"/>
                  </a:schemeClr>
                </a:solidFill>
              </a:rPr>
              <a:t>-</a:t>
            </a:r>
            <a:r>
              <a:rPr lang="ru-RU" sz="2000" b="1" dirty="0" err="1" smtClean="0">
                <a:solidFill>
                  <a:schemeClr val="accent1">
                    <a:lumMod val="60000"/>
                    <a:lumOff val="40000"/>
                  </a:schemeClr>
                </a:solidFill>
              </a:rPr>
              <a:t>d</a:t>
            </a:r>
            <a:r>
              <a:rPr lang="ru-RU" sz="2000" dirty="0" smtClean="0"/>
              <a:t> - </a:t>
            </a:r>
            <a:r>
              <a:rPr lang="ru-RU" sz="2000" dirty="0" err="1" smtClean="0"/>
              <a:t>відображати</a:t>
            </a:r>
            <a:r>
              <a:rPr lang="ru-RU" sz="2000" dirty="0" smtClean="0"/>
              <a:t> </a:t>
            </a:r>
            <a:r>
              <a:rPr lang="ru-RU" sz="2000" dirty="0" err="1" smtClean="0"/>
              <a:t>інформацію</a:t>
            </a:r>
            <a:r>
              <a:rPr lang="ru-RU" sz="2000" dirty="0" smtClean="0"/>
              <a:t> про диски (тип, </a:t>
            </a:r>
            <a:r>
              <a:rPr lang="ru-RU" sz="2000" dirty="0" err="1" smtClean="0"/>
              <a:t>файлову</a:t>
            </a:r>
            <a:r>
              <a:rPr lang="ru-RU" sz="2000" dirty="0" smtClean="0"/>
              <a:t> систему, </a:t>
            </a:r>
            <a:r>
              <a:rPr lang="ru-RU" sz="2000" dirty="0" err="1" smtClean="0"/>
              <a:t>мітка</a:t>
            </a:r>
            <a:r>
              <a:rPr lang="ru-RU" sz="2000" dirty="0" smtClean="0"/>
              <a:t> тому, </a:t>
            </a:r>
            <a:r>
              <a:rPr lang="ru-RU" sz="2000" dirty="0" err="1" smtClean="0"/>
              <a:t>розмір</a:t>
            </a:r>
            <a:r>
              <a:rPr lang="ru-RU" sz="2000" dirty="0" smtClean="0"/>
              <a:t>, </a:t>
            </a:r>
            <a:r>
              <a:rPr lang="ru-RU" sz="2000" dirty="0" err="1" smtClean="0"/>
              <a:t>обсяг</a:t>
            </a:r>
            <a:r>
              <a:rPr lang="ru-RU" sz="2000" dirty="0" smtClean="0"/>
              <a:t> </a:t>
            </a:r>
            <a:r>
              <a:rPr lang="ru-RU" sz="2000" dirty="0" err="1" smtClean="0"/>
              <a:t>вільного</a:t>
            </a:r>
            <a:r>
              <a:rPr lang="ru-RU" sz="2000" dirty="0" smtClean="0"/>
              <a:t> простору.</a:t>
            </a:r>
            <a:endParaRPr lang="uk-UA" sz="2000" dirty="0" smtClean="0"/>
          </a:p>
          <a:p>
            <a:pPr>
              <a:buNone/>
            </a:pPr>
            <a:r>
              <a:rPr lang="ru-RU" sz="2000" b="1" dirty="0" smtClean="0">
                <a:solidFill>
                  <a:schemeClr val="accent1">
                    <a:lumMod val="60000"/>
                    <a:lumOff val="40000"/>
                  </a:schemeClr>
                </a:solidFill>
              </a:rPr>
              <a:t>-</a:t>
            </a:r>
            <a:r>
              <a:rPr lang="ru-RU" sz="2000" b="1" dirty="0" err="1" smtClean="0">
                <a:solidFill>
                  <a:schemeClr val="accent1">
                    <a:lumMod val="60000"/>
                    <a:lumOff val="40000"/>
                  </a:schemeClr>
                </a:solidFill>
              </a:rPr>
              <a:t>c</a:t>
            </a:r>
            <a:r>
              <a:rPr lang="ru-RU" sz="2000" b="1" dirty="0" smtClean="0">
                <a:solidFill>
                  <a:schemeClr val="accent1">
                    <a:lumMod val="60000"/>
                    <a:lumOff val="40000"/>
                  </a:schemeClr>
                </a:solidFill>
              </a:rPr>
              <a:t> </a:t>
            </a:r>
            <a:r>
              <a:rPr lang="ru-RU" sz="2000" dirty="0" smtClean="0"/>
              <a:t>- </a:t>
            </a:r>
            <a:r>
              <a:rPr lang="ru-RU" sz="2000" dirty="0" err="1" smtClean="0"/>
              <a:t>видавати</a:t>
            </a:r>
            <a:r>
              <a:rPr lang="ru-RU" sz="2000" dirty="0" smtClean="0"/>
              <a:t> </a:t>
            </a:r>
            <a:r>
              <a:rPr lang="ru-RU" sz="2000" dirty="0" err="1" smtClean="0"/>
              <a:t>дані</a:t>
            </a:r>
            <a:r>
              <a:rPr lang="ru-RU" sz="2000" dirty="0" smtClean="0"/>
              <a:t> в </a:t>
            </a:r>
            <a:r>
              <a:rPr lang="ru-RU" sz="2000" dirty="0" err="1" smtClean="0"/>
              <a:t>форматі</a:t>
            </a:r>
            <a:r>
              <a:rPr lang="ru-RU" sz="2000" dirty="0" smtClean="0"/>
              <a:t> CSV (</a:t>
            </a:r>
            <a:r>
              <a:rPr lang="ru-RU" sz="2000" dirty="0" err="1" smtClean="0"/>
              <a:t>текстовий</a:t>
            </a:r>
            <a:r>
              <a:rPr lang="ru-RU" sz="2000" dirty="0" smtClean="0"/>
              <a:t> файл </a:t>
            </a:r>
            <a:r>
              <a:rPr lang="ru-RU" sz="2000" dirty="0" err="1" smtClean="0"/>
              <a:t>з</a:t>
            </a:r>
            <a:r>
              <a:rPr lang="ru-RU" sz="2000" dirty="0" smtClean="0"/>
              <a:t> </a:t>
            </a:r>
            <a:r>
              <a:rPr lang="ru-RU" sz="2000" dirty="0" err="1" smtClean="0"/>
              <a:t>даними</a:t>
            </a:r>
            <a:r>
              <a:rPr lang="ru-RU" sz="2000" dirty="0" smtClean="0"/>
              <a:t>, </a:t>
            </a:r>
            <a:r>
              <a:rPr lang="ru-RU" sz="2000" dirty="0" err="1" smtClean="0"/>
              <a:t>розділеними</a:t>
            </a:r>
            <a:r>
              <a:rPr lang="ru-RU" sz="2000" dirty="0" smtClean="0"/>
              <a:t> по полях за </a:t>
            </a:r>
            <a:r>
              <a:rPr lang="ru-RU" sz="2000" dirty="0" err="1" smtClean="0"/>
              <a:t>допомогою</a:t>
            </a:r>
            <a:r>
              <a:rPr lang="ru-RU" sz="2000" dirty="0" smtClean="0"/>
              <a:t> </a:t>
            </a:r>
            <a:r>
              <a:rPr lang="ru-RU" sz="2000" dirty="0" err="1" smtClean="0"/>
              <a:t>символу-роздільника</a:t>
            </a:r>
            <a:r>
              <a:rPr lang="ru-RU" sz="2000" dirty="0" smtClean="0"/>
              <a:t> - коми). </a:t>
            </a:r>
            <a:r>
              <a:rPr lang="ru-RU" sz="2000" dirty="0" err="1" smtClean="0"/>
              <a:t>Ви</a:t>
            </a:r>
            <a:r>
              <a:rPr lang="ru-RU" sz="2000" dirty="0" smtClean="0"/>
              <a:t> можете </a:t>
            </a:r>
            <a:r>
              <a:rPr lang="ru-RU" sz="2000" dirty="0" err="1" smtClean="0"/>
              <a:t>імпортувати</a:t>
            </a:r>
            <a:r>
              <a:rPr lang="ru-RU" sz="2000" dirty="0" smtClean="0"/>
              <a:t> </a:t>
            </a:r>
            <a:r>
              <a:rPr lang="ru-RU" sz="2000" dirty="0" err="1" smtClean="0"/>
              <a:t>дані</a:t>
            </a:r>
            <a:r>
              <a:rPr lang="ru-RU" sz="2000" dirty="0" smtClean="0"/>
              <a:t> </a:t>
            </a:r>
            <a:r>
              <a:rPr lang="ru-RU" sz="2000" dirty="0" err="1" smtClean="0"/>
              <a:t>з</a:t>
            </a:r>
            <a:r>
              <a:rPr lang="ru-RU" sz="2000" dirty="0" smtClean="0"/>
              <a:t> такого файлу в </a:t>
            </a:r>
            <a:r>
              <a:rPr lang="ru-RU" sz="2000" dirty="0" err="1" smtClean="0"/>
              <a:t>інші</a:t>
            </a:r>
            <a:r>
              <a:rPr lang="ru-RU" sz="2000" dirty="0" smtClean="0"/>
              <a:t> </a:t>
            </a:r>
            <a:r>
              <a:rPr lang="ru-RU" sz="2000" dirty="0" err="1" smtClean="0"/>
              <a:t>додатки</a:t>
            </a:r>
            <a:r>
              <a:rPr lang="ru-RU" sz="2000" dirty="0" smtClean="0"/>
              <a:t>, </a:t>
            </a:r>
            <a:r>
              <a:rPr lang="ru-RU" sz="2000" dirty="0" err="1" smtClean="0"/>
              <a:t>наприклад</a:t>
            </a:r>
            <a:r>
              <a:rPr lang="ru-RU" sz="2000" dirty="0" smtClean="0"/>
              <a:t>, </a:t>
            </a:r>
            <a:r>
              <a:rPr lang="ru-RU" sz="2000" dirty="0" err="1" smtClean="0"/>
              <a:t>в</a:t>
            </a:r>
            <a:r>
              <a:rPr lang="ru-RU" sz="2000" dirty="0" smtClean="0"/>
              <a:t> </a:t>
            </a:r>
            <a:r>
              <a:rPr lang="ru-RU" sz="2000" dirty="0" err="1" smtClean="0"/>
              <a:t>Excel</a:t>
            </a:r>
            <a:r>
              <a:rPr lang="ru-RU" sz="2000" dirty="0" smtClean="0"/>
              <a:t>.</a:t>
            </a:r>
            <a:endParaRPr lang="uk-UA" sz="2000" dirty="0" smtClean="0"/>
          </a:p>
          <a:p>
            <a:pPr>
              <a:buNone/>
            </a:pPr>
            <a:r>
              <a:rPr lang="ru-RU" sz="2000" b="1" dirty="0" smtClean="0">
                <a:solidFill>
                  <a:schemeClr val="accent1">
                    <a:lumMod val="60000"/>
                    <a:lumOff val="40000"/>
                  </a:schemeClr>
                </a:solidFill>
              </a:rPr>
              <a:t>-</a:t>
            </a:r>
            <a:r>
              <a:rPr lang="ru-RU" sz="2000" b="1" dirty="0" err="1" smtClean="0">
                <a:solidFill>
                  <a:schemeClr val="accent1">
                    <a:lumMod val="60000"/>
                    <a:lumOff val="40000"/>
                  </a:schemeClr>
                </a:solidFill>
              </a:rPr>
              <a:t>t</a:t>
            </a:r>
            <a:r>
              <a:rPr lang="ru-RU" sz="2000" dirty="0" smtClean="0"/>
              <a:t> - </a:t>
            </a:r>
            <a:r>
              <a:rPr lang="ru-RU" sz="2000" dirty="0" err="1" smtClean="0"/>
              <a:t>дозволяє</a:t>
            </a:r>
            <a:r>
              <a:rPr lang="ru-RU" sz="2000" dirty="0" smtClean="0"/>
              <a:t> </a:t>
            </a:r>
            <a:r>
              <a:rPr lang="ru-RU" sz="2000" dirty="0" err="1" smtClean="0"/>
              <a:t>задати</a:t>
            </a:r>
            <a:r>
              <a:rPr lang="ru-RU" sz="2000" dirty="0" smtClean="0"/>
              <a:t> символ </a:t>
            </a:r>
            <a:r>
              <a:rPr lang="ru-RU" sz="2000" dirty="0" err="1" smtClean="0"/>
              <a:t>роздільник</a:t>
            </a:r>
            <a:r>
              <a:rPr lang="ru-RU" sz="2000" dirty="0" smtClean="0"/>
              <a:t> в файлах формату CSV, </a:t>
            </a:r>
            <a:r>
              <a:rPr lang="ru-RU" sz="2000" dirty="0" err="1" smtClean="0"/>
              <a:t>якщо</a:t>
            </a:r>
            <a:r>
              <a:rPr lang="ru-RU" sz="2000" dirty="0" smtClean="0"/>
              <a:t> </a:t>
            </a:r>
            <a:r>
              <a:rPr lang="ru-RU" sz="2000" dirty="0" err="1" smtClean="0"/>
              <a:t>він</a:t>
            </a:r>
            <a:r>
              <a:rPr lang="ru-RU" sz="2000" dirty="0" smtClean="0"/>
              <a:t> повинен </a:t>
            </a:r>
            <a:r>
              <a:rPr lang="ru-RU" sz="2000" dirty="0" err="1" smtClean="0"/>
              <a:t>відрізнятися</a:t>
            </a:r>
            <a:r>
              <a:rPr lang="ru-RU" sz="2000" dirty="0" smtClean="0"/>
              <a:t> </a:t>
            </a:r>
            <a:r>
              <a:rPr lang="ru-RU" sz="2000" dirty="0" err="1" smtClean="0"/>
              <a:t>від</a:t>
            </a:r>
            <a:r>
              <a:rPr lang="ru-RU" sz="2000" dirty="0" smtClean="0"/>
              <a:t> коми.</a:t>
            </a:r>
            <a:endParaRPr lang="uk-UA" sz="2000" dirty="0" smtClean="0"/>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13</a:t>
            </a:fld>
            <a:endParaRPr lang="uk-U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84552" y="87988"/>
            <a:ext cx="8916604" cy="5912780"/>
          </a:xfrm>
        </p:spPr>
        <p:txBody>
          <a:bodyPr/>
          <a:lstStyle/>
          <a:p>
            <a:pPr>
              <a:lnSpc>
                <a:spcPct val="90000"/>
              </a:lnSpc>
              <a:buNone/>
            </a:pPr>
            <a:r>
              <a:rPr lang="ru-RU" sz="2800" b="1" dirty="0" err="1" smtClean="0">
                <a:solidFill>
                  <a:srgbClr val="FFC000"/>
                </a:solidFill>
                <a:latin typeface="Times New Roman" pitchFamily="18" charset="0"/>
              </a:rPr>
              <a:t>Ps</a:t>
            </a:r>
            <a:r>
              <a:rPr lang="en-US" sz="2800" b="1" dirty="0" smtClean="0">
                <a:solidFill>
                  <a:srgbClr val="FFC000"/>
                </a:solidFill>
                <a:latin typeface="Times New Roman" pitchFamily="18" charset="0"/>
              </a:rPr>
              <a:t>Kill</a:t>
            </a:r>
            <a:r>
              <a:rPr lang="ru-RU" sz="2000" dirty="0" smtClean="0"/>
              <a:t> - </a:t>
            </a:r>
            <a:r>
              <a:rPr lang="ru-RU" sz="2000" dirty="0" err="1" smtClean="0"/>
              <a:t>примусово</a:t>
            </a:r>
            <a:r>
              <a:rPr lang="ru-RU" sz="2000" dirty="0" smtClean="0"/>
              <a:t> </a:t>
            </a:r>
            <a:r>
              <a:rPr lang="ru-RU" sz="2000" dirty="0" err="1" smtClean="0"/>
              <a:t>завершити</a:t>
            </a:r>
            <a:r>
              <a:rPr lang="ru-RU" sz="2000" dirty="0" smtClean="0"/>
              <a:t> </a:t>
            </a:r>
            <a:r>
              <a:rPr lang="ru-RU" sz="2000" dirty="0" err="1" smtClean="0"/>
              <a:t>процес</a:t>
            </a:r>
            <a:r>
              <a:rPr lang="en-US" sz="2000" dirty="0" smtClean="0"/>
              <a:t>.</a:t>
            </a:r>
            <a:endParaRPr lang="ru-RU" sz="2000" dirty="0" smtClean="0"/>
          </a:p>
          <a:p>
            <a:pPr algn="just">
              <a:lnSpc>
                <a:spcPct val="90000"/>
              </a:lnSpc>
              <a:buNone/>
            </a:pPr>
            <a:endParaRPr lang="ru-RU" sz="2000" dirty="0" smtClean="0"/>
          </a:p>
          <a:p>
            <a:pPr>
              <a:buNone/>
            </a:pPr>
            <a:r>
              <a:rPr lang="en-US" sz="2000" dirty="0" err="1" smtClean="0">
                <a:solidFill>
                  <a:schemeClr val="accent1">
                    <a:lumMod val="60000"/>
                    <a:lumOff val="40000"/>
                  </a:schemeClr>
                </a:solidFill>
              </a:rPr>
              <a:t>pskill</a:t>
            </a:r>
            <a:r>
              <a:rPr lang="en-US" sz="2000" dirty="0" smtClean="0">
                <a:solidFill>
                  <a:schemeClr val="accent1">
                    <a:lumMod val="60000"/>
                    <a:lumOff val="40000"/>
                  </a:schemeClr>
                </a:solidFill>
              </a:rPr>
              <a:t> [\\ computer [-u username [-p password]]] &lt;process ID or name&gt;</a:t>
            </a:r>
            <a:endParaRPr lang="uk-UA" sz="2000" dirty="0" smtClean="0">
              <a:solidFill>
                <a:schemeClr val="accent1">
                  <a:lumMod val="60000"/>
                  <a:lumOff val="40000"/>
                </a:schemeClr>
              </a:solidFill>
            </a:endParaRPr>
          </a:p>
          <a:p>
            <a:pPr>
              <a:buNone/>
            </a:pPr>
            <a:r>
              <a:rPr lang="en-US" sz="2000" dirty="0" smtClean="0"/>
              <a:t> </a:t>
            </a:r>
            <a:endParaRPr lang="uk-UA" sz="2000" dirty="0" smtClean="0"/>
          </a:p>
          <a:p>
            <a:pPr algn="just">
              <a:buNone/>
            </a:pPr>
            <a:r>
              <a:rPr lang="ru-RU" sz="2000" dirty="0" err="1" smtClean="0"/>
              <a:t>Якщо</a:t>
            </a:r>
            <a:r>
              <a:rPr lang="ru-RU" sz="2000" dirty="0" smtClean="0"/>
              <a:t> </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computer</a:t>
            </a:r>
            <a:r>
              <a:rPr lang="ru-RU" sz="2000" dirty="0" smtClean="0">
                <a:solidFill>
                  <a:schemeClr val="accent1">
                    <a:lumMod val="60000"/>
                    <a:lumOff val="40000"/>
                  </a:schemeClr>
                </a:solidFill>
              </a:rPr>
              <a:t> </a:t>
            </a:r>
            <a:r>
              <a:rPr lang="ru-RU" sz="2000" dirty="0" smtClean="0"/>
              <a:t>опущено - то </a:t>
            </a:r>
            <a:r>
              <a:rPr lang="ru-RU" sz="2000" dirty="0" err="1" smtClean="0"/>
              <a:t>виконується</a:t>
            </a:r>
            <a:r>
              <a:rPr lang="ru-RU" sz="2000" dirty="0" smtClean="0"/>
              <a:t> </a:t>
            </a:r>
            <a:r>
              <a:rPr lang="ru-RU" sz="2000" dirty="0" err="1" smtClean="0"/>
              <a:t>завершення</a:t>
            </a:r>
            <a:r>
              <a:rPr lang="ru-RU" sz="2000" dirty="0" smtClean="0"/>
              <a:t> </a:t>
            </a:r>
            <a:r>
              <a:rPr lang="ru-RU" sz="2000" dirty="0" err="1" smtClean="0"/>
              <a:t>процесу</a:t>
            </a:r>
            <a:r>
              <a:rPr lang="ru-RU" sz="2000" dirty="0" smtClean="0"/>
              <a:t> на </a:t>
            </a:r>
            <a:r>
              <a:rPr lang="ru-RU" sz="2000" dirty="0" err="1" smtClean="0"/>
              <a:t>локальній</a:t>
            </a:r>
            <a:r>
              <a:rPr lang="ru-RU" sz="2000" dirty="0" smtClean="0"/>
              <a:t> </a:t>
            </a:r>
            <a:r>
              <a:rPr lang="ru-RU" sz="2000" dirty="0" err="1" smtClean="0"/>
              <a:t>машині</a:t>
            </a:r>
            <a:r>
              <a:rPr lang="ru-RU" sz="2000" dirty="0" smtClean="0"/>
              <a:t>.</a:t>
            </a:r>
            <a:endParaRPr lang="uk-UA" sz="2000" dirty="0" smtClean="0"/>
          </a:p>
          <a:p>
            <a:pPr algn="just">
              <a:buNone/>
            </a:pPr>
            <a:r>
              <a:rPr lang="ru-RU" sz="2000" dirty="0" err="1" smtClean="0">
                <a:solidFill>
                  <a:schemeClr val="accent1">
                    <a:lumMod val="60000"/>
                    <a:lumOff val="40000"/>
                  </a:schemeClr>
                </a:solidFill>
              </a:rPr>
              <a:t>process</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Id</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or</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name</a:t>
            </a:r>
            <a:r>
              <a:rPr lang="ru-RU" sz="2000" dirty="0" smtClean="0"/>
              <a:t> - </a:t>
            </a:r>
            <a:r>
              <a:rPr lang="ru-RU" sz="2000" dirty="0" err="1" smtClean="0"/>
              <a:t>ім'я</a:t>
            </a:r>
            <a:r>
              <a:rPr lang="ru-RU" sz="2000" dirty="0" smtClean="0"/>
              <a:t> </a:t>
            </a:r>
            <a:r>
              <a:rPr lang="ru-RU" sz="2000" dirty="0" err="1" smtClean="0"/>
              <a:t>або</a:t>
            </a:r>
            <a:r>
              <a:rPr lang="ru-RU" sz="2000" dirty="0" smtClean="0"/>
              <a:t> </a:t>
            </a:r>
            <a:r>
              <a:rPr lang="ru-RU" sz="2000" dirty="0" err="1" smtClean="0"/>
              <a:t>ідентифікатор</a:t>
            </a:r>
            <a:r>
              <a:rPr lang="ru-RU" sz="2000" dirty="0" smtClean="0"/>
              <a:t> </a:t>
            </a:r>
            <a:r>
              <a:rPr lang="ru-RU" sz="2000" dirty="0" err="1" smtClean="0"/>
              <a:t>процесу</a:t>
            </a:r>
            <a:r>
              <a:rPr lang="ru-RU" sz="2000" dirty="0" smtClean="0"/>
              <a:t> (</a:t>
            </a:r>
            <a:r>
              <a:rPr lang="ru-RU" sz="2000" dirty="0" err="1" smtClean="0"/>
              <a:t>його</a:t>
            </a:r>
            <a:r>
              <a:rPr lang="ru-RU" sz="2000" dirty="0" smtClean="0"/>
              <a:t> </a:t>
            </a:r>
            <a:r>
              <a:rPr lang="ru-RU" sz="2000" dirty="0" err="1" smtClean="0"/>
              <a:t>можна</a:t>
            </a:r>
            <a:r>
              <a:rPr lang="ru-RU" sz="2000" dirty="0" smtClean="0"/>
              <a:t> </a:t>
            </a:r>
            <a:r>
              <a:rPr lang="ru-RU" sz="2000" dirty="0" err="1" smtClean="0"/>
              <a:t>отримати</a:t>
            </a:r>
            <a:r>
              <a:rPr lang="ru-RU" sz="2000" dirty="0" smtClean="0"/>
              <a:t> за </a:t>
            </a:r>
            <a:r>
              <a:rPr lang="ru-RU" sz="2000" dirty="0" err="1" smtClean="0"/>
              <a:t>допомогою</a:t>
            </a:r>
            <a:r>
              <a:rPr lang="ru-RU" sz="2000" dirty="0" smtClean="0"/>
              <a:t> </a:t>
            </a:r>
            <a:r>
              <a:rPr lang="ru-RU" sz="2000" dirty="0" err="1" smtClean="0"/>
              <a:t>даної</a:t>
            </a:r>
            <a:r>
              <a:rPr lang="ru-RU" sz="2000" dirty="0" smtClean="0"/>
              <a:t> </a:t>
            </a:r>
            <a:r>
              <a:rPr lang="ru-RU" sz="2000" dirty="0" err="1" smtClean="0"/>
              <a:t>нижче</a:t>
            </a:r>
            <a:r>
              <a:rPr lang="ru-RU" sz="2000" dirty="0" smtClean="0"/>
              <a:t> </a:t>
            </a:r>
            <a:r>
              <a:rPr lang="ru-RU" sz="2000" dirty="0" err="1" smtClean="0"/>
              <a:t>утиліти</a:t>
            </a:r>
            <a:r>
              <a:rPr lang="ru-RU" sz="2000" dirty="0" smtClean="0"/>
              <a:t> </a:t>
            </a:r>
            <a:r>
              <a:rPr lang="ru-RU" sz="2000" dirty="0" err="1" smtClean="0"/>
              <a:t>PsList.exe</a:t>
            </a:r>
            <a:r>
              <a:rPr lang="ru-RU" sz="2000" dirty="0" smtClean="0"/>
              <a:t>).</a:t>
            </a:r>
            <a:endParaRPr lang="uk-UA" sz="2000" dirty="0" smtClean="0"/>
          </a:p>
          <a:p>
            <a:pPr algn="just">
              <a:buNone/>
            </a:pPr>
            <a:r>
              <a:rPr lang="ru-RU" sz="2000" dirty="0" smtClean="0"/>
              <a:t>    До </a:t>
            </a:r>
            <a:r>
              <a:rPr lang="ru-RU" sz="2000" dirty="0" err="1" smtClean="0"/>
              <a:t>речі</a:t>
            </a:r>
            <a:r>
              <a:rPr lang="ru-RU" sz="2000" dirty="0" smtClean="0"/>
              <a:t>, за </a:t>
            </a:r>
            <a:r>
              <a:rPr lang="ru-RU" sz="2000" dirty="0" err="1" smtClean="0"/>
              <a:t>допомогою</a:t>
            </a:r>
            <a:r>
              <a:rPr lang="ru-RU" sz="2000" dirty="0" smtClean="0"/>
              <a:t> </a:t>
            </a:r>
            <a:r>
              <a:rPr lang="ru-RU" sz="2000" dirty="0" err="1" smtClean="0"/>
              <a:t>PsKill</a:t>
            </a:r>
            <a:r>
              <a:rPr lang="ru-RU" sz="2000" dirty="0" smtClean="0"/>
              <a:t> </a:t>
            </a:r>
            <a:r>
              <a:rPr lang="ru-RU" sz="2000" dirty="0" err="1" smtClean="0"/>
              <a:t>можна</a:t>
            </a:r>
            <a:r>
              <a:rPr lang="ru-RU" sz="2000" dirty="0" smtClean="0"/>
              <a:t> </a:t>
            </a:r>
            <a:r>
              <a:rPr lang="ru-RU" sz="2000" dirty="0" err="1" smtClean="0"/>
              <a:t>примусово</a:t>
            </a:r>
            <a:r>
              <a:rPr lang="ru-RU" sz="2000" dirty="0" smtClean="0"/>
              <a:t> </a:t>
            </a:r>
            <a:r>
              <a:rPr lang="ru-RU" sz="2000" dirty="0" err="1" smtClean="0"/>
              <a:t>отримати</a:t>
            </a:r>
            <a:r>
              <a:rPr lang="ru-RU" sz="2000" dirty="0" smtClean="0"/>
              <a:t> </a:t>
            </a:r>
            <a:r>
              <a:rPr lang="ru-RU" sz="2000" dirty="0" err="1" smtClean="0"/>
              <a:t>перезавантаження</a:t>
            </a:r>
            <a:r>
              <a:rPr lang="ru-RU" sz="2000" dirty="0" smtClean="0"/>
              <a:t> </a:t>
            </a:r>
            <a:r>
              <a:rPr lang="ru-RU" sz="2000" dirty="0" err="1" smtClean="0"/>
              <a:t>або</a:t>
            </a:r>
            <a:r>
              <a:rPr lang="ru-RU" sz="2000" dirty="0" smtClean="0"/>
              <a:t> </a:t>
            </a:r>
            <a:r>
              <a:rPr lang="ru-RU" sz="2000" dirty="0" err="1" smtClean="0"/>
              <a:t>навіть</a:t>
            </a:r>
            <a:r>
              <a:rPr lang="ru-RU" sz="2000" dirty="0" smtClean="0"/>
              <a:t> "</a:t>
            </a:r>
            <a:r>
              <a:rPr lang="ru-RU" sz="2000" dirty="0" err="1" smtClean="0"/>
              <a:t>синій</a:t>
            </a:r>
            <a:r>
              <a:rPr lang="ru-RU" sz="2000" dirty="0" smtClean="0"/>
              <a:t> </a:t>
            </a:r>
            <a:r>
              <a:rPr lang="ru-RU" sz="2000" dirty="0" err="1" smtClean="0"/>
              <a:t>екран</a:t>
            </a:r>
            <a:r>
              <a:rPr lang="ru-RU" sz="2000" dirty="0" smtClean="0"/>
              <a:t> </a:t>
            </a:r>
            <a:r>
              <a:rPr lang="ru-RU" sz="2000" dirty="0" err="1" smtClean="0"/>
              <a:t>смерті</a:t>
            </a:r>
            <a:r>
              <a:rPr lang="ru-RU" sz="2000" dirty="0" smtClean="0"/>
              <a:t>" (BSOD- </a:t>
            </a:r>
            <a:r>
              <a:rPr lang="ru-RU" sz="2000" dirty="0" err="1" smtClean="0"/>
              <a:t>Blue</a:t>
            </a:r>
            <a:r>
              <a:rPr lang="ru-RU" sz="2000" dirty="0" smtClean="0"/>
              <a:t> </a:t>
            </a:r>
            <a:r>
              <a:rPr lang="ru-RU" sz="2000" dirty="0" err="1" smtClean="0"/>
              <a:t>Screen</a:t>
            </a:r>
            <a:r>
              <a:rPr lang="ru-RU" sz="2000" dirty="0" smtClean="0"/>
              <a:t> </a:t>
            </a:r>
            <a:r>
              <a:rPr lang="ru-RU" sz="2000" dirty="0" err="1" smtClean="0"/>
              <a:t>Of</a:t>
            </a:r>
            <a:r>
              <a:rPr lang="ru-RU" sz="2000" dirty="0" smtClean="0"/>
              <a:t> </a:t>
            </a:r>
            <a:r>
              <a:rPr lang="ru-RU" sz="2000" dirty="0" err="1" smtClean="0"/>
              <a:t>Death</a:t>
            </a:r>
            <a:r>
              <a:rPr lang="ru-RU" sz="2000" dirty="0" smtClean="0"/>
              <a:t>), </a:t>
            </a:r>
            <a:r>
              <a:rPr lang="ru-RU" sz="2000" dirty="0" err="1" smtClean="0"/>
              <a:t>якщо</a:t>
            </a:r>
            <a:r>
              <a:rPr lang="ru-RU" sz="2000" dirty="0" smtClean="0"/>
              <a:t> </a:t>
            </a:r>
            <a:r>
              <a:rPr lang="ru-RU" sz="2000" dirty="0" err="1" smtClean="0"/>
              <a:t>завершувати</a:t>
            </a:r>
            <a:r>
              <a:rPr lang="ru-RU" sz="2000" dirty="0" smtClean="0"/>
              <a:t> </a:t>
            </a:r>
            <a:r>
              <a:rPr lang="ru-RU" sz="2000" dirty="0" err="1" smtClean="0"/>
              <a:t>системні</a:t>
            </a:r>
            <a:r>
              <a:rPr lang="ru-RU" sz="2000" dirty="0" smtClean="0"/>
              <a:t> </a:t>
            </a:r>
            <a:r>
              <a:rPr lang="ru-RU" sz="2000" dirty="0" err="1" smtClean="0"/>
              <a:t>процеси</a:t>
            </a:r>
            <a:r>
              <a:rPr lang="ru-RU" sz="2000" dirty="0" smtClean="0"/>
              <a:t> (</a:t>
            </a:r>
            <a:r>
              <a:rPr lang="ru-RU" sz="2000" dirty="0" err="1" smtClean="0"/>
              <a:t>lsass</a:t>
            </a:r>
            <a:r>
              <a:rPr lang="ru-RU" sz="2000" dirty="0" smtClean="0"/>
              <a:t>, </a:t>
            </a:r>
            <a:r>
              <a:rPr lang="ru-RU" sz="2000" dirty="0" err="1" smtClean="0"/>
              <a:t>winlogon</a:t>
            </a:r>
            <a:r>
              <a:rPr lang="ru-RU" sz="2000" dirty="0" smtClean="0"/>
              <a:t> </a:t>
            </a:r>
            <a:r>
              <a:rPr lang="ru-RU" sz="2000" dirty="0" err="1" smtClean="0"/>
              <a:t>і</a:t>
            </a:r>
            <a:r>
              <a:rPr lang="ru-RU" sz="2000" dirty="0" smtClean="0"/>
              <a:t> т.п.)</a:t>
            </a:r>
            <a:endParaRPr lang="uk-UA" sz="2000" dirty="0" smtClean="0"/>
          </a:p>
          <a:p>
            <a:pPr algn="just">
              <a:buNone/>
            </a:pPr>
            <a:r>
              <a:rPr lang="ru-RU" sz="2000" dirty="0" smtClean="0"/>
              <a:t> </a:t>
            </a:r>
            <a:endParaRPr lang="uk-UA" sz="2000" dirty="0" smtClean="0"/>
          </a:p>
          <a:p>
            <a:pPr algn="just">
              <a:buNone/>
            </a:pPr>
            <a:r>
              <a:rPr lang="ru-RU" sz="2000" dirty="0" err="1" smtClean="0">
                <a:solidFill>
                  <a:schemeClr val="accent1">
                    <a:lumMod val="60000"/>
                    <a:lumOff val="40000"/>
                  </a:schemeClr>
                </a:solidFill>
              </a:rPr>
              <a:t>pskill</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winword</a:t>
            </a:r>
            <a:r>
              <a:rPr lang="ru-RU" sz="2000" dirty="0" smtClean="0">
                <a:solidFill>
                  <a:schemeClr val="accent1">
                    <a:lumMod val="60000"/>
                    <a:lumOff val="40000"/>
                  </a:schemeClr>
                </a:solidFill>
              </a:rPr>
              <a:t> </a:t>
            </a:r>
            <a:r>
              <a:rPr lang="ru-RU" sz="2000" dirty="0" smtClean="0"/>
              <a:t>- </a:t>
            </a:r>
            <a:r>
              <a:rPr lang="ru-RU" sz="2000" dirty="0" err="1" smtClean="0"/>
              <a:t>завершити</a:t>
            </a:r>
            <a:r>
              <a:rPr lang="ru-RU" sz="2000" dirty="0" smtClean="0"/>
              <a:t> </a:t>
            </a:r>
            <a:r>
              <a:rPr lang="ru-RU" sz="2000" dirty="0" err="1" smtClean="0"/>
              <a:t>процес</a:t>
            </a:r>
            <a:r>
              <a:rPr lang="ru-RU" sz="2000" dirty="0" smtClean="0"/>
              <a:t> </a:t>
            </a:r>
            <a:r>
              <a:rPr lang="ru-RU" sz="2000" dirty="0" err="1" smtClean="0"/>
              <a:t>winword</a:t>
            </a:r>
            <a:r>
              <a:rPr lang="ru-RU" sz="2000" dirty="0" smtClean="0"/>
              <a:t> на локальному </a:t>
            </a:r>
            <a:r>
              <a:rPr lang="ru-RU" sz="2000" dirty="0" err="1" smtClean="0"/>
              <a:t>комп'ютері</a:t>
            </a:r>
            <a:endParaRPr lang="uk-UA" sz="2000" dirty="0" smtClean="0"/>
          </a:p>
          <a:p>
            <a:pPr algn="just">
              <a:buNone/>
            </a:pPr>
            <a:r>
              <a:rPr lang="ru-RU" sz="2000" dirty="0" err="1" smtClean="0">
                <a:solidFill>
                  <a:schemeClr val="accent1">
                    <a:lumMod val="60000"/>
                    <a:lumOff val="40000"/>
                  </a:schemeClr>
                </a:solidFill>
              </a:rPr>
              <a:t>pskill</a:t>
            </a:r>
            <a:r>
              <a:rPr lang="ru-RU" sz="2000" dirty="0" smtClean="0">
                <a:solidFill>
                  <a:schemeClr val="accent1">
                    <a:lumMod val="60000"/>
                    <a:lumOff val="40000"/>
                  </a:schemeClr>
                </a:solidFill>
              </a:rPr>
              <a:t> \\ comp3 -</a:t>
            </a:r>
            <a:r>
              <a:rPr lang="ru-RU" sz="2000" dirty="0" err="1" smtClean="0">
                <a:solidFill>
                  <a:schemeClr val="accent1">
                    <a:lumMod val="60000"/>
                    <a:lumOff val="40000"/>
                  </a:schemeClr>
                </a:solidFill>
              </a:rPr>
              <a:t>u</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admin</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p</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password</a:t>
            </a:r>
            <a:r>
              <a:rPr lang="ru-RU" sz="2000" dirty="0" smtClean="0">
                <a:solidFill>
                  <a:schemeClr val="accent1">
                    <a:lumMod val="60000"/>
                    <a:lumOff val="40000"/>
                  </a:schemeClr>
                </a:solidFill>
              </a:rPr>
              <a:t> 620 </a:t>
            </a:r>
            <a:r>
              <a:rPr lang="ru-RU" sz="2000" dirty="0" smtClean="0"/>
              <a:t>- </a:t>
            </a:r>
            <a:r>
              <a:rPr lang="ru-RU" sz="2000" dirty="0" err="1" smtClean="0"/>
              <a:t>завершити</a:t>
            </a:r>
            <a:r>
              <a:rPr lang="ru-RU" sz="2000" dirty="0" smtClean="0"/>
              <a:t> </a:t>
            </a:r>
            <a:r>
              <a:rPr lang="ru-RU" sz="2000" dirty="0" err="1" smtClean="0"/>
              <a:t>процес</a:t>
            </a:r>
            <a:r>
              <a:rPr lang="ru-RU" sz="2000" dirty="0" smtClean="0"/>
              <a:t> </a:t>
            </a:r>
            <a:r>
              <a:rPr lang="ru-RU" sz="2000" dirty="0" err="1" smtClean="0"/>
              <a:t>з</a:t>
            </a:r>
            <a:r>
              <a:rPr lang="ru-RU" sz="2000" dirty="0" smtClean="0"/>
              <a:t> </a:t>
            </a:r>
            <a:r>
              <a:rPr lang="ru-RU" sz="2000" dirty="0" err="1" smtClean="0"/>
              <a:t>ідентифікатором</a:t>
            </a:r>
            <a:r>
              <a:rPr lang="ru-RU" sz="2000" dirty="0" smtClean="0"/>
              <a:t> 620 на </a:t>
            </a:r>
            <a:r>
              <a:rPr lang="ru-RU" sz="2000" dirty="0" err="1" smtClean="0"/>
              <a:t>комп'ютері</a:t>
            </a:r>
            <a:r>
              <a:rPr lang="ru-RU" sz="2000" dirty="0" smtClean="0"/>
              <a:t> comp3</a:t>
            </a:r>
            <a:endParaRPr lang="uk-UA" sz="2000" dirty="0" smtClean="0"/>
          </a:p>
          <a:p>
            <a:pPr algn="just">
              <a:buNone/>
            </a:pPr>
            <a:r>
              <a:rPr lang="ru-RU" sz="2000" dirty="0" err="1" smtClean="0">
                <a:solidFill>
                  <a:schemeClr val="accent1">
                    <a:lumMod val="60000"/>
                    <a:lumOff val="40000"/>
                  </a:schemeClr>
                </a:solidFill>
              </a:rPr>
              <a:t>pskill</a:t>
            </a:r>
            <a:r>
              <a:rPr lang="ru-RU" sz="2000" dirty="0" smtClean="0">
                <a:solidFill>
                  <a:schemeClr val="accent1">
                    <a:lumMod val="60000"/>
                    <a:lumOff val="40000"/>
                  </a:schemeClr>
                </a:solidFill>
              </a:rPr>
              <a:t> \\ SERVER -</a:t>
            </a:r>
            <a:r>
              <a:rPr lang="ru-RU" sz="2000" dirty="0" err="1" smtClean="0">
                <a:solidFill>
                  <a:schemeClr val="accent1">
                    <a:lumMod val="60000"/>
                    <a:lumOff val="40000"/>
                  </a:schemeClr>
                </a:solidFill>
              </a:rPr>
              <a:t>u</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admin</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p</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password</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winlogon</a:t>
            </a:r>
            <a:r>
              <a:rPr lang="ru-RU" sz="2000" dirty="0" smtClean="0">
                <a:solidFill>
                  <a:schemeClr val="accent1">
                    <a:lumMod val="60000"/>
                    <a:lumOff val="40000"/>
                  </a:schemeClr>
                </a:solidFill>
              </a:rPr>
              <a:t> </a:t>
            </a:r>
            <a:r>
              <a:rPr lang="ru-RU" sz="2000" dirty="0" smtClean="0"/>
              <a:t>- </a:t>
            </a:r>
            <a:r>
              <a:rPr lang="ru-RU" sz="2000" dirty="0" err="1" smtClean="0"/>
              <a:t>завершити</a:t>
            </a:r>
            <a:r>
              <a:rPr lang="ru-RU" sz="2000" dirty="0" smtClean="0"/>
              <a:t> </a:t>
            </a:r>
            <a:r>
              <a:rPr lang="ru-RU" sz="2000" dirty="0" err="1" smtClean="0"/>
              <a:t>процес</a:t>
            </a:r>
            <a:r>
              <a:rPr lang="ru-RU" sz="2000" dirty="0" smtClean="0"/>
              <a:t> </a:t>
            </a:r>
            <a:r>
              <a:rPr lang="ru-RU" sz="2000" dirty="0" err="1" smtClean="0"/>
              <a:t>winlogon</a:t>
            </a:r>
            <a:r>
              <a:rPr lang="ru-RU" sz="2000" dirty="0" smtClean="0"/>
              <a:t> на </a:t>
            </a:r>
            <a:r>
              <a:rPr lang="ru-RU" sz="2000" dirty="0" err="1" smtClean="0"/>
              <a:t>комп'ютері</a:t>
            </a:r>
            <a:r>
              <a:rPr lang="ru-RU" sz="2000" dirty="0" smtClean="0"/>
              <a:t> SERVER. Буде </a:t>
            </a:r>
            <a:r>
              <a:rPr lang="ru-RU" sz="2000" dirty="0" err="1" smtClean="0"/>
              <a:t>викликаний</a:t>
            </a:r>
            <a:r>
              <a:rPr lang="ru-RU" sz="2000" dirty="0" smtClean="0"/>
              <a:t> "</a:t>
            </a:r>
            <a:r>
              <a:rPr lang="ru-RU" sz="2000" dirty="0" err="1" smtClean="0"/>
              <a:t>синій</a:t>
            </a:r>
            <a:r>
              <a:rPr lang="ru-RU" sz="2000" dirty="0" smtClean="0"/>
              <a:t> </a:t>
            </a:r>
            <a:r>
              <a:rPr lang="ru-RU" sz="2000" dirty="0" err="1" smtClean="0"/>
              <a:t>екран</a:t>
            </a:r>
            <a:r>
              <a:rPr lang="ru-RU" sz="2000" dirty="0" smtClean="0"/>
              <a:t> </a:t>
            </a:r>
            <a:r>
              <a:rPr lang="ru-RU" sz="2000" dirty="0" err="1" smtClean="0"/>
              <a:t>смерті</a:t>
            </a:r>
            <a:r>
              <a:rPr lang="ru-RU" sz="2000" dirty="0" smtClean="0"/>
              <a:t>" </a:t>
            </a:r>
            <a:r>
              <a:rPr lang="ru-RU" sz="2000" dirty="0" err="1" smtClean="0"/>
              <a:t>системи</a:t>
            </a:r>
            <a:r>
              <a:rPr lang="ru-RU" sz="2000" dirty="0" smtClean="0"/>
              <a:t>. </a:t>
            </a:r>
            <a:r>
              <a:rPr lang="ru-RU" sz="2000" dirty="0" err="1" smtClean="0"/>
              <a:t>Підключення</a:t>
            </a:r>
            <a:r>
              <a:rPr lang="ru-RU" sz="2000" dirty="0" smtClean="0"/>
              <a:t> до </a:t>
            </a:r>
            <a:r>
              <a:rPr lang="ru-RU" sz="2000" dirty="0" err="1" smtClean="0"/>
              <a:t>комп'ютера</a:t>
            </a:r>
            <a:r>
              <a:rPr lang="ru-RU" sz="2000" dirty="0" smtClean="0"/>
              <a:t> SERVER </a:t>
            </a:r>
            <a:r>
              <a:rPr lang="ru-RU" sz="2000" dirty="0" err="1" smtClean="0"/>
              <a:t>виконується</a:t>
            </a:r>
            <a:r>
              <a:rPr lang="ru-RU" sz="2000" dirty="0" smtClean="0"/>
              <a:t> </a:t>
            </a:r>
            <a:r>
              <a:rPr lang="ru-RU" sz="2000" dirty="0" err="1" smtClean="0"/>
              <a:t>з</a:t>
            </a:r>
            <a:r>
              <a:rPr lang="ru-RU" sz="2000" dirty="0" smtClean="0"/>
              <a:t> </a:t>
            </a:r>
            <a:r>
              <a:rPr lang="ru-RU" sz="2000" dirty="0" err="1" smtClean="0"/>
              <a:t>використанням</a:t>
            </a:r>
            <a:r>
              <a:rPr lang="ru-RU" sz="2000" dirty="0" smtClean="0"/>
              <a:t> </a:t>
            </a:r>
            <a:r>
              <a:rPr lang="ru-RU" sz="2000" dirty="0" err="1" smtClean="0"/>
              <a:t>імені</a:t>
            </a:r>
            <a:r>
              <a:rPr lang="ru-RU" sz="2000" dirty="0" smtClean="0"/>
              <a:t> </a:t>
            </a:r>
            <a:r>
              <a:rPr lang="ru-RU" sz="2000" dirty="0" err="1" smtClean="0"/>
              <a:t>користувача</a:t>
            </a:r>
            <a:r>
              <a:rPr lang="ru-RU" sz="2000" dirty="0" smtClean="0"/>
              <a:t> </a:t>
            </a:r>
            <a:r>
              <a:rPr lang="ru-RU" sz="2000" dirty="0" err="1" smtClean="0"/>
              <a:t>admin</a:t>
            </a:r>
            <a:r>
              <a:rPr lang="ru-RU" sz="2000" dirty="0" smtClean="0"/>
              <a:t> </a:t>
            </a:r>
            <a:r>
              <a:rPr lang="ru-RU" sz="2000" dirty="0" err="1" smtClean="0"/>
              <a:t>і</a:t>
            </a:r>
            <a:r>
              <a:rPr lang="ru-RU" sz="2000" dirty="0" smtClean="0"/>
              <a:t> пароля </a:t>
            </a:r>
            <a:r>
              <a:rPr lang="ru-RU" sz="2000" dirty="0" err="1" smtClean="0"/>
              <a:t>password</a:t>
            </a:r>
            <a:endParaRPr lang="uk-UA" sz="2000" dirty="0" smtClean="0"/>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14</a:t>
            </a:fld>
            <a:endParaRPr lang="uk-UA"/>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0" y="0"/>
            <a:ext cx="9144000" cy="6858000"/>
          </a:xfrm>
        </p:spPr>
        <p:txBody>
          <a:bodyPr/>
          <a:lstStyle/>
          <a:p>
            <a:pPr>
              <a:lnSpc>
                <a:spcPct val="90000"/>
              </a:lnSpc>
              <a:buNone/>
            </a:pPr>
            <a:r>
              <a:rPr lang="en-US" sz="2800" b="1" dirty="0" err="1" smtClean="0">
                <a:solidFill>
                  <a:srgbClr val="FFC000"/>
                </a:solidFill>
                <a:latin typeface="Times New Roman" pitchFamily="18" charset="0"/>
              </a:rPr>
              <a:t>PsList</a:t>
            </a:r>
            <a:r>
              <a:rPr lang="uk-UA" sz="2800" b="1" dirty="0" smtClean="0">
                <a:latin typeface="Times New Roman" pitchFamily="18" charset="0"/>
              </a:rPr>
              <a:t> </a:t>
            </a:r>
            <a:r>
              <a:rPr lang="uk-UA" sz="2800" dirty="0">
                <a:latin typeface="Times New Roman" pitchFamily="18" charset="0"/>
              </a:rPr>
              <a:t>- отримати детальну інформацію про запущені процеси на локальній або </a:t>
            </a:r>
            <a:r>
              <a:rPr lang="uk-UA" sz="2800" dirty="0" smtClean="0">
                <a:latin typeface="Times New Roman" pitchFamily="18" charset="0"/>
              </a:rPr>
              <a:t>віддаленій </a:t>
            </a:r>
            <a:r>
              <a:rPr lang="uk-UA" sz="2800" dirty="0">
                <a:latin typeface="Times New Roman" pitchFamily="18" charset="0"/>
              </a:rPr>
              <a:t>системі.</a:t>
            </a:r>
            <a:br>
              <a:rPr lang="uk-UA" sz="2800" dirty="0">
                <a:latin typeface="Times New Roman" pitchFamily="18" charset="0"/>
              </a:rPr>
            </a:br>
            <a:endParaRPr lang="uk-UA" sz="2800" dirty="0">
              <a:latin typeface="Times New Roman" pitchFamily="18" charset="0"/>
            </a:endParaRPr>
          </a:p>
          <a:p>
            <a:pPr>
              <a:lnSpc>
                <a:spcPct val="90000"/>
              </a:lnSpc>
              <a:buNone/>
            </a:pPr>
            <a:r>
              <a:rPr lang="en-US" sz="2800" dirty="0" smtClean="0">
                <a:solidFill>
                  <a:schemeClr val="tx2">
                    <a:lumMod val="50000"/>
                  </a:schemeClr>
                </a:solidFill>
                <a:latin typeface="Times New Roman" pitchFamily="18" charset="0"/>
              </a:rPr>
              <a:t>pslist.exe </a:t>
            </a:r>
            <a:r>
              <a:rPr lang="en-US" sz="2800" dirty="0">
                <a:solidFill>
                  <a:schemeClr val="tx2">
                    <a:lumMod val="50000"/>
                  </a:schemeClr>
                </a:solidFill>
                <a:latin typeface="Times New Roman" pitchFamily="18" charset="0"/>
              </a:rPr>
              <a:t>[-d][-m][-x][-t][-s [n] [-r n] [\\computer [-u username][-p password][</a:t>
            </a:r>
            <a:r>
              <a:rPr lang="en-US" sz="2800" dirty="0" err="1">
                <a:solidFill>
                  <a:schemeClr val="tx2">
                    <a:lumMod val="50000"/>
                  </a:schemeClr>
                </a:solidFill>
                <a:latin typeface="Times New Roman" pitchFamily="18" charset="0"/>
              </a:rPr>
              <a:t>name|pid</a:t>
            </a:r>
            <a:r>
              <a:rPr lang="en-US" sz="2800" dirty="0">
                <a:solidFill>
                  <a:schemeClr val="tx2">
                    <a:lumMod val="50000"/>
                  </a:schemeClr>
                </a:solidFill>
                <a:latin typeface="Times New Roman" pitchFamily="18" charset="0"/>
              </a:rPr>
              <a:t>]</a:t>
            </a:r>
            <a:r>
              <a:rPr lang="ru-RU" sz="2800" dirty="0">
                <a:solidFill>
                  <a:schemeClr val="tx2">
                    <a:lumMod val="50000"/>
                  </a:schemeClr>
                </a:solidFill>
                <a:latin typeface="Times New Roman" pitchFamily="18" charset="0"/>
              </a:rPr>
              <a:t> </a:t>
            </a:r>
            <a:endParaRPr lang="ru-RU" sz="2800" dirty="0" smtClean="0">
              <a:solidFill>
                <a:schemeClr val="tx2">
                  <a:lumMod val="50000"/>
                </a:schemeClr>
              </a:solidFill>
              <a:latin typeface="Times New Roman" pitchFamily="18" charset="0"/>
            </a:endParaRPr>
          </a:p>
          <a:p>
            <a:pPr>
              <a:lnSpc>
                <a:spcPct val="90000"/>
              </a:lnSpc>
              <a:buNone/>
            </a:pPr>
            <a:endParaRPr lang="ru-RU" sz="2800" dirty="0">
              <a:solidFill>
                <a:schemeClr val="tx2">
                  <a:lumMod val="50000"/>
                </a:schemeClr>
              </a:solidFill>
              <a:latin typeface="Times New Roman" pitchFamily="18" charset="0"/>
            </a:endParaRPr>
          </a:p>
          <a:p>
            <a:pPr>
              <a:lnSpc>
                <a:spcPct val="90000"/>
              </a:lnSpc>
              <a:buNone/>
            </a:pPr>
            <a:r>
              <a:rPr lang="uk-UA" sz="2400" b="1" dirty="0">
                <a:solidFill>
                  <a:schemeClr val="tx2">
                    <a:lumMod val="50000"/>
                  </a:schemeClr>
                </a:solidFill>
                <a:latin typeface="Times New Roman" pitchFamily="18" charset="0"/>
              </a:rPr>
              <a:t>-d</a:t>
            </a:r>
            <a:r>
              <a:rPr lang="uk-UA" sz="2400" b="1" dirty="0">
                <a:latin typeface="Times New Roman" pitchFamily="18" charset="0"/>
              </a:rPr>
              <a:t> </a:t>
            </a:r>
            <a:r>
              <a:rPr lang="uk-UA" sz="2400" dirty="0">
                <a:latin typeface="Times New Roman" pitchFamily="18" charset="0"/>
              </a:rPr>
              <a:t>- включити в звіт інформацію про потоки, що виконуються процесом (</a:t>
            </a:r>
            <a:r>
              <a:rPr lang="en-US" sz="2400" dirty="0">
                <a:latin typeface="Times New Roman" pitchFamily="18" charset="0"/>
              </a:rPr>
              <a:t>thread</a:t>
            </a:r>
            <a:r>
              <a:rPr lang="uk-UA" sz="2400" dirty="0">
                <a:latin typeface="Times New Roman" pitchFamily="18" charset="0"/>
              </a:rPr>
              <a:t> </a:t>
            </a:r>
            <a:r>
              <a:rPr lang="en-US" sz="2400" dirty="0">
                <a:latin typeface="Times New Roman" pitchFamily="18" charset="0"/>
              </a:rPr>
              <a:t>details</a:t>
            </a:r>
            <a:r>
              <a:rPr lang="uk-UA" sz="2400" dirty="0" smtClean="0">
                <a:latin typeface="Times New Roman" pitchFamily="18" charset="0"/>
              </a:rPr>
              <a:t>).</a:t>
            </a:r>
          </a:p>
          <a:p>
            <a:pPr>
              <a:lnSpc>
                <a:spcPct val="90000"/>
              </a:lnSpc>
              <a:buNone/>
            </a:pPr>
            <a:r>
              <a:rPr lang="ru-RU" sz="2400" b="1" dirty="0" smtClean="0">
                <a:solidFill>
                  <a:schemeClr val="tx2">
                    <a:lumMod val="50000"/>
                  </a:schemeClr>
                </a:solidFill>
                <a:latin typeface="Times New Roman" pitchFamily="18" charset="0"/>
              </a:rPr>
              <a:t>-</a:t>
            </a:r>
            <a:r>
              <a:rPr lang="ru-RU" sz="2400" b="1" dirty="0" err="1">
                <a:solidFill>
                  <a:schemeClr val="tx2">
                    <a:lumMod val="50000"/>
                  </a:schemeClr>
                </a:solidFill>
                <a:latin typeface="Times New Roman" pitchFamily="18" charset="0"/>
              </a:rPr>
              <a:t>m</a:t>
            </a:r>
            <a:r>
              <a:rPr lang="uk-UA" sz="2400" b="1" dirty="0">
                <a:latin typeface="Times New Roman" pitchFamily="18" charset="0"/>
              </a:rPr>
              <a:t> </a:t>
            </a:r>
            <a:r>
              <a:rPr lang="uk-UA" sz="2400" dirty="0">
                <a:latin typeface="Times New Roman" pitchFamily="18" charset="0"/>
              </a:rPr>
              <a:t>- включити в звіт інформацію про використання пам'яті (</a:t>
            </a:r>
            <a:r>
              <a:rPr lang="en-US" sz="2400" dirty="0">
                <a:latin typeface="Times New Roman" pitchFamily="18" charset="0"/>
              </a:rPr>
              <a:t>memory</a:t>
            </a:r>
            <a:r>
              <a:rPr lang="uk-UA" sz="2400" dirty="0" smtClean="0">
                <a:latin typeface="Times New Roman" pitchFamily="18" charset="0"/>
              </a:rPr>
              <a:t>).</a:t>
            </a:r>
          </a:p>
          <a:p>
            <a:pPr>
              <a:lnSpc>
                <a:spcPct val="90000"/>
              </a:lnSpc>
              <a:buNone/>
            </a:pPr>
            <a:r>
              <a:rPr lang="uk-UA" sz="2400" b="1" dirty="0" smtClean="0">
                <a:solidFill>
                  <a:schemeClr val="tx2">
                    <a:lumMod val="50000"/>
                  </a:schemeClr>
                </a:solidFill>
                <a:latin typeface="Times New Roman" pitchFamily="18" charset="0"/>
              </a:rPr>
              <a:t>-</a:t>
            </a:r>
            <a:r>
              <a:rPr lang="uk-UA" sz="2400" b="1" dirty="0">
                <a:solidFill>
                  <a:schemeClr val="tx2">
                    <a:lumMod val="50000"/>
                  </a:schemeClr>
                </a:solidFill>
                <a:latin typeface="Times New Roman" pitchFamily="18" charset="0"/>
              </a:rPr>
              <a:t>х</a:t>
            </a:r>
            <a:r>
              <a:rPr lang="uk-UA" sz="2400" dirty="0">
                <a:latin typeface="Times New Roman" pitchFamily="18" charset="0"/>
              </a:rPr>
              <a:t> </a:t>
            </a:r>
            <a:r>
              <a:rPr lang="uk-UA" sz="2400" b="1" dirty="0">
                <a:latin typeface="Times New Roman" pitchFamily="18" charset="0"/>
              </a:rPr>
              <a:t>- </a:t>
            </a:r>
            <a:r>
              <a:rPr lang="uk-UA" sz="2400" dirty="0">
                <a:latin typeface="Times New Roman" pitchFamily="18" charset="0"/>
              </a:rPr>
              <a:t>включити в звіт </a:t>
            </a:r>
            <a:r>
              <a:rPr lang="uk-UA" sz="2400" dirty="0" smtClean="0">
                <a:latin typeface="Times New Roman" pitchFamily="18" charset="0"/>
              </a:rPr>
              <a:t>усе </a:t>
            </a:r>
            <a:r>
              <a:rPr lang="uk-UA" sz="2400" dirty="0">
                <a:latin typeface="Times New Roman" pitchFamily="18" charset="0"/>
              </a:rPr>
              <a:t>вищеперелічене</a:t>
            </a:r>
            <a:r>
              <a:rPr lang="uk-UA" sz="2400" dirty="0" smtClean="0">
                <a:latin typeface="Times New Roman" pitchFamily="18" charset="0"/>
              </a:rPr>
              <a:t>.</a:t>
            </a:r>
          </a:p>
          <a:p>
            <a:pPr>
              <a:lnSpc>
                <a:spcPct val="90000"/>
              </a:lnSpc>
              <a:buNone/>
            </a:pPr>
            <a:r>
              <a:rPr lang="ru-RU" sz="2400" b="1" dirty="0" smtClean="0">
                <a:solidFill>
                  <a:schemeClr val="tx2">
                    <a:lumMod val="50000"/>
                  </a:schemeClr>
                </a:solidFill>
                <a:latin typeface="Times New Roman" pitchFamily="18" charset="0"/>
              </a:rPr>
              <a:t>-</a:t>
            </a:r>
            <a:r>
              <a:rPr lang="ru-RU" sz="2400" b="1" dirty="0" err="1">
                <a:solidFill>
                  <a:schemeClr val="tx2">
                    <a:lumMod val="50000"/>
                  </a:schemeClr>
                </a:solidFill>
                <a:latin typeface="Times New Roman" pitchFamily="18" charset="0"/>
              </a:rPr>
              <a:t>t</a:t>
            </a:r>
            <a:r>
              <a:rPr lang="uk-UA" sz="2400" dirty="0">
                <a:latin typeface="Times New Roman" pitchFamily="18" charset="0"/>
              </a:rPr>
              <a:t> </a:t>
            </a:r>
            <a:r>
              <a:rPr lang="uk-UA" sz="2400" b="1" dirty="0">
                <a:latin typeface="Times New Roman" pitchFamily="18" charset="0"/>
              </a:rPr>
              <a:t>- </a:t>
            </a:r>
            <a:r>
              <a:rPr lang="uk-UA" sz="2400" dirty="0">
                <a:latin typeface="Times New Roman" pitchFamily="18" charset="0"/>
              </a:rPr>
              <a:t>видати лише дерево процесів (</a:t>
            </a:r>
            <a:r>
              <a:rPr lang="en-US" sz="2400" dirty="0">
                <a:latin typeface="Times New Roman" pitchFamily="18" charset="0"/>
              </a:rPr>
              <a:t>tree</a:t>
            </a:r>
            <a:r>
              <a:rPr lang="uk-UA" sz="2400" dirty="0" smtClean="0">
                <a:latin typeface="Times New Roman" pitchFamily="18" charset="0"/>
              </a:rPr>
              <a:t>).</a:t>
            </a:r>
          </a:p>
          <a:p>
            <a:pPr>
              <a:lnSpc>
                <a:spcPct val="90000"/>
              </a:lnSpc>
              <a:buNone/>
            </a:pPr>
            <a:r>
              <a:rPr lang="ru-RU" sz="2400" b="1" dirty="0" smtClean="0">
                <a:solidFill>
                  <a:schemeClr val="tx2">
                    <a:lumMod val="50000"/>
                  </a:schemeClr>
                </a:solidFill>
                <a:latin typeface="Times New Roman" pitchFamily="18" charset="0"/>
              </a:rPr>
              <a:t>-</a:t>
            </a:r>
            <a:r>
              <a:rPr lang="ru-RU" sz="2400" b="1" dirty="0" err="1">
                <a:solidFill>
                  <a:schemeClr val="tx2">
                    <a:lumMod val="50000"/>
                  </a:schemeClr>
                </a:solidFill>
                <a:latin typeface="Times New Roman" pitchFamily="18" charset="0"/>
              </a:rPr>
              <a:t>s</a:t>
            </a:r>
            <a:r>
              <a:rPr lang="uk-UA" sz="2400" b="1" dirty="0">
                <a:solidFill>
                  <a:schemeClr val="tx2">
                    <a:lumMod val="50000"/>
                  </a:schemeClr>
                </a:solidFill>
                <a:latin typeface="Times New Roman" pitchFamily="18" charset="0"/>
              </a:rPr>
              <a:t> [n]</a:t>
            </a:r>
            <a:r>
              <a:rPr lang="uk-UA" sz="2400" dirty="0">
                <a:latin typeface="Times New Roman" pitchFamily="18" charset="0"/>
              </a:rPr>
              <a:t> </a:t>
            </a:r>
            <a:r>
              <a:rPr lang="uk-UA" sz="2400" b="1" dirty="0">
                <a:latin typeface="Times New Roman" pitchFamily="18" charset="0"/>
              </a:rPr>
              <a:t>- </a:t>
            </a:r>
            <a:r>
              <a:rPr lang="uk-UA" sz="2400" dirty="0">
                <a:latin typeface="Times New Roman" pitchFamily="18" charset="0"/>
              </a:rPr>
              <a:t>запускатися в режимі диспетчера завдань, кожні n секунд (за умовчанням - 1 сек. Для завершення </a:t>
            </a:r>
            <a:r>
              <a:rPr lang="uk-UA" sz="2400" dirty="0" smtClean="0">
                <a:latin typeface="Times New Roman" pitchFamily="18" charset="0"/>
              </a:rPr>
              <a:t>– </a:t>
            </a:r>
            <a:r>
              <a:rPr lang="en-US" sz="2400" dirty="0" smtClean="0">
                <a:latin typeface="Times New Roman" pitchFamily="18" charset="0"/>
              </a:rPr>
              <a:t>Escape</a:t>
            </a:r>
            <a:r>
              <a:rPr lang="uk-UA" sz="2400" dirty="0" smtClean="0">
                <a:latin typeface="Times New Roman" pitchFamily="18" charset="0"/>
              </a:rPr>
              <a:t>.</a:t>
            </a:r>
          </a:p>
          <a:p>
            <a:pPr>
              <a:lnSpc>
                <a:spcPct val="90000"/>
              </a:lnSpc>
              <a:buNone/>
            </a:pPr>
            <a:r>
              <a:rPr lang="ru-RU" sz="2400" b="1" dirty="0" smtClean="0">
                <a:solidFill>
                  <a:schemeClr val="tx2">
                    <a:lumMod val="50000"/>
                  </a:schemeClr>
                </a:solidFill>
                <a:latin typeface="Times New Roman" pitchFamily="18" charset="0"/>
              </a:rPr>
              <a:t>-</a:t>
            </a:r>
            <a:r>
              <a:rPr lang="ru-RU" sz="2400" b="1" dirty="0" err="1">
                <a:solidFill>
                  <a:schemeClr val="tx2">
                    <a:lumMod val="50000"/>
                  </a:schemeClr>
                </a:solidFill>
                <a:latin typeface="Times New Roman" pitchFamily="18" charset="0"/>
              </a:rPr>
              <a:t>r</a:t>
            </a:r>
            <a:r>
              <a:rPr lang="uk-UA" sz="2400" b="1" dirty="0">
                <a:solidFill>
                  <a:schemeClr val="tx2">
                    <a:lumMod val="50000"/>
                  </a:schemeClr>
                </a:solidFill>
                <a:latin typeface="Times New Roman" pitchFamily="18" charset="0"/>
              </a:rPr>
              <a:t> n</a:t>
            </a:r>
            <a:r>
              <a:rPr lang="uk-UA" sz="2400" dirty="0">
                <a:latin typeface="Times New Roman" pitchFamily="18" charset="0"/>
              </a:rPr>
              <a:t> - час оновлення екрану в режимі диспетчера завдань (за умовчанням -1 сек</a:t>
            </a:r>
            <a:r>
              <a:rPr lang="uk-UA" sz="2400" dirty="0" smtClean="0">
                <a:latin typeface="Times New Roman" pitchFamily="18" charset="0"/>
              </a:rPr>
              <a:t>.).</a:t>
            </a:r>
            <a:endParaRPr lang="ru-RU" sz="2400" dirty="0"/>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15</a:t>
            </a:fld>
            <a:endParaRPr lang="uk-UA"/>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214282" y="142852"/>
            <a:ext cx="8786874" cy="4214818"/>
          </a:xfrm>
        </p:spPr>
        <p:txBody>
          <a:bodyPr/>
          <a:lstStyle/>
          <a:p>
            <a:pPr algn="just">
              <a:lnSpc>
                <a:spcPct val="90000"/>
              </a:lnSpc>
              <a:buNone/>
            </a:pPr>
            <a:r>
              <a:rPr lang="uk-UA" b="1" dirty="0" err="1" smtClean="0">
                <a:solidFill>
                  <a:srgbClr val="FFC000"/>
                </a:solidFill>
                <a:latin typeface="Times New Roman" pitchFamily="18" charset="0"/>
              </a:rPr>
              <a:t>PsLoggedOn</a:t>
            </a:r>
            <a:r>
              <a:rPr lang="uk-UA" dirty="0" smtClean="0">
                <a:latin typeface="Times New Roman" pitchFamily="18" charset="0"/>
              </a:rPr>
              <a:t> </a:t>
            </a:r>
            <a:r>
              <a:rPr lang="uk-UA" sz="2400" dirty="0">
                <a:latin typeface="Times New Roman" pitchFamily="18" charset="0"/>
              </a:rPr>
              <a:t>- </a:t>
            </a:r>
            <a:r>
              <a:rPr lang="uk-UA" sz="2200" dirty="0">
                <a:latin typeface="Times New Roman" pitchFamily="18" charset="0"/>
              </a:rPr>
              <a:t>це програма, що виводить список користувачів, які увійшли в систему як в локальному режимі, так і через ресурси локального або віддаленого комп'ютера. Якщо вказати замість імені комп'ютера ім'я користувача, програма PsLoggedOn проведе пошук серед комп'ютерів в мережевому оточенні і повідомить, </a:t>
            </a:r>
            <a:r>
              <a:rPr lang="uk-UA" sz="2200" dirty="0" smtClean="0">
                <a:latin typeface="Times New Roman" pitchFamily="18" charset="0"/>
              </a:rPr>
              <a:t>чи увійшов даний </a:t>
            </a:r>
            <a:r>
              <a:rPr lang="uk-UA" sz="2200" dirty="0">
                <a:latin typeface="Times New Roman" pitchFamily="18" charset="0"/>
              </a:rPr>
              <a:t>користувач в одну з цих </a:t>
            </a:r>
            <a:r>
              <a:rPr lang="uk-UA" sz="2200" dirty="0" smtClean="0">
                <a:latin typeface="Times New Roman" pitchFamily="18" charset="0"/>
              </a:rPr>
              <a:t>систем. При складанні </a:t>
            </a:r>
            <a:r>
              <a:rPr lang="uk-UA" sz="2200" dirty="0">
                <a:latin typeface="Times New Roman" pitchFamily="18" charset="0"/>
              </a:rPr>
              <a:t>списку таких користувачів вона проводить пошук серед елементів розділу реєстру HKEY_USERS</a:t>
            </a:r>
            <a:r>
              <a:rPr lang="uk-UA" sz="2200" dirty="0" smtClean="0">
                <a:latin typeface="Times New Roman" pitchFamily="18" charset="0"/>
              </a:rPr>
              <a:t>.</a:t>
            </a:r>
          </a:p>
          <a:p>
            <a:pPr algn="just">
              <a:lnSpc>
                <a:spcPct val="90000"/>
              </a:lnSpc>
              <a:buNone/>
            </a:pPr>
            <a:r>
              <a:rPr lang="uk-UA" sz="2200" dirty="0" smtClean="0">
                <a:latin typeface="Times New Roman" pitchFamily="18" charset="0"/>
              </a:rPr>
              <a:t>Виявивши розділ, ім'я якого збігається з ідентифікатором безпеки того чи іншого користувача, програма PsLoggedOn визначає ім'я користувача і виводить його. Для складання списку користувачів, що увійшли до системи через загальні ресурси, програма PsLoggedOn звертається до прикладного програмного інтерфейсу NetSessionEnum. Слід мати на увазі, що серед користувачів, що увійшли через загальні ресурси на шуканих віддалених комп'ютерах, програма PsLoggedOn вкаже і ваше власне ім'я - справа в тому, що для доступу до реєстру віддаленої системи ви повинні виконати вхід.</a:t>
            </a:r>
            <a:r>
              <a:rPr lang="ru-RU" sz="2200" dirty="0" smtClean="0"/>
              <a:t> </a:t>
            </a:r>
          </a:p>
          <a:p>
            <a:pPr algn="just">
              <a:lnSpc>
                <a:spcPct val="90000"/>
              </a:lnSpc>
              <a:buNone/>
            </a:pPr>
            <a:endParaRPr lang="uk-UA" sz="2000" dirty="0" smtClean="0">
              <a:solidFill>
                <a:schemeClr val="tx2">
                  <a:lumMod val="50000"/>
                </a:schemeClr>
              </a:solidFill>
              <a:latin typeface="Times New Roman" pitchFamily="18" charset="0"/>
            </a:endParaRPr>
          </a:p>
          <a:p>
            <a:pPr algn="just">
              <a:lnSpc>
                <a:spcPct val="90000"/>
              </a:lnSpc>
              <a:buNone/>
            </a:pPr>
            <a:r>
              <a:rPr lang="uk-UA" sz="2000" dirty="0" err="1" smtClean="0">
                <a:solidFill>
                  <a:schemeClr val="tx2">
                    <a:lumMod val="50000"/>
                  </a:schemeClr>
                </a:solidFill>
                <a:latin typeface="Times New Roman" pitchFamily="18" charset="0"/>
              </a:rPr>
              <a:t>psloggedon</a:t>
            </a:r>
            <a:r>
              <a:rPr lang="uk-UA" sz="2000" dirty="0" smtClean="0">
                <a:solidFill>
                  <a:schemeClr val="tx2">
                    <a:lumMod val="50000"/>
                  </a:schemeClr>
                </a:solidFill>
                <a:latin typeface="Times New Roman" pitchFamily="18" charset="0"/>
              </a:rPr>
              <a:t> [-] [-l] [-x] [\ \ ім'я_комп'ютера | ім'я_користувача] </a:t>
            </a:r>
            <a:endParaRPr lang="ru-RU" sz="2200" dirty="0"/>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16</a:t>
            </a:fld>
            <a:endParaRPr lang="uk-UA"/>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357126" y="500066"/>
            <a:ext cx="8786874" cy="5429264"/>
          </a:xfrm>
        </p:spPr>
        <p:txBody>
          <a:bodyPr/>
          <a:lstStyle/>
          <a:p>
            <a:pPr>
              <a:lnSpc>
                <a:spcPct val="80000"/>
              </a:lnSpc>
              <a:buNone/>
            </a:pPr>
            <a:r>
              <a:rPr lang="uk-UA" sz="2800" b="1" dirty="0" err="1" smtClean="0">
                <a:solidFill>
                  <a:srgbClr val="FFC000"/>
                </a:solidFill>
                <a:latin typeface="Times New Roman" pitchFamily="18" charset="0"/>
              </a:rPr>
              <a:t>PsLogList</a:t>
            </a:r>
            <a:r>
              <a:rPr lang="uk-UA" sz="2800" dirty="0" smtClean="0">
                <a:latin typeface="Times New Roman" pitchFamily="18" charset="0"/>
              </a:rPr>
              <a:t> </a:t>
            </a:r>
            <a:r>
              <a:rPr lang="uk-UA" sz="2400" dirty="0">
                <a:effectLst/>
              </a:rPr>
              <a:t>дозволяє виконати вхід на віддалену систему </a:t>
            </a:r>
            <a:r>
              <a:rPr lang="uk-UA" sz="2400" dirty="0" smtClean="0">
                <a:effectLst/>
              </a:rPr>
              <a:t>отримати</a:t>
            </a:r>
            <a:r>
              <a:rPr lang="ru-RU" sz="2400" dirty="0" smtClean="0">
                <a:effectLst/>
              </a:rPr>
              <a:t> дамп журналу </a:t>
            </a:r>
            <a:r>
              <a:rPr lang="ru-RU" sz="2400" dirty="0" err="1" smtClean="0">
                <a:effectLst/>
              </a:rPr>
              <a:t>подій</a:t>
            </a:r>
            <a:r>
              <a:rPr lang="ru-RU" sz="2400" dirty="0" smtClean="0">
                <a:effectLst/>
              </a:rPr>
              <a:t> </a:t>
            </a:r>
            <a:r>
              <a:rPr lang="ru-RU" sz="2400" dirty="0" err="1" smtClean="0">
                <a:effectLst/>
              </a:rPr>
              <a:t>віддаленої</a:t>
            </a:r>
            <a:r>
              <a:rPr lang="ru-RU" sz="2400" dirty="0" smtClean="0">
                <a:effectLst/>
              </a:rPr>
              <a:t> </a:t>
            </a:r>
            <a:r>
              <a:rPr lang="ru-RU" sz="2400" dirty="0" err="1" smtClean="0">
                <a:effectLst/>
              </a:rPr>
              <a:t>або</a:t>
            </a:r>
            <a:r>
              <a:rPr lang="ru-RU" sz="2400" dirty="0" smtClean="0">
                <a:effectLst/>
              </a:rPr>
              <a:t> </a:t>
            </a:r>
            <a:r>
              <a:rPr lang="ru-RU" sz="2400" dirty="0" err="1" smtClean="0">
                <a:effectLst/>
              </a:rPr>
              <a:t>локальної</a:t>
            </a:r>
            <a:r>
              <a:rPr lang="ru-RU" sz="2400" dirty="0" smtClean="0">
                <a:effectLst/>
              </a:rPr>
              <a:t> </a:t>
            </a:r>
            <a:r>
              <a:rPr lang="ru-RU" sz="2400" dirty="0" err="1" smtClean="0">
                <a:effectLst/>
              </a:rPr>
              <a:t>системи</a:t>
            </a:r>
            <a:r>
              <a:rPr lang="ru-RU" sz="2400" dirty="0" smtClean="0">
                <a:effectLst/>
              </a:rPr>
              <a:t>.</a:t>
            </a:r>
            <a:r>
              <a:rPr lang="uk-UA" sz="2400" dirty="0">
                <a:effectLst/>
                <a:latin typeface="Times New Roman" pitchFamily="18" charset="0"/>
              </a:rPr>
              <a:t/>
            </a:r>
            <a:br>
              <a:rPr lang="uk-UA" sz="2400" dirty="0">
                <a:effectLst/>
                <a:latin typeface="Times New Roman" pitchFamily="18" charset="0"/>
              </a:rPr>
            </a:br>
            <a:endParaRPr lang="uk-UA" sz="2400" i="1" dirty="0">
              <a:effectLst/>
              <a:latin typeface="Times New Roman" pitchFamily="18" charset="0"/>
            </a:endParaRPr>
          </a:p>
          <a:p>
            <a:pPr>
              <a:lnSpc>
                <a:spcPct val="80000"/>
              </a:lnSpc>
              <a:buNone/>
            </a:pPr>
            <a:r>
              <a:rPr lang="en-US" sz="2800" dirty="0" err="1" smtClean="0">
                <a:solidFill>
                  <a:schemeClr val="tx2">
                    <a:lumMod val="50000"/>
                  </a:schemeClr>
                </a:solidFill>
                <a:latin typeface="Times New Roman" pitchFamily="18" charset="0"/>
              </a:rPr>
              <a:t>psloglist</a:t>
            </a:r>
            <a:r>
              <a:rPr lang="en-US" sz="2800" dirty="0" smtClean="0">
                <a:solidFill>
                  <a:schemeClr val="tx2">
                    <a:lumMod val="50000"/>
                  </a:schemeClr>
                </a:solidFill>
                <a:latin typeface="Times New Roman" pitchFamily="18" charset="0"/>
              </a:rPr>
              <a:t> </a:t>
            </a:r>
            <a:r>
              <a:rPr lang="en-US" sz="2800" dirty="0">
                <a:solidFill>
                  <a:schemeClr val="tx2">
                    <a:lumMod val="50000"/>
                  </a:schemeClr>
                </a:solidFill>
                <a:latin typeface="Times New Roman" pitchFamily="18" charset="0"/>
              </a:rPr>
              <a:t>[\\computer[,computer2[,...] | @file] [-u username [-p password]]] [-s [-t delimiter]] [-n # | -d #][-c][-x][-r][-a mm/</a:t>
            </a:r>
            <a:r>
              <a:rPr lang="en-US" sz="2800" dirty="0" err="1">
                <a:solidFill>
                  <a:schemeClr val="tx2">
                    <a:lumMod val="50000"/>
                  </a:schemeClr>
                </a:solidFill>
                <a:latin typeface="Times New Roman" pitchFamily="18" charset="0"/>
              </a:rPr>
              <a:t>dd</a:t>
            </a:r>
            <a:r>
              <a:rPr lang="en-US" sz="2800" dirty="0">
                <a:solidFill>
                  <a:schemeClr val="tx2">
                    <a:lumMod val="50000"/>
                  </a:schemeClr>
                </a:solidFill>
                <a:latin typeface="Times New Roman" pitchFamily="18" charset="0"/>
              </a:rPr>
              <a:t>/</a:t>
            </a:r>
            <a:r>
              <a:rPr lang="en-US" sz="2800" dirty="0" err="1">
                <a:solidFill>
                  <a:schemeClr val="tx2">
                    <a:lumMod val="50000"/>
                  </a:schemeClr>
                </a:solidFill>
                <a:latin typeface="Times New Roman" pitchFamily="18" charset="0"/>
              </a:rPr>
              <a:t>yy</a:t>
            </a:r>
            <a:r>
              <a:rPr lang="en-US" sz="2800" dirty="0">
                <a:solidFill>
                  <a:schemeClr val="tx2">
                    <a:lumMod val="50000"/>
                  </a:schemeClr>
                </a:solidFill>
                <a:latin typeface="Times New Roman" pitchFamily="18" charset="0"/>
              </a:rPr>
              <a:t>][-b mm/</a:t>
            </a:r>
            <a:r>
              <a:rPr lang="en-US" sz="2800" dirty="0" err="1">
                <a:solidFill>
                  <a:schemeClr val="tx2">
                    <a:lumMod val="50000"/>
                  </a:schemeClr>
                </a:solidFill>
                <a:latin typeface="Times New Roman" pitchFamily="18" charset="0"/>
              </a:rPr>
              <a:t>dd</a:t>
            </a:r>
            <a:r>
              <a:rPr lang="en-US" sz="2800" dirty="0">
                <a:solidFill>
                  <a:schemeClr val="tx2">
                    <a:lumMod val="50000"/>
                  </a:schemeClr>
                </a:solidFill>
                <a:latin typeface="Times New Roman" pitchFamily="18" charset="0"/>
              </a:rPr>
              <a:t>/</a:t>
            </a:r>
            <a:r>
              <a:rPr lang="en-US" sz="2800" dirty="0" err="1">
                <a:solidFill>
                  <a:schemeClr val="tx2">
                    <a:lumMod val="50000"/>
                  </a:schemeClr>
                </a:solidFill>
                <a:latin typeface="Times New Roman" pitchFamily="18" charset="0"/>
              </a:rPr>
              <a:t>yy</a:t>
            </a:r>
            <a:r>
              <a:rPr lang="en-US" sz="2800" dirty="0">
                <a:solidFill>
                  <a:schemeClr val="tx2">
                    <a:lumMod val="50000"/>
                  </a:schemeClr>
                </a:solidFill>
                <a:latin typeface="Times New Roman" pitchFamily="18" charset="0"/>
              </a:rPr>
              <a:t>] [-f filter] [-</a:t>
            </a:r>
            <a:r>
              <a:rPr lang="en-US" sz="2800" dirty="0" err="1">
                <a:solidFill>
                  <a:schemeClr val="tx2">
                    <a:lumMod val="50000"/>
                  </a:schemeClr>
                </a:solidFill>
                <a:latin typeface="Times New Roman" pitchFamily="18" charset="0"/>
              </a:rPr>
              <a:t>i</a:t>
            </a:r>
            <a:r>
              <a:rPr lang="en-US" sz="2800" dirty="0">
                <a:solidFill>
                  <a:schemeClr val="tx2">
                    <a:lumMod val="50000"/>
                  </a:schemeClr>
                </a:solidFill>
                <a:latin typeface="Times New Roman" pitchFamily="18" charset="0"/>
              </a:rPr>
              <a:t> ID,[ID,...]] </a:t>
            </a:r>
            <a:r>
              <a:rPr lang="ru-RU" sz="2800" dirty="0">
                <a:solidFill>
                  <a:schemeClr val="tx2">
                    <a:lumMod val="50000"/>
                  </a:schemeClr>
                </a:solidFill>
                <a:latin typeface="Times New Roman" pitchFamily="18" charset="0"/>
              </a:rPr>
              <a:t>[-</a:t>
            </a:r>
            <a:r>
              <a:rPr lang="ru-RU" sz="2800" dirty="0" err="1">
                <a:solidFill>
                  <a:schemeClr val="tx2">
                    <a:lumMod val="50000"/>
                  </a:schemeClr>
                </a:solidFill>
                <a:latin typeface="Times New Roman" pitchFamily="18" charset="0"/>
              </a:rPr>
              <a:t>o</a:t>
            </a:r>
            <a:r>
              <a:rPr lang="ru-RU" sz="2800" dirty="0">
                <a:solidFill>
                  <a:schemeClr val="tx2">
                    <a:lumMod val="50000"/>
                  </a:schemeClr>
                </a:solidFill>
                <a:latin typeface="Times New Roman" pitchFamily="18" charset="0"/>
              </a:rPr>
              <a:t> </a:t>
            </a:r>
            <a:r>
              <a:rPr lang="ru-RU" sz="2800" dirty="0" err="1">
                <a:solidFill>
                  <a:schemeClr val="tx2">
                    <a:lumMod val="50000"/>
                  </a:schemeClr>
                </a:solidFill>
                <a:latin typeface="Times New Roman" pitchFamily="18" charset="0"/>
              </a:rPr>
              <a:t>event</a:t>
            </a:r>
            <a:r>
              <a:rPr lang="ru-RU" sz="2800" dirty="0">
                <a:solidFill>
                  <a:schemeClr val="tx2">
                    <a:lumMod val="50000"/>
                  </a:schemeClr>
                </a:solidFill>
                <a:latin typeface="Times New Roman" pitchFamily="18" charset="0"/>
              </a:rPr>
              <a:t> </a:t>
            </a:r>
            <a:r>
              <a:rPr lang="ru-RU" sz="2800" dirty="0" err="1">
                <a:solidFill>
                  <a:schemeClr val="tx2">
                    <a:lumMod val="50000"/>
                  </a:schemeClr>
                </a:solidFill>
                <a:latin typeface="Times New Roman" pitchFamily="18" charset="0"/>
              </a:rPr>
              <a:t>source</a:t>
            </a:r>
            <a:r>
              <a:rPr lang="ru-RU" sz="2800" dirty="0">
                <a:solidFill>
                  <a:schemeClr val="tx2">
                    <a:lumMod val="50000"/>
                  </a:schemeClr>
                </a:solidFill>
                <a:latin typeface="Times New Roman" pitchFamily="18" charset="0"/>
              </a:rPr>
              <a:t>] [-</a:t>
            </a:r>
            <a:r>
              <a:rPr lang="ru-RU" sz="2800" dirty="0" err="1">
                <a:solidFill>
                  <a:schemeClr val="tx2">
                    <a:lumMod val="50000"/>
                  </a:schemeClr>
                </a:solidFill>
                <a:latin typeface="Times New Roman" pitchFamily="18" charset="0"/>
              </a:rPr>
              <a:t>l</a:t>
            </a:r>
            <a:r>
              <a:rPr lang="ru-RU" sz="2800" dirty="0">
                <a:solidFill>
                  <a:schemeClr val="tx2">
                    <a:lumMod val="50000"/>
                  </a:schemeClr>
                </a:solidFill>
                <a:latin typeface="Times New Roman" pitchFamily="18" charset="0"/>
              </a:rPr>
              <a:t> </a:t>
            </a:r>
            <a:r>
              <a:rPr lang="ru-RU" sz="2800" dirty="0" err="1">
                <a:solidFill>
                  <a:schemeClr val="tx2">
                    <a:lumMod val="50000"/>
                  </a:schemeClr>
                </a:solidFill>
                <a:latin typeface="Times New Roman" pitchFamily="18" charset="0"/>
              </a:rPr>
              <a:t>event</a:t>
            </a:r>
            <a:r>
              <a:rPr lang="ru-RU" sz="2800" dirty="0">
                <a:solidFill>
                  <a:schemeClr val="tx2">
                    <a:lumMod val="50000"/>
                  </a:schemeClr>
                </a:solidFill>
                <a:latin typeface="Times New Roman" pitchFamily="18" charset="0"/>
              </a:rPr>
              <a:t> </a:t>
            </a:r>
            <a:r>
              <a:rPr lang="ru-RU" sz="2800" dirty="0" err="1">
                <a:solidFill>
                  <a:schemeClr val="tx2">
                    <a:lumMod val="50000"/>
                  </a:schemeClr>
                </a:solidFill>
                <a:latin typeface="Times New Roman" pitchFamily="18" charset="0"/>
              </a:rPr>
              <a:t>log</a:t>
            </a:r>
            <a:r>
              <a:rPr lang="ru-RU" sz="2800" dirty="0">
                <a:solidFill>
                  <a:schemeClr val="tx2">
                    <a:lumMod val="50000"/>
                  </a:schemeClr>
                </a:solidFill>
                <a:latin typeface="Times New Roman" pitchFamily="18" charset="0"/>
              </a:rPr>
              <a:t> </a:t>
            </a:r>
            <a:r>
              <a:rPr lang="ru-RU" sz="2800" dirty="0" err="1">
                <a:solidFill>
                  <a:schemeClr val="tx2">
                    <a:lumMod val="50000"/>
                  </a:schemeClr>
                </a:solidFill>
                <a:latin typeface="Times New Roman" pitchFamily="18" charset="0"/>
              </a:rPr>
              <a:t>file</a:t>
            </a:r>
            <a:r>
              <a:rPr lang="ru-RU" sz="2800" dirty="0">
                <a:solidFill>
                  <a:schemeClr val="tx2">
                    <a:lumMod val="50000"/>
                  </a:schemeClr>
                </a:solidFill>
                <a:latin typeface="Times New Roman" pitchFamily="18" charset="0"/>
              </a:rPr>
              <a:t>] </a:t>
            </a:r>
            <a:r>
              <a:rPr lang="ru-RU" sz="2800" dirty="0" err="1">
                <a:solidFill>
                  <a:schemeClr val="tx2">
                    <a:lumMod val="50000"/>
                  </a:schemeClr>
                </a:solidFill>
                <a:latin typeface="Times New Roman" pitchFamily="18" charset="0"/>
              </a:rPr>
              <a:t>event</a:t>
            </a:r>
            <a:r>
              <a:rPr lang="ru-RU" sz="2800" dirty="0">
                <a:solidFill>
                  <a:schemeClr val="tx2">
                    <a:lumMod val="50000"/>
                  </a:schemeClr>
                </a:solidFill>
                <a:latin typeface="Times New Roman" pitchFamily="18" charset="0"/>
              </a:rPr>
              <a:t> </a:t>
            </a:r>
            <a:r>
              <a:rPr lang="ru-RU" sz="2800" dirty="0" err="1">
                <a:solidFill>
                  <a:schemeClr val="tx2">
                    <a:lumMod val="50000"/>
                  </a:schemeClr>
                </a:solidFill>
                <a:latin typeface="Times New Roman" pitchFamily="18" charset="0"/>
              </a:rPr>
              <a:t>log</a:t>
            </a:r>
            <a:r>
              <a:rPr lang="ru-RU" sz="2800" dirty="0">
                <a:solidFill>
                  <a:schemeClr val="tx2">
                    <a:lumMod val="50000"/>
                  </a:schemeClr>
                </a:solidFill>
                <a:latin typeface="Times New Roman" pitchFamily="18" charset="0"/>
              </a:rPr>
              <a:t/>
            </a:r>
            <a:br>
              <a:rPr lang="ru-RU" sz="2800" dirty="0">
                <a:solidFill>
                  <a:schemeClr val="tx2">
                    <a:lumMod val="50000"/>
                  </a:schemeClr>
                </a:solidFill>
                <a:latin typeface="Times New Roman" pitchFamily="18" charset="0"/>
              </a:rPr>
            </a:br>
            <a:r>
              <a:rPr lang="ru-RU" sz="2800" dirty="0">
                <a:latin typeface="Times New Roman" pitchFamily="18" charset="0"/>
              </a:rPr>
              <a:t/>
            </a:r>
            <a:br>
              <a:rPr lang="ru-RU" sz="2800" dirty="0">
                <a:latin typeface="Times New Roman" pitchFamily="18" charset="0"/>
              </a:rPr>
            </a:br>
            <a:r>
              <a:rPr lang="uk-UA" sz="2800" dirty="0" smtClean="0">
                <a:latin typeface="Times New Roman" pitchFamily="18" charset="0"/>
              </a:rPr>
              <a:t>Наприклад</a:t>
            </a:r>
            <a:r>
              <a:rPr lang="uk-UA" sz="2800" dirty="0">
                <a:latin typeface="Times New Roman" pitchFamily="18" charset="0"/>
              </a:rPr>
              <a:t>, видати у файл </a:t>
            </a:r>
            <a:r>
              <a:rPr lang="en-US" sz="2800" dirty="0" err="1">
                <a:latin typeface="Times New Roman" pitchFamily="18" charset="0"/>
              </a:rPr>
              <a:t>otlup</a:t>
            </a:r>
            <a:r>
              <a:rPr lang="uk-UA" sz="2800" dirty="0" err="1">
                <a:latin typeface="Times New Roman" pitchFamily="18" charset="0"/>
              </a:rPr>
              <a:t>.txt</a:t>
            </a:r>
            <a:r>
              <a:rPr lang="uk-UA" sz="2800" dirty="0">
                <a:latin typeface="Times New Roman" pitchFamily="18" charset="0"/>
              </a:rPr>
              <a:t> інформацію про відмову в доступі (подія з </a:t>
            </a:r>
            <a:r>
              <a:rPr lang="en-US" sz="2800" dirty="0">
                <a:latin typeface="Times New Roman" pitchFamily="18" charset="0"/>
              </a:rPr>
              <a:t>id</a:t>
            </a:r>
            <a:r>
              <a:rPr lang="uk-UA" sz="2800" dirty="0">
                <a:latin typeface="Times New Roman" pitchFamily="18" charset="0"/>
              </a:rPr>
              <a:t> = 529 в журналі </a:t>
            </a:r>
            <a:r>
              <a:rPr lang="en-US" sz="2800" dirty="0">
                <a:latin typeface="Times New Roman" pitchFamily="18" charset="0"/>
              </a:rPr>
              <a:t>Security</a:t>
            </a:r>
            <a:r>
              <a:rPr lang="uk-UA" sz="2800" dirty="0">
                <a:latin typeface="Times New Roman" pitchFamily="18" charset="0"/>
              </a:rPr>
              <a:t>) на комп'ютері з адресою 192.168.0.25 за останніх 7 днів</a:t>
            </a:r>
            <a:r>
              <a:rPr lang="uk-UA" sz="2800" dirty="0" smtClean="0">
                <a:latin typeface="Times New Roman" pitchFamily="18" charset="0"/>
              </a:rPr>
              <a:t>:</a:t>
            </a:r>
          </a:p>
          <a:p>
            <a:pPr>
              <a:lnSpc>
                <a:spcPct val="80000"/>
              </a:lnSpc>
              <a:buNone/>
            </a:pPr>
            <a:r>
              <a:rPr lang="uk-UA" sz="2800" dirty="0">
                <a:latin typeface="Times New Roman" pitchFamily="18" charset="0"/>
              </a:rPr>
              <a:t/>
            </a:r>
            <a:br>
              <a:rPr lang="uk-UA" sz="2800" dirty="0">
                <a:latin typeface="Times New Roman" pitchFamily="18" charset="0"/>
              </a:rPr>
            </a:br>
            <a:r>
              <a:rPr lang="en-US" sz="2000" dirty="0" err="1">
                <a:solidFill>
                  <a:schemeClr val="tx2">
                    <a:lumMod val="50000"/>
                  </a:schemeClr>
                </a:solidFill>
                <a:latin typeface="Times New Roman" pitchFamily="18" charset="0"/>
              </a:rPr>
              <a:t>psloglist</a:t>
            </a:r>
            <a:r>
              <a:rPr lang="uk-UA" sz="2000" dirty="0" err="1">
                <a:solidFill>
                  <a:schemeClr val="tx2">
                    <a:lumMod val="50000"/>
                  </a:schemeClr>
                </a:solidFill>
                <a:latin typeface="Times New Roman" pitchFamily="18" charset="0"/>
              </a:rPr>
              <a:t>.exe</a:t>
            </a:r>
            <a:r>
              <a:rPr lang="uk-UA" sz="2000" dirty="0">
                <a:solidFill>
                  <a:schemeClr val="tx2">
                    <a:lumMod val="50000"/>
                  </a:schemeClr>
                </a:solidFill>
                <a:latin typeface="Times New Roman" pitchFamily="18" charset="0"/>
              </a:rPr>
              <a:t> \192.168.0.25 </a:t>
            </a:r>
            <a:r>
              <a:rPr lang="ru-RU" sz="2000" dirty="0">
                <a:solidFill>
                  <a:schemeClr val="tx2">
                    <a:lumMod val="50000"/>
                  </a:schemeClr>
                </a:solidFill>
                <a:latin typeface="Times New Roman" pitchFamily="18" charset="0"/>
              </a:rPr>
              <a:t>-</a:t>
            </a:r>
            <a:r>
              <a:rPr lang="ru-RU" sz="2000" dirty="0" err="1">
                <a:solidFill>
                  <a:schemeClr val="tx2">
                    <a:lumMod val="50000"/>
                  </a:schemeClr>
                </a:solidFill>
                <a:latin typeface="Times New Roman" pitchFamily="18" charset="0"/>
              </a:rPr>
              <a:t>u</a:t>
            </a:r>
            <a:r>
              <a:rPr lang="uk-UA" sz="2000" dirty="0">
                <a:solidFill>
                  <a:schemeClr val="tx2">
                    <a:lumMod val="50000"/>
                  </a:schemeClr>
                </a:solidFill>
                <a:latin typeface="Times New Roman" pitchFamily="18" charset="0"/>
              </a:rPr>
              <a:t> </a:t>
            </a:r>
            <a:r>
              <a:rPr lang="en-US" sz="2000" dirty="0">
                <a:solidFill>
                  <a:schemeClr val="tx2">
                    <a:lumMod val="50000"/>
                  </a:schemeClr>
                </a:solidFill>
                <a:latin typeface="Times New Roman" pitchFamily="18" charset="0"/>
              </a:rPr>
              <a:t>admin</a:t>
            </a:r>
            <a:r>
              <a:rPr lang="uk-UA" sz="2000" dirty="0">
                <a:solidFill>
                  <a:schemeClr val="tx2">
                    <a:lumMod val="50000"/>
                  </a:schemeClr>
                </a:solidFill>
                <a:latin typeface="Times New Roman" pitchFamily="18" charset="0"/>
              </a:rPr>
              <a:t> </a:t>
            </a:r>
            <a:r>
              <a:rPr lang="ru-RU" sz="2000" dirty="0">
                <a:solidFill>
                  <a:schemeClr val="tx2">
                    <a:lumMod val="50000"/>
                  </a:schemeClr>
                </a:solidFill>
                <a:latin typeface="Times New Roman" pitchFamily="18" charset="0"/>
              </a:rPr>
              <a:t>-</a:t>
            </a:r>
            <a:r>
              <a:rPr lang="ru-RU" sz="2000" dirty="0" err="1">
                <a:solidFill>
                  <a:schemeClr val="tx2">
                    <a:lumMod val="50000"/>
                  </a:schemeClr>
                </a:solidFill>
                <a:latin typeface="Times New Roman" pitchFamily="18" charset="0"/>
              </a:rPr>
              <a:t>p</a:t>
            </a:r>
            <a:r>
              <a:rPr lang="uk-UA" sz="2000" dirty="0">
                <a:solidFill>
                  <a:schemeClr val="tx2">
                    <a:lumMod val="50000"/>
                  </a:schemeClr>
                </a:solidFill>
                <a:latin typeface="Times New Roman" pitchFamily="18" charset="0"/>
              </a:rPr>
              <a:t> </a:t>
            </a:r>
            <a:r>
              <a:rPr lang="en-US" sz="2000" dirty="0" err="1">
                <a:solidFill>
                  <a:schemeClr val="tx2">
                    <a:lumMod val="50000"/>
                  </a:schemeClr>
                </a:solidFill>
                <a:latin typeface="Times New Roman" pitchFamily="18" charset="0"/>
              </a:rPr>
              <a:t>admpass</a:t>
            </a:r>
            <a:r>
              <a:rPr lang="uk-UA" sz="2000" dirty="0">
                <a:solidFill>
                  <a:schemeClr val="tx2">
                    <a:lumMod val="50000"/>
                  </a:schemeClr>
                </a:solidFill>
                <a:latin typeface="Times New Roman" pitchFamily="18" charset="0"/>
              </a:rPr>
              <a:t> </a:t>
            </a:r>
            <a:r>
              <a:rPr lang="ru-RU" sz="2000" dirty="0">
                <a:solidFill>
                  <a:schemeClr val="tx2">
                    <a:lumMod val="50000"/>
                  </a:schemeClr>
                </a:solidFill>
                <a:latin typeface="Times New Roman" pitchFamily="18" charset="0"/>
              </a:rPr>
              <a:t>-</a:t>
            </a:r>
            <a:r>
              <a:rPr lang="ru-RU" sz="2000" dirty="0" err="1">
                <a:solidFill>
                  <a:schemeClr val="tx2">
                    <a:lumMod val="50000"/>
                  </a:schemeClr>
                </a:solidFill>
                <a:latin typeface="Times New Roman" pitchFamily="18" charset="0"/>
              </a:rPr>
              <a:t>d</a:t>
            </a:r>
            <a:r>
              <a:rPr lang="uk-UA" sz="2000" dirty="0">
                <a:solidFill>
                  <a:schemeClr val="tx2">
                    <a:lumMod val="50000"/>
                  </a:schemeClr>
                </a:solidFill>
                <a:latin typeface="Times New Roman" pitchFamily="18" charset="0"/>
              </a:rPr>
              <a:t> 7 </a:t>
            </a:r>
            <a:r>
              <a:rPr lang="ru-RU" sz="2000" dirty="0">
                <a:solidFill>
                  <a:schemeClr val="tx2">
                    <a:lumMod val="50000"/>
                  </a:schemeClr>
                </a:solidFill>
                <a:latin typeface="Times New Roman" pitchFamily="18" charset="0"/>
              </a:rPr>
              <a:t>-</a:t>
            </a:r>
            <a:r>
              <a:rPr lang="ru-RU" sz="2000" dirty="0" err="1">
                <a:solidFill>
                  <a:schemeClr val="tx2">
                    <a:lumMod val="50000"/>
                  </a:schemeClr>
                </a:solidFill>
                <a:latin typeface="Times New Roman" pitchFamily="18" charset="0"/>
              </a:rPr>
              <a:t>i</a:t>
            </a:r>
            <a:r>
              <a:rPr lang="uk-UA" sz="2000" dirty="0">
                <a:solidFill>
                  <a:schemeClr val="tx2">
                    <a:lumMod val="50000"/>
                  </a:schemeClr>
                </a:solidFill>
                <a:latin typeface="Times New Roman" pitchFamily="18" charset="0"/>
              </a:rPr>
              <a:t> 529 </a:t>
            </a:r>
            <a:r>
              <a:rPr lang="en-US" sz="2000" dirty="0">
                <a:solidFill>
                  <a:schemeClr val="tx2">
                    <a:lumMod val="50000"/>
                  </a:schemeClr>
                </a:solidFill>
                <a:latin typeface="Times New Roman" pitchFamily="18" charset="0"/>
              </a:rPr>
              <a:t>Security</a:t>
            </a:r>
            <a:r>
              <a:rPr lang="uk-UA" sz="2000" dirty="0">
                <a:solidFill>
                  <a:schemeClr val="tx2">
                    <a:lumMod val="50000"/>
                  </a:schemeClr>
                </a:solidFill>
                <a:latin typeface="Times New Roman" pitchFamily="18" charset="0"/>
              </a:rPr>
              <a:t> &gt; </a:t>
            </a:r>
            <a:r>
              <a:rPr lang="en-US" sz="2000" dirty="0" err="1">
                <a:solidFill>
                  <a:schemeClr val="tx2">
                    <a:lumMod val="50000"/>
                  </a:schemeClr>
                </a:solidFill>
                <a:latin typeface="Times New Roman" pitchFamily="18" charset="0"/>
              </a:rPr>
              <a:t>otlup</a:t>
            </a:r>
            <a:r>
              <a:rPr lang="uk-UA" sz="2000" dirty="0" err="1" smtClean="0">
                <a:solidFill>
                  <a:schemeClr val="tx2">
                    <a:lumMod val="50000"/>
                  </a:schemeClr>
                </a:solidFill>
                <a:latin typeface="Times New Roman" pitchFamily="18" charset="0"/>
              </a:rPr>
              <a:t>.txt</a:t>
            </a:r>
            <a:endParaRPr lang="ru-RU" sz="2000" dirty="0">
              <a:solidFill>
                <a:schemeClr val="tx2">
                  <a:lumMod val="50000"/>
                </a:schemeClr>
              </a:solidFill>
              <a:latin typeface="Times New Roman" pitchFamily="18" charset="0"/>
            </a:endParaRPr>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17</a:t>
            </a:fld>
            <a:endParaRPr lang="uk-UA"/>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357158" y="571504"/>
            <a:ext cx="8429684" cy="5786454"/>
          </a:xfrm>
        </p:spPr>
        <p:txBody>
          <a:bodyPr/>
          <a:lstStyle/>
          <a:p>
            <a:pPr>
              <a:buNone/>
            </a:pPr>
            <a:r>
              <a:rPr lang="en-US" b="1" dirty="0" err="1" smtClean="0">
                <a:solidFill>
                  <a:srgbClr val="FFC000"/>
                </a:solidFill>
                <a:latin typeface="Times New Roman" pitchFamily="18" charset="0"/>
              </a:rPr>
              <a:t>PsPasswd</a:t>
            </a:r>
            <a:r>
              <a:rPr lang="uk-UA" b="1" dirty="0" smtClean="0">
                <a:latin typeface="Times New Roman" pitchFamily="18" charset="0"/>
              </a:rPr>
              <a:t> </a:t>
            </a:r>
            <a:r>
              <a:rPr lang="uk-UA" dirty="0">
                <a:latin typeface="Times New Roman" pitchFamily="18" charset="0"/>
              </a:rPr>
              <a:t>- змінити пароль на локальній або </a:t>
            </a:r>
            <a:r>
              <a:rPr lang="uk-UA" dirty="0" smtClean="0">
                <a:latin typeface="Times New Roman" pitchFamily="18" charset="0"/>
              </a:rPr>
              <a:t>віддаленій </a:t>
            </a:r>
            <a:r>
              <a:rPr lang="uk-UA" dirty="0">
                <a:latin typeface="Times New Roman" pitchFamily="18" charset="0"/>
              </a:rPr>
              <a:t>системі. </a:t>
            </a:r>
            <a:br>
              <a:rPr lang="uk-UA" dirty="0">
                <a:latin typeface="Times New Roman" pitchFamily="18" charset="0"/>
              </a:rPr>
            </a:br>
            <a:endParaRPr lang="uk-UA" dirty="0">
              <a:latin typeface="Times New Roman" pitchFamily="18" charset="0"/>
            </a:endParaRPr>
          </a:p>
          <a:p>
            <a:pPr>
              <a:buNone/>
            </a:pPr>
            <a:r>
              <a:rPr lang="en-US" dirty="0" err="1" smtClean="0">
                <a:solidFill>
                  <a:schemeClr val="tx2">
                    <a:lumMod val="50000"/>
                  </a:schemeClr>
                </a:solidFill>
                <a:latin typeface="Times New Roman" pitchFamily="18" charset="0"/>
              </a:rPr>
              <a:t>pspasswd</a:t>
            </a:r>
            <a:r>
              <a:rPr lang="uk-UA" dirty="0" smtClean="0">
                <a:solidFill>
                  <a:schemeClr val="tx2">
                    <a:lumMod val="50000"/>
                  </a:schemeClr>
                </a:solidFill>
                <a:latin typeface="Times New Roman" pitchFamily="18" charset="0"/>
              </a:rPr>
              <a:t> </a:t>
            </a:r>
            <a:r>
              <a:rPr lang="uk-UA" dirty="0">
                <a:solidFill>
                  <a:schemeClr val="tx2">
                    <a:lumMod val="50000"/>
                  </a:schemeClr>
                </a:solidFill>
                <a:latin typeface="Times New Roman" pitchFamily="18" charset="0"/>
              </a:rPr>
              <a:t>[\[</a:t>
            </a:r>
            <a:r>
              <a:rPr lang="en-US" dirty="0">
                <a:solidFill>
                  <a:schemeClr val="tx2">
                    <a:lumMod val="50000"/>
                  </a:schemeClr>
                </a:solidFill>
                <a:latin typeface="Times New Roman" pitchFamily="18" charset="0"/>
              </a:rPr>
              <a:t>computer</a:t>
            </a:r>
            <a:r>
              <a:rPr lang="uk-UA" dirty="0">
                <a:solidFill>
                  <a:schemeClr val="tx2">
                    <a:lumMod val="50000"/>
                  </a:schemeClr>
                </a:solidFill>
                <a:latin typeface="Times New Roman" pitchFamily="18" charset="0"/>
              </a:rPr>
              <a:t>[</a:t>
            </a:r>
            <a:r>
              <a:rPr lang="ru-RU" dirty="0">
                <a:solidFill>
                  <a:schemeClr val="tx2">
                    <a:lumMod val="50000"/>
                  </a:schemeClr>
                </a:solidFill>
                <a:latin typeface="Times New Roman" pitchFamily="18" charset="0"/>
              </a:rPr>
              <a:t>,</a:t>
            </a:r>
            <a:r>
              <a:rPr lang="ru-RU" dirty="0" err="1">
                <a:solidFill>
                  <a:schemeClr val="tx2">
                    <a:lumMod val="50000"/>
                  </a:schemeClr>
                </a:solidFill>
                <a:latin typeface="Times New Roman" pitchFamily="18" charset="0"/>
              </a:rPr>
              <a:t>computer</a:t>
            </a:r>
            <a:r>
              <a:rPr lang="uk-UA" dirty="0">
                <a:solidFill>
                  <a:schemeClr val="tx2">
                    <a:lumMod val="50000"/>
                  </a:schemeClr>
                </a:solidFill>
                <a:latin typeface="Times New Roman" pitchFamily="18" charset="0"/>
              </a:rPr>
              <a:t>[,..</a:t>
            </a:r>
            <a:r>
              <a:rPr lang="uk-UA" dirty="0" err="1">
                <a:solidFill>
                  <a:schemeClr val="tx2">
                    <a:lumMod val="50000"/>
                  </a:schemeClr>
                </a:solidFill>
                <a:latin typeface="Times New Roman" pitchFamily="18" charset="0"/>
              </a:rPr>
              <a:t>.]|Domain]|@file</a:t>
            </a:r>
            <a:r>
              <a:rPr lang="uk-UA" dirty="0">
                <a:solidFill>
                  <a:schemeClr val="tx2">
                    <a:lumMod val="50000"/>
                  </a:schemeClr>
                </a:solidFill>
                <a:latin typeface="Times New Roman" pitchFamily="18" charset="0"/>
              </a:rPr>
              <a:t>] [</a:t>
            </a:r>
            <a:r>
              <a:rPr lang="ru-RU" dirty="0">
                <a:solidFill>
                  <a:schemeClr val="tx2">
                    <a:lumMod val="50000"/>
                  </a:schemeClr>
                </a:solidFill>
                <a:latin typeface="Times New Roman" pitchFamily="18" charset="0"/>
              </a:rPr>
              <a:t>-</a:t>
            </a:r>
            <a:r>
              <a:rPr lang="ru-RU" dirty="0" err="1">
                <a:solidFill>
                  <a:schemeClr val="tx2">
                    <a:lumMod val="50000"/>
                  </a:schemeClr>
                </a:solidFill>
                <a:latin typeface="Times New Roman" pitchFamily="18" charset="0"/>
              </a:rPr>
              <a:t>u</a:t>
            </a:r>
            <a:r>
              <a:rPr lang="uk-UA" dirty="0">
                <a:solidFill>
                  <a:schemeClr val="tx2">
                    <a:lumMod val="50000"/>
                  </a:schemeClr>
                </a:solidFill>
                <a:latin typeface="Times New Roman" pitchFamily="18" charset="0"/>
              </a:rPr>
              <a:t> </a:t>
            </a:r>
            <a:r>
              <a:rPr lang="en-US" dirty="0">
                <a:solidFill>
                  <a:schemeClr val="tx2">
                    <a:lumMod val="50000"/>
                  </a:schemeClr>
                </a:solidFill>
                <a:latin typeface="Times New Roman" pitchFamily="18" charset="0"/>
              </a:rPr>
              <a:t>Username</a:t>
            </a:r>
            <a:r>
              <a:rPr lang="uk-UA" dirty="0">
                <a:solidFill>
                  <a:schemeClr val="tx2">
                    <a:lumMod val="50000"/>
                  </a:schemeClr>
                </a:solidFill>
                <a:latin typeface="Times New Roman" pitchFamily="18" charset="0"/>
              </a:rPr>
              <a:t> [</a:t>
            </a:r>
            <a:r>
              <a:rPr lang="ru-RU" dirty="0">
                <a:solidFill>
                  <a:schemeClr val="tx2">
                    <a:lumMod val="50000"/>
                  </a:schemeClr>
                </a:solidFill>
                <a:latin typeface="Times New Roman" pitchFamily="18" charset="0"/>
              </a:rPr>
              <a:t>-</a:t>
            </a:r>
            <a:r>
              <a:rPr lang="ru-RU" dirty="0" err="1">
                <a:solidFill>
                  <a:schemeClr val="tx2">
                    <a:lumMod val="50000"/>
                  </a:schemeClr>
                </a:solidFill>
                <a:latin typeface="Times New Roman" pitchFamily="18" charset="0"/>
              </a:rPr>
              <a:t>p</a:t>
            </a:r>
            <a:r>
              <a:rPr lang="uk-UA" dirty="0">
                <a:solidFill>
                  <a:schemeClr val="tx2">
                    <a:lumMod val="50000"/>
                  </a:schemeClr>
                </a:solidFill>
                <a:latin typeface="Times New Roman" pitchFamily="18" charset="0"/>
              </a:rPr>
              <a:t> </a:t>
            </a:r>
            <a:r>
              <a:rPr lang="en-US" dirty="0">
                <a:solidFill>
                  <a:schemeClr val="tx2">
                    <a:lumMod val="50000"/>
                  </a:schemeClr>
                </a:solidFill>
                <a:latin typeface="Times New Roman" pitchFamily="18" charset="0"/>
              </a:rPr>
              <a:t>Password</a:t>
            </a:r>
            <a:r>
              <a:rPr lang="uk-UA" dirty="0">
                <a:solidFill>
                  <a:schemeClr val="tx2">
                    <a:lumMod val="50000"/>
                  </a:schemeClr>
                </a:solidFill>
                <a:latin typeface="Times New Roman" pitchFamily="18" charset="0"/>
              </a:rPr>
              <a:t>]</a:t>
            </a:r>
            <a:r>
              <a:rPr lang="uk-UA" dirty="0" err="1">
                <a:solidFill>
                  <a:schemeClr val="tx2">
                    <a:lumMod val="50000"/>
                  </a:schemeClr>
                </a:solidFill>
                <a:latin typeface="Times New Roman" pitchFamily="18" charset="0"/>
              </a:rPr>
              <a:t>]]</a:t>
            </a:r>
            <a:r>
              <a:rPr lang="uk-UA" dirty="0">
                <a:solidFill>
                  <a:schemeClr val="tx2">
                    <a:lumMod val="50000"/>
                  </a:schemeClr>
                </a:solidFill>
                <a:latin typeface="Times New Roman" pitchFamily="18" charset="0"/>
              </a:rPr>
              <a:t> </a:t>
            </a:r>
            <a:r>
              <a:rPr lang="en-US" dirty="0">
                <a:solidFill>
                  <a:schemeClr val="tx2">
                    <a:lumMod val="50000"/>
                  </a:schemeClr>
                </a:solidFill>
                <a:latin typeface="Times New Roman" pitchFamily="18" charset="0"/>
              </a:rPr>
              <a:t>Username</a:t>
            </a:r>
            <a:r>
              <a:rPr lang="uk-UA" dirty="0">
                <a:solidFill>
                  <a:schemeClr val="tx2">
                    <a:lumMod val="50000"/>
                  </a:schemeClr>
                </a:solidFill>
                <a:latin typeface="Times New Roman" pitchFamily="18" charset="0"/>
              </a:rPr>
              <a:t> [</a:t>
            </a:r>
            <a:r>
              <a:rPr lang="en-US" dirty="0" err="1">
                <a:solidFill>
                  <a:schemeClr val="tx2">
                    <a:lumMod val="50000"/>
                  </a:schemeClr>
                </a:solidFill>
                <a:latin typeface="Times New Roman" pitchFamily="18" charset="0"/>
              </a:rPr>
              <a:t>NewPassword</a:t>
            </a:r>
            <a:r>
              <a:rPr lang="uk-UA" dirty="0">
                <a:solidFill>
                  <a:schemeClr val="tx2">
                    <a:lumMod val="50000"/>
                  </a:schemeClr>
                </a:solidFill>
                <a:latin typeface="Times New Roman" pitchFamily="18" charset="0"/>
              </a:rPr>
              <a:t>]</a:t>
            </a:r>
            <a:br>
              <a:rPr lang="uk-UA" dirty="0">
                <a:solidFill>
                  <a:schemeClr val="tx2">
                    <a:lumMod val="50000"/>
                  </a:schemeClr>
                </a:solidFill>
                <a:latin typeface="Times New Roman" pitchFamily="18" charset="0"/>
              </a:rPr>
            </a:br>
            <a:endParaRPr lang="uk-UA" dirty="0">
              <a:solidFill>
                <a:schemeClr val="tx2">
                  <a:lumMod val="50000"/>
                </a:schemeClr>
              </a:solidFill>
              <a:latin typeface="Times New Roman" pitchFamily="18" charset="0"/>
            </a:endParaRPr>
          </a:p>
          <a:p>
            <a:pPr>
              <a:buNone/>
            </a:pPr>
            <a:r>
              <a:rPr lang="en-US" b="1" dirty="0">
                <a:latin typeface="Times New Roman" pitchFamily="18" charset="0"/>
              </a:rPr>
              <a:t>Username</a:t>
            </a:r>
            <a:r>
              <a:rPr lang="uk-UA" b="1" dirty="0">
                <a:latin typeface="Times New Roman" pitchFamily="18" charset="0"/>
              </a:rPr>
              <a:t> </a:t>
            </a:r>
            <a:r>
              <a:rPr lang="uk-UA" dirty="0">
                <a:latin typeface="Times New Roman" pitchFamily="18" charset="0"/>
              </a:rPr>
              <a:t>- ім'я користувача, для якого буде змінений пароль.</a:t>
            </a:r>
            <a:br>
              <a:rPr lang="uk-UA" dirty="0">
                <a:latin typeface="Times New Roman" pitchFamily="18" charset="0"/>
              </a:rPr>
            </a:br>
            <a:r>
              <a:rPr lang="en-US" b="1" dirty="0" err="1">
                <a:latin typeface="Times New Roman" pitchFamily="18" charset="0"/>
              </a:rPr>
              <a:t>NewPassword</a:t>
            </a:r>
            <a:r>
              <a:rPr lang="uk-UA" b="1" dirty="0">
                <a:latin typeface="Times New Roman" pitchFamily="18" charset="0"/>
              </a:rPr>
              <a:t> </a:t>
            </a:r>
            <a:r>
              <a:rPr lang="uk-UA" dirty="0">
                <a:latin typeface="Times New Roman" pitchFamily="18" charset="0"/>
              </a:rPr>
              <a:t>- новий пароль.</a:t>
            </a:r>
            <a:br>
              <a:rPr lang="uk-UA" dirty="0">
                <a:latin typeface="Times New Roman" pitchFamily="18" charset="0"/>
              </a:rPr>
            </a:br>
            <a:endParaRPr lang="ru-RU" dirty="0">
              <a:latin typeface="Times New Roman" pitchFamily="18" charset="0"/>
            </a:endParaRPr>
          </a:p>
          <a:p>
            <a:endParaRPr lang="ru-RU" dirty="0"/>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18</a:t>
            </a:fld>
            <a:endParaRPr lang="uk-UA"/>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214282" y="285752"/>
            <a:ext cx="8786874" cy="6143644"/>
          </a:xfrm>
        </p:spPr>
        <p:txBody>
          <a:bodyPr/>
          <a:lstStyle/>
          <a:p>
            <a:pPr algn="just">
              <a:buNone/>
            </a:pPr>
            <a:r>
              <a:rPr lang="uk-UA" sz="2800" b="1" dirty="0" err="1" smtClean="0">
                <a:solidFill>
                  <a:srgbClr val="FFC000"/>
                </a:solidFill>
                <a:latin typeface="Times New Roman" pitchFamily="18" charset="0"/>
              </a:rPr>
              <a:t>PsService</a:t>
            </a:r>
            <a:r>
              <a:rPr lang="uk-UA" sz="2800" dirty="0" smtClean="0">
                <a:latin typeface="Times New Roman" pitchFamily="18" charset="0"/>
              </a:rPr>
              <a:t> </a:t>
            </a:r>
            <a:r>
              <a:rPr lang="uk-UA" sz="2800" dirty="0">
                <a:latin typeface="Times New Roman" pitchFamily="18" charset="0"/>
              </a:rPr>
              <a:t>- утиліта командного рядка для перегляду і управління службами Windows. </a:t>
            </a:r>
            <a:r>
              <a:rPr lang="uk-UA" sz="2800" dirty="0" smtClean="0">
                <a:latin typeface="Times New Roman" pitchFamily="18" charset="0"/>
              </a:rPr>
              <a:t>Програма </a:t>
            </a:r>
            <a:r>
              <a:rPr lang="uk-UA" sz="2800" dirty="0" err="1" smtClean="0">
                <a:latin typeface="Times New Roman" pitchFamily="18" charset="0"/>
              </a:rPr>
              <a:t>PsService</a:t>
            </a:r>
            <a:r>
              <a:rPr lang="uk-UA" sz="2800" dirty="0" smtClean="0">
                <a:latin typeface="Times New Roman" pitchFamily="18" charset="0"/>
              </a:rPr>
              <a:t> </a:t>
            </a:r>
            <a:r>
              <a:rPr lang="uk-UA" sz="2800" dirty="0">
                <a:latin typeface="Times New Roman" pitchFamily="18" charset="0"/>
              </a:rPr>
              <a:t>відображає стан, конфігурацію і залежності служби, а також дозволяє запускати, припиняти, відновлювати та перезапускати їх. </a:t>
            </a:r>
            <a:r>
              <a:rPr lang="uk-UA" sz="2800" dirty="0" err="1">
                <a:latin typeface="Times New Roman" pitchFamily="18" charset="0"/>
              </a:rPr>
              <a:t>PsService</a:t>
            </a:r>
            <a:r>
              <a:rPr lang="uk-UA" sz="2800" dirty="0">
                <a:latin typeface="Times New Roman" pitchFamily="18" charset="0"/>
              </a:rPr>
              <a:t> ще дозволяє заходити на віддалений комп'ютер від імені іншого облікового запису в тих випадках, коли </a:t>
            </a:r>
            <a:r>
              <a:rPr lang="uk-UA" sz="2800" dirty="0" smtClean="0">
                <a:latin typeface="Times New Roman" pitchFamily="18" charset="0"/>
              </a:rPr>
              <a:t>поточний </a:t>
            </a:r>
            <a:r>
              <a:rPr lang="uk-UA" sz="2800" dirty="0">
                <a:latin typeface="Times New Roman" pitchFamily="18" charset="0"/>
              </a:rPr>
              <a:t>обліковий запис не має </a:t>
            </a:r>
            <a:r>
              <a:rPr lang="uk-UA" sz="2800" dirty="0" smtClean="0">
                <a:latin typeface="Times New Roman" pitchFamily="18" charset="0"/>
              </a:rPr>
              <a:t>дозволу (привілеїв), необхідного для </a:t>
            </a:r>
            <a:r>
              <a:rPr lang="uk-UA" sz="2800" dirty="0">
                <a:latin typeface="Times New Roman" pitchFamily="18" charset="0"/>
              </a:rPr>
              <a:t>доступу до віддаленої системи. Утиліта </a:t>
            </a:r>
            <a:r>
              <a:rPr lang="uk-UA" sz="2800" dirty="0" err="1">
                <a:latin typeface="Times New Roman" pitchFamily="18" charset="0"/>
              </a:rPr>
              <a:t>PsService</a:t>
            </a:r>
            <a:r>
              <a:rPr lang="uk-UA" sz="2800" dirty="0">
                <a:latin typeface="Times New Roman" pitchFamily="18" charset="0"/>
              </a:rPr>
              <a:t> включає унікальну функцію пошуку, що дозволяє виявити активні екземпляри зазначеної служби в мережі. Наприклад, вона може виявитися корисною, якщо потрібно знайти системи, на яких працює DHCP-сервер.</a:t>
            </a:r>
            <a:endParaRPr lang="ru-RU" sz="2800" dirty="0">
              <a:latin typeface="Times New Roman" pitchFamily="18" charset="0"/>
            </a:endParaRPr>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19</a:t>
            </a:fld>
            <a:endParaRPr lang="uk-U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743976" y="6494483"/>
            <a:ext cx="400024" cy="363517"/>
          </a:xfrm>
        </p:spPr>
        <p:txBody>
          <a:bodyPr/>
          <a:lstStyle/>
          <a:p>
            <a:pPr>
              <a:defRPr/>
            </a:pPr>
            <a:fld id="{78A31D96-E23D-44C8-AFB2-DA02E14C2627}" type="slidenum">
              <a:rPr lang="uk-UA" smtClean="0"/>
              <a:pPr>
                <a:defRPr/>
              </a:pPr>
              <a:t>2</a:t>
            </a:fld>
            <a:endParaRPr lang="uk-UA" dirty="0"/>
          </a:p>
        </p:txBody>
      </p:sp>
      <p:sp>
        <p:nvSpPr>
          <p:cNvPr id="6" name="Прямоугольник 5"/>
          <p:cNvSpPr/>
          <p:nvPr/>
        </p:nvSpPr>
        <p:spPr>
          <a:xfrm>
            <a:off x="0" y="71414"/>
            <a:ext cx="9144000" cy="6709529"/>
          </a:xfrm>
          <a:prstGeom prst="rect">
            <a:avLst/>
          </a:prstGeom>
        </p:spPr>
        <p:txBody>
          <a:bodyPr wrap="square">
            <a:spAutoFit/>
          </a:bodyPr>
          <a:lstStyle/>
          <a:p>
            <a:r>
              <a:rPr lang="uk-UA" dirty="0" smtClean="0"/>
              <a:t>Перед початком атаки проводиться “розвідка” - колекціонування знань про віддалений РС:</a:t>
            </a:r>
          </a:p>
          <a:p>
            <a:pPr indent="-457200">
              <a:buFont typeface="Wingdings" pitchFamily="2" charset="2"/>
              <a:buChar char="Ø"/>
            </a:pPr>
            <a:r>
              <a:rPr lang="uk-UA" dirty="0" smtClean="0"/>
              <a:t>створити список користувачів, які мають інтерактивний доступ до досліджуваної системи;</a:t>
            </a:r>
          </a:p>
          <a:p>
            <a:pPr indent="-457200">
              <a:buFont typeface="Wingdings" pitchFamily="2" charset="2"/>
              <a:buChar char="Ø"/>
            </a:pPr>
            <a:r>
              <a:rPr lang="uk-UA" dirty="0" smtClean="0"/>
              <a:t>які встановлено (не встановлено) оновлення в системі;</a:t>
            </a:r>
          </a:p>
          <a:p>
            <a:pPr indent="-457200">
              <a:buFont typeface="Wingdings" pitchFamily="2" charset="2"/>
              <a:buChar char="Ø"/>
            </a:pPr>
            <a:r>
              <a:rPr lang="uk-UA" dirty="0" smtClean="0"/>
              <a:t>чи блокує система вхід після декількох послідовних введень неправильного паролю?  Оскільки підбір пароля один з найстаріших, найбільш часто використовуваних методів атаки системи</a:t>
            </a:r>
          </a:p>
          <a:p>
            <a:pPr indent="-457200">
              <a:buFont typeface="Wingdings" pitchFamily="2" charset="2"/>
              <a:buChar char="Ø"/>
            </a:pPr>
            <a:r>
              <a:rPr lang="uk-UA" dirty="0" smtClean="0"/>
              <a:t>В деяких випадках області колективного доступу з важливою інформацією можуть бути налаштовані для анонімного доступу.</a:t>
            </a:r>
          </a:p>
          <a:p>
            <a:endParaRPr lang="uk-UA" sz="800" dirty="0" smtClean="0"/>
          </a:p>
          <a:p>
            <a:pPr algn="just"/>
            <a:r>
              <a:rPr lang="uk-UA" dirty="0" smtClean="0"/>
              <a:t>Знання про віддалену систему допоможуть вам зробити припущення про можливу </a:t>
            </a:r>
            <a:r>
              <a:rPr lang="uk-UA" b="1" u="sng" dirty="0" smtClean="0"/>
              <a:t>вразливість системи</a:t>
            </a:r>
            <a:r>
              <a:rPr lang="uk-UA" dirty="0" smtClean="0"/>
              <a:t>. Необхідно шукати вичерпну інформацію, що перевершує дані сканування портів.</a:t>
            </a:r>
          </a:p>
          <a:p>
            <a:endParaRPr lang="uk-UA" sz="800" dirty="0" smtClean="0"/>
          </a:p>
          <a:p>
            <a:pPr algn="just"/>
            <a:r>
              <a:rPr lang="uk-UA" dirty="0" smtClean="0"/>
              <a:t>Більшість інформації про </a:t>
            </a:r>
            <a:r>
              <a:rPr lang="en-CA" dirty="0" smtClean="0"/>
              <a:t>Windows </a:t>
            </a:r>
            <a:r>
              <a:rPr lang="uk-UA" dirty="0" smtClean="0"/>
              <a:t>може бути отримано з області загального користування </a:t>
            </a:r>
            <a:r>
              <a:rPr lang="en-CA" dirty="0" smtClean="0"/>
              <a:t>IPC$ (</a:t>
            </a:r>
            <a:r>
              <a:rPr lang="en-CA" dirty="0" err="1" smtClean="0"/>
              <a:t>InterProcess</a:t>
            </a:r>
            <a:r>
              <a:rPr lang="en-CA" dirty="0" smtClean="0"/>
              <a:t> Communications</a:t>
            </a:r>
            <a:r>
              <a:rPr lang="uk-UA" dirty="0" smtClean="0"/>
              <a:t>)</a:t>
            </a:r>
            <a:r>
              <a:rPr lang="en-CA" dirty="0" smtClean="0"/>
              <a:t>. </a:t>
            </a:r>
            <a:r>
              <a:rPr lang="uk-UA" dirty="0" smtClean="0"/>
              <a:t>Вона підтримує взаємодію між додатками в рамках однієї системи або між віддаленими системами. Для підтримки розподіленого доступу і доменного середовища </a:t>
            </a:r>
            <a:r>
              <a:rPr lang="en-CA" dirty="0" smtClean="0"/>
              <a:t>IPC$ </a:t>
            </a:r>
            <a:r>
              <a:rPr lang="uk-UA" dirty="0" smtClean="0"/>
              <a:t>містить багато системної і користувальницької інформації, необхідної для обслуговування їхніх запитів.</a:t>
            </a:r>
          </a:p>
          <a:p>
            <a:r>
              <a:rPr lang="uk-UA" dirty="0" smtClean="0"/>
              <a:t>Найбільш поширений вид з'єднання - </a:t>
            </a:r>
            <a:r>
              <a:rPr lang="en-CA" dirty="0" smtClean="0"/>
              <a:t>NULL-</a:t>
            </a:r>
            <a:r>
              <a:rPr lang="uk-UA" dirty="0" smtClean="0"/>
              <a:t>з'єднання або анонімне, яке може бути встановлено вручну з використанням команди </a:t>
            </a:r>
            <a:r>
              <a:rPr lang="en-CA" dirty="0" smtClean="0"/>
              <a:t>net:</a:t>
            </a:r>
          </a:p>
          <a:p>
            <a:r>
              <a:rPr lang="uk-UA" dirty="0" smtClean="0"/>
              <a:t>		</a:t>
            </a:r>
            <a:r>
              <a:rPr lang="en-CA" dirty="0" smtClean="0"/>
              <a:t>C: \&gt; net use \\ target \ </a:t>
            </a:r>
            <a:r>
              <a:rPr lang="en-CA" dirty="0" err="1" smtClean="0"/>
              <a:t>ipc</a:t>
            </a:r>
            <a:r>
              <a:rPr lang="en-CA" dirty="0" smtClean="0"/>
              <a:t> $ "" / u: ""</a:t>
            </a:r>
          </a:p>
          <a:p>
            <a:r>
              <a:rPr lang="uk-UA" dirty="0" smtClean="0"/>
              <a:t>Команда </a:t>
            </a:r>
            <a:r>
              <a:rPr lang="en-CA" dirty="0" err="1" smtClean="0"/>
              <a:t>smbclient</a:t>
            </a:r>
            <a:r>
              <a:rPr lang="en-CA" dirty="0" smtClean="0"/>
              <a:t> (</a:t>
            </a:r>
            <a:r>
              <a:rPr lang="uk-UA" dirty="0" smtClean="0"/>
              <a:t>з набору команд підтримки </a:t>
            </a:r>
            <a:r>
              <a:rPr lang="en-CA" dirty="0" smtClean="0"/>
              <a:t>Samba) </a:t>
            </a:r>
            <a:r>
              <a:rPr lang="uk-UA" dirty="0" smtClean="0"/>
              <a:t>теж може встановити анонімне з'єднання.</a:t>
            </a:r>
          </a:p>
        </p:txBody>
      </p:sp>
    </p:spTree>
    <p:extLst>
      <p:ext uri="{BB962C8B-B14F-4D97-AF65-F5344CB8AC3E}">
        <p14:creationId xmlns:p14="http://schemas.microsoft.com/office/powerpoint/2010/main" xmlns="" val="565409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142844" y="214290"/>
            <a:ext cx="9001156" cy="6072230"/>
          </a:xfrm>
        </p:spPr>
        <p:txBody>
          <a:bodyPr/>
          <a:lstStyle/>
          <a:p>
            <a:pPr>
              <a:buNone/>
            </a:pPr>
            <a:r>
              <a:rPr lang="uk-UA" sz="2400" dirty="0" err="1" smtClean="0">
                <a:solidFill>
                  <a:schemeClr val="tx2">
                    <a:lumMod val="50000"/>
                  </a:schemeClr>
                </a:solidFill>
                <a:latin typeface="Times New Roman" pitchFamily="18" charset="0"/>
              </a:rPr>
              <a:t>psservice</a:t>
            </a:r>
            <a:r>
              <a:rPr lang="uk-UA" sz="2400" dirty="0" smtClean="0">
                <a:solidFill>
                  <a:schemeClr val="tx2">
                    <a:lumMod val="50000"/>
                  </a:schemeClr>
                </a:solidFill>
                <a:latin typeface="Times New Roman" pitchFamily="18" charset="0"/>
              </a:rPr>
              <a:t> </a:t>
            </a:r>
            <a:r>
              <a:rPr lang="uk-UA" sz="2400" dirty="0">
                <a:solidFill>
                  <a:schemeClr val="tx2">
                    <a:lumMod val="50000"/>
                  </a:schemeClr>
                </a:solidFill>
                <a:latin typeface="Times New Roman" pitchFamily="18" charset="0"/>
              </a:rPr>
              <a:t>[\ \ </a:t>
            </a:r>
            <a:r>
              <a:rPr lang="en-US" sz="2400" dirty="0" smtClean="0">
                <a:solidFill>
                  <a:schemeClr val="tx2">
                    <a:lumMod val="50000"/>
                  </a:schemeClr>
                </a:solidFill>
                <a:latin typeface="Times New Roman" pitchFamily="18" charset="0"/>
              </a:rPr>
              <a:t>Computer</a:t>
            </a:r>
            <a:r>
              <a:rPr lang="en-US" sz="2400" dirty="0" smtClean="0">
                <a:solidFill>
                  <a:schemeClr val="tx2">
                    <a:lumMod val="50000"/>
                  </a:schemeClr>
                </a:solidFill>
              </a:rPr>
              <a:t> </a:t>
            </a:r>
            <a:r>
              <a:rPr lang="uk-UA" sz="2400" dirty="0" smtClean="0">
                <a:solidFill>
                  <a:schemeClr val="tx2">
                    <a:lumMod val="50000"/>
                  </a:schemeClr>
                </a:solidFill>
                <a:latin typeface="Times New Roman" pitchFamily="18" charset="0"/>
              </a:rPr>
              <a:t>[-</a:t>
            </a:r>
            <a:r>
              <a:rPr lang="uk-UA" sz="2400" dirty="0">
                <a:solidFill>
                  <a:schemeClr val="tx2">
                    <a:lumMod val="50000"/>
                  </a:schemeClr>
                </a:solidFill>
                <a:latin typeface="Times New Roman" pitchFamily="18" charset="0"/>
              </a:rPr>
              <a:t>u ім'я_користувача] [-p пароль]] &lt;команда&gt; &lt;</a:t>
            </a:r>
            <a:r>
              <a:rPr lang="uk-UA" sz="2400" dirty="0" smtClean="0">
                <a:solidFill>
                  <a:schemeClr val="tx2">
                    <a:lumMod val="50000"/>
                  </a:schemeClr>
                </a:solidFill>
                <a:latin typeface="Times New Roman" pitchFamily="18" charset="0"/>
              </a:rPr>
              <a:t>параметри&gt;</a:t>
            </a:r>
          </a:p>
          <a:p>
            <a:pPr>
              <a:buNone/>
            </a:pPr>
            <a:r>
              <a:rPr lang="ru-RU" sz="2400" dirty="0" err="1" smtClean="0"/>
              <a:t>Cmd</a:t>
            </a:r>
            <a:r>
              <a:rPr lang="ru-RU" sz="2400" dirty="0" smtClean="0"/>
              <a:t> (</a:t>
            </a:r>
            <a:r>
              <a:rPr lang="uk-UA" sz="2400" dirty="0" smtClean="0">
                <a:solidFill>
                  <a:schemeClr val="tx2">
                    <a:lumMod val="50000"/>
                  </a:schemeClr>
                </a:solidFill>
                <a:latin typeface="Times New Roman" pitchFamily="18" charset="0"/>
              </a:rPr>
              <a:t>команда )</a:t>
            </a:r>
            <a:r>
              <a:rPr lang="ru-RU" sz="2400" dirty="0" err="1" smtClean="0"/>
              <a:t>може</a:t>
            </a:r>
            <a:r>
              <a:rPr lang="ru-RU" sz="2400" dirty="0" smtClean="0"/>
              <a:t> </a:t>
            </a:r>
            <a:r>
              <a:rPr lang="ru-RU" sz="2400" dirty="0" err="1" smtClean="0"/>
              <a:t>приймати</a:t>
            </a:r>
            <a:r>
              <a:rPr lang="ru-RU" sz="2400" dirty="0" smtClean="0"/>
              <a:t> </a:t>
            </a:r>
            <a:r>
              <a:rPr lang="ru-RU" sz="2400" dirty="0" err="1" smtClean="0"/>
              <a:t>значення</a:t>
            </a:r>
            <a:r>
              <a:rPr lang="ru-RU" sz="2400" dirty="0" smtClean="0"/>
              <a:t>:</a:t>
            </a:r>
            <a:endParaRPr lang="uk-UA" sz="2400" dirty="0" smtClean="0"/>
          </a:p>
          <a:p>
            <a:pPr>
              <a:buFont typeface="Arial" pitchFamily="34" charset="0"/>
              <a:buChar char="•"/>
            </a:pPr>
            <a:r>
              <a:rPr lang="ru-RU" sz="2400" dirty="0" smtClean="0"/>
              <a:t>query-запит про стан </a:t>
            </a:r>
            <a:r>
              <a:rPr lang="ru-RU" sz="2400" dirty="0" err="1" smtClean="0"/>
              <a:t>служби</a:t>
            </a:r>
            <a:r>
              <a:rPr lang="ru-RU" sz="2400" dirty="0" smtClean="0"/>
              <a:t>.</a:t>
            </a:r>
            <a:endParaRPr lang="uk-UA" sz="2400" dirty="0" smtClean="0"/>
          </a:p>
          <a:p>
            <a:pPr>
              <a:buFont typeface="Arial" pitchFamily="34" charset="0"/>
              <a:buChar char="•"/>
            </a:pPr>
            <a:r>
              <a:rPr lang="ru-RU" sz="2400" dirty="0" err="1" smtClean="0"/>
              <a:t>config</a:t>
            </a:r>
            <a:r>
              <a:rPr lang="ru-RU" sz="2400" dirty="0" smtClean="0"/>
              <a:t> - запит про </a:t>
            </a:r>
            <a:r>
              <a:rPr lang="ru-RU" sz="2400" dirty="0" err="1" smtClean="0"/>
              <a:t>конфігурацію</a:t>
            </a:r>
            <a:r>
              <a:rPr lang="ru-RU" sz="2400" dirty="0" smtClean="0"/>
              <a:t> </a:t>
            </a:r>
            <a:r>
              <a:rPr lang="ru-RU" sz="2400" dirty="0" err="1" smtClean="0"/>
              <a:t>служби</a:t>
            </a:r>
            <a:endParaRPr lang="uk-UA" sz="2400" dirty="0" smtClean="0"/>
          </a:p>
          <a:p>
            <a:pPr>
              <a:buFont typeface="Arial" pitchFamily="34" charset="0"/>
              <a:buChar char="•"/>
            </a:pPr>
            <a:r>
              <a:rPr lang="ru-RU" sz="2400" dirty="0" err="1" smtClean="0"/>
              <a:t>setconfig</a:t>
            </a:r>
            <a:r>
              <a:rPr lang="ru-RU" sz="2400" dirty="0" smtClean="0"/>
              <a:t> - </a:t>
            </a:r>
            <a:r>
              <a:rPr lang="ru-RU" sz="2400" dirty="0" err="1" smtClean="0"/>
              <a:t>зміна</a:t>
            </a:r>
            <a:r>
              <a:rPr lang="ru-RU" sz="2400" dirty="0" smtClean="0"/>
              <a:t> типу запуску </a:t>
            </a:r>
            <a:r>
              <a:rPr lang="ru-RU" sz="2400" dirty="0" err="1" smtClean="0"/>
              <a:t>служби</a:t>
            </a:r>
            <a:endParaRPr lang="uk-UA" sz="2400" dirty="0" smtClean="0"/>
          </a:p>
          <a:p>
            <a:pPr>
              <a:buFont typeface="Arial" pitchFamily="34" charset="0"/>
              <a:buChar char="•"/>
            </a:pPr>
            <a:r>
              <a:rPr lang="ru-RU" sz="2400" dirty="0" err="1" smtClean="0"/>
              <a:t>start</a:t>
            </a:r>
            <a:r>
              <a:rPr lang="ru-RU" sz="2400" dirty="0" smtClean="0"/>
              <a:t> - </a:t>
            </a:r>
            <a:r>
              <a:rPr lang="ru-RU" sz="2400" dirty="0" err="1" smtClean="0"/>
              <a:t>запустити</a:t>
            </a:r>
            <a:r>
              <a:rPr lang="ru-RU" sz="2400" dirty="0" smtClean="0"/>
              <a:t> службу</a:t>
            </a:r>
            <a:endParaRPr lang="uk-UA" sz="2400" dirty="0" smtClean="0"/>
          </a:p>
          <a:p>
            <a:pPr>
              <a:buFont typeface="Arial" pitchFamily="34" charset="0"/>
              <a:buChar char="•"/>
            </a:pPr>
            <a:r>
              <a:rPr lang="ru-RU" sz="2400" dirty="0" err="1" smtClean="0"/>
              <a:t>stop</a:t>
            </a:r>
            <a:r>
              <a:rPr lang="ru-RU" sz="2400" dirty="0" smtClean="0"/>
              <a:t> - </a:t>
            </a:r>
            <a:r>
              <a:rPr lang="ru-RU" sz="2400" dirty="0" err="1" smtClean="0"/>
              <a:t>зупинити</a:t>
            </a:r>
            <a:r>
              <a:rPr lang="ru-RU" sz="2400" dirty="0" smtClean="0"/>
              <a:t> службу</a:t>
            </a:r>
            <a:endParaRPr lang="uk-UA" sz="2400" dirty="0" smtClean="0"/>
          </a:p>
          <a:p>
            <a:pPr>
              <a:buFont typeface="Arial" pitchFamily="34" charset="0"/>
              <a:buChar char="•"/>
            </a:pPr>
            <a:r>
              <a:rPr lang="ru-RU" sz="2400" dirty="0" err="1" smtClean="0"/>
              <a:t>restart</a:t>
            </a:r>
            <a:r>
              <a:rPr lang="ru-RU" sz="2400" dirty="0" smtClean="0"/>
              <a:t> - </a:t>
            </a:r>
            <a:r>
              <a:rPr lang="ru-RU" sz="2400" dirty="0" err="1" smtClean="0"/>
              <a:t>перезапустити</a:t>
            </a:r>
            <a:r>
              <a:rPr lang="ru-RU" sz="2400" dirty="0" smtClean="0"/>
              <a:t> службу</a:t>
            </a:r>
            <a:endParaRPr lang="uk-UA" sz="2400" dirty="0" smtClean="0"/>
          </a:p>
          <a:p>
            <a:pPr>
              <a:buFont typeface="Arial" pitchFamily="34" charset="0"/>
              <a:buChar char="•"/>
            </a:pPr>
            <a:r>
              <a:rPr lang="ru-RU" sz="2400" dirty="0" err="1" smtClean="0"/>
              <a:t>pause</a:t>
            </a:r>
            <a:r>
              <a:rPr lang="ru-RU" sz="2400" dirty="0" smtClean="0"/>
              <a:t> - </a:t>
            </a:r>
            <a:r>
              <a:rPr lang="ru-RU" sz="2400" dirty="0" err="1" smtClean="0"/>
              <a:t>припинити</a:t>
            </a:r>
            <a:r>
              <a:rPr lang="ru-RU" sz="2400" dirty="0" smtClean="0"/>
              <a:t> службу</a:t>
            </a:r>
            <a:endParaRPr lang="uk-UA" sz="2400" dirty="0" smtClean="0"/>
          </a:p>
          <a:p>
            <a:pPr>
              <a:buFont typeface="Arial" pitchFamily="34" charset="0"/>
              <a:buChar char="•"/>
            </a:pPr>
            <a:r>
              <a:rPr lang="ru-RU" sz="2400" dirty="0" err="1" smtClean="0"/>
              <a:t>cont</a:t>
            </a:r>
            <a:r>
              <a:rPr lang="ru-RU" sz="2400" dirty="0" smtClean="0"/>
              <a:t> - </a:t>
            </a:r>
            <a:r>
              <a:rPr lang="ru-RU" sz="2400" dirty="0" err="1" smtClean="0"/>
              <a:t>продовжити</a:t>
            </a:r>
            <a:r>
              <a:rPr lang="ru-RU" sz="2400" dirty="0" smtClean="0"/>
              <a:t> роботу </a:t>
            </a:r>
            <a:r>
              <a:rPr lang="ru-RU" sz="2400" dirty="0" err="1" smtClean="0"/>
              <a:t>призупиненої</a:t>
            </a:r>
            <a:r>
              <a:rPr lang="ru-RU" sz="2400" dirty="0" smtClean="0"/>
              <a:t> </a:t>
            </a:r>
            <a:r>
              <a:rPr lang="ru-RU" sz="2400" dirty="0" err="1" smtClean="0"/>
              <a:t>служби</a:t>
            </a:r>
            <a:endParaRPr lang="uk-UA" sz="2400" dirty="0" smtClean="0"/>
          </a:p>
          <a:p>
            <a:pPr>
              <a:buFont typeface="Arial" pitchFamily="34" charset="0"/>
              <a:buChar char="•"/>
            </a:pPr>
            <a:r>
              <a:rPr lang="ru-RU" sz="2400" dirty="0" err="1" smtClean="0"/>
              <a:t>depend</a:t>
            </a:r>
            <a:r>
              <a:rPr lang="ru-RU" sz="2400" dirty="0" smtClean="0"/>
              <a:t> - </a:t>
            </a:r>
            <a:r>
              <a:rPr lang="ru-RU" sz="2400" dirty="0" err="1" smtClean="0"/>
              <a:t>показати</a:t>
            </a:r>
            <a:r>
              <a:rPr lang="ru-RU" sz="2400" dirty="0" smtClean="0"/>
              <a:t> список служб, </a:t>
            </a:r>
            <a:r>
              <a:rPr lang="ru-RU" sz="2400" dirty="0" err="1" smtClean="0"/>
              <a:t>що</a:t>
            </a:r>
            <a:r>
              <a:rPr lang="ru-RU" sz="2400" dirty="0" smtClean="0"/>
              <a:t> </a:t>
            </a:r>
            <a:r>
              <a:rPr lang="ru-RU" sz="2400" dirty="0" err="1" smtClean="0"/>
              <a:t>залежать</a:t>
            </a:r>
            <a:r>
              <a:rPr lang="ru-RU" sz="2400" dirty="0" smtClean="0"/>
              <a:t> </a:t>
            </a:r>
            <a:r>
              <a:rPr lang="ru-RU" sz="2400" dirty="0" err="1" smtClean="0"/>
              <a:t>від</a:t>
            </a:r>
            <a:r>
              <a:rPr lang="ru-RU" sz="2400" dirty="0" smtClean="0"/>
              <a:t> </a:t>
            </a:r>
            <a:r>
              <a:rPr lang="ru-RU" sz="2400" dirty="0" err="1" smtClean="0"/>
              <a:t>зазначеної</a:t>
            </a:r>
            <a:endParaRPr lang="uk-UA" sz="2400" dirty="0" smtClean="0"/>
          </a:p>
          <a:p>
            <a:pPr>
              <a:buFont typeface="Arial" pitchFamily="34" charset="0"/>
              <a:buChar char="•"/>
            </a:pPr>
            <a:r>
              <a:rPr lang="ru-RU" sz="2400" dirty="0" err="1" smtClean="0"/>
              <a:t>find</a:t>
            </a:r>
            <a:r>
              <a:rPr lang="ru-RU" sz="2400" dirty="0" smtClean="0"/>
              <a:t> -</a:t>
            </a:r>
            <a:r>
              <a:rPr lang="ru-RU" sz="2400" dirty="0" err="1" smtClean="0"/>
              <a:t>знайти</a:t>
            </a:r>
            <a:r>
              <a:rPr lang="ru-RU" sz="2400" dirty="0" smtClean="0"/>
              <a:t> службу в </a:t>
            </a:r>
            <a:r>
              <a:rPr lang="ru-RU" sz="2400" dirty="0" err="1" smtClean="0"/>
              <a:t>локальній</a:t>
            </a:r>
            <a:r>
              <a:rPr lang="ru-RU" sz="2400" dirty="0" smtClean="0"/>
              <a:t> </a:t>
            </a:r>
            <a:r>
              <a:rPr lang="ru-RU" sz="2400" dirty="0" err="1" smtClean="0"/>
              <a:t>мережі</a:t>
            </a:r>
            <a:endParaRPr lang="ru-RU" sz="2400" dirty="0">
              <a:latin typeface="Times New Roman" pitchFamily="18" charset="0"/>
            </a:endParaRPr>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20</a:t>
            </a:fld>
            <a:endParaRPr lang="uk-UA"/>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214282" y="214290"/>
            <a:ext cx="8786874" cy="6143668"/>
          </a:xfrm>
        </p:spPr>
        <p:txBody>
          <a:bodyPr/>
          <a:lstStyle/>
          <a:p>
            <a:pPr>
              <a:lnSpc>
                <a:spcPct val="90000"/>
              </a:lnSpc>
              <a:buNone/>
            </a:pPr>
            <a:r>
              <a:rPr lang="en-US" sz="2400" b="1" dirty="0" err="1" smtClean="0">
                <a:solidFill>
                  <a:srgbClr val="FFC000"/>
                </a:solidFill>
                <a:latin typeface="Times New Roman" pitchFamily="18" charset="0"/>
              </a:rPr>
              <a:t>PsShutdown</a:t>
            </a:r>
            <a:r>
              <a:rPr lang="uk-UA" sz="2400" b="1" dirty="0" smtClean="0">
                <a:latin typeface="Times New Roman" pitchFamily="18" charset="0"/>
              </a:rPr>
              <a:t> </a:t>
            </a:r>
            <a:r>
              <a:rPr lang="uk-UA" sz="2400" dirty="0">
                <a:latin typeface="Times New Roman" pitchFamily="18" charset="0"/>
              </a:rPr>
              <a:t>- вимкнути або </a:t>
            </a:r>
            <a:r>
              <a:rPr lang="uk-UA" sz="2400" dirty="0" err="1">
                <a:latin typeface="Times New Roman" pitchFamily="18" charset="0"/>
              </a:rPr>
              <a:t>перезавантажити</a:t>
            </a:r>
            <a:r>
              <a:rPr lang="uk-UA" sz="2400" dirty="0">
                <a:latin typeface="Times New Roman" pitchFamily="18" charset="0"/>
              </a:rPr>
              <a:t> локальну або видалену систему. </a:t>
            </a:r>
            <a:br>
              <a:rPr lang="uk-UA" sz="2400" dirty="0">
                <a:latin typeface="Times New Roman" pitchFamily="18" charset="0"/>
              </a:rPr>
            </a:br>
            <a:endParaRPr lang="uk-UA" sz="2400" i="1" dirty="0">
              <a:latin typeface="Times New Roman" pitchFamily="18" charset="0"/>
            </a:endParaRPr>
          </a:p>
          <a:p>
            <a:pPr>
              <a:lnSpc>
                <a:spcPct val="90000"/>
              </a:lnSpc>
              <a:buNone/>
            </a:pPr>
            <a:r>
              <a:rPr lang="ru-RU" sz="2400" dirty="0" err="1">
                <a:solidFill>
                  <a:schemeClr val="tx2">
                    <a:lumMod val="50000"/>
                  </a:schemeClr>
                </a:solidFill>
                <a:latin typeface="Times New Roman" pitchFamily="18" charset="0"/>
              </a:rPr>
              <a:t>psshutdown</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s|-r|-h|-d|-k|-a|-l|-o</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f</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c</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t</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nn|h:m</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m</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message</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u</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Username</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p</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password</a:t>
            </a:r>
            <a:r>
              <a:rPr lang="ru-RU" sz="2400" dirty="0">
                <a:solidFill>
                  <a:schemeClr val="tx2">
                    <a:lumMod val="50000"/>
                  </a:schemeClr>
                </a:solidFill>
                <a:latin typeface="Times New Roman" pitchFamily="18" charset="0"/>
              </a:rPr>
              <a:t>]] [\\</a:t>
            </a:r>
            <a:r>
              <a:rPr lang="ru-RU" sz="2400" dirty="0" err="1">
                <a:solidFill>
                  <a:schemeClr val="tx2">
                    <a:lumMod val="50000"/>
                  </a:schemeClr>
                </a:solidFill>
                <a:latin typeface="Times New Roman" pitchFamily="18" charset="0"/>
              </a:rPr>
              <a:t>computer</a:t>
            </a:r>
            <a:r>
              <a:rPr lang="ru-RU" sz="2400" dirty="0">
                <a:solidFill>
                  <a:schemeClr val="tx2">
                    <a:lumMod val="50000"/>
                  </a:schemeClr>
                </a:solidFill>
                <a:latin typeface="Times New Roman" pitchFamily="18" charset="0"/>
              </a:rPr>
              <a:t>[,</a:t>
            </a:r>
            <a:r>
              <a:rPr lang="ru-RU" sz="2400" dirty="0" err="1">
                <a:solidFill>
                  <a:schemeClr val="tx2">
                    <a:lumMod val="50000"/>
                  </a:schemeClr>
                </a:solidFill>
                <a:latin typeface="Times New Roman" pitchFamily="18" charset="0"/>
              </a:rPr>
              <a:t>computer</a:t>
            </a:r>
            <a:r>
              <a:rPr lang="ru-RU" sz="2400" dirty="0">
                <a:solidFill>
                  <a:schemeClr val="tx2">
                    <a:lumMod val="50000"/>
                  </a:schemeClr>
                </a:solidFill>
                <a:latin typeface="Times New Roman" pitchFamily="18" charset="0"/>
              </a:rPr>
              <a:t>[,...]</a:t>
            </a:r>
            <a:r>
              <a:rPr lang="ru-RU" sz="2400" dirty="0" err="1">
                <a:solidFill>
                  <a:schemeClr val="tx2">
                    <a:lumMod val="50000"/>
                  </a:schemeClr>
                </a:solidFill>
                <a:latin typeface="Times New Roman" pitchFamily="18" charset="0"/>
              </a:rPr>
              <a:t>|@file</a:t>
            </a:r>
            <a:r>
              <a:rPr lang="ru-RU" sz="2400" dirty="0" smtClean="0">
                <a:solidFill>
                  <a:schemeClr val="tx2">
                    <a:lumMod val="50000"/>
                  </a:schemeClr>
                </a:solidFill>
                <a:latin typeface="Times New Roman" pitchFamily="18" charset="0"/>
              </a:rPr>
              <a:t>]</a:t>
            </a:r>
          </a:p>
          <a:p>
            <a:pPr>
              <a:lnSpc>
                <a:spcPct val="90000"/>
              </a:lnSpc>
              <a:buNone/>
            </a:pPr>
            <a:endParaRPr lang="ru-RU" sz="2400" dirty="0" smtClean="0">
              <a:solidFill>
                <a:schemeClr val="tx2">
                  <a:lumMod val="50000"/>
                </a:schemeClr>
              </a:solidFill>
              <a:latin typeface="Times New Roman" pitchFamily="18" charset="0"/>
            </a:endParaRPr>
          </a:p>
          <a:p>
            <a:pPr>
              <a:buNone/>
            </a:pPr>
            <a:r>
              <a:rPr lang="ru-RU" sz="1600" dirty="0" smtClean="0"/>
              <a:t>-</a:t>
            </a:r>
            <a:r>
              <a:rPr lang="ru-RU" sz="1600" dirty="0" err="1" smtClean="0"/>
              <a:t>a</a:t>
            </a:r>
            <a:r>
              <a:rPr lang="ru-RU" sz="1600" dirty="0" smtClean="0"/>
              <a:t> - </a:t>
            </a:r>
            <a:r>
              <a:rPr lang="ru-RU" sz="1600" dirty="0" err="1" smtClean="0"/>
              <a:t>скасувати</a:t>
            </a:r>
            <a:r>
              <a:rPr lang="ru-RU" sz="1600" dirty="0" smtClean="0"/>
              <a:t> </a:t>
            </a:r>
            <a:r>
              <a:rPr lang="ru-RU" sz="1600" dirty="0" err="1" smtClean="0"/>
              <a:t>заплановані</a:t>
            </a:r>
            <a:r>
              <a:rPr lang="ru-RU" sz="1600" dirty="0" smtClean="0"/>
              <a:t> </a:t>
            </a:r>
            <a:r>
              <a:rPr lang="ru-RU" sz="1600" dirty="0" err="1" smtClean="0"/>
              <a:t>перезавантаження</a:t>
            </a:r>
            <a:r>
              <a:rPr lang="ru-RU" sz="1600" dirty="0" smtClean="0"/>
              <a:t> </a:t>
            </a:r>
            <a:r>
              <a:rPr lang="ru-RU" sz="1600" dirty="0" err="1" smtClean="0"/>
              <a:t>або</a:t>
            </a:r>
            <a:r>
              <a:rPr lang="ru-RU" sz="1600" dirty="0" smtClean="0"/>
              <a:t> </a:t>
            </a:r>
            <a:r>
              <a:rPr lang="ru-RU" sz="1600" dirty="0" err="1" smtClean="0"/>
              <a:t>відключення</a:t>
            </a:r>
            <a:r>
              <a:rPr lang="ru-RU" sz="1600" dirty="0" smtClean="0"/>
              <a:t>.</a:t>
            </a:r>
            <a:endParaRPr lang="uk-UA" sz="1600" dirty="0" smtClean="0"/>
          </a:p>
          <a:p>
            <a:pPr>
              <a:buNone/>
            </a:pPr>
            <a:r>
              <a:rPr lang="ru-RU" sz="1600" dirty="0" smtClean="0"/>
              <a:t>-</a:t>
            </a:r>
            <a:r>
              <a:rPr lang="ru-RU" sz="1600" dirty="0" err="1" smtClean="0"/>
              <a:t>c</a:t>
            </a:r>
            <a:r>
              <a:rPr lang="ru-RU" sz="1600" dirty="0" smtClean="0"/>
              <a:t> - </a:t>
            </a:r>
            <a:r>
              <a:rPr lang="ru-RU" sz="1600" dirty="0" err="1" smtClean="0"/>
              <a:t>дозволити</a:t>
            </a:r>
            <a:r>
              <a:rPr lang="ru-RU" sz="1600" dirty="0" smtClean="0"/>
              <a:t> локальному </a:t>
            </a:r>
            <a:r>
              <a:rPr lang="ru-RU" sz="1600" dirty="0" err="1" smtClean="0"/>
              <a:t>користувачеві</a:t>
            </a:r>
            <a:r>
              <a:rPr lang="ru-RU" sz="1600" dirty="0" smtClean="0"/>
              <a:t> </a:t>
            </a:r>
            <a:r>
              <a:rPr lang="ru-RU" sz="1600" dirty="0" err="1" smtClean="0"/>
              <a:t>скасовувати</a:t>
            </a:r>
            <a:r>
              <a:rPr lang="ru-RU" sz="1600" dirty="0" smtClean="0"/>
              <a:t> </a:t>
            </a:r>
            <a:r>
              <a:rPr lang="ru-RU" sz="1600" dirty="0" err="1" smtClean="0"/>
              <a:t>перезавантаження</a:t>
            </a:r>
            <a:r>
              <a:rPr lang="ru-RU" sz="1600" dirty="0" smtClean="0"/>
              <a:t> </a:t>
            </a:r>
            <a:r>
              <a:rPr lang="ru-RU" sz="1600" dirty="0" err="1" smtClean="0"/>
              <a:t>або</a:t>
            </a:r>
            <a:r>
              <a:rPr lang="ru-RU" sz="1600" dirty="0" smtClean="0"/>
              <a:t> </a:t>
            </a:r>
            <a:r>
              <a:rPr lang="ru-RU" sz="1600" dirty="0" err="1" smtClean="0"/>
              <a:t>вимикання</a:t>
            </a:r>
            <a:r>
              <a:rPr lang="ru-RU" sz="1600" dirty="0" smtClean="0"/>
              <a:t>.</a:t>
            </a:r>
            <a:endParaRPr lang="uk-UA" sz="1600" dirty="0" smtClean="0"/>
          </a:p>
          <a:p>
            <a:pPr>
              <a:buNone/>
            </a:pPr>
            <a:r>
              <a:rPr lang="ru-RU" sz="1600" dirty="0" smtClean="0"/>
              <a:t>-</a:t>
            </a:r>
            <a:r>
              <a:rPr lang="ru-RU" sz="1600" dirty="0" err="1" smtClean="0"/>
              <a:t>d</a:t>
            </a:r>
            <a:r>
              <a:rPr lang="ru-RU" sz="1600" dirty="0" smtClean="0"/>
              <a:t> - перевести </a:t>
            </a:r>
            <a:r>
              <a:rPr lang="ru-RU" sz="1600" dirty="0" err="1" smtClean="0"/>
              <a:t>комп'ютер</a:t>
            </a:r>
            <a:r>
              <a:rPr lang="ru-RU" sz="1600" dirty="0" smtClean="0"/>
              <a:t> в </a:t>
            </a:r>
            <a:r>
              <a:rPr lang="ru-RU" sz="1600" dirty="0" err="1" smtClean="0"/>
              <a:t>сплячий</a:t>
            </a:r>
            <a:r>
              <a:rPr lang="ru-RU" sz="1600" dirty="0" smtClean="0"/>
              <a:t> режим.</a:t>
            </a:r>
            <a:endParaRPr lang="uk-UA" sz="1600" dirty="0" smtClean="0"/>
          </a:p>
          <a:p>
            <a:pPr>
              <a:buNone/>
            </a:pPr>
            <a:r>
              <a:rPr lang="ru-RU" sz="1600" dirty="0" smtClean="0"/>
              <a:t>-</a:t>
            </a:r>
            <a:r>
              <a:rPr lang="ru-RU" sz="1600" dirty="0" err="1" smtClean="0"/>
              <a:t>f</a:t>
            </a:r>
            <a:r>
              <a:rPr lang="ru-RU" sz="1600" dirty="0" smtClean="0"/>
              <a:t> - </a:t>
            </a:r>
            <a:r>
              <a:rPr lang="ru-RU" sz="1600" dirty="0" err="1" smtClean="0"/>
              <a:t>примусово</a:t>
            </a:r>
            <a:r>
              <a:rPr lang="ru-RU" sz="1600" dirty="0" smtClean="0"/>
              <a:t> </a:t>
            </a:r>
            <a:r>
              <a:rPr lang="ru-RU" sz="1600" dirty="0" err="1" smtClean="0"/>
              <a:t>закривати</a:t>
            </a:r>
            <a:r>
              <a:rPr lang="ru-RU" sz="1600" dirty="0" smtClean="0"/>
              <a:t> </a:t>
            </a:r>
            <a:r>
              <a:rPr lang="ru-RU" sz="1600" dirty="0" err="1" smtClean="0"/>
              <a:t>запущені</a:t>
            </a:r>
            <a:r>
              <a:rPr lang="ru-RU" sz="1600" dirty="0" smtClean="0"/>
              <a:t> </a:t>
            </a:r>
            <a:r>
              <a:rPr lang="ru-RU" sz="1600" dirty="0" err="1" smtClean="0"/>
              <a:t>програми</a:t>
            </a:r>
            <a:r>
              <a:rPr lang="ru-RU" sz="1600" dirty="0" smtClean="0"/>
              <a:t>.</a:t>
            </a:r>
            <a:endParaRPr lang="uk-UA" sz="1600" dirty="0" smtClean="0"/>
          </a:p>
          <a:p>
            <a:pPr>
              <a:buNone/>
            </a:pPr>
            <a:r>
              <a:rPr lang="ru-RU" sz="1600" dirty="0" smtClean="0"/>
              <a:t>-</a:t>
            </a:r>
            <a:r>
              <a:rPr lang="ru-RU" sz="1600" dirty="0" err="1" smtClean="0"/>
              <a:t>h</a:t>
            </a:r>
            <a:r>
              <a:rPr lang="ru-RU" sz="1600" dirty="0" smtClean="0"/>
              <a:t> – перевести у </a:t>
            </a:r>
            <a:r>
              <a:rPr lang="ru-RU" sz="1600" dirty="0" err="1" smtClean="0"/>
              <a:t>сплячий</a:t>
            </a:r>
            <a:r>
              <a:rPr lang="ru-RU" sz="1600" dirty="0" smtClean="0"/>
              <a:t> режим (</a:t>
            </a:r>
            <a:r>
              <a:rPr lang="ru-RU" sz="1600" dirty="0" err="1" smtClean="0"/>
              <a:t>якщо</a:t>
            </a:r>
            <a:r>
              <a:rPr lang="ru-RU" sz="1600" dirty="0" smtClean="0"/>
              <a:t> </a:t>
            </a:r>
            <a:r>
              <a:rPr lang="ru-RU" sz="1600" dirty="0" err="1" smtClean="0"/>
              <a:t>підтримується</a:t>
            </a:r>
            <a:r>
              <a:rPr lang="ru-RU" sz="1600" dirty="0" smtClean="0"/>
              <a:t>) </a:t>
            </a:r>
            <a:r>
              <a:rPr lang="ru-RU" sz="1600" dirty="0" err="1" smtClean="0"/>
              <a:t>з</a:t>
            </a:r>
            <a:r>
              <a:rPr lang="ru-RU" sz="1600" dirty="0" smtClean="0"/>
              <a:t> </a:t>
            </a:r>
            <a:r>
              <a:rPr lang="ru-RU" sz="1600" dirty="0" err="1" smtClean="0"/>
              <a:t>вивантаженням</a:t>
            </a:r>
            <a:r>
              <a:rPr lang="ru-RU" sz="1600" dirty="0" smtClean="0"/>
              <a:t> </a:t>
            </a:r>
            <a:r>
              <a:rPr lang="ru-RU" sz="1600" dirty="0" err="1" smtClean="0"/>
              <a:t>вмісту</a:t>
            </a:r>
            <a:r>
              <a:rPr lang="ru-RU" sz="1600" dirty="0" smtClean="0"/>
              <a:t> </a:t>
            </a:r>
            <a:r>
              <a:rPr lang="ru-RU" sz="1600" dirty="0" err="1" smtClean="0"/>
              <a:t>оперативної</a:t>
            </a:r>
            <a:r>
              <a:rPr lang="ru-RU" sz="1600" dirty="0" smtClean="0"/>
              <a:t> </a:t>
            </a:r>
            <a:r>
              <a:rPr lang="ru-RU" sz="1600" dirty="0" err="1" smtClean="0"/>
              <a:t>пам'яті</a:t>
            </a:r>
            <a:r>
              <a:rPr lang="ru-RU" sz="1600" dirty="0" smtClean="0"/>
              <a:t> на диск </a:t>
            </a:r>
            <a:r>
              <a:rPr lang="ru-RU" sz="1600" dirty="0" err="1" smtClean="0"/>
              <a:t>з</a:t>
            </a:r>
            <a:r>
              <a:rPr lang="ru-RU" sz="1600" dirty="0" smtClean="0"/>
              <a:t> </a:t>
            </a:r>
            <a:r>
              <a:rPr lang="ru-RU" sz="1600" dirty="0" err="1" smtClean="0"/>
              <a:t>подальшим</a:t>
            </a:r>
            <a:r>
              <a:rPr lang="ru-RU" sz="1600" dirty="0" smtClean="0"/>
              <a:t> </a:t>
            </a:r>
            <a:r>
              <a:rPr lang="ru-RU" sz="1600" dirty="0" err="1" smtClean="0"/>
              <a:t>відновленням</a:t>
            </a:r>
            <a:r>
              <a:rPr lang="ru-RU" sz="1600" dirty="0" smtClean="0"/>
              <a:t> </a:t>
            </a:r>
            <a:r>
              <a:rPr lang="ru-RU" sz="1600" dirty="0" err="1" smtClean="0"/>
              <a:t>після</a:t>
            </a:r>
            <a:r>
              <a:rPr lang="ru-RU" sz="1600" dirty="0" smtClean="0"/>
              <a:t> </a:t>
            </a:r>
            <a:r>
              <a:rPr lang="ru-RU" sz="1600" dirty="0" err="1" smtClean="0"/>
              <a:t>включення</a:t>
            </a:r>
            <a:r>
              <a:rPr lang="ru-RU" sz="1600" dirty="0" smtClean="0"/>
              <a:t>.</a:t>
            </a:r>
            <a:endParaRPr lang="uk-UA" sz="1600" dirty="0" smtClean="0"/>
          </a:p>
          <a:p>
            <a:pPr>
              <a:buNone/>
            </a:pPr>
            <a:r>
              <a:rPr lang="ru-RU" sz="1600" dirty="0" smtClean="0"/>
              <a:t>-</a:t>
            </a:r>
            <a:r>
              <a:rPr lang="ru-RU" sz="1600" dirty="0" err="1" smtClean="0"/>
              <a:t>k</a:t>
            </a:r>
            <a:r>
              <a:rPr lang="ru-RU" sz="1600" dirty="0" smtClean="0"/>
              <a:t> - </a:t>
            </a:r>
            <a:r>
              <a:rPr lang="ru-RU" sz="1600" dirty="0" err="1" smtClean="0"/>
              <a:t>вимкнути</a:t>
            </a:r>
            <a:r>
              <a:rPr lang="ru-RU" sz="1600" dirty="0" smtClean="0"/>
              <a:t> </a:t>
            </a:r>
            <a:r>
              <a:rPr lang="ru-RU" sz="1600" dirty="0" err="1" smtClean="0"/>
              <a:t>живлення</a:t>
            </a:r>
            <a:r>
              <a:rPr lang="ru-RU" sz="1600" dirty="0" smtClean="0"/>
              <a:t> (</a:t>
            </a:r>
            <a:r>
              <a:rPr lang="ru-RU" sz="1600" dirty="0" err="1" smtClean="0"/>
              <a:t>перезавантаження</a:t>
            </a:r>
            <a:r>
              <a:rPr lang="ru-RU" sz="1600" dirty="0" smtClean="0"/>
              <a:t>, </a:t>
            </a:r>
            <a:r>
              <a:rPr lang="ru-RU" sz="1600" dirty="0" err="1" smtClean="0"/>
              <a:t>якщо</a:t>
            </a:r>
            <a:r>
              <a:rPr lang="ru-RU" sz="1600" dirty="0" smtClean="0"/>
              <a:t> </a:t>
            </a:r>
            <a:r>
              <a:rPr lang="ru-RU" sz="1600" dirty="0" err="1" smtClean="0"/>
              <a:t>вимикання</a:t>
            </a:r>
            <a:r>
              <a:rPr lang="ru-RU" sz="1600" dirty="0" smtClean="0"/>
              <a:t> </a:t>
            </a:r>
            <a:r>
              <a:rPr lang="ru-RU" sz="1600" dirty="0" err="1" smtClean="0"/>
              <a:t>живлення</a:t>
            </a:r>
            <a:r>
              <a:rPr lang="ru-RU" sz="1600" dirty="0" smtClean="0"/>
              <a:t> не </a:t>
            </a:r>
            <a:r>
              <a:rPr lang="ru-RU" sz="1600" dirty="0" err="1" smtClean="0"/>
              <a:t>підтримується</a:t>
            </a:r>
            <a:r>
              <a:rPr lang="ru-RU" sz="1600" dirty="0" smtClean="0"/>
              <a:t>)</a:t>
            </a:r>
            <a:endParaRPr lang="uk-UA" sz="1600" dirty="0" smtClean="0"/>
          </a:p>
          <a:p>
            <a:pPr>
              <a:buNone/>
            </a:pPr>
            <a:r>
              <a:rPr lang="ru-RU" sz="1600" dirty="0" smtClean="0"/>
              <a:t>-</a:t>
            </a:r>
            <a:r>
              <a:rPr lang="ru-RU" sz="1600" dirty="0" err="1" smtClean="0"/>
              <a:t>l</a:t>
            </a:r>
            <a:r>
              <a:rPr lang="ru-RU" sz="1600" dirty="0" smtClean="0"/>
              <a:t> - </a:t>
            </a:r>
            <a:r>
              <a:rPr lang="ru-RU" sz="1600" dirty="0" err="1" smtClean="0"/>
              <a:t>блокування</a:t>
            </a:r>
            <a:r>
              <a:rPr lang="ru-RU" sz="1600" dirty="0" smtClean="0"/>
              <a:t> </a:t>
            </a:r>
            <a:r>
              <a:rPr lang="ru-RU" sz="1600" dirty="0" err="1" smtClean="0"/>
              <a:t>комп'ютера</a:t>
            </a:r>
            <a:r>
              <a:rPr lang="ru-RU" sz="1600" dirty="0" smtClean="0"/>
              <a:t>.</a:t>
            </a:r>
            <a:endParaRPr lang="uk-UA" sz="1600" dirty="0" smtClean="0"/>
          </a:p>
          <a:p>
            <a:pPr>
              <a:buNone/>
            </a:pPr>
            <a:r>
              <a:rPr lang="ru-RU" sz="1600" dirty="0" smtClean="0"/>
              <a:t>-</a:t>
            </a:r>
            <a:r>
              <a:rPr lang="ru-RU" sz="1600" dirty="0" err="1" smtClean="0"/>
              <a:t>m</a:t>
            </a:r>
            <a:r>
              <a:rPr lang="ru-RU" sz="1600" dirty="0" smtClean="0"/>
              <a:t> - текст </a:t>
            </a:r>
            <a:r>
              <a:rPr lang="ru-RU" sz="1600" dirty="0" err="1" smtClean="0"/>
              <a:t>повідомлення</a:t>
            </a:r>
            <a:r>
              <a:rPr lang="ru-RU" sz="1600" dirty="0" smtClean="0"/>
              <a:t>, яке буде видано </a:t>
            </a:r>
            <a:r>
              <a:rPr lang="ru-RU" sz="1600" dirty="0" err="1" smtClean="0"/>
              <a:t>користувачу</a:t>
            </a:r>
            <a:r>
              <a:rPr lang="ru-RU" sz="1600" dirty="0" smtClean="0"/>
              <a:t> </a:t>
            </a:r>
            <a:r>
              <a:rPr lang="ru-RU" sz="1600" dirty="0" err="1" smtClean="0"/>
              <a:t>комп'ютера</a:t>
            </a:r>
            <a:r>
              <a:rPr lang="ru-RU" sz="1600" dirty="0" smtClean="0"/>
              <a:t>, </a:t>
            </a:r>
            <a:r>
              <a:rPr lang="ru-RU" sz="1600" dirty="0" err="1" smtClean="0"/>
              <a:t>який</a:t>
            </a:r>
            <a:r>
              <a:rPr lang="ru-RU" sz="1600" dirty="0" smtClean="0"/>
              <a:t> </a:t>
            </a:r>
            <a:r>
              <a:rPr lang="ru-RU" sz="1600" dirty="0" err="1" smtClean="0"/>
              <a:t>блокується</a:t>
            </a:r>
            <a:r>
              <a:rPr lang="ru-RU" sz="1600" dirty="0" smtClean="0"/>
              <a:t>.</a:t>
            </a:r>
            <a:endParaRPr lang="uk-UA" sz="1600" dirty="0" smtClean="0"/>
          </a:p>
          <a:p>
            <a:pPr>
              <a:buNone/>
            </a:pPr>
            <a:r>
              <a:rPr lang="ru-RU" sz="1600" dirty="0" smtClean="0"/>
              <a:t>-</a:t>
            </a:r>
            <a:r>
              <a:rPr lang="ru-RU" sz="1600" dirty="0" err="1" smtClean="0"/>
              <a:t>o</a:t>
            </a:r>
            <a:r>
              <a:rPr lang="ru-RU" sz="1600" dirty="0" smtClean="0"/>
              <a:t> - </a:t>
            </a:r>
            <a:r>
              <a:rPr lang="ru-RU" sz="1600" dirty="0" err="1" smtClean="0"/>
              <a:t>завершення</a:t>
            </a:r>
            <a:r>
              <a:rPr lang="ru-RU" sz="1600" dirty="0" smtClean="0"/>
              <a:t> сеансу поточного </a:t>
            </a:r>
            <a:r>
              <a:rPr lang="ru-RU" sz="1600" dirty="0" err="1" smtClean="0"/>
              <a:t>користувача</a:t>
            </a:r>
            <a:r>
              <a:rPr lang="ru-RU" sz="1600" dirty="0" smtClean="0"/>
              <a:t>.</a:t>
            </a:r>
            <a:endParaRPr lang="uk-UA" sz="1600" dirty="0" smtClean="0"/>
          </a:p>
          <a:p>
            <a:pPr>
              <a:buNone/>
            </a:pPr>
            <a:r>
              <a:rPr lang="ru-RU" sz="1600" dirty="0" smtClean="0"/>
              <a:t>-</a:t>
            </a:r>
            <a:r>
              <a:rPr lang="ru-RU" sz="1600" dirty="0" err="1" smtClean="0"/>
              <a:t>r</a:t>
            </a:r>
            <a:r>
              <a:rPr lang="ru-RU" sz="1600" dirty="0" smtClean="0"/>
              <a:t> - </a:t>
            </a:r>
            <a:r>
              <a:rPr lang="ru-RU" sz="1600" dirty="0" err="1" smtClean="0"/>
              <a:t>перезавантажити</a:t>
            </a:r>
            <a:r>
              <a:rPr lang="ru-RU" sz="1600" dirty="0" smtClean="0"/>
              <a:t> (</a:t>
            </a:r>
            <a:r>
              <a:rPr lang="ru-RU" sz="1600" dirty="0" err="1" smtClean="0"/>
              <a:t>Reboot</a:t>
            </a:r>
            <a:r>
              <a:rPr lang="ru-RU" sz="1600" dirty="0" smtClean="0"/>
              <a:t>) </a:t>
            </a:r>
            <a:r>
              <a:rPr lang="ru-RU" sz="1600" dirty="0" err="1" smtClean="0"/>
              <a:t>комп'ютер</a:t>
            </a:r>
            <a:r>
              <a:rPr lang="ru-RU" sz="1600" dirty="0" smtClean="0"/>
              <a:t>.</a:t>
            </a:r>
            <a:endParaRPr lang="uk-UA" sz="1600" dirty="0" smtClean="0"/>
          </a:p>
          <a:p>
            <a:pPr>
              <a:buNone/>
            </a:pPr>
            <a:r>
              <a:rPr lang="ru-RU" sz="1600" dirty="0" smtClean="0"/>
              <a:t>-</a:t>
            </a:r>
            <a:r>
              <a:rPr lang="ru-RU" sz="1600" dirty="0" err="1" smtClean="0"/>
              <a:t>s</a:t>
            </a:r>
            <a:r>
              <a:rPr lang="ru-RU" sz="1600" dirty="0" smtClean="0"/>
              <a:t> - </a:t>
            </a:r>
            <a:r>
              <a:rPr lang="ru-RU" sz="1600" dirty="0" err="1" smtClean="0"/>
              <a:t>завершення</a:t>
            </a:r>
            <a:r>
              <a:rPr lang="ru-RU" sz="1600" dirty="0" smtClean="0"/>
              <a:t> </a:t>
            </a:r>
            <a:r>
              <a:rPr lang="ru-RU" sz="1600" dirty="0" err="1" smtClean="0"/>
              <a:t>роботи</a:t>
            </a:r>
            <a:r>
              <a:rPr lang="ru-RU" sz="1600" dirty="0" smtClean="0"/>
              <a:t> без </a:t>
            </a:r>
            <a:r>
              <a:rPr lang="ru-RU" sz="1600" dirty="0" err="1" smtClean="0"/>
              <a:t>виключення</a:t>
            </a:r>
            <a:r>
              <a:rPr lang="ru-RU" sz="1600" dirty="0" smtClean="0"/>
              <a:t> </a:t>
            </a:r>
            <a:r>
              <a:rPr lang="ru-RU" sz="1600" dirty="0" err="1" smtClean="0"/>
              <a:t>живлення</a:t>
            </a:r>
            <a:r>
              <a:rPr lang="ru-RU" sz="1600" dirty="0" smtClean="0"/>
              <a:t>.</a:t>
            </a:r>
            <a:endParaRPr lang="uk-UA" sz="1600" dirty="0" smtClean="0"/>
          </a:p>
          <a:p>
            <a:pPr>
              <a:buNone/>
            </a:pPr>
            <a:r>
              <a:rPr lang="ru-RU" sz="1600" dirty="0" smtClean="0"/>
              <a:t>-</a:t>
            </a:r>
            <a:r>
              <a:rPr lang="ru-RU" sz="1600" dirty="0" err="1" smtClean="0"/>
              <a:t>t</a:t>
            </a:r>
            <a:r>
              <a:rPr lang="ru-RU" sz="1600" dirty="0" smtClean="0"/>
              <a:t> -</a:t>
            </a:r>
            <a:r>
              <a:rPr lang="ru-RU" sz="1600" dirty="0" err="1" smtClean="0"/>
              <a:t>лічильник</a:t>
            </a:r>
            <a:r>
              <a:rPr lang="ru-RU" sz="1600" dirty="0" smtClean="0"/>
              <a:t> часу в секундах до початку </a:t>
            </a:r>
            <a:r>
              <a:rPr lang="ru-RU" sz="1600" dirty="0" err="1" smtClean="0"/>
              <a:t>завершення</a:t>
            </a:r>
            <a:r>
              <a:rPr lang="ru-RU" sz="1600" dirty="0" smtClean="0"/>
              <a:t> </a:t>
            </a:r>
            <a:r>
              <a:rPr lang="ru-RU" sz="1600" dirty="0" err="1" smtClean="0"/>
              <a:t>роботи</a:t>
            </a:r>
            <a:r>
              <a:rPr lang="ru-RU" sz="1600" dirty="0" smtClean="0"/>
              <a:t> (</a:t>
            </a:r>
            <a:r>
              <a:rPr lang="ru-RU" sz="1600" dirty="0" err="1" smtClean="0"/>
              <a:t>якщо</a:t>
            </a:r>
            <a:r>
              <a:rPr lang="ru-RU" sz="1600" dirty="0" smtClean="0"/>
              <a:t> не заданий - 20 секунд) </a:t>
            </a:r>
            <a:r>
              <a:rPr lang="ru-RU" sz="1600" dirty="0" err="1" smtClean="0"/>
              <a:t>або</a:t>
            </a:r>
            <a:r>
              <a:rPr lang="ru-RU" sz="1600" dirty="0" smtClean="0"/>
              <a:t> час в 24-годинному </a:t>
            </a:r>
            <a:r>
              <a:rPr lang="ru-RU" sz="1600" dirty="0" err="1" smtClean="0"/>
              <a:t>форматі</a:t>
            </a:r>
            <a:r>
              <a:rPr lang="ru-RU" sz="1600" dirty="0" smtClean="0"/>
              <a:t>, коли буде </a:t>
            </a:r>
            <a:r>
              <a:rPr lang="ru-RU" sz="1600" dirty="0" err="1" smtClean="0"/>
              <a:t>виконано</a:t>
            </a:r>
            <a:r>
              <a:rPr lang="ru-RU" sz="1600" dirty="0" smtClean="0"/>
              <a:t> </a:t>
            </a:r>
            <a:r>
              <a:rPr lang="ru-RU" sz="1600" dirty="0" err="1" smtClean="0"/>
              <a:t>завершення</a:t>
            </a:r>
            <a:r>
              <a:rPr lang="ru-RU" sz="1600" dirty="0" smtClean="0"/>
              <a:t> </a:t>
            </a:r>
            <a:r>
              <a:rPr lang="ru-RU" sz="1600" dirty="0" err="1" smtClean="0"/>
              <a:t>роботи</a:t>
            </a:r>
            <a:r>
              <a:rPr lang="ru-RU" sz="1600" dirty="0" smtClean="0"/>
              <a:t> </a:t>
            </a:r>
            <a:r>
              <a:rPr lang="ru-RU" sz="1600" dirty="0" err="1" smtClean="0"/>
              <a:t>системи</a:t>
            </a:r>
            <a:r>
              <a:rPr lang="ru-RU" sz="1600" dirty="0" smtClean="0"/>
              <a:t>.</a:t>
            </a:r>
            <a:endParaRPr lang="uk-UA" sz="1600" dirty="0" smtClean="0"/>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21</a:t>
            </a:fld>
            <a:endParaRPr lang="uk-UA"/>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214282" y="428604"/>
            <a:ext cx="8786874" cy="6286544"/>
          </a:xfrm>
        </p:spPr>
        <p:txBody>
          <a:bodyPr/>
          <a:lstStyle/>
          <a:p>
            <a:pPr>
              <a:lnSpc>
                <a:spcPct val="90000"/>
              </a:lnSpc>
              <a:buNone/>
            </a:pPr>
            <a:r>
              <a:rPr lang="uk-UA" sz="2400" b="1" dirty="0" err="1" smtClean="0">
                <a:solidFill>
                  <a:srgbClr val="FFC000"/>
                </a:solidFill>
                <a:latin typeface="Times New Roman" pitchFamily="18" charset="0"/>
              </a:rPr>
              <a:t>PsSuspend</a:t>
            </a:r>
            <a:endParaRPr lang="ru-RU" sz="2400" b="1" dirty="0">
              <a:solidFill>
                <a:srgbClr val="FFC000"/>
              </a:solidFill>
              <a:latin typeface="Times New Roman" pitchFamily="18" charset="0"/>
            </a:endParaRPr>
          </a:p>
          <a:p>
            <a:pPr>
              <a:lnSpc>
                <a:spcPct val="90000"/>
              </a:lnSpc>
              <a:buNone/>
            </a:pPr>
            <a:r>
              <a:rPr lang="uk-UA" sz="2400" dirty="0">
                <a:latin typeface="Times New Roman" pitchFamily="18" charset="0"/>
              </a:rPr>
              <a:t>Програма </a:t>
            </a:r>
            <a:r>
              <a:rPr lang="uk-UA" sz="2400" b="1" dirty="0" err="1">
                <a:latin typeface="Times New Roman" pitchFamily="18" charset="0"/>
              </a:rPr>
              <a:t>PsSuspend</a:t>
            </a:r>
            <a:r>
              <a:rPr lang="uk-UA" sz="2400" dirty="0">
                <a:latin typeface="Times New Roman" pitchFamily="18" charset="0"/>
              </a:rPr>
              <a:t> дозволяє призупинити процес на </a:t>
            </a:r>
            <a:r>
              <a:rPr lang="uk-UA" sz="2400" dirty="0" smtClean="0">
                <a:latin typeface="Times New Roman" pitchFamily="18" charset="0"/>
              </a:rPr>
              <a:t>локальній </a:t>
            </a:r>
            <a:r>
              <a:rPr lang="uk-UA" sz="2400" dirty="0">
                <a:latin typeface="Times New Roman" pitchFamily="18" charset="0"/>
              </a:rPr>
              <a:t>або </a:t>
            </a:r>
            <a:r>
              <a:rPr lang="uk-UA" sz="2400" dirty="0" smtClean="0">
                <a:latin typeface="Times New Roman" pitchFamily="18" charset="0"/>
              </a:rPr>
              <a:t>віддаленій </a:t>
            </a:r>
            <a:r>
              <a:rPr lang="uk-UA" sz="2400" dirty="0">
                <a:latin typeface="Times New Roman" pitchFamily="18" charset="0"/>
              </a:rPr>
              <a:t>машині, що буває бажано, коли процес надмірно споживає якийсь ресурс (наприклад, мережа, процесор або диск), необхідний іншим процесам. Замість того щоб примусово завершувати «пожирача ресурсів», можна припинити його на якийсь час і відновити пізніше</a:t>
            </a:r>
            <a:r>
              <a:rPr lang="uk-UA" sz="2400" dirty="0" smtClean="0">
                <a:latin typeface="Times New Roman" pitchFamily="18" charset="0"/>
              </a:rPr>
              <a:t>.</a:t>
            </a:r>
          </a:p>
          <a:p>
            <a:pPr>
              <a:lnSpc>
                <a:spcPct val="90000"/>
              </a:lnSpc>
              <a:buNone/>
            </a:pPr>
            <a:endParaRPr lang="uk-UA" sz="2400" dirty="0" smtClean="0">
              <a:latin typeface="Times New Roman" pitchFamily="18" charset="0"/>
            </a:endParaRPr>
          </a:p>
          <a:p>
            <a:pPr>
              <a:lnSpc>
                <a:spcPct val="90000"/>
              </a:lnSpc>
              <a:buNone/>
            </a:pPr>
            <a:r>
              <a:rPr lang="en-US" sz="2400" dirty="0" err="1" smtClean="0">
                <a:solidFill>
                  <a:schemeClr val="tx2">
                    <a:lumMod val="50000"/>
                  </a:schemeClr>
                </a:solidFill>
              </a:rPr>
              <a:t>pssuspend</a:t>
            </a:r>
            <a:r>
              <a:rPr lang="en-US" sz="2400" dirty="0" smtClean="0">
                <a:solidFill>
                  <a:schemeClr val="tx2">
                    <a:lumMod val="50000"/>
                  </a:schemeClr>
                </a:solidFill>
              </a:rPr>
              <a:t> [-r] [\\ </a:t>
            </a:r>
            <a:r>
              <a:rPr lang="en-US" sz="2400" dirty="0" err="1" smtClean="0">
                <a:solidFill>
                  <a:schemeClr val="tx2">
                    <a:lumMod val="50000"/>
                  </a:schemeClr>
                </a:solidFill>
              </a:rPr>
              <a:t>RemoteComputer</a:t>
            </a:r>
            <a:r>
              <a:rPr lang="en-US" sz="2400" dirty="0" smtClean="0">
                <a:solidFill>
                  <a:schemeClr val="tx2">
                    <a:lumMod val="50000"/>
                  </a:schemeClr>
                </a:solidFill>
              </a:rPr>
              <a:t> [-u Username [-p Password]]] &lt;process Id or name&gt;</a:t>
            </a:r>
            <a:r>
              <a:rPr lang="ru-RU" sz="2400" dirty="0" smtClean="0">
                <a:solidFill>
                  <a:schemeClr val="tx2">
                    <a:lumMod val="50000"/>
                  </a:schemeClr>
                </a:solidFill>
              </a:rPr>
              <a:t> </a:t>
            </a:r>
            <a:endParaRPr lang="ru-RU" sz="2400" dirty="0">
              <a:solidFill>
                <a:schemeClr val="tx2">
                  <a:lumMod val="50000"/>
                </a:schemeClr>
              </a:solidFill>
            </a:endParaRPr>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22</a:t>
            </a:fld>
            <a:endParaRPr lang="uk-UA"/>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32" y="-24"/>
            <a:ext cx="7215238" cy="365760"/>
          </a:xfrm>
        </p:spPr>
        <p:txBody>
          <a:bodyPr/>
          <a:lstStyle/>
          <a:p>
            <a:pPr>
              <a:lnSpc>
                <a:spcPct val="90000"/>
              </a:lnSpc>
              <a:buNone/>
            </a:pPr>
            <a:r>
              <a:rPr lang="ru-RU" sz="2000" dirty="0" err="1" smtClean="0"/>
              <a:t>Графічна</a:t>
            </a:r>
            <a:r>
              <a:rPr lang="ru-RU" sz="2000" dirty="0" smtClean="0"/>
              <a:t> </a:t>
            </a:r>
            <a:r>
              <a:rPr lang="ru-RU" sz="2000" dirty="0" err="1" smtClean="0"/>
              <a:t>оболонка</a:t>
            </a:r>
            <a:r>
              <a:rPr lang="ru-RU" sz="2000" dirty="0" smtClean="0"/>
              <a:t> для командного рядка </a:t>
            </a:r>
            <a:r>
              <a:rPr lang="ru-RU" sz="2000" dirty="0" err="1" smtClean="0"/>
              <a:t>утиліт</a:t>
            </a:r>
            <a:r>
              <a:rPr lang="ru-RU" sz="2000" dirty="0" smtClean="0"/>
              <a:t> </a:t>
            </a:r>
            <a:r>
              <a:rPr lang="ru-RU" sz="2000" dirty="0" err="1" smtClean="0"/>
              <a:t>PSTools</a:t>
            </a:r>
            <a:r>
              <a:rPr lang="ru-RU" sz="2000" dirty="0" smtClean="0"/>
              <a:t>. </a:t>
            </a:r>
            <a:endParaRPr lang="ru-RU" sz="2000" dirty="0">
              <a:solidFill>
                <a:schemeClr val="tx2">
                  <a:lumMod val="50000"/>
                </a:schemeClr>
              </a:solidFill>
            </a:endParaRPr>
          </a:p>
        </p:txBody>
      </p:sp>
      <p:pic>
        <p:nvPicPr>
          <p:cNvPr id="4" name="Рисунок 3" descr="fepstools.png"/>
          <p:cNvPicPr>
            <a:picLocks noChangeAspect="1"/>
          </p:cNvPicPr>
          <p:nvPr/>
        </p:nvPicPr>
        <p:blipFill>
          <a:blip r:embed="rId2" cstate="print"/>
          <a:stretch>
            <a:fillRect/>
          </a:stretch>
        </p:blipFill>
        <p:spPr>
          <a:xfrm>
            <a:off x="2449861" y="571480"/>
            <a:ext cx="6622733" cy="5157311"/>
          </a:xfrm>
          <a:prstGeom prst="rect">
            <a:avLst/>
          </a:prstGeom>
        </p:spPr>
      </p:pic>
      <p:sp>
        <p:nvSpPr>
          <p:cNvPr id="5" name="Rectangle 3"/>
          <p:cNvSpPr txBox="1">
            <a:spLocks noChangeArrowheads="1"/>
          </p:cNvSpPr>
          <p:nvPr/>
        </p:nvSpPr>
        <p:spPr bwMode="auto">
          <a:xfrm>
            <a:off x="0" y="571504"/>
            <a:ext cx="2571736" cy="135729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eaLnBrk="0" hangingPunct="0">
              <a:spcBef>
                <a:spcPts val="0"/>
              </a:spcBef>
              <a:buClr>
                <a:schemeClr val="hlink"/>
              </a:buClr>
              <a:buSzPct val="65000"/>
            </a:pPr>
            <a:r>
              <a:rPr lang="ru-RU" sz="1600" kern="0" dirty="0" err="1" smtClean="0">
                <a:effectLst>
                  <a:outerShdw blurRad="38100" dist="38100" dir="2700000" algn="tl">
                    <a:srgbClr val="000000"/>
                  </a:outerShdw>
                </a:effectLst>
                <a:latin typeface="+mn-lt"/>
                <a:cs typeface="+mn-cs"/>
              </a:rPr>
              <a:t>Front-end</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for</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PsTools</a:t>
            </a:r>
            <a:r>
              <a:rPr lang="ru-RU" sz="1600" kern="0" dirty="0" smtClean="0">
                <a:effectLst>
                  <a:outerShdw blurRad="38100" dist="38100" dir="2700000" algn="tl">
                    <a:srgbClr val="000000"/>
                  </a:outerShdw>
                </a:effectLst>
                <a:latin typeface="+mn-lt"/>
                <a:cs typeface="+mn-cs"/>
              </a:rPr>
              <a:t> (</a:t>
            </a:r>
            <a:r>
              <a:rPr lang="ru-RU" sz="1600" kern="0" dirty="0" err="1" smtClean="0">
                <a:solidFill>
                  <a:srgbClr val="FFC000"/>
                </a:solidFill>
                <a:effectLst>
                  <a:outerShdw blurRad="38100" dist="38100" dir="2700000" algn="tl">
                    <a:srgbClr val="000000"/>
                  </a:outerShdw>
                </a:effectLst>
                <a:latin typeface="+mn-lt"/>
                <a:cs typeface="+mn-cs"/>
              </a:rPr>
              <a:t>FePsTools</a:t>
            </a:r>
            <a:r>
              <a:rPr lang="ru-RU" sz="1600" kern="0" dirty="0" smtClean="0">
                <a:effectLst>
                  <a:outerShdw blurRad="38100" dist="38100" dir="2700000" algn="tl">
                    <a:srgbClr val="000000"/>
                  </a:outerShdw>
                </a:effectLst>
                <a:latin typeface="+mn-lt"/>
                <a:cs typeface="+mn-cs"/>
              </a:rPr>
              <a:t>) - </a:t>
            </a:r>
            <a:r>
              <a:rPr lang="ru-RU" sz="1600" kern="0" dirty="0" err="1" smtClean="0">
                <a:effectLst>
                  <a:outerShdw blurRad="38100" dist="38100" dir="2700000" algn="tl">
                    <a:srgbClr val="000000"/>
                  </a:outerShdw>
                </a:effectLst>
                <a:latin typeface="+mn-lt"/>
                <a:cs typeface="+mn-cs"/>
              </a:rPr>
              <a:t>програма</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графічного</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інтерфейсу</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навколо</a:t>
            </a:r>
            <a:r>
              <a:rPr lang="ru-RU" sz="1600" kern="0" dirty="0" smtClean="0">
                <a:effectLst>
                  <a:outerShdw blurRad="38100" dist="38100" dir="2700000" algn="tl">
                    <a:srgbClr val="000000"/>
                  </a:outerShdw>
                </a:effectLst>
                <a:latin typeface="+mn-lt"/>
                <a:cs typeface="+mn-cs"/>
              </a:rPr>
              <a:t> командного рядка </a:t>
            </a:r>
            <a:r>
              <a:rPr lang="ru-RU" sz="1600" kern="0" dirty="0" err="1" smtClean="0">
                <a:effectLst>
                  <a:outerShdw blurRad="38100" dist="38100" dir="2700000" algn="tl">
                    <a:srgbClr val="000000"/>
                  </a:outerShdw>
                </a:effectLst>
                <a:latin typeface="+mn-lt"/>
                <a:cs typeface="+mn-cs"/>
              </a:rPr>
              <a:t>утиліт</a:t>
            </a:r>
            <a:r>
              <a:rPr lang="ru-RU" sz="1600" kern="0" dirty="0" smtClean="0">
                <a:effectLst>
                  <a:outerShdw blurRad="38100" dist="38100" dir="2700000" algn="tl">
                    <a:srgbClr val="000000"/>
                  </a:outerShdw>
                </a:effectLst>
                <a:latin typeface="+mn-lt"/>
                <a:cs typeface="+mn-cs"/>
              </a:rPr>
              <a:t> пакета </a:t>
            </a:r>
            <a:r>
              <a:rPr lang="ru-RU" sz="1600" kern="0" dirty="0" err="1" smtClean="0">
                <a:effectLst>
                  <a:outerShdw blurRad="38100" dist="38100" dir="2700000" algn="tl">
                    <a:srgbClr val="000000"/>
                  </a:outerShdw>
                </a:effectLst>
                <a:latin typeface="+mn-lt"/>
                <a:cs typeface="+mn-cs"/>
              </a:rPr>
              <a:t>PsTools</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Дозволяє</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спростити</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створення</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потрібних</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параметрів</a:t>
            </a:r>
            <a:r>
              <a:rPr lang="ru-RU" sz="1600" kern="0" dirty="0" smtClean="0">
                <a:effectLst>
                  <a:outerShdw blurRad="38100" dist="38100" dir="2700000" algn="tl">
                    <a:srgbClr val="000000"/>
                  </a:outerShdw>
                </a:effectLst>
                <a:latin typeface="+mn-lt"/>
                <a:cs typeface="+mn-cs"/>
              </a:rPr>
              <a:t> для </a:t>
            </a:r>
            <a:r>
              <a:rPr lang="ru-RU" sz="1600" kern="0" dirty="0" err="1" smtClean="0">
                <a:effectLst>
                  <a:outerShdw blurRad="38100" dist="38100" dir="2700000" algn="tl">
                    <a:srgbClr val="000000"/>
                  </a:outerShdw>
                </a:effectLst>
                <a:latin typeface="+mn-lt"/>
                <a:cs typeface="+mn-cs"/>
              </a:rPr>
              <a:t>основних</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утиліт</a:t>
            </a:r>
            <a:r>
              <a:rPr lang="ru-RU" sz="1600" kern="0" dirty="0" smtClean="0">
                <a:effectLst>
                  <a:outerShdw blurRad="38100" dist="38100" dir="2700000" algn="tl">
                    <a:srgbClr val="000000"/>
                  </a:outerShdw>
                </a:effectLst>
                <a:latin typeface="+mn-lt"/>
                <a:cs typeface="+mn-cs"/>
              </a:rPr>
              <a:t> пакета. В </a:t>
            </a:r>
            <a:r>
              <a:rPr lang="ru-RU" sz="1600" kern="0" dirty="0" err="1" smtClean="0">
                <a:effectLst>
                  <a:outerShdw blurRad="38100" dist="38100" dir="2700000" algn="tl">
                    <a:srgbClr val="000000"/>
                  </a:outerShdw>
                </a:effectLst>
                <a:latin typeface="+mn-lt"/>
                <a:cs typeface="+mn-cs"/>
              </a:rPr>
              <a:t>процесі</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заповнення</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полів</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і</a:t>
            </a:r>
            <a:r>
              <a:rPr lang="ru-RU" sz="1600" kern="0" dirty="0" smtClean="0">
                <a:effectLst>
                  <a:outerShdw blurRad="38100" dist="38100" dir="2700000" algn="tl">
                    <a:srgbClr val="000000"/>
                  </a:outerShdw>
                </a:effectLst>
                <a:latin typeface="+mn-lt"/>
                <a:cs typeface="+mn-cs"/>
              </a:rPr>
              <a:t> установки </a:t>
            </a:r>
            <a:r>
              <a:rPr lang="ru-RU" sz="1600" kern="0" dirty="0" err="1" smtClean="0">
                <a:effectLst>
                  <a:outerShdw blurRad="38100" dist="38100" dir="2700000" algn="tl">
                    <a:srgbClr val="000000"/>
                  </a:outerShdw>
                </a:effectLst>
                <a:latin typeface="+mn-lt"/>
                <a:cs typeface="+mn-cs"/>
              </a:rPr>
              <a:t>прапорців</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програма</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формує</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необхідний</a:t>
            </a:r>
            <a:r>
              <a:rPr lang="ru-RU" sz="1600" kern="0" dirty="0" smtClean="0">
                <a:effectLst>
                  <a:outerShdw blurRad="38100" dist="38100" dir="2700000" algn="tl">
                    <a:srgbClr val="000000"/>
                  </a:outerShdw>
                </a:effectLst>
                <a:latin typeface="+mn-lt"/>
                <a:cs typeface="+mn-cs"/>
              </a:rPr>
              <a:t> для </a:t>
            </a:r>
            <a:r>
              <a:rPr lang="ru-RU" sz="1600" kern="0" dirty="0" err="1" smtClean="0">
                <a:effectLst>
                  <a:outerShdw blurRad="38100" dist="38100" dir="2700000" algn="tl">
                    <a:srgbClr val="000000"/>
                  </a:outerShdw>
                </a:effectLst>
                <a:latin typeface="+mn-lt"/>
                <a:cs typeface="+mn-cs"/>
              </a:rPr>
              <a:t>виконання</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обраної</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утиліти</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командний</a:t>
            </a:r>
            <a:r>
              <a:rPr lang="ru-RU" sz="1600" kern="0" dirty="0" smtClean="0">
                <a:effectLst>
                  <a:outerShdw blurRad="38100" dist="38100" dir="2700000" algn="tl">
                    <a:srgbClr val="000000"/>
                  </a:outerShdw>
                </a:effectLst>
                <a:latin typeface="+mn-lt"/>
                <a:cs typeface="+mn-cs"/>
              </a:rPr>
              <a:t> рядок, яку </a:t>
            </a:r>
            <a:r>
              <a:rPr lang="ru-RU" sz="1600" kern="0" dirty="0" err="1" smtClean="0">
                <a:effectLst>
                  <a:outerShdw blurRad="38100" dist="38100" dir="2700000" algn="tl">
                    <a:srgbClr val="000000"/>
                  </a:outerShdw>
                </a:effectLst>
                <a:latin typeface="+mn-lt"/>
                <a:cs typeface="+mn-cs"/>
              </a:rPr>
              <a:t>можна</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скопіювати</a:t>
            </a:r>
            <a:r>
              <a:rPr lang="ru-RU" sz="1600" kern="0" dirty="0" smtClean="0">
                <a:effectLst>
                  <a:outerShdw blurRad="38100" dist="38100" dir="2700000" algn="tl">
                    <a:srgbClr val="000000"/>
                  </a:outerShdw>
                </a:effectLst>
                <a:latin typeface="+mn-lt"/>
                <a:cs typeface="+mn-cs"/>
              </a:rPr>
              <a:t> в буфер </a:t>
            </a:r>
            <a:r>
              <a:rPr lang="ru-RU" sz="1600" kern="0" dirty="0" err="1" smtClean="0">
                <a:effectLst>
                  <a:outerShdw blurRad="38100" dist="38100" dir="2700000" algn="tl">
                    <a:srgbClr val="000000"/>
                  </a:outerShdw>
                </a:effectLst>
                <a:latin typeface="+mn-lt"/>
                <a:cs typeface="+mn-cs"/>
              </a:rPr>
              <a:t>обміну</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створити</a:t>
            </a:r>
            <a:r>
              <a:rPr lang="ru-RU" sz="1600" kern="0" dirty="0" smtClean="0">
                <a:effectLst>
                  <a:outerShdw blurRad="38100" dist="38100" dir="2700000" algn="tl">
                    <a:srgbClr val="000000"/>
                  </a:outerShdw>
                </a:effectLst>
                <a:latin typeface="+mn-lt"/>
                <a:cs typeface="+mn-cs"/>
              </a:rPr>
              <a:t> для </a:t>
            </a:r>
            <a:r>
              <a:rPr lang="ru-RU" sz="1600" kern="0" dirty="0" err="1" smtClean="0">
                <a:effectLst>
                  <a:outerShdw blurRad="38100" dist="38100" dir="2700000" algn="tl">
                    <a:srgbClr val="000000"/>
                  </a:outerShdw>
                </a:effectLst>
                <a:latin typeface="+mn-lt"/>
                <a:cs typeface="+mn-cs"/>
              </a:rPr>
              <a:t>неї</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ярлик</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або</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виконати</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безпосередньо</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з</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середовища</a:t>
            </a:r>
            <a:r>
              <a:rPr lang="ru-RU" sz="1600" kern="0" dirty="0" smtClean="0">
                <a:effectLst>
                  <a:outerShdw blurRad="38100" dist="38100" dir="2700000" algn="tl">
                    <a:srgbClr val="000000"/>
                  </a:outerShdw>
                </a:effectLst>
                <a:latin typeface="+mn-lt"/>
                <a:cs typeface="+mn-cs"/>
              </a:rPr>
              <a:t> </a:t>
            </a:r>
            <a:r>
              <a:rPr lang="ru-RU" sz="1600" kern="0" dirty="0" err="1" smtClean="0">
                <a:effectLst>
                  <a:outerShdw blurRad="38100" dist="38100" dir="2700000" algn="tl">
                    <a:srgbClr val="000000"/>
                  </a:outerShdw>
                </a:effectLst>
                <a:latin typeface="+mn-lt"/>
                <a:cs typeface="+mn-cs"/>
              </a:rPr>
              <a:t>FePsTools</a:t>
            </a:r>
            <a:r>
              <a:rPr lang="ru-RU" sz="1600" kern="0" dirty="0" smtClean="0">
                <a:effectLst>
                  <a:outerShdw blurRad="38100" dist="38100" dir="2700000" algn="tl">
                    <a:srgbClr val="000000"/>
                  </a:outerShdw>
                </a:effectLst>
                <a:latin typeface="+mn-lt"/>
                <a:cs typeface="+mn-cs"/>
              </a:rPr>
              <a:t>.</a:t>
            </a:r>
            <a:endParaRPr lang="ru-RU" sz="1600" kern="0" dirty="0">
              <a:effectLst>
                <a:outerShdw blurRad="38100" dist="38100" dir="2700000" algn="tl">
                  <a:srgbClr val="000000"/>
                </a:outerShdw>
              </a:effectLst>
              <a:latin typeface="+mn-lt"/>
              <a:cs typeface="+mn-cs"/>
            </a:endParaRPr>
          </a:p>
        </p:txBody>
      </p:sp>
      <p:sp>
        <p:nvSpPr>
          <p:cNvPr id="7" name="Прямоугольник 6"/>
          <p:cNvSpPr/>
          <p:nvPr/>
        </p:nvSpPr>
        <p:spPr>
          <a:xfrm>
            <a:off x="0" y="6152756"/>
            <a:ext cx="7310848" cy="338554"/>
          </a:xfrm>
          <a:prstGeom prst="rect">
            <a:avLst/>
          </a:prstGeom>
        </p:spPr>
        <p:txBody>
          <a:bodyPr wrap="none">
            <a:spAutoFit/>
          </a:bodyPr>
          <a:lstStyle/>
          <a:p>
            <a:r>
              <a:rPr lang="en-CA" sz="1600" u="sng" dirty="0" smtClean="0">
                <a:hlinkClick r:id="rId3"/>
              </a:rPr>
              <a:t>https://www.softpedia.com/get/System/System-Miscellaneous/FePsTools.shtml</a:t>
            </a:r>
            <a:endParaRPr lang="uk-UA" sz="1600" dirty="0"/>
          </a:p>
        </p:txBody>
      </p:sp>
      <p:sp>
        <p:nvSpPr>
          <p:cNvPr id="8" name="Прямоугольник 7"/>
          <p:cNvSpPr/>
          <p:nvPr/>
        </p:nvSpPr>
        <p:spPr>
          <a:xfrm>
            <a:off x="0" y="5895578"/>
            <a:ext cx="9144000" cy="338554"/>
          </a:xfrm>
          <a:prstGeom prst="rect">
            <a:avLst/>
          </a:prstGeom>
        </p:spPr>
        <p:txBody>
          <a:bodyPr wrap="square">
            <a:spAutoFit/>
          </a:bodyPr>
          <a:lstStyle/>
          <a:p>
            <a:r>
              <a:rPr lang="en-CA" sz="1600" u="sng" dirty="0" smtClean="0">
                <a:hlinkClick r:id="rId4"/>
              </a:rPr>
              <a:t>https://docs.microsoft.com/ru-ru/previous-versions/bb545021(v=msdn.10)?</a:t>
            </a:r>
            <a:r>
              <a:rPr lang="en-CA" sz="1600" u="sng" dirty="0" err="1" smtClean="0">
                <a:hlinkClick r:id="rId4"/>
              </a:rPr>
              <a:t>redirectedfrom</a:t>
            </a:r>
            <a:r>
              <a:rPr lang="en-CA" sz="1600" u="sng" dirty="0" smtClean="0">
                <a:hlinkClick r:id="rId4"/>
              </a:rPr>
              <a:t>=MSDN</a:t>
            </a:r>
            <a:endParaRPr lang="uk-UA"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743976" y="6494483"/>
            <a:ext cx="400024" cy="363517"/>
          </a:xfrm>
        </p:spPr>
        <p:txBody>
          <a:bodyPr/>
          <a:lstStyle/>
          <a:p>
            <a:pPr>
              <a:defRPr/>
            </a:pPr>
            <a:fld id="{78A31D96-E23D-44C8-AFB2-DA02E14C2627}" type="slidenum">
              <a:rPr lang="uk-UA" smtClean="0"/>
              <a:pPr>
                <a:defRPr/>
              </a:pPr>
              <a:t>3</a:t>
            </a:fld>
            <a:endParaRPr lang="uk-UA" dirty="0"/>
          </a:p>
        </p:txBody>
      </p:sp>
      <p:sp>
        <p:nvSpPr>
          <p:cNvPr id="6" name="Прямоугольник 5"/>
          <p:cNvSpPr/>
          <p:nvPr/>
        </p:nvSpPr>
        <p:spPr>
          <a:xfrm>
            <a:off x="0" y="142852"/>
            <a:ext cx="9144000" cy="1384995"/>
          </a:xfrm>
          <a:prstGeom prst="rect">
            <a:avLst/>
          </a:prstGeom>
        </p:spPr>
        <p:txBody>
          <a:bodyPr wrap="square">
            <a:spAutoFit/>
          </a:bodyPr>
          <a:lstStyle/>
          <a:p>
            <a:r>
              <a:rPr lang="en-CA" sz="2800" dirty="0" err="1" smtClean="0">
                <a:solidFill>
                  <a:srgbClr val="FFC000"/>
                </a:solidFill>
              </a:rPr>
              <a:t>Winfingerprint</a:t>
            </a:r>
            <a:r>
              <a:rPr lang="uk-UA" sz="2800" dirty="0" smtClean="0">
                <a:solidFill>
                  <a:srgbClr val="FFC000"/>
                </a:solidFill>
              </a:rPr>
              <a:t>	- </a:t>
            </a:r>
            <a:r>
              <a:rPr lang="en-CA" dirty="0" err="1" smtClean="0">
                <a:solidFill>
                  <a:srgbClr val="FFC000"/>
                </a:solidFill>
              </a:rPr>
              <a:t>winfo</a:t>
            </a:r>
            <a:r>
              <a:rPr lang="uk-UA" dirty="0" smtClean="0"/>
              <a:t> в </a:t>
            </a:r>
            <a:r>
              <a:rPr lang="en-US" dirty="0" smtClean="0"/>
              <a:t>Kali</a:t>
            </a:r>
            <a:r>
              <a:rPr lang="uk-UA" dirty="0" smtClean="0"/>
              <a:t> </a:t>
            </a:r>
            <a:endParaRPr lang="en-CA" sz="1600" dirty="0" smtClean="0"/>
          </a:p>
          <a:p>
            <a:endParaRPr lang="en-CA" sz="2800" dirty="0" smtClean="0"/>
          </a:p>
          <a:p>
            <a:endParaRPr lang="uk-UA" sz="2800" dirty="0" smtClean="0">
              <a:solidFill>
                <a:srgbClr val="FFC000"/>
              </a:solidFill>
            </a:endParaRPr>
          </a:p>
        </p:txBody>
      </p:sp>
      <p:sp>
        <p:nvSpPr>
          <p:cNvPr id="4" name="Прямоугольник 3"/>
          <p:cNvSpPr/>
          <p:nvPr/>
        </p:nvSpPr>
        <p:spPr>
          <a:xfrm>
            <a:off x="357158" y="714356"/>
            <a:ext cx="8572560" cy="6032421"/>
          </a:xfrm>
          <a:prstGeom prst="rect">
            <a:avLst/>
          </a:prstGeom>
        </p:spPr>
        <p:txBody>
          <a:bodyPr wrap="square">
            <a:spAutoFit/>
          </a:bodyPr>
          <a:lstStyle/>
          <a:p>
            <a:r>
              <a:rPr lang="ru-RU" dirty="0" err="1" smtClean="0"/>
              <a:t>Можливість</a:t>
            </a:r>
            <a:r>
              <a:rPr lang="ru-RU" dirty="0" smtClean="0"/>
              <a:t> </a:t>
            </a:r>
            <a:r>
              <a:rPr lang="ru-RU" dirty="0" err="1" smtClean="0"/>
              <a:t>швидко</a:t>
            </a:r>
            <a:r>
              <a:rPr lang="ru-RU" dirty="0" smtClean="0"/>
              <a:t> </a:t>
            </a:r>
            <a:r>
              <a:rPr lang="ru-RU" dirty="0" err="1" smtClean="0"/>
              <a:t>отримати</a:t>
            </a:r>
            <a:r>
              <a:rPr lang="ru-RU" dirty="0" smtClean="0"/>
              <a:t> </a:t>
            </a:r>
            <a:r>
              <a:rPr lang="ru-RU" dirty="0" err="1" smtClean="0"/>
              <a:t>інформацію</a:t>
            </a:r>
            <a:r>
              <a:rPr lang="ru-RU" dirty="0" smtClean="0"/>
              <a:t> про </a:t>
            </a:r>
            <a:r>
              <a:rPr lang="ru-RU" dirty="0" err="1" smtClean="0"/>
              <a:t>віддалену</a:t>
            </a:r>
            <a:r>
              <a:rPr lang="ru-RU" dirty="0" smtClean="0"/>
              <a:t> систему </a:t>
            </a:r>
            <a:r>
              <a:rPr lang="ru-RU" dirty="0" err="1" smtClean="0"/>
              <a:t>забезпечує</a:t>
            </a:r>
            <a:r>
              <a:rPr lang="ru-RU" dirty="0" smtClean="0"/>
              <a:t> </a:t>
            </a:r>
            <a:r>
              <a:rPr lang="en-CA" b="1" u="sng" dirty="0" err="1" smtClean="0"/>
              <a:t>Winfingerprint</a:t>
            </a:r>
            <a:r>
              <a:rPr lang="en-CA" dirty="0" smtClean="0"/>
              <a:t> </a:t>
            </a:r>
            <a:r>
              <a:rPr lang="ru-RU" dirty="0" smtClean="0"/>
              <a:t>– </a:t>
            </a:r>
            <a:r>
              <a:rPr lang="ru-RU" dirty="0" err="1" smtClean="0"/>
              <a:t>мережевий</a:t>
            </a:r>
            <a:r>
              <a:rPr lang="ru-RU" dirty="0" smtClean="0"/>
              <a:t> сканер, </a:t>
            </a:r>
            <a:r>
              <a:rPr lang="ru-RU" dirty="0" err="1" smtClean="0"/>
              <a:t>що</a:t>
            </a:r>
            <a:r>
              <a:rPr lang="ru-RU" dirty="0" smtClean="0"/>
              <a:t> </a:t>
            </a:r>
            <a:r>
              <a:rPr lang="ru-RU" dirty="0" err="1" smtClean="0"/>
              <a:t>працює</a:t>
            </a:r>
            <a:r>
              <a:rPr lang="ru-RU" dirty="0" smtClean="0"/>
              <a:t> </a:t>
            </a:r>
            <a:r>
              <a:rPr lang="ru-RU" dirty="0" err="1" smtClean="0"/>
              <a:t>під</a:t>
            </a:r>
            <a:r>
              <a:rPr lang="ru-RU" dirty="0" smtClean="0"/>
              <a:t> </a:t>
            </a:r>
            <a:r>
              <a:rPr lang="en-CA" dirty="0" smtClean="0"/>
              <a:t>Windows</a:t>
            </a:r>
            <a:r>
              <a:rPr lang="ru-RU" dirty="0" smtClean="0"/>
              <a:t>. На </a:t>
            </a:r>
            <a:r>
              <a:rPr lang="ru-RU" dirty="0" err="1" smtClean="0"/>
              <a:t>відміну</a:t>
            </a:r>
            <a:r>
              <a:rPr lang="ru-RU" dirty="0" smtClean="0"/>
              <a:t> </a:t>
            </a:r>
            <a:r>
              <a:rPr lang="ru-RU" dirty="0" err="1" smtClean="0"/>
              <a:t>від</a:t>
            </a:r>
            <a:r>
              <a:rPr lang="ru-RU" dirty="0" smtClean="0"/>
              <a:t> </a:t>
            </a:r>
            <a:r>
              <a:rPr lang="ru-RU" dirty="0" err="1" smtClean="0"/>
              <a:t>більшості</a:t>
            </a:r>
            <a:r>
              <a:rPr lang="ru-RU" dirty="0" smtClean="0"/>
              <a:t> </a:t>
            </a:r>
            <a:r>
              <a:rPr lang="ru-RU" dirty="0" err="1" smtClean="0"/>
              <a:t>мережевих</a:t>
            </a:r>
            <a:r>
              <a:rPr lang="ru-RU" dirty="0" smtClean="0"/>
              <a:t> </a:t>
            </a:r>
            <a:r>
              <a:rPr lang="ru-RU" dirty="0" err="1" smtClean="0"/>
              <a:t>сканерів</a:t>
            </a:r>
            <a:r>
              <a:rPr lang="ru-RU" dirty="0" smtClean="0"/>
              <a:t>, </a:t>
            </a:r>
            <a:r>
              <a:rPr lang="en-CA" dirty="0" err="1" smtClean="0"/>
              <a:t>Winfingerprint</a:t>
            </a:r>
            <a:r>
              <a:rPr lang="ru-RU" dirty="0" smtClean="0"/>
              <a:t> </a:t>
            </a:r>
            <a:r>
              <a:rPr lang="ru-RU" dirty="0" err="1" smtClean="0"/>
              <a:t>спеціально</a:t>
            </a:r>
            <a:r>
              <a:rPr lang="ru-RU" dirty="0" smtClean="0"/>
              <a:t> </a:t>
            </a:r>
            <a:r>
              <a:rPr lang="ru-RU" dirty="0" err="1" smtClean="0"/>
              <a:t>розроблений</a:t>
            </a:r>
            <a:r>
              <a:rPr lang="ru-RU" dirty="0" smtClean="0"/>
              <a:t> для </a:t>
            </a:r>
            <a:r>
              <a:rPr lang="ru-RU" dirty="0" err="1" smtClean="0"/>
              <a:t>отримання</a:t>
            </a:r>
            <a:r>
              <a:rPr lang="ru-RU" dirty="0" smtClean="0"/>
              <a:t> </a:t>
            </a:r>
            <a:r>
              <a:rPr lang="ru-RU" dirty="0" err="1" smtClean="0"/>
              <a:t>інформації</a:t>
            </a:r>
            <a:r>
              <a:rPr lang="ru-RU" dirty="0" smtClean="0"/>
              <a:t> про </a:t>
            </a:r>
            <a:r>
              <a:rPr lang="ru-RU" dirty="0" err="1" smtClean="0"/>
              <a:t>хости</a:t>
            </a:r>
            <a:r>
              <a:rPr lang="ru-RU" dirty="0" smtClean="0"/>
              <a:t> </a:t>
            </a:r>
            <a:r>
              <a:rPr lang="ru-RU" dirty="0" err="1" smtClean="0"/>
              <a:t>і</a:t>
            </a:r>
            <a:r>
              <a:rPr lang="ru-RU" dirty="0" smtClean="0"/>
              <a:t> </a:t>
            </a:r>
            <a:r>
              <a:rPr lang="ru-RU" dirty="0" err="1" smtClean="0"/>
              <a:t>додатки</a:t>
            </a:r>
            <a:r>
              <a:rPr lang="ru-RU" dirty="0" smtClean="0"/>
              <a:t> </a:t>
            </a:r>
            <a:r>
              <a:rPr lang="en-CA" dirty="0" smtClean="0"/>
              <a:t>Microsoft</a:t>
            </a:r>
            <a:r>
              <a:rPr lang="ru-RU" dirty="0" smtClean="0"/>
              <a:t>.</a:t>
            </a:r>
            <a:endParaRPr lang="uk-UA" dirty="0" smtClean="0"/>
          </a:p>
          <a:p>
            <a:endParaRPr lang="uk-UA" sz="800" dirty="0" smtClean="0"/>
          </a:p>
          <a:p>
            <a:r>
              <a:rPr lang="en-CA" dirty="0" err="1" smtClean="0"/>
              <a:t>Winfingerprint</a:t>
            </a:r>
            <a:r>
              <a:rPr lang="ru-RU" dirty="0" smtClean="0"/>
              <a:t> </a:t>
            </a:r>
            <a:r>
              <a:rPr lang="ru-RU" dirty="0" err="1" smtClean="0"/>
              <a:t>може</a:t>
            </a:r>
            <a:r>
              <a:rPr lang="ru-RU" dirty="0" smtClean="0"/>
              <a:t> </a:t>
            </a:r>
            <a:r>
              <a:rPr lang="ru-RU" dirty="0" err="1" smtClean="0"/>
              <a:t>використовувати</a:t>
            </a:r>
            <a:r>
              <a:rPr lang="ru-RU" dirty="0" smtClean="0"/>
              <a:t> </a:t>
            </a:r>
            <a:r>
              <a:rPr lang="en-CA" dirty="0" smtClean="0"/>
              <a:t>ICMP</a:t>
            </a:r>
            <a:r>
              <a:rPr lang="ru-RU" dirty="0" smtClean="0"/>
              <a:t>, </a:t>
            </a:r>
            <a:r>
              <a:rPr lang="en-CA" dirty="0" smtClean="0"/>
              <a:t>RPC</a:t>
            </a:r>
            <a:r>
              <a:rPr lang="ru-RU" dirty="0" smtClean="0"/>
              <a:t>, </a:t>
            </a:r>
            <a:r>
              <a:rPr lang="en-CA" dirty="0" smtClean="0"/>
              <a:t>SMB</a:t>
            </a:r>
            <a:r>
              <a:rPr lang="uk-UA" dirty="0" smtClean="0"/>
              <a:t> (</a:t>
            </a:r>
            <a:r>
              <a:rPr lang="en-CA" dirty="0" smtClean="0"/>
              <a:t>Server Message Block</a:t>
            </a:r>
            <a:r>
              <a:rPr lang="uk-UA" dirty="0" smtClean="0"/>
              <a:t>)</a:t>
            </a:r>
            <a:r>
              <a:rPr lang="ru-RU" dirty="0" smtClean="0"/>
              <a:t>, </a:t>
            </a:r>
            <a:r>
              <a:rPr lang="en-CA" dirty="0" smtClean="0"/>
              <a:t>SNMP</a:t>
            </a:r>
            <a:r>
              <a:rPr lang="ru-RU" dirty="0" smtClean="0"/>
              <a:t>, </a:t>
            </a:r>
            <a:r>
              <a:rPr lang="en-CA" dirty="0" smtClean="0"/>
              <a:t>TCP</a:t>
            </a:r>
            <a:r>
              <a:rPr lang="ru-RU" dirty="0" smtClean="0"/>
              <a:t> </a:t>
            </a:r>
            <a:r>
              <a:rPr lang="ru-RU" dirty="0" err="1" smtClean="0"/>
              <a:t>і</a:t>
            </a:r>
            <a:r>
              <a:rPr lang="ru-RU" dirty="0" smtClean="0"/>
              <a:t> </a:t>
            </a:r>
            <a:r>
              <a:rPr lang="en-CA" dirty="0" smtClean="0"/>
              <a:t>UDP</a:t>
            </a:r>
            <a:r>
              <a:rPr lang="ru-RU" dirty="0" smtClean="0"/>
              <a:t> для </a:t>
            </a:r>
            <a:r>
              <a:rPr lang="ru-RU" dirty="0" err="1" smtClean="0"/>
              <a:t>отримання</a:t>
            </a:r>
            <a:r>
              <a:rPr lang="ru-RU" dirty="0" smtClean="0"/>
              <a:t> </a:t>
            </a:r>
            <a:r>
              <a:rPr lang="ru-RU" dirty="0" err="1" smtClean="0"/>
              <a:t>інформації</a:t>
            </a:r>
            <a:r>
              <a:rPr lang="ru-RU" dirty="0" smtClean="0"/>
              <a:t> про </a:t>
            </a:r>
            <a:r>
              <a:rPr lang="ru-RU" dirty="0" err="1" smtClean="0"/>
              <a:t>цільові</a:t>
            </a:r>
            <a:r>
              <a:rPr lang="ru-RU" dirty="0" smtClean="0"/>
              <a:t> </a:t>
            </a:r>
            <a:r>
              <a:rPr lang="ru-RU" dirty="0" err="1" smtClean="0"/>
              <a:t>системи</a:t>
            </a:r>
            <a:r>
              <a:rPr lang="ru-RU" dirty="0" smtClean="0"/>
              <a:t>:</a:t>
            </a:r>
            <a:endParaRPr lang="uk-UA" dirty="0" smtClean="0"/>
          </a:p>
          <a:p>
            <a:pPr lvl="0" indent="457200">
              <a:buFont typeface="Wingdings" pitchFamily="2" charset="2"/>
              <a:buChar char="Ø"/>
            </a:pPr>
            <a:r>
              <a:rPr lang="ru-RU" dirty="0" err="1" smtClean="0"/>
              <a:t>дозволяє</a:t>
            </a:r>
            <a:r>
              <a:rPr lang="ru-RU" dirty="0" smtClean="0"/>
              <a:t> </a:t>
            </a:r>
            <a:r>
              <a:rPr lang="ru-RU" dirty="0" err="1" smtClean="0"/>
              <a:t>дізнаватися</a:t>
            </a:r>
            <a:r>
              <a:rPr lang="ru-RU" dirty="0" smtClean="0"/>
              <a:t> </a:t>
            </a:r>
            <a:r>
              <a:rPr lang="ru-RU" dirty="0" err="1" smtClean="0"/>
              <a:t>версію</a:t>
            </a:r>
            <a:r>
              <a:rPr lang="ru-RU" dirty="0" smtClean="0"/>
              <a:t> </a:t>
            </a:r>
            <a:r>
              <a:rPr lang="ru-RU" dirty="0" err="1" smtClean="0"/>
              <a:t>операційної</a:t>
            </a:r>
            <a:r>
              <a:rPr lang="ru-RU" dirty="0" smtClean="0"/>
              <a:t> </a:t>
            </a:r>
            <a:r>
              <a:rPr lang="ru-RU" dirty="0" err="1" smtClean="0"/>
              <a:t>системи</a:t>
            </a:r>
            <a:r>
              <a:rPr lang="ru-RU" dirty="0" smtClean="0"/>
              <a:t>,</a:t>
            </a:r>
            <a:endParaRPr lang="uk-UA" dirty="0" smtClean="0"/>
          </a:p>
          <a:p>
            <a:pPr lvl="0" indent="457200">
              <a:buFont typeface="Wingdings" pitchFamily="2" charset="2"/>
              <a:buChar char="Ø"/>
            </a:pPr>
            <a:r>
              <a:rPr lang="ru-RU" dirty="0" err="1" smtClean="0"/>
              <a:t>облікові</a:t>
            </a:r>
            <a:r>
              <a:rPr lang="ru-RU" dirty="0" smtClean="0"/>
              <a:t> записи </a:t>
            </a:r>
            <a:r>
              <a:rPr lang="ru-RU" dirty="0" err="1" smtClean="0"/>
              <a:t>користувачів</a:t>
            </a:r>
            <a:r>
              <a:rPr lang="ru-RU" dirty="0" smtClean="0"/>
              <a:t>,</a:t>
            </a:r>
            <a:endParaRPr lang="uk-UA" dirty="0" smtClean="0"/>
          </a:p>
          <a:p>
            <a:pPr lvl="0" indent="457200">
              <a:buFont typeface="Wingdings" pitchFamily="2" charset="2"/>
              <a:buChar char="Ø"/>
            </a:pPr>
            <a:r>
              <a:rPr lang="ru-RU" dirty="0" err="1" smtClean="0"/>
              <a:t>групи</a:t>
            </a:r>
            <a:r>
              <a:rPr lang="ru-RU" dirty="0" smtClean="0"/>
              <a:t>,</a:t>
            </a:r>
            <a:endParaRPr lang="uk-UA" dirty="0" smtClean="0"/>
          </a:p>
          <a:p>
            <a:pPr lvl="0" indent="457200">
              <a:buFont typeface="Wingdings" pitchFamily="2" charset="2"/>
              <a:buChar char="Ø"/>
            </a:pPr>
            <a:r>
              <a:rPr lang="ru-RU" dirty="0" err="1" smtClean="0"/>
              <a:t>ідентифікатори</a:t>
            </a:r>
            <a:r>
              <a:rPr lang="ru-RU" dirty="0" smtClean="0"/>
              <a:t> </a:t>
            </a:r>
            <a:r>
              <a:rPr lang="ru-RU" dirty="0" err="1" smtClean="0"/>
              <a:t>безпеки</a:t>
            </a:r>
            <a:r>
              <a:rPr lang="ru-RU" dirty="0" smtClean="0"/>
              <a:t>,</a:t>
            </a:r>
            <a:endParaRPr lang="uk-UA" dirty="0" smtClean="0"/>
          </a:p>
          <a:p>
            <a:pPr lvl="0" indent="457200">
              <a:buFont typeface="Wingdings" pitchFamily="2" charset="2"/>
              <a:buChar char="Ø"/>
            </a:pPr>
            <a:r>
              <a:rPr lang="ru-RU" dirty="0" err="1" smtClean="0"/>
              <a:t>політики</a:t>
            </a:r>
            <a:r>
              <a:rPr lang="ru-RU" dirty="0" smtClean="0"/>
              <a:t>,</a:t>
            </a:r>
            <a:endParaRPr lang="uk-UA" dirty="0" smtClean="0"/>
          </a:p>
          <a:p>
            <a:pPr lvl="0" indent="457200">
              <a:buFont typeface="Wingdings" pitchFamily="2" charset="2"/>
              <a:buChar char="Ø"/>
            </a:pPr>
            <a:r>
              <a:rPr lang="ru-RU" dirty="0" err="1" smtClean="0"/>
              <a:t>служби</a:t>
            </a:r>
            <a:r>
              <a:rPr lang="ru-RU" dirty="0" smtClean="0"/>
              <a:t>,</a:t>
            </a:r>
            <a:endParaRPr lang="uk-UA" dirty="0" smtClean="0"/>
          </a:p>
          <a:p>
            <a:pPr lvl="0" indent="457200">
              <a:buFont typeface="Wingdings" pitchFamily="2" charset="2"/>
              <a:buChar char="Ø"/>
            </a:pPr>
            <a:r>
              <a:rPr lang="ru-RU" dirty="0" err="1" smtClean="0"/>
              <a:t>пакети</a:t>
            </a:r>
            <a:r>
              <a:rPr lang="ru-RU" dirty="0" smtClean="0"/>
              <a:t> </a:t>
            </a:r>
            <a:r>
              <a:rPr lang="ru-RU" dirty="0" err="1" smtClean="0"/>
              <a:t>оновлень</a:t>
            </a:r>
            <a:r>
              <a:rPr lang="ru-RU" dirty="0" smtClean="0"/>
              <a:t> </a:t>
            </a:r>
            <a:r>
              <a:rPr lang="ru-RU" dirty="0" err="1" smtClean="0"/>
              <a:t>і</a:t>
            </a:r>
            <a:r>
              <a:rPr lang="ru-RU" dirty="0" smtClean="0"/>
              <a:t> </a:t>
            </a:r>
            <a:r>
              <a:rPr lang="ru-RU" dirty="0" err="1" smtClean="0"/>
              <a:t>виправлення</a:t>
            </a:r>
            <a:r>
              <a:rPr lang="ru-RU" dirty="0" smtClean="0"/>
              <a:t>,</a:t>
            </a:r>
            <a:endParaRPr lang="uk-UA" dirty="0" smtClean="0"/>
          </a:p>
          <a:p>
            <a:pPr lvl="0" indent="457200">
              <a:buFont typeface="Wingdings" pitchFamily="2" charset="2"/>
              <a:buChar char="Ø"/>
            </a:pPr>
            <a:r>
              <a:rPr lang="ru-RU" dirty="0" err="1" smtClean="0"/>
              <a:t>спільні</a:t>
            </a:r>
            <a:r>
              <a:rPr lang="ru-RU" dirty="0" smtClean="0"/>
              <a:t> </a:t>
            </a:r>
            <a:r>
              <a:rPr lang="ru-RU" dirty="0" err="1" smtClean="0"/>
              <a:t>ресурси</a:t>
            </a:r>
            <a:r>
              <a:rPr lang="ru-RU" dirty="0" smtClean="0"/>
              <a:t> </a:t>
            </a:r>
            <a:r>
              <a:rPr lang="en-CA" dirty="0" smtClean="0"/>
              <a:t>NetBIOS</a:t>
            </a:r>
            <a:r>
              <a:rPr lang="ru-RU" dirty="0" smtClean="0"/>
              <a:t>,</a:t>
            </a:r>
            <a:endParaRPr lang="uk-UA" dirty="0" smtClean="0"/>
          </a:p>
          <a:p>
            <a:pPr lvl="0" indent="457200">
              <a:buFont typeface="Wingdings" pitchFamily="2" charset="2"/>
              <a:buChar char="Ø"/>
            </a:pPr>
            <a:r>
              <a:rPr lang="ru-RU" dirty="0" err="1" smtClean="0"/>
              <a:t>сесії</a:t>
            </a:r>
            <a:r>
              <a:rPr lang="ru-RU" dirty="0" smtClean="0"/>
              <a:t>,</a:t>
            </a:r>
            <a:endParaRPr lang="uk-UA" dirty="0" smtClean="0"/>
          </a:p>
          <a:p>
            <a:pPr lvl="0" indent="457200">
              <a:buFont typeface="Wingdings" pitchFamily="2" charset="2"/>
              <a:buChar char="Ø"/>
            </a:pPr>
            <a:r>
              <a:rPr lang="ru-RU" dirty="0" smtClean="0"/>
              <a:t>диски.</a:t>
            </a:r>
            <a:endParaRPr lang="uk-UA" dirty="0" smtClean="0"/>
          </a:p>
          <a:p>
            <a:endParaRPr lang="ru-RU" sz="800" dirty="0" smtClean="0"/>
          </a:p>
          <a:p>
            <a:pPr algn="just"/>
            <a:r>
              <a:rPr lang="ru-RU" sz="1600" dirty="0" err="1" smtClean="0"/>
              <a:t>Утиліта</a:t>
            </a:r>
            <a:r>
              <a:rPr lang="ru-RU" sz="1600" dirty="0" smtClean="0"/>
              <a:t> </a:t>
            </a:r>
            <a:r>
              <a:rPr lang="en-CA" sz="1600" dirty="0" err="1" smtClean="0"/>
              <a:t>Winfingerprint</a:t>
            </a:r>
            <a:r>
              <a:rPr lang="ru-RU" sz="1600" dirty="0" smtClean="0"/>
              <a:t> </a:t>
            </a:r>
            <a:r>
              <a:rPr lang="ru-RU" sz="1600" dirty="0" err="1" smtClean="0"/>
              <a:t>має</a:t>
            </a:r>
            <a:r>
              <a:rPr lang="ru-RU" sz="1600" dirty="0" smtClean="0"/>
              <a:t> як </a:t>
            </a:r>
            <a:r>
              <a:rPr lang="ru-RU" sz="1600" dirty="0" err="1" smtClean="0"/>
              <a:t>версію</a:t>
            </a:r>
            <a:r>
              <a:rPr lang="ru-RU" sz="1600" dirty="0" smtClean="0"/>
              <a:t> </a:t>
            </a:r>
            <a:r>
              <a:rPr lang="ru-RU" sz="1600" dirty="0" err="1" smtClean="0"/>
              <a:t>з</a:t>
            </a:r>
            <a:r>
              <a:rPr lang="ru-RU" sz="1600" dirty="0" smtClean="0"/>
              <a:t> </a:t>
            </a:r>
            <a:r>
              <a:rPr lang="ru-RU" sz="1600" dirty="0" err="1" smtClean="0"/>
              <a:t>графічним</a:t>
            </a:r>
            <a:r>
              <a:rPr lang="ru-RU" sz="1600" dirty="0" smtClean="0"/>
              <a:t> </a:t>
            </a:r>
            <a:r>
              <a:rPr lang="ru-RU" sz="1600" dirty="0" err="1" smtClean="0"/>
              <a:t>інтерфейсом</a:t>
            </a:r>
            <a:r>
              <a:rPr lang="ru-RU" sz="1600" dirty="0" smtClean="0"/>
              <a:t>, так </a:t>
            </a:r>
            <a:r>
              <a:rPr lang="ru-RU" sz="1600" dirty="0" err="1" smtClean="0"/>
              <a:t>і</a:t>
            </a:r>
            <a:r>
              <a:rPr lang="ru-RU" sz="1600" dirty="0" smtClean="0"/>
              <a:t> </a:t>
            </a:r>
            <a:r>
              <a:rPr lang="ru-RU" sz="1600" dirty="0" err="1" smtClean="0"/>
              <a:t>версію</a:t>
            </a:r>
            <a:r>
              <a:rPr lang="ru-RU" sz="1600" dirty="0" smtClean="0"/>
              <a:t> для командного рядка. </a:t>
            </a:r>
            <a:r>
              <a:rPr lang="uk-UA" sz="1600" dirty="0" smtClean="0"/>
              <a:t>Вона доступна у вихідних кодах. Реалізація протоколу SNMP (Simple Network Management Protocol) дає доступ до журналу подій і можливість досліджувати структуру Active Directory.</a:t>
            </a:r>
          </a:p>
          <a:p>
            <a:endParaRPr lang="uk-UA" dirty="0" smtClean="0"/>
          </a:p>
        </p:txBody>
      </p:sp>
    </p:spTree>
    <p:extLst>
      <p:ext uri="{BB962C8B-B14F-4D97-AF65-F5344CB8AC3E}">
        <p14:creationId xmlns:p14="http://schemas.microsoft.com/office/powerpoint/2010/main" xmlns="" val="56540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743976" y="6494483"/>
            <a:ext cx="400024" cy="363517"/>
          </a:xfrm>
        </p:spPr>
        <p:txBody>
          <a:bodyPr/>
          <a:lstStyle/>
          <a:p>
            <a:pPr>
              <a:defRPr/>
            </a:pPr>
            <a:fld id="{78A31D96-E23D-44C8-AFB2-DA02E14C2627}" type="slidenum">
              <a:rPr lang="uk-UA" smtClean="0"/>
              <a:pPr>
                <a:defRPr/>
              </a:pPr>
              <a:t>4</a:t>
            </a:fld>
            <a:endParaRPr lang="uk-UA" dirty="0"/>
          </a:p>
        </p:txBody>
      </p:sp>
      <p:sp>
        <p:nvSpPr>
          <p:cNvPr id="4" name="Прямоугольник 3"/>
          <p:cNvSpPr/>
          <p:nvPr/>
        </p:nvSpPr>
        <p:spPr>
          <a:xfrm>
            <a:off x="142844" y="214290"/>
            <a:ext cx="8858312" cy="6696320"/>
          </a:xfrm>
          <a:prstGeom prst="rect">
            <a:avLst/>
          </a:prstGeom>
        </p:spPr>
        <p:txBody>
          <a:bodyPr wrap="square">
            <a:spAutoFit/>
          </a:bodyPr>
          <a:lstStyle/>
          <a:p>
            <a:pPr algn="just"/>
            <a:r>
              <a:rPr lang="ru-RU" sz="1600" dirty="0" err="1" smtClean="0"/>
              <a:t>Програма</a:t>
            </a:r>
            <a:r>
              <a:rPr lang="ru-RU" sz="1600" dirty="0" smtClean="0"/>
              <a:t> </a:t>
            </a:r>
            <a:r>
              <a:rPr lang="en-CA" sz="1600" dirty="0" err="1" smtClean="0"/>
              <a:t>winfingerprint</a:t>
            </a:r>
            <a:r>
              <a:rPr lang="ru-RU" sz="1600" dirty="0" smtClean="0"/>
              <a:t> </a:t>
            </a:r>
            <a:r>
              <a:rPr lang="ru-RU" sz="1600" dirty="0" err="1" smtClean="0"/>
              <a:t>здатна</a:t>
            </a:r>
            <a:r>
              <a:rPr lang="ru-RU" sz="1600" dirty="0" smtClean="0"/>
              <a:t> </a:t>
            </a:r>
            <a:r>
              <a:rPr lang="ru-RU" sz="1600" dirty="0" err="1" smtClean="0"/>
              <a:t>запитувати</a:t>
            </a:r>
            <a:r>
              <a:rPr lang="ru-RU" sz="1600" dirty="0" smtClean="0"/>
              <a:t> </a:t>
            </a:r>
            <a:r>
              <a:rPr lang="ru-RU" sz="1600" dirty="0" err="1" smtClean="0"/>
              <a:t>інформацію</a:t>
            </a:r>
            <a:r>
              <a:rPr lang="ru-RU" sz="1600" dirty="0" smtClean="0"/>
              <a:t>, не </a:t>
            </a:r>
            <a:r>
              <a:rPr lang="ru-RU" sz="1600" dirty="0" err="1" smtClean="0"/>
              <a:t>маючи</a:t>
            </a:r>
            <a:r>
              <a:rPr lang="ru-RU" sz="1600" dirty="0" smtClean="0"/>
              <a:t> на те </a:t>
            </a:r>
            <a:r>
              <a:rPr lang="ru-RU" sz="1600" dirty="0" err="1" smtClean="0"/>
              <a:t>ніяких</a:t>
            </a:r>
            <a:r>
              <a:rPr lang="ru-RU" sz="1600" dirty="0" smtClean="0"/>
              <a:t> </a:t>
            </a:r>
            <a:r>
              <a:rPr lang="ru-RU" sz="1600" dirty="0" err="1" smtClean="0"/>
              <a:t>реєстраційних</a:t>
            </a:r>
            <a:r>
              <a:rPr lang="ru-RU" sz="1600" dirty="0" smtClean="0"/>
              <a:t> </a:t>
            </a:r>
            <a:r>
              <a:rPr lang="ru-RU" sz="1600" dirty="0" err="1" smtClean="0"/>
              <a:t>повноважень</a:t>
            </a:r>
            <a:r>
              <a:rPr lang="ru-RU" sz="1600" dirty="0" smtClean="0"/>
              <a:t> (</a:t>
            </a:r>
            <a:r>
              <a:rPr lang="en-CA" sz="1600" dirty="0" smtClean="0"/>
              <a:t>logon credentials</a:t>
            </a:r>
            <a:r>
              <a:rPr lang="ru-RU" sz="1600" dirty="0" smtClean="0"/>
              <a:t>), - за </a:t>
            </a:r>
            <a:r>
              <a:rPr lang="ru-RU" sz="1600" dirty="0" err="1" smtClean="0"/>
              <a:t>допомогою</a:t>
            </a:r>
            <a:r>
              <a:rPr lang="ru-RU" sz="1600" dirty="0" smtClean="0"/>
              <a:t> </a:t>
            </a:r>
            <a:r>
              <a:rPr lang="ru-RU" sz="1600" dirty="0" err="1" smtClean="0"/>
              <a:t>нуль-сесії</a:t>
            </a:r>
            <a:r>
              <a:rPr lang="ru-RU" sz="1600" dirty="0" smtClean="0"/>
              <a:t> </a:t>
            </a:r>
            <a:r>
              <a:rPr lang="en-CA" sz="1600" dirty="0" smtClean="0"/>
              <a:t>Windows</a:t>
            </a:r>
            <a:r>
              <a:rPr lang="ru-RU" sz="1600" dirty="0" smtClean="0"/>
              <a:t>. По </a:t>
            </a:r>
            <a:r>
              <a:rPr lang="ru-RU" sz="1600" dirty="0" err="1" smtClean="0"/>
              <a:t>суті</a:t>
            </a:r>
            <a:r>
              <a:rPr lang="ru-RU" sz="1600" dirty="0" smtClean="0"/>
              <a:t>, </a:t>
            </a:r>
            <a:r>
              <a:rPr lang="ru-RU" sz="1600" dirty="0" err="1" smtClean="0"/>
              <a:t>нуль-сесія</a:t>
            </a:r>
            <a:r>
              <a:rPr lang="ru-RU" sz="1600" dirty="0" smtClean="0"/>
              <a:t> </a:t>
            </a:r>
            <a:r>
              <a:rPr lang="ru-RU" sz="1600" dirty="0" err="1" smtClean="0"/>
              <a:t>надає</a:t>
            </a:r>
            <a:r>
              <a:rPr lang="ru-RU" sz="1600" dirty="0" smtClean="0"/>
              <a:t> </a:t>
            </a:r>
            <a:r>
              <a:rPr lang="ru-RU" sz="1600" dirty="0" err="1" smtClean="0"/>
              <a:t>неавторизоване</a:t>
            </a:r>
            <a:r>
              <a:rPr lang="ru-RU" sz="1600" dirty="0" smtClean="0"/>
              <a:t> </a:t>
            </a:r>
            <a:r>
              <a:rPr lang="ru-RU" sz="1600" dirty="0" err="1" smtClean="0"/>
              <a:t>з'єднання</a:t>
            </a:r>
            <a:r>
              <a:rPr lang="ru-RU" sz="1600" dirty="0" smtClean="0"/>
              <a:t> </a:t>
            </a:r>
            <a:r>
              <a:rPr lang="ru-RU" sz="1600" dirty="0" err="1" smtClean="0"/>
              <a:t>з</a:t>
            </a:r>
            <a:r>
              <a:rPr lang="ru-RU" sz="1600" dirty="0" smtClean="0"/>
              <a:t> машиною для </a:t>
            </a:r>
            <a:r>
              <a:rPr lang="ru-RU" sz="1600" dirty="0" err="1" smtClean="0"/>
              <a:t>анонімного</a:t>
            </a:r>
            <a:r>
              <a:rPr lang="ru-RU" sz="1600" dirty="0" smtClean="0"/>
              <a:t> </a:t>
            </a:r>
            <a:r>
              <a:rPr lang="ru-RU" sz="1600" dirty="0" err="1" smtClean="0"/>
              <a:t>збору</a:t>
            </a:r>
            <a:r>
              <a:rPr lang="ru-RU" sz="1600" dirty="0" smtClean="0"/>
              <a:t> </a:t>
            </a:r>
            <a:r>
              <a:rPr lang="ru-RU" sz="1600" dirty="0" err="1" smtClean="0"/>
              <a:t>інформації</a:t>
            </a:r>
            <a:r>
              <a:rPr lang="ru-RU" sz="1600" dirty="0" smtClean="0"/>
              <a:t>. </a:t>
            </a:r>
            <a:r>
              <a:rPr lang="ru-RU" sz="1600" dirty="0" err="1" smtClean="0"/>
              <a:t>Наявність</a:t>
            </a:r>
            <a:r>
              <a:rPr lang="ru-RU" sz="1600" dirty="0" smtClean="0"/>
              <a:t> </a:t>
            </a:r>
            <a:r>
              <a:rPr lang="ru-RU" sz="1600" dirty="0" err="1" smtClean="0"/>
              <a:t>нуль-сесій</a:t>
            </a:r>
            <a:r>
              <a:rPr lang="ru-RU" sz="1600" dirty="0" smtClean="0"/>
              <a:t> </a:t>
            </a:r>
            <a:r>
              <a:rPr lang="ru-RU" sz="1600" dirty="0" err="1" smtClean="0"/>
              <a:t>трохи</a:t>
            </a:r>
            <a:r>
              <a:rPr lang="ru-RU" sz="1600" dirty="0" smtClean="0"/>
              <a:t> </a:t>
            </a:r>
            <a:r>
              <a:rPr lang="ru-RU" sz="1600" dirty="0" err="1" smtClean="0"/>
              <a:t>полегшує</a:t>
            </a:r>
            <a:r>
              <a:rPr lang="ru-RU" sz="1600" dirty="0" smtClean="0"/>
              <a:t> </a:t>
            </a:r>
            <a:r>
              <a:rPr lang="ru-RU" sz="1600" dirty="0" err="1" smtClean="0"/>
              <a:t>тягар</a:t>
            </a:r>
            <a:r>
              <a:rPr lang="ru-RU" sz="1600" dirty="0" smtClean="0"/>
              <a:t> </a:t>
            </a:r>
            <a:r>
              <a:rPr lang="ru-RU" sz="1600" dirty="0" err="1" smtClean="0"/>
              <a:t>адміністрування</a:t>
            </a:r>
            <a:r>
              <a:rPr lang="ru-RU" sz="1600" dirty="0" smtClean="0"/>
              <a:t>, вони </a:t>
            </a:r>
            <a:r>
              <a:rPr lang="ru-RU" sz="1600" dirty="0" err="1" smtClean="0"/>
              <a:t>схожі</a:t>
            </a:r>
            <a:r>
              <a:rPr lang="ru-RU" sz="1600" dirty="0" smtClean="0"/>
              <a:t> на </a:t>
            </a:r>
            <a:r>
              <a:rPr lang="ru-RU" sz="1600" dirty="0" err="1" smtClean="0"/>
              <a:t>служби</a:t>
            </a:r>
            <a:r>
              <a:rPr lang="ru-RU" sz="1600" dirty="0" smtClean="0"/>
              <a:t> </a:t>
            </a:r>
            <a:r>
              <a:rPr lang="en-CA" sz="1600" dirty="0" smtClean="0"/>
              <a:t>finger</a:t>
            </a:r>
            <a:r>
              <a:rPr lang="ru-RU" sz="1600" dirty="0" smtClean="0"/>
              <a:t> в ОС </a:t>
            </a:r>
            <a:r>
              <a:rPr lang="en-CA" sz="1600" dirty="0" smtClean="0"/>
              <a:t>Unix</a:t>
            </a:r>
            <a:r>
              <a:rPr lang="ru-RU" sz="1600" dirty="0" smtClean="0"/>
              <a:t>. З </a:t>
            </a:r>
            <a:r>
              <a:rPr lang="ru-RU" sz="1600" dirty="0" err="1" smtClean="0"/>
              <a:t>цієї</a:t>
            </a:r>
            <a:r>
              <a:rPr lang="ru-RU" sz="1600" dirty="0" smtClean="0"/>
              <a:t> ж причини </a:t>
            </a:r>
            <a:r>
              <a:rPr lang="ru-RU" sz="1600" dirty="0" err="1" smtClean="0"/>
              <a:t>ці</a:t>
            </a:r>
            <a:r>
              <a:rPr lang="ru-RU" sz="1600" dirty="0" smtClean="0"/>
              <a:t> </a:t>
            </a:r>
            <a:r>
              <a:rPr lang="ru-RU" sz="1600" dirty="0" err="1" smtClean="0"/>
              <a:t>сесії</a:t>
            </a:r>
            <a:r>
              <a:rPr lang="ru-RU" sz="1600" dirty="0" smtClean="0"/>
              <a:t> </a:t>
            </a:r>
            <a:r>
              <a:rPr lang="ru-RU" sz="1600" dirty="0" err="1" smtClean="0"/>
              <a:t>є</a:t>
            </a:r>
            <a:r>
              <a:rPr lang="ru-RU" sz="1600" dirty="0" smtClean="0"/>
              <a:t> "</a:t>
            </a:r>
            <a:r>
              <a:rPr lang="ru-RU" sz="1600" dirty="0" err="1" smtClean="0"/>
              <a:t>мрією</a:t>
            </a:r>
            <a:r>
              <a:rPr lang="ru-RU" sz="1600" dirty="0" smtClean="0"/>
              <a:t> </a:t>
            </a:r>
            <a:r>
              <a:rPr lang="ru-RU" sz="1600" dirty="0" err="1" smtClean="0"/>
              <a:t>зламника</a:t>
            </a:r>
            <a:r>
              <a:rPr lang="ru-RU" sz="1600" dirty="0" smtClean="0"/>
              <a:t>": </a:t>
            </a:r>
            <a:r>
              <a:rPr lang="ru-RU" sz="1600" dirty="0" err="1" smtClean="0"/>
              <a:t>з</a:t>
            </a:r>
            <a:r>
              <a:rPr lang="ru-RU" sz="1600" dirty="0" smtClean="0"/>
              <a:t> </a:t>
            </a:r>
            <a:r>
              <a:rPr lang="ru-RU" sz="1600" dirty="0" err="1" smtClean="0"/>
              <a:t>їх</a:t>
            </a:r>
            <a:r>
              <a:rPr lang="ru-RU" sz="1600" dirty="0" smtClean="0"/>
              <a:t> </a:t>
            </a:r>
            <a:r>
              <a:rPr lang="ru-RU" sz="1600" dirty="0" err="1" smtClean="0"/>
              <a:t>допомогою</a:t>
            </a:r>
            <a:r>
              <a:rPr lang="ru-RU" sz="1600" dirty="0" smtClean="0"/>
              <a:t> </a:t>
            </a:r>
            <a:r>
              <a:rPr lang="ru-RU" sz="1600" dirty="0" err="1" smtClean="0"/>
              <a:t>він</a:t>
            </a:r>
            <a:r>
              <a:rPr lang="ru-RU" sz="1600" dirty="0" smtClean="0"/>
              <a:t> </a:t>
            </a:r>
            <a:r>
              <a:rPr lang="ru-RU" sz="1600" dirty="0" err="1" smtClean="0"/>
              <a:t>отримує</a:t>
            </a:r>
            <a:r>
              <a:rPr lang="ru-RU" sz="1600" dirty="0" smtClean="0"/>
              <a:t> </a:t>
            </a:r>
            <a:r>
              <a:rPr lang="ru-RU" sz="1600" dirty="0" err="1" smtClean="0"/>
              <a:t>віддалений</a:t>
            </a:r>
            <a:r>
              <a:rPr lang="ru-RU" sz="1600" dirty="0" smtClean="0"/>
              <a:t> </a:t>
            </a:r>
            <a:r>
              <a:rPr lang="ru-RU" sz="1600" dirty="0" err="1" smtClean="0"/>
              <a:t>і</a:t>
            </a:r>
            <a:r>
              <a:rPr lang="ru-RU" sz="1600" dirty="0" smtClean="0"/>
              <a:t> </a:t>
            </a:r>
            <a:r>
              <a:rPr lang="ru-RU" sz="1600" dirty="0" err="1" smtClean="0"/>
              <a:t>анонімний</a:t>
            </a:r>
            <a:r>
              <a:rPr lang="ru-RU" sz="1600" dirty="0" smtClean="0"/>
              <a:t> доступ до </a:t>
            </a:r>
            <a:r>
              <a:rPr lang="ru-RU" sz="1600" dirty="0" err="1" smtClean="0"/>
              <a:t>даних</a:t>
            </a:r>
            <a:r>
              <a:rPr lang="ru-RU" sz="1600" dirty="0" smtClean="0"/>
              <a:t> про </a:t>
            </a:r>
            <a:r>
              <a:rPr lang="ru-RU" sz="1600" dirty="0" err="1" smtClean="0"/>
              <a:t>користувачів</a:t>
            </a:r>
            <a:r>
              <a:rPr lang="ru-RU" sz="1600" dirty="0" smtClean="0"/>
              <a:t>, </a:t>
            </a:r>
            <a:r>
              <a:rPr lang="ru-RU" sz="1600" dirty="0" err="1" smtClean="0"/>
              <a:t>які</a:t>
            </a:r>
            <a:r>
              <a:rPr lang="ru-RU" sz="1600" dirty="0" smtClean="0"/>
              <a:t> </a:t>
            </a:r>
            <a:r>
              <a:rPr lang="ru-RU" sz="1600" dirty="0" err="1" smtClean="0"/>
              <a:t>розміщені</a:t>
            </a:r>
            <a:r>
              <a:rPr lang="ru-RU" sz="1600" dirty="0" smtClean="0"/>
              <a:t> на </a:t>
            </a:r>
            <a:r>
              <a:rPr lang="ru-RU" sz="1600" dirty="0" err="1" smtClean="0"/>
              <a:t>спільних</a:t>
            </a:r>
            <a:r>
              <a:rPr lang="ru-RU" sz="1600" dirty="0" smtClean="0"/>
              <a:t> ресурсах та </a:t>
            </a:r>
            <a:r>
              <a:rPr lang="ru-RU" sz="1600" dirty="0" err="1" smtClean="0"/>
              <a:t>іншої</a:t>
            </a:r>
            <a:r>
              <a:rPr lang="ru-RU" sz="1600" dirty="0" smtClean="0"/>
              <a:t> </a:t>
            </a:r>
            <a:r>
              <a:rPr lang="ru-RU" sz="1600" dirty="0" err="1" smtClean="0"/>
              <a:t>потенційно</a:t>
            </a:r>
            <a:r>
              <a:rPr lang="ru-RU" sz="1600" dirty="0" smtClean="0"/>
              <a:t> </a:t>
            </a:r>
            <a:r>
              <a:rPr lang="ru-RU" sz="1600" dirty="0" err="1" smtClean="0"/>
              <a:t>корисної</a:t>
            </a:r>
            <a:r>
              <a:rPr lang="ru-RU" sz="1600" dirty="0" smtClean="0"/>
              <a:t> </a:t>
            </a:r>
            <a:r>
              <a:rPr lang="ru-RU" sz="1600" dirty="0" err="1" smtClean="0"/>
              <a:t>інформації</a:t>
            </a:r>
            <a:r>
              <a:rPr lang="ru-RU" sz="1600" dirty="0" smtClean="0"/>
              <a:t>. </a:t>
            </a:r>
            <a:r>
              <a:rPr lang="ru-RU" sz="1600" dirty="0" err="1" smtClean="0"/>
              <a:t>Нуль-сесії</a:t>
            </a:r>
            <a:r>
              <a:rPr lang="ru-RU" sz="1600" dirty="0" smtClean="0"/>
              <a:t> </a:t>
            </a:r>
            <a:r>
              <a:rPr lang="ru-RU" sz="1600" dirty="0" err="1" smtClean="0"/>
              <a:t>можна</a:t>
            </a:r>
            <a:r>
              <a:rPr lang="ru-RU" sz="1600" dirty="0" smtClean="0"/>
              <a:t> </a:t>
            </a:r>
            <a:r>
              <a:rPr lang="ru-RU" sz="1600" dirty="0" err="1" smtClean="0"/>
              <a:t>відключити</a:t>
            </a:r>
            <a:r>
              <a:rPr lang="ru-RU" sz="1600" dirty="0" smtClean="0"/>
              <a:t>, </a:t>
            </a:r>
            <a:r>
              <a:rPr lang="ru-RU" sz="1600" dirty="0" err="1" smtClean="0"/>
              <a:t>внісши</a:t>
            </a:r>
            <a:r>
              <a:rPr lang="ru-RU" sz="1600" dirty="0" smtClean="0"/>
              <a:t> </a:t>
            </a:r>
            <a:r>
              <a:rPr lang="ru-RU" sz="1600" dirty="0" err="1" smtClean="0"/>
              <a:t>зміни</a:t>
            </a:r>
            <a:r>
              <a:rPr lang="ru-RU" sz="1600" dirty="0" smtClean="0"/>
              <a:t> до </a:t>
            </a:r>
            <a:r>
              <a:rPr lang="ru-RU" sz="1600" dirty="0" err="1" smtClean="0"/>
              <a:t>реєстру</a:t>
            </a:r>
            <a:r>
              <a:rPr lang="ru-RU" sz="1600" dirty="0" smtClean="0"/>
              <a:t>, </a:t>
            </a:r>
            <a:r>
              <a:rPr lang="ru-RU" sz="1600" dirty="0" err="1" smtClean="0"/>
              <a:t>але</a:t>
            </a:r>
            <a:r>
              <a:rPr lang="ru-RU" sz="1600" dirty="0" smtClean="0"/>
              <a:t> </a:t>
            </a:r>
            <a:r>
              <a:rPr lang="ru-RU" sz="1600" dirty="0" err="1" smtClean="0"/>
              <a:t>більшість</a:t>
            </a:r>
            <a:r>
              <a:rPr lang="ru-RU" sz="1600" dirty="0" smtClean="0"/>
              <a:t> </a:t>
            </a:r>
            <a:r>
              <a:rPr lang="ru-RU" sz="1600" dirty="0" err="1" smtClean="0"/>
              <a:t>організацій</a:t>
            </a:r>
            <a:r>
              <a:rPr lang="ru-RU" sz="1600" dirty="0" smtClean="0"/>
              <a:t> так </a:t>
            </a:r>
            <a:r>
              <a:rPr lang="ru-RU" sz="1600" dirty="0" err="1" smtClean="0"/>
              <a:t>і</a:t>
            </a:r>
            <a:r>
              <a:rPr lang="ru-RU" sz="1600" dirty="0" smtClean="0"/>
              <a:t> не </a:t>
            </a:r>
            <a:r>
              <a:rPr lang="ru-RU" sz="1600" dirty="0" err="1" smtClean="0"/>
              <a:t>зробило</a:t>
            </a:r>
            <a:r>
              <a:rPr lang="ru-RU" sz="1600" dirty="0" smtClean="0"/>
              <a:t> </a:t>
            </a:r>
            <a:r>
              <a:rPr lang="ru-RU" sz="1600" dirty="0" err="1" smtClean="0"/>
              <a:t>цього</a:t>
            </a:r>
            <a:r>
              <a:rPr lang="ru-RU" sz="1600" dirty="0" smtClean="0"/>
              <a:t>.</a:t>
            </a:r>
            <a:endParaRPr lang="uk-UA" sz="1600" dirty="0" smtClean="0"/>
          </a:p>
          <a:p>
            <a:endParaRPr lang="uk-UA" sz="800" dirty="0" smtClean="0"/>
          </a:p>
          <a:p>
            <a:pPr algn="just"/>
            <a:r>
              <a:rPr lang="uk-UA" sz="1600" dirty="0" smtClean="0"/>
              <a:t>Програма може сканувати одиничний хост або безперервний інтервал мережі. Склад запитуваної інформації визначається установкою відповідних відміток в формах. Відзначимо деяку корисну інформацію.</a:t>
            </a:r>
          </a:p>
          <a:p>
            <a:pPr indent="457200">
              <a:lnSpc>
                <a:spcPct val="114000"/>
              </a:lnSpc>
              <a:buFont typeface="Wingdings" pitchFamily="2" charset="2"/>
              <a:buChar char="Ø"/>
            </a:pPr>
            <a:r>
              <a:rPr lang="uk-UA" sz="1600" b="1" u="sng" dirty="0" err="1" smtClean="0">
                <a:solidFill>
                  <a:schemeClr val="tx2">
                    <a:lumMod val="50000"/>
                  </a:schemeClr>
                </a:solidFill>
              </a:rPr>
              <a:t>Role</a:t>
            </a:r>
            <a:r>
              <a:rPr lang="uk-UA" sz="1600" b="1" u="sng" dirty="0" smtClean="0">
                <a:solidFill>
                  <a:schemeClr val="tx2">
                    <a:lumMod val="50000"/>
                  </a:schemeClr>
                </a:solidFill>
              </a:rPr>
              <a:t>.</a:t>
            </a:r>
            <a:r>
              <a:rPr lang="uk-UA" sz="1600" dirty="0" smtClean="0"/>
              <a:t> </a:t>
            </a:r>
            <a:r>
              <a:rPr lang="uk-UA" sz="1600" dirty="0" err="1" smtClean="0"/>
              <a:t>Winfingerprint</a:t>
            </a:r>
            <a:r>
              <a:rPr lang="uk-UA" sz="1600" dirty="0" smtClean="0"/>
              <a:t> може визначити з певною мірою деталізації тип сервера і його операційну систему. Ідентифікатори первинних контролерів доменів (PDCs), контролерів доменів резервування (BDCs), і будь-які домени, до яких відноситься комп'ютер.</a:t>
            </a:r>
          </a:p>
          <a:p>
            <a:pPr indent="457200">
              <a:lnSpc>
                <a:spcPct val="114000"/>
              </a:lnSpc>
              <a:buFont typeface="Wingdings" pitchFamily="2" charset="2"/>
              <a:buChar char="Ø"/>
            </a:pPr>
            <a:r>
              <a:rPr lang="uk-UA" sz="1600" b="1" u="sng" dirty="0" err="1" smtClean="0">
                <a:solidFill>
                  <a:schemeClr val="tx2">
                    <a:lumMod val="50000"/>
                  </a:schemeClr>
                </a:solidFill>
              </a:rPr>
              <a:t>Date</a:t>
            </a:r>
            <a:r>
              <a:rPr lang="uk-UA" sz="1600" b="1" u="sng" dirty="0" smtClean="0">
                <a:solidFill>
                  <a:schemeClr val="tx2">
                    <a:lumMod val="50000"/>
                  </a:schemeClr>
                </a:solidFill>
              </a:rPr>
              <a:t> / </a:t>
            </a:r>
            <a:r>
              <a:rPr lang="uk-UA" sz="1600" b="1" u="sng" dirty="0" err="1" smtClean="0">
                <a:solidFill>
                  <a:schemeClr val="tx2">
                    <a:lumMod val="50000"/>
                  </a:schemeClr>
                </a:solidFill>
              </a:rPr>
              <a:t>Time</a:t>
            </a:r>
            <a:r>
              <a:rPr lang="uk-UA" sz="1600" b="1" u="sng" dirty="0" smtClean="0"/>
              <a:t>.</a:t>
            </a:r>
            <a:r>
              <a:rPr lang="uk-UA" sz="1600" dirty="0" smtClean="0"/>
              <a:t> Допомагає зробити припущення про місце фізичного розміщення сервера. Локальний час сервера також може бути використано, якщо ви спробуєте управляти віддаленими завданнями з використанням команди AT.</a:t>
            </a:r>
          </a:p>
          <a:p>
            <a:pPr indent="457200">
              <a:lnSpc>
                <a:spcPct val="114000"/>
              </a:lnSpc>
              <a:buFont typeface="Wingdings" pitchFamily="2" charset="2"/>
              <a:buChar char="Ø"/>
            </a:pPr>
            <a:r>
              <a:rPr lang="uk-UA" sz="1600" b="1" dirty="0" err="1" smtClean="0">
                <a:solidFill>
                  <a:schemeClr val="tx2">
                    <a:lumMod val="50000"/>
                  </a:schemeClr>
                </a:solidFill>
              </a:rPr>
              <a:t>Usernames</a:t>
            </a:r>
            <a:r>
              <a:rPr lang="uk-UA" sz="1600" b="1" dirty="0" smtClean="0"/>
              <a:t>.</a:t>
            </a:r>
            <a:r>
              <a:rPr lang="uk-UA" sz="1600" dirty="0" smtClean="0"/>
              <a:t> </a:t>
            </a:r>
            <a:r>
              <a:rPr lang="uk-UA" sz="1600" dirty="0" err="1" smtClean="0"/>
              <a:t>Winfingerprint</a:t>
            </a:r>
            <a:r>
              <a:rPr lang="uk-UA" sz="1600" dirty="0" smtClean="0"/>
              <a:t> виводить список системних ідентифікаторів ID (SID) для кожного користувача. Так можна визначити адміністратора (SID 500).</a:t>
            </a:r>
          </a:p>
          <a:p>
            <a:pPr indent="457200">
              <a:lnSpc>
                <a:spcPct val="114000"/>
              </a:lnSpc>
              <a:buFont typeface="Wingdings" pitchFamily="2" charset="2"/>
              <a:buChar char="Ø"/>
            </a:pPr>
            <a:r>
              <a:rPr lang="uk-UA" sz="1600" b="1" u="sng" dirty="0" err="1" smtClean="0">
                <a:solidFill>
                  <a:schemeClr val="tx2">
                    <a:lumMod val="50000"/>
                  </a:schemeClr>
                </a:solidFill>
              </a:rPr>
              <a:t>Sessions</a:t>
            </a:r>
            <a:r>
              <a:rPr lang="uk-UA" sz="1600" b="1" u="sng" dirty="0" smtClean="0"/>
              <a:t>.</a:t>
            </a:r>
            <a:r>
              <a:rPr lang="uk-UA" sz="1600" dirty="0" smtClean="0"/>
              <a:t> Тут наводиться список NetBIOS-імен інших систем, які підтримують з'єднання з досліджуваної. Часто це допомагає уточнити список досліджуваних систем BDC, баз даних або адміністраторів.</a:t>
            </a:r>
          </a:p>
          <a:p>
            <a:pPr indent="457200">
              <a:lnSpc>
                <a:spcPct val="114000"/>
              </a:lnSpc>
              <a:buFont typeface="Wingdings" pitchFamily="2" charset="2"/>
              <a:buChar char="Ø"/>
            </a:pPr>
            <a:r>
              <a:rPr lang="uk-UA" sz="1600" b="1" u="sng" dirty="0" err="1" smtClean="0">
                <a:solidFill>
                  <a:schemeClr val="tx2">
                    <a:lumMod val="50000"/>
                  </a:schemeClr>
                </a:solidFill>
              </a:rPr>
              <a:t>Services</a:t>
            </a:r>
            <a:r>
              <a:rPr lang="uk-UA" sz="1600" b="1" u="sng" dirty="0" smtClean="0"/>
              <a:t>.</a:t>
            </a:r>
            <a:r>
              <a:rPr lang="uk-UA" sz="1600" dirty="0" smtClean="0"/>
              <a:t> Повний список служб дає можливість дізнатися, які програми встановлені і активні.</a:t>
            </a:r>
          </a:p>
        </p:txBody>
      </p:sp>
    </p:spTree>
    <p:extLst>
      <p:ext uri="{BB962C8B-B14F-4D97-AF65-F5344CB8AC3E}">
        <p14:creationId xmlns:p14="http://schemas.microsoft.com/office/powerpoint/2010/main" xmlns="" val="56540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743976" y="6494483"/>
            <a:ext cx="400024" cy="363517"/>
          </a:xfrm>
        </p:spPr>
        <p:txBody>
          <a:bodyPr/>
          <a:lstStyle/>
          <a:p>
            <a:pPr>
              <a:defRPr/>
            </a:pPr>
            <a:fld id="{78A31D96-E23D-44C8-AFB2-DA02E14C2627}" type="slidenum">
              <a:rPr lang="uk-UA" smtClean="0"/>
              <a:pPr>
                <a:defRPr/>
              </a:pPr>
              <a:t>5</a:t>
            </a:fld>
            <a:endParaRPr lang="uk-UA" dirty="0"/>
          </a:p>
        </p:txBody>
      </p:sp>
      <p:sp>
        <p:nvSpPr>
          <p:cNvPr id="6" name="Прямоугольник 5"/>
          <p:cNvSpPr/>
          <p:nvPr/>
        </p:nvSpPr>
        <p:spPr>
          <a:xfrm>
            <a:off x="0" y="42268"/>
            <a:ext cx="9144000" cy="523220"/>
          </a:xfrm>
          <a:prstGeom prst="rect">
            <a:avLst/>
          </a:prstGeom>
        </p:spPr>
        <p:txBody>
          <a:bodyPr wrap="square">
            <a:spAutoFit/>
          </a:bodyPr>
          <a:lstStyle/>
          <a:p>
            <a:r>
              <a:rPr lang="en-CA" sz="2800" dirty="0" smtClean="0">
                <a:solidFill>
                  <a:srgbClr val="FFC000"/>
                </a:solidFill>
              </a:rPr>
              <a:t>GETUSERINFO</a:t>
            </a:r>
            <a:endParaRPr lang="uk-UA" sz="2800" dirty="0" smtClean="0">
              <a:solidFill>
                <a:srgbClr val="FFC000"/>
              </a:solidFill>
            </a:endParaRPr>
          </a:p>
        </p:txBody>
      </p:sp>
      <p:sp>
        <p:nvSpPr>
          <p:cNvPr id="4" name="Прямоугольник 3"/>
          <p:cNvSpPr/>
          <p:nvPr/>
        </p:nvSpPr>
        <p:spPr>
          <a:xfrm>
            <a:off x="214282" y="642067"/>
            <a:ext cx="8715436" cy="6001643"/>
          </a:xfrm>
          <a:prstGeom prst="rect">
            <a:avLst/>
          </a:prstGeom>
        </p:spPr>
        <p:txBody>
          <a:bodyPr wrap="square">
            <a:spAutoFit/>
          </a:bodyPr>
          <a:lstStyle/>
          <a:p>
            <a:pPr algn="just"/>
            <a:r>
              <a:rPr lang="en-CA" sz="1600" dirty="0" err="1" smtClean="0"/>
              <a:t>GetUserInfo</a:t>
            </a:r>
            <a:r>
              <a:rPr lang="en-CA" sz="1600" dirty="0" smtClean="0"/>
              <a:t> - </a:t>
            </a:r>
            <a:r>
              <a:rPr lang="en-CA" sz="1600" dirty="0" err="1" smtClean="0"/>
              <a:t>одна</a:t>
            </a:r>
            <a:r>
              <a:rPr lang="en-CA" sz="1600" dirty="0" smtClean="0"/>
              <a:t> з </a:t>
            </a:r>
            <a:r>
              <a:rPr lang="en-CA" sz="1600" dirty="0" err="1" smtClean="0"/>
              <a:t>утиліт</a:t>
            </a:r>
            <a:r>
              <a:rPr lang="en-CA" sz="1600" dirty="0" smtClean="0"/>
              <a:t> </a:t>
            </a:r>
            <a:r>
              <a:rPr lang="en-CA" sz="1600" dirty="0" err="1" smtClean="0"/>
              <a:t>набору</a:t>
            </a:r>
            <a:r>
              <a:rPr lang="en-CA" sz="1600" dirty="0" smtClean="0"/>
              <a:t> "</a:t>
            </a:r>
            <a:r>
              <a:rPr lang="en-CA" sz="1600" dirty="0" err="1" smtClean="0"/>
              <a:t>joeware</a:t>
            </a:r>
            <a:r>
              <a:rPr lang="en-CA" sz="1600" dirty="0" smtClean="0"/>
              <a:t>", </a:t>
            </a:r>
            <a:r>
              <a:rPr lang="en-CA" sz="1600" dirty="0" err="1" smtClean="0"/>
              <a:t>створених</a:t>
            </a:r>
            <a:r>
              <a:rPr lang="en-CA" sz="1600" dirty="0" smtClean="0"/>
              <a:t> </a:t>
            </a:r>
            <a:r>
              <a:rPr lang="en-CA" sz="1600" dirty="0" err="1" smtClean="0"/>
              <a:t>Джо</a:t>
            </a:r>
            <a:r>
              <a:rPr lang="en-CA" sz="1600" dirty="0" smtClean="0"/>
              <a:t> </a:t>
            </a:r>
            <a:r>
              <a:rPr lang="en-CA" sz="1600" dirty="0" err="1" smtClean="0"/>
              <a:t>Річардсом</a:t>
            </a:r>
            <a:r>
              <a:rPr lang="uk-UA" sz="1600" dirty="0" smtClean="0"/>
              <a:t>. </a:t>
            </a:r>
            <a:r>
              <a:rPr lang="ru-RU" sz="1600" dirty="0" err="1" smtClean="0"/>
              <a:t>Ця</a:t>
            </a:r>
            <a:r>
              <a:rPr lang="ru-RU" sz="1600" dirty="0" smtClean="0"/>
              <a:t> </a:t>
            </a:r>
            <a:r>
              <a:rPr lang="ru-RU" sz="1600" dirty="0" err="1" smtClean="0"/>
              <a:t>колекція</a:t>
            </a:r>
            <a:r>
              <a:rPr lang="ru-RU" sz="1600" dirty="0" smtClean="0"/>
              <a:t> </a:t>
            </a:r>
            <a:r>
              <a:rPr lang="ru-RU" sz="1600" dirty="0" err="1" smtClean="0"/>
              <a:t>включає</a:t>
            </a:r>
            <a:r>
              <a:rPr lang="ru-RU" sz="1600" dirty="0" smtClean="0"/>
              <a:t> в себе </a:t>
            </a:r>
            <a:r>
              <a:rPr lang="ru-RU" sz="1600" dirty="0" err="1" smtClean="0"/>
              <a:t>утиліти</a:t>
            </a:r>
            <a:r>
              <a:rPr lang="ru-RU" sz="1600" dirty="0" smtClean="0"/>
              <a:t>, </a:t>
            </a:r>
            <a:r>
              <a:rPr lang="ru-RU" sz="1600" dirty="0" err="1" smtClean="0"/>
              <a:t>що</a:t>
            </a:r>
            <a:r>
              <a:rPr lang="ru-RU" sz="1600" dirty="0" smtClean="0"/>
              <a:t> </a:t>
            </a:r>
            <a:r>
              <a:rPr lang="ru-RU" sz="1600" dirty="0" err="1" smtClean="0"/>
              <a:t>становлять</a:t>
            </a:r>
            <a:r>
              <a:rPr lang="ru-RU" sz="1600" dirty="0" smtClean="0"/>
              <a:t> </a:t>
            </a:r>
            <a:r>
              <a:rPr lang="ru-RU" sz="1600" dirty="0" err="1" smtClean="0"/>
              <a:t>набір</a:t>
            </a:r>
            <a:r>
              <a:rPr lang="ru-RU" sz="1600" dirty="0" smtClean="0"/>
              <a:t> </a:t>
            </a:r>
            <a:r>
              <a:rPr lang="ru-RU" sz="1600" dirty="0" err="1" smtClean="0"/>
              <a:t>інструментів</a:t>
            </a:r>
            <a:r>
              <a:rPr lang="ru-RU" sz="1600" dirty="0" smtClean="0"/>
              <a:t> для </a:t>
            </a:r>
            <a:r>
              <a:rPr lang="ru-RU" sz="1600" dirty="0" err="1" smtClean="0"/>
              <a:t>адміністраторів</a:t>
            </a:r>
            <a:r>
              <a:rPr lang="ru-RU" sz="1600" dirty="0" smtClean="0"/>
              <a:t>, </a:t>
            </a:r>
            <a:r>
              <a:rPr lang="ru-RU" sz="1600" dirty="0" err="1" smtClean="0"/>
              <a:t>яким</a:t>
            </a:r>
            <a:r>
              <a:rPr lang="ru-RU" sz="1600" dirty="0" smtClean="0"/>
              <a:t> </a:t>
            </a:r>
            <a:r>
              <a:rPr lang="ru-RU" sz="1600" dirty="0" err="1" smtClean="0"/>
              <a:t>потрібно</a:t>
            </a:r>
            <a:r>
              <a:rPr lang="ru-RU" sz="1600" dirty="0" smtClean="0"/>
              <a:t> </a:t>
            </a:r>
            <a:r>
              <a:rPr lang="ru-RU" sz="1600" dirty="0" err="1" smtClean="0"/>
              <a:t>залізти</a:t>
            </a:r>
            <a:r>
              <a:rPr lang="ru-RU" sz="1600" dirty="0" smtClean="0"/>
              <a:t> </a:t>
            </a:r>
            <a:r>
              <a:rPr lang="ru-RU" sz="1600" dirty="0" err="1" smtClean="0"/>
              <a:t>всередину</a:t>
            </a:r>
            <a:r>
              <a:rPr lang="ru-RU" sz="1600" dirty="0" smtClean="0"/>
              <a:t> </a:t>
            </a:r>
            <a:r>
              <a:rPr lang="en-CA" sz="1600" dirty="0" smtClean="0"/>
              <a:t>Windows</a:t>
            </a:r>
            <a:r>
              <a:rPr lang="ru-RU" sz="1600" dirty="0" smtClean="0"/>
              <a:t>.</a:t>
            </a:r>
            <a:endParaRPr lang="uk-UA" sz="1600" dirty="0" smtClean="0"/>
          </a:p>
          <a:p>
            <a:r>
              <a:rPr lang="ru-RU" sz="1600" dirty="0" smtClean="0"/>
              <a:t>Формат </a:t>
            </a:r>
            <a:r>
              <a:rPr lang="ru-RU" sz="1600" dirty="0" err="1" smtClean="0"/>
              <a:t>виведення</a:t>
            </a:r>
            <a:r>
              <a:rPr lang="ru-RU" sz="1600" dirty="0" smtClean="0"/>
              <a:t> схожий на </a:t>
            </a:r>
            <a:r>
              <a:rPr lang="ru-RU" sz="1600" dirty="0" err="1" smtClean="0"/>
              <a:t>вигляд</a:t>
            </a:r>
            <a:r>
              <a:rPr lang="ru-RU" sz="1600" dirty="0" smtClean="0"/>
              <a:t> </a:t>
            </a:r>
            <a:r>
              <a:rPr lang="ru-RU" sz="1600" dirty="0" err="1" smtClean="0"/>
              <a:t>команди</a:t>
            </a:r>
            <a:r>
              <a:rPr lang="ru-RU" sz="1600" dirty="0" smtClean="0"/>
              <a:t> </a:t>
            </a:r>
            <a:r>
              <a:rPr lang="en-CA" sz="1600" dirty="0" smtClean="0"/>
              <a:t>net user</a:t>
            </a:r>
            <a:r>
              <a:rPr lang="ru-RU" sz="1600" dirty="0" smtClean="0"/>
              <a:t>, </a:t>
            </a:r>
            <a:r>
              <a:rPr lang="ru-RU" sz="1600" dirty="0" err="1" smtClean="0"/>
              <a:t>з</a:t>
            </a:r>
            <a:r>
              <a:rPr lang="ru-RU" sz="1600" dirty="0" smtClean="0"/>
              <a:t> </a:t>
            </a:r>
            <a:r>
              <a:rPr lang="ru-RU" sz="1600" dirty="0" err="1" smtClean="0"/>
              <a:t>декількома</a:t>
            </a:r>
            <a:r>
              <a:rPr lang="ru-RU" sz="1600" dirty="0" smtClean="0"/>
              <a:t> </a:t>
            </a:r>
            <a:r>
              <a:rPr lang="ru-RU" sz="1600" dirty="0" err="1" smtClean="0"/>
              <a:t>відмінностями</a:t>
            </a:r>
            <a:r>
              <a:rPr lang="ru-RU" sz="1600" dirty="0" smtClean="0"/>
              <a:t>, на </a:t>
            </a:r>
            <a:r>
              <a:rPr lang="ru-RU" sz="1600" dirty="0" err="1" smtClean="0"/>
              <a:t>які</a:t>
            </a:r>
            <a:r>
              <a:rPr lang="ru-RU" sz="1600" dirty="0" smtClean="0"/>
              <a:t> </a:t>
            </a:r>
            <a:r>
              <a:rPr lang="ru-RU" sz="1600" dirty="0" err="1" smtClean="0"/>
              <a:t>важливо</a:t>
            </a:r>
            <a:r>
              <a:rPr lang="ru-RU" sz="1600" dirty="0" smtClean="0"/>
              <a:t> </a:t>
            </a:r>
            <a:r>
              <a:rPr lang="ru-RU" sz="1600" dirty="0" err="1" smtClean="0"/>
              <a:t>звернути</a:t>
            </a:r>
            <a:r>
              <a:rPr lang="ru-RU" sz="1600" dirty="0" smtClean="0"/>
              <a:t> </a:t>
            </a:r>
            <a:r>
              <a:rPr lang="ru-RU" sz="1600" dirty="0" err="1" smtClean="0"/>
              <a:t>увагу</a:t>
            </a:r>
            <a:r>
              <a:rPr lang="ru-RU" sz="1600" dirty="0" smtClean="0"/>
              <a:t>.		</a:t>
            </a:r>
            <a:r>
              <a:rPr lang="en-CA" sz="1600" dirty="0" smtClean="0">
                <a:solidFill>
                  <a:schemeClr val="tx2">
                    <a:lumMod val="50000"/>
                  </a:schemeClr>
                </a:solidFill>
              </a:rPr>
              <a:t>C: \&gt; </a:t>
            </a:r>
            <a:r>
              <a:rPr lang="en-CA" sz="1600" dirty="0" err="1" smtClean="0">
                <a:solidFill>
                  <a:schemeClr val="tx2">
                    <a:lumMod val="50000"/>
                  </a:schemeClr>
                </a:solidFill>
              </a:rPr>
              <a:t>GetUserInfo.exe</a:t>
            </a:r>
            <a:r>
              <a:rPr lang="en-CA" sz="1600" dirty="0" smtClean="0">
                <a:solidFill>
                  <a:schemeClr val="tx2">
                    <a:lumMod val="50000"/>
                  </a:schemeClr>
                </a:solidFill>
              </a:rPr>
              <a:t> administrator</a:t>
            </a:r>
            <a:endParaRPr lang="uk-UA" sz="1600" dirty="0" smtClean="0">
              <a:solidFill>
                <a:schemeClr val="tx2">
                  <a:lumMod val="50000"/>
                </a:schemeClr>
              </a:solidFill>
            </a:endParaRPr>
          </a:p>
          <a:p>
            <a:pPr algn="just"/>
            <a:r>
              <a:rPr lang="ru-RU" sz="1600" dirty="0" err="1" smtClean="0"/>
              <a:t>Використовуючи</a:t>
            </a:r>
            <a:r>
              <a:rPr lang="ru-RU" sz="1600" dirty="0" smtClean="0"/>
              <a:t> </a:t>
            </a:r>
            <a:r>
              <a:rPr lang="ru-RU" sz="1600" dirty="0" err="1" smtClean="0"/>
              <a:t>інформацію</a:t>
            </a:r>
            <a:r>
              <a:rPr lang="ru-RU" sz="1600" dirty="0" smtClean="0"/>
              <a:t> про </a:t>
            </a:r>
            <a:r>
              <a:rPr lang="ru-RU" sz="1600" dirty="0" err="1" smtClean="0"/>
              <a:t>паролі</a:t>
            </a:r>
            <a:r>
              <a:rPr lang="ru-RU" sz="1600" dirty="0" smtClean="0"/>
              <a:t> (</a:t>
            </a:r>
            <a:r>
              <a:rPr lang="ru-RU" sz="1600" dirty="0" err="1" smtClean="0"/>
              <a:t>вік</a:t>
            </a:r>
            <a:r>
              <a:rPr lang="ru-RU" sz="1600" dirty="0" smtClean="0"/>
              <a:t>, </a:t>
            </a:r>
            <a:r>
              <a:rPr lang="ru-RU" sz="1600" dirty="0" err="1" smtClean="0"/>
              <a:t>лічильник</a:t>
            </a:r>
            <a:r>
              <a:rPr lang="ru-RU" sz="1600" dirty="0" smtClean="0"/>
              <a:t> </a:t>
            </a:r>
            <a:r>
              <a:rPr lang="ru-RU" sz="1600" dirty="0" err="1" smtClean="0"/>
              <a:t>помилково</a:t>
            </a:r>
            <a:r>
              <a:rPr lang="ru-RU" sz="1600" dirty="0" smtClean="0"/>
              <a:t> </a:t>
            </a:r>
            <a:r>
              <a:rPr lang="ru-RU" sz="1600" dirty="0" err="1" smtClean="0"/>
              <a:t>введених</a:t>
            </a:r>
            <a:r>
              <a:rPr lang="ru-RU" sz="1600" dirty="0" smtClean="0"/>
              <a:t> </a:t>
            </a:r>
            <a:r>
              <a:rPr lang="ru-RU" sz="1600" dirty="0" err="1" smtClean="0"/>
              <a:t>паролів</a:t>
            </a:r>
            <a:r>
              <a:rPr lang="ru-RU" sz="1600" dirty="0" smtClean="0"/>
              <a:t>, число </a:t>
            </a:r>
            <a:r>
              <a:rPr lang="ru-RU" sz="1600" dirty="0" err="1" smtClean="0"/>
              <a:t>входів</a:t>
            </a:r>
            <a:r>
              <a:rPr lang="ru-RU" sz="1600" dirty="0" smtClean="0"/>
              <a:t> в систему), </a:t>
            </a:r>
            <a:r>
              <a:rPr lang="ru-RU" sz="1600" dirty="0" err="1" smtClean="0"/>
              <a:t>ви</a:t>
            </a:r>
            <a:r>
              <a:rPr lang="ru-RU" sz="1600" dirty="0" smtClean="0"/>
              <a:t> можете </a:t>
            </a:r>
            <a:r>
              <a:rPr lang="ru-RU" sz="1600" dirty="0" err="1" smtClean="0"/>
              <a:t>зробити</a:t>
            </a:r>
            <a:r>
              <a:rPr lang="ru-RU" sz="1600" dirty="0" smtClean="0"/>
              <a:t> </a:t>
            </a:r>
            <a:r>
              <a:rPr lang="ru-RU" sz="1600" dirty="0" err="1" smtClean="0"/>
              <a:t>кілька</a:t>
            </a:r>
            <a:r>
              <a:rPr lang="ru-RU" sz="1600" dirty="0" smtClean="0"/>
              <a:t> </a:t>
            </a:r>
            <a:r>
              <a:rPr lang="ru-RU" sz="1600" dirty="0" err="1" smtClean="0"/>
              <a:t>висновків</a:t>
            </a:r>
            <a:r>
              <a:rPr lang="ru-RU" sz="1600" dirty="0" smtClean="0"/>
              <a:t> про </a:t>
            </a:r>
            <a:r>
              <a:rPr lang="ru-RU" sz="1600" dirty="0" err="1" smtClean="0"/>
              <a:t>цього</a:t>
            </a:r>
            <a:r>
              <a:rPr lang="ru-RU" sz="1600" dirty="0" smtClean="0"/>
              <a:t> </a:t>
            </a:r>
            <a:r>
              <a:rPr lang="ru-RU" sz="1600" dirty="0" err="1" smtClean="0"/>
              <a:t>користувача</a:t>
            </a:r>
            <a:r>
              <a:rPr lang="ru-RU" sz="1600" dirty="0" smtClean="0"/>
              <a:t>.</a:t>
            </a:r>
          </a:p>
          <a:p>
            <a:pPr algn="just"/>
            <a:r>
              <a:rPr lang="ru-RU" sz="1600" dirty="0" smtClean="0"/>
              <a:t>Неправильно </a:t>
            </a:r>
            <a:r>
              <a:rPr lang="ru-RU" sz="1600" dirty="0" err="1" smtClean="0"/>
              <a:t>введені</a:t>
            </a:r>
            <a:r>
              <a:rPr lang="ru-RU" sz="1600" dirty="0" smtClean="0"/>
              <a:t> </a:t>
            </a:r>
            <a:r>
              <a:rPr lang="ru-RU" sz="1600" dirty="0" err="1" smtClean="0"/>
              <a:t>паролі</a:t>
            </a:r>
            <a:r>
              <a:rPr lang="ru-RU" sz="1600" dirty="0" smtClean="0"/>
              <a:t> </a:t>
            </a:r>
            <a:r>
              <a:rPr lang="ru-RU" sz="1600" dirty="0" err="1" smtClean="0"/>
              <a:t>можуть</a:t>
            </a:r>
            <a:r>
              <a:rPr lang="ru-RU" sz="1600" dirty="0" smtClean="0"/>
              <a:t> </a:t>
            </a:r>
            <a:r>
              <a:rPr lang="ru-RU" sz="1600" dirty="0" err="1" smtClean="0"/>
              <a:t>свідчити</a:t>
            </a:r>
            <a:r>
              <a:rPr lang="ru-RU" sz="1600" dirty="0" smtClean="0"/>
              <a:t> про </a:t>
            </a:r>
            <a:r>
              <a:rPr lang="ru-RU" sz="1600" dirty="0" err="1" smtClean="0"/>
              <a:t>спроби</a:t>
            </a:r>
            <a:r>
              <a:rPr lang="ru-RU" sz="1600" dirty="0" smtClean="0"/>
              <a:t> атак </a:t>
            </a:r>
            <a:r>
              <a:rPr lang="ru-RU" sz="1600" dirty="0" err="1" smtClean="0"/>
              <a:t>або</a:t>
            </a:r>
            <a:r>
              <a:rPr lang="ru-RU" sz="1600" dirty="0" smtClean="0"/>
              <a:t>, про те, як </a:t>
            </a:r>
            <a:r>
              <a:rPr lang="ru-RU" sz="1600" dirty="0" err="1" smtClean="0"/>
              <a:t>близько</a:t>
            </a:r>
            <a:r>
              <a:rPr lang="ru-RU" sz="1600" dirty="0" smtClean="0"/>
              <a:t> </a:t>
            </a:r>
            <a:r>
              <a:rPr lang="ru-RU" sz="1600" dirty="0" err="1" smtClean="0"/>
              <a:t>ви</a:t>
            </a:r>
            <a:r>
              <a:rPr lang="ru-RU" sz="1600" dirty="0" smtClean="0"/>
              <a:t> до </a:t>
            </a:r>
            <a:r>
              <a:rPr lang="ru-RU" sz="1600" dirty="0" err="1" smtClean="0"/>
              <a:t>межі</a:t>
            </a:r>
            <a:r>
              <a:rPr lang="ru-RU" sz="1600" dirty="0" smtClean="0"/>
              <a:t> </a:t>
            </a:r>
            <a:r>
              <a:rPr lang="ru-RU" sz="1600" dirty="0" err="1" smtClean="0"/>
              <a:t>можливої</a:t>
            </a:r>
            <a:r>
              <a:rPr lang="ru-RU" sz="1600" dirty="0" smtClean="0"/>
              <a:t> </a:t>
            </a:r>
            <a:r>
              <a:rPr lang="ru-RU" sz="1600" dirty="0" err="1" smtClean="0"/>
              <a:t>кількості</a:t>
            </a:r>
            <a:r>
              <a:rPr lang="ru-RU" sz="1600" dirty="0" smtClean="0"/>
              <a:t> </a:t>
            </a:r>
            <a:r>
              <a:rPr lang="ru-RU" sz="1600" dirty="0" err="1" smtClean="0"/>
              <a:t>спроб</a:t>
            </a:r>
            <a:r>
              <a:rPr lang="ru-RU" sz="1600" dirty="0" smtClean="0"/>
              <a:t> </a:t>
            </a:r>
            <a:r>
              <a:rPr lang="ru-RU" sz="1600" dirty="0" err="1" smtClean="0"/>
              <a:t>введення</a:t>
            </a:r>
            <a:r>
              <a:rPr lang="ru-RU" sz="1600" dirty="0" smtClean="0"/>
              <a:t> </a:t>
            </a:r>
            <a:r>
              <a:rPr lang="ru-RU" sz="1600" dirty="0" err="1" smtClean="0"/>
              <a:t>невірного</a:t>
            </a:r>
            <a:r>
              <a:rPr lang="ru-RU" sz="1600" dirty="0" smtClean="0"/>
              <a:t> пароля.</a:t>
            </a:r>
          </a:p>
          <a:p>
            <a:pPr algn="just"/>
            <a:r>
              <a:rPr lang="ru-RU" sz="1600" dirty="0" err="1" smtClean="0"/>
              <a:t>Вік</a:t>
            </a:r>
            <a:r>
              <a:rPr lang="ru-RU" sz="1600" dirty="0" smtClean="0"/>
              <a:t> пароля </a:t>
            </a:r>
            <a:r>
              <a:rPr lang="ru-RU" sz="1600" dirty="0" err="1" smtClean="0"/>
              <a:t>може</a:t>
            </a:r>
            <a:r>
              <a:rPr lang="ru-RU" sz="1600" dirty="0" smtClean="0"/>
              <a:t> </a:t>
            </a:r>
            <a:r>
              <a:rPr lang="ru-RU" sz="1600" dirty="0" err="1" smtClean="0"/>
              <a:t>свідчити</a:t>
            </a:r>
            <a:r>
              <a:rPr lang="ru-RU" sz="1600" dirty="0" smtClean="0"/>
              <a:t> як давно не </a:t>
            </a:r>
            <a:r>
              <a:rPr lang="ru-RU" sz="1600" dirty="0" err="1" smtClean="0"/>
              <a:t>змінюються</a:t>
            </a:r>
            <a:r>
              <a:rPr lang="ru-RU" sz="1600" dirty="0" smtClean="0"/>
              <a:t> </a:t>
            </a:r>
            <a:r>
              <a:rPr lang="ru-RU" sz="1600" dirty="0" err="1" smtClean="0"/>
              <a:t>паролі</a:t>
            </a:r>
            <a:r>
              <a:rPr lang="ru-RU" sz="1600" dirty="0" smtClean="0"/>
              <a:t>, </a:t>
            </a:r>
            <a:r>
              <a:rPr lang="ru-RU" sz="1600" dirty="0" err="1" smtClean="0"/>
              <a:t>що</a:t>
            </a:r>
            <a:r>
              <a:rPr lang="ru-RU" sz="1600" dirty="0" smtClean="0"/>
              <a:t> </a:t>
            </a:r>
            <a:r>
              <a:rPr lang="ru-RU" sz="1600" dirty="0" err="1" smtClean="0"/>
              <a:t>є</a:t>
            </a:r>
            <a:r>
              <a:rPr lang="ru-RU" sz="1600" dirty="0" smtClean="0"/>
              <a:t> </a:t>
            </a:r>
            <a:r>
              <a:rPr lang="ru-RU" sz="1600" dirty="0" err="1" smtClean="0"/>
              <a:t>ознакою</a:t>
            </a:r>
            <a:r>
              <a:rPr lang="ru-RU" sz="1600" dirty="0" smtClean="0"/>
              <a:t> </a:t>
            </a:r>
            <a:r>
              <a:rPr lang="ru-RU" sz="1600" dirty="0" err="1" smtClean="0"/>
              <a:t>профілю</a:t>
            </a:r>
            <a:r>
              <a:rPr lang="ru-RU" sz="1600" dirty="0" smtClean="0"/>
              <a:t>, </a:t>
            </a:r>
            <a:r>
              <a:rPr lang="ru-RU" sz="1600" dirty="0" err="1" smtClean="0"/>
              <a:t>який</a:t>
            </a:r>
            <a:r>
              <a:rPr lang="ru-RU" sz="1600" dirty="0" smtClean="0"/>
              <a:t> </a:t>
            </a:r>
            <a:r>
              <a:rPr lang="ru-RU" sz="1600" dirty="0" err="1" smtClean="0"/>
              <a:t>ніколи</a:t>
            </a:r>
            <a:r>
              <a:rPr lang="ru-RU" sz="1600" dirty="0" smtClean="0"/>
              <a:t> не </a:t>
            </a:r>
            <a:r>
              <a:rPr lang="ru-RU" sz="1600" dirty="0" err="1" smtClean="0"/>
              <a:t>використовувався</a:t>
            </a:r>
            <a:r>
              <a:rPr lang="ru-RU" sz="1600" dirty="0" smtClean="0"/>
              <a:t>.</a:t>
            </a:r>
          </a:p>
          <a:p>
            <a:pPr algn="just"/>
            <a:r>
              <a:rPr lang="ru-RU" sz="1600" dirty="0" err="1" smtClean="0"/>
              <a:t>Кількість</a:t>
            </a:r>
            <a:r>
              <a:rPr lang="ru-RU" sz="1600" dirty="0" smtClean="0"/>
              <a:t> </a:t>
            </a:r>
            <a:r>
              <a:rPr lang="ru-RU" sz="1600" dirty="0" err="1" smtClean="0"/>
              <a:t>входів</a:t>
            </a:r>
            <a:r>
              <a:rPr lang="ru-RU" sz="1600" dirty="0" smtClean="0"/>
              <a:t> в систему </a:t>
            </a:r>
            <a:r>
              <a:rPr lang="ru-RU" sz="1600" dirty="0" err="1" smtClean="0"/>
              <a:t>може</a:t>
            </a:r>
            <a:r>
              <a:rPr lang="ru-RU" sz="1600" dirty="0" smtClean="0"/>
              <a:t> </a:t>
            </a:r>
            <a:r>
              <a:rPr lang="ru-RU" sz="1600" dirty="0" err="1" smtClean="0"/>
              <a:t>свідчити</a:t>
            </a:r>
            <a:r>
              <a:rPr lang="ru-RU" sz="1600" dirty="0" smtClean="0"/>
              <a:t> про </a:t>
            </a:r>
            <a:r>
              <a:rPr lang="ru-RU" sz="1600" dirty="0" err="1" smtClean="0"/>
              <a:t>інтенсивність</a:t>
            </a:r>
            <a:r>
              <a:rPr lang="ru-RU" sz="1600" dirty="0" smtClean="0"/>
              <a:t> </a:t>
            </a:r>
            <a:r>
              <a:rPr lang="ru-RU" sz="1600" dirty="0" err="1" smtClean="0"/>
              <a:t>використання</a:t>
            </a:r>
            <a:r>
              <a:rPr lang="ru-RU" sz="1600" dirty="0" smtClean="0"/>
              <a:t> </a:t>
            </a:r>
            <a:r>
              <a:rPr lang="ru-RU" sz="1600" dirty="0" err="1" smtClean="0"/>
              <a:t>відповідного</a:t>
            </a:r>
            <a:r>
              <a:rPr lang="ru-RU" sz="1600" dirty="0" smtClean="0"/>
              <a:t> </a:t>
            </a:r>
            <a:r>
              <a:rPr lang="ru-RU" sz="1600" dirty="0" err="1" smtClean="0"/>
              <a:t>профілю</a:t>
            </a:r>
            <a:r>
              <a:rPr lang="ru-RU" sz="1600" dirty="0" smtClean="0"/>
              <a:t> </a:t>
            </a:r>
            <a:r>
              <a:rPr lang="ru-RU" sz="1600" dirty="0" err="1" smtClean="0"/>
              <a:t>користувача</a:t>
            </a:r>
            <a:r>
              <a:rPr lang="ru-RU" sz="1600" dirty="0" smtClean="0"/>
              <a:t>.</a:t>
            </a:r>
          </a:p>
          <a:p>
            <a:pPr algn="just"/>
            <a:r>
              <a:rPr lang="ru-RU" sz="1600" dirty="0" err="1" smtClean="0"/>
              <a:t>Використовуючи</a:t>
            </a:r>
            <a:r>
              <a:rPr lang="ru-RU" sz="1600" dirty="0" smtClean="0"/>
              <a:t> символ точки (.) </a:t>
            </a:r>
            <a:r>
              <a:rPr lang="ru-RU" sz="1600" dirty="0" err="1" smtClean="0"/>
              <a:t>можна</a:t>
            </a:r>
            <a:r>
              <a:rPr lang="ru-RU" sz="1600" dirty="0" smtClean="0"/>
              <a:t> </a:t>
            </a:r>
            <a:r>
              <a:rPr lang="ru-RU" sz="1600" dirty="0" err="1" smtClean="0"/>
              <a:t>перерахувати</a:t>
            </a:r>
            <a:r>
              <a:rPr lang="ru-RU" sz="1600" dirty="0" smtClean="0"/>
              <a:t> </a:t>
            </a:r>
            <a:r>
              <a:rPr lang="ru-RU" sz="1600" dirty="0" err="1" smtClean="0"/>
              <a:t>всіх</a:t>
            </a:r>
            <a:r>
              <a:rPr lang="ru-RU" sz="1600" dirty="0" smtClean="0"/>
              <a:t> </a:t>
            </a:r>
            <a:r>
              <a:rPr lang="ru-RU" sz="1600" dirty="0" err="1" smtClean="0"/>
              <a:t>користувачів</a:t>
            </a:r>
            <a:r>
              <a:rPr lang="ru-RU" sz="1600" dirty="0" smtClean="0"/>
              <a:t> </a:t>
            </a:r>
            <a:r>
              <a:rPr lang="ru-RU" sz="1600" dirty="0" err="1" smtClean="0"/>
              <a:t>системи</a:t>
            </a:r>
            <a:r>
              <a:rPr lang="ru-RU" sz="1600" dirty="0" smtClean="0"/>
              <a:t>.</a:t>
            </a:r>
            <a:endParaRPr lang="uk-UA" sz="1600" dirty="0" smtClean="0"/>
          </a:p>
          <a:p>
            <a:r>
              <a:rPr lang="uk-UA" sz="1600" dirty="0" smtClean="0">
                <a:solidFill>
                  <a:schemeClr val="tx2">
                    <a:lumMod val="50000"/>
                  </a:schemeClr>
                </a:solidFill>
              </a:rPr>
              <a:t>			</a:t>
            </a:r>
            <a:r>
              <a:rPr lang="en-CA" sz="1600" dirty="0" smtClean="0">
                <a:solidFill>
                  <a:schemeClr val="tx2">
                    <a:lumMod val="50000"/>
                  </a:schemeClr>
                </a:solidFill>
              </a:rPr>
              <a:t>C: \&gt; </a:t>
            </a:r>
            <a:r>
              <a:rPr lang="en-CA" sz="1600" dirty="0" err="1" smtClean="0">
                <a:solidFill>
                  <a:schemeClr val="tx2">
                    <a:lumMod val="50000"/>
                  </a:schemeClr>
                </a:solidFill>
              </a:rPr>
              <a:t>GetUserInfo.exe</a:t>
            </a:r>
            <a:r>
              <a:rPr lang="en-CA" sz="1600" dirty="0" smtClean="0">
                <a:solidFill>
                  <a:schemeClr val="tx2">
                    <a:lumMod val="50000"/>
                  </a:schemeClr>
                </a:solidFill>
              </a:rPr>
              <a:t> \</a:t>
            </a:r>
            <a:endParaRPr lang="uk-UA" sz="1600" dirty="0" smtClean="0">
              <a:solidFill>
                <a:schemeClr val="tx2">
                  <a:lumMod val="50000"/>
                </a:schemeClr>
              </a:solidFill>
            </a:endParaRPr>
          </a:p>
          <a:p>
            <a:pPr algn="just"/>
            <a:r>
              <a:rPr lang="ru-RU" sz="1600" dirty="0" smtClean="0"/>
              <a:t>З </a:t>
            </a:r>
            <a:r>
              <a:rPr lang="ru-RU" sz="1600" dirty="0" err="1" smtClean="0"/>
              <a:t>цього</a:t>
            </a:r>
            <a:r>
              <a:rPr lang="ru-RU" sz="1600" dirty="0" smtClean="0"/>
              <a:t> моменту </a:t>
            </a:r>
            <a:r>
              <a:rPr lang="ru-RU" sz="1600" dirty="0" err="1" smtClean="0"/>
              <a:t>ви</a:t>
            </a:r>
            <a:r>
              <a:rPr lang="ru-RU" sz="1600" dirty="0" smtClean="0"/>
              <a:t> можете </a:t>
            </a:r>
            <a:r>
              <a:rPr lang="ru-RU" sz="1600" dirty="0" err="1" smtClean="0"/>
              <a:t>повторювати</a:t>
            </a:r>
            <a:r>
              <a:rPr lang="ru-RU" sz="1600" dirty="0" smtClean="0"/>
              <a:t> перегляд для кожного </a:t>
            </a:r>
            <a:r>
              <a:rPr lang="ru-RU" sz="1600" dirty="0" err="1" smtClean="0"/>
              <a:t>користувача</a:t>
            </a:r>
            <a:r>
              <a:rPr lang="ru-RU" sz="1600" dirty="0" smtClean="0"/>
              <a:t> для </a:t>
            </a:r>
            <a:r>
              <a:rPr lang="ru-RU" sz="1600" dirty="0" err="1" smtClean="0"/>
              <a:t>збору</a:t>
            </a:r>
            <a:r>
              <a:rPr lang="ru-RU" sz="1600" dirty="0" smtClean="0"/>
              <a:t> </a:t>
            </a:r>
            <a:r>
              <a:rPr lang="ru-RU" sz="1600" dirty="0" err="1" smtClean="0"/>
              <a:t>специфічної</a:t>
            </a:r>
            <a:r>
              <a:rPr lang="ru-RU" sz="1600" dirty="0" smtClean="0"/>
              <a:t> </a:t>
            </a:r>
            <a:r>
              <a:rPr lang="ru-RU" sz="1600" dirty="0" err="1" smtClean="0"/>
              <a:t>інформації</a:t>
            </a:r>
            <a:r>
              <a:rPr lang="ru-RU" sz="1600" dirty="0" smtClean="0"/>
              <a:t> про </a:t>
            </a:r>
            <a:r>
              <a:rPr lang="ru-RU" sz="1600" dirty="0" err="1" smtClean="0"/>
              <a:t>користувацькі</a:t>
            </a:r>
            <a:r>
              <a:rPr lang="ru-RU" sz="1600" dirty="0" smtClean="0"/>
              <a:t> </a:t>
            </a:r>
            <a:r>
              <a:rPr lang="ru-RU" sz="1600" dirty="0" err="1" smtClean="0"/>
              <a:t>профілі</a:t>
            </a:r>
            <a:r>
              <a:rPr lang="ru-RU" sz="1600" dirty="0" smtClean="0"/>
              <a:t>. </a:t>
            </a:r>
            <a:r>
              <a:rPr lang="ru-RU" sz="1600" dirty="0" err="1" smtClean="0"/>
              <a:t>Утиліти</a:t>
            </a:r>
            <a:r>
              <a:rPr lang="ru-RU" sz="1600" dirty="0" smtClean="0"/>
              <a:t> командного рядка </a:t>
            </a:r>
            <a:r>
              <a:rPr lang="ru-RU" sz="1600" dirty="0" err="1" smtClean="0"/>
              <a:t>хороші</a:t>
            </a:r>
            <a:r>
              <a:rPr lang="ru-RU" sz="1600" dirty="0" smtClean="0"/>
              <a:t>, а </a:t>
            </a:r>
            <a:r>
              <a:rPr lang="ru-RU" sz="1600" dirty="0" err="1" smtClean="0"/>
              <a:t>можливості</a:t>
            </a:r>
            <a:r>
              <a:rPr lang="ru-RU" sz="1600" dirty="0" smtClean="0"/>
              <a:t> командного рядка, </a:t>
            </a:r>
            <a:r>
              <a:rPr lang="ru-RU" sz="1600" dirty="0" err="1" smtClean="0"/>
              <a:t>які</a:t>
            </a:r>
            <a:r>
              <a:rPr lang="ru-RU" sz="1600" dirty="0" smtClean="0"/>
              <a:t> </a:t>
            </a:r>
            <a:r>
              <a:rPr lang="ru-RU" sz="1600" dirty="0" err="1" smtClean="0"/>
              <a:t>можуть</a:t>
            </a:r>
            <a:r>
              <a:rPr lang="ru-RU" sz="1600" dirty="0" smtClean="0"/>
              <a:t> </a:t>
            </a:r>
            <a:r>
              <a:rPr lang="ru-RU" sz="1600" dirty="0" err="1" smtClean="0"/>
              <a:t>працювати</a:t>
            </a:r>
            <a:r>
              <a:rPr lang="ru-RU" sz="1600" dirty="0" smtClean="0"/>
              <a:t> на </a:t>
            </a:r>
            <a:r>
              <a:rPr lang="ru-RU" sz="1600" dirty="0" err="1" smtClean="0"/>
              <a:t>віддаленій</a:t>
            </a:r>
            <a:r>
              <a:rPr lang="ru-RU" sz="1600" dirty="0" smtClean="0"/>
              <a:t> </a:t>
            </a:r>
            <a:r>
              <a:rPr lang="ru-RU" sz="1600" dirty="0" err="1" smtClean="0"/>
              <a:t>системі</a:t>
            </a:r>
            <a:r>
              <a:rPr lang="ru-RU" sz="1600" dirty="0" smtClean="0"/>
              <a:t>, просто </a:t>
            </a:r>
            <a:r>
              <a:rPr lang="ru-RU" sz="1600" dirty="0" err="1" smtClean="0"/>
              <a:t>прекрасні</a:t>
            </a:r>
            <a:r>
              <a:rPr lang="ru-RU" sz="1600" dirty="0" smtClean="0"/>
              <a:t>. </a:t>
            </a:r>
            <a:r>
              <a:rPr lang="en-CA" sz="1600" dirty="0" err="1" smtClean="0"/>
              <a:t>GetUserInfo</a:t>
            </a:r>
            <a:r>
              <a:rPr lang="ru-RU" sz="1600" dirty="0" smtClean="0"/>
              <a:t> </a:t>
            </a:r>
            <a:r>
              <a:rPr lang="ru-RU" sz="1600" dirty="0" err="1" smtClean="0"/>
              <a:t>може</a:t>
            </a:r>
            <a:r>
              <a:rPr lang="ru-RU" sz="1600" dirty="0" smtClean="0"/>
              <a:t> </a:t>
            </a:r>
            <a:r>
              <a:rPr lang="ru-RU" sz="1600" dirty="0" err="1" smtClean="0"/>
              <a:t>витягувати</a:t>
            </a:r>
            <a:r>
              <a:rPr lang="ru-RU" sz="1600" dirty="0" smtClean="0"/>
              <a:t> </a:t>
            </a:r>
            <a:r>
              <a:rPr lang="ru-RU" sz="1600" dirty="0" err="1" smtClean="0"/>
              <a:t>інформацію</a:t>
            </a:r>
            <a:r>
              <a:rPr lang="ru-RU" sz="1600" dirty="0" smtClean="0"/>
              <a:t> про заданий домен </a:t>
            </a:r>
            <a:r>
              <a:rPr lang="ru-RU" sz="1600" dirty="0" err="1" smtClean="0"/>
              <a:t>або</a:t>
            </a:r>
            <a:r>
              <a:rPr lang="ru-RU" sz="1600" dirty="0" smtClean="0"/>
              <a:t> сервер.</a:t>
            </a:r>
            <a:endParaRPr lang="uk-UA" sz="1600" dirty="0" smtClean="0"/>
          </a:p>
          <a:p>
            <a:r>
              <a:rPr lang="en-CA" sz="1600" dirty="0" smtClean="0">
                <a:solidFill>
                  <a:schemeClr val="tx2">
                    <a:lumMod val="50000"/>
                  </a:schemeClr>
                </a:solidFill>
              </a:rPr>
              <a:t>C</a:t>
            </a:r>
            <a:r>
              <a:rPr lang="ru-RU" sz="1600" dirty="0" smtClean="0">
                <a:solidFill>
                  <a:schemeClr val="tx2">
                    <a:lumMod val="50000"/>
                  </a:schemeClr>
                </a:solidFill>
              </a:rPr>
              <a:t>: \&gt; </a:t>
            </a:r>
            <a:r>
              <a:rPr lang="en-CA" sz="1600" dirty="0" err="1" smtClean="0">
                <a:solidFill>
                  <a:schemeClr val="tx2">
                    <a:lumMod val="50000"/>
                  </a:schemeClr>
                </a:solidFill>
              </a:rPr>
              <a:t>GetUserInfo</a:t>
            </a:r>
            <a:r>
              <a:rPr lang="ru-RU" sz="1600" dirty="0" smtClean="0">
                <a:solidFill>
                  <a:schemeClr val="tx2">
                    <a:lumMod val="50000"/>
                  </a:schemeClr>
                </a:solidFill>
              </a:rPr>
              <a:t>.</a:t>
            </a:r>
            <a:r>
              <a:rPr lang="en-CA" sz="1600" dirty="0" smtClean="0">
                <a:solidFill>
                  <a:schemeClr val="tx2">
                    <a:lumMod val="50000"/>
                  </a:schemeClr>
                </a:solidFill>
              </a:rPr>
              <a:t>exe</a:t>
            </a:r>
            <a:r>
              <a:rPr lang="ru-RU" sz="1600" dirty="0" smtClean="0">
                <a:solidFill>
                  <a:schemeClr val="tx2">
                    <a:lumMod val="50000"/>
                  </a:schemeClr>
                </a:solidFill>
              </a:rPr>
              <a:t> \\ 192.168.0.43 \.</a:t>
            </a:r>
            <a:endParaRPr lang="uk-UA" sz="1600" dirty="0" smtClean="0">
              <a:solidFill>
                <a:schemeClr val="tx2">
                  <a:lumMod val="50000"/>
                </a:schemeClr>
              </a:solidFill>
            </a:endParaRPr>
          </a:p>
          <a:p>
            <a:r>
              <a:rPr lang="en-CA" sz="1600" dirty="0" smtClean="0">
                <a:solidFill>
                  <a:schemeClr val="tx2">
                    <a:lumMod val="50000"/>
                  </a:schemeClr>
                </a:solidFill>
              </a:rPr>
              <a:t>C: \&gt; </a:t>
            </a:r>
            <a:r>
              <a:rPr lang="en-CA" sz="1600" dirty="0" err="1" smtClean="0">
                <a:solidFill>
                  <a:schemeClr val="tx2">
                    <a:lumMod val="50000"/>
                  </a:schemeClr>
                </a:solidFill>
              </a:rPr>
              <a:t>GetUserInfo.exe</a:t>
            </a:r>
            <a:r>
              <a:rPr lang="en-CA" sz="1600" dirty="0" smtClean="0">
                <a:solidFill>
                  <a:schemeClr val="tx2">
                    <a:lumMod val="50000"/>
                  </a:schemeClr>
                </a:solidFill>
              </a:rPr>
              <a:t> domain \\ 192.168.0.43 \.</a:t>
            </a:r>
            <a:endParaRPr lang="uk-UA" sz="1600" dirty="0" smtClean="0">
              <a:solidFill>
                <a:schemeClr val="tx2">
                  <a:lumMod val="50000"/>
                </a:schemeClr>
              </a:solidFill>
            </a:endParaRPr>
          </a:p>
          <a:p>
            <a:pPr algn="just"/>
            <a:r>
              <a:rPr lang="ru-RU" sz="1600" dirty="0" smtClean="0"/>
              <a:t>У </a:t>
            </a:r>
            <a:r>
              <a:rPr lang="ru-RU" sz="1600" dirty="0" err="1" smtClean="0"/>
              <a:t>мережі</a:t>
            </a:r>
            <a:r>
              <a:rPr lang="ru-RU" sz="1600" dirty="0" smtClean="0"/>
              <a:t> </a:t>
            </a:r>
            <a:r>
              <a:rPr lang="ru-RU" sz="1600" dirty="0" err="1" smtClean="0"/>
              <a:t>з</a:t>
            </a:r>
            <a:r>
              <a:rPr lang="ru-RU" sz="1600" dirty="0" smtClean="0"/>
              <a:t> великою </a:t>
            </a:r>
            <a:r>
              <a:rPr lang="ru-RU" sz="1600" dirty="0" err="1" smtClean="0"/>
              <a:t>кількістю</a:t>
            </a:r>
            <a:r>
              <a:rPr lang="ru-RU" sz="1600" dirty="0" smtClean="0"/>
              <a:t> </a:t>
            </a:r>
            <a:r>
              <a:rPr lang="en-CA" sz="1600" dirty="0" smtClean="0"/>
              <a:t>Windows</a:t>
            </a:r>
            <a:r>
              <a:rPr lang="ru-RU" sz="1600" dirty="0" smtClean="0"/>
              <a:t>-</a:t>
            </a:r>
            <a:r>
              <a:rPr lang="ru-RU" sz="1600" dirty="0" err="1" smtClean="0"/>
              <a:t>доменів</a:t>
            </a:r>
            <a:r>
              <a:rPr lang="ru-RU" sz="1600" dirty="0" smtClean="0"/>
              <a:t> в першу </a:t>
            </a:r>
            <a:r>
              <a:rPr lang="ru-RU" sz="1600" dirty="0" err="1" smtClean="0"/>
              <a:t>чергу</a:t>
            </a:r>
            <a:r>
              <a:rPr lang="ru-RU" sz="1600" dirty="0" smtClean="0"/>
              <a:t> </a:t>
            </a:r>
            <a:r>
              <a:rPr lang="ru-RU" sz="1600" dirty="0" err="1" smtClean="0"/>
              <a:t>звертайте</a:t>
            </a:r>
            <a:r>
              <a:rPr lang="ru-RU" sz="1600" dirty="0" smtClean="0"/>
              <a:t> </a:t>
            </a:r>
            <a:r>
              <a:rPr lang="ru-RU" sz="1600" dirty="0" err="1" smtClean="0"/>
              <a:t>увагу</a:t>
            </a:r>
            <a:r>
              <a:rPr lang="ru-RU" sz="1600" dirty="0" smtClean="0"/>
              <a:t> на </a:t>
            </a:r>
            <a:r>
              <a:rPr lang="ru-RU" sz="1600" dirty="0" err="1" smtClean="0"/>
              <a:t>локальних</a:t>
            </a:r>
            <a:r>
              <a:rPr lang="ru-RU" sz="1600" dirty="0" smtClean="0"/>
              <a:t> </a:t>
            </a:r>
            <a:r>
              <a:rPr lang="ru-RU" sz="1600" dirty="0" err="1" smtClean="0"/>
              <a:t>користувачів</a:t>
            </a:r>
            <a:r>
              <a:rPr lang="ru-RU" sz="1600" dirty="0" smtClean="0"/>
              <a:t> (</a:t>
            </a:r>
            <a:r>
              <a:rPr lang="en-CA" sz="1600" dirty="0" smtClean="0"/>
              <a:t>Local user</a:t>
            </a:r>
            <a:r>
              <a:rPr lang="ru-RU" sz="1600" dirty="0" smtClean="0"/>
              <a:t>). </a:t>
            </a:r>
            <a:r>
              <a:rPr lang="ru-RU" sz="1600" dirty="0" err="1" smtClean="0"/>
              <a:t>Замініть</a:t>
            </a:r>
            <a:r>
              <a:rPr lang="ru-RU" sz="1600" dirty="0" smtClean="0"/>
              <a:t> точку </a:t>
            </a:r>
            <a:r>
              <a:rPr lang="ru-RU" sz="1600" dirty="0" err="1" smtClean="0"/>
              <a:t>ім'ям</a:t>
            </a:r>
            <a:r>
              <a:rPr lang="ru-RU" sz="1600" dirty="0" smtClean="0"/>
              <a:t> </a:t>
            </a:r>
            <a:r>
              <a:rPr lang="ru-RU" sz="1600" dirty="0" err="1" smtClean="0"/>
              <a:t>користувача</a:t>
            </a:r>
            <a:r>
              <a:rPr lang="ru-RU" sz="1600" dirty="0" smtClean="0"/>
              <a:t> для </a:t>
            </a:r>
            <a:r>
              <a:rPr lang="ru-RU" sz="1600" dirty="0" err="1" smtClean="0"/>
              <a:t>отримання</a:t>
            </a:r>
            <a:r>
              <a:rPr lang="ru-RU" sz="1600" dirty="0" smtClean="0"/>
              <a:t> </a:t>
            </a:r>
            <a:r>
              <a:rPr lang="ru-RU" sz="1600" dirty="0" err="1" smtClean="0"/>
              <a:t>відомостей</a:t>
            </a:r>
            <a:r>
              <a:rPr lang="ru-RU" sz="1600" dirty="0" smtClean="0"/>
              <a:t> про </a:t>
            </a:r>
            <a:r>
              <a:rPr lang="ru-RU" sz="1600" dirty="0" err="1" smtClean="0"/>
              <a:t>заданого</a:t>
            </a:r>
            <a:r>
              <a:rPr lang="ru-RU" sz="1600" dirty="0" smtClean="0"/>
              <a:t> </a:t>
            </a:r>
            <a:r>
              <a:rPr lang="ru-RU" sz="1600" dirty="0" err="1" smtClean="0"/>
              <a:t>користувача</a:t>
            </a:r>
            <a:r>
              <a:rPr lang="ru-RU" sz="1600" dirty="0" smtClean="0"/>
              <a:t>.</a:t>
            </a:r>
            <a:endParaRPr lang="uk-UA" sz="1600" dirty="0" smtClean="0"/>
          </a:p>
        </p:txBody>
      </p:sp>
    </p:spTree>
    <p:extLst>
      <p:ext uri="{BB962C8B-B14F-4D97-AF65-F5344CB8AC3E}">
        <p14:creationId xmlns:p14="http://schemas.microsoft.com/office/powerpoint/2010/main" xmlns="" val="565409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743976" y="6494483"/>
            <a:ext cx="400024" cy="363517"/>
          </a:xfrm>
        </p:spPr>
        <p:txBody>
          <a:bodyPr/>
          <a:lstStyle/>
          <a:p>
            <a:pPr>
              <a:defRPr/>
            </a:pPr>
            <a:fld id="{78A31D96-E23D-44C8-AFB2-DA02E14C2627}" type="slidenum">
              <a:rPr lang="uk-UA" smtClean="0"/>
              <a:pPr>
                <a:defRPr/>
              </a:pPr>
              <a:t>6</a:t>
            </a:fld>
            <a:endParaRPr lang="uk-UA" dirty="0"/>
          </a:p>
        </p:txBody>
      </p:sp>
      <p:sp>
        <p:nvSpPr>
          <p:cNvPr id="6" name="Прямоугольник 5"/>
          <p:cNvSpPr/>
          <p:nvPr/>
        </p:nvSpPr>
        <p:spPr>
          <a:xfrm>
            <a:off x="0" y="142852"/>
            <a:ext cx="9144000" cy="523220"/>
          </a:xfrm>
          <a:prstGeom prst="rect">
            <a:avLst/>
          </a:prstGeom>
        </p:spPr>
        <p:txBody>
          <a:bodyPr wrap="square">
            <a:spAutoFit/>
          </a:bodyPr>
          <a:lstStyle/>
          <a:p>
            <a:r>
              <a:rPr lang="ru-RU" sz="2800" dirty="0" smtClean="0">
                <a:solidFill>
                  <a:srgbClr val="FFC000"/>
                </a:solidFill>
              </a:rPr>
              <a:t>ENUM</a:t>
            </a:r>
            <a:endParaRPr lang="uk-UA" sz="2800" dirty="0" smtClean="0">
              <a:solidFill>
                <a:srgbClr val="FFC000"/>
              </a:solidFill>
            </a:endParaRPr>
          </a:p>
        </p:txBody>
      </p:sp>
      <p:sp>
        <p:nvSpPr>
          <p:cNvPr id="4" name="Прямоугольник 3"/>
          <p:cNvSpPr/>
          <p:nvPr/>
        </p:nvSpPr>
        <p:spPr>
          <a:xfrm>
            <a:off x="285720" y="571480"/>
            <a:ext cx="8572560" cy="6186309"/>
          </a:xfrm>
          <a:prstGeom prst="rect">
            <a:avLst/>
          </a:prstGeom>
        </p:spPr>
        <p:txBody>
          <a:bodyPr wrap="square">
            <a:spAutoFit/>
          </a:bodyPr>
          <a:lstStyle/>
          <a:p>
            <a:pPr algn="just"/>
            <a:r>
              <a:rPr lang="ru-RU" dirty="0" err="1" smtClean="0"/>
              <a:t>Enum</a:t>
            </a:r>
            <a:r>
              <a:rPr lang="ru-RU" dirty="0" smtClean="0"/>
              <a:t> </a:t>
            </a:r>
            <a:r>
              <a:rPr lang="ru-RU" dirty="0" err="1" smtClean="0"/>
              <a:t>отримує</a:t>
            </a:r>
            <a:r>
              <a:rPr lang="ru-RU" dirty="0" smtClean="0"/>
              <a:t> </a:t>
            </a:r>
            <a:r>
              <a:rPr lang="ru-RU" dirty="0" err="1" smtClean="0"/>
              <a:t>від</a:t>
            </a:r>
            <a:r>
              <a:rPr lang="ru-RU" dirty="0" smtClean="0"/>
              <a:t> </a:t>
            </a:r>
            <a:r>
              <a:rPr lang="ru-RU" dirty="0" err="1" smtClean="0"/>
              <a:t>досліджуваних</a:t>
            </a:r>
            <a:r>
              <a:rPr lang="ru-RU" dirty="0" smtClean="0"/>
              <a:t> Windows-систем </a:t>
            </a:r>
            <a:r>
              <a:rPr lang="ru-RU" dirty="0" err="1" smtClean="0"/>
              <a:t>інформацію</a:t>
            </a:r>
            <a:r>
              <a:rPr lang="ru-RU" dirty="0" smtClean="0"/>
              <a:t> про </a:t>
            </a:r>
            <a:r>
              <a:rPr lang="ru-RU" dirty="0" err="1" smtClean="0"/>
              <a:t>користувачів</a:t>
            </a:r>
            <a:r>
              <a:rPr lang="ru-RU" dirty="0" smtClean="0"/>
              <a:t>, </a:t>
            </a:r>
            <a:r>
              <a:rPr lang="ru-RU" dirty="0" err="1" smtClean="0"/>
              <a:t>групи</a:t>
            </a:r>
            <a:r>
              <a:rPr lang="ru-RU" dirty="0" smtClean="0"/>
              <a:t>, </a:t>
            </a:r>
            <a:r>
              <a:rPr lang="ru-RU" dirty="0" err="1" smtClean="0"/>
              <a:t>спільні</a:t>
            </a:r>
            <a:r>
              <a:rPr lang="ru-RU" dirty="0" smtClean="0"/>
              <a:t> </a:t>
            </a:r>
            <a:r>
              <a:rPr lang="ru-RU" dirty="0" err="1" smtClean="0"/>
              <a:t>ресурси</a:t>
            </a:r>
            <a:r>
              <a:rPr lang="ru-RU" dirty="0" smtClean="0"/>
              <a:t> </a:t>
            </a:r>
            <a:r>
              <a:rPr lang="ru-RU" dirty="0" err="1" smtClean="0"/>
              <a:t>і</a:t>
            </a:r>
            <a:r>
              <a:rPr lang="ru-RU" dirty="0" smtClean="0"/>
              <a:t> </a:t>
            </a:r>
            <a:r>
              <a:rPr lang="ru-RU" dirty="0" err="1" smtClean="0"/>
              <a:t>базову</a:t>
            </a:r>
            <a:r>
              <a:rPr lang="ru-RU" dirty="0" smtClean="0"/>
              <a:t> </a:t>
            </a:r>
            <a:r>
              <a:rPr lang="ru-RU" dirty="0" err="1" smtClean="0"/>
              <a:t>системну</a:t>
            </a:r>
            <a:r>
              <a:rPr lang="ru-RU" dirty="0" smtClean="0"/>
              <a:t> </a:t>
            </a:r>
            <a:r>
              <a:rPr lang="ru-RU" dirty="0" err="1" smtClean="0"/>
              <a:t>інформацію</a:t>
            </a:r>
            <a:r>
              <a:rPr lang="ru-RU" dirty="0" smtClean="0"/>
              <a:t>. Один </a:t>
            </a:r>
            <a:r>
              <a:rPr lang="ru-RU" dirty="0" err="1" smtClean="0"/>
              <a:t>з</a:t>
            </a:r>
            <a:r>
              <a:rPr lang="ru-RU" dirty="0" smtClean="0"/>
              <a:t> </a:t>
            </a:r>
            <a:r>
              <a:rPr lang="ru-RU" dirty="0" err="1" smtClean="0"/>
              <a:t>головних</a:t>
            </a:r>
            <a:r>
              <a:rPr lang="ru-RU" dirty="0" smtClean="0"/>
              <a:t> </a:t>
            </a:r>
            <a:r>
              <a:rPr lang="ru-RU" dirty="0" err="1" smtClean="0"/>
              <a:t>аспектів</a:t>
            </a:r>
            <a:r>
              <a:rPr lang="ru-RU" dirty="0" smtClean="0"/>
              <a:t> </a:t>
            </a:r>
            <a:r>
              <a:rPr lang="ru-RU" dirty="0" err="1" smtClean="0"/>
              <a:t>enum</a:t>
            </a:r>
            <a:r>
              <a:rPr lang="ru-RU" dirty="0" smtClean="0"/>
              <a:t> </a:t>
            </a:r>
            <a:r>
              <a:rPr lang="ru-RU" dirty="0" err="1" smtClean="0"/>
              <a:t>полягає</a:t>
            </a:r>
            <a:r>
              <a:rPr lang="ru-RU" dirty="0" smtClean="0"/>
              <a:t> в тому, </a:t>
            </a:r>
            <a:r>
              <a:rPr lang="ru-RU" dirty="0" err="1" smtClean="0"/>
              <a:t>що</a:t>
            </a:r>
            <a:r>
              <a:rPr lang="ru-RU" dirty="0" smtClean="0"/>
              <a:t> </a:t>
            </a:r>
            <a:r>
              <a:rPr lang="ru-RU" dirty="0" err="1" smtClean="0"/>
              <a:t>він</a:t>
            </a:r>
            <a:r>
              <a:rPr lang="ru-RU" dirty="0" smtClean="0"/>
              <a:t> </a:t>
            </a:r>
            <a:r>
              <a:rPr lang="ru-RU" dirty="0" err="1" smtClean="0"/>
              <a:t>поставляється</a:t>
            </a:r>
            <a:r>
              <a:rPr lang="ru-RU" dirty="0" smtClean="0"/>
              <a:t> в </a:t>
            </a:r>
            <a:r>
              <a:rPr lang="ru-RU" dirty="0" err="1" smtClean="0"/>
              <a:t>вихідних</a:t>
            </a:r>
            <a:r>
              <a:rPr lang="ru-RU" dirty="0" smtClean="0"/>
              <a:t> кодах 				</a:t>
            </a:r>
            <a:r>
              <a:rPr lang="ru-RU" dirty="0" smtClean="0">
                <a:hlinkClick r:id="rId3"/>
              </a:rPr>
              <a:t>https://flylib.com/books/en/3.85.1.39/1/</a:t>
            </a:r>
            <a:endParaRPr lang="uk-UA" dirty="0" smtClean="0"/>
          </a:p>
          <a:p>
            <a:pPr algn="just"/>
            <a:r>
              <a:rPr lang="ru-RU" dirty="0" err="1" smtClean="0"/>
              <a:t>виконавчий</a:t>
            </a:r>
            <a:r>
              <a:rPr lang="ru-RU" dirty="0" smtClean="0"/>
              <a:t> модуль </a:t>
            </a:r>
            <a:r>
              <a:rPr lang="ru-RU" dirty="0" err="1" smtClean="0"/>
              <a:t>також</a:t>
            </a:r>
            <a:r>
              <a:rPr lang="ru-RU" dirty="0" smtClean="0"/>
              <a:t> </a:t>
            </a:r>
            <a:r>
              <a:rPr lang="ru-RU" dirty="0" err="1" smtClean="0"/>
              <a:t>доступний</a:t>
            </a:r>
            <a:r>
              <a:rPr lang="ru-RU" dirty="0" smtClean="0"/>
              <a:t>. </a:t>
            </a:r>
            <a:r>
              <a:rPr lang="ru-RU" dirty="0" err="1" smtClean="0"/>
              <a:t>Програма</a:t>
            </a:r>
            <a:r>
              <a:rPr lang="ru-RU" dirty="0" smtClean="0"/>
              <a:t> </a:t>
            </a:r>
            <a:r>
              <a:rPr lang="ru-RU" dirty="0" err="1" smtClean="0"/>
              <a:t>використовує</a:t>
            </a:r>
            <a:r>
              <a:rPr lang="ru-RU" dirty="0" smtClean="0"/>
              <a:t> </a:t>
            </a:r>
            <a:r>
              <a:rPr lang="ru-RU" dirty="0" err="1" smtClean="0"/>
              <a:t>вбудовані</a:t>
            </a:r>
            <a:r>
              <a:rPr lang="ru-RU" dirty="0" smtClean="0"/>
              <a:t> </a:t>
            </a:r>
            <a:r>
              <a:rPr lang="ru-RU" dirty="0" err="1" smtClean="0"/>
              <a:t>функції</a:t>
            </a:r>
            <a:r>
              <a:rPr lang="ru-RU" dirty="0" smtClean="0"/>
              <a:t> </a:t>
            </a:r>
            <a:r>
              <a:rPr lang="ru-RU" dirty="0" err="1" smtClean="0"/>
              <a:t>Windows</a:t>
            </a:r>
            <a:r>
              <a:rPr lang="ru-RU" dirty="0" smtClean="0"/>
              <a:t>, так </a:t>
            </a:r>
            <a:r>
              <a:rPr lang="ru-RU" dirty="0" err="1" smtClean="0"/>
              <a:t>що</a:t>
            </a:r>
            <a:r>
              <a:rPr lang="ru-RU" dirty="0" smtClean="0"/>
              <a:t> не </a:t>
            </a:r>
            <a:r>
              <a:rPr lang="ru-RU" dirty="0" err="1" smtClean="0"/>
              <a:t>потрібно</a:t>
            </a:r>
            <a:r>
              <a:rPr lang="ru-RU" dirty="0" smtClean="0"/>
              <a:t> </a:t>
            </a:r>
            <a:r>
              <a:rPr lang="ru-RU" dirty="0" err="1" smtClean="0"/>
              <a:t>ніяких</a:t>
            </a:r>
            <a:r>
              <a:rPr lang="ru-RU" dirty="0" smtClean="0"/>
              <a:t> </a:t>
            </a:r>
            <a:r>
              <a:rPr lang="ru-RU" dirty="0" err="1" smtClean="0"/>
              <a:t>додаткових</a:t>
            </a:r>
            <a:r>
              <a:rPr lang="ru-RU" dirty="0" smtClean="0"/>
              <a:t> </a:t>
            </a:r>
            <a:r>
              <a:rPr lang="ru-RU" dirty="0" err="1" smtClean="0"/>
              <a:t>DLL-бібліотек</a:t>
            </a:r>
            <a:r>
              <a:rPr lang="ru-RU" dirty="0" smtClean="0"/>
              <a:t>. 					</a:t>
            </a:r>
            <a:r>
              <a:rPr lang="ru-RU" dirty="0" err="1" smtClean="0"/>
              <a:t>Параметри</a:t>
            </a:r>
            <a:r>
              <a:rPr lang="ru-RU" dirty="0" smtClean="0"/>
              <a:t>:</a:t>
            </a:r>
            <a:endParaRPr lang="uk-UA" dirty="0" smtClean="0"/>
          </a:p>
          <a:p>
            <a:r>
              <a:rPr lang="en-US" dirty="0" smtClean="0"/>
              <a:t>C: \&gt; enum.exe</a:t>
            </a:r>
            <a:endParaRPr lang="uk-UA" dirty="0" smtClean="0"/>
          </a:p>
          <a:p>
            <a:r>
              <a:rPr lang="en-US" dirty="0" smtClean="0"/>
              <a:t>usage: enum.exe [switches] [hostname | </a:t>
            </a:r>
            <a:r>
              <a:rPr lang="en-US" dirty="0" err="1" smtClean="0"/>
              <a:t>ip</a:t>
            </a:r>
            <a:r>
              <a:rPr lang="en-US" dirty="0" smtClean="0"/>
              <a:t>]</a:t>
            </a:r>
            <a:endParaRPr lang="uk-UA" dirty="0" smtClean="0"/>
          </a:p>
          <a:p>
            <a:r>
              <a:rPr lang="en-US" dirty="0" smtClean="0"/>
              <a:t>-U: get </a:t>
            </a:r>
            <a:r>
              <a:rPr lang="en-US" dirty="0" err="1" smtClean="0"/>
              <a:t>userlist</a:t>
            </a:r>
            <a:endParaRPr lang="uk-UA" dirty="0" smtClean="0"/>
          </a:p>
          <a:p>
            <a:r>
              <a:rPr lang="en-US" dirty="0" smtClean="0"/>
              <a:t>-M: get machine list</a:t>
            </a:r>
            <a:endParaRPr lang="uk-UA" dirty="0" smtClean="0"/>
          </a:p>
          <a:p>
            <a:r>
              <a:rPr lang="en-US" dirty="0" smtClean="0"/>
              <a:t>-N: get </a:t>
            </a:r>
            <a:r>
              <a:rPr lang="en-US" dirty="0" err="1" smtClean="0"/>
              <a:t>namelist</a:t>
            </a:r>
            <a:r>
              <a:rPr lang="en-US" dirty="0" smtClean="0"/>
              <a:t> dump (different from -U | -M)</a:t>
            </a:r>
            <a:endParaRPr lang="uk-UA" dirty="0" smtClean="0"/>
          </a:p>
          <a:p>
            <a:r>
              <a:rPr lang="en-US" dirty="0" smtClean="0"/>
              <a:t>-S: get </a:t>
            </a:r>
            <a:r>
              <a:rPr lang="en-US" dirty="0" err="1" smtClean="0"/>
              <a:t>sharelist</a:t>
            </a:r>
            <a:endParaRPr lang="uk-UA" dirty="0" smtClean="0"/>
          </a:p>
          <a:p>
            <a:r>
              <a:rPr lang="en-US" dirty="0" smtClean="0"/>
              <a:t>-P: get password policy information</a:t>
            </a:r>
            <a:endParaRPr lang="uk-UA" dirty="0" smtClean="0"/>
          </a:p>
          <a:p>
            <a:r>
              <a:rPr lang="en-US" dirty="0" smtClean="0"/>
              <a:t>-G: get group and member list</a:t>
            </a:r>
            <a:endParaRPr lang="uk-UA" dirty="0" smtClean="0"/>
          </a:p>
          <a:p>
            <a:r>
              <a:rPr lang="en-US" dirty="0" smtClean="0"/>
              <a:t>-L: get LSA policy information</a:t>
            </a:r>
            <a:endParaRPr lang="uk-UA" dirty="0" smtClean="0"/>
          </a:p>
          <a:p>
            <a:r>
              <a:rPr lang="en-US" dirty="0" smtClean="0"/>
              <a:t>-D: dictionary crack, needs -u and -f</a:t>
            </a:r>
            <a:endParaRPr lang="uk-UA" dirty="0" smtClean="0"/>
          </a:p>
          <a:p>
            <a:r>
              <a:rPr lang="en-US" dirty="0" smtClean="0"/>
              <a:t>-d: be detailed, applies to -U and -S</a:t>
            </a:r>
            <a:endParaRPr lang="uk-UA" dirty="0" smtClean="0"/>
          </a:p>
          <a:p>
            <a:r>
              <a:rPr lang="en-US" dirty="0" smtClean="0"/>
              <a:t>-c: do not cancel sessions</a:t>
            </a:r>
            <a:endParaRPr lang="uk-UA" dirty="0" smtClean="0"/>
          </a:p>
          <a:p>
            <a:r>
              <a:rPr lang="en-US" dirty="0" smtClean="0"/>
              <a:t>-u: specify username to use (default "")</a:t>
            </a:r>
            <a:endParaRPr lang="uk-UA" dirty="0" smtClean="0"/>
          </a:p>
          <a:p>
            <a:r>
              <a:rPr lang="en-US" dirty="0" smtClean="0"/>
              <a:t>-p: specify password to use (default "")</a:t>
            </a:r>
            <a:endParaRPr lang="uk-UA" dirty="0" smtClean="0"/>
          </a:p>
          <a:p>
            <a:r>
              <a:rPr lang="en-US" dirty="0" smtClean="0"/>
              <a:t>-f: specify </a:t>
            </a:r>
            <a:r>
              <a:rPr lang="en-US" dirty="0" err="1" smtClean="0"/>
              <a:t>dictfile</a:t>
            </a:r>
            <a:r>
              <a:rPr lang="en-US" dirty="0" smtClean="0"/>
              <a:t> to use (wants –D)</a:t>
            </a:r>
            <a:endParaRPr lang="uk-UA" dirty="0" smtClean="0"/>
          </a:p>
        </p:txBody>
      </p:sp>
    </p:spTree>
    <p:extLst>
      <p:ext uri="{BB962C8B-B14F-4D97-AF65-F5344CB8AC3E}">
        <p14:creationId xmlns:p14="http://schemas.microsoft.com/office/powerpoint/2010/main" xmlns="" val="565409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743976" y="6494483"/>
            <a:ext cx="400024" cy="363517"/>
          </a:xfrm>
        </p:spPr>
        <p:txBody>
          <a:bodyPr/>
          <a:lstStyle/>
          <a:p>
            <a:pPr>
              <a:defRPr/>
            </a:pPr>
            <a:fld id="{78A31D96-E23D-44C8-AFB2-DA02E14C2627}" type="slidenum">
              <a:rPr lang="uk-UA" smtClean="0"/>
              <a:pPr>
                <a:defRPr/>
              </a:pPr>
              <a:t>7</a:t>
            </a:fld>
            <a:endParaRPr lang="uk-UA" dirty="0"/>
          </a:p>
        </p:txBody>
      </p:sp>
      <p:sp>
        <p:nvSpPr>
          <p:cNvPr id="6" name="Прямоугольник 5"/>
          <p:cNvSpPr/>
          <p:nvPr/>
        </p:nvSpPr>
        <p:spPr>
          <a:xfrm>
            <a:off x="0" y="142852"/>
            <a:ext cx="9144000" cy="523220"/>
          </a:xfrm>
          <a:prstGeom prst="rect">
            <a:avLst/>
          </a:prstGeom>
        </p:spPr>
        <p:txBody>
          <a:bodyPr wrap="square">
            <a:spAutoFit/>
          </a:bodyPr>
          <a:lstStyle/>
          <a:p>
            <a:r>
              <a:rPr lang="ru-RU" sz="2800" dirty="0" smtClean="0">
                <a:solidFill>
                  <a:srgbClr val="FFC000"/>
                </a:solidFill>
              </a:rPr>
              <a:t>ENUM</a:t>
            </a:r>
            <a:endParaRPr lang="uk-UA" sz="2800" dirty="0" smtClean="0">
              <a:solidFill>
                <a:srgbClr val="FFC000"/>
              </a:solidFill>
            </a:endParaRPr>
          </a:p>
        </p:txBody>
      </p:sp>
      <p:sp>
        <p:nvSpPr>
          <p:cNvPr id="4" name="Прямоугольник 3"/>
          <p:cNvSpPr/>
          <p:nvPr/>
        </p:nvSpPr>
        <p:spPr>
          <a:xfrm>
            <a:off x="428596" y="1071546"/>
            <a:ext cx="8286808" cy="5016758"/>
          </a:xfrm>
          <a:prstGeom prst="rect">
            <a:avLst/>
          </a:prstGeom>
        </p:spPr>
        <p:txBody>
          <a:bodyPr wrap="square">
            <a:spAutoFit/>
          </a:bodyPr>
          <a:lstStyle/>
          <a:p>
            <a:pPr algn="just"/>
            <a:r>
              <a:rPr lang="ru-RU" sz="2000" dirty="0" err="1" smtClean="0"/>
              <a:t>Перші</a:t>
            </a:r>
            <a:r>
              <a:rPr lang="ru-RU" sz="2000" dirty="0" smtClean="0"/>
              <a:t> </a:t>
            </a:r>
            <a:r>
              <a:rPr lang="ru-RU" sz="2000" dirty="0" err="1" smtClean="0"/>
              <a:t>шість</a:t>
            </a:r>
            <a:r>
              <a:rPr lang="ru-RU" sz="2000" dirty="0" smtClean="0"/>
              <a:t> </a:t>
            </a:r>
            <a:r>
              <a:rPr lang="ru-RU" sz="2000" dirty="0" err="1" smtClean="0"/>
              <a:t>параметрів</a:t>
            </a:r>
            <a:r>
              <a:rPr lang="ru-RU" sz="2000" dirty="0" smtClean="0"/>
              <a:t> </a:t>
            </a:r>
            <a:r>
              <a:rPr lang="ru-RU" sz="2000" dirty="0" err="1" smtClean="0"/>
              <a:t>повертають</a:t>
            </a:r>
            <a:r>
              <a:rPr lang="ru-RU" sz="2000" dirty="0" smtClean="0"/>
              <a:t> </a:t>
            </a:r>
            <a:r>
              <a:rPr lang="ru-RU" sz="2000" dirty="0" err="1" smtClean="0"/>
              <a:t>інформацію</a:t>
            </a:r>
            <a:r>
              <a:rPr lang="ru-RU" sz="2000" dirty="0" smtClean="0"/>
              <a:t> про мету </a:t>
            </a:r>
            <a:r>
              <a:rPr lang="ru-RU" sz="2000" dirty="0" err="1" smtClean="0"/>
              <a:t>дослідження</a:t>
            </a:r>
            <a:r>
              <a:rPr lang="ru-RU" sz="2000" dirty="0" smtClean="0"/>
              <a:t>, </a:t>
            </a:r>
            <a:r>
              <a:rPr lang="ru-RU" sz="2000" dirty="0" err="1" smtClean="0"/>
              <a:t>забезпечуючи</a:t>
            </a:r>
            <a:r>
              <a:rPr lang="ru-RU" sz="2000" dirty="0" smtClean="0"/>
              <a:t> доступ до </a:t>
            </a:r>
            <a:r>
              <a:rPr lang="ru-RU" sz="2000" dirty="0" err="1" smtClean="0"/>
              <a:t>загального</a:t>
            </a:r>
            <a:r>
              <a:rPr lang="ru-RU" sz="2000" dirty="0" smtClean="0"/>
              <a:t> ресурсу IPC$ через 139 </a:t>
            </a:r>
            <a:r>
              <a:rPr lang="ru-RU" sz="2000" dirty="0" err="1" smtClean="0"/>
              <a:t>або</a:t>
            </a:r>
            <a:r>
              <a:rPr lang="ru-RU" sz="2000" dirty="0" smtClean="0"/>
              <a:t> 445 порт.</a:t>
            </a:r>
          </a:p>
          <a:p>
            <a:pPr algn="just"/>
            <a:endParaRPr lang="ru-RU" sz="2000" dirty="0" smtClean="0"/>
          </a:p>
          <a:p>
            <a:pPr algn="just"/>
            <a:r>
              <a:rPr lang="ru-RU" sz="2000" dirty="0" smtClean="0"/>
              <a:t>За </a:t>
            </a:r>
            <a:r>
              <a:rPr lang="ru-RU" sz="2000" dirty="0" err="1" smtClean="0"/>
              <a:t>замовчуванням</a:t>
            </a:r>
            <a:r>
              <a:rPr lang="ru-RU" sz="2000" dirty="0" smtClean="0"/>
              <a:t> </a:t>
            </a:r>
            <a:r>
              <a:rPr lang="ru-RU" sz="2000" dirty="0" err="1" smtClean="0"/>
              <a:t>програма</a:t>
            </a:r>
            <a:r>
              <a:rPr lang="ru-RU" sz="2000" dirty="0" smtClean="0"/>
              <a:t> </a:t>
            </a:r>
            <a:r>
              <a:rPr lang="ru-RU" sz="2000" dirty="0" err="1" smtClean="0"/>
              <a:t>створює</a:t>
            </a:r>
            <a:r>
              <a:rPr lang="ru-RU" sz="2000" dirty="0" smtClean="0"/>
              <a:t> </a:t>
            </a:r>
            <a:r>
              <a:rPr lang="ru-RU" sz="2000" dirty="0" err="1" smtClean="0"/>
              <a:t>з'єднання</a:t>
            </a:r>
            <a:r>
              <a:rPr lang="ru-RU" sz="2000" dirty="0" smtClean="0"/>
              <a:t> </a:t>
            </a:r>
            <a:r>
              <a:rPr lang="ru-RU" sz="2000" dirty="0" err="1" smtClean="0"/>
              <a:t>з</a:t>
            </a:r>
            <a:r>
              <a:rPr lang="ru-RU" sz="2000" dirty="0" smtClean="0"/>
              <a:t> </a:t>
            </a:r>
            <a:r>
              <a:rPr lang="ru-RU" sz="2000" dirty="0" err="1" smtClean="0"/>
              <a:t>використанням</a:t>
            </a:r>
            <a:r>
              <a:rPr lang="ru-RU" sz="2000" dirty="0" smtClean="0"/>
              <a:t> NULL-ресурсу – </a:t>
            </a:r>
            <a:r>
              <a:rPr lang="ru-RU" sz="2000" dirty="0" err="1" smtClean="0"/>
              <a:t>зазвичай</a:t>
            </a:r>
            <a:r>
              <a:rPr lang="ru-RU" sz="2000" dirty="0" smtClean="0"/>
              <a:t> </a:t>
            </a:r>
            <a:r>
              <a:rPr lang="ru-RU" sz="2000" dirty="0" err="1" smtClean="0"/>
              <a:t>це</a:t>
            </a:r>
            <a:r>
              <a:rPr lang="ru-RU" sz="2000" dirty="0" smtClean="0"/>
              <a:t> </a:t>
            </a:r>
            <a:r>
              <a:rPr lang="ru-RU" sz="2000" dirty="0" err="1" smtClean="0"/>
              <a:t>анонімний</a:t>
            </a:r>
            <a:r>
              <a:rPr lang="ru-RU" sz="2000" dirty="0" smtClean="0"/>
              <a:t> </a:t>
            </a:r>
            <a:r>
              <a:rPr lang="ru-RU" sz="2000" dirty="0" err="1" smtClean="0"/>
              <a:t>користувач</a:t>
            </a:r>
            <a:r>
              <a:rPr lang="ru-RU" sz="2000" dirty="0" smtClean="0"/>
              <a:t>.</a:t>
            </a:r>
          </a:p>
          <a:p>
            <a:pPr algn="just"/>
            <a:endParaRPr lang="ru-RU" sz="2000" dirty="0" smtClean="0"/>
          </a:p>
          <a:p>
            <a:pPr algn="just"/>
            <a:r>
              <a:rPr lang="ru-RU" sz="2000" dirty="0" err="1" smtClean="0"/>
              <a:t>Ви</a:t>
            </a:r>
            <a:r>
              <a:rPr lang="ru-RU" sz="2000" dirty="0" smtClean="0"/>
              <a:t> можете </a:t>
            </a:r>
            <a:r>
              <a:rPr lang="ru-RU" sz="2000" dirty="0" err="1" smtClean="0"/>
              <a:t>задати</a:t>
            </a:r>
            <a:r>
              <a:rPr lang="ru-RU" sz="2000" dirty="0" smtClean="0"/>
              <a:t> </a:t>
            </a:r>
            <a:r>
              <a:rPr lang="ru-RU" sz="2000" dirty="0" err="1" smtClean="0"/>
              <a:t>одночасно</a:t>
            </a:r>
            <a:r>
              <a:rPr lang="ru-RU" sz="2000" dirty="0" smtClean="0"/>
              <a:t> </a:t>
            </a:r>
            <a:r>
              <a:rPr lang="ru-RU" sz="2000" dirty="0" err="1" smtClean="0"/>
              <a:t>всі</a:t>
            </a:r>
            <a:r>
              <a:rPr lang="ru-RU" sz="2000" dirty="0" smtClean="0"/>
              <a:t> </a:t>
            </a:r>
            <a:r>
              <a:rPr lang="ru-RU" sz="2000" dirty="0" err="1" smtClean="0"/>
              <a:t>шість</a:t>
            </a:r>
            <a:r>
              <a:rPr lang="ru-RU" sz="2000" dirty="0" smtClean="0"/>
              <a:t> </a:t>
            </a:r>
            <a:r>
              <a:rPr lang="ru-RU" sz="2000" dirty="0" err="1" smtClean="0"/>
              <a:t>параметрів</a:t>
            </a:r>
            <a:r>
              <a:rPr lang="ru-RU" sz="2000" dirty="0" smtClean="0"/>
              <a:t>, </a:t>
            </a:r>
            <a:r>
              <a:rPr lang="ru-RU" sz="2000" dirty="0" err="1" smtClean="0"/>
              <a:t>або</a:t>
            </a:r>
            <a:r>
              <a:rPr lang="ru-RU" sz="2000" dirty="0" smtClean="0"/>
              <a:t> </a:t>
            </a:r>
            <a:r>
              <a:rPr lang="ru-RU" sz="2000" dirty="0" err="1" smtClean="0"/>
              <a:t>зробити</a:t>
            </a:r>
            <a:r>
              <a:rPr lang="ru-RU" sz="2000" dirty="0" smtClean="0"/>
              <a:t> </a:t>
            </a:r>
            <a:r>
              <a:rPr lang="ru-RU" sz="2000" dirty="0" err="1" smtClean="0"/>
              <a:t>це</a:t>
            </a:r>
            <a:r>
              <a:rPr lang="ru-RU" sz="2000" dirty="0" smtClean="0"/>
              <a:t> </a:t>
            </a:r>
            <a:r>
              <a:rPr lang="ru-RU" sz="2000" dirty="0" err="1" smtClean="0"/>
              <a:t>окремо</a:t>
            </a:r>
            <a:r>
              <a:rPr lang="ru-RU" sz="2000" dirty="0" smtClean="0"/>
              <a:t>, </a:t>
            </a:r>
            <a:r>
              <a:rPr lang="ru-RU" sz="2000" dirty="0" err="1" smtClean="0"/>
              <a:t>щоб</a:t>
            </a:r>
            <a:r>
              <a:rPr lang="ru-RU" sz="2000" dirty="0" smtClean="0"/>
              <a:t> </a:t>
            </a:r>
            <a:r>
              <a:rPr lang="ru-RU" sz="2000" dirty="0" err="1" smtClean="0"/>
              <a:t>отримати</a:t>
            </a:r>
            <a:r>
              <a:rPr lang="ru-RU" sz="2000" dirty="0" smtClean="0"/>
              <a:t> </a:t>
            </a:r>
            <a:r>
              <a:rPr lang="ru-RU" sz="2000" dirty="0" err="1" smtClean="0"/>
              <a:t>легку</a:t>
            </a:r>
            <a:r>
              <a:rPr lang="ru-RU" sz="2000" dirty="0" smtClean="0"/>
              <a:t> для </a:t>
            </a:r>
            <a:r>
              <a:rPr lang="ru-RU" sz="2000" dirty="0" err="1" smtClean="0"/>
              <a:t>читання</a:t>
            </a:r>
            <a:r>
              <a:rPr lang="ru-RU" sz="2000" dirty="0" smtClean="0"/>
              <a:t> </a:t>
            </a:r>
            <a:r>
              <a:rPr lang="ru-RU" sz="2000" dirty="0" err="1" smtClean="0"/>
              <a:t>вихідну</a:t>
            </a:r>
            <a:r>
              <a:rPr lang="ru-RU" sz="2000" dirty="0" smtClean="0"/>
              <a:t> </a:t>
            </a:r>
            <a:r>
              <a:rPr lang="ru-RU" sz="2000" dirty="0" err="1" smtClean="0"/>
              <a:t>інформацію</a:t>
            </a:r>
            <a:r>
              <a:rPr lang="ru-RU" sz="2000" dirty="0" smtClean="0"/>
              <a:t>.</a:t>
            </a:r>
          </a:p>
          <a:p>
            <a:pPr algn="just"/>
            <a:endParaRPr lang="uk-UA" sz="2000" dirty="0" smtClean="0"/>
          </a:p>
          <a:p>
            <a:pPr algn="just"/>
            <a:r>
              <a:rPr lang="ru-RU" sz="2000" dirty="0" err="1" smtClean="0"/>
              <a:t>Багато</a:t>
            </a:r>
            <a:r>
              <a:rPr lang="ru-RU" sz="2000" dirty="0" smtClean="0"/>
              <a:t> </a:t>
            </a:r>
            <a:r>
              <a:rPr lang="ru-RU" sz="2000" dirty="0" err="1" smtClean="0"/>
              <a:t>організацій</a:t>
            </a:r>
            <a:r>
              <a:rPr lang="ru-RU" sz="2000" dirty="0" smtClean="0"/>
              <a:t> </a:t>
            </a:r>
            <a:r>
              <a:rPr lang="ru-RU" sz="2000" dirty="0" err="1" smtClean="0"/>
              <a:t>перейменовують</a:t>
            </a:r>
            <a:r>
              <a:rPr lang="ru-RU" sz="2000" dirty="0" smtClean="0"/>
              <a:t> </a:t>
            </a:r>
            <a:r>
              <a:rPr lang="ru-RU" sz="2000" dirty="0" err="1" smtClean="0"/>
              <a:t>призначений</a:t>
            </a:r>
            <a:r>
              <a:rPr lang="ru-RU" sz="2000" dirty="0" smtClean="0"/>
              <a:t> для </a:t>
            </a:r>
            <a:r>
              <a:rPr lang="ru-RU" sz="2000" dirty="0" err="1" smtClean="0"/>
              <a:t>користувача</a:t>
            </a:r>
            <a:r>
              <a:rPr lang="ru-RU" sz="2000" dirty="0" smtClean="0"/>
              <a:t> </a:t>
            </a:r>
            <a:r>
              <a:rPr lang="ru-RU" sz="2000" dirty="0" err="1" smtClean="0"/>
              <a:t>профіль</a:t>
            </a:r>
            <a:r>
              <a:rPr lang="ru-RU" sz="2000" dirty="0" smtClean="0"/>
              <a:t> </a:t>
            </a:r>
            <a:r>
              <a:rPr lang="ru-RU" sz="2000" dirty="0" err="1" smtClean="0"/>
              <a:t>Administrator</a:t>
            </a:r>
            <a:r>
              <a:rPr lang="ru-RU" sz="2000" dirty="0" smtClean="0"/>
              <a:t> </a:t>
            </a:r>
            <a:r>
              <a:rPr lang="ru-RU" sz="2000" dirty="0" err="1" smtClean="0"/>
              <a:t>і</a:t>
            </a:r>
            <a:r>
              <a:rPr lang="ru-RU" sz="2000" dirty="0" smtClean="0"/>
              <a:t> </a:t>
            </a:r>
            <a:r>
              <a:rPr lang="ru-RU" sz="2000" dirty="0" err="1" smtClean="0"/>
              <a:t>називають</a:t>
            </a:r>
            <a:r>
              <a:rPr lang="ru-RU" sz="2000" dirty="0" smtClean="0"/>
              <a:t> </a:t>
            </a:r>
            <a:r>
              <a:rPr lang="ru-RU" sz="2000" dirty="0" err="1" smtClean="0"/>
              <a:t>адміністратором</a:t>
            </a:r>
            <a:r>
              <a:rPr lang="ru-RU" sz="2000" dirty="0" smtClean="0"/>
              <a:t> </a:t>
            </a:r>
            <a:r>
              <a:rPr lang="ru-RU" sz="2000" dirty="0" err="1" smtClean="0"/>
              <a:t>гостьовий</a:t>
            </a:r>
            <a:r>
              <a:rPr lang="ru-RU" sz="2000" dirty="0" smtClean="0"/>
              <a:t> </a:t>
            </a:r>
            <a:r>
              <a:rPr lang="ru-RU" sz="2000" dirty="0" err="1" smtClean="0"/>
              <a:t>профіль</a:t>
            </a:r>
            <a:r>
              <a:rPr lang="ru-RU" sz="2000" dirty="0" smtClean="0"/>
              <a:t> (</a:t>
            </a:r>
            <a:r>
              <a:rPr lang="ru-RU" sz="2000" dirty="0" err="1" smtClean="0"/>
              <a:t>Guest</a:t>
            </a:r>
            <a:r>
              <a:rPr lang="ru-RU" sz="2000" dirty="0" smtClean="0"/>
              <a:t>). </a:t>
            </a:r>
            <a:r>
              <a:rPr lang="ru-RU" sz="2000" dirty="0" err="1" smtClean="0"/>
              <a:t>Недосвідчені</a:t>
            </a:r>
            <a:r>
              <a:rPr lang="ru-RU" sz="2000" dirty="0" smtClean="0"/>
              <a:t> </a:t>
            </a:r>
            <a:r>
              <a:rPr lang="ru-RU" sz="2000" dirty="0" err="1" smtClean="0"/>
              <a:t>зламники</a:t>
            </a:r>
            <a:r>
              <a:rPr lang="ru-RU" sz="2000" dirty="0" smtClean="0"/>
              <a:t>, </a:t>
            </a:r>
            <a:r>
              <a:rPr lang="ru-RU" sz="2000" dirty="0" err="1" smtClean="0"/>
              <a:t>які</a:t>
            </a:r>
            <a:r>
              <a:rPr lang="ru-RU" sz="2000" dirty="0" smtClean="0"/>
              <a:t> не </a:t>
            </a:r>
            <a:r>
              <a:rPr lang="ru-RU" sz="2000" dirty="0" err="1" smtClean="0"/>
              <a:t>можуть</a:t>
            </a:r>
            <a:r>
              <a:rPr lang="ru-RU" sz="2000" dirty="0" smtClean="0"/>
              <a:t> </a:t>
            </a:r>
            <a:r>
              <a:rPr lang="ru-RU" sz="2000" dirty="0" err="1" smtClean="0"/>
              <a:t>знайти</a:t>
            </a:r>
            <a:r>
              <a:rPr lang="ru-RU" sz="2000" dirty="0" smtClean="0"/>
              <a:t> правильного </a:t>
            </a:r>
            <a:r>
              <a:rPr lang="ru-RU" sz="2000" dirty="0" err="1" smtClean="0"/>
              <a:t>адміністративного</a:t>
            </a:r>
            <a:r>
              <a:rPr lang="ru-RU" sz="2000" dirty="0" smtClean="0"/>
              <a:t> </a:t>
            </a:r>
            <a:r>
              <a:rPr lang="ru-RU" sz="2000" dirty="0" err="1" smtClean="0"/>
              <a:t>профілю</a:t>
            </a:r>
            <a:r>
              <a:rPr lang="ru-RU" sz="2000" dirty="0" smtClean="0"/>
              <a:t>, </a:t>
            </a:r>
            <a:r>
              <a:rPr lang="ru-RU" sz="2000" dirty="0" err="1" smtClean="0"/>
              <a:t>можуть</a:t>
            </a:r>
            <a:r>
              <a:rPr lang="ru-RU" sz="2000" dirty="0" smtClean="0"/>
              <a:t> просто </a:t>
            </a:r>
            <a:r>
              <a:rPr lang="ru-RU" sz="2000" dirty="0" err="1" smtClean="0"/>
              <a:t>втратити</a:t>
            </a:r>
            <a:r>
              <a:rPr lang="ru-RU" sz="2000" dirty="0" smtClean="0"/>
              <a:t> час даром. </a:t>
            </a:r>
            <a:r>
              <a:rPr lang="ru-RU" sz="2000" dirty="0" err="1" smtClean="0"/>
              <a:t>Зверніть</a:t>
            </a:r>
            <a:r>
              <a:rPr lang="ru-RU" sz="2000" dirty="0" smtClean="0"/>
              <a:t> </a:t>
            </a:r>
            <a:r>
              <a:rPr lang="ru-RU" sz="2000" dirty="0" err="1" smtClean="0"/>
              <a:t>увагу</a:t>
            </a:r>
            <a:r>
              <a:rPr lang="ru-RU" sz="2000" dirty="0" smtClean="0"/>
              <a:t> на число - </a:t>
            </a:r>
            <a:r>
              <a:rPr lang="ru-RU" sz="2000" dirty="0" smtClean="0">
                <a:solidFill>
                  <a:schemeClr val="accent1">
                    <a:lumMod val="60000"/>
                    <a:lumOff val="40000"/>
                  </a:schemeClr>
                </a:solidFill>
              </a:rPr>
              <a:t>500</a:t>
            </a:r>
            <a:r>
              <a:rPr lang="ru-RU" sz="2000" dirty="0" smtClean="0"/>
              <a:t> в </a:t>
            </a:r>
            <a:r>
              <a:rPr lang="ru-RU" sz="2000" dirty="0" err="1" smtClean="0"/>
              <a:t>значенні</a:t>
            </a:r>
            <a:r>
              <a:rPr lang="ru-RU" sz="2000" dirty="0" smtClean="0"/>
              <a:t> </a:t>
            </a:r>
            <a:r>
              <a:rPr lang="ru-RU" sz="2000" dirty="0" err="1" smtClean="0"/>
              <a:t>ідентифікатора</a:t>
            </a:r>
            <a:r>
              <a:rPr lang="ru-RU" sz="2000" dirty="0" smtClean="0"/>
              <a:t> </a:t>
            </a:r>
            <a:r>
              <a:rPr lang="ru-RU" sz="2000" dirty="0" err="1" smtClean="0"/>
              <a:t>користувача</a:t>
            </a:r>
            <a:r>
              <a:rPr lang="ru-RU" sz="2000" dirty="0" smtClean="0"/>
              <a:t> </a:t>
            </a:r>
            <a:r>
              <a:rPr lang="ru-RU" sz="2000" dirty="0" smtClean="0">
                <a:solidFill>
                  <a:schemeClr val="accent1">
                    <a:lumMod val="60000"/>
                    <a:lumOff val="40000"/>
                  </a:schemeClr>
                </a:solidFill>
              </a:rPr>
              <a:t>SID</a:t>
            </a:r>
            <a:r>
              <a:rPr lang="ru-RU" sz="2000" dirty="0" smtClean="0"/>
              <a:t>.</a:t>
            </a:r>
            <a:endParaRPr lang="uk-UA" sz="2000" dirty="0" smtClean="0"/>
          </a:p>
        </p:txBody>
      </p:sp>
    </p:spTree>
    <p:extLst>
      <p:ext uri="{BB962C8B-B14F-4D97-AF65-F5344CB8AC3E}">
        <p14:creationId xmlns:p14="http://schemas.microsoft.com/office/powerpoint/2010/main" xmlns="" val="565409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142844" y="444056"/>
            <a:ext cx="8858312" cy="6000744"/>
          </a:xfrm>
        </p:spPr>
        <p:txBody>
          <a:bodyPr/>
          <a:lstStyle/>
          <a:p>
            <a:pPr algn="just">
              <a:lnSpc>
                <a:spcPct val="90000"/>
              </a:lnSpc>
              <a:spcBef>
                <a:spcPct val="0"/>
              </a:spcBef>
              <a:buNone/>
            </a:pPr>
            <a:r>
              <a:rPr lang="uk-UA" sz="2400" kern="1200" dirty="0" err="1" smtClean="0">
                <a:latin typeface="Tahoma" pitchFamily="34" charset="0"/>
                <a:cs typeface="Arial" charset="0"/>
              </a:rPr>
              <a:t>PsTools</a:t>
            </a:r>
            <a:r>
              <a:rPr lang="uk-UA" sz="2400" kern="1200" dirty="0" smtClean="0">
                <a:latin typeface="Tahoma" pitchFamily="34" charset="0"/>
                <a:cs typeface="Arial" charset="0"/>
              </a:rPr>
              <a:t> </a:t>
            </a:r>
            <a:r>
              <a:rPr lang="uk-UA" sz="2400" kern="1200" dirty="0">
                <a:latin typeface="Tahoma" pitchFamily="34" charset="0"/>
                <a:cs typeface="Arial" charset="0"/>
              </a:rPr>
              <a:t>розробив Марко </a:t>
            </a:r>
            <a:r>
              <a:rPr lang="ru-RU" sz="2400" kern="1200" dirty="0" err="1">
                <a:latin typeface="Tahoma" pitchFamily="34" charset="0"/>
                <a:cs typeface="Arial" charset="0"/>
              </a:rPr>
              <a:t>Руссинович</a:t>
            </a:r>
            <a:r>
              <a:rPr lang="ru-RU" sz="2400" kern="1200" dirty="0">
                <a:latin typeface="Tahoma" pitchFamily="34" charset="0"/>
                <a:cs typeface="Arial" charset="0"/>
              </a:rPr>
              <a:t> </a:t>
            </a:r>
            <a:r>
              <a:rPr lang="ru-RU" sz="2400" kern="1200" dirty="0" err="1">
                <a:latin typeface="Tahoma" pitchFamily="34" charset="0"/>
                <a:cs typeface="Arial" charset="0"/>
              </a:rPr>
              <a:t>з</a:t>
            </a:r>
            <a:r>
              <a:rPr lang="ru-RU" sz="2400" kern="1200" dirty="0">
                <a:latin typeface="Tahoma" pitchFamily="34" charset="0"/>
                <a:cs typeface="Arial" charset="0"/>
              </a:rPr>
              <a:t> </a:t>
            </a:r>
            <a:r>
              <a:rPr lang="ru-RU" sz="2400" kern="1200" dirty="0" err="1" smtClean="0">
                <a:latin typeface="Tahoma" pitchFamily="34" charset="0"/>
                <a:cs typeface="Arial" charset="0"/>
              </a:rPr>
              <a:t>Sysinternals</a:t>
            </a:r>
            <a:r>
              <a:rPr lang="ru-RU" sz="2400" kern="1200" dirty="0" smtClean="0">
                <a:latin typeface="Tahoma" pitchFamily="34" charset="0"/>
                <a:cs typeface="Arial" charset="0"/>
              </a:rPr>
              <a:t>.</a:t>
            </a:r>
          </a:p>
          <a:p>
            <a:pPr algn="just">
              <a:lnSpc>
                <a:spcPct val="90000"/>
              </a:lnSpc>
              <a:spcBef>
                <a:spcPct val="0"/>
              </a:spcBef>
              <a:buNone/>
            </a:pPr>
            <a:r>
              <a:rPr lang="ru-RU" sz="2400" kern="1200" dirty="0" smtClean="0">
                <a:latin typeface="Tahoma" pitchFamily="34" charset="0"/>
                <a:cs typeface="Arial" charset="0"/>
              </a:rPr>
              <a:t>Цей пакет </a:t>
            </a:r>
            <a:r>
              <a:rPr lang="ru-RU" sz="2400" kern="1200" dirty="0" err="1" smtClean="0">
                <a:latin typeface="Tahoma" pitchFamily="34" charset="0"/>
                <a:cs typeface="Arial" charset="0"/>
              </a:rPr>
              <a:t>доступний</a:t>
            </a:r>
            <a:r>
              <a:rPr lang="ru-RU" sz="2400" kern="1200" dirty="0" smtClean="0">
                <a:latin typeface="Tahoma" pitchFamily="34" charset="0"/>
                <a:cs typeface="Arial" charset="0"/>
              </a:rPr>
              <a:t> на</a:t>
            </a:r>
          </a:p>
          <a:p>
            <a:pPr algn="just">
              <a:lnSpc>
                <a:spcPct val="90000"/>
              </a:lnSpc>
              <a:spcBef>
                <a:spcPct val="0"/>
              </a:spcBef>
              <a:buNone/>
            </a:pPr>
            <a:r>
              <a:rPr lang="uk-UA" sz="2400" kern="1200" dirty="0" smtClean="0">
                <a:latin typeface="Tahoma" pitchFamily="34" charset="0"/>
                <a:cs typeface="Arial" charset="0"/>
                <a:hlinkClick r:id="rId2"/>
              </a:rPr>
              <a:t>http</a:t>
            </a:r>
            <a:r>
              <a:rPr lang="uk-UA" sz="2400" kern="1200" dirty="0">
                <a:latin typeface="Tahoma" pitchFamily="34" charset="0"/>
                <a:cs typeface="Arial" charset="0"/>
                <a:hlinkClick r:id="rId2"/>
              </a:rPr>
              <a:t>://technet.microsoft.com/ru-ru/sysinternals/default.aspx</a:t>
            </a:r>
            <a:endParaRPr lang="uk-UA" sz="2400" kern="1200" dirty="0">
              <a:latin typeface="Tahoma" pitchFamily="34" charset="0"/>
              <a:cs typeface="Arial" charset="0"/>
            </a:endParaRPr>
          </a:p>
          <a:p>
            <a:pPr marL="0" indent="0" algn="just">
              <a:lnSpc>
                <a:spcPct val="90000"/>
              </a:lnSpc>
              <a:spcBef>
                <a:spcPct val="0"/>
              </a:spcBef>
              <a:buNone/>
            </a:pPr>
            <a:r>
              <a:rPr lang="uk-UA" sz="2400" kern="1200" dirty="0" smtClean="0">
                <a:latin typeface="Tahoma" pitchFamily="34" charset="0"/>
                <a:cs typeface="Arial" charset="0"/>
              </a:rPr>
              <a:t>У </a:t>
            </a:r>
            <a:r>
              <a:rPr lang="uk-UA" sz="2400" kern="1200" dirty="0">
                <a:latin typeface="Tahoma" pitchFamily="34" charset="0"/>
                <a:cs typeface="Arial" charset="0"/>
              </a:rPr>
              <a:t>комплект PsTools включені наступні програми, які можна завантажувати окремо або одним пакетом:</a:t>
            </a:r>
            <a:br>
              <a:rPr lang="uk-UA" sz="2400" kern="1200" dirty="0">
                <a:latin typeface="Tahoma" pitchFamily="34" charset="0"/>
                <a:cs typeface="Arial" charset="0"/>
              </a:rPr>
            </a:br>
            <a:r>
              <a:rPr lang="uk-UA" sz="2400" kern="1200" dirty="0" err="1" smtClean="0">
                <a:solidFill>
                  <a:schemeClr val="accent1">
                    <a:lumMod val="60000"/>
                    <a:lumOff val="40000"/>
                  </a:schemeClr>
                </a:solidFill>
                <a:latin typeface="Tahoma" pitchFamily="34" charset="0"/>
                <a:cs typeface="Arial" charset="0"/>
              </a:rPr>
              <a:t>PsExec</a:t>
            </a:r>
            <a:r>
              <a:rPr lang="uk-UA" sz="2400" kern="1200" dirty="0" smtClean="0">
                <a:solidFill>
                  <a:schemeClr val="accent1">
                    <a:lumMod val="60000"/>
                    <a:lumOff val="40000"/>
                  </a:schemeClr>
                </a:solidFill>
                <a:latin typeface="Tahoma" pitchFamily="34" charset="0"/>
                <a:cs typeface="Arial" charset="0"/>
              </a:rPr>
              <a:t>; </a:t>
            </a:r>
            <a:r>
              <a:rPr lang="uk-UA" sz="2400" kern="1200" dirty="0" err="1" smtClean="0">
                <a:solidFill>
                  <a:schemeClr val="accent1">
                    <a:lumMod val="60000"/>
                    <a:lumOff val="40000"/>
                  </a:schemeClr>
                </a:solidFill>
                <a:latin typeface="Tahoma" pitchFamily="34" charset="0"/>
                <a:cs typeface="Arial" charset="0"/>
              </a:rPr>
              <a:t>PsFile</a:t>
            </a:r>
            <a:r>
              <a:rPr lang="uk-UA" sz="2400" kern="1200" dirty="0" smtClean="0">
                <a:solidFill>
                  <a:schemeClr val="accent1">
                    <a:lumMod val="60000"/>
                    <a:lumOff val="40000"/>
                  </a:schemeClr>
                </a:solidFill>
                <a:latin typeface="Tahoma" pitchFamily="34" charset="0"/>
                <a:cs typeface="Arial" charset="0"/>
              </a:rPr>
              <a:t>; </a:t>
            </a:r>
            <a:r>
              <a:rPr lang="uk-UA" sz="2400" kern="1200" dirty="0" err="1" smtClean="0">
                <a:solidFill>
                  <a:schemeClr val="accent1">
                    <a:lumMod val="60000"/>
                    <a:lumOff val="40000"/>
                  </a:schemeClr>
                </a:solidFill>
                <a:latin typeface="Tahoma" pitchFamily="34" charset="0"/>
                <a:cs typeface="Arial" charset="0"/>
              </a:rPr>
              <a:t>PsGetSid</a:t>
            </a:r>
            <a:r>
              <a:rPr lang="uk-UA" sz="2400" kern="1200" dirty="0" smtClean="0">
                <a:solidFill>
                  <a:schemeClr val="accent1">
                    <a:lumMod val="60000"/>
                    <a:lumOff val="40000"/>
                  </a:schemeClr>
                </a:solidFill>
                <a:latin typeface="Tahoma" pitchFamily="34" charset="0"/>
                <a:cs typeface="Arial" charset="0"/>
              </a:rPr>
              <a:t>; </a:t>
            </a:r>
            <a:r>
              <a:rPr lang="uk-UA" sz="2400" kern="1200" dirty="0" err="1" smtClean="0">
                <a:solidFill>
                  <a:schemeClr val="accent1">
                    <a:lumMod val="60000"/>
                    <a:lumOff val="40000"/>
                  </a:schemeClr>
                </a:solidFill>
                <a:latin typeface="Tahoma" pitchFamily="34" charset="0"/>
                <a:cs typeface="Arial" charset="0"/>
              </a:rPr>
              <a:t>PsInfo</a:t>
            </a:r>
            <a:r>
              <a:rPr lang="uk-UA" sz="2400" kern="1200" dirty="0" smtClean="0">
                <a:solidFill>
                  <a:schemeClr val="accent1">
                    <a:lumMod val="60000"/>
                    <a:lumOff val="40000"/>
                  </a:schemeClr>
                </a:solidFill>
                <a:latin typeface="Tahoma" pitchFamily="34" charset="0"/>
                <a:cs typeface="Arial" charset="0"/>
              </a:rPr>
              <a:t>; </a:t>
            </a:r>
            <a:r>
              <a:rPr lang="uk-UA" sz="2400" kern="1200" dirty="0" err="1" smtClean="0">
                <a:solidFill>
                  <a:schemeClr val="accent1">
                    <a:lumMod val="60000"/>
                    <a:lumOff val="40000"/>
                  </a:schemeClr>
                </a:solidFill>
                <a:latin typeface="Tahoma" pitchFamily="34" charset="0"/>
                <a:cs typeface="Arial" charset="0"/>
              </a:rPr>
              <a:t>PsKill</a:t>
            </a:r>
            <a:r>
              <a:rPr lang="uk-UA" sz="2400" kern="1200" dirty="0" smtClean="0">
                <a:solidFill>
                  <a:schemeClr val="accent1">
                    <a:lumMod val="60000"/>
                    <a:lumOff val="40000"/>
                  </a:schemeClr>
                </a:solidFill>
                <a:latin typeface="Tahoma" pitchFamily="34" charset="0"/>
                <a:cs typeface="Arial" charset="0"/>
              </a:rPr>
              <a:t>; </a:t>
            </a:r>
            <a:r>
              <a:rPr lang="uk-UA" sz="2400" kern="1200" dirty="0" err="1" smtClean="0">
                <a:solidFill>
                  <a:schemeClr val="accent1">
                    <a:lumMod val="60000"/>
                    <a:lumOff val="40000"/>
                  </a:schemeClr>
                </a:solidFill>
                <a:latin typeface="Tahoma" pitchFamily="34" charset="0"/>
                <a:cs typeface="Arial" charset="0"/>
              </a:rPr>
              <a:t>PsList</a:t>
            </a:r>
            <a:r>
              <a:rPr lang="uk-UA" sz="2400" kern="1200" dirty="0" smtClean="0">
                <a:solidFill>
                  <a:schemeClr val="accent1">
                    <a:lumMod val="60000"/>
                    <a:lumOff val="40000"/>
                  </a:schemeClr>
                </a:solidFill>
                <a:latin typeface="Tahoma" pitchFamily="34" charset="0"/>
                <a:cs typeface="Arial" charset="0"/>
              </a:rPr>
              <a:t>; </a:t>
            </a:r>
            <a:r>
              <a:rPr lang="uk-UA" sz="2400" kern="1200" dirty="0" err="1" smtClean="0">
                <a:solidFill>
                  <a:schemeClr val="accent1">
                    <a:lumMod val="60000"/>
                    <a:lumOff val="40000"/>
                  </a:schemeClr>
                </a:solidFill>
                <a:latin typeface="Tahoma" pitchFamily="34" charset="0"/>
                <a:cs typeface="Arial" charset="0"/>
              </a:rPr>
              <a:t>PsLoggedOn</a:t>
            </a:r>
            <a:r>
              <a:rPr lang="uk-UA" sz="2400" kern="1200" dirty="0" smtClean="0">
                <a:solidFill>
                  <a:schemeClr val="accent1">
                    <a:lumMod val="60000"/>
                    <a:lumOff val="40000"/>
                  </a:schemeClr>
                </a:solidFill>
                <a:latin typeface="Tahoma" pitchFamily="34" charset="0"/>
                <a:cs typeface="Arial" charset="0"/>
              </a:rPr>
              <a:t>; </a:t>
            </a:r>
            <a:r>
              <a:rPr lang="uk-UA" sz="2400" kern="1200" dirty="0" err="1" smtClean="0">
                <a:solidFill>
                  <a:schemeClr val="accent1">
                    <a:lumMod val="60000"/>
                    <a:lumOff val="40000"/>
                  </a:schemeClr>
                </a:solidFill>
                <a:latin typeface="Tahoma" pitchFamily="34" charset="0"/>
                <a:cs typeface="Arial" charset="0"/>
              </a:rPr>
              <a:t>PsLogList</a:t>
            </a:r>
            <a:r>
              <a:rPr lang="uk-UA" sz="2400" kern="1200" dirty="0" smtClean="0">
                <a:solidFill>
                  <a:schemeClr val="accent1">
                    <a:lumMod val="60000"/>
                    <a:lumOff val="40000"/>
                  </a:schemeClr>
                </a:solidFill>
                <a:latin typeface="Tahoma" pitchFamily="34" charset="0"/>
                <a:cs typeface="Arial" charset="0"/>
              </a:rPr>
              <a:t>; </a:t>
            </a:r>
            <a:r>
              <a:rPr lang="uk-UA" sz="2400" kern="1200" dirty="0" err="1" smtClean="0">
                <a:solidFill>
                  <a:schemeClr val="accent1">
                    <a:lumMod val="60000"/>
                    <a:lumOff val="40000"/>
                  </a:schemeClr>
                </a:solidFill>
                <a:latin typeface="Tahoma" pitchFamily="34" charset="0"/>
                <a:cs typeface="Arial" charset="0"/>
              </a:rPr>
              <a:t>PsPasswd</a:t>
            </a:r>
            <a:r>
              <a:rPr lang="uk-UA" sz="2400" kern="1200" dirty="0" smtClean="0">
                <a:solidFill>
                  <a:schemeClr val="accent1">
                    <a:lumMod val="60000"/>
                    <a:lumOff val="40000"/>
                  </a:schemeClr>
                </a:solidFill>
                <a:latin typeface="Tahoma" pitchFamily="34" charset="0"/>
                <a:cs typeface="Arial" charset="0"/>
              </a:rPr>
              <a:t>; </a:t>
            </a:r>
            <a:r>
              <a:rPr lang="uk-UA" sz="2400" kern="1200" dirty="0" err="1" smtClean="0">
                <a:solidFill>
                  <a:schemeClr val="accent1">
                    <a:lumMod val="60000"/>
                    <a:lumOff val="40000"/>
                  </a:schemeClr>
                </a:solidFill>
                <a:latin typeface="Tahoma" pitchFamily="34" charset="0"/>
                <a:cs typeface="Arial" charset="0"/>
              </a:rPr>
              <a:t>PsService</a:t>
            </a:r>
            <a:r>
              <a:rPr lang="uk-UA" sz="2400" kern="1200" dirty="0" smtClean="0">
                <a:solidFill>
                  <a:schemeClr val="accent1">
                    <a:lumMod val="60000"/>
                    <a:lumOff val="40000"/>
                  </a:schemeClr>
                </a:solidFill>
                <a:latin typeface="Tahoma" pitchFamily="34" charset="0"/>
                <a:cs typeface="Arial" charset="0"/>
              </a:rPr>
              <a:t>; </a:t>
            </a:r>
            <a:r>
              <a:rPr lang="uk-UA" sz="2400" kern="1200" dirty="0" err="1" smtClean="0">
                <a:solidFill>
                  <a:schemeClr val="accent1">
                    <a:lumMod val="60000"/>
                    <a:lumOff val="40000"/>
                  </a:schemeClr>
                </a:solidFill>
                <a:latin typeface="Tahoma" pitchFamily="34" charset="0"/>
                <a:cs typeface="Arial" charset="0"/>
              </a:rPr>
              <a:t>PsShutdown</a:t>
            </a:r>
            <a:r>
              <a:rPr lang="uk-UA" sz="2400" kern="1200" dirty="0" smtClean="0">
                <a:solidFill>
                  <a:schemeClr val="accent1">
                    <a:lumMod val="60000"/>
                    <a:lumOff val="40000"/>
                  </a:schemeClr>
                </a:solidFill>
                <a:latin typeface="Tahoma" pitchFamily="34" charset="0"/>
                <a:cs typeface="Arial" charset="0"/>
              </a:rPr>
              <a:t>; </a:t>
            </a:r>
            <a:r>
              <a:rPr lang="uk-UA" sz="2400" kern="1200" dirty="0" err="1" smtClean="0">
                <a:solidFill>
                  <a:schemeClr val="accent1">
                    <a:lumMod val="60000"/>
                    <a:lumOff val="40000"/>
                  </a:schemeClr>
                </a:solidFill>
                <a:latin typeface="Tahoma" pitchFamily="34" charset="0"/>
                <a:cs typeface="Arial" charset="0"/>
              </a:rPr>
              <a:t>PsSuspend</a:t>
            </a:r>
            <a:r>
              <a:rPr lang="uk-UA" sz="2400" kern="1200" dirty="0">
                <a:solidFill>
                  <a:schemeClr val="accent1">
                    <a:lumMod val="60000"/>
                    <a:lumOff val="40000"/>
                  </a:schemeClr>
                </a:solidFill>
                <a:latin typeface="Tahoma" pitchFamily="34" charset="0"/>
                <a:cs typeface="Arial" charset="0"/>
              </a:rPr>
              <a:t>.</a:t>
            </a:r>
            <a:br>
              <a:rPr lang="uk-UA" sz="2400" kern="1200" dirty="0">
                <a:solidFill>
                  <a:schemeClr val="accent1">
                    <a:lumMod val="60000"/>
                    <a:lumOff val="40000"/>
                  </a:schemeClr>
                </a:solidFill>
                <a:latin typeface="Tahoma" pitchFamily="34" charset="0"/>
                <a:cs typeface="Arial" charset="0"/>
              </a:rPr>
            </a:br>
            <a:r>
              <a:rPr lang="uk-UA" sz="2400" kern="1200" dirty="0" smtClean="0">
                <a:latin typeface="Tahoma" pitchFamily="34" charset="0"/>
                <a:cs typeface="Arial" charset="0"/>
              </a:rPr>
              <a:t>Всі </a:t>
            </a:r>
            <a:r>
              <a:rPr lang="uk-UA" sz="2400" kern="1200" dirty="0">
                <a:latin typeface="Tahoma" pitchFamily="34" charset="0"/>
                <a:cs typeface="Arial" charset="0"/>
              </a:rPr>
              <a:t>утиліти, що увійшли до комплекту PsTools, працюють </a:t>
            </a:r>
            <a:r>
              <a:rPr lang="uk-UA" sz="2400" kern="1200" dirty="0" smtClean="0">
                <a:latin typeface="Tahoma" pitchFamily="34" charset="0"/>
                <a:cs typeface="Arial" charset="0"/>
              </a:rPr>
              <a:t>в усіх Windows вище NT. Не потребують інсталяції.</a:t>
            </a:r>
          </a:p>
          <a:p>
            <a:pPr marL="0" indent="0" algn="just">
              <a:lnSpc>
                <a:spcPct val="90000"/>
              </a:lnSpc>
              <a:spcBef>
                <a:spcPct val="0"/>
              </a:spcBef>
              <a:buNone/>
            </a:pPr>
            <a:r>
              <a:rPr lang="uk-UA" sz="2400" kern="1200" dirty="0" smtClean="0">
                <a:latin typeface="Tahoma" pitchFamily="34" charset="0"/>
                <a:cs typeface="Arial" charset="0"/>
              </a:rPr>
              <a:t>Дозволяють здійснювати не тільки управління локальним комп'ютером, але і віддалене адміністрування без установки на віддаленому комп'ютері будь-якого програмного забезпечення. Для більшості дій, виконуваних утилітами </a:t>
            </a:r>
            <a:r>
              <a:rPr lang="en-CA" sz="2400" kern="1200" dirty="0" err="1" smtClean="0">
                <a:latin typeface="Tahoma" pitchFamily="34" charset="0"/>
                <a:cs typeface="Arial" charset="0"/>
              </a:rPr>
              <a:t>PsTools</a:t>
            </a:r>
            <a:r>
              <a:rPr lang="en-CA" sz="2400" kern="1200" dirty="0" smtClean="0">
                <a:latin typeface="Tahoma" pitchFamily="34" charset="0"/>
                <a:cs typeface="Arial" charset="0"/>
              </a:rPr>
              <a:t> </a:t>
            </a:r>
            <a:r>
              <a:rPr lang="uk-UA" sz="2400" kern="1200" dirty="0" smtClean="0">
                <a:latin typeface="Tahoma" pitchFamily="34" charset="0"/>
                <a:cs typeface="Arial" charset="0"/>
              </a:rPr>
              <a:t>потрібні привілеї адміністратора.</a:t>
            </a:r>
          </a:p>
          <a:p>
            <a:pPr marL="0" indent="0" algn="just">
              <a:lnSpc>
                <a:spcPct val="90000"/>
              </a:lnSpc>
              <a:spcBef>
                <a:spcPct val="0"/>
              </a:spcBef>
              <a:buNone/>
            </a:pPr>
            <a:r>
              <a:rPr lang="uk-UA" sz="2400" kern="1200" dirty="0" smtClean="0">
                <a:latin typeface="Tahoma" pitchFamily="34" charset="0"/>
                <a:cs typeface="Arial" charset="0"/>
              </a:rPr>
              <a:t>     Запуск утиліт здійснюється з командного рядка. У </a:t>
            </a:r>
            <a:r>
              <a:rPr lang="en-CA" sz="2400" kern="1200" dirty="0" smtClean="0">
                <a:latin typeface="Tahoma" pitchFamily="34" charset="0"/>
                <a:cs typeface="Arial" charset="0"/>
              </a:rPr>
              <a:t>Windows Vista/7/8 </a:t>
            </a:r>
            <a:r>
              <a:rPr lang="uk-UA" sz="2400" kern="1200" dirty="0" smtClean="0">
                <a:latin typeface="Tahoma" pitchFamily="34" charset="0"/>
                <a:cs typeface="Arial" charset="0"/>
              </a:rPr>
              <a:t>і вище потрібен запуск від імені адміністратора. Довідку по опціях конкретної утиліті можна отримати задавши ключ - ?.</a:t>
            </a:r>
          </a:p>
          <a:p>
            <a:pPr marL="0" indent="0" algn="just">
              <a:lnSpc>
                <a:spcPct val="90000"/>
              </a:lnSpc>
              <a:spcBef>
                <a:spcPct val="0"/>
              </a:spcBef>
              <a:buNone/>
            </a:pPr>
            <a:r>
              <a:rPr lang="en-CA" sz="2400" kern="1200" dirty="0" smtClean="0">
                <a:latin typeface="Tahoma" pitchFamily="34" charset="0"/>
                <a:cs typeface="Arial" charset="0"/>
                <a:hlinkClick r:id="rId3"/>
              </a:rPr>
              <a:t>https://admcomp.ru/pstools.html</a:t>
            </a:r>
            <a:endParaRPr lang="ru-RU" sz="2400" kern="1200" dirty="0">
              <a:latin typeface="Tahoma" pitchFamily="34" charset="0"/>
              <a:cs typeface="Arial" charset="0"/>
            </a:endParaRPr>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8</a:t>
            </a:fld>
            <a:endParaRPr lang="uk-UA"/>
          </a:p>
        </p:txBody>
      </p:sp>
      <p:sp>
        <p:nvSpPr>
          <p:cNvPr id="4" name="Прямоугольник 3"/>
          <p:cNvSpPr/>
          <p:nvPr/>
        </p:nvSpPr>
        <p:spPr>
          <a:xfrm>
            <a:off x="428596" y="0"/>
            <a:ext cx="9144000" cy="523220"/>
          </a:xfrm>
          <a:prstGeom prst="rect">
            <a:avLst/>
          </a:prstGeom>
        </p:spPr>
        <p:txBody>
          <a:bodyPr wrap="square">
            <a:spAutoFit/>
          </a:bodyPr>
          <a:lstStyle/>
          <a:p>
            <a:r>
              <a:rPr lang="uk-UA" sz="2800" dirty="0" err="1" smtClean="0">
                <a:solidFill>
                  <a:srgbClr val="FFC000"/>
                </a:solidFill>
              </a:rPr>
              <a:t>PsTools</a:t>
            </a:r>
            <a:endParaRPr lang="uk-UA" sz="2800" dirty="0" smtClean="0">
              <a:solidFill>
                <a:srgbClr val="FFC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285720" y="142852"/>
            <a:ext cx="8715436" cy="6500858"/>
          </a:xfrm>
        </p:spPr>
        <p:txBody>
          <a:bodyPr/>
          <a:lstStyle/>
          <a:p>
            <a:pPr>
              <a:lnSpc>
                <a:spcPct val="90000"/>
              </a:lnSpc>
              <a:buNone/>
            </a:pPr>
            <a:r>
              <a:rPr lang="ru-RU" b="1" dirty="0" err="1" smtClean="0">
                <a:solidFill>
                  <a:srgbClr val="FFC000"/>
                </a:solidFill>
                <a:latin typeface="Times New Roman" pitchFamily="18" charset="0"/>
              </a:rPr>
              <a:t>PsExec</a:t>
            </a:r>
            <a:r>
              <a:rPr lang="ru-RU" dirty="0" smtClean="0">
                <a:latin typeface="Times New Roman" pitchFamily="18" charset="0"/>
              </a:rPr>
              <a:t> </a:t>
            </a:r>
            <a:endParaRPr lang="ru-RU" dirty="0">
              <a:latin typeface="Times New Roman" pitchFamily="18" charset="0"/>
            </a:endParaRPr>
          </a:p>
          <a:p>
            <a:pPr algn="just">
              <a:lnSpc>
                <a:spcPct val="90000"/>
              </a:lnSpc>
              <a:buNone/>
            </a:pPr>
            <a:r>
              <a:rPr lang="uk-UA" dirty="0">
                <a:latin typeface="Times New Roman" pitchFamily="18" charset="0"/>
              </a:rPr>
              <a:t>Програма PsExec - це полегшений варіант Telnet. Вона дозволяє виконувати процеси у віддалених системах, використовуючи для цього всі можливості інтерактивного інтерфейсу консольних додатків, і при цьому немає необхідності вручну встановлювати клієнтське програмне забезпечення. Основна перевага PsExec - це можливість викликати в інтерактивному режимі інтерфейс командного рядка у віддалених системах і віддалено запускати такі інструменти як IpConfig. Це єдиний спосіб вивести на екран локального комп'ютера дані про віддалену </a:t>
            </a:r>
            <a:r>
              <a:rPr lang="uk-UA" dirty="0" smtClean="0">
                <a:latin typeface="Times New Roman" pitchFamily="18" charset="0"/>
              </a:rPr>
              <a:t>систему.</a:t>
            </a:r>
            <a:r>
              <a:rPr lang="uk-UA" dirty="0" smtClean="0"/>
              <a:t> </a:t>
            </a:r>
            <a:endParaRPr lang="uk-UA" dirty="0"/>
          </a:p>
        </p:txBody>
      </p:sp>
      <p:sp>
        <p:nvSpPr>
          <p:cNvPr id="3" name="Номер слайда 2"/>
          <p:cNvSpPr>
            <a:spLocks noGrp="1"/>
          </p:cNvSpPr>
          <p:nvPr>
            <p:ph type="sldNum" sz="quarter" idx="12"/>
          </p:nvPr>
        </p:nvSpPr>
        <p:spPr/>
        <p:txBody>
          <a:bodyPr/>
          <a:lstStyle/>
          <a:p>
            <a:pPr>
              <a:defRPr/>
            </a:pPr>
            <a:fld id="{78A31D96-E23D-44C8-AFB2-DA02E14C2627}" type="slidenum">
              <a:rPr lang="uk-UA" smtClean="0"/>
              <a:pPr>
                <a:defRPr/>
              </a:pPr>
              <a:t>9</a:t>
            </a:fld>
            <a:endParaRPr lang="uk-UA"/>
          </a:p>
        </p:txBody>
      </p:sp>
    </p:spTree>
  </p:cSld>
  <p:clrMapOvr>
    <a:masterClrMapping/>
  </p:clrMapOvr>
</p:sld>
</file>

<file path=ppt/theme/theme1.xml><?xml version="1.0" encoding="utf-8"?>
<a:theme xmlns:a="http://schemas.openxmlformats.org/drawingml/2006/main" name="Текстура">
  <a:themeElements>
    <a:clrScheme name="Текстура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Текстура">
      <a:majorFont>
        <a:latin typeface="Tahoma"/>
        <a:ea typeface=""/>
        <a:cs typeface="Arial"/>
      </a:majorFont>
      <a:minorFont>
        <a:latin typeface="Tahoma"/>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екстура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Текстура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Текстура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Текстура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Текстура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Текстура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Текстура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Текстура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1886</TotalTime>
  <Words>2002</Words>
  <Application>Microsoft Office PowerPoint</Application>
  <PresentationFormat>Экран (4:3)</PresentationFormat>
  <Paragraphs>240</Paragraphs>
  <Slides>23</Slides>
  <Notes>6</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Текстура</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vector>
  </TitlesOfParts>
  <Company>Организация</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2 Основні напрями досліджень в традиційній і комп’ютерній лексикографії</dc:title>
  <dc:creator>Customer</dc:creator>
  <cp:lastModifiedBy>User</cp:lastModifiedBy>
  <cp:revision>154</cp:revision>
  <dcterms:created xsi:type="dcterms:W3CDTF">2012-10-09T19:54:20Z</dcterms:created>
  <dcterms:modified xsi:type="dcterms:W3CDTF">2021-11-05T09:44:21Z</dcterms:modified>
</cp:coreProperties>
</file>