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ags/tag1.xml" ContentType="application/vnd.openxmlformats-officedocument.presentationml.tags+xml"/>
  <Override PartName="/ppt/notesSlides/notesSlide1.xml" ContentType="application/vnd.openxmlformats-officedocument.presentationml.notesSlide+xml"/>
  <Override PartName="/ppt/tags/tag2.xml" ContentType="application/vnd.openxmlformats-officedocument.presentationml.tags+xml"/>
  <Override PartName="/ppt/notesSlides/notesSlide2.xml" ContentType="application/vnd.openxmlformats-officedocument.presentationml.notesSlide+xml"/>
  <Override PartName="/ppt/tags/tag3.xml" ContentType="application/vnd.openxmlformats-officedocument.presentationml.tags+xml"/>
  <Override PartName="/ppt/notesSlides/notesSlide3.xml" ContentType="application/vnd.openxmlformats-officedocument.presentationml.notesSlide+xml"/>
  <Override PartName="/ppt/tags/tag4.xml" ContentType="application/vnd.openxmlformats-officedocument.presentationml.tags+xml"/>
  <Override PartName="/ppt/notesSlides/notesSlide4.xml" ContentType="application/vnd.openxmlformats-officedocument.presentationml.notesSlide+xml"/>
  <Override PartName="/ppt/tags/tag5.xml" ContentType="application/vnd.openxmlformats-officedocument.presentationml.tags+xml"/>
  <Override PartName="/ppt/notesSlides/notesSlide5.xml" ContentType="application/vnd.openxmlformats-officedocument.presentationml.notesSlide+xml"/>
  <Override PartName="/ppt/tags/tag6.xml" ContentType="application/vnd.openxmlformats-officedocument.presentationml.tags+xml"/>
  <Override PartName="/ppt/notesSlides/notesSlide6.xml" ContentType="application/vnd.openxmlformats-officedocument.presentationml.notesSlide+xml"/>
  <Override PartName="/ppt/tags/tag7.xml" ContentType="application/vnd.openxmlformats-officedocument.presentationml.tags+xml"/>
  <Override PartName="/ppt/notesSlides/notesSlide7.xml" ContentType="application/vnd.openxmlformats-officedocument.presentationml.notesSlide+xml"/>
  <Override PartName="/ppt/tags/tag8.xml" ContentType="application/vnd.openxmlformats-officedocument.presentationml.tags+xml"/>
  <Override PartName="/ppt/notesSlides/notesSlide8.xml" ContentType="application/vnd.openxmlformats-officedocument.presentationml.notesSlide+xml"/>
  <Override PartName="/ppt/tags/tag9.xml" ContentType="application/vnd.openxmlformats-officedocument.presentationml.tags+xml"/>
  <Override PartName="/ppt/notesSlides/notesSlide9.xml" ContentType="application/vnd.openxmlformats-officedocument.presentationml.notesSlide+xml"/>
  <Override PartName="/ppt/tags/tag10.xml" ContentType="application/vnd.openxmlformats-officedocument.presentationml.tags+xml"/>
  <Override PartName="/ppt/notesSlides/notesSlide10.xml" ContentType="application/vnd.openxmlformats-officedocument.presentationml.notesSlide+xml"/>
  <Override PartName="/ppt/tags/tag11.xml" ContentType="application/vnd.openxmlformats-officedocument.presentationml.tags+xml"/>
  <Override PartName="/ppt/notesSlides/notesSlide11.xml" ContentType="application/vnd.openxmlformats-officedocument.presentationml.notesSlide+xml"/>
  <Override PartName="/ppt/tags/tag12.xml" ContentType="application/vnd.openxmlformats-officedocument.presentationml.tags+xml"/>
  <Override PartName="/ppt/notesSlides/notesSlide12.xml" ContentType="application/vnd.openxmlformats-officedocument.presentationml.notesSlide+xml"/>
  <Override PartName="/ppt/tags/tag13.xml" ContentType="application/vnd.openxmlformats-officedocument.presentationml.tags+xml"/>
  <Override PartName="/ppt/notesSlides/notesSlide13.xml" ContentType="application/vnd.openxmlformats-officedocument.presentationml.notesSlide+xml"/>
  <Override PartName="/ppt/tags/tag14.xml" ContentType="application/vnd.openxmlformats-officedocument.presentationml.tags+xml"/>
  <Override PartName="/ppt/notesSlides/notesSlide14.xml" ContentType="application/vnd.openxmlformats-officedocument.presentationml.notesSlide+xml"/>
  <Override PartName="/ppt/tags/tag15.xml" ContentType="application/vnd.openxmlformats-officedocument.presentationml.tags+xml"/>
  <Override PartName="/ppt/notesSlides/notesSlide15.xml" ContentType="application/vnd.openxmlformats-officedocument.presentationml.notesSlide+xml"/>
  <Override PartName="/ppt/tags/tag16.xml" ContentType="application/vnd.openxmlformats-officedocument.presentationml.tags+xml"/>
  <Override PartName="/ppt/notesSlides/notesSlide16.xml" ContentType="application/vnd.openxmlformats-officedocument.presentationml.notesSlide+xml"/>
  <Override PartName="/ppt/tags/tag17.xml" ContentType="application/vnd.openxmlformats-officedocument.presentationml.tags+xml"/>
  <Override PartName="/ppt/notesSlides/notesSlide17.xml" ContentType="application/vnd.openxmlformats-officedocument.presentationml.notesSlide+xml"/>
  <Override PartName="/ppt/tags/tag18.xml" ContentType="application/vnd.openxmlformats-officedocument.presentationml.tags+xml"/>
  <Override PartName="/ppt/notesSlides/notesSlide18.xml" ContentType="application/vnd.openxmlformats-officedocument.presentationml.notesSlide+xml"/>
  <Override PartName="/ppt/tags/tag19.xml" ContentType="application/vnd.openxmlformats-officedocument.presentationml.tags+xml"/>
  <Override PartName="/ppt/notesSlides/notesSlide19.xml" ContentType="application/vnd.openxmlformats-officedocument.presentationml.notesSlide+xml"/>
  <Override PartName="/ppt/tags/tag20.xml" ContentType="application/vnd.openxmlformats-officedocument.presentationml.tags+xml"/>
  <Override PartName="/ppt/notesSlides/notesSlide20.xml" ContentType="application/vnd.openxmlformats-officedocument.presentationml.notesSlide+xml"/>
  <Override PartName="/ppt/tags/tag21.xml" ContentType="application/vnd.openxmlformats-officedocument.presentationml.tags+xml"/>
  <Override PartName="/ppt/notesSlides/notesSlide21.xml" ContentType="application/vnd.openxmlformats-officedocument.presentationml.notesSlide+xml"/>
  <Override PartName="/ppt/tags/tag22.xml" ContentType="application/vnd.openxmlformats-officedocument.presentationml.tags+xml"/>
  <Override PartName="/ppt/notesSlides/notesSlide2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60" r:id="rId4"/>
  </p:sldMasterIdLst>
  <p:notesMasterIdLst>
    <p:notesMasterId r:id="rId27"/>
  </p:notesMasterIdLst>
  <p:sldIdLst>
    <p:sldId id="265" r:id="rId5"/>
    <p:sldId id="336" r:id="rId6"/>
    <p:sldId id="337" r:id="rId7"/>
    <p:sldId id="297" r:id="rId8"/>
    <p:sldId id="296" r:id="rId9"/>
    <p:sldId id="298" r:id="rId10"/>
    <p:sldId id="329" r:id="rId11"/>
    <p:sldId id="319" r:id="rId12"/>
    <p:sldId id="330" r:id="rId13"/>
    <p:sldId id="320" r:id="rId14"/>
    <p:sldId id="331" r:id="rId15"/>
    <p:sldId id="321" r:id="rId16"/>
    <p:sldId id="332" r:id="rId17"/>
    <p:sldId id="322" r:id="rId18"/>
    <p:sldId id="333" r:id="rId19"/>
    <p:sldId id="323" r:id="rId20"/>
    <p:sldId id="334" r:id="rId21"/>
    <p:sldId id="325" r:id="rId22"/>
    <p:sldId id="335" r:id="rId23"/>
    <p:sldId id="326" r:id="rId24"/>
    <p:sldId id="307" r:id="rId25"/>
    <p:sldId id="279" r:id="rId26"/>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FFFDD0"/>
    <a:srgbClr val="FFFDDD"/>
    <a:srgbClr val="777777"/>
    <a:srgbClr val="5C2E00"/>
    <a:srgbClr val="FF9021"/>
    <a:srgbClr val="B45A00"/>
    <a:srgbClr val="3E1F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6644" autoAdjust="0"/>
    <p:restoredTop sz="86500" autoAdjust="0"/>
  </p:normalViewPr>
  <p:slideViewPr>
    <p:cSldViewPr snapToGrid="0">
      <p:cViewPr varScale="1">
        <p:scale>
          <a:sx n="59" d="100"/>
          <a:sy n="59" d="100"/>
        </p:scale>
        <p:origin x="1075" y="58"/>
      </p:cViewPr>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presProps" Target="presProp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notesMaster" Target="notesMasters/notesMaster1.xml"/><Relationship Id="rId30"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4B4E31F-DEE9-41A4-B5F9-5CDB68AC85F1}" type="datetimeFigureOut">
              <a:rPr lang="en-GB" smtClean="0"/>
              <a:t>27/01/2025</a:t>
            </a:fld>
            <a:endParaRPr lang="en-GB"/>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2BD73FA-CBC3-4E8E-AB7E-D17E626C479F}" type="slidenum">
              <a:rPr lang="en-GB" smtClean="0"/>
              <a:t>‹№›</a:t>
            </a:fld>
            <a:endParaRPr lang="en-GB"/>
          </a:p>
        </p:txBody>
      </p:sp>
    </p:spTree>
    <p:extLst>
      <p:ext uri="{BB962C8B-B14F-4D97-AF65-F5344CB8AC3E}">
        <p14:creationId xmlns:p14="http://schemas.microsoft.com/office/powerpoint/2010/main" val="394565565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D2BD73FA-CBC3-4E8E-AB7E-D17E626C479F}" type="slidenum">
              <a:rPr lang="en-GB" smtClean="0"/>
              <a:t>1</a:t>
            </a:fld>
            <a:endParaRPr lang="en-GB"/>
          </a:p>
        </p:txBody>
      </p:sp>
    </p:spTree>
    <p:extLst>
      <p:ext uri="{BB962C8B-B14F-4D97-AF65-F5344CB8AC3E}">
        <p14:creationId xmlns:p14="http://schemas.microsoft.com/office/powerpoint/2010/main" val="137346710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b="1" kern="1200" dirty="0">
                <a:solidFill>
                  <a:schemeClr val="tx1"/>
                </a:solidFill>
                <a:latin typeface="+mn-lt"/>
                <a:ea typeface="+mn-ea"/>
                <a:cs typeface="+mn-cs"/>
              </a:rPr>
              <a:t>Precision</a:t>
            </a:r>
            <a:endParaRPr lang="en-GB" sz="1200" kern="1200" dirty="0">
              <a:solidFill>
                <a:schemeClr val="tx1"/>
              </a:solidFill>
              <a:latin typeface="+mn-lt"/>
              <a:ea typeface="+mn-ea"/>
              <a:cs typeface="+mn-cs"/>
            </a:endParaRPr>
          </a:p>
          <a:p>
            <a:r>
              <a:rPr lang="en-GB" sz="1200" kern="1200" dirty="0">
                <a:solidFill>
                  <a:schemeClr val="tx1"/>
                </a:solidFill>
                <a:latin typeface="+mn-lt"/>
                <a:ea typeface="+mn-ea"/>
                <a:cs typeface="+mn-cs"/>
              </a:rPr>
              <a:t>Facts and figures are given precisely.</a:t>
            </a:r>
          </a:p>
          <a:p>
            <a:r>
              <a:rPr lang="en-GB" sz="1200" kern="1200" dirty="0">
                <a:solidFill>
                  <a:schemeClr val="tx1"/>
                </a:solidFill>
                <a:latin typeface="+mn-lt"/>
                <a:ea typeface="+mn-ea"/>
                <a:cs typeface="+mn-cs"/>
              </a:rPr>
              <a:t>	....on the strength of the claims you are making. </a:t>
            </a:r>
          </a:p>
          <a:p>
            <a:endParaRPr lang="en-GB" dirty="0"/>
          </a:p>
        </p:txBody>
      </p:sp>
      <p:sp>
        <p:nvSpPr>
          <p:cNvPr id="4" name="Slide Number Placeholder 3"/>
          <p:cNvSpPr>
            <a:spLocks noGrp="1"/>
          </p:cNvSpPr>
          <p:nvPr>
            <p:ph type="sldNum" sz="quarter" idx="10"/>
          </p:nvPr>
        </p:nvSpPr>
        <p:spPr/>
        <p:txBody>
          <a:bodyPr/>
          <a:lstStyle/>
          <a:p>
            <a:fld id="{90EE81C0-4194-469D-A588-D0759AB07631}" type="slidenum">
              <a:rPr lang="en-GB" smtClean="0"/>
              <a:pPr/>
              <a:t>10</a:t>
            </a:fld>
            <a:endParaRPr lang="en-GB"/>
          </a:p>
        </p:txBody>
      </p:sp>
    </p:spTree>
    <p:extLst>
      <p:ext uri="{BB962C8B-B14F-4D97-AF65-F5344CB8AC3E}">
        <p14:creationId xmlns:p14="http://schemas.microsoft.com/office/powerpoint/2010/main" val="419036790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cs typeface="Calibri"/>
              </a:rPr>
              <a:t>You generally need to develop a neutral voice in academic writing. Your aim is to show that you have read and understood the source material and reached certain conclusions. Even if your conclusion is an open one, that is still a conclusion. </a:t>
            </a:r>
          </a:p>
          <a:p>
            <a:endParaRPr lang="en-GB" dirty="0">
              <a:cs typeface="Calibri"/>
            </a:endParaRPr>
          </a:p>
          <a:p>
            <a:r>
              <a:rPr lang="en-GB" dirty="0">
                <a:cs typeface="Calibri"/>
              </a:rPr>
              <a:t>As an academic, you are usually expected to offer an outline of the prominent arguments and show that you appreciate that there can be alternative perspectives. Your aim is not to convince the world that you are right.</a:t>
            </a:r>
          </a:p>
        </p:txBody>
      </p:sp>
      <p:sp>
        <p:nvSpPr>
          <p:cNvPr id="4" name="Slide Number Placeholder 3"/>
          <p:cNvSpPr>
            <a:spLocks noGrp="1"/>
          </p:cNvSpPr>
          <p:nvPr>
            <p:ph type="sldNum" sz="quarter" idx="10"/>
          </p:nvPr>
        </p:nvSpPr>
        <p:spPr/>
        <p:txBody>
          <a:bodyPr/>
          <a:lstStyle/>
          <a:p>
            <a:fld id="{11866D2E-B16B-4B47-B926-4F634F683C5B}" type="slidenum">
              <a:rPr lang="en-GB" smtClean="0"/>
              <a:pPr/>
              <a:t>11</a:t>
            </a:fld>
            <a:endParaRPr lang="en-GB" dirty="0"/>
          </a:p>
        </p:txBody>
      </p:sp>
    </p:spTree>
    <p:extLst>
      <p:ext uri="{BB962C8B-B14F-4D97-AF65-F5344CB8AC3E}">
        <p14:creationId xmlns:p14="http://schemas.microsoft.com/office/powerpoint/2010/main" val="16115243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b="1" kern="1200" dirty="0">
                <a:solidFill>
                  <a:schemeClr val="tx1"/>
                </a:solidFill>
                <a:latin typeface="+mn-lt"/>
                <a:ea typeface="+mn-ea"/>
                <a:cs typeface="+mn-cs"/>
              </a:rPr>
              <a:t>Objectivity</a:t>
            </a:r>
            <a:endParaRPr lang="en-GB" sz="1200" kern="1200" dirty="0">
              <a:solidFill>
                <a:schemeClr val="tx1"/>
              </a:solidFill>
              <a:latin typeface="+mn-lt"/>
              <a:ea typeface="+mn-ea"/>
              <a:cs typeface="+mn-cs"/>
            </a:endParaRPr>
          </a:p>
          <a:p>
            <a:r>
              <a:rPr lang="en-GB" sz="1200" kern="1200" dirty="0">
                <a:solidFill>
                  <a:schemeClr val="tx1"/>
                </a:solidFill>
                <a:latin typeface="+mn-lt"/>
                <a:ea typeface="+mn-ea"/>
                <a:cs typeface="+mn-cs"/>
              </a:rPr>
              <a:t>Objective rather than personal. </a:t>
            </a:r>
          </a:p>
          <a:p>
            <a:r>
              <a:rPr lang="en-GB" sz="1200" kern="1200" dirty="0">
                <a:solidFill>
                  <a:schemeClr val="tx1"/>
                </a:solidFill>
                <a:latin typeface="+mn-lt"/>
                <a:ea typeface="+mn-ea"/>
                <a:cs typeface="+mn-cs"/>
              </a:rPr>
              <a:t>	....main emphasis on evidence and argument, not personal opinion.</a:t>
            </a:r>
          </a:p>
          <a:p>
            <a:endParaRPr lang="en-GB" dirty="0"/>
          </a:p>
        </p:txBody>
      </p:sp>
      <p:sp>
        <p:nvSpPr>
          <p:cNvPr id="4" name="Slide Number Placeholder 3"/>
          <p:cNvSpPr>
            <a:spLocks noGrp="1"/>
          </p:cNvSpPr>
          <p:nvPr>
            <p:ph type="sldNum" sz="quarter" idx="10"/>
          </p:nvPr>
        </p:nvSpPr>
        <p:spPr/>
        <p:txBody>
          <a:bodyPr/>
          <a:lstStyle/>
          <a:p>
            <a:fld id="{90EE81C0-4194-469D-A588-D0759AB07631}" type="slidenum">
              <a:rPr lang="en-GB" smtClean="0"/>
              <a:pPr/>
              <a:t>12</a:t>
            </a:fld>
            <a:endParaRPr lang="en-GB"/>
          </a:p>
        </p:txBody>
      </p:sp>
    </p:spTree>
    <p:extLst>
      <p:ext uri="{BB962C8B-B14F-4D97-AF65-F5344CB8AC3E}">
        <p14:creationId xmlns:p14="http://schemas.microsoft.com/office/powerpoint/2010/main" val="75411484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cs typeface="Calibri"/>
              </a:rPr>
              <a:t>Aim to give your readers the information they need</a:t>
            </a:r>
            <a:r>
              <a:rPr lang="en-GB" baseline="0" dirty="0">
                <a:cs typeface="Calibri"/>
              </a:rPr>
              <a:t> to make a judgment about the content of your writing. Don’t try to impress them with excessively long, unnecessarily complex sentences and archaic terminology.</a:t>
            </a:r>
          </a:p>
          <a:p>
            <a:endParaRPr lang="en-GB" baseline="0" dirty="0">
              <a:cs typeface="Calibri"/>
            </a:endParaRPr>
          </a:p>
          <a:p>
            <a:r>
              <a:rPr lang="en-GB" dirty="0">
                <a:cs typeface="Calibri"/>
              </a:rPr>
              <a:t>When you have spent time thinking things through, it is easy to fall into the trap of assuming other people 'are with you' in the discourse. This is often not the case. Make sure you fully explain the concepts you are using and the points you are making. It is easy to use impressive sounding concepts and grand terminology, without really grasping their meaning. You need to give your reader (marker) evidence that you know what you are talking about.</a:t>
            </a:r>
          </a:p>
          <a:p>
            <a:endParaRPr lang="en-GB" dirty="0">
              <a:cs typeface="Calibri"/>
            </a:endParaRPr>
          </a:p>
          <a:p>
            <a:r>
              <a:rPr lang="en-GB" dirty="0">
                <a:cs typeface="Calibri"/>
              </a:rPr>
              <a:t>You should avoid making value judgments: people should not have so many children...; it is wrong to eat a diet of convenience foods...; if you get drunk, you have only yourself to blame...; There is always more to academic analysis and debate than that which</a:t>
            </a:r>
            <a:r>
              <a:rPr lang="en-GB" baseline="0" dirty="0">
                <a:cs typeface="Calibri"/>
              </a:rPr>
              <a:t> is immediately apparent.</a:t>
            </a:r>
            <a:r>
              <a:rPr lang="en-GB" dirty="0">
                <a:cs typeface="Calibri"/>
              </a:rPr>
              <a:t> </a:t>
            </a:r>
          </a:p>
        </p:txBody>
      </p:sp>
      <p:sp>
        <p:nvSpPr>
          <p:cNvPr id="4" name="Slide Number Placeholder 3"/>
          <p:cNvSpPr>
            <a:spLocks noGrp="1"/>
          </p:cNvSpPr>
          <p:nvPr>
            <p:ph type="sldNum" sz="quarter" idx="10"/>
          </p:nvPr>
        </p:nvSpPr>
        <p:spPr/>
        <p:txBody>
          <a:bodyPr/>
          <a:lstStyle/>
          <a:p>
            <a:fld id="{11866D2E-B16B-4B47-B926-4F634F683C5B}" type="slidenum">
              <a:rPr lang="en-GB" smtClean="0"/>
              <a:pPr/>
              <a:t>13</a:t>
            </a:fld>
            <a:endParaRPr lang="en-GB" dirty="0"/>
          </a:p>
        </p:txBody>
      </p:sp>
    </p:spTree>
    <p:extLst>
      <p:ext uri="{BB962C8B-B14F-4D97-AF65-F5344CB8AC3E}">
        <p14:creationId xmlns:p14="http://schemas.microsoft.com/office/powerpoint/2010/main" val="164585220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90EE81C0-4194-469D-A588-D0759AB07631}" type="slidenum">
              <a:rPr lang="en-GB" smtClean="0"/>
              <a:pPr/>
              <a:t>14</a:t>
            </a:fld>
            <a:endParaRPr lang="en-GB"/>
          </a:p>
        </p:txBody>
      </p:sp>
    </p:spTree>
    <p:extLst>
      <p:ext uri="{BB962C8B-B14F-4D97-AF65-F5344CB8AC3E}">
        <p14:creationId xmlns:p14="http://schemas.microsoft.com/office/powerpoint/2010/main" val="205961800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As you move between topics, your reader must follow your</a:t>
            </a:r>
            <a:r>
              <a:rPr lang="en-GB" baseline="0" dirty="0"/>
              <a:t> discourse and flow of argument</a:t>
            </a:r>
            <a:r>
              <a:rPr lang="en-GB" dirty="0"/>
              <a:t>. Visit the Manchester </a:t>
            </a:r>
            <a:r>
              <a:rPr lang="en-GB" dirty="0" err="1"/>
              <a:t>Phrasebank</a:t>
            </a:r>
            <a:r>
              <a:rPr lang="en-GB" dirty="0"/>
              <a:t> site for ideas on how to use signposting strategies in your writing.</a:t>
            </a:r>
          </a:p>
        </p:txBody>
      </p:sp>
      <p:sp>
        <p:nvSpPr>
          <p:cNvPr id="4" name="Slide Number Placeholder 3"/>
          <p:cNvSpPr>
            <a:spLocks noGrp="1"/>
          </p:cNvSpPr>
          <p:nvPr>
            <p:ph type="sldNum" sz="quarter" idx="10"/>
          </p:nvPr>
        </p:nvSpPr>
        <p:spPr/>
        <p:txBody>
          <a:bodyPr/>
          <a:lstStyle/>
          <a:p>
            <a:fld id="{11866D2E-B16B-4B47-B926-4F634F683C5B}" type="slidenum">
              <a:rPr lang="en-GB" smtClean="0"/>
              <a:pPr/>
              <a:t>15</a:t>
            </a:fld>
            <a:endParaRPr lang="en-GB" dirty="0"/>
          </a:p>
        </p:txBody>
      </p:sp>
    </p:spTree>
    <p:extLst>
      <p:ext uri="{BB962C8B-B14F-4D97-AF65-F5344CB8AC3E}">
        <p14:creationId xmlns:p14="http://schemas.microsoft.com/office/powerpoint/2010/main" val="224225037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90EE81C0-4194-469D-A588-D0759AB07631}" type="slidenum">
              <a:rPr lang="en-GB" smtClean="0"/>
              <a:pPr/>
              <a:t>16</a:t>
            </a:fld>
            <a:endParaRPr lang="en-GB"/>
          </a:p>
        </p:txBody>
      </p:sp>
    </p:spTree>
    <p:extLst>
      <p:ext uri="{BB962C8B-B14F-4D97-AF65-F5344CB8AC3E}">
        <p14:creationId xmlns:p14="http://schemas.microsoft.com/office/powerpoint/2010/main" val="419848757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Your writing needs to sound convincing, but even if you are trying to providing a critique of something, you need to avoid sounding over-zealous in your claims. Everything needs to be argued. If you know something, how do you know it? Why should I agree with you?</a:t>
            </a:r>
          </a:p>
          <a:p>
            <a:endParaRPr lang="en-GB" dirty="0">
              <a:cs typeface="Calibri"/>
            </a:endParaRPr>
          </a:p>
          <a:p>
            <a:r>
              <a:rPr lang="en-GB" dirty="0">
                <a:cs typeface="Calibri"/>
              </a:rPr>
              <a:t>Equally, you don't want to sound so cautious as to undermine the point you are making. If violence is increasing, then say that it is, but show how you know that.</a:t>
            </a:r>
          </a:p>
        </p:txBody>
      </p:sp>
      <p:sp>
        <p:nvSpPr>
          <p:cNvPr id="4" name="Slide Number Placeholder 3"/>
          <p:cNvSpPr>
            <a:spLocks noGrp="1"/>
          </p:cNvSpPr>
          <p:nvPr>
            <p:ph type="sldNum" sz="quarter" idx="10"/>
          </p:nvPr>
        </p:nvSpPr>
        <p:spPr/>
        <p:txBody>
          <a:bodyPr/>
          <a:lstStyle/>
          <a:p>
            <a:fld id="{11866D2E-B16B-4B47-B926-4F634F683C5B}" type="slidenum">
              <a:rPr lang="en-GB" smtClean="0"/>
              <a:pPr/>
              <a:t>17</a:t>
            </a:fld>
            <a:endParaRPr lang="en-GB" dirty="0"/>
          </a:p>
        </p:txBody>
      </p:sp>
    </p:spTree>
    <p:extLst>
      <p:ext uri="{BB962C8B-B14F-4D97-AF65-F5344CB8AC3E}">
        <p14:creationId xmlns:p14="http://schemas.microsoft.com/office/powerpoint/2010/main" val="11493438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b="1" kern="1200" dirty="0">
                <a:solidFill>
                  <a:schemeClr val="tx1"/>
                </a:solidFill>
                <a:latin typeface="+mn-lt"/>
                <a:ea typeface="+mn-ea"/>
                <a:cs typeface="+mn-cs"/>
              </a:rPr>
              <a:t>Hedging</a:t>
            </a:r>
            <a:endParaRPr lang="en-GB" sz="1200" kern="1200" dirty="0">
              <a:solidFill>
                <a:schemeClr val="tx1"/>
              </a:solidFill>
              <a:latin typeface="+mn-lt"/>
              <a:ea typeface="+mn-ea"/>
              <a:cs typeface="+mn-cs"/>
            </a:endParaRPr>
          </a:p>
          <a:p>
            <a:r>
              <a:rPr lang="en-GB" sz="1200" kern="1200" dirty="0">
                <a:solidFill>
                  <a:schemeClr val="tx1"/>
                </a:solidFill>
                <a:latin typeface="+mn-lt"/>
                <a:ea typeface="+mn-ea"/>
                <a:cs typeface="+mn-cs"/>
              </a:rPr>
              <a:t>Necessary to make decisions about your stance on a particular subject,</a:t>
            </a:r>
          </a:p>
          <a:p>
            <a:r>
              <a:rPr lang="en-GB" sz="1200" kern="1200" dirty="0">
                <a:solidFill>
                  <a:schemeClr val="tx1"/>
                </a:solidFill>
                <a:latin typeface="+mn-lt"/>
                <a:ea typeface="+mn-ea"/>
                <a:cs typeface="+mn-cs"/>
              </a:rPr>
              <a:t>	....on the strength of the claims you are making. </a:t>
            </a:r>
          </a:p>
          <a:p>
            <a:endParaRPr lang="en-GB" dirty="0"/>
          </a:p>
        </p:txBody>
      </p:sp>
      <p:sp>
        <p:nvSpPr>
          <p:cNvPr id="4" name="Slide Number Placeholder 3"/>
          <p:cNvSpPr>
            <a:spLocks noGrp="1"/>
          </p:cNvSpPr>
          <p:nvPr>
            <p:ph type="sldNum" sz="quarter" idx="10"/>
          </p:nvPr>
        </p:nvSpPr>
        <p:spPr/>
        <p:txBody>
          <a:bodyPr/>
          <a:lstStyle/>
          <a:p>
            <a:fld id="{90EE81C0-4194-469D-A588-D0759AB07631}" type="slidenum">
              <a:rPr lang="en-GB" smtClean="0"/>
              <a:pPr/>
              <a:t>18</a:t>
            </a:fld>
            <a:endParaRPr lang="en-GB"/>
          </a:p>
        </p:txBody>
      </p:sp>
    </p:spTree>
    <p:extLst>
      <p:ext uri="{BB962C8B-B14F-4D97-AF65-F5344CB8AC3E}">
        <p14:creationId xmlns:p14="http://schemas.microsoft.com/office/powerpoint/2010/main" val="1464273417"/>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Give all the details needed to follow your train</a:t>
            </a:r>
            <a:r>
              <a:rPr lang="en-GB" baseline="0" dirty="0"/>
              <a:t> of thought.</a:t>
            </a:r>
          </a:p>
          <a:p>
            <a:endParaRPr lang="en-GB" baseline="0" dirty="0"/>
          </a:p>
          <a:p>
            <a:r>
              <a:rPr lang="en-GB" baseline="0" dirty="0"/>
              <a:t>Complex terms are easy to use/quote, but you need to show that you understand their meaning. Tell you reader what animism means.</a:t>
            </a:r>
          </a:p>
          <a:p>
            <a:endParaRPr lang="en-GB" baseline="0" dirty="0"/>
          </a:p>
          <a:p>
            <a:r>
              <a:rPr lang="en-GB" baseline="0" dirty="0"/>
              <a:t>Capitalism exploits. Dictatorships oppress. Corporations don’t care. All these soundbites need to be fully explained and explored.</a:t>
            </a:r>
            <a:endParaRPr lang="en-GB" dirty="0"/>
          </a:p>
        </p:txBody>
      </p:sp>
      <p:sp>
        <p:nvSpPr>
          <p:cNvPr id="4" name="Slide Number Placeholder 3"/>
          <p:cNvSpPr>
            <a:spLocks noGrp="1"/>
          </p:cNvSpPr>
          <p:nvPr>
            <p:ph type="sldNum" sz="quarter" idx="10"/>
          </p:nvPr>
        </p:nvSpPr>
        <p:spPr/>
        <p:txBody>
          <a:bodyPr/>
          <a:lstStyle/>
          <a:p>
            <a:fld id="{11866D2E-B16B-4B47-B926-4F634F683C5B}" type="slidenum">
              <a:rPr lang="en-GB" smtClean="0"/>
              <a:pPr/>
              <a:t>19</a:t>
            </a:fld>
            <a:endParaRPr lang="en-GB" dirty="0"/>
          </a:p>
        </p:txBody>
      </p:sp>
    </p:spTree>
    <p:extLst>
      <p:ext uri="{BB962C8B-B14F-4D97-AF65-F5344CB8AC3E}">
        <p14:creationId xmlns:p14="http://schemas.microsoft.com/office/powerpoint/2010/main" val="127771818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cs typeface="Calibri"/>
              </a:rPr>
              <a:t>You need to develop a formal 'academic voice' in your writing. This is one that follows and replicates established conventions in terms of structure (essay intro, middle, conclusion) formality and referencing. You must do this if you want to achieve a good grades in a higher education context.</a:t>
            </a:r>
          </a:p>
          <a:p>
            <a:endParaRPr lang="en-GB" dirty="0">
              <a:cs typeface="Calibri"/>
            </a:endParaRPr>
          </a:p>
          <a:p>
            <a:r>
              <a:rPr lang="en-GB" dirty="0">
                <a:cs typeface="Calibri"/>
              </a:rPr>
              <a:t>The</a:t>
            </a:r>
            <a:r>
              <a:rPr lang="en-GB" baseline="0" dirty="0">
                <a:cs typeface="Calibri"/>
              </a:rPr>
              <a:t> style of</a:t>
            </a:r>
            <a:r>
              <a:rPr lang="en-GB" dirty="0">
                <a:cs typeface="Calibri"/>
              </a:rPr>
              <a:t> academic writing</a:t>
            </a:r>
            <a:r>
              <a:rPr lang="en-GB" baseline="0" dirty="0">
                <a:cs typeface="Calibri"/>
              </a:rPr>
              <a:t> is unique and</a:t>
            </a:r>
            <a:r>
              <a:rPr lang="en-GB" dirty="0">
                <a:cs typeface="Calibri"/>
              </a:rPr>
              <a:t> has distinct (though sometimes subtle) differences from all other genres and approaches (journalism, reflective writing, report writing, novels, creative writing). The best way to identify these differences is to look out them yourself as you read through other written formats.</a:t>
            </a:r>
          </a:p>
          <a:p>
            <a:endParaRPr lang="en-GB" dirty="0">
              <a:cs typeface="Calibri"/>
            </a:endParaRPr>
          </a:p>
          <a:p>
            <a:r>
              <a:rPr lang="en-GB" dirty="0">
                <a:cs typeface="Calibri"/>
              </a:rPr>
              <a:t>The ability to write in an academic style is not something that we are</a:t>
            </a:r>
            <a:r>
              <a:rPr lang="en-GB" baseline="0" dirty="0">
                <a:cs typeface="Calibri"/>
              </a:rPr>
              <a:t> born with, but it is something that can be learnt and developed by consistent and conscientious practice.</a:t>
            </a:r>
            <a:endParaRPr lang="en-GB" dirty="0">
              <a:cs typeface="Calibri"/>
            </a:endParaRPr>
          </a:p>
        </p:txBody>
      </p:sp>
      <p:sp>
        <p:nvSpPr>
          <p:cNvPr id="4" name="Slide Number Placeholder 3"/>
          <p:cNvSpPr>
            <a:spLocks noGrp="1"/>
          </p:cNvSpPr>
          <p:nvPr>
            <p:ph type="sldNum" sz="quarter" idx="5"/>
          </p:nvPr>
        </p:nvSpPr>
        <p:spPr/>
        <p:txBody>
          <a:bodyPr/>
          <a:lstStyle/>
          <a:p>
            <a:fld id="{D2BD73FA-CBC3-4E8E-AB7E-D17E626C479F}" type="slidenum">
              <a:rPr lang="en-GB" smtClean="0"/>
              <a:t>2</a:t>
            </a:fld>
            <a:endParaRPr lang="en-GB"/>
          </a:p>
        </p:txBody>
      </p:sp>
    </p:spTree>
    <p:extLst>
      <p:ext uri="{BB962C8B-B14F-4D97-AF65-F5344CB8AC3E}">
        <p14:creationId xmlns:p14="http://schemas.microsoft.com/office/powerpoint/2010/main" val="2837069568"/>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200" kern="1200" dirty="0">
                <a:solidFill>
                  <a:schemeClr val="tx1"/>
                </a:solidFill>
                <a:latin typeface="+mn-lt"/>
                <a:ea typeface="+mn-ea"/>
                <a:cs typeface="+mn-cs"/>
              </a:rPr>
              <a:t>....to justify your claims/argument logically</a:t>
            </a:r>
          </a:p>
          <a:p>
            <a:pPr marL="0" marR="0" indent="0" algn="l" defTabSz="914400" rtl="0" eaLnBrk="1" fontAlgn="auto" latinLnBrk="0" hangingPunct="1">
              <a:lnSpc>
                <a:spcPct val="100000"/>
              </a:lnSpc>
              <a:spcBef>
                <a:spcPts val="0"/>
              </a:spcBef>
              <a:spcAft>
                <a:spcPts val="0"/>
              </a:spcAft>
              <a:buClrTx/>
              <a:buSzTx/>
              <a:buFontTx/>
              <a:buNone/>
              <a:tabLst/>
              <a:defRPr/>
            </a:pPr>
            <a:endParaRPr lang="en-GB" sz="1200" kern="1200" dirty="0">
              <a:solidFill>
                <a:schemeClr val="tx1"/>
              </a:solidFill>
              <a:latin typeface="+mn-lt"/>
              <a:ea typeface="+mn-ea"/>
              <a:cs typeface="+mn-cs"/>
            </a:endParaRPr>
          </a:p>
          <a:p>
            <a:r>
              <a:rPr lang="en-GB" sz="1200" kern="1200" dirty="0">
                <a:solidFill>
                  <a:schemeClr val="tx1"/>
                </a:solidFill>
                <a:latin typeface="+mn-lt"/>
                <a:ea typeface="+mn-ea"/>
                <a:cs typeface="+mn-cs"/>
              </a:rPr>
              <a:t>....to provide evidence for, any claims you make</a:t>
            </a:r>
          </a:p>
          <a:p>
            <a:endParaRPr lang="en-GB" sz="1200" kern="1200" dirty="0">
              <a:solidFill>
                <a:schemeClr val="tx1"/>
              </a:solidFill>
              <a:latin typeface="+mn-lt"/>
              <a:ea typeface="+mn-ea"/>
              <a:cs typeface="+mn-cs"/>
            </a:endParaRPr>
          </a:p>
          <a:p>
            <a:r>
              <a:rPr lang="en-GB" sz="1200" kern="1200" dirty="0">
                <a:solidFill>
                  <a:schemeClr val="tx1"/>
                </a:solidFill>
                <a:latin typeface="+mn-lt"/>
                <a:ea typeface="+mn-ea"/>
                <a:cs typeface="+mn-cs"/>
              </a:rPr>
              <a:t>....to demonstrate an understanding of the sources you use</a:t>
            </a:r>
          </a:p>
          <a:p>
            <a:endParaRPr lang="en-GB" dirty="0"/>
          </a:p>
        </p:txBody>
      </p:sp>
      <p:sp>
        <p:nvSpPr>
          <p:cNvPr id="4" name="Slide Number Placeholder 3"/>
          <p:cNvSpPr>
            <a:spLocks noGrp="1"/>
          </p:cNvSpPr>
          <p:nvPr>
            <p:ph type="sldNum" sz="quarter" idx="10"/>
          </p:nvPr>
        </p:nvSpPr>
        <p:spPr/>
        <p:txBody>
          <a:bodyPr/>
          <a:lstStyle/>
          <a:p>
            <a:fld id="{90EE81C0-4194-469D-A588-D0759AB07631}" type="slidenum">
              <a:rPr lang="en-GB" smtClean="0"/>
              <a:pPr/>
              <a:t>20</a:t>
            </a:fld>
            <a:endParaRPr lang="en-GB"/>
          </a:p>
        </p:txBody>
      </p:sp>
    </p:spTree>
    <p:extLst>
      <p:ext uri="{BB962C8B-B14F-4D97-AF65-F5344CB8AC3E}">
        <p14:creationId xmlns:p14="http://schemas.microsoft.com/office/powerpoint/2010/main" val="1632951313"/>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You can and will improve, if you work at it,</a:t>
            </a:r>
            <a:r>
              <a:rPr lang="en-GB" baseline="0" dirty="0"/>
              <a:t> but it takes years – a lifetime is not an over-estimation.</a:t>
            </a:r>
          </a:p>
          <a:p>
            <a:endParaRPr lang="en-GB" baseline="0" dirty="0"/>
          </a:p>
          <a:p>
            <a:r>
              <a:rPr lang="en-GB" dirty="0"/>
              <a:t>Take notice of feedback provided by seminar leaders and academics. Advice from people who want</a:t>
            </a:r>
            <a:r>
              <a:rPr lang="en-GB" baseline="0" dirty="0"/>
              <a:t> you to succeed is invaluable.</a:t>
            </a:r>
            <a:endParaRPr lang="en-GB" baseline="0" dirty="0">
              <a:cs typeface="Calibri"/>
            </a:endParaRPr>
          </a:p>
          <a:p>
            <a:endParaRPr lang="en-GB" dirty="0"/>
          </a:p>
          <a:p>
            <a:r>
              <a:rPr lang="en-GB" baseline="0" dirty="0"/>
              <a:t>Don’t be afraid to make mistakes.</a:t>
            </a:r>
            <a:r>
              <a:rPr lang="en-GB" dirty="0"/>
              <a:t> That is how we learn.</a:t>
            </a:r>
            <a:endParaRPr lang="en-GB" baseline="0" dirty="0">
              <a:cs typeface="Calibri"/>
            </a:endParaRPr>
          </a:p>
          <a:p>
            <a:endParaRPr lang="en-GB" dirty="0"/>
          </a:p>
          <a:p>
            <a:r>
              <a:rPr lang="en-GB" dirty="0"/>
              <a:t>Improved academic writing style is</a:t>
            </a:r>
            <a:r>
              <a:rPr lang="en-GB" baseline="0" dirty="0"/>
              <a:t> linked to experience, and gaining experience </a:t>
            </a:r>
            <a:r>
              <a:rPr lang="en-GB" dirty="0"/>
              <a:t>comes</a:t>
            </a:r>
            <a:r>
              <a:rPr lang="en-GB" baseline="0" dirty="0"/>
              <a:t> </a:t>
            </a:r>
            <a:r>
              <a:rPr lang="en-GB" dirty="0"/>
              <a:t>by practicing writing</a:t>
            </a:r>
            <a:r>
              <a:rPr lang="en-GB" baseline="0" dirty="0"/>
              <a:t>. </a:t>
            </a:r>
            <a:r>
              <a:rPr lang="en-GB" dirty="0"/>
              <a:t>Time spent analysing your writing</a:t>
            </a:r>
            <a:r>
              <a:rPr lang="en-GB" baseline="0" dirty="0"/>
              <a:t> </a:t>
            </a:r>
            <a:r>
              <a:rPr lang="en-GB" dirty="0"/>
              <a:t>style will lead to</a:t>
            </a:r>
            <a:r>
              <a:rPr lang="en-GB" baseline="0" dirty="0"/>
              <a:t> clearer arguments </a:t>
            </a:r>
            <a:r>
              <a:rPr lang="en-GB" dirty="0"/>
              <a:t>and a more effective narrative.</a:t>
            </a:r>
            <a:endParaRPr lang="en-GB" baseline="0" dirty="0">
              <a:cs typeface="Calibri"/>
            </a:endParaRPr>
          </a:p>
          <a:p>
            <a:endParaRPr lang="en-GB" baseline="0" dirty="0"/>
          </a:p>
          <a:p>
            <a:r>
              <a:rPr lang="en-GB" dirty="0"/>
              <a:t>Do you enjoy reading material that is difficult to understand, not because it is complex</a:t>
            </a:r>
            <a:r>
              <a:rPr lang="en-GB" baseline="0" dirty="0"/>
              <a:t>, but</a:t>
            </a:r>
            <a:r>
              <a:rPr lang="en-GB" dirty="0"/>
              <a:t> because</a:t>
            </a:r>
            <a:r>
              <a:rPr lang="en-GB" baseline="0" dirty="0"/>
              <a:t> it is badly </a:t>
            </a:r>
            <a:r>
              <a:rPr lang="en-GB" dirty="0"/>
              <a:t>organised, unconvincing and ambiguous? I doubt</a:t>
            </a:r>
            <a:r>
              <a:rPr lang="en-GB" baseline="0" dirty="0"/>
              <a:t> it. Look back at earlier submissions. You will be surprised how far forward you have come.</a:t>
            </a:r>
            <a:endParaRPr lang="en-GB" dirty="0">
              <a:cs typeface="Calibri"/>
            </a:endParaRPr>
          </a:p>
        </p:txBody>
      </p:sp>
      <p:sp>
        <p:nvSpPr>
          <p:cNvPr id="4" name="Slide Number Placeholder 3"/>
          <p:cNvSpPr>
            <a:spLocks noGrp="1"/>
          </p:cNvSpPr>
          <p:nvPr>
            <p:ph type="sldNum" sz="quarter" idx="10"/>
          </p:nvPr>
        </p:nvSpPr>
        <p:spPr/>
        <p:txBody>
          <a:bodyPr/>
          <a:lstStyle/>
          <a:p>
            <a:fld id="{11866D2E-B16B-4B47-B926-4F634F683C5B}" type="slidenum">
              <a:rPr lang="en-GB" smtClean="0"/>
              <a:pPr/>
              <a:t>21</a:t>
            </a:fld>
            <a:endParaRPr lang="en-GB" dirty="0"/>
          </a:p>
        </p:txBody>
      </p:sp>
    </p:spTree>
    <p:extLst>
      <p:ext uri="{BB962C8B-B14F-4D97-AF65-F5344CB8AC3E}">
        <p14:creationId xmlns:p14="http://schemas.microsoft.com/office/powerpoint/2010/main" val="1984937763"/>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2BD73FA-CBC3-4E8E-AB7E-D17E626C479F}" type="slidenum">
              <a:rPr lang="en-GB" smtClean="0"/>
              <a:t>22</a:t>
            </a:fld>
            <a:endParaRPr lang="en-GB"/>
          </a:p>
        </p:txBody>
      </p:sp>
    </p:spTree>
    <p:extLst>
      <p:ext uri="{BB962C8B-B14F-4D97-AF65-F5344CB8AC3E}">
        <p14:creationId xmlns:p14="http://schemas.microsoft.com/office/powerpoint/2010/main" val="7304200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dirty="0"/>
              <a:t>Course marks can be awarded for giving presentations, seminar engagement, model-making, use of laboratory</a:t>
            </a:r>
            <a:r>
              <a:rPr lang="en-GB" sz="1200" baseline="0" dirty="0"/>
              <a:t> equipment, and a range of other forms of assessment. It is writing, however, that constitutes the majority of assessment procedures across the globe.</a:t>
            </a:r>
            <a:r>
              <a:rPr lang="en-GB" sz="1200" dirty="0"/>
              <a:t> </a:t>
            </a:r>
          </a:p>
          <a:p>
            <a:endParaRPr lang="en-GB" sz="1200" baseline="0" dirty="0"/>
          </a:p>
          <a:p>
            <a:r>
              <a:rPr lang="en-GB" sz="1200" dirty="0"/>
              <a:t>Understanding</a:t>
            </a:r>
            <a:r>
              <a:rPr lang="en-GB" sz="1200" baseline="0" dirty="0"/>
              <a:t> course content involves attending lectures, discussing theories with peers and members of staff in seminar environments, online engagement via Moodle or Teams, note-taking, ability to conduct effective research, and a commitment to regular study. </a:t>
            </a:r>
            <a:endParaRPr lang="en-GB" sz="1200" dirty="0"/>
          </a:p>
          <a:p>
            <a:pPr marL="109728" indent="0">
              <a:buNone/>
            </a:pPr>
            <a:endParaRPr lang="en-GB" sz="1000" dirty="0"/>
          </a:p>
          <a:p>
            <a:r>
              <a:rPr lang="en-GB" sz="1200" dirty="0"/>
              <a:t>It is in our writing,</a:t>
            </a:r>
            <a:r>
              <a:rPr lang="en-GB" sz="1200" baseline="0" dirty="0"/>
              <a:t> its c</a:t>
            </a:r>
            <a:r>
              <a:rPr lang="en-GB" sz="1200" dirty="0"/>
              <a:t>larity, fluency and coherence that we are able to evidence our</a:t>
            </a:r>
            <a:r>
              <a:rPr lang="en-GB" sz="1200" baseline="0" dirty="0"/>
              <a:t> ability to reproduce </a:t>
            </a:r>
            <a:r>
              <a:rPr lang="en-GB" dirty="0"/>
              <a:t>the relevant</a:t>
            </a:r>
            <a:r>
              <a:rPr lang="en-GB" sz="1200" baseline="0" dirty="0"/>
              <a:t> and a</a:t>
            </a:r>
            <a:r>
              <a:rPr lang="en-GB" sz="1200" dirty="0"/>
              <a:t>ccurate facts &amp; details</a:t>
            </a:r>
            <a:r>
              <a:rPr lang="en-GB" dirty="0"/>
              <a:t> required in an academic assignment</a:t>
            </a:r>
            <a:r>
              <a:rPr lang="en-GB" sz="1200" dirty="0"/>
              <a:t>. In this way, we show </a:t>
            </a:r>
            <a:r>
              <a:rPr lang="en-GB" dirty="0"/>
              <a:t>academics (those</a:t>
            </a:r>
            <a:r>
              <a:rPr lang="en-GB" sz="1200" dirty="0"/>
              <a:t> responsible for issuing our marks</a:t>
            </a:r>
            <a:r>
              <a:rPr lang="en-GB" dirty="0"/>
              <a:t>!)</a:t>
            </a:r>
            <a:r>
              <a:rPr lang="en-GB" sz="1200" dirty="0"/>
              <a:t> that we are able to provide</a:t>
            </a:r>
            <a:r>
              <a:rPr lang="en-GB" sz="1200" baseline="0" dirty="0"/>
              <a:t> evidence of</a:t>
            </a:r>
            <a:r>
              <a:rPr lang="en-GB" sz="1200" dirty="0"/>
              <a:t> our progress</a:t>
            </a:r>
            <a:r>
              <a:rPr lang="en-GB" dirty="0"/>
              <a:t>, competency</a:t>
            </a:r>
            <a:r>
              <a:rPr lang="en-GB" sz="1200" dirty="0"/>
              <a:t> and engagement with </a:t>
            </a:r>
            <a:r>
              <a:rPr lang="en-GB" dirty="0"/>
              <a:t>the course</a:t>
            </a:r>
            <a:r>
              <a:rPr lang="en-GB" sz="1200" dirty="0"/>
              <a:t> of study.</a:t>
            </a:r>
            <a:r>
              <a:rPr lang="en-GB" dirty="0">
                <a:cs typeface="Calibri"/>
              </a:rPr>
              <a:t>  Furthermore, an ability to revise and re-draft our writing as needed is central to our academic success.</a:t>
            </a:r>
            <a:endParaRPr lang="en-GB" sz="1000" dirty="0">
              <a:cs typeface="Calibri"/>
            </a:endParaRPr>
          </a:p>
        </p:txBody>
      </p:sp>
      <p:sp>
        <p:nvSpPr>
          <p:cNvPr id="4" name="Slide Number Placeholder 3"/>
          <p:cNvSpPr>
            <a:spLocks noGrp="1"/>
          </p:cNvSpPr>
          <p:nvPr>
            <p:ph type="sldNum" sz="quarter" idx="10"/>
          </p:nvPr>
        </p:nvSpPr>
        <p:spPr/>
        <p:txBody>
          <a:bodyPr/>
          <a:lstStyle/>
          <a:p>
            <a:fld id="{11866D2E-B16B-4B47-B926-4F634F683C5B}" type="slidenum">
              <a:rPr lang="en-GB" smtClean="0"/>
              <a:pPr/>
              <a:t>3</a:t>
            </a:fld>
            <a:endParaRPr lang="en-GB" dirty="0"/>
          </a:p>
        </p:txBody>
      </p:sp>
    </p:spTree>
    <p:extLst>
      <p:ext uri="{BB962C8B-B14F-4D97-AF65-F5344CB8AC3E}">
        <p14:creationId xmlns:p14="http://schemas.microsoft.com/office/powerpoint/2010/main" val="228972560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defRPr/>
            </a:pPr>
            <a:r>
              <a:rPr lang="en-GB" sz="1200" dirty="0"/>
              <a:t>Thinking,</a:t>
            </a:r>
            <a:r>
              <a:rPr lang="en-GB" sz="1200" baseline="0" dirty="0"/>
              <a:t> talking and writing are all part of the learning process.</a:t>
            </a:r>
            <a:r>
              <a:rPr lang="en-GB" dirty="0"/>
              <a:t> Each of these processes helps embed information into our memory, so that we are able to develop sophisticated and articulate forms of expression. </a:t>
            </a:r>
            <a:endParaRPr lang="en-GB" sz="1200" baseline="0" dirty="0"/>
          </a:p>
          <a:p>
            <a:pPr marL="0" marR="0" indent="0" algn="l" defTabSz="914400" rtl="0" eaLnBrk="1" fontAlgn="auto" latinLnBrk="0" hangingPunct="1">
              <a:lnSpc>
                <a:spcPct val="100000"/>
              </a:lnSpc>
              <a:spcBef>
                <a:spcPts val="0"/>
              </a:spcBef>
              <a:spcAft>
                <a:spcPts val="0"/>
              </a:spcAft>
              <a:buClrTx/>
              <a:buSzTx/>
              <a:buFontTx/>
              <a:buNone/>
              <a:tabLst/>
              <a:defRPr/>
            </a:pPr>
            <a:endParaRPr lang="en-GB" sz="1200" baseline="0" dirty="0"/>
          </a:p>
          <a:p>
            <a:pPr>
              <a:defRPr/>
            </a:pPr>
            <a:r>
              <a:rPr lang="en-GB" sz="1200" dirty="0"/>
              <a:t>Accurate reporting of details, arguments, dates, names,</a:t>
            </a:r>
            <a:r>
              <a:rPr lang="en-GB" sz="1200" baseline="0" dirty="0"/>
              <a:t> methods,</a:t>
            </a:r>
            <a:r>
              <a:rPr lang="en-GB" sz="1200" dirty="0"/>
              <a:t> concepts,</a:t>
            </a:r>
            <a:r>
              <a:rPr lang="en-GB" sz="1200" baseline="0" dirty="0"/>
              <a:t> sources, locations and limitations of academic propositions</a:t>
            </a:r>
            <a:r>
              <a:rPr lang="en-GB" dirty="0"/>
              <a:t> is essential in academic writing</a:t>
            </a:r>
            <a:r>
              <a:rPr lang="en-GB" sz="1200" baseline="0" dirty="0"/>
              <a:t>.</a:t>
            </a:r>
            <a:r>
              <a:rPr lang="en-GB" dirty="0"/>
              <a:t> </a:t>
            </a:r>
            <a:endParaRPr lang="en-GB" sz="1200" dirty="0">
              <a:cs typeface="Calibri"/>
            </a:endParaRPr>
          </a:p>
          <a:p>
            <a:endParaRPr lang="en-GB" sz="1200" dirty="0"/>
          </a:p>
          <a:p>
            <a:r>
              <a:rPr lang="en-GB" sz="1200" dirty="0"/>
              <a:t>Keeping it brief and staying on-topic</a:t>
            </a:r>
            <a:r>
              <a:rPr lang="en-GB" dirty="0"/>
              <a:t> is a fundamental skill in academia</a:t>
            </a:r>
            <a:r>
              <a:rPr lang="en-GB" sz="1200" dirty="0"/>
              <a:t>. You</a:t>
            </a:r>
            <a:r>
              <a:rPr lang="en-GB" sz="1200" baseline="0" dirty="0"/>
              <a:t> will be reading thousands of words, but you will have a strict word limit within which to express yourself. There is no room for waffle and your arguments shouldn’t need any ‘padding out’. If they do, you </a:t>
            </a:r>
            <a:r>
              <a:rPr lang="en-GB" dirty="0"/>
              <a:t>need to </a:t>
            </a:r>
            <a:r>
              <a:rPr lang="en-GB" sz="1200" baseline="0" dirty="0"/>
              <a:t>return to the research process in order to identify and </a:t>
            </a:r>
            <a:r>
              <a:rPr lang="en-GB" dirty="0"/>
              <a:t>generate additional </a:t>
            </a:r>
            <a:r>
              <a:rPr lang="en-GB" sz="1200" baseline="0" dirty="0"/>
              <a:t>content. It’s all out there.</a:t>
            </a:r>
            <a:endParaRPr lang="en-GB" sz="1200" dirty="0">
              <a:cs typeface="Calibri"/>
            </a:endParaRPr>
          </a:p>
          <a:p>
            <a:pPr marL="109728" indent="0">
              <a:buNone/>
            </a:pPr>
            <a:endParaRPr lang="en-GB" sz="1000" dirty="0"/>
          </a:p>
          <a:p>
            <a:r>
              <a:rPr lang="en-GB" sz="1200" dirty="0"/>
              <a:t>Clarity.</a:t>
            </a:r>
            <a:r>
              <a:rPr lang="en-GB" sz="1200" baseline="0" dirty="0"/>
              <a:t> Your reader is not you. They are not in your mind and may well struggle to understand the points you are trying to make, unless you are explicit and consistent in expressing your ideas and arguments. Equally, readers (and markers) may know only too well what you are </a:t>
            </a:r>
            <a:r>
              <a:rPr lang="en-GB" dirty="0"/>
              <a:t>trying</a:t>
            </a:r>
            <a:r>
              <a:rPr lang="en-GB" sz="1200" baseline="0" dirty="0"/>
              <a:t> to say, but will be able to see that you are not actually saying it. This will cost you marks</a:t>
            </a:r>
            <a:r>
              <a:rPr lang="en-GB" dirty="0"/>
              <a:t> because </a:t>
            </a:r>
            <a:r>
              <a:rPr lang="en-GB" sz="1200" baseline="0" dirty="0"/>
              <a:t>your reader does not want to interpret your meaning, but simply needs to be able to understand the points you make and see that you have presented the source materials in a valid </a:t>
            </a:r>
            <a:r>
              <a:rPr lang="en-GB" dirty="0"/>
              <a:t>and appropriate way</a:t>
            </a:r>
            <a:r>
              <a:rPr lang="en-GB" sz="1200" baseline="0" dirty="0"/>
              <a:t>.</a:t>
            </a:r>
            <a:endParaRPr lang="en-GB" sz="1200" dirty="0">
              <a:cs typeface="Calibri"/>
            </a:endParaRPr>
          </a:p>
          <a:p>
            <a:endParaRPr lang="en-GB" dirty="0"/>
          </a:p>
          <a:p>
            <a:r>
              <a:rPr lang="en-GB" sz="1200" dirty="0"/>
              <a:t>Addressing</a:t>
            </a:r>
            <a:r>
              <a:rPr lang="en-GB" sz="1200" baseline="0" dirty="0"/>
              <a:t> these issues in your w</a:t>
            </a:r>
            <a:r>
              <a:rPr lang="en-GB" sz="1200" dirty="0"/>
              <a:t>riting is something that </a:t>
            </a:r>
            <a:r>
              <a:rPr lang="en-GB" dirty="0"/>
              <a:t>will enable you to express your ideas in a concise and effective manner</a:t>
            </a:r>
            <a:r>
              <a:rPr lang="en-GB" sz="1200" dirty="0"/>
              <a:t>.</a:t>
            </a:r>
            <a:endParaRPr lang="en-GB" sz="1200" dirty="0">
              <a:cs typeface="Calibri"/>
            </a:endParaRPr>
          </a:p>
          <a:p>
            <a:endParaRPr lang="en-GB" dirty="0"/>
          </a:p>
        </p:txBody>
      </p:sp>
      <p:sp>
        <p:nvSpPr>
          <p:cNvPr id="4" name="Slide Number Placeholder 3"/>
          <p:cNvSpPr>
            <a:spLocks noGrp="1"/>
          </p:cNvSpPr>
          <p:nvPr>
            <p:ph type="sldNum" sz="quarter" idx="10"/>
          </p:nvPr>
        </p:nvSpPr>
        <p:spPr/>
        <p:txBody>
          <a:bodyPr/>
          <a:lstStyle/>
          <a:p>
            <a:fld id="{11866D2E-B16B-4B47-B926-4F634F683C5B}" type="slidenum">
              <a:rPr lang="en-GB" smtClean="0"/>
              <a:pPr/>
              <a:t>4</a:t>
            </a:fld>
            <a:endParaRPr lang="en-GB" dirty="0"/>
          </a:p>
        </p:txBody>
      </p:sp>
    </p:spTree>
    <p:extLst>
      <p:ext uri="{BB962C8B-B14F-4D97-AF65-F5344CB8AC3E}">
        <p14:creationId xmlns:p14="http://schemas.microsoft.com/office/powerpoint/2010/main" val="149483082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dirty="0"/>
              <a:t>Read widely across a </a:t>
            </a:r>
            <a:r>
              <a:rPr lang="en-GB" dirty="0"/>
              <a:t>range </a:t>
            </a:r>
            <a:r>
              <a:rPr lang="en-GB" sz="1200" dirty="0"/>
              <a:t>of </a:t>
            </a:r>
            <a:r>
              <a:rPr lang="en-GB" dirty="0"/>
              <a:t>sources and</a:t>
            </a:r>
            <a:r>
              <a:rPr lang="en-GB" sz="1200" dirty="0"/>
              <a:t> </a:t>
            </a:r>
            <a:r>
              <a:rPr lang="en-GB" dirty="0"/>
              <a:t>take note of how arguments are presented </a:t>
            </a:r>
            <a:r>
              <a:rPr lang="en-GB" sz="1200" dirty="0"/>
              <a:t>and</a:t>
            </a:r>
            <a:r>
              <a:rPr lang="en-GB" dirty="0"/>
              <a:t> the ways in which the</a:t>
            </a:r>
            <a:r>
              <a:rPr lang="en-GB" sz="1200" dirty="0"/>
              <a:t> </a:t>
            </a:r>
            <a:r>
              <a:rPr lang="en-GB" dirty="0"/>
              <a:t>contents are organised and structured</a:t>
            </a:r>
            <a:r>
              <a:rPr lang="en-GB" sz="1200" dirty="0"/>
              <a:t>.</a:t>
            </a:r>
            <a:r>
              <a:rPr lang="en-GB" sz="1200" baseline="0" dirty="0"/>
              <a:t> When reading source material, look at how the paragraphs are structured</a:t>
            </a:r>
            <a:r>
              <a:rPr lang="en-GB" dirty="0"/>
              <a:t> and think</a:t>
            </a:r>
            <a:r>
              <a:rPr lang="en-GB" sz="1200" baseline="0" dirty="0"/>
              <a:t> about how the piece is </a:t>
            </a:r>
            <a:r>
              <a:rPr lang="en-GB" dirty="0"/>
              <a:t>embellished with illustrations or diagrams. Consider</a:t>
            </a:r>
            <a:r>
              <a:rPr lang="en-GB" sz="1200" baseline="0" dirty="0"/>
              <a:t> what it is that helps make the writing not only clear, but engaging – or not!</a:t>
            </a:r>
            <a:r>
              <a:rPr lang="en-GB" dirty="0"/>
              <a:t> </a:t>
            </a:r>
            <a:endParaRPr lang="en-GB" sz="1200" dirty="0"/>
          </a:p>
          <a:p>
            <a:pPr marL="109728" indent="0">
              <a:buNone/>
            </a:pPr>
            <a:endParaRPr lang="en-GB" sz="1000" dirty="0"/>
          </a:p>
          <a:p>
            <a:r>
              <a:rPr lang="en-GB" dirty="0"/>
              <a:t>The effectiveness of your writing is developed through a continual process of re-drafting and editing. Allow yourself to change how you think, so that you do not present your ideas in a dogmatic fashion.</a:t>
            </a:r>
            <a:endParaRPr lang="en-GB" sz="1200" dirty="0">
              <a:cs typeface="Calibri"/>
            </a:endParaRPr>
          </a:p>
          <a:p>
            <a:pPr marL="109728" indent="0">
              <a:buNone/>
            </a:pPr>
            <a:endParaRPr lang="en-GB" sz="1000" dirty="0"/>
          </a:p>
          <a:p>
            <a:r>
              <a:rPr lang="en-GB" dirty="0"/>
              <a:t>Development of vocabulary happens over time, but you need a strategy to make it happen. Simply looking up a new word on Dictionary.com will not help you to remember it for use in discussions and future essays. You need a systematic approach of noting the words and re-visiting them regularly enough so that they become embedded in your memory. You need to use this vocab in discussions; it is not enough simply to know it.</a:t>
            </a:r>
          </a:p>
          <a:p>
            <a:endParaRPr lang="en-GB" dirty="0"/>
          </a:p>
        </p:txBody>
      </p:sp>
      <p:sp>
        <p:nvSpPr>
          <p:cNvPr id="4" name="Slide Number Placeholder 3"/>
          <p:cNvSpPr>
            <a:spLocks noGrp="1"/>
          </p:cNvSpPr>
          <p:nvPr>
            <p:ph type="sldNum" sz="quarter" idx="10"/>
          </p:nvPr>
        </p:nvSpPr>
        <p:spPr/>
        <p:txBody>
          <a:bodyPr/>
          <a:lstStyle/>
          <a:p>
            <a:fld id="{11866D2E-B16B-4B47-B926-4F634F683C5B}" type="slidenum">
              <a:rPr lang="en-GB" smtClean="0"/>
              <a:pPr/>
              <a:t>5</a:t>
            </a:fld>
            <a:endParaRPr lang="en-GB" dirty="0"/>
          </a:p>
        </p:txBody>
      </p:sp>
    </p:spTree>
    <p:extLst>
      <p:ext uri="{BB962C8B-B14F-4D97-AF65-F5344CB8AC3E}">
        <p14:creationId xmlns:p14="http://schemas.microsoft.com/office/powerpoint/2010/main" val="120120130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dirty="0"/>
              <a:t>Relevant arguments</a:t>
            </a:r>
            <a:r>
              <a:rPr lang="en-GB" dirty="0"/>
              <a:t> that relate directly to the question that you are trying to answer.</a:t>
            </a:r>
            <a:endParaRPr lang="en-GB" sz="1200" dirty="0"/>
          </a:p>
          <a:p>
            <a:pPr marL="109728" indent="0">
              <a:buNone/>
            </a:pPr>
            <a:endParaRPr lang="en-GB" sz="1000" dirty="0"/>
          </a:p>
          <a:p>
            <a:r>
              <a:rPr lang="en-GB" dirty="0"/>
              <a:t>Organised in such a way that it is easy for your reader to follow the argument you are developing. Use signposting language to clarify what has been said and where the writing is going.</a:t>
            </a:r>
            <a:endParaRPr lang="en-GB" dirty="0">
              <a:cs typeface="Calibri"/>
            </a:endParaRPr>
          </a:p>
          <a:p>
            <a:endParaRPr lang="en-GB" dirty="0">
              <a:cs typeface="Calibri"/>
            </a:endParaRPr>
          </a:p>
          <a:p>
            <a:r>
              <a:rPr lang="en-GB" dirty="0">
                <a:cs typeface="Calibri"/>
              </a:rPr>
              <a:t>Academic writing is formal, usually with an introduction, middle section and conclusion. It contains citations to show the provenance of all material used. </a:t>
            </a:r>
          </a:p>
          <a:p>
            <a:endParaRPr lang="en-GB" dirty="0">
              <a:cs typeface="Calibri"/>
            </a:endParaRPr>
          </a:p>
        </p:txBody>
      </p:sp>
      <p:sp>
        <p:nvSpPr>
          <p:cNvPr id="4" name="Slide Number Placeholder 3"/>
          <p:cNvSpPr>
            <a:spLocks noGrp="1"/>
          </p:cNvSpPr>
          <p:nvPr>
            <p:ph type="sldNum" sz="quarter" idx="10"/>
          </p:nvPr>
        </p:nvSpPr>
        <p:spPr/>
        <p:txBody>
          <a:bodyPr/>
          <a:lstStyle/>
          <a:p>
            <a:fld id="{11866D2E-B16B-4B47-B926-4F634F683C5B}" type="slidenum">
              <a:rPr lang="en-GB" smtClean="0"/>
              <a:pPr/>
              <a:t>6</a:t>
            </a:fld>
            <a:endParaRPr lang="en-GB" dirty="0"/>
          </a:p>
        </p:txBody>
      </p:sp>
    </p:spTree>
    <p:extLst>
      <p:ext uri="{BB962C8B-B14F-4D97-AF65-F5344CB8AC3E}">
        <p14:creationId xmlns:p14="http://schemas.microsoft.com/office/powerpoint/2010/main" val="49715367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cs typeface="Calibri" panose="020F0502020204030204"/>
              </a:rPr>
              <a:t>You need to write in such a way that convinces your reader that you know what you are talking about. This is done by maintaining a formal tone throughout. Think of the differences between the way you might talk with a friend over coffee and the way you might present yourself at a job interview. This should help get you in the zone.</a:t>
            </a:r>
          </a:p>
          <a:p>
            <a:endParaRPr lang="en-GB" dirty="0">
              <a:cs typeface="Calibri" panose="020F0502020204030204"/>
            </a:endParaRPr>
          </a:p>
          <a:p>
            <a:r>
              <a:rPr lang="en-GB" dirty="0">
                <a:cs typeface="Calibri" panose="020F0502020204030204"/>
              </a:rPr>
              <a:t>Nevertheless, you don't want to sound pretentious or over-confident. Almost everything in the world of academia is not based on facts, but on argument. Therefore you should use hedging strategies where necessary to leave room for a margin of error. This suggests that; What this implies is; It would appear that...</a:t>
            </a:r>
          </a:p>
          <a:p>
            <a:endParaRPr lang="en-GB" dirty="0">
              <a:cs typeface="Calibri" panose="020F0502020204030204"/>
            </a:endParaRPr>
          </a:p>
          <a:p>
            <a:r>
              <a:rPr lang="en-GB" dirty="0">
                <a:cs typeface="Calibri" panose="020F0502020204030204"/>
              </a:rPr>
              <a:t>You are aiming to develop a natural sounding but persuasive discourse. Using subject-specific terminology will add precision and help your writing sound convincing.</a:t>
            </a:r>
          </a:p>
        </p:txBody>
      </p:sp>
      <p:sp>
        <p:nvSpPr>
          <p:cNvPr id="4" name="Slide Number Placeholder 3"/>
          <p:cNvSpPr>
            <a:spLocks noGrp="1"/>
          </p:cNvSpPr>
          <p:nvPr>
            <p:ph type="sldNum" sz="quarter" idx="10"/>
          </p:nvPr>
        </p:nvSpPr>
        <p:spPr/>
        <p:txBody>
          <a:bodyPr/>
          <a:lstStyle/>
          <a:p>
            <a:fld id="{11866D2E-B16B-4B47-B926-4F634F683C5B}" type="slidenum">
              <a:rPr lang="en-GB" smtClean="0"/>
              <a:pPr/>
              <a:t>7</a:t>
            </a:fld>
            <a:endParaRPr lang="en-GB" dirty="0"/>
          </a:p>
        </p:txBody>
      </p:sp>
    </p:spTree>
    <p:extLst>
      <p:ext uri="{BB962C8B-B14F-4D97-AF65-F5344CB8AC3E}">
        <p14:creationId xmlns:p14="http://schemas.microsoft.com/office/powerpoint/2010/main" val="64627830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b="1" kern="1200" dirty="0">
                <a:solidFill>
                  <a:schemeClr val="tx1"/>
                </a:solidFill>
                <a:latin typeface="+mn-lt"/>
                <a:ea typeface="+mn-ea"/>
                <a:cs typeface="+mn-cs"/>
              </a:rPr>
              <a:t>Formality</a:t>
            </a:r>
            <a:endParaRPr lang="en-GB" sz="1200" kern="1200" dirty="0">
              <a:solidFill>
                <a:schemeClr val="tx1"/>
              </a:solidFill>
              <a:latin typeface="+mn-lt"/>
              <a:ea typeface="+mn-ea"/>
              <a:cs typeface="+mn-cs"/>
            </a:endParaRPr>
          </a:p>
          <a:p>
            <a:r>
              <a:rPr lang="en-GB" sz="1200" kern="1200" dirty="0">
                <a:solidFill>
                  <a:schemeClr val="tx1"/>
                </a:solidFill>
                <a:latin typeface="+mn-lt"/>
                <a:ea typeface="+mn-ea"/>
                <a:cs typeface="+mn-cs"/>
              </a:rPr>
              <a:t>Avoid colloquial words and expressions, or contracted</a:t>
            </a:r>
            <a:r>
              <a:rPr lang="en-GB" sz="1200" kern="1200" baseline="0" dirty="0">
                <a:solidFill>
                  <a:schemeClr val="tx1"/>
                </a:solidFill>
                <a:latin typeface="+mn-lt"/>
                <a:ea typeface="+mn-ea"/>
                <a:cs typeface="+mn-cs"/>
              </a:rPr>
              <a:t> forms it’s didn’t etc.</a:t>
            </a:r>
            <a:r>
              <a:rPr lang="en-GB" sz="1200" kern="1200" dirty="0">
                <a:solidFill>
                  <a:schemeClr val="tx1"/>
                </a:solidFill>
                <a:latin typeface="+mn-lt"/>
                <a:ea typeface="+mn-ea"/>
                <a:cs typeface="+mn-cs"/>
              </a:rPr>
              <a:t> but </a:t>
            </a:r>
            <a:r>
              <a:rPr lang="en-GB" dirty="0"/>
              <a:t>try not to sound</a:t>
            </a:r>
            <a:r>
              <a:rPr lang="en-GB" sz="1200" kern="1200" dirty="0">
                <a:solidFill>
                  <a:schemeClr val="tx1"/>
                </a:solidFill>
                <a:latin typeface="+mn-lt"/>
                <a:ea typeface="+mn-ea"/>
                <a:cs typeface="+mn-cs"/>
              </a:rPr>
              <a:t> pretentiously ‘academic’.</a:t>
            </a:r>
            <a:endParaRPr lang="en-GB" sz="1200" kern="1200" dirty="0">
              <a:solidFill>
                <a:schemeClr val="tx1"/>
              </a:solidFill>
              <a:latin typeface="+mn-lt"/>
              <a:cs typeface="Calibri"/>
            </a:endParaRPr>
          </a:p>
          <a:p>
            <a:endParaRPr lang="en-GB" dirty="0"/>
          </a:p>
        </p:txBody>
      </p:sp>
      <p:sp>
        <p:nvSpPr>
          <p:cNvPr id="4" name="Slide Number Placeholder 3"/>
          <p:cNvSpPr>
            <a:spLocks noGrp="1"/>
          </p:cNvSpPr>
          <p:nvPr>
            <p:ph type="sldNum" sz="quarter" idx="10"/>
          </p:nvPr>
        </p:nvSpPr>
        <p:spPr/>
        <p:txBody>
          <a:bodyPr/>
          <a:lstStyle/>
          <a:p>
            <a:fld id="{90EE81C0-4194-469D-A588-D0759AB07631}" type="slidenum">
              <a:rPr lang="en-GB" smtClean="0"/>
              <a:pPr/>
              <a:t>8</a:t>
            </a:fld>
            <a:endParaRPr lang="en-GB"/>
          </a:p>
        </p:txBody>
      </p:sp>
    </p:spTree>
    <p:extLst>
      <p:ext uri="{BB962C8B-B14F-4D97-AF65-F5344CB8AC3E}">
        <p14:creationId xmlns:p14="http://schemas.microsoft.com/office/powerpoint/2010/main" val="348255511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cs typeface="Calibri"/>
              </a:rPr>
              <a:t>You writing needs to provide evidence to support your arguments. Phrases such as 'most people agree...', 'lots of money was wasted...', 'obviously...' are not helpful in convincing your reader that they should agree with what you have written. You need to support claims with precise evidence wherever possible.</a:t>
            </a:r>
          </a:p>
          <a:p>
            <a:endParaRPr lang="en-GB" dirty="0">
              <a:cs typeface="Calibri"/>
            </a:endParaRPr>
          </a:p>
          <a:p>
            <a:r>
              <a:rPr lang="en-GB" dirty="0">
                <a:cs typeface="Calibri"/>
              </a:rPr>
              <a:t>This doesn't have to be complicated, but it should be understandable and not rely on interpretation by your reader.</a:t>
            </a:r>
          </a:p>
        </p:txBody>
      </p:sp>
      <p:sp>
        <p:nvSpPr>
          <p:cNvPr id="4" name="Slide Number Placeholder 3"/>
          <p:cNvSpPr>
            <a:spLocks noGrp="1"/>
          </p:cNvSpPr>
          <p:nvPr>
            <p:ph type="sldNum" sz="quarter" idx="10"/>
          </p:nvPr>
        </p:nvSpPr>
        <p:spPr/>
        <p:txBody>
          <a:bodyPr/>
          <a:lstStyle/>
          <a:p>
            <a:fld id="{11866D2E-B16B-4B47-B926-4F634F683C5B}" type="slidenum">
              <a:rPr lang="en-GB" smtClean="0"/>
              <a:pPr/>
              <a:t>9</a:t>
            </a:fld>
            <a:endParaRPr lang="en-GB" dirty="0"/>
          </a:p>
        </p:txBody>
      </p:sp>
    </p:spTree>
    <p:extLst>
      <p:ext uri="{BB962C8B-B14F-4D97-AF65-F5344CB8AC3E}">
        <p14:creationId xmlns:p14="http://schemas.microsoft.com/office/powerpoint/2010/main" val="193296852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1D938796-4F51-41B2-83E0-04E4925F4CD9}" type="datetimeFigureOut">
              <a:rPr lang="en-GB" smtClean="0"/>
              <a:t>27/01/2025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A8C632D-7DBE-4534-8DFC-547A3DE1EDBD}" type="slidenum">
              <a:rPr lang="en-GB" smtClean="0"/>
              <a:t>‹№›</a:t>
            </a:fld>
            <a:endParaRPr lang="en-GB"/>
          </a:p>
        </p:txBody>
      </p:sp>
    </p:spTree>
    <p:extLst>
      <p:ext uri="{BB962C8B-B14F-4D97-AF65-F5344CB8AC3E}">
        <p14:creationId xmlns:p14="http://schemas.microsoft.com/office/powerpoint/2010/main" val="266225472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D938796-4F51-41B2-83E0-04E4925F4CD9}" type="datetimeFigureOut">
              <a:rPr lang="en-GB" smtClean="0"/>
              <a:t>27/01/2025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A8C632D-7DBE-4534-8DFC-547A3DE1EDBD}" type="slidenum">
              <a:rPr lang="en-GB" smtClean="0"/>
              <a:t>‹№›</a:t>
            </a:fld>
            <a:endParaRPr lang="en-GB"/>
          </a:p>
        </p:txBody>
      </p:sp>
    </p:spTree>
    <p:extLst>
      <p:ext uri="{BB962C8B-B14F-4D97-AF65-F5344CB8AC3E}">
        <p14:creationId xmlns:p14="http://schemas.microsoft.com/office/powerpoint/2010/main" val="296039562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D938796-4F51-41B2-83E0-04E4925F4CD9}" type="datetimeFigureOut">
              <a:rPr lang="en-GB" smtClean="0"/>
              <a:t>27/01/2025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A8C632D-7DBE-4534-8DFC-547A3DE1EDBD}" type="slidenum">
              <a:rPr lang="en-GB" smtClean="0"/>
              <a:t>‹№›</a:t>
            </a:fld>
            <a:endParaRPr lang="en-GB"/>
          </a:p>
        </p:txBody>
      </p:sp>
    </p:spTree>
    <p:extLst>
      <p:ext uri="{BB962C8B-B14F-4D97-AF65-F5344CB8AC3E}">
        <p14:creationId xmlns:p14="http://schemas.microsoft.com/office/powerpoint/2010/main" val="68533009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D938796-4F51-41B2-83E0-04E4925F4CD9}" type="datetimeFigureOut">
              <a:rPr lang="en-GB" smtClean="0"/>
              <a:t>27/01/2025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A8C632D-7DBE-4534-8DFC-547A3DE1EDBD}" type="slidenum">
              <a:rPr lang="en-GB" smtClean="0"/>
              <a:t>‹№›</a:t>
            </a:fld>
            <a:endParaRPr lang="en-GB"/>
          </a:p>
        </p:txBody>
      </p:sp>
    </p:spTree>
    <p:extLst>
      <p:ext uri="{BB962C8B-B14F-4D97-AF65-F5344CB8AC3E}">
        <p14:creationId xmlns:p14="http://schemas.microsoft.com/office/powerpoint/2010/main" val="5017506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938796-4F51-41B2-83E0-04E4925F4CD9}" type="datetimeFigureOut">
              <a:rPr lang="en-GB" smtClean="0"/>
              <a:t>27/01/2025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A8C632D-7DBE-4534-8DFC-547A3DE1EDBD}" type="slidenum">
              <a:rPr lang="en-GB" smtClean="0"/>
              <a:t>‹№›</a:t>
            </a:fld>
            <a:endParaRPr lang="en-GB"/>
          </a:p>
        </p:txBody>
      </p:sp>
    </p:spTree>
    <p:extLst>
      <p:ext uri="{BB962C8B-B14F-4D97-AF65-F5344CB8AC3E}">
        <p14:creationId xmlns:p14="http://schemas.microsoft.com/office/powerpoint/2010/main" val="41065802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1D938796-4F51-41B2-83E0-04E4925F4CD9}" type="datetimeFigureOut">
              <a:rPr lang="en-GB" smtClean="0"/>
              <a:t>27/01/2025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7A8C632D-7DBE-4534-8DFC-547A3DE1EDBD}" type="slidenum">
              <a:rPr lang="en-GB" smtClean="0"/>
              <a:t>‹№›</a:t>
            </a:fld>
            <a:endParaRPr lang="en-GB"/>
          </a:p>
        </p:txBody>
      </p:sp>
    </p:spTree>
    <p:extLst>
      <p:ext uri="{BB962C8B-B14F-4D97-AF65-F5344CB8AC3E}">
        <p14:creationId xmlns:p14="http://schemas.microsoft.com/office/powerpoint/2010/main" val="30574671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D938796-4F51-41B2-83E0-04E4925F4CD9}" type="datetimeFigureOut">
              <a:rPr lang="en-GB" smtClean="0"/>
              <a:t>27/01/2025</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7A8C632D-7DBE-4534-8DFC-547A3DE1EDBD}" type="slidenum">
              <a:rPr lang="en-GB" smtClean="0"/>
              <a:t>‹№›</a:t>
            </a:fld>
            <a:endParaRPr lang="en-GB"/>
          </a:p>
        </p:txBody>
      </p:sp>
    </p:spTree>
    <p:extLst>
      <p:ext uri="{BB962C8B-B14F-4D97-AF65-F5344CB8AC3E}">
        <p14:creationId xmlns:p14="http://schemas.microsoft.com/office/powerpoint/2010/main" val="2516452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1D938796-4F51-41B2-83E0-04E4925F4CD9}" type="datetimeFigureOut">
              <a:rPr lang="en-GB" smtClean="0"/>
              <a:t>27/01/2025</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7A8C632D-7DBE-4534-8DFC-547A3DE1EDBD}" type="slidenum">
              <a:rPr lang="en-GB" smtClean="0"/>
              <a:t>‹№›</a:t>
            </a:fld>
            <a:endParaRPr lang="en-GB"/>
          </a:p>
        </p:txBody>
      </p:sp>
    </p:spTree>
    <p:extLst>
      <p:ext uri="{BB962C8B-B14F-4D97-AF65-F5344CB8AC3E}">
        <p14:creationId xmlns:p14="http://schemas.microsoft.com/office/powerpoint/2010/main" val="219240547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938796-4F51-41B2-83E0-04E4925F4CD9}" type="datetimeFigureOut">
              <a:rPr lang="en-GB" smtClean="0"/>
              <a:t>27/01/2025</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7A8C632D-7DBE-4534-8DFC-547A3DE1EDBD}" type="slidenum">
              <a:rPr lang="en-GB" smtClean="0"/>
              <a:t>‹№›</a:t>
            </a:fld>
            <a:endParaRPr lang="en-GB"/>
          </a:p>
        </p:txBody>
      </p:sp>
    </p:spTree>
    <p:extLst>
      <p:ext uri="{BB962C8B-B14F-4D97-AF65-F5344CB8AC3E}">
        <p14:creationId xmlns:p14="http://schemas.microsoft.com/office/powerpoint/2010/main" val="32860972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938796-4F51-41B2-83E0-04E4925F4CD9}" type="datetimeFigureOut">
              <a:rPr lang="en-GB" smtClean="0"/>
              <a:t>27/01/2025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7A8C632D-7DBE-4534-8DFC-547A3DE1EDBD}" type="slidenum">
              <a:rPr lang="en-GB" smtClean="0"/>
              <a:t>‹№›</a:t>
            </a:fld>
            <a:endParaRPr lang="en-GB"/>
          </a:p>
        </p:txBody>
      </p:sp>
    </p:spTree>
    <p:extLst>
      <p:ext uri="{BB962C8B-B14F-4D97-AF65-F5344CB8AC3E}">
        <p14:creationId xmlns:p14="http://schemas.microsoft.com/office/powerpoint/2010/main" val="120884088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938796-4F51-41B2-83E0-04E4925F4CD9}" type="datetimeFigureOut">
              <a:rPr lang="en-GB" smtClean="0"/>
              <a:t>27/01/2025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7A8C632D-7DBE-4534-8DFC-547A3DE1EDBD}" type="slidenum">
              <a:rPr lang="en-GB" smtClean="0"/>
              <a:t>‹№›</a:t>
            </a:fld>
            <a:endParaRPr lang="en-GB"/>
          </a:p>
        </p:txBody>
      </p:sp>
    </p:spTree>
    <p:extLst>
      <p:ext uri="{BB962C8B-B14F-4D97-AF65-F5344CB8AC3E}">
        <p14:creationId xmlns:p14="http://schemas.microsoft.com/office/powerpoint/2010/main" val="164607385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DD0"/>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938796-4F51-41B2-83E0-04E4925F4CD9}" type="datetimeFigureOut">
              <a:rPr lang="en-GB" smtClean="0"/>
              <a:t>27/01/2025</a:t>
            </a:fld>
            <a:endParaRPr lang="en-GB"/>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A8C632D-7DBE-4534-8DFC-547A3DE1EDBD}" type="slidenum">
              <a:rPr lang="en-GB" smtClean="0"/>
              <a:t>‹№›</a:t>
            </a:fld>
            <a:endParaRPr lang="en-GB"/>
          </a:p>
        </p:txBody>
      </p:sp>
    </p:spTree>
    <p:extLst>
      <p:ext uri="{BB962C8B-B14F-4D97-AF65-F5344CB8AC3E}">
        <p14:creationId xmlns:p14="http://schemas.microsoft.com/office/powerpoint/2010/main" val="269661431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1.xml"/><Relationship Id="rId4" Type="http://schemas.openxmlformats.org/officeDocument/2006/relationships/image" Target="../media/image1.png"/></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10.xml"/><Relationship Id="rId2" Type="http://schemas.openxmlformats.org/officeDocument/2006/relationships/slideLayout" Target="../slideLayouts/slideLayout2.xml"/><Relationship Id="rId1" Type="http://schemas.openxmlformats.org/officeDocument/2006/relationships/tags" Target="../tags/tag10.xml"/></Relationships>
</file>

<file path=ppt/slides/_rels/slide11.xml.rels><?xml version="1.0" encoding="UTF-8" standalone="yes"?>
<Relationships xmlns="http://schemas.openxmlformats.org/package/2006/relationships"><Relationship Id="rId3" Type="http://schemas.openxmlformats.org/officeDocument/2006/relationships/notesSlide" Target="../notesSlides/notesSlide11.xml"/><Relationship Id="rId2" Type="http://schemas.openxmlformats.org/officeDocument/2006/relationships/slideLayout" Target="../slideLayouts/slideLayout2.xml"/><Relationship Id="rId1" Type="http://schemas.openxmlformats.org/officeDocument/2006/relationships/tags" Target="../tags/tag11.xml"/></Relationships>
</file>

<file path=ppt/slides/_rels/slide12.xml.rels><?xml version="1.0" encoding="UTF-8" standalone="yes"?>
<Relationships xmlns="http://schemas.openxmlformats.org/package/2006/relationships"><Relationship Id="rId3" Type="http://schemas.openxmlformats.org/officeDocument/2006/relationships/notesSlide" Target="../notesSlides/notesSlide12.xml"/><Relationship Id="rId2" Type="http://schemas.openxmlformats.org/officeDocument/2006/relationships/slideLayout" Target="../slideLayouts/slideLayout2.xml"/><Relationship Id="rId1" Type="http://schemas.openxmlformats.org/officeDocument/2006/relationships/tags" Target="../tags/tag12.xml"/><Relationship Id="rId4" Type="http://schemas.openxmlformats.org/officeDocument/2006/relationships/image" Target="../media/image2.png"/></Relationships>
</file>

<file path=ppt/slides/_rels/slide13.xml.rels><?xml version="1.0" encoding="UTF-8" standalone="yes"?>
<Relationships xmlns="http://schemas.openxmlformats.org/package/2006/relationships"><Relationship Id="rId3" Type="http://schemas.openxmlformats.org/officeDocument/2006/relationships/notesSlide" Target="../notesSlides/notesSlide13.xml"/><Relationship Id="rId2" Type="http://schemas.openxmlformats.org/officeDocument/2006/relationships/slideLayout" Target="../slideLayouts/slideLayout2.xml"/><Relationship Id="rId1" Type="http://schemas.openxmlformats.org/officeDocument/2006/relationships/tags" Target="../tags/tag13.xml"/></Relationships>
</file>

<file path=ppt/slides/_rels/slide14.xml.rels><?xml version="1.0" encoding="UTF-8" standalone="yes"?>
<Relationships xmlns="http://schemas.openxmlformats.org/package/2006/relationships"><Relationship Id="rId3" Type="http://schemas.openxmlformats.org/officeDocument/2006/relationships/notesSlide" Target="../notesSlides/notesSlide14.xml"/><Relationship Id="rId2" Type="http://schemas.openxmlformats.org/officeDocument/2006/relationships/slideLayout" Target="../slideLayouts/slideLayout2.xml"/><Relationship Id="rId1" Type="http://schemas.openxmlformats.org/officeDocument/2006/relationships/tags" Target="../tags/tag14.xml"/></Relationships>
</file>

<file path=ppt/slides/_rels/slide15.xml.rels><?xml version="1.0" encoding="UTF-8" standalone="yes"?>
<Relationships xmlns="http://schemas.openxmlformats.org/package/2006/relationships"><Relationship Id="rId3" Type="http://schemas.openxmlformats.org/officeDocument/2006/relationships/notesSlide" Target="../notesSlides/notesSlide15.xml"/><Relationship Id="rId2" Type="http://schemas.openxmlformats.org/officeDocument/2006/relationships/slideLayout" Target="../slideLayouts/slideLayout2.xml"/><Relationship Id="rId1" Type="http://schemas.openxmlformats.org/officeDocument/2006/relationships/tags" Target="../tags/tag15.xml"/><Relationship Id="rId4" Type="http://schemas.openxmlformats.org/officeDocument/2006/relationships/hyperlink" Target="http://www.phrasebank.manchester.ac.uk/" TargetMode="External"/></Relationships>
</file>

<file path=ppt/slides/_rels/slide16.xml.rels><?xml version="1.0" encoding="UTF-8" standalone="yes"?>
<Relationships xmlns="http://schemas.openxmlformats.org/package/2006/relationships"><Relationship Id="rId3" Type="http://schemas.openxmlformats.org/officeDocument/2006/relationships/notesSlide" Target="../notesSlides/notesSlide16.xml"/><Relationship Id="rId2" Type="http://schemas.openxmlformats.org/officeDocument/2006/relationships/slideLayout" Target="../slideLayouts/slideLayout2.xml"/><Relationship Id="rId1" Type="http://schemas.openxmlformats.org/officeDocument/2006/relationships/tags" Target="../tags/tag16.xml"/></Relationships>
</file>

<file path=ppt/slides/_rels/slide17.xml.rels><?xml version="1.0" encoding="UTF-8" standalone="yes"?>
<Relationships xmlns="http://schemas.openxmlformats.org/package/2006/relationships"><Relationship Id="rId3" Type="http://schemas.openxmlformats.org/officeDocument/2006/relationships/notesSlide" Target="../notesSlides/notesSlide17.xml"/><Relationship Id="rId2" Type="http://schemas.openxmlformats.org/officeDocument/2006/relationships/slideLayout" Target="../slideLayouts/slideLayout2.xml"/><Relationship Id="rId1" Type="http://schemas.openxmlformats.org/officeDocument/2006/relationships/tags" Target="../tags/tag17.xml"/></Relationships>
</file>

<file path=ppt/slides/_rels/slide18.xml.rels><?xml version="1.0" encoding="UTF-8" standalone="yes"?>
<Relationships xmlns="http://schemas.openxmlformats.org/package/2006/relationships"><Relationship Id="rId3" Type="http://schemas.openxmlformats.org/officeDocument/2006/relationships/notesSlide" Target="../notesSlides/notesSlide18.xml"/><Relationship Id="rId2" Type="http://schemas.openxmlformats.org/officeDocument/2006/relationships/slideLayout" Target="../slideLayouts/slideLayout2.xml"/><Relationship Id="rId1" Type="http://schemas.openxmlformats.org/officeDocument/2006/relationships/tags" Target="../tags/tag18.xml"/><Relationship Id="rId4" Type="http://schemas.openxmlformats.org/officeDocument/2006/relationships/image" Target="../media/image3.png"/></Relationships>
</file>

<file path=ppt/slides/_rels/slide19.xml.rels><?xml version="1.0" encoding="UTF-8" standalone="yes"?>
<Relationships xmlns="http://schemas.openxmlformats.org/package/2006/relationships"><Relationship Id="rId3" Type="http://schemas.openxmlformats.org/officeDocument/2006/relationships/notesSlide" Target="../notesSlides/notesSlide19.xml"/><Relationship Id="rId2" Type="http://schemas.openxmlformats.org/officeDocument/2006/relationships/slideLayout" Target="../slideLayouts/slideLayout2.xml"/><Relationship Id="rId1" Type="http://schemas.openxmlformats.org/officeDocument/2006/relationships/tags" Target="../tags/tag19.xml"/></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2.xml"/><Relationship Id="rId1" Type="http://schemas.openxmlformats.org/officeDocument/2006/relationships/tags" Target="../tags/tag2.xml"/></Relationships>
</file>

<file path=ppt/slides/_rels/slide20.xml.rels><?xml version="1.0" encoding="UTF-8" standalone="yes"?>
<Relationships xmlns="http://schemas.openxmlformats.org/package/2006/relationships"><Relationship Id="rId3" Type="http://schemas.openxmlformats.org/officeDocument/2006/relationships/notesSlide" Target="../notesSlides/notesSlide20.xml"/><Relationship Id="rId2" Type="http://schemas.openxmlformats.org/officeDocument/2006/relationships/slideLayout" Target="../slideLayouts/slideLayout2.xml"/><Relationship Id="rId1" Type="http://schemas.openxmlformats.org/officeDocument/2006/relationships/tags" Target="../tags/tag20.xml"/></Relationships>
</file>

<file path=ppt/slides/_rels/slide21.xml.rels><?xml version="1.0" encoding="UTF-8" standalone="yes"?>
<Relationships xmlns="http://schemas.openxmlformats.org/package/2006/relationships"><Relationship Id="rId3" Type="http://schemas.openxmlformats.org/officeDocument/2006/relationships/notesSlide" Target="../notesSlides/notesSlide21.xml"/><Relationship Id="rId2" Type="http://schemas.openxmlformats.org/officeDocument/2006/relationships/slideLayout" Target="../slideLayouts/slideLayout2.xml"/><Relationship Id="rId1" Type="http://schemas.openxmlformats.org/officeDocument/2006/relationships/tags" Target="../tags/tag21.xml"/></Relationships>
</file>

<file path=ppt/slides/_rels/slide22.xml.rels><?xml version="1.0" encoding="UTF-8" standalone="yes"?>
<Relationships xmlns="http://schemas.openxmlformats.org/package/2006/relationships"><Relationship Id="rId3" Type="http://schemas.openxmlformats.org/officeDocument/2006/relationships/notesSlide" Target="../notesSlides/notesSlide22.xml"/><Relationship Id="rId2" Type="http://schemas.openxmlformats.org/officeDocument/2006/relationships/slideLayout" Target="../slideLayouts/slideLayout2.xml"/><Relationship Id="rId1" Type="http://schemas.openxmlformats.org/officeDocument/2006/relationships/tags" Target="../tags/tag22.xml"/><Relationship Id="rId4" Type="http://schemas.openxmlformats.org/officeDocument/2006/relationships/hyperlink" Target="http://www.kent.ac.uk/student-learning-advisory-service" TargetMode="External"/></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2.xml"/><Relationship Id="rId1" Type="http://schemas.openxmlformats.org/officeDocument/2006/relationships/tags" Target="../tags/tag3.xml"/></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2.xml"/><Relationship Id="rId1" Type="http://schemas.openxmlformats.org/officeDocument/2006/relationships/tags" Target="../tags/tag4.xml"/></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2.xml"/><Relationship Id="rId1" Type="http://schemas.openxmlformats.org/officeDocument/2006/relationships/tags" Target="../tags/tag5.xml"/></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2.xml"/><Relationship Id="rId1" Type="http://schemas.openxmlformats.org/officeDocument/2006/relationships/tags" Target="../tags/tag6.xml"/></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2.xml"/><Relationship Id="rId1" Type="http://schemas.openxmlformats.org/officeDocument/2006/relationships/tags" Target="../tags/tag7.xml"/></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2.xml"/><Relationship Id="rId1" Type="http://schemas.openxmlformats.org/officeDocument/2006/relationships/tags" Target="../tags/tag8.xml"/></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9.xml"/><Relationship Id="rId2" Type="http://schemas.openxmlformats.org/officeDocument/2006/relationships/slideLayout" Target="../slideLayouts/slideLayout2.xml"/><Relationship Id="rId1" Type="http://schemas.openxmlformats.org/officeDocument/2006/relationships/tags" Target="../tags/tag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descr="A close up of a keyboard&#10;&#10;Description automatically generated">
            <a:extLst>
              <a:ext uri="{FF2B5EF4-FFF2-40B4-BE49-F238E27FC236}">
                <a16:creationId xmlns:a16="http://schemas.microsoft.com/office/drawing/2014/main" id="{81108153-77C8-489F-9451-EC6BA91B228C}"/>
              </a:ext>
            </a:extLst>
          </p:cNvPr>
          <p:cNvPicPr>
            <a:picLocks noChangeAspect="1"/>
          </p:cNvPicPr>
          <p:nvPr/>
        </p:nvPicPr>
        <p:blipFill rotWithShape="1">
          <a:blip r:embed="rId4">
            <a:extLst>
              <a:ext uri="{28A0092B-C50C-407E-A947-70E740481C1C}">
                <a14:useLocalDpi xmlns:a14="http://schemas.microsoft.com/office/drawing/2010/main" val="0"/>
              </a:ext>
            </a:extLst>
          </a:blip>
          <a:srcRect b="19119"/>
          <a:stretch/>
        </p:blipFill>
        <p:spPr>
          <a:xfrm>
            <a:off x="0" y="2962637"/>
            <a:ext cx="9144000" cy="3906005"/>
          </a:xfrm>
          <a:prstGeom prst="rect">
            <a:avLst/>
          </a:prstGeom>
        </p:spPr>
      </p:pic>
      <p:sp>
        <p:nvSpPr>
          <p:cNvPr id="80" name="TextBox 79">
            <a:extLst>
              <a:ext uri="{FF2B5EF4-FFF2-40B4-BE49-F238E27FC236}">
                <a16:creationId xmlns:a16="http://schemas.microsoft.com/office/drawing/2014/main" id="{23CC9316-F753-44C5-9CC7-A664C2FDC279}"/>
              </a:ext>
            </a:extLst>
          </p:cNvPr>
          <p:cNvSpPr txBox="1"/>
          <p:nvPr/>
        </p:nvSpPr>
        <p:spPr>
          <a:xfrm>
            <a:off x="226717" y="1118120"/>
            <a:ext cx="8722233" cy="1815882"/>
          </a:xfrm>
          <a:prstGeom prst="rect">
            <a:avLst/>
          </a:prstGeom>
          <a:noFill/>
          <a:ln w="19050">
            <a:solidFill>
              <a:srgbClr val="003882"/>
            </a:solidFill>
          </a:ln>
        </p:spPr>
        <p:txBody>
          <a:bodyPr wrap="square" rtlCol="0">
            <a:spAutoFit/>
          </a:bodyPr>
          <a:lstStyle/>
          <a:p>
            <a:pPr algn="ctr"/>
            <a:r>
              <a:rPr lang="en-GB" sz="5600" b="1" dirty="0">
                <a:latin typeface="Calibri" panose="020F0502020204030204" pitchFamily="34" charset="0"/>
                <a:cs typeface="Calibri" panose="020F0502020204030204" pitchFamily="34" charset="0"/>
              </a:rPr>
              <a:t>Academic writing &amp; language</a:t>
            </a:r>
          </a:p>
        </p:txBody>
      </p:sp>
    </p:spTree>
    <p:custDataLst>
      <p:tags r:id="rId1"/>
    </p:custDataLst>
    <p:extLst>
      <p:ext uri="{BB962C8B-B14F-4D97-AF65-F5344CB8AC3E}">
        <p14:creationId xmlns:p14="http://schemas.microsoft.com/office/powerpoint/2010/main" val="184762487"/>
      </p:ext>
    </p:extLst>
  </p:cSld>
  <p:clrMapOvr>
    <a:masterClrMapping/>
  </p:clrMapOvr>
  <mc:AlternateContent xmlns:mc="http://schemas.openxmlformats.org/markup-compatibility/2006" xmlns:p14="http://schemas.microsoft.com/office/powerpoint/2010/main">
    <mc:Choice Requires="p14">
      <p:transition spd="slow" p14:dur="2000" advTm="13574"/>
    </mc:Choice>
    <mc:Fallback xmlns="">
      <p:transition spd="slow" advTm="13574"/>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44575" y="1420778"/>
            <a:ext cx="4938083" cy="461665"/>
          </a:xfrm>
          <a:prstGeom prst="rect">
            <a:avLst/>
          </a:prstGeom>
          <a:noFill/>
        </p:spPr>
        <p:txBody>
          <a:bodyPr wrap="none" rtlCol="0">
            <a:spAutoFit/>
          </a:bodyPr>
          <a:lstStyle/>
          <a:p>
            <a:r>
              <a:rPr lang="en-GB" sz="2400" dirty="0"/>
              <a:t>Many young people drink too much. </a:t>
            </a:r>
          </a:p>
        </p:txBody>
      </p:sp>
      <p:sp>
        <p:nvSpPr>
          <p:cNvPr id="4" name="TextBox 3"/>
          <p:cNvSpPr txBox="1"/>
          <p:nvPr/>
        </p:nvSpPr>
        <p:spPr>
          <a:xfrm>
            <a:off x="539552" y="4909455"/>
            <a:ext cx="8364418" cy="1631216"/>
          </a:xfrm>
          <a:prstGeom prst="rect">
            <a:avLst/>
          </a:prstGeom>
          <a:noFill/>
        </p:spPr>
        <p:txBody>
          <a:bodyPr wrap="square" rtlCol="0">
            <a:spAutoFit/>
          </a:bodyPr>
          <a:lstStyle/>
          <a:p>
            <a:r>
              <a:rPr lang="en-GB" sz="2800" dirty="0">
                <a:solidFill>
                  <a:srgbClr val="0070C0"/>
                </a:solidFill>
              </a:rPr>
              <a:t>or…</a:t>
            </a:r>
          </a:p>
          <a:p>
            <a:endParaRPr lang="en-GB" sz="2400" dirty="0"/>
          </a:p>
          <a:p>
            <a:r>
              <a:rPr lang="en-GB" sz="2400" dirty="0"/>
              <a:t>Twenty three percent of people aged 16-25, consume &gt;140ml of ethanol alcohol (C</a:t>
            </a:r>
            <a:r>
              <a:rPr lang="en-GB" sz="2400" baseline="-25000" dirty="0"/>
              <a:t>2</a:t>
            </a:r>
            <a:r>
              <a:rPr lang="en-GB" sz="2400" dirty="0"/>
              <a:t>H</a:t>
            </a:r>
            <a:r>
              <a:rPr lang="en-GB" sz="2400" baseline="-25000" dirty="0"/>
              <a:t>6</a:t>
            </a:r>
            <a:r>
              <a:rPr lang="en-GB" sz="2400" dirty="0"/>
              <a:t>O) per week. </a:t>
            </a:r>
            <a:endParaRPr lang="en-GB" sz="2400" dirty="0">
              <a:solidFill>
                <a:srgbClr val="0070C0"/>
              </a:solidFill>
            </a:endParaRPr>
          </a:p>
        </p:txBody>
      </p:sp>
      <p:sp>
        <p:nvSpPr>
          <p:cNvPr id="6" name="TextBox 5"/>
          <p:cNvSpPr txBox="1"/>
          <p:nvPr/>
        </p:nvSpPr>
        <p:spPr>
          <a:xfrm>
            <a:off x="539552" y="2502319"/>
            <a:ext cx="8227258" cy="2000548"/>
          </a:xfrm>
          <a:prstGeom prst="rect">
            <a:avLst/>
          </a:prstGeom>
          <a:noFill/>
        </p:spPr>
        <p:txBody>
          <a:bodyPr wrap="square" rtlCol="0">
            <a:spAutoFit/>
          </a:bodyPr>
          <a:lstStyle/>
          <a:p>
            <a:r>
              <a:rPr lang="en-GB" sz="2800" dirty="0">
                <a:solidFill>
                  <a:srgbClr val="0070C0"/>
                </a:solidFill>
              </a:rPr>
              <a:t>or…</a:t>
            </a:r>
          </a:p>
          <a:p>
            <a:endParaRPr lang="en-GB" sz="2400" dirty="0"/>
          </a:p>
          <a:p>
            <a:r>
              <a:rPr lang="en-GB" sz="2400" dirty="0"/>
              <a:t>One in four 16-25 year-olds consume more alcohol than the Government’s recommended weekly maximum. </a:t>
            </a:r>
            <a:endParaRPr lang="en-GB" sz="2400" dirty="0">
              <a:solidFill>
                <a:srgbClr val="0070C0"/>
              </a:solidFill>
            </a:endParaRPr>
          </a:p>
          <a:p>
            <a:endParaRPr lang="en-GB" sz="2400" dirty="0"/>
          </a:p>
        </p:txBody>
      </p:sp>
      <p:sp>
        <p:nvSpPr>
          <p:cNvPr id="10" name="TextBox 9"/>
          <p:cNvSpPr txBox="1"/>
          <p:nvPr/>
        </p:nvSpPr>
        <p:spPr>
          <a:xfrm rot="169244">
            <a:off x="2098197" y="2359916"/>
            <a:ext cx="5907515" cy="2308324"/>
          </a:xfrm>
          <a:prstGeom prst="rect">
            <a:avLst/>
          </a:prstGeom>
          <a:noFill/>
          <a:ln>
            <a:noFill/>
          </a:ln>
        </p:spPr>
        <p:txBody>
          <a:bodyPr wrap="none" rtlCol="0">
            <a:spAutoFit/>
          </a:bodyPr>
          <a:lstStyle/>
          <a:p>
            <a:r>
              <a:rPr lang="en-GB" sz="6600" b="1" dirty="0">
                <a:ln w="12700">
                  <a:solidFill>
                    <a:srgbClr val="FF0000"/>
                  </a:solidFill>
                  <a:prstDash val="solid"/>
                </a:ln>
                <a:solidFill>
                  <a:srgbClr val="FF0000">
                    <a:alpha val="51000"/>
                  </a:srgbClr>
                </a:solidFill>
              </a:rPr>
              <a:t>Precise enough?</a:t>
            </a:r>
          </a:p>
          <a:p>
            <a:endParaRPr lang="en-GB" sz="4800" b="1" dirty="0">
              <a:ln w="12700">
                <a:solidFill>
                  <a:srgbClr val="FF0000"/>
                </a:solidFill>
                <a:prstDash val="solid"/>
              </a:ln>
              <a:solidFill>
                <a:srgbClr val="FF0000">
                  <a:alpha val="51000"/>
                </a:srgbClr>
              </a:solidFill>
            </a:endParaRPr>
          </a:p>
          <a:p>
            <a:r>
              <a:rPr lang="en-GB" sz="3000" dirty="0">
                <a:solidFill>
                  <a:srgbClr val="0070C0"/>
                </a:solidFill>
              </a:rPr>
              <a:t>(expand/explain/reference)</a:t>
            </a:r>
            <a:endParaRPr lang="en-GB" sz="3000" b="1" dirty="0">
              <a:ln w="12700">
                <a:solidFill>
                  <a:srgbClr val="FF0000"/>
                </a:solidFill>
                <a:prstDash val="solid"/>
              </a:ln>
              <a:solidFill>
                <a:srgbClr val="FF0000">
                  <a:alpha val="51000"/>
                </a:srgbClr>
              </a:solidFill>
            </a:endParaRPr>
          </a:p>
        </p:txBody>
      </p:sp>
      <p:sp>
        <p:nvSpPr>
          <p:cNvPr id="7" name="TextBox 6"/>
          <p:cNvSpPr txBox="1"/>
          <p:nvPr/>
        </p:nvSpPr>
        <p:spPr>
          <a:xfrm rot="460118">
            <a:off x="5109788" y="1159133"/>
            <a:ext cx="3599190" cy="1107996"/>
          </a:xfrm>
          <a:prstGeom prst="rect">
            <a:avLst/>
          </a:prstGeom>
          <a:noFill/>
          <a:ln>
            <a:noFill/>
          </a:ln>
        </p:spPr>
        <p:txBody>
          <a:bodyPr wrap="none" rtlCol="0">
            <a:spAutoFit/>
          </a:bodyPr>
          <a:lstStyle>
            <a:defPPr>
              <a:defRPr lang="en-US"/>
            </a:defPPr>
            <a:lvl1pPr>
              <a:defRPr sz="8000" b="1">
                <a:ln w="12700">
                  <a:solidFill>
                    <a:srgbClr val="FF0000"/>
                  </a:solidFill>
                  <a:prstDash val="solid"/>
                </a:ln>
                <a:solidFill>
                  <a:srgbClr val="FF0000"/>
                </a:solidFill>
              </a:defRPr>
            </a:lvl1pPr>
          </a:lstStyle>
          <a:p>
            <a:r>
              <a:rPr lang="en-GB" sz="6600" dirty="0">
                <a:solidFill>
                  <a:srgbClr val="FF0000">
                    <a:alpha val="51000"/>
                  </a:srgbClr>
                </a:solidFill>
              </a:rPr>
              <a:t>Imprecise</a:t>
            </a:r>
          </a:p>
        </p:txBody>
      </p:sp>
      <p:sp>
        <p:nvSpPr>
          <p:cNvPr id="8" name="TextBox 7"/>
          <p:cNvSpPr txBox="1"/>
          <p:nvPr/>
        </p:nvSpPr>
        <p:spPr>
          <a:xfrm rot="21414387">
            <a:off x="2799029" y="4910674"/>
            <a:ext cx="4898520" cy="1846659"/>
          </a:xfrm>
          <a:prstGeom prst="rect">
            <a:avLst/>
          </a:prstGeom>
          <a:noFill/>
          <a:ln>
            <a:noFill/>
          </a:ln>
        </p:spPr>
        <p:txBody>
          <a:bodyPr wrap="none" rtlCol="0">
            <a:spAutoFit/>
          </a:bodyPr>
          <a:lstStyle/>
          <a:p>
            <a:pPr algn="r"/>
            <a:r>
              <a:rPr lang="en-GB" sz="6600" b="1" dirty="0">
                <a:ln w="12700">
                  <a:solidFill>
                    <a:srgbClr val="FF0000"/>
                  </a:solidFill>
                  <a:prstDash val="solid"/>
                </a:ln>
                <a:solidFill>
                  <a:srgbClr val="FF0000">
                    <a:alpha val="51000"/>
                  </a:srgbClr>
                </a:solidFill>
              </a:rPr>
              <a:t>Too detailed?</a:t>
            </a:r>
          </a:p>
          <a:p>
            <a:pPr algn="r"/>
            <a:endParaRPr lang="en-GB" b="1" dirty="0">
              <a:ln w="12700">
                <a:solidFill>
                  <a:srgbClr val="FF0000"/>
                </a:solidFill>
                <a:prstDash val="solid"/>
              </a:ln>
              <a:solidFill>
                <a:srgbClr val="FF0000">
                  <a:alpha val="51000"/>
                </a:srgbClr>
              </a:solidFill>
            </a:endParaRPr>
          </a:p>
          <a:p>
            <a:pPr algn="r"/>
            <a:r>
              <a:rPr lang="en-GB" sz="3000" dirty="0">
                <a:solidFill>
                  <a:srgbClr val="0070C0"/>
                </a:solidFill>
              </a:rPr>
              <a:t>(reference)</a:t>
            </a:r>
          </a:p>
        </p:txBody>
      </p:sp>
      <p:sp>
        <p:nvSpPr>
          <p:cNvPr id="11" name="Title 2">
            <a:extLst>
              <a:ext uri="{FF2B5EF4-FFF2-40B4-BE49-F238E27FC236}">
                <a16:creationId xmlns:a16="http://schemas.microsoft.com/office/drawing/2014/main" id="{1AE8D81A-F32F-4C42-ADE0-7087B0A90A9D}"/>
              </a:ext>
            </a:extLst>
          </p:cNvPr>
          <p:cNvSpPr>
            <a:spLocks noGrp="1"/>
          </p:cNvSpPr>
          <p:nvPr>
            <p:ph type="title"/>
          </p:nvPr>
        </p:nvSpPr>
        <p:spPr>
          <a:xfrm>
            <a:off x="336612" y="201975"/>
            <a:ext cx="8229600" cy="1143000"/>
          </a:xfrm>
        </p:spPr>
        <p:txBody>
          <a:bodyPr>
            <a:normAutofit/>
          </a:bodyPr>
          <a:lstStyle/>
          <a:p>
            <a:r>
              <a:rPr lang="en-GB" sz="4800" b="1" dirty="0"/>
              <a:t>Precision</a:t>
            </a:r>
          </a:p>
        </p:txBody>
      </p:sp>
    </p:spTree>
    <p:custDataLst>
      <p:tags r:id="rId1"/>
    </p:custDataLst>
    <p:extLst>
      <p:ext uri="{BB962C8B-B14F-4D97-AF65-F5344CB8AC3E}">
        <p14:creationId xmlns:p14="http://schemas.microsoft.com/office/powerpoint/2010/main" val="2500680132"/>
      </p:ext>
    </p:extLst>
  </p:cSld>
  <p:clrMapOvr>
    <a:masterClrMapping/>
  </p:clrMapOvr>
  <mc:AlternateContent xmlns:mc="http://schemas.openxmlformats.org/markup-compatibility/2006" xmlns:p14="http://schemas.microsoft.com/office/powerpoint/2010/main">
    <mc:Choice Requires="p14">
      <p:transition spd="slow" p14:dur="2000" advTm="33028"/>
    </mc:Choice>
    <mc:Fallback xmlns="">
      <p:transition spd="slow" advTm="33028"/>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6">
                                            <p:txEl>
                                              <p:pRg st="0" end="0"/>
                                            </p:txEl>
                                          </p:spTgt>
                                        </p:tgtEl>
                                        <p:attrNameLst>
                                          <p:attrName>style.visibility</p:attrName>
                                        </p:attrNameLst>
                                      </p:cBhvr>
                                      <p:to>
                                        <p:strVal val="visible"/>
                                      </p:to>
                                    </p:set>
                                    <p:animEffect transition="in" filter="fade">
                                      <p:cBhvr>
                                        <p:cTn id="12" dur="1000"/>
                                        <p:tgtEl>
                                          <p:spTgt spid="6">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6">
                                            <p:txEl>
                                              <p:pRg st="2" end="2"/>
                                            </p:txEl>
                                          </p:spTgt>
                                        </p:tgtEl>
                                        <p:attrNameLst>
                                          <p:attrName>style.visibility</p:attrName>
                                        </p:attrNameLst>
                                      </p:cBhvr>
                                      <p:to>
                                        <p:strVal val="visible"/>
                                      </p:to>
                                    </p:set>
                                    <p:animEffect transition="in" filter="fade">
                                      <p:cBhvr>
                                        <p:cTn id="17" dur="1000"/>
                                        <p:tgtEl>
                                          <p:spTgt spid="6">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4"/>
                                        </p:tgtEl>
                                        <p:attrNameLst>
                                          <p:attrName>style.visibility</p:attrName>
                                        </p:attrNameLst>
                                      </p:cBhvr>
                                      <p:to>
                                        <p:strVal val="visible"/>
                                      </p:to>
                                    </p:set>
                                    <p:animEffect transition="in" filter="fade">
                                      <p:cBhvr>
                                        <p:cTn id="22" dur="1000"/>
                                        <p:tgtEl>
                                          <p:spTgt spid="4"/>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7"/>
                                        </p:tgtEl>
                                        <p:attrNameLst>
                                          <p:attrName>style.visibility</p:attrName>
                                        </p:attrNameLst>
                                      </p:cBhvr>
                                      <p:to>
                                        <p:strVal val="visible"/>
                                      </p:to>
                                    </p:set>
                                    <p:animEffect transition="in" filter="fade">
                                      <p:cBhvr>
                                        <p:cTn id="27" dur="1000"/>
                                        <p:tgtEl>
                                          <p:spTgt spid="7"/>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10"/>
                                        </p:tgtEl>
                                        <p:attrNameLst>
                                          <p:attrName>style.visibility</p:attrName>
                                        </p:attrNameLst>
                                      </p:cBhvr>
                                      <p:to>
                                        <p:strVal val="visible"/>
                                      </p:to>
                                    </p:set>
                                    <p:animEffect transition="in" filter="fade">
                                      <p:cBhvr>
                                        <p:cTn id="32" dur="1000"/>
                                        <p:tgtEl>
                                          <p:spTgt spid="10"/>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8"/>
                                        </p:tgtEl>
                                        <p:attrNameLst>
                                          <p:attrName>style.visibility</p:attrName>
                                        </p:attrNameLst>
                                      </p:cBhvr>
                                      <p:to>
                                        <p:strVal val="visible"/>
                                      </p:to>
                                    </p:set>
                                    <p:animEffect transition="in" filter="fade">
                                      <p:cBhvr>
                                        <p:cTn id="37" dur="10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p:bldP spid="10" grpId="0"/>
      <p:bldP spid="7" grpId="0"/>
      <p:bldP spid="8"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529208" y="1634876"/>
            <a:ext cx="7858888" cy="3956303"/>
          </a:xfrm>
        </p:spPr>
        <p:txBody>
          <a:bodyPr vert="horz" lIns="91440" tIns="45720" rIns="91440" bIns="45720" rtlCol="0" anchor="t">
            <a:noAutofit/>
          </a:bodyPr>
          <a:lstStyle/>
          <a:p>
            <a:pPr>
              <a:lnSpc>
                <a:spcPct val="100000"/>
              </a:lnSpc>
              <a:spcBef>
                <a:spcPts val="0"/>
              </a:spcBef>
              <a:spcAft>
                <a:spcPts val="2400"/>
              </a:spcAft>
              <a:buClr>
                <a:schemeClr val="tx1"/>
              </a:buClr>
            </a:pPr>
            <a:r>
              <a:rPr lang="en-GB" sz="3200" dirty="0"/>
              <a:t>Avoid narrow subjectivity – not everyone will agree with your argument</a:t>
            </a:r>
            <a:endParaRPr lang="en-GB" sz="3200" dirty="0">
              <a:cs typeface="Calibri"/>
            </a:endParaRPr>
          </a:p>
          <a:p>
            <a:pPr>
              <a:lnSpc>
                <a:spcPct val="100000"/>
              </a:lnSpc>
              <a:spcBef>
                <a:spcPts val="0"/>
              </a:spcBef>
              <a:spcAft>
                <a:spcPts val="2400"/>
              </a:spcAft>
              <a:buClr>
                <a:schemeClr val="tx1"/>
              </a:buClr>
            </a:pPr>
            <a:r>
              <a:rPr lang="en-GB" sz="3200" dirty="0"/>
              <a:t>Structure your writing to show that you are questioning and analysing your sources</a:t>
            </a:r>
            <a:endParaRPr lang="en-GB" sz="3200" dirty="0">
              <a:cs typeface="Calibri"/>
            </a:endParaRPr>
          </a:p>
          <a:p>
            <a:pPr>
              <a:lnSpc>
                <a:spcPct val="100000"/>
              </a:lnSpc>
              <a:spcBef>
                <a:spcPts val="0"/>
              </a:spcBef>
              <a:spcAft>
                <a:spcPts val="2400"/>
              </a:spcAft>
              <a:buClr>
                <a:schemeClr val="tx1"/>
              </a:buClr>
            </a:pPr>
            <a:r>
              <a:rPr lang="en-GB" sz="3200" dirty="0"/>
              <a:t>Try to adopt a neutral voice, unless you are aiming for a clear and convincing conclusion</a:t>
            </a:r>
          </a:p>
        </p:txBody>
      </p:sp>
      <p:sp>
        <p:nvSpPr>
          <p:cNvPr id="3" name="Title 2"/>
          <p:cNvSpPr>
            <a:spLocks noGrp="1"/>
          </p:cNvSpPr>
          <p:nvPr>
            <p:ph type="title"/>
          </p:nvPr>
        </p:nvSpPr>
        <p:spPr>
          <a:xfrm>
            <a:off x="529208" y="299511"/>
            <a:ext cx="8229600" cy="1143000"/>
          </a:xfrm>
        </p:spPr>
        <p:txBody>
          <a:bodyPr>
            <a:normAutofit/>
          </a:bodyPr>
          <a:lstStyle/>
          <a:p>
            <a:r>
              <a:rPr lang="en-GB" sz="4800" b="1" dirty="0"/>
              <a:t>Objectivity</a:t>
            </a:r>
          </a:p>
        </p:txBody>
      </p:sp>
    </p:spTree>
    <p:custDataLst>
      <p:tags r:id="rId1"/>
    </p:custDataLst>
    <p:extLst>
      <p:ext uri="{BB962C8B-B14F-4D97-AF65-F5344CB8AC3E}">
        <p14:creationId xmlns:p14="http://schemas.microsoft.com/office/powerpoint/2010/main" val="1159960847"/>
      </p:ext>
    </p:extLst>
  </p:cSld>
  <p:clrMapOvr>
    <a:masterClrMapping/>
  </p:clrMapOvr>
  <mc:AlternateContent xmlns:mc="http://schemas.openxmlformats.org/markup-compatibility/2006" xmlns:p14="http://schemas.microsoft.com/office/powerpoint/2010/main">
    <mc:Choice Requires="p14">
      <p:transition spd="slow" p14:dur="2000" advTm="19536"/>
    </mc:Choice>
    <mc:Fallback xmlns="">
      <p:transition spd="slow" advTm="19536"/>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44575" y="1592228"/>
            <a:ext cx="8027925" cy="830997"/>
          </a:xfrm>
          <a:prstGeom prst="rect">
            <a:avLst/>
          </a:prstGeom>
          <a:noFill/>
        </p:spPr>
        <p:txBody>
          <a:bodyPr wrap="square" rtlCol="0">
            <a:spAutoFit/>
          </a:bodyPr>
          <a:lstStyle/>
          <a:p>
            <a:r>
              <a:rPr lang="en-GB" sz="2400" dirty="0"/>
              <a:t>It is totally obvious that wealth needs to be distributed more fairly. </a:t>
            </a:r>
          </a:p>
        </p:txBody>
      </p:sp>
      <p:sp>
        <p:nvSpPr>
          <p:cNvPr id="4" name="TextBox 3"/>
          <p:cNvSpPr txBox="1"/>
          <p:nvPr/>
        </p:nvSpPr>
        <p:spPr>
          <a:xfrm>
            <a:off x="539552" y="4722822"/>
            <a:ext cx="7992888" cy="1631216"/>
          </a:xfrm>
          <a:prstGeom prst="rect">
            <a:avLst/>
          </a:prstGeom>
          <a:noFill/>
        </p:spPr>
        <p:txBody>
          <a:bodyPr wrap="square" rtlCol="0">
            <a:spAutoFit/>
          </a:bodyPr>
          <a:lstStyle/>
          <a:p>
            <a:r>
              <a:rPr lang="en-GB" sz="2800" dirty="0">
                <a:solidFill>
                  <a:srgbClr val="0070C0"/>
                </a:solidFill>
              </a:rPr>
              <a:t>or…</a:t>
            </a:r>
          </a:p>
          <a:p>
            <a:endParaRPr lang="en-GB" sz="2400" dirty="0"/>
          </a:p>
          <a:p>
            <a:r>
              <a:rPr lang="en-GB" sz="2400" dirty="0"/>
              <a:t>The accumulation of capital by a small segment of the population correlates negatively with GDP growth.</a:t>
            </a:r>
          </a:p>
        </p:txBody>
      </p:sp>
      <p:sp>
        <p:nvSpPr>
          <p:cNvPr id="6" name="TextBox 5"/>
          <p:cNvSpPr txBox="1"/>
          <p:nvPr/>
        </p:nvSpPr>
        <p:spPr>
          <a:xfrm>
            <a:off x="539552" y="2828064"/>
            <a:ext cx="7964368" cy="1631216"/>
          </a:xfrm>
          <a:prstGeom prst="rect">
            <a:avLst/>
          </a:prstGeom>
          <a:noFill/>
        </p:spPr>
        <p:txBody>
          <a:bodyPr wrap="square" rtlCol="0">
            <a:spAutoFit/>
          </a:bodyPr>
          <a:lstStyle/>
          <a:p>
            <a:r>
              <a:rPr lang="en-GB" sz="2800" dirty="0">
                <a:solidFill>
                  <a:srgbClr val="0070C0"/>
                </a:solidFill>
              </a:rPr>
              <a:t>or…</a:t>
            </a:r>
          </a:p>
          <a:p>
            <a:endParaRPr lang="en-GB" sz="2400" dirty="0"/>
          </a:p>
          <a:p>
            <a:r>
              <a:rPr lang="en-GB" sz="2400" dirty="0"/>
              <a:t>It is clear from the above discussion that without greater redistribution of wealth, world economic growth will slow.</a:t>
            </a:r>
          </a:p>
        </p:txBody>
      </p:sp>
      <p:sp>
        <p:nvSpPr>
          <p:cNvPr id="7" name="TextBox 6"/>
          <p:cNvSpPr txBox="1"/>
          <p:nvPr/>
        </p:nvSpPr>
        <p:spPr>
          <a:xfrm rot="21449378">
            <a:off x="3387419" y="1700577"/>
            <a:ext cx="4523161" cy="1107996"/>
          </a:xfrm>
          <a:prstGeom prst="rect">
            <a:avLst/>
          </a:prstGeom>
          <a:noFill/>
          <a:ln>
            <a:noFill/>
          </a:ln>
        </p:spPr>
        <p:txBody>
          <a:bodyPr wrap="none" rtlCol="0">
            <a:spAutoFit/>
          </a:bodyPr>
          <a:lstStyle>
            <a:defPPr>
              <a:defRPr lang="en-US"/>
            </a:defPPr>
            <a:lvl1pPr>
              <a:defRPr sz="8000" b="1">
                <a:ln w="12700">
                  <a:solidFill>
                    <a:srgbClr val="FF0000"/>
                  </a:solidFill>
                  <a:prstDash val="solid"/>
                </a:ln>
                <a:solidFill>
                  <a:srgbClr val="FF0000"/>
                </a:solidFill>
              </a:defRPr>
            </a:lvl1pPr>
          </a:lstStyle>
          <a:p>
            <a:r>
              <a:rPr lang="en-GB" sz="6600" dirty="0">
                <a:solidFill>
                  <a:srgbClr val="FF0000">
                    <a:alpha val="51000"/>
                  </a:srgbClr>
                </a:solidFill>
              </a:rPr>
              <a:t>Too emotive</a:t>
            </a:r>
          </a:p>
        </p:txBody>
      </p:sp>
      <p:sp>
        <p:nvSpPr>
          <p:cNvPr id="8" name="TextBox 7"/>
          <p:cNvSpPr txBox="1"/>
          <p:nvPr/>
        </p:nvSpPr>
        <p:spPr>
          <a:xfrm rot="228509">
            <a:off x="1510218" y="4832638"/>
            <a:ext cx="7430432" cy="1107996"/>
          </a:xfrm>
          <a:prstGeom prst="rect">
            <a:avLst/>
          </a:prstGeom>
          <a:noFill/>
          <a:ln>
            <a:noFill/>
          </a:ln>
        </p:spPr>
        <p:txBody>
          <a:bodyPr wrap="none" rtlCol="0">
            <a:spAutoFit/>
          </a:bodyPr>
          <a:lstStyle>
            <a:defPPr>
              <a:defRPr lang="en-US"/>
            </a:defPPr>
            <a:lvl1pPr>
              <a:defRPr sz="6600" b="1">
                <a:ln w="12700">
                  <a:solidFill>
                    <a:schemeClr val="accent6">
                      <a:lumMod val="75000"/>
                    </a:schemeClr>
                  </a:solidFill>
                  <a:prstDash val="solid"/>
                </a:ln>
                <a:solidFill>
                  <a:schemeClr val="accent6">
                    <a:lumMod val="75000"/>
                    <a:alpha val="51000"/>
                  </a:schemeClr>
                </a:solidFill>
              </a:defRPr>
            </a:lvl1pPr>
          </a:lstStyle>
          <a:p>
            <a:r>
              <a:rPr lang="en-GB" dirty="0">
                <a:ln w="12700">
                  <a:solidFill>
                    <a:srgbClr val="FF0000"/>
                  </a:solidFill>
                  <a:prstDash val="solid"/>
                </a:ln>
                <a:solidFill>
                  <a:srgbClr val="FF0000">
                    <a:alpha val="51000"/>
                  </a:srgbClr>
                </a:solidFill>
              </a:rPr>
              <a:t>Objective, but clear?</a:t>
            </a:r>
          </a:p>
        </p:txBody>
      </p:sp>
      <p:pic>
        <p:nvPicPr>
          <p:cNvPr id="9" name="Picture 8"/>
          <p:cNvPicPr>
            <a:picLocks noChangeAspect="1"/>
          </p:cNvPicPr>
          <p:nvPr/>
        </p:nvPicPr>
        <p:blipFill>
          <a:blip r:embed="rId4" cstate="hqprint">
            <a:extLst>
              <a:ext uri="{28A0092B-C50C-407E-A947-70E740481C1C}">
                <a14:useLocalDpi xmlns:a14="http://schemas.microsoft.com/office/drawing/2010/main" val="0"/>
              </a:ext>
            </a:extLst>
          </a:blip>
          <a:stretch>
            <a:fillRect/>
          </a:stretch>
        </p:blipFill>
        <p:spPr>
          <a:xfrm>
            <a:off x="7904890" y="3035970"/>
            <a:ext cx="1069541" cy="1224081"/>
          </a:xfrm>
          <a:prstGeom prst="rect">
            <a:avLst/>
          </a:prstGeom>
        </p:spPr>
      </p:pic>
      <p:sp>
        <p:nvSpPr>
          <p:cNvPr id="10" name="Title 2">
            <a:extLst>
              <a:ext uri="{FF2B5EF4-FFF2-40B4-BE49-F238E27FC236}">
                <a16:creationId xmlns:a16="http://schemas.microsoft.com/office/drawing/2014/main" id="{484D276A-6C32-4C35-B2DA-B336B6B50265}"/>
              </a:ext>
            </a:extLst>
          </p:cNvPr>
          <p:cNvSpPr>
            <a:spLocks noGrp="1"/>
          </p:cNvSpPr>
          <p:nvPr>
            <p:ph type="title"/>
          </p:nvPr>
        </p:nvSpPr>
        <p:spPr>
          <a:xfrm>
            <a:off x="529208" y="299511"/>
            <a:ext cx="8229600" cy="1143000"/>
          </a:xfrm>
        </p:spPr>
        <p:txBody>
          <a:bodyPr>
            <a:normAutofit/>
          </a:bodyPr>
          <a:lstStyle/>
          <a:p>
            <a:r>
              <a:rPr lang="en-GB" sz="4800" b="1" dirty="0"/>
              <a:t>Objectivity</a:t>
            </a:r>
          </a:p>
        </p:txBody>
      </p:sp>
    </p:spTree>
    <p:custDataLst>
      <p:tags r:id="rId1"/>
    </p:custDataLst>
    <p:extLst>
      <p:ext uri="{BB962C8B-B14F-4D97-AF65-F5344CB8AC3E}">
        <p14:creationId xmlns:p14="http://schemas.microsoft.com/office/powerpoint/2010/main" val="4147343364"/>
      </p:ext>
    </p:extLst>
  </p:cSld>
  <p:clrMapOvr>
    <a:masterClrMapping/>
  </p:clrMapOvr>
  <mc:AlternateContent xmlns:mc="http://schemas.openxmlformats.org/markup-compatibility/2006" xmlns:p14="http://schemas.microsoft.com/office/powerpoint/2010/main">
    <mc:Choice Requires="p14">
      <p:transition spd="slow" p14:dur="2000" advTm="32533"/>
    </mc:Choice>
    <mc:Fallback xmlns="">
      <p:transition spd="slow" advTm="32533"/>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fade">
                                      <p:cBhvr>
                                        <p:cTn id="12" dur="1000"/>
                                        <p:tgtEl>
                                          <p:spTgt spid="6"/>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4"/>
                                        </p:tgtEl>
                                        <p:attrNameLst>
                                          <p:attrName>style.visibility</p:attrName>
                                        </p:attrNameLst>
                                      </p:cBhvr>
                                      <p:to>
                                        <p:strVal val="visible"/>
                                      </p:to>
                                    </p:set>
                                    <p:animEffect transition="in" filter="fade">
                                      <p:cBhvr>
                                        <p:cTn id="17" dur="1000"/>
                                        <p:tgtEl>
                                          <p:spTgt spid="4"/>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7"/>
                                        </p:tgtEl>
                                        <p:attrNameLst>
                                          <p:attrName>style.visibility</p:attrName>
                                        </p:attrNameLst>
                                      </p:cBhvr>
                                      <p:to>
                                        <p:strVal val="visible"/>
                                      </p:to>
                                    </p:set>
                                    <p:animEffect transition="in" filter="fade">
                                      <p:cBhvr>
                                        <p:cTn id="22" dur="1000"/>
                                        <p:tgtEl>
                                          <p:spTgt spid="7"/>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8"/>
                                        </p:tgtEl>
                                        <p:attrNameLst>
                                          <p:attrName>style.visibility</p:attrName>
                                        </p:attrNameLst>
                                      </p:cBhvr>
                                      <p:to>
                                        <p:strVal val="visible"/>
                                      </p:to>
                                    </p:set>
                                    <p:animEffect transition="in" filter="fade">
                                      <p:cBhvr>
                                        <p:cTn id="27" dur="1000"/>
                                        <p:tgtEl>
                                          <p:spTgt spid="8"/>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9"/>
                                        </p:tgtEl>
                                        <p:attrNameLst>
                                          <p:attrName>style.visibility</p:attrName>
                                        </p:attrNameLst>
                                      </p:cBhvr>
                                      <p:to>
                                        <p:strVal val="visible"/>
                                      </p:to>
                                    </p:set>
                                    <p:animEffect transition="in" filter="fade">
                                      <p:cBhvr>
                                        <p:cTn id="32" dur="10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p:bldP spid="6" grpId="0"/>
      <p:bldP spid="7" grpId="0"/>
      <p:bldP spid="8"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529208" y="1617449"/>
            <a:ext cx="8090536" cy="2993135"/>
          </a:xfrm>
        </p:spPr>
        <p:txBody>
          <a:bodyPr vert="horz" lIns="91440" tIns="45720" rIns="91440" bIns="45720" rtlCol="0">
            <a:noAutofit/>
          </a:bodyPr>
          <a:lstStyle/>
          <a:p>
            <a:pPr>
              <a:lnSpc>
                <a:spcPct val="100000"/>
              </a:lnSpc>
              <a:spcBef>
                <a:spcPts val="0"/>
              </a:spcBef>
              <a:spcAft>
                <a:spcPts val="2400"/>
              </a:spcAft>
              <a:buClr>
                <a:schemeClr val="tx1"/>
              </a:buClr>
            </a:pPr>
            <a:r>
              <a:rPr lang="en-GB" sz="3200" dirty="0"/>
              <a:t>Write to inform, not to impress</a:t>
            </a:r>
          </a:p>
          <a:p>
            <a:pPr>
              <a:lnSpc>
                <a:spcPct val="100000"/>
              </a:lnSpc>
              <a:spcBef>
                <a:spcPts val="0"/>
              </a:spcBef>
              <a:spcAft>
                <a:spcPts val="2400"/>
              </a:spcAft>
              <a:buClr>
                <a:schemeClr val="tx1"/>
              </a:buClr>
            </a:pPr>
            <a:r>
              <a:rPr lang="en-GB" sz="3200" dirty="0"/>
              <a:t>You may know what you mean, but will your reader?</a:t>
            </a:r>
          </a:p>
          <a:p>
            <a:pPr>
              <a:lnSpc>
                <a:spcPct val="100000"/>
              </a:lnSpc>
              <a:spcBef>
                <a:spcPts val="0"/>
              </a:spcBef>
              <a:spcAft>
                <a:spcPts val="2400"/>
              </a:spcAft>
              <a:buClr>
                <a:schemeClr val="tx1"/>
              </a:buClr>
            </a:pPr>
            <a:r>
              <a:rPr lang="en-GB" sz="3200" dirty="0"/>
              <a:t>Avoid making value judgments – let your reader decide, after considering the evidence you present</a:t>
            </a:r>
          </a:p>
        </p:txBody>
      </p:sp>
      <p:sp>
        <p:nvSpPr>
          <p:cNvPr id="3" name="Title 2"/>
          <p:cNvSpPr>
            <a:spLocks noGrp="1"/>
          </p:cNvSpPr>
          <p:nvPr>
            <p:ph type="title"/>
          </p:nvPr>
        </p:nvSpPr>
        <p:spPr>
          <a:xfrm>
            <a:off x="529208" y="299511"/>
            <a:ext cx="8229600" cy="1143000"/>
          </a:xfrm>
        </p:spPr>
        <p:txBody>
          <a:bodyPr>
            <a:normAutofit/>
          </a:bodyPr>
          <a:lstStyle/>
          <a:p>
            <a:r>
              <a:rPr lang="en-GB" sz="4800" b="1" dirty="0"/>
              <a:t>Clarity</a:t>
            </a:r>
          </a:p>
        </p:txBody>
      </p:sp>
    </p:spTree>
    <p:custDataLst>
      <p:tags r:id="rId1"/>
    </p:custDataLst>
    <p:extLst>
      <p:ext uri="{BB962C8B-B14F-4D97-AF65-F5344CB8AC3E}">
        <p14:creationId xmlns:p14="http://schemas.microsoft.com/office/powerpoint/2010/main" val="557625595"/>
      </p:ext>
    </p:extLst>
  </p:cSld>
  <p:clrMapOvr>
    <a:masterClrMapping/>
  </p:clrMapOvr>
  <mc:AlternateContent xmlns:mc="http://schemas.openxmlformats.org/markup-compatibility/2006" xmlns:p14="http://schemas.microsoft.com/office/powerpoint/2010/main">
    <mc:Choice Requires="p14">
      <p:transition spd="slow" p14:dur="2000" advTm="23033"/>
    </mc:Choice>
    <mc:Fallback xmlns="">
      <p:transition spd="slow" advTm="23033"/>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44575" y="1340768"/>
            <a:ext cx="8070217" cy="830997"/>
          </a:xfrm>
          <a:prstGeom prst="rect">
            <a:avLst/>
          </a:prstGeom>
          <a:noFill/>
        </p:spPr>
        <p:txBody>
          <a:bodyPr wrap="square" rtlCol="0">
            <a:spAutoFit/>
          </a:bodyPr>
          <a:lstStyle/>
          <a:p>
            <a:r>
              <a:rPr lang="en-GB" sz="2400" dirty="0"/>
              <a:t>There are quite a few reasons why micro-SMEs often fail during their first year of operating. </a:t>
            </a:r>
          </a:p>
        </p:txBody>
      </p:sp>
      <p:sp>
        <p:nvSpPr>
          <p:cNvPr id="4" name="TextBox 3"/>
          <p:cNvSpPr txBox="1"/>
          <p:nvPr/>
        </p:nvSpPr>
        <p:spPr>
          <a:xfrm>
            <a:off x="539552" y="2415854"/>
            <a:ext cx="8070217" cy="2000548"/>
          </a:xfrm>
          <a:prstGeom prst="rect">
            <a:avLst/>
          </a:prstGeom>
          <a:noFill/>
        </p:spPr>
        <p:txBody>
          <a:bodyPr wrap="square" rtlCol="0">
            <a:spAutoFit/>
          </a:bodyPr>
          <a:lstStyle/>
          <a:p>
            <a:r>
              <a:rPr lang="en-GB" sz="2800" dirty="0">
                <a:solidFill>
                  <a:srgbClr val="0070C0"/>
                </a:solidFill>
              </a:rPr>
              <a:t>or…</a:t>
            </a:r>
          </a:p>
          <a:p>
            <a:endParaRPr lang="en-GB" sz="2400" dirty="0"/>
          </a:p>
          <a:p>
            <a:r>
              <a:rPr lang="en-GB" sz="2400" dirty="0"/>
              <a:t>There are </a:t>
            </a:r>
            <a:r>
              <a:rPr lang="en-GB" sz="2400" dirty="0">
                <a:solidFill>
                  <a:srgbClr val="00B050"/>
                </a:solidFill>
              </a:rPr>
              <a:t>three</a:t>
            </a:r>
            <a:r>
              <a:rPr lang="en-GB" sz="2400" dirty="0"/>
              <a:t> main reasons why micro-SMEs can fail during their first year of operating: lack of capital; external market factors; and poor business planning.</a:t>
            </a:r>
          </a:p>
        </p:txBody>
      </p:sp>
      <p:sp>
        <p:nvSpPr>
          <p:cNvPr id="6" name="TextBox 5"/>
          <p:cNvSpPr txBox="1"/>
          <p:nvPr/>
        </p:nvSpPr>
        <p:spPr>
          <a:xfrm>
            <a:off x="539552" y="4518978"/>
            <a:ext cx="8219256" cy="2369880"/>
          </a:xfrm>
          <a:prstGeom prst="rect">
            <a:avLst/>
          </a:prstGeom>
          <a:noFill/>
        </p:spPr>
        <p:txBody>
          <a:bodyPr wrap="square" rtlCol="0">
            <a:spAutoFit/>
          </a:bodyPr>
          <a:lstStyle/>
          <a:p>
            <a:r>
              <a:rPr lang="en-GB" sz="2800" dirty="0">
                <a:solidFill>
                  <a:srgbClr val="0070C0"/>
                </a:solidFill>
              </a:rPr>
              <a:t>or…</a:t>
            </a:r>
          </a:p>
          <a:p>
            <a:endParaRPr lang="en-GB" sz="2400" dirty="0"/>
          </a:p>
          <a:p>
            <a:r>
              <a:rPr lang="en-GB" sz="2400" dirty="0"/>
              <a:t>Whilst micro-SMEs can fail for a number of reasons during their first year of operation – lack of capital, external market factors, etc. – the </a:t>
            </a:r>
            <a:r>
              <a:rPr lang="en-GB" sz="2400" dirty="0">
                <a:solidFill>
                  <a:srgbClr val="00B050"/>
                </a:solidFill>
              </a:rPr>
              <a:t>most significant </a:t>
            </a:r>
            <a:r>
              <a:rPr lang="en-GB" sz="2400" dirty="0"/>
              <a:t>factor is inadequate and inaccurate business planning.</a:t>
            </a:r>
          </a:p>
        </p:txBody>
      </p:sp>
      <p:sp>
        <p:nvSpPr>
          <p:cNvPr id="7" name="TextBox 6"/>
          <p:cNvSpPr txBox="1"/>
          <p:nvPr/>
        </p:nvSpPr>
        <p:spPr>
          <a:xfrm rot="233046">
            <a:off x="4863881" y="492046"/>
            <a:ext cx="3525837" cy="1107996"/>
          </a:xfrm>
          <a:prstGeom prst="rect">
            <a:avLst/>
          </a:prstGeom>
          <a:noFill/>
          <a:ln>
            <a:noFill/>
          </a:ln>
        </p:spPr>
        <p:txBody>
          <a:bodyPr wrap="none" rtlCol="0">
            <a:spAutoFit/>
          </a:bodyPr>
          <a:lstStyle>
            <a:defPPr>
              <a:defRPr lang="en-US"/>
            </a:defPPr>
            <a:lvl1pPr>
              <a:defRPr sz="8000" b="1">
                <a:ln w="12700">
                  <a:solidFill>
                    <a:srgbClr val="FF0000"/>
                  </a:solidFill>
                  <a:prstDash val="solid"/>
                </a:ln>
                <a:solidFill>
                  <a:srgbClr val="FF0000"/>
                </a:solidFill>
              </a:defRPr>
            </a:lvl1pPr>
          </a:lstStyle>
          <a:p>
            <a:r>
              <a:rPr lang="en-GB" sz="6600" dirty="0">
                <a:solidFill>
                  <a:srgbClr val="FF0000">
                    <a:alpha val="51000"/>
                  </a:srgbClr>
                </a:solidFill>
              </a:rPr>
              <a:t>Equivocal</a:t>
            </a:r>
          </a:p>
        </p:txBody>
      </p:sp>
      <p:sp>
        <p:nvSpPr>
          <p:cNvPr id="8" name="TextBox 7"/>
          <p:cNvSpPr txBox="1"/>
          <p:nvPr/>
        </p:nvSpPr>
        <p:spPr>
          <a:xfrm rot="751789">
            <a:off x="6931772" y="2528107"/>
            <a:ext cx="1986441" cy="1107996"/>
          </a:xfrm>
          <a:prstGeom prst="rect">
            <a:avLst/>
          </a:prstGeom>
          <a:noFill/>
          <a:ln>
            <a:noFill/>
          </a:ln>
        </p:spPr>
        <p:txBody>
          <a:bodyPr wrap="none" rtlCol="0">
            <a:spAutoFit/>
          </a:bodyPr>
          <a:lstStyle>
            <a:defPPr>
              <a:defRPr lang="en-US"/>
            </a:defPPr>
            <a:lvl1pPr>
              <a:defRPr sz="6600" b="1">
                <a:ln w="12700">
                  <a:solidFill>
                    <a:schemeClr val="accent6">
                      <a:lumMod val="75000"/>
                    </a:schemeClr>
                  </a:solidFill>
                  <a:prstDash val="solid"/>
                </a:ln>
                <a:solidFill>
                  <a:schemeClr val="accent6">
                    <a:lumMod val="75000"/>
                    <a:alpha val="51000"/>
                  </a:schemeClr>
                </a:solidFill>
              </a:defRPr>
            </a:lvl1pPr>
          </a:lstStyle>
          <a:p>
            <a:r>
              <a:rPr lang="en-GB" dirty="0"/>
              <a:t>Clear</a:t>
            </a:r>
          </a:p>
        </p:txBody>
      </p:sp>
      <p:sp>
        <p:nvSpPr>
          <p:cNvPr id="9" name="TextBox 8"/>
          <p:cNvSpPr txBox="1"/>
          <p:nvPr/>
        </p:nvSpPr>
        <p:spPr>
          <a:xfrm rot="21447317">
            <a:off x="1147047" y="4401994"/>
            <a:ext cx="8297464" cy="1107996"/>
          </a:xfrm>
          <a:prstGeom prst="rect">
            <a:avLst/>
          </a:prstGeom>
          <a:noFill/>
          <a:ln>
            <a:noFill/>
          </a:ln>
        </p:spPr>
        <p:txBody>
          <a:bodyPr wrap="none" rtlCol="0">
            <a:spAutoFit/>
          </a:bodyPr>
          <a:lstStyle>
            <a:defPPr>
              <a:defRPr lang="en-US"/>
            </a:defPPr>
            <a:lvl1pPr>
              <a:defRPr sz="6600" b="1">
                <a:ln w="12700">
                  <a:solidFill>
                    <a:schemeClr val="accent6">
                      <a:lumMod val="75000"/>
                    </a:schemeClr>
                  </a:solidFill>
                  <a:prstDash val="solid"/>
                </a:ln>
                <a:solidFill>
                  <a:schemeClr val="accent6">
                    <a:lumMod val="75000"/>
                    <a:alpha val="51000"/>
                  </a:schemeClr>
                </a:solidFill>
              </a:defRPr>
            </a:lvl1pPr>
          </a:lstStyle>
          <a:p>
            <a:r>
              <a:rPr lang="en-GB" dirty="0"/>
              <a:t>Clear &amp; argumentative </a:t>
            </a:r>
          </a:p>
        </p:txBody>
      </p:sp>
      <p:sp>
        <p:nvSpPr>
          <p:cNvPr id="11" name="Title 2">
            <a:extLst>
              <a:ext uri="{FF2B5EF4-FFF2-40B4-BE49-F238E27FC236}">
                <a16:creationId xmlns:a16="http://schemas.microsoft.com/office/drawing/2014/main" id="{7181AA73-FB2D-4FB2-ADC6-2DEEDB1449E1}"/>
              </a:ext>
            </a:extLst>
          </p:cNvPr>
          <p:cNvSpPr>
            <a:spLocks noGrp="1"/>
          </p:cNvSpPr>
          <p:nvPr>
            <p:ph type="title"/>
          </p:nvPr>
        </p:nvSpPr>
        <p:spPr>
          <a:xfrm>
            <a:off x="529208" y="299511"/>
            <a:ext cx="8229600" cy="1143000"/>
          </a:xfrm>
        </p:spPr>
        <p:txBody>
          <a:bodyPr>
            <a:normAutofit/>
          </a:bodyPr>
          <a:lstStyle/>
          <a:p>
            <a:r>
              <a:rPr lang="en-GB" sz="4800" b="1" dirty="0"/>
              <a:t>Clarity</a:t>
            </a:r>
          </a:p>
        </p:txBody>
      </p:sp>
    </p:spTree>
    <p:custDataLst>
      <p:tags r:id="rId1"/>
    </p:custDataLst>
    <p:extLst>
      <p:ext uri="{BB962C8B-B14F-4D97-AF65-F5344CB8AC3E}">
        <p14:creationId xmlns:p14="http://schemas.microsoft.com/office/powerpoint/2010/main" val="1637428784"/>
      </p:ext>
    </p:extLst>
  </p:cSld>
  <p:clrMapOvr>
    <a:masterClrMapping/>
  </p:clrMapOvr>
  <mc:AlternateContent xmlns:mc="http://schemas.openxmlformats.org/markup-compatibility/2006" xmlns:p14="http://schemas.microsoft.com/office/powerpoint/2010/main">
    <mc:Choice Requires="p14">
      <p:transition spd="slow" p14:dur="2000" advTm="36592"/>
    </mc:Choice>
    <mc:Fallback xmlns="">
      <p:transition spd="slow" advTm="36592"/>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fade">
                                      <p:cBhvr>
                                        <p:cTn id="12" dur="1000"/>
                                        <p:tgtEl>
                                          <p:spTgt spid="4"/>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fade">
                                      <p:cBhvr>
                                        <p:cTn id="17" dur="1000"/>
                                        <p:tgtEl>
                                          <p:spTgt spid="6"/>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7"/>
                                        </p:tgtEl>
                                        <p:attrNameLst>
                                          <p:attrName>style.visibility</p:attrName>
                                        </p:attrNameLst>
                                      </p:cBhvr>
                                      <p:to>
                                        <p:strVal val="visible"/>
                                      </p:to>
                                    </p:set>
                                    <p:animEffect transition="in" filter="fade">
                                      <p:cBhvr>
                                        <p:cTn id="22" dur="1100"/>
                                        <p:tgtEl>
                                          <p:spTgt spid="7"/>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8"/>
                                        </p:tgtEl>
                                        <p:attrNameLst>
                                          <p:attrName>style.visibility</p:attrName>
                                        </p:attrNameLst>
                                      </p:cBhvr>
                                      <p:to>
                                        <p:strVal val="visible"/>
                                      </p:to>
                                    </p:set>
                                    <p:animEffect transition="in" filter="fade">
                                      <p:cBhvr>
                                        <p:cTn id="27" dur="1000"/>
                                        <p:tgtEl>
                                          <p:spTgt spid="8"/>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9"/>
                                        </p:tgtEl>
                                        <p:attrNameLst>
                                          <p:attrName>style.visibility</p:attrName>
                                        </p:attrNameLst>
                                      </p:cBhvr>
                                      <p:to>
                                        <p:strVal val="visible"/>
                                      </p:to>
                                    </p:set>
                                    <p:animEffect transition="in" filter="fade">
                                      <p:cBhvr>
                                        <p:cTn id="32" dur="10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p:bldP spid="6" grpId="0"/>
      <p:bldP spid="7" grpId="0"/>
      <p:bldP spid="8" grpId="0"/>
      <p:bldP spid="9"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529208" y="1634474"/>
            <a:ext cx="8005192" cy="2993135"/>
          </a:xfrm>
        </p:spPr>
        <p:txBody>
          <a:bodyPr vert="horz" lIns="91440" tIns="45720" rIns="91440" bIns="45720" rtlCol="0">
            <a:noAutofit/>
          </a:bodyPr>
          <a:lstStyle/>
          <a:p>
            <a:pPr>
              <a:lnSpc>
                <a:spcPct val="100000"/>
              </a:lnSpc>
              <a:spcBef>
                <a:spcPts val="0"/>
              </a:spcBef>
              <a:spcAft>
                <a:spcPts val="2400"/>
              </a:spcAft>
              <a:buClr>
                <a:schemeClr val="tx1"/>
              </a:buClr>
            </a:pPr>
            <a:r>
              <a:rPr lang="en-GB" sz="3200" dirty="0"/>
              <a:t>Helps your reader to follow your argument</a:t>
            </a:r>
          </a:p>
          <a:p>
            <a:pPr>
              <a:lnSpc>
                <a:spcPct val="100000"/>
              </a:lnSpc>
              <a:spcBef>
                <a:spcPts val="0"/>
              </a:spcBef>
              <a:spcAft>
                <a:spcPts val="2400"/>
              </a:spcAft>
              <a:buClr>
                <a:schemeClr val="tx1"/>
              </a:buClr>
            </a:pPr>
            <a:r>
              <a:rPr lang="en-GB" sz="3200" dirty="0"/>
              <a:t>Clarifies and confirms your sources</a:t>
            </a:r>
          </a:p>
          <a:p>
            <a:pPr>
              <a:lnSpc>
                <a:spcPct val="100000"/>
              </a:lnSpc>
              <a:spcBef>
                <a:spcPts val="0"/>
              </a:spcBef>
              <a:spcAft>
                <a:spcPts val="2400"/>
              </a:spcAft>
              <a:buClr>
                <a:schemeClr val="tx1"/>
              </a:buClr>
            </a:pPr>
            <a:r>
              <a:rPr lang="en-GB" sz="3200" dirty="0"/>
              <a:t>Consolidates the points you are making</a:t>
            </a:r>
          </a:p>
          <a:p>
            <a:pPr>
              <a:lnSpc>
                <a:spcPct val="100000"/>
              </a:lnSpc>
              <a:spcBef>
                <a:spcPts val="0"/>
              </a:spcBef>
              <a:spcAft>
                <a:spcPts val="2400"/>
              </a:spcAft>
              <a:buClr>
                <a:schemeClr val="tx1"/>
              </a:buClr>
            </a:pPr>
            <a:endParaRPr lang="en-GB" sz="3200" dirty="0"/>
          </a:p>
          <a:p>
            <a:pPr>
              <a:lnSpc>
                <a:spcPct val="100000"/>
              </a:lnSpc>
              <a:spcBef>
                <a:spcPts val="0"/>
              </a:spcBef>
              <a:spcAft>
                <a:spcPts val="2400"/>
              </a:spcAft>
              <a:buClr>
                <a:schemeClr val="tx1"/>
              </a:buClr>
            </a:pPr>
            <a:r>
              <a:rPr lang="en-GB" sz="3200" dirty="0">
                <a:hlinkClick r:id="rId4"/>
              </a:rPr>
              <a:t>http://www.phrasebank.manchester.ac.uk/</a:t>
            </a:r>
            <a:r>
              <a:rPr lang="en-GB" sz="3200" dirty="0"/>
              <a:t> </a:t>
            </a:r>
          </a:p>
          <a:p>
            <a:pPr>
              <a:lnSpc>
                <a:spcPct val="100000"/>
              </a:lnSpc>
              <a:spcBef>
                <a:spcPts val="0"/>
              </a:spcBef>
              <a:spcAft>
                <a:spcPts val="2400"/>
              </a:spcAft>
              <a:buClr>
                <a:schemeClr val="tx1"/>
              </a:buClr>
            </a:pPr>
            <a:endParaRPr lang="en-GB" sz="3200" dirty="0"/>
          </a:p>
        </p:txBody>
      </p:sp>
      <p:sp>
        <p:nvSpPr>
          <p:cNvPr id="3" name="Title 2"/>
          <p:cNvSpPr>
            <a:spLocks noGrp="1"/>
          </p:cNvSpPr>
          <p:nvPr>
            <p:ph type="title"/>
          </p:nvPr>
        </p:nvSpPr>
        <p:spPr>
          <a:xfrm>
            <a:off x="529208" y="299511"/>
            <a:ext cx="8229600" cy="1143000"/>
          </a:xfrm>
        </p:spPr>
        <p:txBody>
          <a:bodyPr>
            <a:normAutofit/>
          </a:bodyPr>
          <a:lstStyle/>
          <a:p>
            <a:r>
              <a:rPr lang="en-GB" sz="4800" b="1" dirty="0"/>
              <a:t>Signposting</a:t>
            </a:r>
          </a:p>
        </p:txBody>
      </p:sp>
    </p:spTree>
    <p:custDataLst>
      <p:tags r:id="rId1"/>
    </p:custDataLst>
    <p:extLst>
      <p:ext uri="{BB962C8B-B14F-4D97-AF65-F5344CB8AC3E}">
        <p14:creationId xmlns:p14="http://schemas.microsoft.com/office/powerpoint/2010/main" val="1154855409"/>
      </p:ext>
    </p:extLst>
  </p:cSld>
  <p:clrMapOvr>
    <a:masterClrMapping/>
  </p:clrMapOvr>
  <mc:AlternateContent xmlns:mc="http://schemas.openxmlformats.org/markup-compatibility/2006" xmlns:p14="http://schemas.microsoft.com/office/powerpoint/2010/main">
    <mc:Choice Requires="p14">
      <p:transition spd="slow" p14:dur="2000" advTm="24531"/>
    </mc:Choice>
    <mc:Fallback xmlns="">
      <p:transition spd="slow" advTm="24531"/>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44575" y="1366171"/>
            <a:ext cx="8383525" cy="830997"/>
          </a:xfrm>
          <a:prstGeom prst="rect">
            <a:avLst/>
          </a:prstGeom>
          <a:noFill/>
        </p:spPr>
        <p:txBody>
          <a:bodyPr wrap="square" rtlCol="0">
            <a:spAutoFit/>
          </a:bodyPr>
          <a:lstStyle/>
          <a:p>
            <a:r>
              <a:rPr lang="en-GB" sz="2400" dirty="0"/>
              <a:t>Having discussed the scale of the problem, a possible solution can now be presented.</a:t>
            </a:r>
          </a:p>
        </p:txBody>
      </p:sp>
      <p:sp>
        <p:nvSpPr>
          <p:cNvPr id="4" name="TextBox 3"/>
          <p:cNvSpPr txBox="1"/>
          <p:nvPr/>
        </p:nvSpPr>
        <p:spPr>
          <a:xfrm>
            <a:off x="539552" y="2947606"/>
            <a:ext cx="8229600" cy="830997"/>
          </a:xfrm>
          <a:prstGeom prst="rect">
            <a:avLst/>
          </a:prstGeom>
          <a:noFill/>
        </p:spPr>
        <p:txBody>
          <a:bodyPr wrap="square" rtlCol="0">
            <a:spAutoFit/>
          </a:bodyPr>
          <a:lstStyle/>
          <a:p>
            <a:r>
              <a:rPr lang="en-GB" sz="2400" dirty="0"/>
              <a:t>Viewing this from the perspective of Smith’s (2012) model, what becomes clear is that…</a:t>
            </a:r>
          </a:p>
        </p:txBody>
      </p:sp>
      <p:sp>
        <p:nvSpPr>
          <p:cNvPr id="6" name="TextBox 5"/>
          <p:cNvSpPr txBox="1"/>
          <p:nvPr/>
        </p:nvSpPr>
        <p:spPr>
          <a:xfrm>
            <a:off x="539552" y="4575489"/>
            <a:ext cx="8311297" cy="1200329"/>
          </a:xfrm>
          <a:prstGeom prst="rect">
            <a:avLst/>
          </a:prstGeom>
          <a:noFill/>
        </p:spPr>
        <p:txBody>
          <a:bodyPr wrap="square" rtlCol="0">
            <a:spAutoFit/>
          </a:bodyPr>
          <a:lstStyle/>
          <a:p>
            <a:r>
              <a:rPr lang="en-GB" sz="2400" dirty="0"/>
              <a:t>Whilst many studies have considered the relationship between profitability and environmental responsibility, few have done so from an ethnological perspective. </a:t>
            </a:r>
          </a:p>
        </p:txBody>
      </p:sp>
      <p:sp>
        <p:nvSpPr>
          <p:cNvPr id="7" name="TextBox 6"/>
          <p:cNvSpPr txBox="1"/>
          <p:nvPr/>
        </p:nvSpPr>
        <p:spPr>
          <a:xfrm rot="21409370">
            <a:off x="1735992" y="1776732"/>
            <a:ext cx="7272375" cy="1107996"/>
          </a:xfrm>
          <a:prstGeom prst="rect">
            <a:avLst/>
          </a:prstGeom>
          <a:noFill/>
          <a:ln>
            <a:noFill/>
          </a:ln>
        </p:spPr>
        <p:txBody>
          <a:bodyPr wrap="none" rtlCol="0">
            <a:spAutoFit/>
          </a:bodyPr>
          <a:lstStyle>
            <a:defPPr>
              <a:defRPr lang="en-US"/>
            </a:defPPr>
            <a:lvl1pPr>
              <a:defRPr sz="6600" b="1">
                <a:ln w="12700">
                  <a:solidFill>
                    <a:schemeClr val="accent6">
                      <a:lumMod val="75000"/>
                    </a:schemeClr>
                  </a:solidFill>
                  <a:prstDash val="solid"/>
                </a:ln>
                <a:solidFill>
                  <a:schemeClr val="accent6">
                    <a:lumMod val="75000"/>
                    <a:alpha val="51000"/>
                  </a:schemeClr>
                </a:solidFill>
              </a:defRPr>
            </a:lvl1pPr>
          </a:lstStyle>
          <a:p>
            <a:r>
              <a:rPr lang="en-GB" dirty="0"/>
              <a:t>Highlight transitions</a:t>
            </a:r>
          </a:p>
        </p:txBody>
      </p:sp>
      <p:sp>
        <p:nvSpPr>
          <p:cNvPr id="8" name="TextBox 7"/>
          <p:cNvSpPr txBox="1"/>
          <p:nvPr/>
        </p:nvSpPr>
        <p:spPr>
          <a:xfrm rot="21402409">
            <a:off x="1163654" y="3409262"/>
            <a:ext cx="8167557" cy="1107996"/>
          </a:xfrm>
          <a:prstGeom prst="rect">
            <a:avLst/>
          </a:prstGeom>
          <a:noFill/>
          <a:ln>
            <a:noFill/>
          </a:ln>
        </p:spPr>
        <p:txBody>
          <a:bodyPr wrap="none" rtlCol="0">
            <a:spAutoFit/>
          </a:bodyPr>
          <a:lstStyle>
            <a:defPPr>
              <a:defRPr lang="en-US"/>
            </a:defPPr>
            <a:lvl1pPr>
              <a:defRPr sz="6600" b="1">
                <a:ln w="12700">
                  <a:solidFill>
                    <a:schemeClr val="accent6">
                      <a:lumMod val="75000"/>
                    </a:schemeClr>
                  </a:solidFill>
                  <a:prstDash val="solid"/>
                </a:ln>
                <a:solidFill>
                  <a:schemeClr val="accent6">
                    <a:lumMod val="75000"/>
                    <a:alpha val="51000"/>
                  </a:schemeClr>
                </a:solidFill>
              </a:defRPr>
            </a:lvl1pPr>
          </a:lstStyle>
          <a:p>
            <a:r>
              <a:rPr lang="en-GB" dirty="0"/>
              <a:t>Highlight your sources</a:t>
            </a:r>
          </a:p>
        </p:txBody>
      </p:sp>
      <p:sp>
        <p:nvSpPr>
          <p:cNvPr id="9" name="TextBox 8"/>
          <p:cNvSpPr txBox="1"/>
          <p:nvPr/>
        </p:nvSpPr>
        <p:spPr>
          <a:xfrm rot="21447714">
            <a:off x="313363" y="5496027"/>
            <a:ext cx="8810425" cy="1107996"/>
          </a:xfrm>
          <a:prstGeom prst="rect">
            <a:avLst/>
          </a:prstGeom>
          <a:noFill/>
          <a:ln>
            <a:noFill/>
          </a:ln>
        </p:spPr>
        <p:txBody>
          <a:bodyPr wrap="none" rtlCol="0">
            <a:spAutoFit/>
          </a:bodyPr>
          <a:lstStyle>
            <a:defPPr>
              <a:defRPr lang="en-US"/>
            </a:defPPr>
            <a:lvl1pPr>
              <a:defRPr sz="6600" b="1">
                <a:ln w="12700">
                  <a:solidFill>
                    <a:schemeClr val="accent6">
                      <a:lumMod val="75000"/>
                    </a:schemeClr>
                  </a:solidFill>
                  <a:prstDash val="solid"/>
                </a:ln>
                <a:solidFill>
                  <a:schemeClr val="accent6">
                    <a:lumMod val="75000"/>
                    <a:alpha val="51000"/>
                  </a:schemeClr>
                </a:solidFill>
              </a:defRPr>
            </a:lvl1pPr>
          </a:lstStyle>
          <a:p>
            <a:r>
              <a:rPr lang="en-GB" dirty="0"/>
              <a:t>Highlight your approach</a:t>
            </a:r>
          </a:p>
        </p:txBody>
      </p:sp>
      <p:sp>
        <p:nvSpPr>
          <p:cNvPr id="10" name="Title 2">
            <a:extLst>
              <a:ext uri="{FF2B5EF4-FFF2-40B4-BE49-F238E27FC236}">
                <a16:creationId xmlns:a16="http://schemas.microsoft.com/office/drawing/2014/main" id="{10D8286C-41B6-41B4-919B-80CFB1FFDB0B}"/>
              </a:ext>
            </a:extLst>
          </p:cNvPr>
          <p:cNvSpPr>
            <a:spLocks noGrp="1"/>
          </p:cNvSpPr>
          <p:nvPr>
            <p:ph type="title"/>
          </p:nvPr>
        </p:nvSpPr>
        <p:spPr>
          <a:xfrm>
            <a:off x="529208" y="299511"/>
            <a:ext cx="8229600" cy="1143000"/>
          </a:xfrm>
        </p:spPr>
        <p:txBody>
          <a:bodyPr>
            <a:normAutofit/>
          </a:bodyPr>
          <a:lstStyle/>
          <a:p>
            <a:r>
              <a:rPr lang="en-GB" sz="4800" b="1" dirty="0"/>
              <a:t>Signposting</a:t>
            </a:r>
          </a:p>
        </p:txBody>
      </p:sp>
    </p:spTree>
    <p:custDataLst>
      <p:tags r:id="rId1"/>
    </p:custDataLst>
    <p:extLst>
      <p:ext uri="{BB962C8B-B14F-4D97-AF65-F5344CB8AC3E}">
        <p14:creationId xmlns:p14="http://schemas.microsoft.com/office/powerpoint/2010/main" val="243726975"/>
      </p:ext>
    </p:extLst>
  </p:cSld>
  <p:clrMapOvr>
    <a:masterClrMapping/>
  </p:clrMapOvr>
  <mc:AlternateContent xmlns:mc="http://schemas.openxmlformats.org/markup-compatibility/2006" xmlns:p14="http://schemas.microsoft.com/office/powerpoint/2010/main">
    <mc:Choice Requires="p14">
      <p:transition spd="slow" p14:dur="2000" advTm="33019"/>
    </mc:Choice>
    <mc:Fallback xmlns="">
      <p:transition spd="slow" advTm="33019"/>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fade">
                                      <p:cBhvr>
                                        <p:cTn id="12" dur="1000"/>
                                        <p:tgtEl>
                                          <p:spTgt spid="4"/>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fade">
                                      <p:cBhvr>
                                        <p:cTn id="17" dur="1000"/>
                                        <p:tgtEl>
                                          <p:spTgt spid="6"/>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7"/>
                                        </p:tgtEl>
                                        <p:attrNameLst>
                                          <p:attrName>style.visibility</p:attrName>
                                        </p:attrNameLst>
                                      </p:cBhvr>
                                      <p:to>
                                        <p:strVal val="visible"/>
                                      </p:to>
                                    </p:set>
                                    <p:animEffect transition="in" filter="fade">
                                      <p:cBhvr>
                                        <p:cTn id="22" dur="1000"/>
                                        <p:tgtEl>
                                          <p:spTgt spid="7"/>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8"/>
                                        </p:tgtEl>
                                        <p:attrNameLst>
                                          <p:attrName>style.visibility</p:attrName>
                                        </p:attrNameLst>
                                      </p:cBhvr>
                                      <p:to>
                                        <p:strVal val="visible"/>
                                      </p:to>
                                    </p:set>
                                    <p:animEffect transition="in" filter="fade">
                                      <p:cBhvr>
                                        <p:cTn id="27" dur="1000"/>
                                        <p:tgtEl>
                                          <p:spTgt spid="8"/>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9"/>
                                        </p:tgtEl>
                                        <p:attrNameLst>
                                          <p:attrName>style.visibility</p:attrName>
                                        </p:attrNameLst>
                                      </p:cBhvr>
                                      <p:to>
                                        <p:strVal val="visible"/>
                                      </p:to>
                                    </p:set>
                                    <p:animEffect transition="in" filter="fade">
                                      <p:cBhvr>
                                        <p:cTn id="32" dur="10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p:bldP spid="6" grpId="0"/>
      <p:bldP spid="7" grpId="0"/>
      <p:bldP spid="8" grpId="0"/>
      <p:bldP spid="9"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529208" y="1654564"/>
            <a:ext cx="8005192" cy="2993135"/>
          </a:xfrm>
        </p:spPr>
        <p:txBody>
          <a:bodyPr vert="horz" lIns="91440" tIns="45720" rIns="91440" bIns="45720" rtlCol="0">
            <a:noAutofit/>
          </a:bodyPr>
          <a:lstStyle/>
          <a:p>
            <a:pPr>
              <a:lnSpc>
                <a:spcPct val="100000"/>
              </a:lnSpc>
              <a:spcBef>
                <a:spcPts val="0"/>
              </a:spcBef>
              <a:spcAft>
                <a:spcPts val="2400"/>
              </a:spcAft>
              <a:buClr>
                <a:schemeClr val="tx1"/>
              </a:buClr>
            </a:pPr>
            <a:r>
              <a:rPr lang="en-GB" sz="3200" dirty="0"/>
              <a:t>Avoid over-confident, simplistic claims. There are (at least) two sides to every story</a:t>
            </a:r>
          </a:p>
          <a:p>
            <a:pPr>
              <a:lnSpc>
                <a:spcPct val="100000"/>
              </a:lnSpc>
              <a:spcBef>
                <a:spcPts val="0"/>
              </a:spcBef>
              <a:spcAft>
                <a:spcPts val="2400"/>
              </a:spcAft>
              <a:buClr>
                <a:schemeClr val="tx1"/>
              </a:buClr>
            </a:pPr>
            <a:r>
              <a:rPr lang="en-GB" sz="3200" dirty="0"/>
              <a:t>Avoid being over-cautious. Say it how it is.</a:t>
            </a:r>
          </a:p>
          <a:p>
            <a:pPr>
              <a:lnSpc>
                <a:spcPct val="100000"/>
              </a:lnSpc>
              <a:spcBef>
                <a:spcPts val="0"/>
              </a:spcBef>
              <a:spcAft>
                <a:spcPts val="2400"/>
              </a:spcAft>
              <a:buClr>
                <a:schemeClr val="tx1"/>
              </a:buClr>
            </a:pPr>
            <a:r>
              <a:rPr lang="en-GB" sz="3200" dirty="0"/>
              <a:t>If the evidence is inconclusive, you can state that further research is needed in the field</a:t>
            </a:r>
          </a:p>
        </p:txBody>
      </p:sp>
      <p:sp>
        <p:nvSpPr>
          <p:cNvPr id="3" name="Title 2"/>
          <p:cNvSpPr>
            <a:spLocks noGrp="1"/>
          </p:cNvSpPr>
          <p:nvPr>
            <p:ph type="title"/>
          </p:nvPr>
        </p:nvSpPr>
        <p:spPr>
          <a:xfrm>
            <a:off x="529208" y="299511"/>
            <a:ext cx="8229600" cy="1143000"/>
          </a:xfrm>
        </p:spPr>
        <p:txBody>
          <a:bodyPr>
            <a:normAutofit/>
          </a:bodyPr>
          <a:lstStyle/>
          <a:p>
            <a:r>
              <a:rPr lang="en-GB" sz="4800" b="1" dirty="0"/>
              <a:t>Hedging</a:t>
            </a:r>
          </a:p>
        </p:txBody>
      </p:sp>
    </p:spTree>
    <p:custDataLst>
      <p:tags r:id="rId1"/>
    </p:custDataLst>
    <p:extLst>
      <p:ext uri="{BB962C8B-B14F-4D97-AF65-F5344CB8AC3E}">
        <p14:creationId xmlns:p14="http://schemas.microsoft.com/office/powerpoint/2010/main" val="3212077647"/>
      </p:ext>
    </p:extLst>
  </p:cSld>
  <p:clrMapOvr>
    <a:masterClrMapping/>
  </p:clrMapOvr>
  <mc:AlternateContent xmlns:mc="http://schemas.openxmlformats.org/markup-compatibility/2006" xmlns:p14="http://schemas.microsoft.com/office/powerpoint/2010/main">
    <mc:Choice Requires="p14">
      <p:transition spd="slow" p14:dur="2000" advTm="33540"/>
    </mc:Choice>
    <mc:Fallback xmlns="">
      <p:transition spd="slow" advTm="33540"/>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44575" y="1546508"/>
            <a:ext cx="7843849" cy="830997"/>
          </a:xfrm>
          <a:prstGeom prst="rect">
            <a:avLst/>
          </a:prstGeom>
          <a:noFill/>
        </p:spPr>
        <p:txBody>
          <a:bodyPr wrap="square" rtlCol="0">
            <a:spAutoFit/>
          </a:bodyPr>
          <a:lstStyle/>
          <a:p>
            <a:r>
              <a:rPr lang="en-GB" sz="2400" dirty="0"/>
              <a:t>This proves that the banking crisis of 2007 was caused by subprime mortgages. </a:t>
            </a:r>
          </a:p>
        </p:txBody>
      </p:sp>
      <p:sp>
        <p:nvSpPr>
          <p:cNvPr id="4" name="TextBox 3"/>
          <p:cNvSpPr txBox="1"/>
          <p:nvPr/>
        </p:nvSpPr>
        <p:spPr>
          <a:xfrm>
            <a:off x="539552" y="4804772"/>
            <a:ext cx="7385441" cy="2000548"/>
          </a:xfrm>
          <a:prstGeom prst="rect">
            <a:avLst/>
          </a:prstGeom>
          <a:noFill/>
        </p:spPr>
        <p:txBody>
          <a:bodyPr wrap="square" rtlCol="0">
            <a:spAutoFit/>
          </a:bodyPr>
          <a:lstStyle/>
          <a:p>
            <a:r>
              <a:rPr lang="en-GB" sz="2800" b="1" dirty="0">
                <a:solidFill>
                  <a:srgbClr val="0070C0"/>
                </a:solidFill>
              </a:rPr>
              <a:t>or…</a:t>
            </a:r>
          </a:p>
          <a:p>
            <a:endParaRPr lang="en-GB" sz="2400" dirty="0"/>
          </a:p>
          <a:p>
            <a:r>
              <a:rPr lang="en-GB" sz="2400" dirty="0"/>
              <a:t>This seems to suggest that subprime mortgages might possibly be partly responsible for some aspects of the banking crisis of 2007.</a:t>
            </a:r>
          </a:p>
        </p:txBody>
      </p:sp>
      <p:sp>
        <p:nvSpPr>
          <p:cNvPr id="6" name="TextBox 5"/>
          <p:cNvSpPr txBox="1"/>
          <p:nvPr/>
        </p:nvSpPr>
        <p:spPr>
          <a:xfrm>
            <a:off x="539552" y="2796984"/>
            <a:ext cx="7385441" cy="1631216"/>
          </a:xfrm>
          <a:prstGeom prst="rect">
            <a:avLst/>
          </a:prstGeom>
          <a:noFill/>
        </p:spPr>
        <p:txBody>
          <a:bodyPr wrap="square" rtlCol="0">
            <a:spAutoFit/>
          </a:bodyPr>
          <a:lstStyle/>
          <a:p>
            <a:r>
              <a:rPr lang="en-GB" sz="2800" b="1" dirty="0">
                <a:solidFill>
                  <a:srgbClr val="0070C0"/>
                </a:solidFill>
              </a:rPr>
              <a:t>or…</a:t>
            </a:r>
          </a:p>
          <a:p>
            <a:endParaRPr lang="en-GB" sz="2400" dirty="0"/>
          </a:p>
          <a:p>
            <a:r>
              <a:rPr lang="en-GB" sz="2400" dirty="0"/>
              <a:t>This suggests that subprime mortgages were a key</a:t>
            </a:r>
            <a:r>
              <a:rPr lang="en-GB" sz="2400" dirty="0">
                <a:solidFill>
                  <a:srgbClr val="FF0000"/>
                </a:solidFill>
              </a:rPr>
              <a:t> </a:t>
            </a:r>
            <a:r>
              <a:rPr lang="en-GB" sz="2400" dirty="0"/>
              <a:t>factor in precipitating the banking crisis of 2007.</a:t>
            </a:r>
          </a:p>
        </p:txBody>
      </p:sp>
      <p:sp>
        <p:nvSpPr>
          <p:cNvPr id="7" name="TextBox 6"/>
          <p:cNvSpPr txBox="1"/>
          <p:nvPr/>
        </p:nvSpPr>
        <p:spPr>
          <a:xfrm rot="21290900">
            <a:off x="3143774" y="1812041"/>
            <a:ext cx="4584845" cy="1107996"/>
          </a:xfrm>
          <a:prstGeom prst="rect">
            <a:avLst/>
          </a:prstGeom>
          <a:noFill/>
          <a:ln>
            <a:noFill/>
          </a:ln>
        </p:spPr>
        <p:txBody>
          <a:bodyPr wrap="none" rtlCol="0">
            <a:spAutoFit/>
          </a:bodyPr>
          <a:lstStyle>
            <a:defPPr>
              <a:defRPr lang="en-US"/>
            </a:defPPr>
            <a:lvl1pPr>
              <a:defRPr sz="8000" b="1">
                <a:ln w="12700">
                  <a:solidFill>
                    <a:srgbClr val="FF0000"/>
                  </a:solidFill>
                  <a:prstDash val="solid"/>
                </a:ln>
                <a:solidFill>
                  <a:srgbClr val="FF0000"/>
                </a:solidFill>
              </a:defRPr>
            </a:lvl1pPr>
          </a:lstStyle>
          <a:p>
            <a:r>
              <a:rPr lang="en-GB" sz="6600" dirty="0">
                <a:solidFill>
                  <a:srgbClr val="FF0000">
                    <a:alpha val="51000"/>
                  </a:srgbClr>
                </a:solidFill>
              </a:rPr>
              <a:t>Over-certain</a:t>
            </a:r>
          </a:p>
        </p:txBody>
      </p:sp>
      <p:sp>
        <p:nvSpPr>
          <p:cNvPr id="8" name="TextBox 7"/>
          <p:cNvSpPr txBox="1"/>
          <p:nvPr/>
        </p:nvSpPr>
        <p:spPr>
          <a:xfrm rot="265659">
            <a:off x="4006142" y="4797958"/>
            <a:ext cx="5107552" cy="1107996"/>
          </a:xfrm>
          <a:prstGeom prst="rect">
            <a:avLst/>
          </a:prstGeom>
          <a:noFill/>
          <a:ln>
            <a:noFill/>
          </a:ln>
        </p:spPr>
        <p:txBody>
          <a:bodyPr wrap="none" rtlCol="0">
            <a:spAutoFit/>
          </a:bodyPr>
          <a:lstStyle>
            <a:defPPr>
              <a:defRPr lang="en-US"/>
            </a:defPPr>
            <a:lvl1pPr>
              <a:defRPr sz="8000" b="1">
                <a:ln w="12700">
                  <a:solidFill>
                    <a:srgbClr val="FF0000"/>
                  </a:solidFill>
                  <a:prstDash val="solid"/>
                </a:ln>
                <a:solidFill>
                  <a:srgbClr val="FF0000"/>
                </a:solidFill>
              </a:defRPr>
            </a:lvl1pPr>
          </a:lstStyle>
          <a:p>
            <a:r>
              <a:rPr lang="en-GB" sz="6600" dirty="0">
                <a:solidFill>
                  <a:srgbClr val="FF0000">
                    <a:alpha val="51000"/>
                  </a:srgbClr>
                </a:solidFill>
              </a:rPr>
              <a:t>Over-cautious</a:t>
            </a:r>
          </a:p>
        </p:txBody>
      </p:sp>
      <p:pic>
        <p:nvPicPr>
          <p:cNvPr id="3" name="Picture 2"/>
          <p:cNvPicPr>
            <a:picLocks noChangeAspect="1"/>
          </p:cNvPicPr>
          <p:nvPr/>
        </p:nvPicPr>
        <p:blipFill>
          <a:blip r:embed="rId4"/>
          <a:stretch>
            <a:fillRect/>
          </a:stretch>
        </p:blipFill>
        <p:spPr>
          <a:xfrm>
            <a:off x="7391547" y="3381165"/>
            <a:ext cx="1066892" cy="1225402"/>
          </a:xfrm>
          <a:prstGeom prst="rect">
            <a:avLst/>
          </a:prstGeom>
        </p:spPr>
      </p:pic>
      <p:sp>
        <p:nvSpPr>
          <p:cNvPr id="10" name="Title 2">
            <a:extLst>
              <a:ext uri="{FF2B5EF4-FFF2-40B4-BE49-F238E27FC236}">
                <a16:creationId xmlns:a16="http://schemas.microsoft.com/office/drawing/2014/main" id="{C48CAAE1-874F-4719-B7CB-938BCB2FCE71}"/>
              </a:ext>
            </a:extLst>
          </p:cNvPr>
          <p:cNvSpPr>
            <a:spLocks noGrp="1"/>
          </p:cNvSpPr>
          <p:nvPr>
            <p:ph type="title"/>
          </p:nvPr>
        </p:nvSpPr>
        <p:spPr>
          <a:xfrm>
            <a:off x="529208" y="299511"/>
            <a:ext cx="8229600" cy="1143000"/>
          </a:xfrm>
        </p:spPr>
        <p:txBody>
          <a:bodyPr>
            <a:normAutofit/>
          </a:bodyPr>
          <a:lstStyle/>
          <a:p>
            <a:r>
              <a:rPr lang="en-GB" sz="4800" b="1" dirty="0"/>
              <a:t>Hedging</a:t>
            </a:r>
          </a:p>
        </p:txBody>
      </p:sp>
    </p:spTree>
    <p:custDataLst>
      <p:tags r:id="rId1"/>
    </p:custDataLst>
    <p:extLst>
      <p:ext uri="{BB962C8B-B14F-4D97-AF65-F5344CB8AC3E}">
        <p14:creationId xmlns:p14="http://schemas.microsoft.com/office/powerpoint/2010/main" val="3963317933"/>
      </p:ext>
    </p:extLst>
  </p:cSld>
  <p:clrMapOvr>
    <a:masterClrMapping/>
  </p:clrMapOvr>
  <mc:AlternateContent xmlns:mc="http://schemas.openxmlformats.org/markup-compatibility/2006" xmlns:p14="http://schemas.microsoft.com/office/powerpoint/2010/main">
    <mc:Choice Requires="p14">
      <p:transition spd="slow" p14:dur="2000" advTm="34539"/>
    </mc:Choice>
    <mc:Fallback xmlns="">
      <p:transition spd="slow" advTm="34539"/>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fade">
                                      <p:cBhvr>
                                        <p:cTn id="12" dur="1000"/>
                                        <p:tgtEl>
                                          <p:spTgt spid="6"/>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4"/>
                                        </p:tgtEl>
                                        <p:attrNameLst>
                                          <p:attrName>style.visibility</p:attrName>
                                        </p:attrNameLst>
                                      </p:cBhvr>
                                      <p:to>
                                        <p:strVal val="visible"/>
                                      </p:to>
                                    </p:set>
                                    <p:animEffect transition="in" filter="fade">
                                      <p:cBhvr>
                                        <p:cTn id="17" dur="1000"/>
                                        <p:tgtEl>
                                          <p:spTgt spid="4"/>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7"/>
                                        </p:tgtEl>
                                        <p:attrNameLst>
                                          <p:attrName>style.visibility</p:attrName>
                                        </p:attrNameLst>
                                      </p:cBhvr>
                                      <p:to>
                                        <p:strVal val="visible"/>
                                      </p:to>
                                    </p:set>
                                    <p:animEffect transition="in" filter="fade">
                                      <p:cBhvr>
                                        <p:cTn id="22" dur="1000"/>
                                        <p:tgtEl>
                                          <p:spTgt spid="7"/>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8"/>
                                        </p:tgtEl>
                                        <p:attrNameLst>
                                          <p:attrName>style.visibility</p:attrName>
                                        </p:attrNameLst>
                                      </p:cBhvr>
                                      <p:to>
                                        <p:strVal val="visible"/>
                                      </p:to>
                                    </p:set>
                                    <p:animEffect transition="in" filter="fade">
                                      <p:cBhvr>
                                        <p:cTn id="27" dur="1000"/>
                                        <p:tgtEl>
                                          <p:spTgt spid="8"/>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3"/>
                                        </p:tgtEl>
                                        <p:attrNameLst>
                                          <p:attrName>style.visibility</p:attrName>
                                        </p:attrNameLst>
                                      </p:cBhvr>
                                      <p:to>
                                        <p:strVal val="visible"/>
                                      </p:to>
                                    </p:set>
                                    <p:animEffect transition="in" filter="fade">
                                      <p:cBhvr>
                                        <p:cTn id="32" dur="1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p:bldP spid="6" grpId="0"/>
      <p:bldP spid="7" grpId="0"/>
      <p:bldP spid="8"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529208" y="1614368"/>
            <a:ext cx="8005192" cy="2993135"/>
          </a:xfrm>
        </p:spPr>
        <p:txBody>
          <a:bodyPr vert="horz" lIns="91440" tIns="45720" rIns="91440" bIns="45720" rtlCol="0">
            <a:noAutofit/>
          </a:bodyPr>
          <a:lstStyle/>
          <a:p>
            <a:pPr>
              <a:lnSpc>
                <a:spcPct val="100000"/>
              </a:lnSpc>
              <a:spcBef>
                <a:spcPts val="0"/>
              </a:spcBef>
              <a:spcAft>
                <a:spcPts val="2400"/>
              </a:spcAft>
              <a:buClr>
                <a:schemeClr val="tx1"/>
              </a:buClr>
            </a:pPr>
            <a:r>
              <a:rPr lang="en-GB" sz="3200" dirty="0"/>
              <a:t>Helps your reader to understand</a:t>
            </a:r>
          </a:p>
          <a:p>
            <a:pPr>
              <a:lnSpc>
                <a:spcPct val="100000"/>
              </a:lnSpc>
              <a:spcBef>
                <a:spcPts val="0"/>
              </a:spcBef>
              <a:spcAft>
                <a:spcPts val="2400"/>
              </a:spcAft>
              <a:buClr>
                <a:schemeClr val="tx1"/>
              </a:buClr>
            </a:pPr>
            <a:r>
              <a:rPr lang="en-GB" sz="3200" dirty="0"/>
              <a:t>Shows your reader that </a:t>
            </a:r>
            <a:r>
              <a:rPr lang="en-GB" sz="3200" i="1" dirty="0"/>
              <a:t>you</a:t>
            </a:r>
            <a:r>
              <a:rPr lang="en-GB" sz="3200" dirty="0"/>
              <a:t> understand </a:t>
            </a:r>
          </a:p>
          <a:p>
            <a:pPr>
              <a:lnSpc>
                <a:spcPct val="100000"/>
              </a:lnSpc>
              <a:spcBef>
                <a:spcPts val="0"/>
              </a:spcBef>
              <a:spcAft>
                <a:spcPts val="2400"/>
              </a:spcAft>
              <a:buClr>
                <a:schemeClr val="tx1"/>
              </a:buClr>
            </a:pPr>
            <a:r>
              <a:rPr lang="en-GB" sz="3200" dirty="0"/>
              <a:t>Nurtures debate and reflection and avoids a soundbite style</a:t>
            </a:r>
          </a:p>
          <a:p>
            <a:pPr>
              <a:lnSpc>
                <a:spcPct val="100000"/>
              </a:lnSpc>
              <a:spcBef>
                <a:spcPts val="0"/>
              </a:spcBef>
              <a:spcAft>
                <a:spcPts val="2400"/>
              </a:spcAft>
              <a:buClr>
                <a:schemeClr val="tx1"/>
              </a:buClr>
            </a:pPr>
            <a:endParaRPr lang="en-GB" sz="3200" dirty="0"/>
          </a:p>
        </p:txBody>
      </p:sp>
      <p:sp>
        <p:nvSpPr>
          <p:cNvPr id="3" name="Title 2"/>
          <p:cNvSpPr>
            <a:spLocks noGrp="1"/>
          </p:cNvSpPr>
          <p:nvPr>
            <p:ph type="title"/>
          </p:nvPr>
        </p:nvSpPr>
        <p:spPr>
          <a:xfrm>
            <a:off x="529208" y="299511"/>
            <a:ext cx="8229600" cy="1143000"/>
          </a:xfrm>
        </p:spPr>
        <p:txBody>
          <a:bodyPr>
            <a:normAutofit/>
          </a:bodyPr>
          <a:lstStyle/>
          <a:p>
            <a:r>
              <a:rPr lang="en-GB" sz="4800" b="1" dirty="0"/>
              <a:t>Explaining Yourself Fully</a:t>
            </a:r>
          </a:p>
        </p:txBody>
      </p:sp>
    </p:spTree>
    <p:custDataLst>
      <p:tags r:id="rId1"/>
    </p:custDataLst>
    <p:extLst>
      <p:ext uri="{BB962C8B-B14F-4D97-AF65-F5344CB8AC3E}">
        <p14:creationId xmlns:p14="http://schemas.microsoft.com/office/powerpoint/2010/main" val="1563514616"/>
      </p:ext>
    </p:extLst>
  </p:cSld>
  <p:clrMapOvr>
    <a:masterClrMapping/>
  </p:clrMapOvr>
  <mc:AlternateContent xmlns:mc="http://schemas.openxmlformats.org/markup-compatibility/2006" xmlns:p14="http://schemas.microsoft.com/office/powerpoint/2010/main">
    <mc:Choice Requires="p14">
      <p:transition spd="slow" p14:dur="2000" advTm="23536"/>
    </mc:Choice>
    <mc:Fallback xmlns="">
      <p:transition spd="slow" advTm="23536"/>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9DE65E-B3D3-430D-BC5C-8D6E89B1922C}"/>
              </a:ext>
            </a:extLst>
          </p:cNvPr>
          <p:cNvSpPr>
            <a:spLocks noGrp="1"/>
          </p:cNvSpPr>
          <p:nvPr>
            <p:ph type="title"/>
          </p:nvPr>
        </p:nvSpPr>
        <p:spPr>
          <a:xfrm>
            <a:off x="252000" y="365125"/>
            <a:ext cx="8640000" cy="864000"/>
          </a:xfrm>
        </p:spPr>
        <p:txBody>
          <a:bodyPr>
            <a:noAutofit/>
          </a:bodyPr>
          <a:lstStyle/>
          <a:p>
            <a:pPr algn="ctr"/>
            <a:r>
              <a:rPr lang="en-GB" sz="4800" b="1" dirty="0"/>
              <a:t>Academic writing &amp; language</a:t>
            </a:r>
          </a:p>
        </p:txBody>
      </p:sp>
      <p:sp>
        <p:nvSpPr>
          <p:cNvPr id="3" name="Content Placeholder 2">
            <a:extLst>
              <a:ext uri="{FF2B5EF4-FFF2-40B4-BE49-F238E27FC236}">
                <a16:creationId xmlns:a16="http://schemas.microsoft.com/office/drawing/2014/main" id="{12823411-12EE-44B2-8140-A1D56D131F5B}"/>
              </a:ext>
            </a:extLst>
          </p:cNvPr>
          <p:cNvSpPr>
            <a:spLocks noGrp="1"/>
          </p:cNvSpPr>
          <p:nvPr>
            <p:ph idx="1"/>
          </p:nvPr>
        </p:nvSpPr>
        <p:spPr>
          <a:xfrm>
            <a:off x="599808" y="1695648"/>
            <a:ext cx="7920000" cy="2961696"/>
          </a:xfrm>
        </p:spPr>
        <p:txBody>
          <a:bodyPr>
            <a:normAutofit fontScale="92500"/>
          </a:bodyPr>
          <a:lstStyle/>
          <a:p>
            <a:pPr>
              <a:lnSpc>
                <a:spcPct val="100000"/>
              </a:lnSpc>
              <a:spcBef>
                <a:spcPts val="2400"/>
              </a:spcBef>
            </a:pPr>
            <a:r>
              <a:rPr lang="en-GB" dirty="0"/>
              <a:t>Academic writing is a formal approach to assignments:</a:t>
            </a:r>
          </a:p>
          <a:p>
            <a:pPr lvl="1">
              <a:lnSpc>
                <a:spcPct val="100000"/>
              </a:lnSpc>
              <a:spcBef>
                <a:spcPts val="2400"/>
              </a:spcBef>
            </a:pPr>
            <a:r>
              <a:rPr lang="en-GB" dirty="0"/>
              <a:t>Formal structure following academic conventions </a:t>
            </a:r>
          </a:p>
          <a:p>
            <a:pPr lvl="1">
              <a:lnSpc>
                <a:spcPct val="100000"/>
              </a:lnSpc>
              <a:spcBef>
                <a:spcPts val="2400"/>
              </a:spcBef>
            </a:pPr>
            <a:r>
              <a:rPr lang="en-GB" dirty="0"/>
              <a:t>Formal tone and use of language</a:t>
            </a:r>
          </a:p>
          <a:p>
            <a:pPr>
              <a:lnSpc>
                <a:spcPct val="100000"/>
              </a:lnSpc>
              <a:spcBef>
                <a:spcPts val="2400"/>
              </a:spcBef>
            </a:pPr>
            <a:r>
              <a:rPr lang="en-GB" dirty="0"/>
              <a:t>Writing in an academic style is something that can be learnt through guidance and conscientious practice</a:t>
            </a:r>
          </a:p>
        </p:txBody>
      </p:sp>
    </p:spTree>
    <p:custDataLst>
      <p:tags r:id="rId1"/>
    </p:custDataLst>
    <p:extLst>
      <p:ext uri="{BB962C8B-B14F-4D97-AF65-F5344CB8AC3E}">
        <p14:creationId xmlns:p14="http://schemas.microsoft.com/office/powerpoint/2010/main" val="3502239169"/>
      </p:ext>
    </p:extLst>
  </p:cSld>
  <p:clrMapOvr>
    <a:masterClrMapping/>
  </p:clrMapOvr>
  <mc:AlternateContent xmlns:mc="http://schemas.openxmlformats.org/markup-compatibility/2006" xmlns:p14="http://schemas.microsoft.com/office/powerpoint/2010/main">
    <mc:Choice Requires="p14">
      <p:transition spd="slow" p14:dur="2000" advTm="38022"/>
    </mc:Choice>
    <mc:Fallback xmlns="">
      <p:transition spd="slow" advTm="38022"/>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44575" y="1340768"/>
            <a:ext cx="7483809" cy="830997"/>
          </a:xfrm>
          <a:prstGeom prst="rect">
            <a:avLst/>
          </a:prstGeom>
          <a:noFill/>
        </p:spPr>
        <p:txBody>
          <a:bodyPr wrap="square" rtlCol="0">
            <a:spAutoFit/>
          </a:bodyPr>
          <a:lstStyle/>
          <a:p>
            <a:r>
              <a:rPr lang="en-GB" sz="2400" dirty="0"/>
              <a:t>Based on the above discussion, it seems reasonable to claim that…</a:t>
            </a:r>
          </a:p>
        </p:txBody>
      </p:sp>
      <p:sp>
        <p:nvSpPr>
          <p:cNvPr id="4" name="TextBox 3"/>
          <p:cNvSpPr txBox="1"/>
          <p:nvPr/>
        </p:nvSpPr>
        <p:spPr>
          <a:xfrm>
            <a:off x="539552" y="2804177"/>
            <a:ext cx="7385441" cy="830997"/>
          </a:xfrm>
          <a:prstGeom prst="rect">
            <a:avLst/>
          </a:prstGeom>
          <a:noFill/>
        </p:spPr>
        <p:txBody>
          <a:bodyPr wrap="square" rtlCol="0">
            <a:spAutoFit/>
          </a:bodyPr>
          <a:lstStyle/>
          <a:p>
            <a:r>
              <a:rPr lang="en-GB" sz="2400" dirty="0"/>
              <a:t>As Marx explained: ‘the bureaucrat has the world as a mere object of his action’ (Marx 1843).</a:t>
            </a:r>
          </a:p>
        </p:txBody>
      </p:sp>
      <p:sp>
        <p:nvSpPr>
          <p:cNvPr id="6" name="TextBox 5"/>
          <p:cNvSpPr txBox="1"/>
          <p:nvPr/>
        </p:nvSpPr>
        <p:spPr>
          <a:xfrm>
            <a:off x="539552" y="4361896"/>
            <a:ext cx="7488832" cy="1200329"/>
          </a:xfrm>
          <a:prstGeom prst="rect">
            <a:avLst/>
          </a:prstGeom>
          <a:noFill/>
        </p:spPr>
        <p:txBody>
          <a:bodyPr wrap="square" rtlCol="0">
            <a:spAutoFit/>
          </a:bodyPr>
          <a:lstStyle/>
          <a:p>
            <a:r>
              <a:rPr lang="en-GB" sz="2400" dirty="0"/>
              <a:t>As Marx explained: ‘the bureaucrat has the world as a mere object of his action’ (Marx 1843). </a:t>
            </a:r>
            <a:r>
              <a:rPr lang="en-GB" sz="2400" dirty="0">
                <a:solidFill>
                  <a:srgbClr val="00B050"/>
                </a:solidFill>
              </a:rPr>
              <a:t>In other words, bureaucracy creates alienation and indifference to others…</a:t>
            </a:r>
          </a:p>
        </p:txBody>
      </p:sp>
      <p:sp>
        <p:nvSpPr>
          <p:cNvPr id="7" name="TextBox 6"/>
          <p:cNvSpPr txBox="1"/>
          <p:nvPr/>
        </p:nvSpPr>
        <p:spPr>
          <a:xfrm rot="21428711">
            <a:off x="1948257" y="1501058"/>
            <a:ext cx="4395947" cy="1107996"/>
          </a:xfrm>
          <a:prstGeom prst="rect">
            <a:avLst/>
          </a:prstGeom>
          <a:noFill/>
          <a:ln>
            <a:noFill/>
          </a:ln>
        </p:spPr>
        <p:txBody>
          <a:bodyPr wrap="none" rtlCol="0">
            <a:spAutoFit/>
          </a:bodyPr>
          <a:lstStyle>
            <a:defPPr>
              <a:defRPr lang="en-US"/>
            </a:defPPr>
            <a:lvl1pPr>
              <a:defRPr sz="6600" b="1">
                <a:ln w="12700">
                  <a:solidFill>
                    <a:schemeClr val="accent6">
                      <a:lumMod val="75000"/>
                    </a:schemeClr>
                  </a:solidFill>
                  <a:prstDash val="solid"/>
                </a:ln>
                <a:solidFill>
                  <a:schemeClr val="accent6">
                    <a:lumMod val="75000"/>
                    <a:alpha val="51000"/>
                  </a:schemeClr>
                </a:solidFill>
              </a:defRPr>
            </a:lvl1pPr>
          </a:lstStyle>
          <a:p>
            <a:r>
              <a:rPr lang="en-GB" dirty="0"/>
              <a:t>Justification</a:t>
            </a:r>
          </a:p>
        </p:txBody>
      </p:sp>
      <p:sp>
        <p:nvSpPr>
          <p:cNvPr id="8" name="TextBox 7"/>
          <p:cNvSpPr txBox="1"/>
          <p:nvPr/>
        </p:nvSpPr>
        <p:spPr>
          <a:xfrm rot="21381469">
            <a:off x="623593" y="3239874"/>
            <a:ext cx="8029955" cy="1107996"/>
          </a:xfrm>
          <a:prstGeom prst="rect">
            <a:avLst/>
          </a:prstGeom>
          <a:noFill/>
          <a:ln>
            <a:noFill/>
          </a:ln>
        </p:spPr>
        <p:txBody>
          <a:bodyPr wrap="none" lIns="91440" tIns="45720" rIns="91440" bIns="45720" rtlCol="0" anchor="t">
            <a:spAutoFit/>
          </a:bodyPr>
          <a:lstStyle>
            <a:defPPr>
              <a:defRPr lang="en-US"/>
            </a:defPPr>
            <a:lvl1pPr>
              <a:defRPr sz="6600" b="1">
                <a:ln w="12700">
                  <a:solidFill>
                    <a:schemeClr val="accent6">
                      <a:lumMod val="75000"/>
                    </a:schemeClr>
                  </a:solidFill>
                  <a:prstDash val="solid"/>
                </a:ln>
                <a:solidFill>
                  <a:schemeClr val="accent6">
                    <a:lumMod val="75000"/>
                    <a:alpha val="51000"/>
                  </a:schemeClr>
                </a:solidFill>
              </a:defRPr>
            </a:lvl1pPr>
          </a:lstStyle>
          <a:p>
            <a:r>
              <a:rPr lang="en-GB" dirty="0">
                <a:solidFill>
                  <a:srgbClr val="548235"/>
                </a:solidFill>
              </a:rPr>
              <a:t>What does this mean?</a:t>
            </a:r>
            <a:endParaRPr lang="en-GB" dirty="0"/>
          </a:p>
        </p:txBody>
      </p:sp>
      <p:sp>
        <p:nvSpPr>
          <p:cNvPr id="9" name="TextBox 8"/>
          <p:cNvSpPr txBox="1"/>
          <p:nvPr/>
        </p:nvSpPr>
        <p:spPr>
          <a:xfrm rot="21413308">
            <a:off x="675265" y="5313795"/>
            <a:ext cx="7726923" cy="1107996"/>
          </a:xfrm>
          <a:prstGeom prst="rect">
            <a:avLst/>
          </a:prstGeom>
          <a:noFill/>
          <a:ln>
            <a:noFill/>
          </a:ln>
        </p:spPr>
        <p:txBody>
          <a:bodyPr wrap="none" lIns="91440" tIns="45720" rIns="91440" bIns="45720" rtlCol="0" anchor="t">
            <a:spAutoFit/>
          </a:bodyPr>
          <a:lstStyle>
            <a:defPPr>
              <a:defRPr lang="en-US"/>
            </a:defPPr>
            <a:lvl1pPr>
              <a:defRPr sz="6600" b="1">
                <a:ln w="12700">
                  <a:solidFill>
                    <a:schemeClr val="accent6">
                      <a:lumMod val="75000"/>
                    </a:schemeClr>
                  </a:solidFill>
                  <a:prstDash val="solid"/>
                </a:ln>
                <a:solidFill>
                  <a:schemeClr val="accent6">
                    <a:lumMod val="75000"/>
                    <a:alpha val="51000"/>
                  </a:schemeClr>
                </a:solidFill>
              </a:defRPr>
            </a:lvl1pPr>
          </a:lstStyle>
          <a:p>
            <a:r>
              <a:rPr lang="en-GB" dirty="0">
                <a:solidFill>
                  <a:srgbClr val="548235"/>
                </a:solidFill>
              </a:rPr>
              <a:t>Shows understanding</a:t>
            </a:r>
            <a:endParaRPr lang="en-GB" dirty="0"/>
          </a:p>
        </p:txBody>
      </p:sp>
      <p:sp>
        <p:nvSpPr>
          <p:cNvPr id="10" name="Title 2">
            <a:extLst>
              <a:ext uri="{FF2B5EF4-FFF2-40B4-BE49-F238E27FC236}">
                <a16:creationId xmlns:a16="http://schemas.microsoft.com/office/drawing/2014/main" id="{5946A18A-B1DD-4A41-A27C-AB2AF45F5B40}"/>
              </a:ext>
            </a:extLst>
          </p:cNvPr>
          <p:cNvSpPr>
            <a:spLocks noGrp="1"/>
          </p:cNvSpPr>
          <p:nvPr>
            <p:ph type="title"/>
          </p:nvPr>
        </p:nvSpPr>
        <p:spPr>
          <a:xfrm>
            <a:off x="529208" y="299511"/>
            <a:ext cx="8229600" cy="1143000"/>
          </a:xfrm>
        </p:spPr>
        <p:txBody>
          <a:bodyPr>
            <a:normAutofit/>
          </a:bodyPr>
          <a:lstStyle/>
          <a:p>
            <a:r>
              <a:rPr lang="en-GB" sz="4800" b="1" dirty="0"/>
              <a:t>Explain Yourself</a:t>
            </a:r>
          </a:p>
        </p:txBody>
      </p:sp>
    </p:spTree>
    <p:custDataLst>
      <p:tags r:id="rId1"/>
    </p:custDataLst>
    <p:extLst>
      <p:ext uri="{BB962C8B-B14F-4D97-AF65-F5344CB8AC3E}">
        <p14:creationId xmlns:p14="http://schemas.microsoft.com/office/powerpoint/2010/main" val="3175569857"/>
      </p:ext>
    </p:extLst>
  </p:cSld>
  <p:clrMapOvr>
    <a:masterClrMapping/>
  </p:clrMapOvr>
  <mc:AlternateContent xmlns:mc="http://schemas.openxmlformats.org/markup-compatibility/2006" xmlns:p14="http://schemas.microsoft.com/office/powerpoint/2010/main">
    <mc:Choice Requires="p14">
      <p:transition spd="slow" p14:dur="2000" advTm="29017"/>
    </mc:Choice>
    <mc:Fallback xmlns="">
      <p:transition spd="slow" advTm="29017"/>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fade">
                                      <p:cBhvr>
                                        <p:cTn id="12" dur="1000"/>
                                        <p:tgtEl>
                                          <p:spTgt spid="4"/>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fade">
                                      <p:cBhvr>
                                        <p:cTn id="17" dur="1000"/>
                                        <p:tgtEl>
                                          <p:spTgt spid="6"/>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7"/>
                                        </p:tgtEl>
                                        <p:attrNameLst>
                                          <p:attrName>style.visibility</p:attrName>
                                        </p:attrNameLst>
                                      </p:cBhvr>
                                      <p:to>
                                        <p:strVal val="visible"/>
                                      </p:to>
                                    </p:set>
                                    <p:animEffect transition="in" filter="fade">
                                      <p:cBhvr>
                                        <p:cTn id="22" dur="1000"/>
                                        <p:tgtEl>
                                          <p:spTgt spid="7"/>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8"/>
                                        </p:tgtEl>
                                        <p:attrNameLst>
                                          <p:attrName>style.visibility</p:attrName>
                                        </p:attrNameLst>
                                      </p:cBhvr>
                                      <p:to>
                                        <p:strVal val="visible"/>
                                      </p:to>
                                    </p:set>
                                    <p:animEffect transition="in" filter="fade">
                                      <p:cBhvr>
                                        <p:cTn id="27" dur="1000"/>
                                        <p:tgtEl>
                                          <p:spTgt spid="8"/>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9"/>
                                        </p:tgtEl>
                                        <p:attrNameLst>
                                          <p:attrName>style.visibility</p:attrName>
                                        </p:attrNameLst>
                                      </p:cBhvr>
                                      <p:to>
                                        <p:strVal val="visible"/>
                                      </p:to>
                                    </p:set>
                                    <p:animEffect transition="in" filter="fade">
                                      <p:cBhvr>
                                        <p:cTn id="32" dur="10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p:bldP spid="6" grpId="0"/>
      <p:bldP spid="7" grpId="0"/>
      <p:bldP spid="8" grpId="0"/>
      <p:bldP spid="9"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377952"/>
            <a:ext cx="8229600" cy="1052736"/>
          </a:xfrm>
        </p:spPr>
        <p:txBody>
          <a:bodyPr>
            <a:normAutofit/>
          </a:bodyPr>
          <a:lstStyle/>
          <a:p>
            <a:r>
              <a:rPr lang="en-GB" sz="4800" b="1" dirty="0"/>
              <a:t>Writing is a Process</a:t>
            </a:r>
          </a:p>
        </p:txBody>
      </p:sp>
      <p:sp>
        <p:nvSpPr>
          <p:cNvPr id="2" name="Content Placeholder 1"/>
          <p:cNvSpPr>
            <a:spLocks noGrp="1"/>
          </p:cNvSpPr>
          <p:nvPr>
            <p:ph idx="1"/>
          </p:nvPr>
        </p:nvSpPr>
        <p:spPr>
          <a:xfrm>
            <a:off x="457200" y="1790728"/>
            <a:ext cx="8229600" cy="3793207"/>
          </a:xfrm>
        </p:spPr>
        <p:txBody>
          <a:bodyPr>
            <a:normAutofit/>
          </a:bodyPr>
          <a:lstStyle/>
          <a:p>
            <a:pPr marL="0" indent="0">
              <a:buNone/>
            </a:pPr>
            <a:r>
              <a:rPr lang="en-GB" dirty="0"/>
              <a:t>Improvement takes time and effort – don’t be hard on yourself, stay focused and keep practising!</a:t>
            </a:r>
          </a:p>
          <a:p>
            <a:pPr marL="0" indent="0">
              <a:buNone/>
            </a:pPr>
            <a:endParaRPr lang="en-GB" dirty="0"/>
          </a:p>
          <a:p>
            <a:pPr marL="0" indent="0">
              <a:buNone/>
            </a:pPr>
            <a:r>
              <a:rPr lang="en-GB" dirty="0"/>
              <a:t>Make use of your feedback – implement the necessary changes next time</a:t>
            </a:r>
          </a:p>
          <a:p>
            <a:pPr marL="0" indent="0">
              <a:buNone/>
            </a:pPr>
            <a:endParaRPr lang="en-GB" dirty="0"/>
          </a:p>
          <a:p>
            <a:pPr marL="0" indent="0">
              <a:buNone/>
            </a:pPr>
            <a:r>
              <a:rPr lang="en-GB" dirty="0"/>
              <a:t>Re-read the essays you wrote last year. This will give you a clear sense of how your writing has improved.</a:t>
            </a:r>
          </a:p>
          <a:p>
            <a:pPr marL="0" indent="0">
              <a:buNone/>
            </a:pPr>
            <a:endParaRPr lang="en-GB" sz="4000" dirty="0">
              <a:solidFill>
                <a:schemeClr val="tx1"/>
              </a:solidFill>
            </a:endParaRPr>
          </a:p>
        </p:txBody>
      </p:sp>
    </p:spTree>
    <p:custDataLst>
      <p:tags r:id="rId1"/>
    </p:custDataLst>
    <p:extLst>
      <p:ext uri="{BB962C8B-B14F-4D97-AF65-F5344CB8AC3E}">
        <p14:creationId xmlns:p14="http://schemas.microsoft.com/office/powerpoint/2010/main" val="836911477"/>
      </p:ext>
    </p:extLst>
  </p:cSld>
  <p:clrMapOvr>
    <a:masterClrMapping/>
  </p:clrMapOvr>
  <mc:AlternateContent xmlns:mc="http://schemas.openxmlformats.org/markup-compatibility/2006" xmlns:p14="http://schemas.microsoft.com/office/powerpoint/2010/main">
    <mc:Choice Requires="p14">
      <p:transition spd="slow" p14:dur="2000" advTm="45027"/>
    </mc:Choice>
    <mc:Fallback xmlns="">
      <p:transition spd="slow" advTm="45027"/>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9DE65E-B3D3-430D-BC5C-8D6E89B1922C}"/>
              </a:ext>
            </a:extLst>
          </p:cNvPr>
          <p:cNvSpPr>
            <a:spLocks noGrp="1"/>
          </p:cNvSpPr>
          <p:nvPr>
            <p:ph type="title"/>
          </p:nvPr>
        </p:nvSpPr>
        <p:spPr>
          <a:xfrm>
            <a:off x="252000" y="243684"/>
            <a:ext cx="8640000" cy="1074753"/>
          </a:xfrm>
        </p:spPr>
        <p:txBody>
          <a:bodyPr>
            <a:noAutofit/>
          </a:bodyPr>
          <a:lstStyle/>
          <a:p>
            <a:pPr algn="ctr"/>
            <a:r>
              <a:rPr lang="en-GB" b="1" dirty="0"/>
              <a:t>Further resources</a:t>
            </a:r>
          </a:p>
        </p:txBody>
      </p:sp>
      <p:sp>
        <p:nvSpPr>
          <p:cNvPr id="3" name="Content Placeholder 2">
            <a:extLst>
              <a:ext uri="{FF2B5EF4-FFF2-40B4-BE49-F238E27FC236}">
                <a16:creationId xmlns:a16="http://schemas.microsoft.com/office/drawing/2014/main" id="{12823411-12EE-44B2-8140-A1D56D131F5B}"/>
              </a:ext>
            </a:extLst>
          </p:cNvPr>
          <p:cNvSpPr>
            <a:spLocks noGrp="1"/>
          </p:cNvSpPr>
          <p:nvPr>
            <p:ph idx="1"/>
          </p:nvPr>
        </p:nvSpPr>
        <p:spPr>
          <a:xfrm>
            <a:off x="634770" y="1318436"/>
            <a:ext cx="8296577" cy="5295879"/>
          </a:xfrm>
        </p:spPr>
        <p:txBody>
          <a:bodyPr>
            <a:noAutofit/>
          </a:bodyPr>
          <a:lstStyle/>
          <a:p>
            <a:pPr marL="0" indent="0">
              <a:lnSpc>
                <a:spcPct val="100000"/>
              </a:lnSpc>
              <a:spcBef>
                <a:spcPts val="2400"/>
              </a:spcBef>
              <a:buNone/>
            </a:pPr>
            <a:r>
              <a:rPr lang="en-GB" sz="2400" dirty="0"/>
              <a:t>For guidance on the broader range of academic skills that will help you succeed at university, please go to the SLAS webpages </a:t>
            </a:r>
            <a:r>
              <a:rPr lang="en-GB" sz="2400" dirty="0">
                <a:hlinkClick r:id="rId4"/>
              </a:rPr>
              <a:t>http://www.kent.ac.uk/student-learning-advisory-service</a:t>
            </a:r>
            <a:r>
              <a:rPr lang="en-GB" sz="2400" dirty="0"/>
              <a:t>     where you can: </a:t>
            </a:r>
          </a:p>
          <a:p>
            <a:pPr>
              <a:lnSpc>
                <a:spcPct val="100000"/>
              </a:lnSpc>
              <a:spcBef>
                <a:spcPts val="2400"/>
              </a:spcBef>
            </a:pPr>
            <a:r>
              <a:rPr lang="en-GB" sz="2400" dirty="0"/>
              <a:t>Book a </a:t>
            </a:r>
            <a:r>
              <a:rPr lang="en-GB" sz="2400" b="1" dirty="0">
                <a:solidFill>
                  <a:srgbClr val="0070C0"/>
                </a:solidFill>
              </a:rPr>
              <a:t>one-to-one appointment </a:t>
            </a:r>
            <a:r>
              <a:rPr lang="en-GB" sz="2400" dirty="0"/>
              <a:t>with a SLAS adviser </a:t>
            </a:r>
          </a:p>
          <a:p>
            <a:pPr>
              <a:lnSpc>
                <a:spcPct val="100000"/>
              </a:lnSpc>
              <a:spcBef>
                <a:spcPts val="2400"/>
              </a:spcBef>
            </a:pPr>
            <a:r>
              <a:rPr lang="en-GB" sz="2400" dirty="0"/>
              <a:t>Attend a range of </a:t>
            </a:r>
            <a:r>
              <a:rPr lang="en-GB" sz="2400" b="1" dirty="0">
                <a:solidFill>
                  <a:srgbClr val="0070C0"/>
                </a:solidFill>
              </a:rPr>
              <a:t>Online Bitesize Skills Development sessions </a:t>
            </a:r>
            <a:endParaRPr lang="en-GB" sz="2400" dirty="0"/>
          </a:p>
        </p:txBody>
      </p:sp>
    </p:spTree>
    <p:custDataLst>
      <p:tags r:id="rId1"/>
    </p:custDataLst>
    <p:extLst>
      <p:ext uri="{BB962C8B-B14F-4D97-AF65-F5344CB8AC3E}">
        <p14:creationId xmlns:p14="http://schemas.microsoft.com/office/powerpoint/2010/main" val="853740383"/>
      </p:ext>
    </p:extLst>
  </p:cSld>
  <p:clrMapOvr>
    <a:masterClrMapping/>
  </p:clrMapOvr>
  <mc:AlternateContent xmlns:mc="http://schemas.openxmlformats.org/markup-compatibility/2006" xmlns:p14="http://schemas.microsoft.com/office/powerpoint/2010/main">
    <mc:Choice Requires="p14">
      <p:transition spd="med" p14:dur="700" advTm="45700">
        <p:fade/>
      </p:transition>
    </mc:Choice>
    <mc:Fallback xmlns="">
      <p:transition spd="med" advTm="45700">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67544" y="1472591"/>
            <a:ext cx="8229600" cy="5083191"/>
          </a:xfrm>
        </p:spPr>
        <p:txBody>
          <a:bodyPr>
            <a:normAutofit/>
          </a:bodyPr>
          <a:lstStyle/>
          <a:p>
            <a:pPr marL="109728" indent="0">
              <a:buNone/>
            </a:pPr>
            <a:r>
              <a:rPr lang="en-GB" dirty="0"/>
              <a:t>Success on your course is determined by your understanding of course content and your discipline</a:t>
            </a:r>
          </a:p>
          <a:p>
            <a:pPr marL="109728" indent="0">
              <a:buNone/>
            </a:pPr>
            <a:endParaRPr lang="en-GB" dirty="0"/>
          </a:p>
          <a:p>
            <a:pPr marL="109728" indent="0">
              <a:buNone/>
            </a:pPr>
            <a:r>
              <a:rPr lang="en-GB" dirty="0"/>
              <a:t>Your understanding is shaped by how you engage with course content</a:t>
            </a:r>
          </a:p>
          <a:p>
            <a:pPr marL="109728" indent="0">
              <a:buNone/>
            </a:pPr>
            <a:endParaRPr lang="en-GB" dirty="0"/>
          </a:p>
          <a:p>
            <a:pPr marL="109728" indent="0">
              <a:buNone/>
            </a:pPr>
            <a:r>
              <a:rPr lang="en-GB" dirty="0"/>
              <a:t>Your engagement with course content is assessed by </a:t>
            </a:r>
            <a:r>
              <a:rPr lang="en-GB" b="1" dirty="0"/>
              <a:t>what and how you communicate in your assignments</a:t>
            </a:r>
          </a:p>
          <a:p>
            <a:pPr marL="109728" indent="0">
              <a:buNone/>
            </a:pPr>
            <a:endParaRPr lang="en-GB" dirty="0"/>
          </a:p>
          <a:p>
            <a:pPr marL="109728" indent="0">
              <a:buNone/>
            </a:pPr>
            <a:r>
              <a:rPr lang="en-GB" dirty="0"/>
              <a:t>Academic writing style is the ‘</a:t>
            </a:r>
            <a:r>
              <a:rPr lang="en-GB" b="1" dirty="0"/>
              <a:t>how</a:t>
            </a:r>
            <a:r>
              <a:rPr lang="en-GB" dirty="0"/>
              <a:t>’</a:t>
            </a:r>
          </a:p>
          <a:p>
            <a:pPr marL="109728" indent="0">
              <a:buNone/>
            </a:pPr>
            <a:endParaRPr lang="en-GB" dirty="0"/>
          </a:p>
          <a:p>
            <a:pPr marL="109728" indent="0">
              <a:buNone/>
            </a:pPr>
            <a:endParaRPr lang="en-GB" sz="2400" dirty="0"/>
          </a:p>
        </p:txBody>
      </p:sp>
      <p:sp>
        <p:nvSpPr>
          <p:cNvPr id="3" name="Title 2"/>
          <p:cNvSpPr>
            <a:spLocks noGrp="1"/>
          </p:cNvSpPr>
          <p:nvPr>
            <p:ph type="title"/>
          </p:nvPr>
        </p:nvSpPr>
        <p:spPr>
          <a:xfrm>
            <a:off x="467544" y="116632"/>
            <a:ext cx="8568172" cy="936104"/>
          </a:xfrm>
        </p:spPr>
        <p:txBody>
          <a:bodyPr>
            <a:noAutofit/>
          </a:bodyPr>
          <a:lstStyle/>
          <a:p>
            <a:r>
              <a:rPr lang="en-GB" sz="4800" b="1" dirty="0"/>
              <a:t>The Importance of Academic Style</a:t>
            </a:r>
          </a:p>
        </p:txBody>
      </p:sp>
    </p:spTree>
    <p:custDataLst>
      <p:tags r:id="rId1"/>
    </p:custDataLst>
    <p:extLst>
      <p:ext uri="{BB962C8B-B14F-4D97-AF65-F5344CB8AC3E}">
        <p14:creationId xmlns:p14="http://schemas.microsoft.com/office/powerpoint/2010/main" val="483307977"/>
      </p:ext>
    </p:extLst>
  </p:cSld>
  <p:clrMapOvr>
    <a:masterClrMapping/>
  </p:clrMapOvr>
  <mc:AlternateContent xmlns:mc="http://schemas.openxmlformats.org/markup-compatibility/2006" xmlns:p14="http://schemas.microsoft.com/office/powerpoint/2010/main">
    <mc:Choice Requires="p14">
      <p:transition spd="slow" p14:dur="2000" advTm="30085"/>
    </mc:Choice>
    <mc:Fallback xmlns="">
      <p:transition spd="slow" advTm="30085"/>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23528" y="2204496"/>
            <a:ext cx="8229600" cy="4125966"/>
          </a:xfrm>
        </p:spPr>
        <p:txBody>
          <a:bodyPr>
            <a:normAutofit/>
          </a:bodyPr>
          <a:lstStyle/>
          <a:p>
            <a:pPr>
              <a:lnSpc>
                <a:spcPct val="100000"/>
              </a:lnSpc>
              <a:spcBef>
                <a:spcPts val="0"/>
              </a:spcBef>
              <a:spcAft>
                <a:spcPts val="1800"/>
              </a:spcAft>
            </a:pPr>
            <a:r>
              <a:rPr lang="en-GB" sz="3600" dirty="0"/>
              <a:t> </a:t>
            </a:r>
            <a:r>
              <a:rPr lang="en-GB" sz="6000" dirty="0">
                <a:solidFill>
                  <a:srgbClr val="0070C0"/>
                </a:solidFill>
              </a:rPr>
              <a:t>A</a:t>
            </a:r>
            <a:r>
              <a:rPr lang="en-GB" sz="4400" dirty="0"/>
              <a:t>ccuracy</a:t>
            </a:r>
          </a:p>
          <a:p>
            <a:pPr>
              <a:lnSpc>
                <a:spcPct val="100000"/>
              </a:lnSpc>
              <a:spcBef>
                <a:spcPts val="0"/>
              </a:spcBef>
              <a:spcAft>
                <a:spcPts val="1800"/>
              </a:spcAft>
            </a:pPr>
            <a:r>
              <a:rPr lang="en-GB" sz="3600" dirty="0"/>
              <a:t> </a:t>
            </a:r>
            <a:r>
              <a:rPr lang="en-GB" sz="6000" dirty="0">
                <a:solidFill>
                  <a:srgbClr val="0070C0"/>
                </a:solidFill>
              </a:rPr>
              <a:t>B</a:t>
            </a:r>
            <a:r>
              <a:rPr lang="en-GB" sz="4400" dirty="0"/>
              <a:t>revity</a:t>
            </a:r>
          </a:p>
          <a:p>
            <a:pPr>
              <a:lnSpc>
                <a:spcPct val="100000"/>
              </a:lnSpc>
              <a:spcBef>
                <a:spcPts val="0"/>
              </a:spcBef>
              <a:spcAft>
                <a:spcPts val="1800"/>
              </a:spcAft>
            </a:pPr>
            <a:r>
              <a:rPr lang="en-GB" sz="3600" dirty="0"/>
              <a:t> </a:t>
            </a:r>
            <a:r>
              <a:rPr lang="en-GB" sz="6000" dirty="0">
                <a:solidFill>
                  <a:srgbClr val="0070C0"/>
                </a:solidFill>
              </a:rPr>
              <a:t>C</a:t>
            </a:r>
            <a:r>
              <a:rPr lang="en-GB" sz="4400" dirty="0"/>
              <a:t>larity</a:t>
            </a:r>
          </a:p>
          <a:p>
            <a:pPr marL="109728" indent="0">
              <a:lnSpc>
                <a:spcPct val="100000"/>
              </a:lnSpc>
              <a:spcBef>
                <a:spcPts val="0"/>
              </a:spcBef>
              <a:spcAft>
                <a:spcPts val="1200"/>
              </a:spcAft>
              <a:buNone/>
            </a:pPr>
            <a:endParaRPr lang="en-GB" sz="2400" dirty="0"/>
          </a:p>
        </p:txBody>
      </p:sp>
      <p:sp>
        <p:nvSpPr>
          <p:cNvPr id="3" name="Title 2"/>
          <p:cNvSpPr>
            <a:spLocks noGrp="1"/>
          </p:cNvSpPr>
          <p:nvPr>
            <p:ph type="title"/>
          </p:nvPr>
        </p:nvSpPr>
        <p:spPr>
          <a:xfrm>
            <a:off x="251520" y="57034"/>
            <a:ext cx="8373616" cy="1429996"/>
          </a:xfrm>
        </p:spPr>
        <p:txBody>
          <a:bodyPr>
            <a:noAutofit/>
          </a:bodyPr>
          <a:lstStyle/>
          <a:p>
            <a:pPr algn="ctr"/>
            <a:r>
              <a:rPr lang="en-GB" sz="4800" b="1" dirty="0"/>
              <a:t>Characteristics of Academic Style</a:t>
            </a:r>
          </a:p>
        </p:txBody>
      </p:sp>
      <p:sp>
        <p:nvSpPr>
          <p:cNvPr id="4" name="TextBox 3"/>
          <p:cNvSpPr txBox="1"/>
          <p:nvPr/>
        </p:nvSpPr>
        <p:spPr>
          <a:xfrm>
            <a:off x="0" y="1328696"/>
            <a:ext cx="9144000" cy="646331"/>
          </a:xfrm>
          <a:prstGeom prst="rect">
            <a:avLst/>
          </a:prstGeom>
          <a:noFill/>
        </p:spPr>
        <p:txBody>
          <a:bodyPr wrap="square" rtlCol="0">
            <a:spAutoFit/>
          </a:bodyPr>
          <a:lstStyle/>
          <a:p>
            <a:pPr algn="ctr"/>
            <a:r>
              <a:rPr lang="en-GB" sz="3600" dirty="0"/>
              <a:t>‘Think about it – talk about it – write about it’</a:t>
            </a:r>
          </a:p>
        </p:txBody>
      </p:sp>
      <p:sp>
        <p:nvSpPr>
          <p:cNvPr id="5" name="TextBox 4"/>
          <p:cNvSpPr txBox="1"/>
          <p:nvPr/>
        </p:nvSpPr>
        <p:spPr>
          <a:xfrm>
            <a:off x="3413760" y="2435526"/>
            <a:ext cx="5376672" cy="646331"/>
          </a:xfrm>
          <a:prstGeom prst="rect">
            <a:avLst/>
          </a:prstGeom>
          <a:noFill/>
          <a:ln w="12700">
            <a:solidFill>
              <a:schemeClr val="tx1"/>
            </a:solidFill>
          </a:ln>
        </p:spPr>
        <p:txBody>
          <a:bodyPr wrap="square" rtlCol="0">
            <a:spAutoFit/>
          </a:bodyPr>
          <a:lstStyle/>
          <a:p>
            <a:pPr algn="ctr"/>
            <a:r>
              <a:rPr lang="en-GB" dirty="0">
                <a:solidFill>
                  <a:srgbClr val="0000FF"/>
                </a:solidFill>
              </a:rPr>
              <a:t>All the information you provide must accurately reflect the content of your source materials</a:t>
            </a:r>
          </a:p>
        </p:txBody>
      </p:sp>
      <p:sp>
        <p:nvSpPr>
          <p:cNvPr id="6" name="TextBox 5"/>
          <p:cNvSpPr txBox="1"/>
          <p:nvPr/>
        </p:nvSpPr>
        <p:spPr>
          <a:xfrm>
            <a:off x="3413760" y="3612573"/>
            <a:ext cx="5376672" cy="646331"/>
          </a:xfrm>
          <a:prstGeom prst="rect">
            <a:avLst/>
          </a:prstGeom>
          <a:noFill/>
          <a:ln w="12700">
            <a:solidFill>
              <a:schemeClr val="tx1"/>
            </a:solidFill>
          </a:ln>
        </p:spPr>
        <p:txBody>
          <a:bodyPr wrap="square" rtlCol="0">
            <a:spAutoFit/>
          </a:bodyPr>
          <a:lstStyle/>
          <a:p>
            <a:pPr algn="ctr"/>
            <a:r>
              <a:rPr lang="en-GB" dirty="0">
                <a:solidFill>
                  <a:srgbClr val="0000FF"/>
                </a:solidFill>
              </a:rPr>
              <a:t>Keep it brief. Including a wide range of material, within your word count, means there’s no room to go off-topic</a:t>
            </a:r>
          </a:p>
        </p:txBody>
      </p:sp>
      <p:sp>
        <p:nvSpPr>
          <p:cNvPr id="7" name="TextBox 6"/>
          <p:cNvSpPr txBox="1"/>
          <p:nvPr/>
        </p:nvSpPr>
        <p:spPr>
          <a:xfrm>
            <a:off x="3413760" y="4757797"/>
            <a:ext cx="5376672" cy="646331"/>
          </a:xfrm>
          <a:prstGeom prst="rect">
            <a:avLst/>
          </a:prstGeom>
          <a:noFill/>
          <a:ln w="12700">
            <a:solidFill>
              <a:schemeClr val="tx1"/>
            </a:solidFill>
          </a:ln>
        </p:spPr>
        <p:txBody>
          <a:bodyPr wrap="square" rtlCol="0">
            <a:spAutoFit/>
          </a:bodyPr>
          <a:lstStyle/>
          <a:p>
            <a:pPr algn="ctr"/>
            <a:r>
              <a:rPr lang="en-GB" dirty="0">
                <a:solidFill>
                  <a:srgbClr val="0000FF"/>
                </a:solidFill>
              </a:rPr>
              <a:t>Make sure the content of your essay is easy for your reader to follow and understand. </a:t>
            </a:r>
          </a:p>
        </p:txBody>
      </p:sp>
    </p:spTree>
    <p:custDataLst>
      <p:tags r:id="rId1"/>
    </p:custDataLst>
    <p:extLst>
      <p:ext uri="{BB962C8B-B14F-4D97-AF65-F5344CB8AC3E}">
        <p14:creationId xmlns:p14="http://schemas.microsoft.com/office/powerpoint/2010/main" val="1160615050"/>
      </p:ext>
    </p:extLst>
  </p:cSld>
  <p:clrMapOvr>
    <a:masterClrMapping/>
  </p:clrMapOvr>
  <mc:AlternateContent xmlns:mc="http://schemas.openxmlformats.org/markup-compatibility/2006" xmlns:p14="http://schemas.microsoft.com/office/powerpoint/2010/main">
    <mc:Choice Requires="p14">
      <p:transition spd="slow" p14:dur="2000" advTm="50000"/>
    </mc:Choice>
    <mc:Fallback xmlns="">
      <p:transition spd="slow" advTm="50000"/>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23528" y="1484784"/>
            <a:ext cx="8229600" cy="4536504"/>
          </a:xfrm>
        </p:spPr>
        <p:txBody>
          <a:bodyPr>
            <a:normAutofit/>
          </a:bodyPr>
          <a:lstStyle/>
          <a:p>
            <a:pPr marL="109728" indent="0">
              <a:buNone/>
            </a:pPr>
            <a:r>
              <a:rPr lang="en-GB" sz="4800" dirty="0"/>
              <a:t>Read</a:t>
            </a:r>
          </a:p>
          <a:p>
            <a:pPr marL="109728" indent="0">
              <a:buNone/>
            </a:pPr>
            <a:endParaRPr lang="en-GB" sz="4800" dirty="0"/>
          </a:p>
          <a:p>
            <a:pPr marL="109728" indent="0">
              <a:buNone/>
            </a:pPr>
            <a:r>
              <a:rPr lang="en-GB" sz="4800" dirty="0"/>
              <a:t>Write</a:t>
            </a:r>
          </a:p>
          <a:p>
            <a:pPr marL="109728" indent="0">
              <a:buNone/>
            </a:pPr>
            <a:endParaRPr lang="en-GB" sz="4800" dirty="0"/>
          </a:p>
          <a:p>
            <a:pPr marL="109728" indent="0">
              <a:buNone/>
            </a:pPr>
            <a:r>
              <a:rPr lang="en-GB" sz="4800" dirty="0"/>
              <a:t>Learn </a:t>
            </a:r>
            <a:endParaRPr lang="en-GB" sz="2400" dirty="0"/>
          </a:p>
        </p:txBody>
      </p:sp>
      <p:sp>
        <p:nvSpPr>
          <p:cNvPr id="3" name="Title 2"/>
          <p:cNvSpPr>
            <a:spLocks noGrp="1"/>
          </p:cNvSpPr>
          <p:nvPr>
            <p:ph type="title"/>
          </p:nvPr>
        </p:nvSpPr>
        <p:spPr>
          <a:xfrm>
            <a:off x="467544" y="116632"/>
            <a:ext cx="8229600" cy="936104"/>
          </a:xfrm>
        </p:spPr>
        <p:txBody>
          <a:bodyPr>
            <a:normAutofit/>
          </a:bodyPr>
          <a:lstStyle/>
          <a:p>
            <a:r>
              <a:rPr lang="en-GB" sz="4800" b="1" dirty="0"/>
              <a:t>Successful Academic Writers…</a:t>
            </a:r>
          </a:p>
        </p:txBody>
      </p:sp>
      <p:sp>
        <p:nvSpPr>
          <p:cNvPr id="8" name="TextBox 7"/>
          <p:cNvSpPr txBox="1"/>
          <p:nvPr/>
        </p:nvSpPr>
        <p:spPr>
          <a:xfrm>
            <a:off x="2771800" y="1485926"/>
            <a:ext cx="5084064" cy="646331"/>
          </a:xfrm>
          <a:prstGeom prst="rect">
            <a:avLst/>
          </a:prstGeom>
          <a:noFill/>
          <a:ln w="12700">
            <a:solidFill>
              <a:schemeClr val="tx1"/>
            </a:solidFill>
          </a:ln>
        </p:spPr>
        <p:txBody>
          <a:bodyPr wrap="square" rtlCol="0">
            <a:spAutoFit/>
          </a:bodyPr>
          <a:lstStyle/>
          <a:p>
            <a:pPr algn="ctr"/>
            <a:r>
              <a:rPr lang="en-GB" dirty="0">
                <a:solidFill>
                  <a:srgbClr val="0000FF"/>
                </a:solidFill>
              </a:rPr>
              <a:t>Take notice of writing styles and conventions. Be influenced by the writers you enjoy reading.</a:t>
            </a:r>
          </a:p>
        </p:txBody>
      </p:sp>
      <p:sp>
        <p:nvSpPr>
          <p:cNvPr id="6" name="Rectangle 5"/>
          <p:cNvSpPr/>
          <p:nvPr/>
        </p:nvSpPr>
        <p:spPr>
          <a:xfrm>
            <a:off x="2771800" y="3050348"/>
            <a:ext cx="5084064" cy="646331"/>
          </a:xfrm>
          <a:prstGeom prst="rect">
            <a:avLst/>
          </a:prstGeom>
          <a:ln w="12700">
            <a:solidFill>
              <a:schemeClr val="tx1"/>
            </a:solidFill>
          </a:ln>
        </p:spPr>
        <p:txBody>
          <a:bodyPr wrap="square">
            <a:spAutoFit/>
          </a:bodyPr>
          <a:lstStyle/>
          <a:p>
            <a:pPr algn="ctr"/>
            <a:r>
              <a:rPr lang="en-GB" dirty="0">
                <a:solidFill>
                  <a:srgbClr val="0000FF"/>
                </a:solidFill>
              </a:rPr>
              <a:t>Read your work critically. Identify what you need to change to improve fluency edit and re-write it.</a:t>
            </a:r>
          </a:p>
        </p:txBody>
      </p:sp>
      <p:sp>
        <p:nvSpPr>
          <p:cNvPr id="10" name="Rectangle 9"/>
          <p:cNvSpPr/>
          <p:nvPr/>
        </p:nvSpPr>
        <p:spPr>
          <a:xfrm>
            <a:off x="2771800" y="4700114"/>
            <a:ext cx="5084064" cy="646331"/>
          </a:xfrm>
          <a:prstGeom prst="rect">
            <a:avLst/>
          </a:prstGeom>
          <a:ln w="12700">
            <a:solidFill>
              <a:schemeClr val="tx1"/>
            </a:solidFill>
          </a:ln>
        </p:spPr>
        <p:txBody>
          <a:bodyPr wrap="square">
            <a:spAutoFit/>
          </a:bodyPr>
          <a:lstStyle/>
          <a:p>
            <a:pPr algn="ctr"/>
            <a:r>
              <a:rPr lang="en-GB" dirty="0">
                <a:solidFill>
                  <a:srgbClr val="0000FF"/>
                </a:solidFill>
              </a:rPr>
              <a:t>New vocabulary. Have a systematic approach to help you memorise unfamiliar terms.</a:t>
            </a:r>
          </a:p>
        </p:txBody>
      </p:sp>
    </p:spTree>
    <p:custDataLst>
      <p:tags r:id="rId1"/>
    </p:custDataLst>
    <p:extLst>
      <p:ext uri="{BB962C8B-B14F-4D97-AF65-F5344CB8AC3E}">
        <p14:creationId xmlns:p14="http://schemas.microsoft.com/office/powerpoint/2010/main" val="2159712073"/>
      </p:ext>
    </p:extLst>
  </p:cSld>
  <p:clrMapOvr>
    <a:masterClrMapping/>
  </p:clrMapOvr>
  <mc:AlternateContent xmlns:mc="http://schemas.openxmlformats.org/markup-compatibility/2006" xmlns:p14="http://schemas.microsoft.com/office/powerpoint/2010/main">
    <mc:Choice Requires="p14">
      <p:transition spd="slow" p14:dur="2000" advTm="66038"/>
    </mc:Choice>
    <mc:Fallback xmlns="">
      <p:transition spd="slow" advTm="66038"/>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67544" y="1560976"/>
            <a:ext cx="8229600" cy="4827632"/>
          </a:xfrm>
        </p:spPr>
        <p:txBody>
          <a:bodyPr>
            <a:noAutofit/>
          </a:bodyPr>
          <a:lstStyle/>
          <a:p>
            <a:pPr>
              <a:buClr>
                <a:schemeClr val="tx1"/>
              </a:buClr>
            </a:pPr>
            <a:r>
              <a:rPr lang="en-GB" sz="3600" dirty="0"/>
              <a:t> </a:t>
            </a:r>
            <a:r>
              <a:rPr lang="en-GB" sz="4800" dirty="0"/>
              <a:t>Relevant</a:t>
            </a:r>
          </a:p>
          <a:p>
            <a:pPr>
              <a:buClr>
                <a:schemeClr val="tx1"/>
              </a:buClr>
            </a:pPr>
            <a:endParaRPr lang="en-GB" sz="4800" dirty="0"/>
          </a:p>
          <a:p>
            <a:pPr>
              <a:buClr>
                <a:schemeClr val="tx1"/>
              </a:buClr>
            </a:pPr>
            <a:r>
              <a:rPr lang="en-GB" sz="3600" dirty="0"/>
              <a:t> </a:t>
            </a:r>
            <a:r>
              <a:rPr lang="en-GB" sz="4800" dirty="0"/>
              <a:t>Organised</a:t>
            </a:r>
          </a:p>
          <a:p>
            <a:pPr>
              <a:buClr>
                <a:schemeClr val="tx1"/>
              </a:buClr>
            </a:pPr>
            <a:endParaRPr lang="en-GB" sz="4800" dirty="0"/>
          </a:p>
          <a:p>
            <a:pPr>
              <a:buClr>
                <a:schemeClr val="tx1"/>
              </a:buClr>
            </a:pPr>
            <a:r>
              <a:rPr lang="en-GB" sz="3600" dirty="0"/>
              <a:t> </a:t>
            </a:r>
            <a:r>
              <a:rPr lang="en-GB" sz="4800" dirty="0"/>
              <a:t>Follows academic conventions</a:t>
            </a:r>
          </a:p>
        </p:txBody>
      </p:sp>
      <p:sp>
        <p:nvSpPr>
          <p:cNvPr id="3" name="Title 2"/>
          <p:cNvSpPr>
            <a:spLocks noGrp="1"/>
          </p:cNvSpPr>
          <p:nvPr>
            <p:ph type="title"/>
          </p:nvPr>
        </p:nvSpPr>
        <p:spPr>
          <a:xfrm>
            <a:off x="467544" y="311704"/>
            <a:ext cx="8229600" cy="936104"/>
          </a:xfrm>
        </p:spPr>
        <p:txBody>
          <a:bodyPr>
            <a:normAutofit/>
          </a:bodyPr>
          <a:lstStyle/>
          <a:p>
            <a:r>
              <a:rPr lang="en-GB" sz="4800" b="1" dirty="0"/>
              <a:t>Strategies for Academic Writing</a:t>
            </a:r>
          </a:p>
        </p:txBody>
      </p:sp>
      <p:sp>
        <p:nvSpPr>
          <p:cNvPr id="4" name="Rectangle 3"/>
          <p:cNvSpPr/>
          <p:nvPr/>
        </p:nvSpPr>
        <p:spPr>
          <a:xfrm>
            <a:off x="3613080" y="1560976"/>
            <a:ext cx="5084064" cy="646331"/>
          </a:xfrm>
          <a:prstGeom prst="rect">
            <a:avLst/>
          </a:prstGeom>
          <a:ln w="12700">
            <a:solidFill>
              <a:schemeClr val="tx1"/>
            </a:solidFill>
          </a:ln>
        </p:spPr>
        <p:txBody>
          <a:bodyPr wrap="square">
            <a:spAutoFit/>
          </a:bodyPr>
          <a:lstStyle/>
          <a:p>
            <a:pPr algn="ctr"/>
            <a:r>
              <a:rPr lang="en-GB" dirty="0">
                <a:solidFill>
                  <a:srgbClr val="0000FF"/>
                </a:solidFill>
              </a:rPr>
              <a:t>Your writing should be clearly related to your essay question; make frequent references to the question.</a:t>
            </a:r>
          </a:p>
        </p:txBody>
      </p:sp>
      <p:sp>
        <p:nvSpPr>
          <p:cNvPr id="5" name="Rectangle 4"/>
          <p:cNvSpPr/>
          <p:nvPr/>
        </p:nvSpPr>
        <p:spPr>
          <a:xfrm>
            <a:off x="3613080" y="3094513"/>
            <a:ext cx="5084064" cy="646331"/>
          </a:xfrm>
          <a:prstGeom prst="rect">
            <a:avLst/>
          </a:prstGeom>
          <a:ln w="12700">
            <a:solidFill>
              <a:schemeClr val="tx1"/>
            </a:solidFill>
          </a:ln>
        </p:spPr>
        <p:txBody>
          <a:bodyPr wrap="square">
            <a:spAutoFit/>
          </a:bodyPr>
          <a:lstStyle/>
          <a:p>
            <a:pPr algn="ctr"/>
            <a:r>
              <a:rPr lang="en-GB" dirty="0">
                <a:solidFill>
                  <a:srgbClr val="0000FF"/>
                </a:solidFill>
              </a:rPr>
              <a:t>Develop a fluent narrative by linking the points you raise in a logically consistent way.</a:t>
            </a:r>
          </a:p>
        </p:txBody>
      </p:sp>
      <p:sp>
        <p:nvSpPr>
          <p:cNvPr id="6" name="Rectangle 5"/>
          <p:cNvSpPr/>
          <p:nvPr/>
        </p:nvSpPr>
        <p:spPr>
          <a:xfrm>
            <a:off x="3613080" y="5642641"/>
            <a:ext cx="5084064" cy="646331"/>
          </a:xfrm>
          <a:prstGeom prst="rect">
            <a:avLst/>
          </a:prstGeom>
          <a:ln w="12700">
            <a:solidFill>
              <a:schemeClr val="tx1"/>
            </a:solidFill>
          </a:ln>
        </p:spPr>
        <p:txBody>
          <a:bodyPr wrap="square">
            <a:spAutoFit/>
          </a:bodyPr>
          <a:lstStyle/>
          <a:p>
            <a:pPr algn="ctr"/>
            <a:r>
              <a:rPr lang="en-GB" dirty="0">
                <a:solidFill>
                  <a:srgbClr val="0000FF"/>
                </a:solidFill>
              </a:rPr>
              <a:t>For essays: Introduction, middle section, conclusion. Include a range of perspectives. Fully referenced.</a:t>
            </a:r>
          </a:p>
        </p:txBody>
      </p:sp>
    </p:spTree>
    <p:custDataLst>
      <p:tags r:id="rId1"/>
    </p:custDataLst>
    <p:extLst>
      <p:ext uri="{BB962C8B-B14F-4D97-AF65-F5344CB8AC3E}">
        <p14:creationId xmlns:p14="http://schemas.microsoft.com/office/powerpoint/2010/main" val="581615837"/>
      </p:ext>
    </p:extLst>
  </p:cSld>
  <p:clrMapOvr>
    <a:masterClrMapping/>
  </p:clrMapOvr>
  <mc:AlternateContent xmlns:mc="http://schemas.openxmlformats.org/markup-compatibility/2006" xmlns:p14="http://schemas.microsoft.com/office/powerpoint/2010/main">
    <mc:Choice Requires="p14">
      <p:transition spd="slow" p14:dur="2000" advTm="62060"/>
    </mc:Choice>
    <mc:Fallback xmlns="">
      <p:transition spd="slow" advTm="62060"/>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529208" y="1637545"/>
            <a:ext cx="8334376" cy="4210596"/>
          </a:xfrm>
        </p:spPr>
        <p:txBody>
          <a:bodyPr>
            <a:noAutofit/>
          </a:bodyPr>
          <a:lstStyle/>
          <a:p>
            <a:pPr>
              <a:lnSpc>
                <a:spcPct val="100000"/>
              </a:lnSpc>
              <a:spcBef>
                <a:spcPts val="0"/>
              </a:spcBef>
              <a:spcAft>
                <a:spcPts val="2400"/>
              </a:spcAft>
              <a:buClr>
                <a:schemeClr val="tx1"/>
              </a:buClr>
            </a:pPr>
            <a:r>
              <a:rPr lang="en-GB" sz="3200" dirty="0"/>
              <a:t>Adopt a formal voice</a:t>
            </a:r>
          </a:p>
          <a:p>
            <a:pPr>
              <a:lnSpc>
                <a:spcPct val="100000"/>
              </a:lnSpc>
              <a:spcBef>
                <a:spcPts val="0"/>
              </a:spcBef>
              <a:spcAft>
                <a:spcPts val="2400"/>
              </a:spcAft>
              <a:buClr>
                <a:schemeClr val="tx1"/>
              </a:buClr>
            </a:pPr>
            <a:r>
              <a:rPr lang="en-GB" sz="3200" dirty="0"/>
              <a:t>Avoid trying to sound too clever or pompous</a:t>
            </a:r>
          </a:p>
          <a:p>
            <a:pPr>
              <a:lnSpc>
                <a:spcPct val="100000"/>
              </a:lnSpc>
              <a:spcBef>
                <a:spcPts val="0"/>
              </a:spcBef>
              <a:spcAft>
                <a:spcPts val="2400"/>
              </a:spcAft>
              <a:buClr>
                <a:schemeClr val="tx1"/>
              </a:buClr>
            </a:pPr>
            <a:r>
              <a:rPr lang="en-GB" sz="3200" dirty="0"/>
              <a:t>Try to sound natural</a:t>
            </a:r>
          </a:p>
          <a:p>
            <a:pPr>
              <a:lnSpc>
                <a:spcPct val="100000"/>
              </a:lnSpc>
              <a:spcBef>
                <a:spcPts val="0"/>
              </a:spcBef>
              <a:spcAft>
                <a:spcPts val="2400"/>
              </a:spcAft>
            </a:pPr>
            <a:endParaRPr lang="en-GB" sz="3200" dirty="0"/>
          </a:p>
        </p:txBody>
      </p:sp>
      <p:sp>
        <p:nvSpPr>
          <p:cNvPr id="3" name="Title 2"/>
          <p:cNvSpPr>
            <a:spLocks noGrp="1"/>
          </p:cNvSpPr>
          <p:nvPr>
            <p:ph type="title"/>
          </p:nvPr>
        </p:nvSpPr>
        <p:spPr>
          <a:xfrm>
            <a:off x="529208" y="299511"/>
            <a:ext cx="8229600" cy="1143000"/>
          </a:xfrm>
        </p:spPr>
        <p:txBody>
          <a:bodyPr>
            <a:normAutofit/>
          </a:bodyPr>
          <a:lstStyle/>
          <a:p>
            <a:r>
              <a:rPr lang="en-GB" sz="4800" b="1" dirty="0"/>
              <a:t>Formality</a:t>
            </a:r>
          </a:p>
        </p:txBody>
      </p:sp>
      <p:sp>
        <p:nvSpPr>
          <p:cNvPr id="4" name="Rectangle 3"/>
          <p:cNvSpPr/>
          <p:nvPr/>
        </p:nvSpPr>
        <p:spPr>
          <a:xfrm>
            <a:off x="1945588" y="4484401"/>
            <a:ext cx="5396840" cy="646331"/>
          </a:xfrm>
          <a:prstGeom prst="rect">
            <a:avLst/>
          </a:prstGeom>
          <a:ln w="12700">
            <a:solidFill>
              <a:schemeClr val="tx1"/>
            </a:solidFill>
          </a:ln>
        </p:spPr>
        <p:txBody>
          <a:bodyPr wrap="square">
            <a:spAutoFit/>
          </a:bodyPr>
          <a:lstStyle/>
          <a:p>
            <a:pPr algn="ctr"/>
            <a:r>
              <a:rPr lang="en-GB" dirty="0">
                <a:solidFill>
                  <a:srgbClr val="0000FF"/>
                </a:solidFill>
              </a:rPr>
              <a:t>The slides which follow provide opportunities for you to make a judgment about appropriate academic style.</a:t>
            </a:r>
          </a:p>
        </p:txBody>
      </p:sp>
    </p:spTree>
    <p:custDataLst>
      <p:tags r:id="rId1"/>
    </p:custDataLst>
    <p:extLst>
      <p:ext uri="{BB962C8B-B14F-4D97-AF65-F5344CB8AC3E}">
        <p14:creationId xmlns:p14="http://schemas.microsoft.com/office/powerpoint/2010/main" val="3012385178"/>
      </p:ext>
    </p:extLst>
  </p:cSld>
  <p:clrMapOvr>
    <a:masterClrMapping/>
  </p:clrMapOvr>
  <mc:AlternateContent xmlns:mc="http://schemas.openxmlformats.org/markup-compatibility/2006" xmlns:p14="http://schemas.microsoft.com/office/powerpoint/2010/main">
    <mc:Choice Requires="p14">
      <p:transition spd="slow" p14:dur="2000" advTm="24083"/>
    </mc:Choice>
    <mc:Fallback xmlns="">
      <p:transition spd="slow" advTm="24083"/>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10285" y="1514608"/>
            <a:ext cx="7843849" cy="830997"/>
          </a:xfrm>
          <a:prstGeom prst="rect">
            <a:avLst/>
          </a:prstGeom>
          <a:noFill/>
        </p:spPr>
        <p:txBody>
          <a:bodyPr wrap="square" rtlCol="0">
            <a:spAutoFit/>
          </a:bodyPr>
          <a:lstStyle/>
          <a:p>
            <a:r>
              <a:rPr lang="en-GB" sz="2400" dirty="0"/>
              <a:t>It’s clear that the CEO of RBS’s rushed decision to buy ABN </a:t>
            </a:r>
            <a:r>
              <a:rPr lang="en-GB" sz="2400" dirty="0" err="1"/>
              <a:t>Amro</a:t>
            </a:r>
            <a:r>
              <a:rPr lang="en-GB" sz="2400" dirty="0"/>
              <a:t> wasn’t the smartest move.</a:t>
            </a:r>
          </a:p>
        </p:txBody>
      </p:sp>
      <p:sp>
        <p:nvSpPr>
          <p:cNvPr id="4" name="TextBox 3"/>
          <p:cNvSpPr txBox="1"/>
          <p:nvPr/>
        </p:nvSpPr>
        <p:spPr>
          <a:xfrm>
            <a:off x="539552" y="2657517"/>
            <a:ext cx="8352928" cy="2062103"/>
          </a:xfrm>
          <a:prstGeom prst="rect">
            <a:avLst/>
          </a:prstGeom>
          <a:noFill/>
        </p:spPr>
        <p:txBody>
          <a:bodyPr wrap="square" rtlCol="0">
            <a:spAutoFit/>
          </a:bodyPr>
          <a:lstStyle/>
          <a:p>
            <a:r>
              <a:rPr lang="en-GB" sz="2800" dirty="0">
                <a:solidFill>
                  <a:srgbClr val="0070C0"/>
                </a:solidFill>
              </a:rPr>
              <a:t>or…</a:t>
            </a:r>
          </a:p>
          <a:p>
            <a:endParaRPr lang="en-GB" sz="2400" dirty="0"/>
          </a:p>
          <a:p>
            <a:r>
              <a:rPr lang="en-GB" sz="2400" dirty="0"/>
              <a:t>The combination of a domineering chief executive, an overly compliant management team and a false sense of urgency were crucial in RBS’s disastrous decision to acquire ABN </a:t>
            </a:r>
            <a:r>
              <a:rPr lang="en-GB" sz="2400" dirty="0" err="1"/>
              <a:t>Amro</a:t>
            </a:r>
            <a:r>
              <a:rPr lang="en-GB" sz="2400" dirty="0"/>
              <a:t>.</a:t>
            </a:r>
          </a:p>
        </p:txBody>
      </p:sp>
      <p:sp>
        <p:nvSpPr>
          <p:cNvPr id="3" name="Freeform 2"/>
          <p:cNvSpPr/>
          <p:nvPr/>
        </p:nvSpPr>
        <p:spPr>
          <a:xfrm>
            <a:off x="502920" y="1528843"/>
            <a:ext cx="518734" cy="400896"/>
          </a:xfrm>
          <a:custGeom>
            <a:avLst/>
            <a:gdLst>
              <a:gd name="connsiteX0" fmla="*/ 426390 w 814697"/>
              <a:gd name="connsiteY0" fmla="*/ 388307 h 400896"/>
              <a:gd name="connsiteX1" fmla="*/ 714489 w 814697"/>
              <a:gd name="connsiteY1" fmla="*/ 375781 h 400896"/>
              <a:gd name="connsiteX2" fmla="*/ 752067 w 814697"/>
              <a:gd name="connsiteY2" fmla="*/ 350729 h 400896"/>
              <a:gd name="connsiteX3" fmla="*/ 802171 w 814697"/>
              <a:gd name="connsiteY3" fmla="*/ 275573 h 400896"/>
              <a:gd name="connsiteX4" fmla="*/ 814697 w 814697"/>
              <a:gd name="connsiteY4" fmla="*/ 237995 h 400896"/>
              <a:gd name="connsiteX5" fmla="*/ 802171 w 814697"/>
              <a:gd name="connsiteY5" fmla="*/ 150312 h 400896"/>
              <a:gd name="connsiteX6" fmla="*/ 789645 w 814697"/>
              <a:gd name="connsiteY6" fmla="*/ 112734 h 400896"/>
              <a:gd name="connsiteX7" fmla="*/ 752067 w 814697"/>
              <a:gd name="connsiteY7" fmla="*/ 87682 h 400896"/>
              <a:gd name="connsiteX8" fmla="*/ 714489 w 814697"/>
              <a:gd name="connsiteY8" fmla="*/ 50104 h 400896"/>
              <a:gd name="connsiteX9" fmla="*/ 539125 w 814697"/>
              <a:gd name="connsiteY9" fmla="*/ 37578 h 400896"/>
              <a:gd name="connsiteX10" fmla="*/ 463968 w 814697"/>
              <a:gd name="connsiteY10" fmla="*/ 12526 h 400896"/>
              <a:gd name="connsiteX11" fmla="*/ 426390 w 814697"/>
              <a:gd name="connsiteY11" fmla="*/ 0 h 400896"/>
              <a:gd name="connsiteX12" fmla="*/ 313656 w 814697"/>
              <a:gd name="connsiteY12" fmla="*/ 12526 h 400896"/>
              <a:gd name="connsiteX13" fmla="*/ 263552 w 814697"/>
              <a:gd name="connsiteY13" fmla="*/ 25052 h 400896"/>
              <a:gd name="connsiteX14" fmla="*/ 225974 w 814697"/>
              <a:gd name="connsiteY14" fmla="*/ 37578 h 400896"/>
              <a:gd name="connsiteX15" fmla="*/ 63135 w 814697"/>
              <a:gd name="connsiteY15" fmla="*/ 50104 h 400896"/>
              <a:gd name="connsiteX16" fmla="*/ 505 w 814697"/>
              <a:gd name="connsiteY16" fmla="*/ 125260 h 400896"/>
              <a:gd name="connsiteX17" fmla="*/ 13031 w 814697"/>
              <a:gd name="connsiteY17" fmla="*/ 212942 h 400896"/>
              <a:gd name="connsiteX18" fmla="*/ 75661 w 814697"/>
              <a:gd name="connsiteY18" fmla="*/ 350729 h 400896"/>
              <a:gd name="connsiteX19" fmla="*/ 100714 w 814697"/>
              <a:gd name="connsiteY19" fmla="*/ 375781 h 400896"/>
              <a:gd name="connsiteX20" fmla="*/ 276078 w 814697"/>
              <a:gd name="connsiteY20" fmla="*/ 388307 h 400896"/>
              <a:gd name="connsiteX21" fmla="*/ 426390 w 814697"/>
              <a:gd name="connsiteY21" fmla="*/ 388307 h 400896"/>
              <a:gd name="connsiteX22" fmla="*/ 426390 w 814697"/>
              <a:gd name="connsiteY22" fmla="*/ 388307 h 4008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814697" h="400896">
                <a:moveTo>
                  <a:pt x="426390" y="388307"/>
                </a:moveTo>
                <a:cubicBezTo>
                  <a:pt x="474406" y="386219"/>
                  <a:pt x="618999" y="386799"/>
                  <a:pt x="714489" y="375781"/>
                </a:cubicBezTo>
                <a:cubicBezTo>
                  <a:pt x="729444" y="374055"/>
                  <a:pt x="742154" y="362059"/>
                  <a:pt x="752067" y="350729"/>
                </a:cubicBezTo>
                <a:cubicBezTo>
                  <a:pt x="771894" y="328070"/>
                  <a:pt x="792650" y="304137"/>
                  <a:pt x="802171" y="275573"/>
                </a:cubicBezTo>
                <a:lnTo>
                  <a:pt x="814697" y="237995"/>
                </a:lnTo>
                <a:cubicBezTo>
                  <a:pt x="810522" y="208767"/>
                  <a:pt x="807961" y="179263"/>
                  <a:pt x="802171" y="150312"/>
                </a:cubicBezTo>
                <a:cubicBezTo>
                  <a:pt x="799582" y="137365"/>
                  <a:pt x="797893" y="123044"/>
                  <a:pt x="789645" y="112734"/>
                </a:cubicBezTo>
                <a:cubicBezTo>
                  <a:pt x="780241" y="100979"/>
                  <a:pt x="763632" y="97320"/>
                  <a:pt x="752067" y="87682"/>
                </a:cubicBezTo>
                <a:cubicBezTo>
                  <a:pt x="738458" y="76341"/>
                  <a:pt x="731733" y="54161"/>
                  <a:pt x="714489" y="50104"/>
                </a:cubicBezTo>
                <a:cubicBezTo>
                  <a:pt x="657443" y="36681"/>
                  <a:pt x="597580" y="41753"/>
                  <a:pt x="539125" y="37578"/>
                </a:cubicBezTo>
                <a:lnTo>
                  <a:pt x="463968" y="12526"/>
                </a:lnTo>
                <a:lnTo>
                  <a:pt x="426390" y="0"/>
                </a:lnTo>
                <a:cubicBezTo>
                  <a:pt x="388812" y="4175"/>
                  <a:pt x="351026" y="6777"/>
                  <a:pt x="313656" y="12526"/>
                </a:cubicBezTo>
                <a:cubicBezTo>
                  <a:pt x="296641" y="15144"/>
                  <a:pt x="280105" y="20323"/>
                  <a:pt x="263552" y="25052"/>
                </a:cubicBezTo>
                <a:cubicBezTo>
                  <a:pt x="250856" y="28679"/>
                  <a:pt x="239076" y="35940"/>
                  <a:pt x="225974" y="37578"/>
                </a:cubicBezTo>
                <a:cubicBezTo>
                  <a:pt x="171954" y="44330"/>
                  <a:pt x="117415" y="45929"/>
                  <a:pt x="63135" y="50104"/>
                </a:cubicBezTo>
                <a:cubicBezTo>
                  <a:pt x="53673" y="59566"/>
                  <a:pt x="2443" y="105883"/>
                  <a:pt x="505" y="125260"/>
                </a:cubicBezTo>
                <a:cubicBezTo>
                  <a:pt x="-2433" y="154638"/>
                  <a:pt x="8177" y="183820"/>
                  <a:pt x="13031" y="212942"/>
                </a:cubicBezTo>
                <a:cubicBezTo>
                  <a:pt x="23397" y="275141"/>
                  <a:pt x="25152" y="300222"/>
                  <a:pt x="75661" y="350729"/>
                </a:cubicBezTo>
                <a:cubicBezTo>
                  <a:pt x="84012" y="359080"/>
                  <a:pt x="89106" y="373605"/>
                  <a:pt x="100714" y="375781"/>
                </a:cubicBezTo>
                <a:cubicBezTo>
                  <a:pt x="158314" y="386581"/>
                  <a:pt x="217623" y="384132"/>
                  <a:pt x="276078" y="388307"/>
                </a:cubicBezTo>
                <a:cubicBezTo>
                  <a:pt x="361971" y="402622"/>
                  <a:pt x="340497" y="407394"/>
                  <a:pt x="426390" y="388307"/>
                </a:cubicBezTo>
                <a:lnTo>
                  <a:pt x="426390" y="388307"/>
                </a:lnTo>
                <a:close/>
              </a:path>
            </a:pathLst>
          </a:cu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Freeform 6"/>
          <p:cNvSpPr/>
          <p:nvPr/>
        </p:nvSpPr>
        <p:spPr>
          <a:xfrm rot="705680">
            <a:off x="6663847" y="1488290"/>
            <a:ext cx="571343" cy="512941"/>
          </a:xfrm>
          <a:custGeom>
            <a:avLst/>
            <a:gdLst>
              <a:gd name="connsiteX0" fmla="*/ 626301 w 885870"/>
              <a:gd name="connsiteY0" fmla="*/ 12526 h 438411"/>
              <a:gd name="connsiteX1" fmla="*/ 400832 w 885870"/>
              <a:gd name="connsiteY1" fmla="*/ 25052 h 438411"/>
              <a:gd name="connsiteX2" fmla="*/ 363254 w 885870"/>
              <a:gd name="connsiteY2" fmla="*/ 50104 h 438411"/>
              <a:gd name="connsiteX3" fmla="*/ 313150 w 885870"/>
              <a:gd name="connsiteY3" fmla="*/ 75156 h 438411"/>
              <a:gd name="connsiteX4" fmla="*/ 162838 w 885870"/>
              <a:gd name="connsiteY4" fmla="*/ 112734 h 438411"/>
              <a:gd name="connsiteX5" fmla="*/ 125260 w 885870"/>
              <a:gd name="connsiteY5" fmla="*/ 100208 h 438411"/>
              <a:gd name="connsiteX6" fmla="*/ 112734 w 885870"/>
              <a:gd name="connsiteY6" fmla="*/ 50104 h 438411"/>
              <a:gd name="connsiteX7" fmla="*/ 37578 w 885870"/>
              <a:gd name="connsiteY7" fmla="*/ 75156 h 438411"/>
              <a:gd name="connsiteX8" fmla="*/ 25052 w 885870"/>
              <a:gd name="connsiteY8" fmla="*/ 150312 h 438411"/>
              <a:gd name="connsiteX9" fmla="*/ 0 w 885870"/>
              <a:gd name="connsiteY9" fmla="*/ 225468 h 438411"/>
              <a:gd name="connsiteX10" fmla="*/ 12526 w 885870"/>
              <a:gd name="connsiteY10" fmla="*/ 338203 h 438411"/>
              <a:gd name="connsiteX11" fmla="*/ 50104 w 885870"/>
              <a:gd name="connsiteY11" fmla="*/ 350729 h 438411"/>
              <a:gd name="connsiteX12" fmla="*/ 125260 w 885870"/>
              <a:gd name="connsiteY12" fmla="*/ 413359 h 438411"/>
              <a:gd name="connsiteX13" fmla="*/ 212942 w 885870"/>
              <a:gd name="connsiteY13" fmla="*/ 438411 h 438411"/>
              <a:gd name="connsiteX14" fmla="*/ 526093 w 885870"/>
              <a:gd name="connsiteY14" fmla="*/ 413359 h 438411"/>
              <a:gd name="connsiteX15" fmla="*/ 651353 w 885870"/>
              <a:gd name="connsiteY15" fmla="*/ 375781 h 438411"/>
              <a:gd name="connsiteX16" fmla="*/ 688931 w 885870"/>
              <a:gd name="connsiteY16" fmla="*/ 363255 h 438411"/>
              <a:gd name="connsiteX17" fmla="*/ 739035 w 885870"/>
              <a:gd name="connsiteY17" fmla="*/ 350729 h 438411"/>
              <a:gd name="connsiteX18" fmla="*/ 864295 w 885870"/>
              <a:gd name="connsiteY18" fmla="*/ 313151 h 438411"/>
              <a:gd name="connsiteX19" fmla="*/ 864295 w 885870"/>
              <a:gd name="connsiteY19" fmla="*/ 112734 h 438411"/>
              <a:gd name="connsiteX20" fmla="*/ 789139 w 885870"/>
              <a:gd name="connsiteY20" fmla="*/ 75156 h 438411"/>
              <a:gd name="connsiteX21" fmla="*/ 713983 w 885870"/>
              <a:gd name="connsiteY21" fmla="*/ 12526 h 438411"/>
              <a:gd name="connsiteX22" fmla="*/ 676405 w 885870"/>
              <a:gd name="connsiteY22" fmla="*/ 0 h 438411"/>
              <a:gd name="connsiteX23" fmla="*/ 626301 w 885870"/>
              <a:gd name="connsiteY23" fmla="*/ 12526 h 4384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885870" h="438411">
                <a:moveTo>
                  <a:pt x="626301" y="12526"/>
                </a:moveTo>
                <a:cubicBezTo>
                  <a:pt x="551145" y="16701"/>
                  <a:pt x="475348" y="14407"/>
                  <a:pt x="400832" y="25052"/>
                </a:cubicBezTo>
                <a:cubicBezTo>
                  <a:pt x="385929" y="27181"/>
                  <a:pt x="376325" y="42635"/>
                  <a:pt x="363254" y="50104"/>
                </a:cubicBezTo>
                <a:cubicBezTo>
                  <a:pt x="347042" y="59368"/>
                  <a:pt x="330213" y="67572"/>
                  <a:pt x="313150" y="75156"/>
                </a:cubicBezTo>
                <a:cubicBezTo>
                  <a:pt x="236377" y="109277"/>
                  <a:pt x="255355" y="99517"/>
                  <a:pt x="162838" y="112734"/>
                </a:cubicBezTo>
                <a:cubicBezTo>
                  <a:pt x="150312" y="108559"/>
                  <a:pt x="133508" y="110518"/>
                  <a:pt x="125260" y="100208"/>
                </a:cubicBezTo>
                <a:cubicBezTo>
                  <a:pt x="114506" y="86765"/>
                  <a:pt x="129287" y="54833"/>
                  <a:pt x="112734" y="50104"/>
                </a:cubicBezTo>
                <a:cubicBezTo>
                  <a:pt x="87343" y="42849"/>
                  <a:pt x="37578" y="75156"/>
                  <a:pt x="37578" y="75156"/>
                </a:cubicBezTo>
                <a:cubicBezTo>
                  <a:pt x="33403" y="100208"/>
                  <a:pt x="31212" y="125673"/>
                  <a:pt x="25052" y="150312"/>
                </a:cubicBezTo>
                <a:cubicBezTo>
                  <a:pt x="18647" y="175931"/>
                  <a:pt x="0" y="225468"/>
                  <a:pt x="0" y="225468"/>
                </a:cubicBezTo>
                <a:cubicBezTo>
                  <a:pt x="4175" y="263046"/>
                  <a:pt x="-1516" y="303098"/>
                  <a:pt x="12526" y="338203"/>
                </a:cubicBezTo>
                <a:cubicBezTo>
                  <a:pt x="17430" y="350462"/>
                  <a:pt x="38294" y="344824"/>
                  <a:pt x="50104" y="350729"/>
                </a:cubicBezTo>
                <a:cubicBezTo>
                  <a:pt x="132067" y="391711"/>
                  <a:pt x="42152" y="357954"/>
                  <a:pt x="125260" y="413359"/>
                </a:cubicBezTo>
                <a:cubicBezTo>
                  <a:pt x="136042" y="420547"/>
                  <a:pt x="206261" y="436741"/>
                  <a:pt x="212942" y="438411"/>
                </a:cubicBezTo>
                <a:cubicBezTo>
                  <a:pt x="340287" y="431336"/>
                  <a:pt x="413945" y="433750"/>
                  <a:pt x="526093" y="413359"/>
                </a:cubicBezTo>
                <a:cubicBezTo>
                  <a:pt x="567740" y="405787"/>
                  <a:pt x="612134" y="388854"/>
                  <a:pt x="651353" y="375781"/>
                </a:cubicBezTo>
                <a:cubicBezTo>
                  <a:pt x="663879" y="371606"/>
                  <a:pt x="676122" y="366457"/>
                  <a:pt x="688931" y="363255"/>
                </a:cubicBezTo>
                <a:cubicBezTo>
                  <a:pt x="705632" y="359080"/>
                  <a:pt x="722546" y="355676"/>
                  <a:pt x="739035" y="350729"/>
                </a:cubicBezTo>
                <a:cubicBezTo>
                  <a:pt x="891515" y="304985"/>
                  <a:pt x="748810" y="342022"/>
                  <a:pt x="864295" y="313151"/>
                </a:cubicBezTo>
                <a:cubicBezTo>
                  <a:pt x="889536" y="237426"/>
                  <a:pt x="896386" y="233077"/>
                  <a:pt x="864295" y="112734"/>
                </a:cubicBezTo>
                <a:cubicBezTo>
                  <a:pt x="859557" y="94967"/>
                  <a:pt x="802561" y="79630"/>
                  <a:pt x="789139" y="75156"/>
                </a:cubicBezTo>
                <a:cubicBezTo>
                  <a:pt x="761436" y="47453"/>
                  <a:pt x="748861" y="29965"/>
                  <a:pt x="713983" y="12526"/>
                </a:cubicBezTo>
                <a:cubicBezTo>
                  <a:pt x="702173" y="6621"/>
                  <a:pt x="688931" y="4175"/>
                  <a:pt x="676405" y="0"/>
                </a:cubicBezTo>
                <a:lnTo>
                  <a:pt x="626301" y="12526"/>
                </a:lnTo>
                <a:close/>
              </a:path>
            </a:pathLst>
          </a:cu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Freeform 7"/>
          <p:cNvSpPr/>
          <p:nvPr/>
        </p:nvSpPr>
        <p:spPr>
          <a:xfrm>
            <a:off x="2666322" y="1894290"/>
            <a:ext cx="1189972" cy="506159"/>
          </a:xfrm>
          <a:custGeom>
            <a:avLst/>
            <a:gdLst>
              <a:gd name="connsiteX0" fmla="*/ 200416 w 1189972"/>
              <a:gd name="connsiteY0" fmla="*/ 37578 h 506159"/>
              <a:gd name="connsiteX1" fmla="*/ 388306 w 1189972"/>
              <a:gd name="connsiteY1" fmla="*/ 25052 h 506159"/>
              <a:gd name="connsiteX2" fmla="*/ 425884 w 1189972"/>
              <a:gd name="connsiteY2" fmla="*/ 12526 h 506159"/>
              <a:gd name="connsiteX3" fmla="*/ 501041 w 1189972"/>
              <a:gd name="connsiteY3" fmla="*/ 0 h 506159"/>
              <a:gd name="connsiteX4" fmla="*/ 576197 w 1189972"/>
              <a:gd name="connsiteY4" fmla="*/ 12526 h 506159"/>
              <a:gd name="connsiteX5" fmla="*/ 601249 w 1189972"/>
              <a:gd name="connsiteY5" fmla="*/ 50104 h 506159"/>
              <a:gd name="connsiteX6" fmla="*/ 1089764 w 1189972"/>
              <a:gd name="connsiteY6" fmla="*/ 37578 h 506159"/>
              <a:gd name="connsiteX7" fmla="*/ 1152394 w 1189972"/>
              <a:gd name="connsiteY7" fmla="*/ 50104 h 506159"/>
              <a:gd name="connsiteX8" fmla="*/ 1189972 w 1189972"/>
              <a:gd name="connsiteY8" fmla="*/ 187890 h 506159"/>
              <a:gd name="connsiteX9" fmla="*/ 1177446 w 1189972"/>
              <a:gd name="connsiteY9" fmla="*/ 350729 h 506159"/>
              <a:gd name="connsiteX10" fmla="*/ 1127342 w 1189972"/>
              <a:gd name="connsiteY10" fmla="*/ 388307 h 506159"/>
              <a:gd name="connsiteX11" fmla="*/ 1052186 w 1189972"/>
              <a:gd name="connsiteY11" fmla="*/ 425885 h 506159"/>
              <a:gd name="connsiteX12" fmla="*/ 977030 w 1189972"/>
              <a:gd name="connsiteY12" fmla="*/ 463463 h 506159"/>
              <a:gd name="connsiteX13" fmla="*/ 851769 w 1189972"/>
              <a:gd name="connsiteY13" fmla="*/ 475989 h 506159"/>
              <a:gd name="connsiteX14" fmla="*/ 388306 w 1189972"/>
              <a:gd name="connsiteY14" fmla="*/ 475989 h 506159"/>
              <a:gd name="connsiteX15" fmla="*/ 275572 w 1189972"/>
              <a:gd name="connsiteY15" fmla="*/ 463463 h 506159"/>
              <a:gd name="connsiteX16" fmla="*/ 175364 w 1189972"/>
              <a:gd name="connsiteY16" fmla="*/ 438411 h 506159"/>
              <a:gd name="connsiteX17" fmla="*/ 100208 w 1189972"/>
              <a:gd name="connsiteY17" fmla="*/ 388307 h 506159"/>
              <a:gd name="connsiteX18" fmla="*/ 62630 w 1189972"/>
              <a:gd name="connsiteY18" fmla="*/ 363255 h 506159"/>
              <a:gd name="connsiteX19" fmla="*/ 0 w 1189972"/>
              <a:gd name="connsiteY19" fmla="*/ 250520 h 506159"/>
              <a:gd name="connsiteX20" fmla="*/ 12526 w 1189972"/>
              <a:gd name="connsiteY20" fmla="*/ 162838 h 506159"/>
              <a:gd name="connsiteX21" fmla="*/ 37578 w 1189972"/>
              <a:gd name="connsiteY21" fmla="*/ 125260 h 506159"/>
              <a:gd name="connsiteX22" fmla="*/ 150312 w 1189972"/>
              <a:gd name="connsiteY22" fmla="*/ 75156 h 506159"/>
              <a:gd name="connsiteX23" fmla="*/ 200416 w 1189972"/>
              <a:gd name="connsiteY23" fmla="*/ 37578 h 5061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1189972" h="506159">
                <a:moveTo>
                  <a:pt x="200416" y="37578"/>
                </a:moveTo>
                <a:cubicBezTo>
                  <a:pt x="240082" y="29227"/>
                  <a:pt x="325921" y="31984"/>
                  <a:pt x="388306" y="25052"/>
                </a:cubicBezTo>
                <a:cubicBezTo>
                  <a:pt x="401429" y="23594"/>
                  <a:pt x="412995" y="15390"/>
                  <a:pt x="425884" y="12526"/>
                </a:cubicBezTo>
                <a:cubicBezTo>
                  <a:pt x="450677" y="7016"/>
                  <a:pt x="475989" y="4175"/>
                  <a:pt x="501041" y="0"/>
                </a:cubicBezTo>
                <a:cubicBezTo>
                  <a:pt x="526093" y="4175"/>
                  <a:pt x="553481" y="1168"/>
                  <a:pt x="576197" y="12526"/>
                </a:cubicBezTo>
                <a:cubicBezTo>
                  <a:pt x="589662" y="19259"/>
                  <a:pt x="586213" y="49371"/>
                  <a:pt x="601249" y="50104"/>
                </a:cubicBezTo>
                <a:cubicBezTo>
                  <a:pt x="763947" y="58040"/>
                  <a:pt x="926926" y="41753"/>
                  <a:pt x="1089764" y="37578"/>
                </a:cubicBezTo>
                <a:cubicBezTo>
                  <a:pt x="1110641" y="41753"/>
                  <a:pt x="1137340" y="35050"/>
                  <a:pt x="1152394" y="50104"/>
                </a:cubicBezTo>
                <a:cubicBezTo>
                  <a:pt x="1168286" y="65996"/>
                  <a:pt x="1185080" y="163429"/>
                  <a:pt x="1189972" y="187890"/>
                </a:cubicBezTo>
                <a:cubicBezTo>
                  <a:pt x="1185797" y="242170"/>
                  <a:pt x="1193684" y="298767"/>
                  <a:pt x="1177446" y="350729"/>
                </a:cubicBezTo>
                <a:cubicBezTo>
                  <a:pt x="1171219" y="370655"/>
                  <a:pt x="1144330" y="376173"/>
                  <a:pt x="1127342" y="388307"/>
                </a:cubicBezTo>
                <a:cubicBezTo>
                  <a:pt x="1043581" y="448137"/>
                  <a:pt x="1134916" y="384520"/>
                  <a:pt x="1052186" y="425885"/>
                </a:cubicBezTo>
                <a:cubicBezTo>
                  <a:pt x="1010899" y="446528"/>
                  <a:pt x="1022507" y="456467"/>
                  <a:pt x="977030" y="463463"/>
                </a:cubicBezTo>
                <a:cubicBezTo>
                  <a:pt x="935556" y="469844"/>
                  <a:pt x="893523" y="471814"/>
                  <a:pt x="851769" y="475989"/>
                </a:cubicBezTo>
                <a:cubicBezTo>
                  <a:pt x="681294" y="532814"/>
                  <a:pt x="807622" y="495492"/>
                  <a:pt x="388306" y="475989"/>
                </a:cubicBezTo>
                <a:cubicBezTo>
                  <a:pt x="350538" y="474232"/>
                  <a:pt x="313001" y="468810"/>
                  <a:pt x="275572" y="463463"/>
                </a:cubicBezTo>
                <a:cubicBezTo>
                  <a:pt x="260623" y="461327"/>
                  <a:pt x="195540" y="449620"/>
                  <a:pt x="175364" y="438411"/>
                </a:cubicBezTo>
                <a:cubicBezTo>
                  <a:pt x="149044" y="423789"/>
                  <a:pt x="125260" y="405008"/>
                  <a:pt x="100208" y="388307"/>
                </a:cubicBezTo>
                <a:lnTo>
                  <a:pt x="62630" y="363255"/>
                </a:lnTo>
                <a:cubicBezTo>
                  <a:pt x="5202" y="277112"/>
                  <a:pt x="22047" y="316662"/>
                  <a:pt x="0" y="250520"/>
                </a:cubicBezTo>
                <a:cubicBezTo>
                  <a:pt x="4175" y="221293"/>
                  <a:pt x="4042" y="191117"/>
                  <a:pt x="12526" y="162838"/>
                </a:cubicBezTo>
                <a:cubicBezTo>
                  <a:pt x="16852" y="148419"/>
                  <a:pt x="26933" y="135905"/>
                  <a:pt x="37578" y="125260"/>
                </a:cubicBezTo>
                <a:cubicBezTo>
                  <a:pt x="67353" y="95485"/>
                  <a:pt x="113103" y="87559"/>
                  <a:pt x="150312" y="75156"/>
                </a:cubicBezTo>
                <a:cubicBezTo>
                  <a:pt x="193492" y="60763"/>
                  <a:pt x="160750" y="45929"/>
                  <a:pt x="200416" y="37578"/>
                </a:cubicBezTo>
                <a:close/>
              </a:path>
            </a:pathLst>
          </a:cu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TextBox 13"/>
          <p:cNvSpPr txBox="1"/>
          <p:nvPr/>
        </p:nvSpPr>
        <p:spPr>
          <a:xfrm rot="576544">
            <a:off x="4052335" y="478975"/>
            <a:ext cx="4616200" cy="1107996"/>
          </a:xfrm>
          <a:prstGeom prst="rect">
            <a:avLst/>
          </a:prstGeom>
          <a:noFill/>
          <a:ln>
            <a:noFill/>
          </a:ln>
        </p:spPr>
        <p:txBody>
          <a:bodyPr wrap="none" rtlCol="0">
            <a:spAutoFit/>
          </a:bodyPr>
          <a:lstStyle>
            <a:defPPr>
              <a:defRPr lang="en-US"/>
            </a:defPPr>
            <a:lvl1pPr>
              <a:defRPr sz="8000" b="1">
                <a:ln w="12700">
                  <a:solidFill>
                    <a:srgbClr val="FF0000"/>
                  </a:solidFill>
                  <a:prstDash val="solid"/>
                </a:ln>
                <a:solidFill>
                  <a:srgbClr val="FF0000"/>
                </a:solidFill>
              </a:defRPr>
            </a:lvl1pPr>
          </a:lstStyle>
          <a:p>
            <a:r>
              <a:rPr lang="en-GB" sz="6600" dirty="0">
                <a:solidFill>
                  <a:srgbClr val="FF0000">
                    <a:alpha val="51000"/>
                  </a:srgbClr>
                </a:solidFill>
              </a:rPr>
              <a:t>Too informal</a:t>
            </a:r>
          </a:p>
        </p:txBody>
      </p:sp>
      <p:sp>
        <p:nvSpPr>
          <p:cNvPr id="15" name="TextBox 14"/>
          <p:cNvSpPr txBox="1"/>
          <p:nvPr/>
        </p:nvSpPr>
        <p:spPr>
          <a:xfrm>
            <a:off x="543362" y="4941550"/>
            <a:ext cx="8352928" cy="1631216"/>
          </a:xfrm>
          <a:prstGeom prst="rect">
            <a:avLst/>
          </a:prstGeom>
          <a:noFill/>
        </p:spPr>
        <p:txBody>
          <a:bodyPr wrap="square" rtlCol="0">
            <a:spAutoFit/>
          </a:bodyPr>
          <a:lstStyle/>
          <a:p>
            <a:r>
              <a:rPr lang="en-GB" sz="2800" dirty="0">
                <a:solidFill>
                  <a:srgbClr val="0070C0"/>
                </a:solidFill>
              </a:rPr>
              <a:t>or…</a:t>
            </a:r>
          </a:p>
          <a:p>
            <a:endParaRPr lang="en-GB" sz="2400" dirty="0"/>
          </a:p>
          <a:p>
            <a:r>
              <a:rPr lang="en-GB" sz="2400" dirty="0"/>
              <a:t>The synthesis of solipsism with sycophancy within RBS’s climate of elusory exigency evinced an impolitic acquisition of ABN </a:t>
            </a:r>
            <a:r>
              <a:rPr lang="en-GB" sz="2400" dirty="0" err="1"/>
              <a:t>Amro</a:t>
            </a:r>
            <a:r>
              <a:rPr lang="en-GB" sz="2400" dirty="0"/>
              <a:t>. </a:t>
            </a:r>
          </a:p>
        </p:txBody>
      </p:sp>
      <p:sp>
        <p:nvSpPr>
          <p:cNvPr id="16" name="TextBox 15"/>
          <p:cNvSpPr txBox="1"/>
          <p:nvPr/>
        </p:nvSpPr>
        <p:spPr>
          <a:xfrm rot="273572">
            <a:off x="5203482" y="5138088"/>
            <a:ext cx="3736792" cy="1107996"/>
          </a:xfrm>
          <a:prstGeom prst="rect">
            <a:avLst/>
          </a:prstGeom>
          <a:noFill/>
          <a:ln>
            <a:noFill/>
          </a:ln>
        </p:spPr>
        <p:txBody>
          <a:bodyPr wrap="none" rtlCol="0">
            <a:spAutoFit/>
          </a:bodyPr>
          <a:lstStyle>
            <a:defPPr>
              <a:defRPr lang="en-US"/>
            </a:defPPr>
            <a:lvl1pPr>
              <a:defRPr sz="8000" b="1">
                <a:ln w="12700">
                  <a:solidFill>
                    <a:srgbClr val="FF0000"/>
                  </a:solidFill>
                  <a:prstDash val="solid"/>
                </a:ln>
                <a:solidFill>
                  <a:srgbClr val="FF0000"/>
                </a:solidFill>
              </a:defRPr>
            </a:lvl1pPr>
          </a:lstStyle>
          <a:p>
            <a:r>
              <a:rPr lang="en-GB" sz="6600" dirty="0">
                <a:solidFill>
                  <a:srgbClr val="FF0000">
                    <a:alpha val="51000"/>
                  </a:srgbClr>
                </a:solidFill>
              </a:rPr>
              <a:t>Too clever</a:t>
            </a:r>
          </a:p>
        </p:txBody>
      </p:sp>
      <p:sp>
        <p:nvSpPr>
          <p:cNvPr id="17" name="Freeform 16"/>
          <p:cNvSpPr/>
          <p:nvPr/>
        </p:nvSpPr>
        <p:spPr>
          <a:xfrm rot="10800000">
            <a:off x="4327482" y="1511149"/>
            <a:ext cx="953178" cy="435908"/>
          </a:xfrm>
          <a:custGeom>
            <a:avLst/>
            <a:gdLst>
              <a:gd name="connsiteX0" fmla="*/ 200416 w 1189972"/>
              <a:gd name="connsiteY0" fmla="*/ 37578 h 506159"/>
              <a:gd name="connsiteX1" fmla="*/ 388306 w 1189972"/>
              <a:gd name="connsiteY1" fmla="*/ 25052 h 506159"/>
              <a:gd name="connsiteX2" fmla="*/ 425884 w 1189972"/>
              <a:gd name="connsiteY2" fmla="*/ 12526 h 506159"/>
              <a:gd name="connsiteX3" fmla="*/ 501041 w 1189972"/>
              <a:gd name="connsiteY3" fmla="*/ 0 h 506159"/>
              <a:gd name="connsiteX4" fmla="*/ 576197 w 1189972"/>
              <a:gd name="connsiteY4" fmla="*/ 12526 h 506159"/>
              <a:gd name="connsiteX5" fmla="*/ 601249 w 1189972"/>
              <a:gd name="connsiteY5" fmla="*/ 50104 h 506159"/>
              <a:gd name="connsiteX6" fmla="*/ 1089764 w 1189972"/>
              <a:gd name="connsiteY6" fmla="*/ 37578 h 506159"/>
              <a:gd name="connsiteX7" fmla="*/ 1152394 w 1189972"/>
              <a:gd name="connsiteY7" fmla="*/ 50104 h 506159"/>
              <a:gd name="connsiteX8" fmla="*/ 1189972 w 1189972"/>
              <a:gd name="connsiteY8" fmla="*/ 187890 h 506159"/>
              <a:gd name="connsiteX9" fmla="*/ 1177446 w 1189972"/>
              <a:gd name="connsiteY9" fmla="*/ 350729 h 506159"/>
              <a:gd name="connsiteX10" fmla="*/ 1127342 w 1189972"/>
              <a:gd name="connsiteY10" fmla="*/ 388307 h 506159"/>
              <a:gd name="connsiteX11" fmla="*/ 1052186 w 1189972"/>
              <a:gd name="connsiteY11" fmla="*/ 425885 h 506159"/>
              <a:gd name="connsiteX12" fmla="*/ 977030 w 1189972"/>
              <a:gd name="connsiteY12" fmla="*/ 463463 h 506159"/>
              <a:gd name="connsiteX13" fmla="*/ 851769 w 1189972"/>
              <a:gd name="connsiteY13" fmla="*/ 475989 h 506159"/>
              <a:gd name="connsiteX14" fmla="*/ 388306 w 1189972"/>
              <a:gd name="connsiteY14" fmla="*/ 475989 h 506159"/>
              <a:gd name="connsiteX15" fmla="*/ 275572 w 1189972"/>
              <a:gd name="connsiteY15" fmla="*/ 463463 h 506159"/>
              <a:gd name="connsiteX16" fmla="*/ 175364 w 1189972"/>
              <a:gd name="connsiteY16" fmla="*/ 438411 h 506159"/>
              <a:gd name="connsiteX17" fmla="*/ 100208 w 1189972"/>
              <a:gd name="connsiteY17" fmla="*/ 388307 h 506159"/>
              <a:gd name="connsiteX18" fmla="*/ 62630 w 1189972"/>
              <a:gd name="connsiteY18" fmla="*/ 363255 h 506159"/>
              <a:gd name="connsiteX19" fmla="*/ 0 w 1189972"/>
              <a:gd name="connsiteY19" fmla="*/ 250520 h 506159"/>
              <a:gd name="connsiteX20" fmla="*/ 12526 w 1189972"/>
              <a:gd name="connsiteY20" fmla="*/ 162838 h 506159"/>
              <a:gd name="connsiteX21" fmla="*/ 37578 w 1189972"/>
              <a:gd name="connsiteY21" fmla="*/ 125260 h 506159"/>
              <a:gd name="connsiteX22" fmla="*/ 150312 w 1189972"/>
              <a:gd name="connsiteY22" fmla="*/ 75156 h 506159"/>
              <a:gd name="connsiteX23" fmla="*/ 200416 w 1189972"/>
              <a:gd name="connsiteY23" fmla="*/ 37578 h 5061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1189972" h="506159">
                <a:moveTo>
                  <a:pt x="200416" y="37578"/>
                </a:moveTo>
                <a:cubicBezTo>
                  <a:pt x="240082" y="29227"/>
                  <a:pt x="325921" y="31984"/>
                  <a:pt x="388306" y="25052"/>
                </a:cubicBezTo>
                <a:cubicBezTo>
                  <a:pt x="401429" y="23594"/>
                  <a:pt x="412995" y="15390"/>
                  <a:pt x="425884" y="12526"/>
                </a:cubicBezTo>
                <a:cubicBezTo>
                  <a:pt x="450677" y="7016"/>
                  <a:pt x="475989" y="4175"/>
                  <a:pt x="501041" y="0"/>
                </a:cubicBezTo>
                <a:cubicBezTo>
                  <a:pt x="526093" y="4175"/>
                  <a:pt x="553481" y="1168"/>
                  <a:pt x="576197" y="12526"/>
                </a:cubicBezTo>
                <a:cubicBezTo>
                  <a:pt x="589662" y="19259"/>
                  <a:pt x="586213" y="49371"/>
                  <a:pt x="601249" y="50104"/>
                </a:cubicBezTo>
                <a:cubicBezTo>
                  <a:pt x="763947" y="58040"/>
                  <a:pt x="926926" y="41753"/>
                  <a:pt x="1089764" y="37578"/>
                </a:cubicBezTo>
                <a:cubicBezTo>
                  <a:pt x="1110641" y="41753"/>
                  <a:pt x="1137340" y="35050"/>
                  <a:pt x="1152394" y="50104"/>
                </a:cubicBezTo>
                <a:cubicBezTo>
                  <a:pt x="1168286" y="65996"/>
                  <a:pt x="1185080" y="163429"/>
                  <a:pt x="1189972" y="187890"/>
                </a:cubicBezTo>
                <a:cubicBezTo>
                  <a:pt x="1185797" y="242170"/>
                  <a:pt x="1193684" y="298767"/>
                  <a:pt x="1177446" y="350729"/>
                </a:cubicBezTo>
                <a:cubicBezTo>
                  <a:pt x="1171219" y="370655"/>
                  <a:pt x="1144330" y="376173"/>
                  <a:pt x="1127342" y="388307"/>
                </a:cubicBezTo>
                <a:cubicBezTo>
                  <a:pt x="1043581" y="448137"/>
                  <a:pt x="1134916" y="384520"/>
                  <a:pt x="1052186" y="425885"/>
                </a:cubicBezTo>
                <a:cubicBezTo>
                  <a:pt x="1010899" y="446528"/>
                  <a:pt x="1022507" y="456467"/>
                  <a:pt x="977030" y="463463"/>
                </a:cubicBezTo>
                <a:cubicBezTo>
                  <a:pt x="935556" y="469844"/>
                  <a:pt x="893523" y="471814"/>
                  <a:pt x="851769" y="475989"/>
                </a:cubicBezTo>
                <a:cubicBezTo>
                  <a:pt x="681294" y="532814"/>
                  <a:pt x="807622" y="495492"/>
                  <a:pt x="388306" y="475989"/>
                </a:cubicBezTo>
                <a:cubicBezTo>
                  <a:pt x="350538" y="474232"/>
                  <a:pt x="313001" y="468810"/>
                  <a:pt x="275572" y="463463"/>
                </a:cubicBezTo>
                <a:cubicBezTo>
                  <a:pt x="260623" y="461327"/>
                  <a:pt x="195540" y="449620"/>
                  <a:pt x="175364" y="438411"/>
                </a:cubicBezTo>
                <a:cubicBezTo>
                  <a:pt x="149044" y="423789"/>
                  <a:pt x="125260" y="405008"/>
                  <a:pt x="100208" y="388307"/>
                </a:cubicBezTo>
                <a:lnTo>
                  <a:pt x="62630" y="363255"/>
                </a:lnTo>
                <a:cubicBezTo>
                  <a:pt x="5202" y="277112"/>
                  <a:pt x="22047" y="316662"/>
                  <a:pt x="0" y="250520"/>
                </a:cubicBezTo>
                <a:cubicBezTo>
                  <a:pt x="4175" y="221293"/>
                  <a:pt x="4042" y="191117"/>
                  <a:pt x="12526" y="162838"/>
                </a:cubicBezTo>
                <a:cubicBezTo>
                  <a:pt x="16852" y="148419"/>
                  <a:pt x="26933" y="135905"/>
                  <a:pt x="37578" y="125260"/>
                </a:cubicBezTo>
                <a:cubicBezTo>
                  <a:pt x="67353" y="95485"/>
                  <a:pt x="113103" y="87559"/>
                  <a:pt x="150312" y="75156"/>
                </a:cubicBezTo>
                <a:cubicBezTo>
                  <a:pt x="193492" y="60763"/>
                  <a:pt x="160750" y="45929"/>
                  <a:pt x="200416" y="37578"/>
                </a:cubicBezTo>
                <a:close/>
              </a:path>
            </a:pathLst>
          </a:cu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Title 2">
            <a:extLst>
              <a:ext uri="{FF2B5EF4-FFF2-40B4-BE49-F238E27FC236}">
                <a16:creationId xmlns:a16="http://schemas.microsoft.com/office/drawing/2014/main" id="{EA5ACFA0-CB44-4350-BBDF-21163C2BCF1F}"/>
              </a:ext>
            </a:extLst>
          </p:cNvPr>
          <p:cNvSpPr>
            <a:spLocks noGrp="1"/>
          </p:cNvSpPr>
          <p:nvPr>
            <p:ph type="title"/>
          </p:nvPr>
        </p:nvSpPr>
        <p:spPr>
          <a:xfrm>
            <a:off x="529208" y="299511"/>
            <a:ext cx="8229600" cy="1143000"/>
          </a:xfrm>
        </p:spPr>
        <p:txBody>
          <a:bodyPr>
            <a:normAutofit/>
          </a:bodyPr>
          <a:lstStyle/>
          <a:p>
            <a:r>
              <a:rPr lang="en-GB" sz="4800" b="1" dirty="0"/>
              <a:t>Formality</a:t>
            </a:r>
          </a:p>
        </p:txBody>
      </p:sp>
      <p:sp>
        <p:nvSpPr>
          <p:cNvPr id="19" name="Freeform 2">
            <a:extLst>
              <a:ext uri="{FF2B5EF4-FFF2-40B4-BE49-F238E27FC236}">
                <a16:creationId xmlns:a16="http://schemas.microsoft.com/office/drawing/2014/main" id="{363630A8-4B2D-40E7-AF92-04124496F0E9}"/>
              </a:ext>
            </a:extLst>
          </p:cNvPr>
          <p:cNvSpPr/>
          <p:nvPr/>
        </p:nvSpPr>
        <p:spPr>
          <a:xfrm rot="10563137">
            <a:off x="1337457" y="1954834"/>
            <a:ext cx="888038" cy="400896"/>
          </a:xfrm>
          <a:custGeom>
            <a:avLst/>
            <a:gdLst>
              <a:gd name="connsiteX0" fmla="*/ 426390 w 814697"/>
              <a:gd name="connsiteY0" fmla="*/ 388307 h 400896"/>
              <a:gd name="connsiteX1" fmla="*/ 714489 w 814697"/>
              <a:gd name="connsiteY1" fmla="*/ 375781 h 400896"/>
              <a:gd name="connsiteX2" fmla="*/ 752067 w 814697"/>
              <a:gd name="connsiteY2" fmla="*/ 350729 h 400896"/>
              <a:gd name="connsiteX3" fmla="*/ 802171 w 814697"/>
              <a:gd name="connsiteY3" fmla="*/ 275573 h 400896"/>
              <a:gd name="connsiteX4" fmla="*/ 814697 w 814697"/>
              <a:gd name="connsiteY4" fmla="*/ 237995 h 400896"/>
              <a:gd name="connsiteX5" fmla="*/ 802171 w 814697"/>
              <a:gd name="connsiteY5" fmla="*/ 150312 h 400896"/>
              <a:gd name="connsiteX6" fmla="*/ 789645 w 814697"/>
              <a:gd name="connsiteY6" fmla="*/ 112734 h 400896"/>
              <a:gd name="connsiteX7" fmla="*/ 752067 w 814697"/>
              <a:gd name="connsiteY7" fmla="*/ 87682 h 400896"/>
              <a:gd name="connsiteX8" fmla="*/ 714489 w 814697"/>
              <a:gd name="connsiteY8" fmla="*/ 50104 h 400896"/>
              <a:gd name="connsiteX9" fmla="*/ 539125 w 814697"/>
              <a:gd name="connsiteY9" fmla="*/ 37578 h 400896"/>
              <a:gd name="connsiteX10" fmla="*/ 463968 w 814697"/>
              <a:gd name="connsiteY10" fmla="*/ 12526 h 400896"/>
              <a:gd name="connsiteX11" fmla="*/ 426390 w 814697"/>
              <a:gd name="connsiteY11" fmla="*/ 0 h 400896"/>
              <a:gd name="connsiteX12" fmla="*/ 313656 w 814697"/>
              <a:gd name="connsiteY12" fmla="*/ 12526 h 400896"/>
              <a:gd name="connsiteX13" fmla="*/ 263552 w 814697"/>
              <a:gd name="connsiteY13" fmla="*/ 25052 h 400896"/>
              <a:gd name="connsiteX14" fmla="*/ 225974 w 814697"/>
              <a:gd name="connsiteY14" fmla="*/ 37578 h 400896"/>
              <a:gd name="connsiteX15" fmla="*/ 63135 w 814697"/>
              <a:gd name="connsiteY15" fmla="*/ 50104 h 400896"/>
              <a:gd name="connsiteX16" fmla="*/ 505 w 814697"/>
              <a:gd name="connsiteY16" fmla="*/ 125260 h 400896"/>
              <a:gd name="connsiteX17" fmla="*/ 13031 w 814697"/>
              <a:gd name="connsiteY17" fmla="*/ 212942 h 400896"/>
              <a:gd name="connsiteX18" fmla="*/ 75661 w 814697"/>
              <a:gd name="connsiteY18" fmla="*/ 350729 h 400896"/>
              <a:gd name="connsiteX19" fmla="*/ 100714 w 814697"/>
              <a:gd name="connsiteY19" fmla="*/ 375781 h 400896"/>
              <a:gd name="connsiteX20" fmla="*/ 276078 w 814697"/>
              <a:gd name="connsiteY20" fmla="*/ 388307 h 400896"/>
              <a:gd name="connsiteX21" fmla="*/ 426390 w 814697"/>
              <a:gd name="connsiteY21" fmla="*/ 388307 h 400896"/>
              <a:gd name="connsiteX22" fmla="*/ 426390 w 814697"/>
              <a:gd name="connsiteY22" fmla="*/ 388307 h 4008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814697" h="400896">
                <a:moveTo>
                  <a:pt x="426390" y="388307"/>
                </a:moveTo>
                <a:cubicBezTo>
                  <a:pt x="474406" y="386219"/>
                  <a:pt x="618999" y="386799"/>
                  <a:pt x="714489" y="375781"/>
                </a:cubicBezTo>
                <a:cubicBezTo>
                  <a:pt x="729444" y="374055"/>
                  <a:pt x="742154" y="362059"/>
                  <a:pt x="752067" y="350729"/>
                </a:cubicBezTo>
                <a:cubicBezTo>
                  <a:pt x="771894" y="328070"/>
                  <a:pt x="792650" y="304137"/>
                  <a:pt x="802171" y="275573"/>
                </a:cubicBezTo>
                <a:lnTo>
                  <a:pt x="814697" y="237995"/>
                </a:lnTo>
                <a:cubicBezTo>
                  <a:pt x="810522" y="208767"/>
                  <a:pt x="807961" y="179263"/>
                  <a:pt x="802171" y="150312"/>
                </a:cubicBezTo>
                <a:cubicBezTo>
                  <a:pt x="799582" y="137365"/>
                  <a:pt x="797893" y="123044"/>
                  <a:pt x="789645" y="112734"/>
                </a:cubicBezTo>
                <a:cubicBezTo>
                  <a:pt x="780241" y="100979"/>
                  <a:pt x="763632" y="97320"/>
                  <a:pt x="752067" y="87682"/>
                </a:cubicBezTo>
                <a:cubicBezTo>
                  <a:pt x="738458" y="76341"/>
                  <a:pt x="731733" y="54161"/>
                  <a:pt x="714489" y="50104"/>
                </a:cubicBezTo>
                <a:cubicBezTo>
                  <a:pt x="657443" y="36681"/>
                  <a:pt x="597580" y="41753"/>
                  <a:pt x="539125" y="37578"/>
                </a:cubicBezTo>
                <a:lnTo>
                  <a:pt x="463968" y="12526"/>
                </a:lnTo>
                <a:lnTo>
                  <a:pt x="426390" y="0"/>
                </a:lnTo>
                <a:cubicBezTo>
                  <a:pt x="388812" y="4175"/>
                  <a:pt x="351026" y="6777"/>
                  <a:pt x="313656" y="12526"/>
                </a:cubicBezTo>
                <a:cubicBezTo>
                  <a:pt x="296641" y="15144"/>
                  <a:pt x="280105" y="20323"/>
                  <a:pt x="263552" y="25052"/>
                </a:cubicBezTo>
                <a:cubicBezTo>
                  <a:pt x="250856" y="28679"/>
                  <a:pt x="239076" y="35940"/>
                  <a:pt x="225974" y="37578"/>
                </a:cubicBezTo>
                <a:cubicBezTo>
                  <a:pt x="171954" y="44330"/>
                  <a:pt x="117415" y="45929"/>
                  <a:pt x="63135" y="50104"/>
                </a:cubicBezTo>
                <a:cubicBezTo>
                  <a:pt x="53673" y="59566"/>
                  <a:pt x="2443" y="105883"/>
                  <a:pt x="505" y="125260"/>
                </a:cubicBezTo>
                <a:cubicBezTo>
                  <a:pt x="-2433" y="154638"/>
                  <a:pt x="8177" y="183820"/>
                  <a:pt x="13031" y="212942"/>
                </a:cubicBezTo>
                <a:cubicBezTo>
                  <a:pt x="23397" y="275141"/>
                  <a:pt x="25152" y="300222"/>
                  <a:pt x="75661" y="350729"/>
                </a:cubicBezTo>
                <a:cubicBezTo>
                  <a:pt x="84012" y="359080"/>
                  <a:pt x="89106" y="373605"/>
                  <a:pt x="100714" y="375781"/>
                </a:cubicBezTo>
                <a:cubicBezTo>
                  <a:pt x="158314" y="386581"/>
                  <a:pt x="217623" y="384132"/>
                  <a:pt x="276078" y="388307"/>
                </a:cubicBezTo>
                <a:cubicBezTo>
                  <a:pt x="361971" y="402622"/>
                  <a:pt x="340497" y="407394"/>
                  <a:pt x="426390" y="388307"/>
                </a:cubicBezTo>
                <a:lnTo>
                  <a:pt x="426390" y="388307"/>
                </a:lnTo>
                <a:close/>
              </a:path>
            </a:pathLst>
          </a:cu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custDataLst>
      <p:tags r:id="rId1"/>
    </p:custDataLst>
    <p:extLst>
      <p:ext uri="{BB962C8B-B14F-4D97-AF65-F5344CB8AC3E}">
        <p14:creationId xmlns:p14="http://schemas.microsoft.com/office/powerpoint/2010/main" val="3857429598"/>
      </p:ext>
    </p:extLst>
  </p:cSld>
  <p:clrMapOvr>
    <a:masterClrMapping/>
  </p:clrMapOvr>
  <mc:AlternateContent xmlns:mc="http://schemas.openxmlformats.org/markup-compatibility/2006" xmlns:p14="http://schemas.microsoft.com/office/powerpoint/2010/main">
    <mc:Choice Requires="p14">
      <p:transition spd="slow" p14:dur="2000" advTm="45000"/>
    </mc:Choice>
    <mc:Fallback xmlns="">
      <p:transition spd="slow" advTm="45000"/>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fade">
                                      <p:cBhvr>
                                        <p:cTn id="12" dur="1000"/>
                                        <p:tgtEl>
                                          <p:spTgt spid="4"/>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5"/>
                                        </p:tgtEl>
                                        <p:attrNameLst>
                                          <p:attrName>style.visibility</p:attrName>
                                        </p:attrNameLst>
                                      </p:cBhvr>
                                      <p:to>
                                        <p:strVal val="visible"/>
                                      </p:to>
                                    </p:set>
                                    <p:animEffect transition="in" filter="fade">
                                      <p:cBhvr>
                                        <p:cTn id="17" dur="1000"/>
                                        <p:tgtEl>
                                          <p:spTgt spid="15"/>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14"/>
                                        </p:tgtEl>
                                        <p:attrNameLst>
                                          <p:attrName>style.visibility</p:attrName>
                                        </p:attrNameLst>
                                      </p:cBhvr>
                                      <p:to>
                                        <p:strVal val="visible"/>
                                      </p:to>
                                    </p:set>
                                    <p:animEffect transition="in" filter="fade">
                                      <p:cBhvr>
                                        <p:cTn id="22" dur="1000"/>
                                        <p:tgtEl>
                                          <p:spTgt spid="14"/>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gtEl>
                                        <p:attrNameLst>
                                          <p:attrName>style.visibility</p:attrName>
                                        </p:attrNameLst>
                                      </p:cBhvr>
                                      <p:to>
                                        <p:strVal val="visible"/>
                                      </p:to>
                                    </p:set>
                                    <p:animEffect transition="in" filter="fade">
                                      <p:cBhvr>
                                        <p:cTn id="27" dur="1000"/>
                                        <p:tgtEl>
                                          <p:spTgt spid="3"/>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19"/>
                                        </p:tgtEl>
                                        <p:attrNameLst>
                                          <p:attrName>style.visibility</p:attrName>
                                        </p:attrNameLst>
                                      </p:cBhvr>
                                      <p:to>
                                        <p:strVal val="visible"/>
                                      </p:to>
                                    </p:set>
                                    <p:animEffect transition="in" filter="fade">
                                      <p:cBhvr>
                                        <p:cTn id="32" dur="1000"/>
                                        <p:tgtEl>
                                          <p:spTgt spid="19"/>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17"/>
                                        </p:tgtEl>
                                        <p:attrNameLst>
                                          <p:attrName>style.visibility</p:attrName>
                                        </p:attrNameLst>
                                      </p:cBhvr>
                                      <p:to>
                                        <p:strVal val="visible"/>
                                      </p:to>
                                    </p:set>
                                    <p:animEffect transition="in" filter="fade">
                                      <p:cBhvr>
                                        <p:cTn id="37" dur="1000"/>
                                        <p:tgtEl>
                                          <p:spTgt spid="17"/>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7"/>
                                        </p:tgtEl>
                                        <p:attrNameLst>
                                          <p:attrName>style.visibility</p:attrName>
                                        </p:attrNameLst>
                                      </p:cBhvr>
                                      <p:to>
                                        <p:strVal val="visible"/>
                                      </p:to>
                                    </p:set>
                                    <p:animEffect transition="in" filter="fade">
                                      <p:cBhvr>
                                        <p:cTn id="42" dur="1000"/>
                                        <p:tgtEl>
                                          <p:spTgt spid="7"/>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8"/>
                                        </p:tgtEl>
                                        <p:attrNameLst>
                                          <p:attrName>style.visibility</p:attrName>
                                        </p:attrNameLst>
                                      </p:cBhvr>
                                      <p:to>
                                        <p:strVal val="visible"/>
                                      </p:to>
                                    </p:set>
                                    <p:animEffect transition="in" filter="fade">
                                      <p:cBhvr>
                                        <p:cTn id="47" dur="1000"/>
                                        <p:tgtEl>
                                          <p:spTgt spid="8"/>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grpId="0" nodeType="clickEffect">
                                  <p:stCondLst>
                                    <p:cond delay="0"/>
                                  </p:stCondLst>
                                  <p:childTnLst>
                                    <p:set>
                                      <p:cBhvr>
                                        <p:cTn id="51" dur="1" fill="hold">
                                          <p:stCondLst>
                                            <p:cond delay="0"/>
                                          </p:stCondLst>
                                        </p:cTn>
                                        <p:tgtEl>
                                          <p:spTgt spid="16"/>
                                        </p:tgtEl>
                                        <p:attrNameLst>
                                          <p:attrName>style.visibility</p:attrName>
                                        </p:attrNameLst>
                                      </p:cBhvr>
                                      <p:to>
                                        <p:strVal val="visible"/>
                                      </p:to>
                                    </p:set>
                                    <p:animEffect transition="in" filter="fade">
                                      <p:cBhvr>
                                        <p:cTn id="52" dur="1000"/>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p:bldP spid="3" grpId="0" animBg="1"/>
      <p:bldP spid="7" grpId="0" animBg="1"/>
      <p:bldP spid="8" grpId="0" animBg="1"/>
      <p:bldP spid="14" grpId="0"/>
      <p:bldP spid="15" grpId="0"/>
      <p:bldP spid="16" grpId="0"/>
      <p:bldP spid="17" grpId="0" animBg="1"/>
      <p:bldP spid="19"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36612" y="1650416"/>
            <a:ext cx="8614792" cy="4628464"/>
          </a:xfrm>
        </p:spPr>
        <p:txBody>
          <a:bodyPr vert="horz" lIns="91440" tIns="45720" rIns="91440" bIns="45720" rtlCol="0">
            <a:noAutofit/>
          </a:bodyPr>
          <a:lstStyle/>
          <a:p>
            <a:pPr>
              <a:lnSpc>
                <a:spcPct val="100000"/>
              </a:lnSpc>
              <a:spcBef>
                <a:spcPts val="0"/>
              </a:spcBef>
              <a:spcAft>
                <a:spcPts val="2400"/>
              </a:spcAft>
              <a:buClr>
                <a:schemeClr val="tx1"/>
              </a:buClr>
            </a:pPr>
            <a:r>
              <a:rPr lang="en-GB" sz="3200" dirty="0"/>
              <a:t>Be specific – how many? When? Avoid vague generalities</a:t>
            </a:r>
          </a:p>
          <a:p>
            <a:pPr>
              <a:lnSpc>
                <a:spcPct val="100000"/>
              </a:lnSpc>
              <a:spcBef>
                <a:spcPts val="0"/>
              </a:spcBef>
              <a:spcAft>
                <a:spcPts val="2400"/>
              </a:spcAft>
              <a:buClr>
                <a:schemeClr val="tx1"/>
              </a:buClr>
            </a:pPr>
            <a:r>
              <a:rPr lang="en-GB" sz="3200" dirty="0"/>
              <a:t>Do not make things unnecessarily complex – try to express ideas clearly. Don’t use excessively long sentences or abstruse language! </a:t>
            </a:r>
          </a:p>
          <a:p>
            <a:pPr>
              <a:lnSpc>
                <a:spcPct val="100000"/>
              </a:lnSpc>
              <a:spcBef>
                <a:spcPts val="0"/>
              </a:spcBef>
              <a:spcAft>
                <a:spcPts val="2400"/>
              </a:spcAft>
              <a:buClr>
                <a:schemeClr val="tx1"/>
              </a:buClr>
            </a:pPr>
            <a:r>
              <a:rPr lang="en-GB" sz="3200" dirty="0"/>
              <a:t>Provide specific details, aim for fluent, clear descriptions</a:t>
            </a:r>
          </a:p>
          <a:p>
            <a:pPr>
              <a:lnSpc>
                <a:spcPct val="100000"/>
              </a:lnSpc>
              <a:spcBef>
                <a:spcPts val="0"/>
              </a:spcBef>
              <a:spcAft>
                <a:spcPts val="2400"/>
              </a:spcAft>
              <a:buClr>
                <a:schemeClr val="tx1"/>
              </a:buClr>
            </a:pPr>
            <a:endParaRPr lang="en-GB" sz="3200" dirty="0"/>
          </a:p>
        </p:txBody>
      </p:sp>
      <p:sp>
        <p:nvSpPr>
          <p:cNvPr id="3" name="Title 2"/>
          <p:cNvSpPr>
            <a:spLocks noGrp="1"/>
          </p:cNvSpPr>
          <p:nvPr>
            <p:ph type="title"/>
          </p:nvPr>
        </p:nvSpPr>
        <p:spPr>
          <a:xfrm>
            <a:off x="336612" y="201975"/>
            <a:ext cx="8229600" cy="1143000"/>
          </a:xfrm>
        </p:spPr>
        <p:txBody>
          <a:bodyPr>
            <a:normAutofit/>
          </a:bodyPr>
          <a:lstStyle/>
          <a:p>
            <a:r>
              <a:rPr lang="en-GB" sz="4800" b="1" dirty="0"/>
              <a:t>Precision</a:t>
            </a:r>
          </a:p>
        </p:txBody>
      </p:sp>
    </p:spTree>
    <p:custDataLst>
      <p:tags r:id="rId1"/>
    </p:custDataLst>
    <p:extLst>
      <p:ext uri="{BB962C8B-B14F-4D97-AF65-F5344CB8AC3E}">
        <p14:creationId xmlns:p14="http://schemas.microsoft.com/office/powerpoint/2010/main" val="1116906825"/>
      </p:ext>
    </p:extLst>
  </p:cSld>
  <p:clrMapOvr>
    <a:masterClrMapping/>
  </p:clrMapOvr>
  <mc:AlternateContent xmlns:mc="http://schemas.openxmlformats.org/markup-compatibility/2006" xmlns:p14="http://schemas.microsoft.com/office/powerpoint/2010/main">
    <mc:Choice Requires="p14">
      <p:transition spd="slow" p14:dur="2000" advTm="34581"/>
    </mc:Choice>
    <mc:Fallback xmlns="">
      <p:transition spd="slow" advTm="34581"/>
    </mc:Fallback>
  </mc:AlternateContent>
</p:sld>
</file>

<file path=ppt/tags/tag1.xml><?xml version="1.0" encoding="utf-8"?>
<p:tagLst xmlns:a="http://schemas.openxmlformats.org/drawingml/2006/main" xmlns:r="http://schemas.openxmlformats.org/officeDocument/2006/relationships" xmlns:p="http://schemas.openxmlformats.org/presentationml/2006/main">
  <p:tag name="TIMING" val="|0.8|2.6|3.1"/>
</p:tagLst>
</file>

<file path=ppt/tags/tag10.xml><?xml version="1.0" encoding="utf-8"?>
<p:tagLst xmlns:a="http://schemas.openxmlformats.org/drawingml/2006/main" xmlns:r="http://schemas.openxmlformats.org/officeDocument/2006/relationships" xmlns:p="http://schemas.openxmlformats.org/presentationml/2006/main">
  <p:tag name="TIMING" val="|0.8|2.2|2.6|3.7|5.6|9.6"/>
</p:tagLst>
</file>

<file path=ppt/tags/tag11.xml><?xml version="1.0" encoding="utf-8"?>
<p:tagLst xmlns:a="http://schemas.openxmlformats.org/drawingml/2006/main" xmlns:r="http://schemas.openxmlformats.org/officeDocument/2006/relationships" xmlns:p="http://schemas.openxmlformats.org/presentationml/2006/main">
  <p:tag name="TIMING" val="|0.5|1.1|5.5|6.1"/>
</p:tagLst>
</file>

<file path=ppt/tags/tag12.xml><?xml version="1.0" encoding="utf-8"?>
<p:tagLst xmlns:a="http://schemas.openxmlformats.org/drawingml/2006/main" xmlns:r="http://schemas.openxmlformats.org/officeDocument/2006/relationships" xmlns:p="http://schemas.openxmlformats.org/presentationml/2006/main">
  <p:tag name="TIMING" val="|1.2|2.4|2.3|3.7|8.5|7"/>
</p:tagLst>
</file>

<file path=ppt/tags/tag13.xml><?xml version="1.0" encoding="utf-8"?>
<p:tagLst xmlns:a="http://schemas.openxmlformats.org/drawingml/2006/main" xmlns:r="http://schemas.openxmlformats.org/officeDocument/2006/relationships" xmlns:p="http://schemas.openxmlformats.org/presentationml/2006/main">
  <p:tag name="TIMING" val="|0.5|1.4|6.7|5.9"/>
</p:tagLst>
</file>

<file path=ppt/tags/tag14.xml><?xml version="1.0" encoding="utf-8"?>
<p:tagLst xmlns:a="http://schemas.openxmlformats.org/drawingml/2006/main" xmlns:r="http://schemas.openxmlformats.org/officeDocument/2006/relationships" xmlns:p="http://schemas.openxmlformats.org/presentationml/2006/main">
  <p:tag name="TIMING" val="|1.2|2.7|3|5.1|8.9|5.9"/>
</p:tagLst>
</file>

<file path=ppt/tags/tag15.xml><?xml version="1.0" encoding="utf-8"?>
<p:tagLst xmlns:a="http://schemas.openxmlformats.org/drawingml/2006/main" xmlns:r="http://schemas.openxmlformats.org/officeDocument/2006/relationships" xmlns:p="http://schemas.openxmlformats.org/presentationml/2006/main">
  <p:tag name="TIMING" val="|0.5|1|8.6|7.5|1.2"/>
</p:tagLst>
</file>

<file path=ppt/tags/tag16.xml><?xml version="1.0" encoding="utf-8"?>
<p:tagLst xmlns:a="http://schemas.openxmlformats.org/drawingml/2006/main" xmlns:r="http://schemas.openxmlformats.org/officeDocument/2006/relationships" xmlns:p="http://schemas.openxmlformats.org/presentationml/2006/main">
  <p:tag name="TIMING" val="|1.2|2.1|2|7|5.4|6.1"/>
</p:tagLst>
</file>

<file path=ppt/tags/tag17.xml><?xml version="1.0" encoding="utf-8"?>
<p:tagLst xmlns:a="http://schemas.openxmlformats.org/drawingml/2006/main" xmlns:r="http://schemas.openxmlformats.org/officeDocument/2006/relationships" xmlns:p="http://schemas.openxmlformats.org/presentationml/2006/main">
  <p:tag name="TIMING" val="|0.6|1.1|7.6|13.6"/>
</p:tagLst>
</file>

<file path=ppt/tags/tag18.xml><?xml version="1.0" encoding="utf-8"?>
<p:tagLst xmlns:a="http://schemas.openxmlformats.org/drawingml/2006/main" xmlns:r="http://schemas.openxmlformats.org/officeDocument/2006/relationships" xmlns:p="http://schemas.openxmlformats.org/presentationml/2006/main">
  <p:tag name="TIMING" val="|0.6|1.5|1.7|4.8|9.1|8.6"/>
</p:tagLst>
</file>

<file path=ppt/tags/tag19.xml><?xml version="1.0" encoding="utf-8"?>
<p:tagLst xmlns:a="http://schemas.openxmlformats.org/drawingml/2006/main" xmlns:r="http://schemas.openxmlformats.org/officeDocument/2006/relationships" xmlns:p="http://schemas.openxmlformats.org/presentationml/2006/main">
  <p:tag name="TIMING" val="|0.7|1.8|6.2|5.3"/>
</p:tagLst>
</file>

<file path=ppt/tags/tag2.xml><?xml version="1.0" encoding="utf-8"?>
<p:tagLst xmlns:a="http://schemas.openxmlformats.org/drawingml/2006/main" xmlns:r="http://schemas.openxmlformats.org/officeDocument/2006/relationships" xmlns:p="http://schemas.openxmlformats.org/presentationml/2006/main">
  <p:tag name="TIMING" val="|0.5|0.6|13.1|15.4"/>
</p:tagLst>
</file>

<file path=ppt/tags/tag20.xml><?xml version="1.0" encoding="utf-8"?>
<p:tagLst xmlns:a="http://schemas.openxmlformats.org/drawingml/2006/main" xmlns:r="http://schemas.openxmlformats.org/officeDocument/2006/relationships" xmlns:p="http://schemas.openxmlformats.org/presentationml/2006/main">
  <p:tag name="TIMING" val="|0.5|2|2.3|3.4|9.2|4.4"/>
</p:tagLst>
</file>

<file path=ppt/tags/tag21.xml><?xml version="1.0" encoding="utf-8"?>
<p:tagLst xmlns:a="http://schemas.openxmlformats.org/drawingml/2006/main" xmlns:r="http://schemas.openxmlformats.org/officeDocument/2006/relationships" xmlns:p="http://schemas.openxmlformats.org/presentationml/2006/main">
  <p:tag name="TIMING" val="|0.6|6.4|20.7|7.4"/>
</p:tagLst>
</file>

<file path=ppt/tags/tag22.xml><?xml version="1.0" encoding="utf-8"?>
<p:tagLst xmlns:a="http://schemas.openxmlformats.org/drawingml/2006/main" xmlns:r="http://schemas.openxmlformats.org/officeDocument/2006/relationships" xmlns:p="http://schemas.openxmlformats.org/presentationml/2006/main">
  <p:tag name="TIMING" val="|4.6|6.4|5.5"/>
</p:tagLst>
</file>

<file path=ppt/tags/tag3.xml><?xml version="1.0" encoding="utf-8"?>
<p:tagLst xmlns:a="http://schemas.openxmlformats.org/drawingml/2006/main" xmlns:r="http://schemas.openxmlformats.org/officeDocument/2006/relationships" xmlns:p="http://schemas.openxmlformats.org/presentationml/2006/main">
  <p:tag name="TIMING" val="|0.7|1.4|11.1|10.6"/>
</p:tagLst>
</file>

<file path=ppt/tags/tag4.xml><?xml version="1.0" encoding="utf-8"?>
<p:tagLst xmlns:a="http://schemas.openxmlformats.org/drawingml/2006/main" xmlns:r="http://schemas.openxmlformats.org/officeDocument/2006/relationships" xmlns:p="http://schemas.openxmlformats.org/presentationml/2006/main">
  <p:tag name="TIMING" val="|0.9|16.3|15.5|7.5"/>
</p:tagLst>
</file>

<file path=ppt/tags/tag5.xml><?xml version="1.0" encoding="utf-8"?>
<p:tagLst xmlns:a="http://schemas.openxmlformats.org/drawingml/2006/main" xmlns:r="http://schemas.openxmlformats.org/officeDocument/2006/relationships" xmlns:p="http://schemas.openxmlformats.org/presentationml/2006/main">
  <p:tag name="TIMING" val="|0.6|6.6|1.1|18.2|0.9|17.6|1.3"/>
</p:tagLst>
</file>

<file path=ppt/tags/tag6.xml><?xml version="1.0" encoding="utf-8"?>
<p:tagLst xmlns:a="http://schemas.openxmlformats.org/drawingml/2006/main" xmlns:r="http://schemas.openxmlformats.org/officeDocument/2006/relationships" xmlns:p="http://schemas.openxmlformats.org/presentationml/2006/main">
  <p:tag name="TIMING" val="|0.9|5.8|12|12"/>
</p:tagLst>
</file>

<file path=ppt/tags/tag7.xml><?xml version="1.0" encoding="utf-8"?>
<p:tagLst xmlns:a="http://schemas.openxmlformats.org/drawingml/2006/main" xmlns:r="http://schemas.openxmlformats.org/officeDocument/2006/relationships" xmlns:p="http://schemas.openxmlformats.org/presentationml/2006/main">
  <p:tag name="TIMING" val="|0.6|1.7|8.8|5"/>
</p:tagLst>
</file>

<file path=ppt/tags/tag8.xml><?xml version="1.0" encoding="utf-8"?>
<p:tagLst xmlns:a="http://schemas.openxmlformats.org/drawingml/2006/main" xmlns:r="http://schemas.openxmlformats.org/officeDocument/2006/relationships" xmlns:p="http://schemas.openxmlformats.org/presentationml/2006/main">
  <p:tag name="TIMING" val="|0.9|3.1|3.5|4.6|2.6|8.2|1|4.8|1"/>
</p:tagLst>
</file>

<file path=ppt/tags/tag9.xml><?xml version="1.0" encoding="utf-8"?>
<p:tagLst xmlns:a="http://schemas.openxmlformats.org/drawingml/2006/main" xmlns:r="http://schemas.openxmlformats.org/officeDocument/2006/relationships" xmlns:p="http://schemas.openxmlformats.org/presentationml/2006/main">
  <p:tag name="TIMING" val="|0.8|1.9|16|8.3"/>
</p:tagLst>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5F473D928555AE4CB47A83551B45A251" ma:contentTypeVersion="7" ma:contentTypeDescription="Create a new document." ma:contentTypeScope="" ma:versionID="01e3eb18e217e2c81512d142be8136aa">
  <xsd:schema xmlns:xsd="http://www.w3.org/2001/XMLSchema" xmlns:xs="http://www.w3.org/2001/XMLSchema" xmlns:p="http://schemas.microsoft.com/office/2006/metadata/properties" xmlns:ns3="c48015b7-5bec-4c4c-9442-3cc2138bd538" xmlns:ns4="d1a2e4b8-f01b-476a-9185-51b5e290465b" targetNamespace="http://schemas.microsoft.com/office/2006/metadata/properties" ma:root="true" ma:fieldsID="80633d954214d678d3cf9c046471d92e" ns3:_="" ns4:_="">
    <xsd:import namespace="c48015b7-5bec-4c4c-9442-3cc2138bd538"/>
    <xsd:import namespace="d1a2e4b8-f01b-476a-9185-51b5e290465b"/>
    <xsd:element name="properties">
      <xsd:complexType>
        <xsd:sequence>
          <xsd:element name="documentManagement">
            <xsd:complexType>
              <xsd:all>
                <xsd:element ref="ns3:MediaServiceMetadata" minOccurs="0"/>
                <xsd:element ref="ns3:MediaServiceFastMetadata" minOccurs="0"/>
                <xsd:element ref="ns3:MediaServiceAutoKeyPoints" minOccurs="0"/>
                <xsd:element ref="ns3:MediaServiceKeyPoints" minOccurs="0"/>
                <xsd:element ref="ns4:SharedWithUsers" minOccurs="0"/>
                <xsd:element ref="ns4:SharedWithDetails" minOccurs="0"/>
                <xsd:element ref="ns4:SharingHintHash"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48015b7-5bec-4c4c-9442-3cc2138bd538"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d1a2e4b8-f01b-476a-9185-51b5e290465b"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element name="SharingHintHash" ma:index="14"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681336D7-1BA2-4ADB-B70A-6C73FF8DA95B}">
  <ds:schemaRefs>
    <ds:schemaRef ds:uri="http://schemas.microsoft.com/sharepoint/v3/contenttype/forms"/>
  </ds:schemaRefs>
</ds:datastoreItem>
</file>

<file path=customXml/itemProps2.xml><?xml version="1.0" encoding="utf-8"?>
<ds:datastoreItem xmlns:ds="http://schemas.openxmlformats.org/officeDocument/2006/customXml" ds:itemID="{7BB291AA-A9F9-4B93-A8A3-60E4D35B410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48015b7-5bec-4c4c-9442-3cc2138bd538"/>
    <ds:schemaRef ds:uri="d1a2e4b8-f01b-476a-9185-51b5e290465b"/>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4F0D4BCA-3179-43EB-9600-B3C243EA07D0}">
  <ds:schemaRefs>
    <ds:schemaRef ds:uri="c48015b7-5bec-4c4c-9442-3cc2138bd538"/>
    <ds:schemaRef ds:uri="http://purl.org/dc/terms/"/>
    <ds:schemaRef ds:uri="http://schemas.openxmlformats.org/package/2006/metadata/core-properties"/>
    <ds:schemaRef ds:uri="http://schemas.microsoft.com/office/2006/documentManagement/types"/>
    <ds:schemaRef ds:uri="http://schemas.microsoft.com/office/infopath/2007/PartnerControls"/>
    <ds:schemaRef ds:uri="d1a2e4b8-f01b-476a-9185-51b5e290465b"/>
    <ds:schemaRef ds:uri="http://purl.org/dc/elements/1.1/"/>
    <ds:schemaRef ds:uri="http://schemas.microsoft.com/office/2006/metadata/properties"/>
    <ds:schemaRef ds:uri="http://www.w3.org/XML/1998/namespace"/>
    <ds:schemaRef ds:uri="http://purl.org/dc/dcmitype/"/>
  </ds:schemaRefs>
</ds:datastoreItem>
</file>

<file path=docProps/app.xml><?xml version="1.0" encoding="utf-8"?>
<Properties xmlns="http://schemas.openxmlformats.org/officeDocument/2006/extended-properties" xmlns:vt="http://schemas.openxmlformats.org/officeDocument/2006/docPropsVTypes">
  <Template>Office Theme</Template>
  <TotalTime>0</TotalTime>
  <Words>2998</Words>
  <Application>Microsoft Office PowerPoint</Application>
  <PresentationFormat>Екран (4:3)</PresentationFormat>
  <Paragraphs>252</Paragraphs>
  <Slides>22</Slides>
  <Notes>22</Notes>
  <HiddenSlides>0</HiddenSlides>
  <MMClips>0</MMClips>
  <ScaleCrop>false</ScaleCrop>
  <HeadingPairs>
    <vt:vector size="6" baseType="variant">
      <vt:variant>
        <vt:lpstr>Використані шрифти</vt:lpstr>
      </vt:variant>
      <vt:variant>
        <vt:i4>3</vt:i4>
      </vt:variant>
      <vt:variant>
        <vt:lpstr>Тема</vt:lpstr>
      </vt:variant>
      <vt:variant>
        <vt:i4>1</vt:i4>
      </vt:variant>
      <vt:variant>
        <vt:lpstr>Заголовки слайдів</vt:lpstr>
      </vt:variant>
      <vt:variant>
        <vt:i4>22</vt:i4>
      </vt:variant>
    </vt:vector>
  </HeadingPairs>
  <TitlesOfParts>
    <vt:vector size="26" baseType="lpstr">
      <vt:lpstr>Arial</vt:lpstr>
      <vt:lpstr>Calibri</vt:lpstr>
      <vt:lpstr>Calibri Light</vt:lpstr>
      <vt:lpstr>Office Theme</vt:lpstr>
      <vt:lpstr>Презентація PowerPoint</vt:lpstr>
      <vt:lpstr>Academic writing &amp; language</vt:lpstr>
      <vt:lpstr>The Importance of Academic Style</vt:lpstr>
      <vt:lpstr>Characteristics of Academic Style</vt:lpstr>
      <vt:lpstr>Successful Academic Writers…</vt:lpstr>
      <vt:lpstr>Strategies for Academic Writing</vt:lpstr>
      <vt:lpstr>Formality</vt:lpstr>
      <vt:lpstr>Formality</vt:lpstr>
      <vt:lpstr>Precision</vt:lpstr>
      <vt:lpstr>Precision</vt:lpstr>
      <vt:lpstr>Objectivity</vt:lpstr>
      <vt:lpstr>Objectivity</vt:lpstr>
      <vt:lpstr>Clarity</vt:lpstr>
      <vt:lpstr>Clarity</vt:lpstr>
      <vt:lpstr>Signposting</vt:lpstr>
      <vt:lpstr>Signposting</vt:lpstr>
      <vt:lpstr>Hedging</vt:lpstr>
      <vt:lpstr>Hedging</vt:lpstr>
      <vt:lpstr>Explaining Yourself Fully</vt:lpstr>
      <vt:lpstr>Explain Yourself</vt:lpstr>
      <vt:lpstr>Writing is a Process</vt:lpstr>
      <vt:lpstr>Further resources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Matthew Copping</dc:creator>
  <cp:lastModifiedBy>Тетяна Ботвин</cp:lastModifiedBy>
  <cp:revision>1075</cp:revision>
  <dcterms:created xsi:type="dcterms:W3CDTF">2020-05-07T08:56:05Z</dcterms:created>
  <dcterms:modified xsi:type="dcterms:W3CDTF">2025-01-27T08:37:48Z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0x0101005F473D928555AE4CB47A83551B45A251</vt:lpwstr>
  </property>
</Properties>
</file>