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177" r:id="rId1"/>
  </p:sldMasterIdLst>
  <p:notesMasterIdLst>
    <p:notesMasterId r:id="rId32"/>
  </p:notesMasterIdLst>
  <p:sldIdLst>
    <p:sldId id="256" r:id="rId2"/>
    <p:sldId id="261" r:id="rId3"/>
    <p:sldId id="284" r:id="rId4"/>
    <p:sldId id="263" r:id="rId5"/>
    <p:sldId id="441" r:id="rId6"/>
    <p:sldId id="446" r:id="rId7"/>
    <p:sldId id="415" r:id="rId8"/>
    <p:sldId id="453" r:id="rId9"/>
    <p:sldId id="417" r:id="rId10"/>
    <p:sldId id="442" r:id="rId11"/>
    <p:sldId id="443" r:id="rId12"/>
    <p:sldId id="454" r:id="rId13"/>
    <p:sldId id="455" r:id="rId14"/>
    <p:sldId id="456" r:id="rId15"/>
    <p:sldId id="457" r:id="rId16"/>
    <p:sldId id="458" r:id="rId17"/>
    <p:sldId id="444" r:id="rId18"/>
    <p:sldId id="459" r:id="rId19"/>
    <p:sldId id="445" r:id="rId20"/>
    <p:sldId id="416" r:id="rId21"/>
    <p:sldId id="460" r:id="rId22"/>
    <p:sldId id="461" r:id="rId23"/>
    <p:sldId id="462" r:id="rId24"/>
    <p:sldId id="447" r:id="rId25"/>
    <p:sldId id="418" r:id="rId26"/>
    <p:sldId id="448" r:id="rId27"/>
    <p:sldId id="463" r:id="rId28"/>
    <p:sldId id="464" r:id="rId29"/>
    <p:sldId id="465" r:id="rId30"/>
    <p:sldId id="347" r:id="rId31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737"/>
    <a:srgbClr val="00E2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84E427A-3D55-4303-BF80-6455036E1DE7}" styleName="Стиль из темы 1 - акцент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72833802-FEF1-4C79-8D5D-14CF1EAF98D9}" styleName="Светлый стиль 2 - акцент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5DA37D80-6434-44D0-A028-1B22A696006F}" styleName="Светлый стиль 3 - акцент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BC89EF96-8CEA-46FF-86C4-4CE0E7609802}" styleName="Светлый стиль 3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0E3FDE45-AF77-4B5C-9715-49D594BDF05E}" styleName="Светлый стиль 1 — акцент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69012ECD-51FC-41F1-AA8D-1B2483CD663E}" styleName="Светлый стиль 2 - акцент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936" y="22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BD96743-AD38-4BA7-BA2B-29380937CB91}" type="datetimeFigureOut">
              <a:rPr lang="uk-UA" smtClean="0"/>
              <a:t>10.04.2018</a:t>
            </a:fld>
            <a:endParaRPr lang="uk-UA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BBF6893-8A94-4AB3-85EA-9AF789F66FCA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5626234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uk-UA" smtClean="0"/>
              <a:t>Зразок підзаголовка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endParaRPr lang="ru-RU" altLang="ru-RU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ru-RU" alt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3ECA3A6B-EDB4-4717-A23F-85DD6E3148CC}" type="slidenum">
              <a:rPr lang="ru-RU" altLang="ru-RU" smtClean="0"/>
              <a:pPr/>
              <a:t>‹#›</a:t>
            </a:fld>
            <a:endParaRPr lang="ru-RU" altLang="ru-RU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alt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B6D68F-9733-4C48-A710-332AE099BB92}" type="slidenum">
              <a:rPr lang="ru-RU" altLang="ru-RU" smtClean="0"/>
              <a:pPr/>
              <a:t>‹#›</a:t>
            </a:fld>
            <a:endParaRPr lang="ru-RU" alt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uk-UA" smtClean="0"/>
              <a:t>Зразок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alt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ABB56E-D236-4F46-ACDE-E2425CB6B8EA}" type="slidenum">
              <a:rPr lang="ru-RU" altLang="ru-RU" smtClean="0"/>
              <a:pPr/>
              <a:t>‹#›</a:t>
            </a:fld>
            <a:endParaRPr lang="ru-RU" alt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і об'є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alt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8FDD9D-47DA-48E0-9E15-5DAE782656AD}" type="slidenum">
              <a:rPr lang="ru-RU" altLang="ru-RU" smtClean="0"/>
              <a:pPr/>
              <a:t>‹#›</a:t>
            </a:fld>
            <a:endParaRPr lang="ru-RU" alt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alt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89E80-61BE-4175-92E6-778C4150EBCF}" type="slidenum">
              <a:rPr lang="ru-RU" altLang="ru-RU" smtClean="0"/>
              <a:pPr/>
              <a:t>‹#›</a:t>
            </a:fld>
            <a:endParaRPr lang="ru-RU" alt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'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alt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7AFC17-6231-4C6D-90FF-68B2A2A9BD5F}" type="slidenum">
              <a:rPr lang="ru-RU" altLang="ru-RU" smtClean="0"/>
              <a:pPr/>
              <a:t>‹#›</a:t>
            </a:fld>
            <a:endParaRPr lang="ru-RU" alt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uk-UA" smtClean="0"/>
              <a:t>Зразок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alt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23B713-8A80-4C1B-A326-C250AB055C0A}" type="slidenum">
              <a:rPr lang="ru-RU" altLang="ru-RU" smtClean="0"/>
              <a:pPr/>
              <a:t>‹#›</a:t>
            </a:fld>
            <a:endParaRPr lang="ru-RU" alt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alt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45DBC-ABD2-4DFC-BA36-8ED467F88781}" type="slidenum">
              <a:rPr lang="ru-RU" altLang="ru-RU" smtClean="0"/>
              <a:pPr/>
              <a:t>‹#›</a:t>
            </a:fld>
            <a:endParaRPr lang="ru-RU" alt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alt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E0FBEB-32C9-471E-8570-D84670E8E317}" type="slidenum">
              <a:rPr lang="ru-RU" altLang="ru-RU" smtClean="0"/>
              <a:pPr/>
              <a:t>‹#›</a:t>
            </a:fld>
            <a:endParaRPr lang="ru-RU" alt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Вміст і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alt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7C8800-B62E-483B-9F39-1CD330611363}" type="slidenum">
              <a:rPr lang="ru-RU" altLang="ru-RU" smtClean="0"/>
              <a:pPr/>
              <a:t>‹#›</a:t>
            </a:fld>
            <a:endParaRPr lang="ru-RU" altLang="ru-RU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ru-RU" alt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uk-UA" smtClean="0"/>
              <a:t>Зразок заголовка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Зображення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uk-UA" smtClean="0"/>
              <a:t>Зразок заголовка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uk-UA" smtClean="0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alt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ru-RU" alt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4D42A1-4346-4D7E-AA6E-F4B3EC275245}" type="slidenum">
              <a:rPr lang="ru-RU" altLang="ru-RU" smtClean="0"/>
              <a:pPr/>
              <a:t>‹#›</a:t>
            </a:fld>
            <a:endParaRPr lang="ru-RU" alt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endParaRPr lang="ru-RU" alt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ru-RU" alt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EAF6DD60-75CA-423E-955E-138C9CE319E1}" type="slidenum">
              <a:rPr lang="ru-RU" altLang="ru-RU" smtClean="0"/>
              <a:pPr/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78" r:id="rId1"/>
    <p:sldLayoutId id="2147484179" r:id="rId2"/>
    <p:sldLayoutId id="2147484180" r:id="rId3"/>
    <p:sldLayoutId id="2147484181" r:id="rId4"/>
    <p:sldLayoutId id="2147484182" r:id="rId5"/>
    <p:sldLayoutId id="2147484183" r:id="rId6"/>
    <p:sldLayoutId id="2147484184" r:id="rId7"/>
    <p:sldLayoutId id="2147484185" r:id="rId8"/>
    <p:sldLayoutId id="2147484186" r:id="rId9"/>
    <p:sldLayoutId id="2147484187" r:id="rId10"/>
    <p:sldLayoutId id="2147484188" r:id="rId11"/>
  </p:sldLayoutIdLst>
  <mc:AlternateContent xmlns:mc="http://schemas.openxmlformats.org/markup-compatibility/2006" xmlns:p14="http://schemas.microsoft.com/office/powerpoint/2010/main">
    <mc:Choice Requires="p14">
      <p:transition spd="slow" p14:dur="110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79512" y="2564904"/>
            <a:ext cx="4536504" cy="1512168"/>
          </a:xfrm>
        </p:spPr>
        <p:txBody>
          <a:bodyPr>
            <a:normAutofit fontScale="90000"/>
          </a:bodyPr>
          <a:lstStyle/>
          <a:p>
            <a:r>
              <a:rPr lang="uk-UA" altLang="ru-RU" b="1" i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ОСНОВИ ПРОГРАМУВАННЯ ТА АЛГОРИТМІЗАЦІЯ</a:t>
            </a:r>
            <a:endParaRPr lang="ru-RU" altLang="ru-RU" b="1" i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644008" y="3717032"/>
            <a:ext cx="3528391" cy="1260629"/>
          </a:xfrm>
        </p:spPr>
        <p:txBody>
          <a:bodyPr vert="horz" lIns="91440" tIns="45720" rIns="91440" bIns="45720" rtlCol="0">
            <a:noAutofit/>
          </a:bodyPr>
          <a:lstStyle/>
          <a:p>
            <a:pPr algn="ctr"/>
            <a:r>
              <a:rPr lang="uk-UA" altLang="ru-RU" sz="24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Лекція </a:t>
            </a:r>
            <a:r>
              <a:rPr lang="uk-UA" altLang="ru-RU" sz="24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5.1. </a:t>
            </a:r>
            <a:r>
              <a:rPr lang="uk-UA" sz="24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Базові структури даних</a:t>
            </a:r>
            <a:endParaRPr lang="uk-UA" sz="24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4644008" y="917104"/>
            <a:ext cx="3528391" cy="71169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None/>
              <a:defRPr sz="1800" kern="1200">
                <a:solidFill>
                  <a:srgbClr val="424242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None/>
              <a:defRPr sz="1600" kern="120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uk-UA" altLang="ru-RU" sz="2400" b="1" dirty="0" smtClean="0">
                <a:solidFill>
                  <a:schemeClr val="bg1"/>
                </a:solidFill>
              </a:rPr>
              <a:t>Тема 5. </a:t>
            </a:r>
            <a:r>
              <a:rPr lang="uk-UA" sz="2400" b="1" dirty="0" smtClean="0">
                <a:solidFill>
                  <a:schemeClr val="bg1"/>
                </a:solidFill>
              </a:rPr>
              <a:t>Структури даних</a:t>
            </a:r>
            <a:endParaRPr lang="uk-UA" altLang="ru-RU" sz="24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5112996" y="76562"/>
            <a:ext cx="255069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uk-UA" sz="2000" b="1" dirty="0" smtClean="0">
                <a:solidFill>
                  <a:schemeClr val="lt1"/>
                </a:solidFill>
                <a:latin typeface="+mn-lt"/>
              </a:rPr>
              <a:t>Операції в стеках</a:t>
            </a:r>
            <a:endParaRPr lang="uk-UA" sz="2000" b="1" dirty="0">
              <a:solidFill>
                <a:schemeClr val="lt1"/>
              </a:solidFill>
              <a:latin typeface="+mn-lt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971601" y="816088"/>
            <a:ext cx="495649" cy="495649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uk-UA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971601" y="1268678"/>
            <a:ext cx="495649" cy="495649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uk-UA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971600" y="1764327"/>
            <a:ext cx="495649" cy="495649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uk-UA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971600" y="2273062"/>
            <a:ext cx="495649" cy="495649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4</a:t>
            </a:r>
            <a:endParaRPr lang="uk-UA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971962" y="2768711"/>
            <a:ext cx="495649" cy="495649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5</a:t>
            </a:r>
            <a:endParaRPr lang="uk-UA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971600" y="3264360"/>
            <a:ext cx="495649" cy="495649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2</a:t>
            </a:r>
            <a:endParaRPr lang="uk-UA" dirty="0"/>
          </a:p>
        </p:txBody>
      </p:sp>
      <p:sp>
        <p:nvSpPr>
          <p:cNvPr id="17" name="Прямоугольник 16"/>
          <p:cNvSpPr/>
          <p:nvPr/>
        </p:nvSpPr>
        <p:spPr>
          <a:xfrm>
            <a:off x="831788" y="404664"/>
            <a:ext cx="786017" cy="400110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algn="just"/>
            <a:r>
              <a:rPr lang="en-US" sz="2000" i="1" dirty="0" smtClean="0">
                <a:latin typeface="+mj-lt"/>
              </a:rPr>
              <a:t>n = </a:t>
            </a:r>
            <a:r>
              <a:rPr lang="uk-UA" sz="2000" i="1" dirty="0" smtClean="0">
                <a:latin typeface="+mj-lt"/>
              </a:rPr>
              <a:t>6</a:t>
            </a:r>
            <a:endParaRPr lang="uk-UA" sz="2000" dirty="0" smtClean="0">
              <a:latin typeface="+mj-lt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539552" y="692696"/>
            <a:ext cx="403800" cy="3139321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algn="just">
              <a:lnSpc>
                <a:spcPct val="165000"/>
              </a:lnSpc>
            </a:pPr>
            <a:r>
              <a:rPr lang="uk-UA" sz="2000" i="1" dirty="0" smtClean="0">
                <a:solidFill>
                  <a:srgbClr val="0070C0"/>
                </a:solidFill>
                <a:latin typeface="+mj-lt"/>
              </a:rPr>
              <a:t>6</a:t>
            </a:r>
          </a:p>
          <a:p>
            <a:pPr algn="just">
              <a:lnSpc>
                <a:spcPct val="165000"/>
              </a:lnSpc>
            </a:pPr>
            <a:r>
              <a:rPr lang="uk-UA" sz="2000" i="1" dirty="0" smtClean="0">
                <a:solidFill>
                  <a:srgbClr val="0070C0"/>
                </a:solidFill>
                <a:latin typeface="+mj-lt"/>
              </a:rPr>
              <a:t>5</a:t>
            </a:r>
          </a:p>
          <a:p>
            <a:pPr algn="just">
              <a:lnSpc>
                <a:spcPct val="165000"/>
              </a:lnSpc>
            </a:pPr>
            <a:r>
              <a:rPr lang="uk-UA" sz="2000" i="1" dirty="0" smtClean="0">
                <a:solidFill>
                  <a:srgbClr val="0070C0"/>
                </a:solidFill>
                <a:latin typeface="+mj-lt"/>
              </a:rPr>
              <a:t>4</a:t>
            </a:r>
          </a:p>
          <a:p>
            <a:pPr algn="just">
              <a:lnSpc>
                <a:spcPct val="165000"/>
              </a:lnSpc>
            </a:pPr>
            <a:r>
              <a:rPr lang="uk-UA" sz="2000" i="1" dirty="0" smtClean="0">
                <a:solidFill>
                  <a:srgbClr val="0070C0"/>
                </a:solidFill>
                <a:latin typeface="+mj-lt"/>
              </a:rPr>
              <a:t>3</a:t>
            </a:r>
          </a:p>
          <a:p>
            <a:pPr algn="just">
              <a:lnSpc>
                <a:spcPct val="165000"/>
              </a:lnSpc>
            </a:pPr>
            <a:r>
              <a:rPr lang="uk-UA" sz="2000" i="1" dirty="0" smtClean="0">
                <a:solidFill>
                  <a:srgbClr val="0070C0"/>
                </a:solidFill>
                <a:latin typeface="+mj-lt"/>
              </a:rPr>
              <a:t>2</a:t>
            </a:r>
          </a:p>
          <a:p>
            <a:pPr algn="just">
              <a:lnSpc>
                <a:spcPct val="165000"/>
              </a:lnSpc>
            </a:pPr>
            <a:r>
              <a:rPr lang="uk-UA" sz="2000" i="1" dirty="0">
                <a:solidFill>
                  <a:srgbClr val="0070C0"/>
                </a:solidFill>
                <a:latin typeface="+mj-lt"/>
              </a:rPr>
              <a:t>1</a:t>
            </a:r>
            <a:endParaRPr lang="uk-UA" sz="2000" dirty="0" smtClean="0">
              <a:solidFill>
                <a:srgbClr val="0070C0"/>
              </a:solidFill>
              <a:latin typeface="+mj-lt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1689815" y="1700808"/>
            <a:ext cx="2160239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i="1" dirty="0" smtClean="0">
                <a:solidFill>
                  <a:srgbClr val="FF0000"/>
                </a:solidFill>
                <a:latin typeface="+mj-lt"/>
              </a:rPr>
              <a:t>Вершина стеку</a:t>
            </a:r>
          </a:p>
          <a:p>
            <a:pPr algn="ctr"/>
            <a:r>
              <a:rPr lang="en-US" i="1" dirty="0" smtClean="0">
                <a:solidFill>
                  <a:srgbClr val="FF0000"/>
                </a:solidFill>
                <a:latin typeface="+mj-lt"/>
              </a:rPr>
              <a:t>top (S) – </a:t>
            </a:r>
            <a:r>
              <a:rPr lang="uk-UA" sz="1400" i="1" dirty="0" smtClean="0">
                <a:solidFill>
                  <a:srgbClr val="FF0000"/>
                </a:solidFill>
                <a:latin typeface="+mj-lt"/>
              </a:rPr>
              <a:t>повертає індекс комірки</a:t>
            </a:r>
            <a:endParaRPr lang="uk-UA" i="1" dirty="0">
              <a:solidFill>
                <a:srgbClr val="FF0000"/>
              </a:solidFill>
              <a:latin typeface="+mj-lt"/>
            </a:endParaRPr>
          </a:p>
        </p:txBody>
      </p:sp>
      <p:cxnSp>
        <p:nvCxnSpPr>
          <p:cNvPr id="20" name="Прямая со стрелкой 19"/>
          <p:cNvCxnSpPr/>
          <p:nvPr/>
        </p:nvCxnSpPr>
        <p:spPr>
          <a:xfrm flipH="1">
            <a:off x="1585570" y="2363148"/>
            <a:ext cx="392275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3347865" y="764704"/>
            <a:ext cx="266429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uk-UA" b="1" i="1" dirty="0" smtClean="0">
                <a:solidFill>
                  <a:srgbClr val="002060"/>
                </a:solidFill>
                <a:latin typeface="+mj-lt"/>
              </a:rPr>
              <a:t>Перевірка чи стек порожній:</a:t>
            </a:r>
            <a:endParaRPr lang="uk-UA" b="1" i="1" dirty="0">
              <a:solidFill>
                <a:srgbClr val="002060"/>
              </a:solidFill>
              <a:latin typeface="+mj-lt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6084168" y="791431"/>
            <a:ext cx="237626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i="1" dirty="0" err="1" smtClean="0">
                <a:solidFill>
                  <a:srgbClr val="002060"/>
                </a:solidFill>
                <a:latin typeface="+mj-lt"/>
              </a:rPr>
              <a:t>StackEmpty</a:t>
            </a:r>
            <a:r>
              <a:rPr lang="en-US" i="1" dirty="0" smtClean="0">
                <a:solidFill>
                  <a:srgbClr val="002060"/>
                </a:solidFill>
                <a:latin typeface="+mj-lt"/>
              </a:rPr>
              <a:t> (S)</a:t>
            </a:r>
          </a:p>
          <a:p>
            <a:pPr algn="just"/>
            <a:r>
              <a:rPr lang="en-US" i="1" dirty="0" smtClean="0">
                <a:solidFill>
                  <a:srgbClr val="002060"/>
                </a:solidFill>
                <a:latin typeface="+mj-lt"/>
              </a:rPr>
              <a:t>   if top (S) = 0 then</a:t>
            </a:r>
          </a:p>
          <a:p>
            <a:pPr algn="just"/>
            <a:r>
              <a:rPr lang="en-US" i="1" dirty="0">
                <a:solidFill>
                  <a:srgbClr val="002060"/>
                </a:solidFill>
                <a:latin typeface="+mj-lt"/>
              </a:rPr>
              <a:t> </a:t>
            </a:r>
            <a:r>
              <a:rPr lang="en-US" i="1" dirty="0" smtClean="0">
                <a:solidFill>
                  <a:srgbClr val="002060"/>
                </a:solidFill>
                <a:latin typeface="+mj-lt"/>
              </a:rPr>
              <a:t>     return True</a:t>
            </a:r>
          </a:p>
          <a:p>
            <a:pPr algn="just"/>
            <a:r>
              <a:rPr lang="en-US" i="1" dirty="0">
                <a:solidFill>
                  <a:srgbClr val="002060"/>
                </a:solidFill>
                <a:latin typeface="+mj-lt"/>
              </a:rPr>
              <a:t> </a:t>
            </a:r>
            <a:r>
              <a:rPr lang="en-US" i="1" dirty="0" smtClean="0">
                <a:solidFill>
                  <a:srgbClr val="002060"/>
                </a:solidFill>
                <a:latin typeface="+mj-lt"/>
              </a:rPr>
              <a:t>  else</a:t>
            </a:r>
          </a:p>
          <a:p>
            <a:pPr algn="just"/>
            <a:r>
              <a:rPr lang="en-US" i="1" dirty="0">
                <a:solidFill>
                  <a:srgbClr val="002060"/>
                </a:solidFill>
                <a:latin typeface="+mj-lt"/>
              </a:rPr>
              <a:t> </a:t>
            </a:r>
            <a:r>
              <a:rPr lang="en-US" i="1" dirty="0" smtClean="0">
                <a:solidFill>
                  <a:srgbClr val="002060"/>
                </a:solidFill>
                <a:latin typeface="+mj-lt"/>
              </a:rPr>
              <a:t>     return False</a:t>
            </a:r>
            <a:endParaRPr lang="uk-UA" i="1" dirty="0">
              <a:solidFill>
                <a:srgbClr val="002060"/>
              </a:solidFill>
              <a:latin typeface="+mj-lt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3851920" y="2276872"/>
            <a:ext cx="45365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b="1" i="1" dirty="0" smtClean="0">
                <a:solidFill>
                  <a:srgbClr val="002060"/>
                </a:solidFill>
                <a:latin typeface="+mj-lt"/>
              </a:rPr>
              <a:t>Додавання нового елементу в стек:</a:t>
            </a:r>
            <a:endParaRPr lang="uk-UA" b="1" i="1" dirty="0">
              <a:solidFill>
                <a:srgbClr val="002060"/>
              </a:solidFill>
              <a:latin typeface="+mj-lt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2195736" y="2636912"/>
            <a:ext cx="3816424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i="1" dirty="0" smtClean="0">
                <a:solidFill>
                  <a:srgbClr val="002060"/>
                </a:solidFill>
                <a:latin typeface="+mj-lt"/>
              </a:rPr>
              <a:t>Push (S, k)</a:t>
            </a:r>
          </a:p>
          <a:p>
            <a:pPr algn="just"/>
            <a:r>
              <a:rPr lang="en-US" i="1" dirty="0" smtClean="0">
                <a:solidFill>
                  <a:srgbClr val="002060"/>
                </a:solidFill>
                <a:latin typeface="+mj-lt"/>
              </a:rPr>
              <a:t>   if top (S) = n then</a:t>
            </a:r>
          </a:p>
          <a:p>
            <a:pPr algn="just"/>
            <a:r>
              <a:rPr lang="en-US" i="1" dirty="0">
                <a:solidFill>
                  <a:srgbClr val="002060"/>
                </a:solidFill>
                <a:latin typeface="+mj-lt"/>
              </a:rPr>
              <a:t> </a:t>
            </a:r>
            <a:r>
              <a:rPr lang="en-US" i="1" dirty="0" smtClean="0">
                <a:solidFill>
                  <a:srgbClr val="002060"/>
                </a:solidFill>
                <a:latin typeface="+mj-lt"/>
              </a:rPr>
              <a:t>     return </a:t>
            </a:r>
            <a:r>
              <a:rPr lang="uk-UA" i="1" dirty="0" smtClean="0">
                <a:solidFill>
                  <a:srgbClr val="002060"/>
                </a:solidFill>
                <a:latin typeface="+mj-lt"/>
              </a:rPr>
              <a:t>«стек переповнений»</a:t>
            </a:r>
            <a:endParaRPr lang="en-US" i="1" dirty="0" smtClean="0">
              <a:solidFill>
                <a:srgbClr val="002060"/>
              </a:solidFill>
              <a:latin typeface="+mj-lt"/>
            </a:endParaRPr>
          </a:p>
          <a:p>
            <a:pPr algn="just"/>
            <a:r>
              <a:rPr lang="en-US" i="1" dirty="0">
                <a:solidFill>
                  <a:srgbClr val="002060"/>
                </a:solidFill>
                <a:latin typeface="+mj-lt"/>
              </a:rPr>
              <a:t> </a:t>
            </a:r>
            <a:r>
              <a:rPr lang="en-US" i="1" dirty="0" smtClean="0">
                <a:solidFill>
                  <a:srgbClr val="002060"/>
                </a:solidFill>
                <a:latin typeface="+mj-lt"/>
              </a:rPr>
              <a:t>  else</a:t>
            </a:r>
          </a:p>
          <a:p>
            <a:pPr algn="just"/>
            <a:r>
              <a:rPr lang="en-US" i="1" dirty="0">
                <a:solidFill>
                  <a:srgbClr val="002060"/>
                </a:solidFill>
                <a:latin typeface="+mj-lt"/>
              </a:rPr>
              <a:t> </a:t>
            </a:r>
            <a:r>
              <a:rPr lang="en-US" i="1" dirty="0" smtClean="0">
                <a:solidFill>
                  <a:srgbClr val="002060"/>
                </a:solidFill>
                <a:latin typeface="+mj-lt"/>
              </a:rPr>
              <a:t>     top (S) = top (S) + 1</a:t>
            </a:r>
            <a:endParaRPr lang="uk-UA" i="1" dirty="0" smtClean="0">
              <a:solidFill>
                <a:srgbClr val="002060"/>
              </a:solidFill>
              <a:latin typeface="+mj-lt"/>
            </a:endParaRPr>
          </a:p>
          <a:p>
            <a:pPr algn="just"/>
            <a:r>
              <a:rPr lang="uk-UA" i="1" dirty="0">
                <a:solidFill>
                  <a:srgbClr val="002060"/>
                </a:solidFill>
                <a:latin typeface="+mj-lt"/>
              </a:rPr>
              <a:t> </a:t>
            </a:r>
            <a:r>
              <a:rPr lang="uk-UA" i="1" dirty="0" smtClean="0">
                <a:solidFill>
                  <a:srgbClr val="002060"/>
                </a:solidFill>
                <a:latin typeface="+mj-lt"/>
              </a:rPr>
              <a:t>     </a:t>
            </a:r>
            <a:r>
              <a:rPr lang="en-US" i="1" dirty="0" smtClean="0">
                <a:solidFill>
                  <a:srgbClr val="002060"/>
                </a:solidFill>
                <a:latin typeface="+mj-lt"/>
              </a:rPr>
              <a:t>S [top (S)] = k</a:t>
            </a:r>
            <a:endParaRPr lang="uk-UA" i="1" dirty="0">
              <a:solidFill>
                <a:srgbClr val="002060"/>
              </a:solidFill>
              <a:latin typeface="+mj-lt"/>
            </a:endParaRPr>
          </a:p>
        </p:txBody>
      </p:sp>
      <p:sp>
        <p:nvSpPr>
          <p:cNvPr id="3" name="Правая фигурная скобка 2"/>
          <p:cNvSpPr/>
          <p:nvPr/>
        </p:nvSpPr>
        <p:spPr>
          <a:xfrm>
            <a:off x="5940152" y="2711850"/>
            <a:ext cx="72008" cy="951177"/>
          </a:xfrm>
          <a:prstGeom prst="rightBrace">
            <a:avLst/>
          </a:prstGeom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25" name="TextBox 24"/>
          <p:cNvSpPr txBox="1"/>
          <p:nvPr/>
        </p:nvSpPr>
        <p:spPr>
          <a:xfrm>
            <a:off x="5998308" y="2708920"/>
            <a:ext cx="260614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400" i="1" dirty="0" smtClean="0">
                <a:latin typeface="+mj-lt"/>
              </a:rPr>
              <a:t>перевірка чи стек не переповнений </a:t>
            </a:r>
          </a:p>
          <a:p>
            <a:r>
              <a:rPr lang="uk-UA" sz="1400" i="1" dirty="0" smtClean="0">
                <a:latin typeface="+mj-lt"/>
              </a:rPr>
              <a:t>(</a:t>
            </a:r>
            <a:r>
              <a:rPr lang="en-US" sz="1400" i="1" dirty="0" smtClean="0">
                <a:latin typeface="+mj-lt"/>
              </a:rPr>
              <a:t>n</a:t>
            </a:r>
            <a:r>
              <a:rPr lang="uk-UA" sz="1400" i="1" dirty="0" smtClean="0">
                <a:latin typeface="+mj-lt"/>
              </a:rPr>
              <a:t> – максимальна розмірність масиву)</a:t>
            </a:r>
            <a:endParaRPr lang="uk-UA" i="1" dirty="0">
              <a:latin typeface="+mj-lt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6030416" y="3717573"/>
            <a:ext cx="260614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400" i="1" dirty="0" smtClean="0">
                <a:latin typeface="+mj-lt"/>
              </a:rPr>
              <a:t>збільшуємо на 1 верхівку стеку</a:t>
            </a:r>
            <a:r>
              <a:rPr lang="en-US" sz="1400" i="1" dirty="0" smtClean="0">
                <a:latin typeface="+mj-lt"/>
              </a:rPr>
              <a:t> </a:t>
            </a:r>
            <a:r>
              <a:rPr lang="uk-UA" sz="1400" i="1" dirty="0" smtClean="0">
                <a:latin typeface="+mj-lt"/>
              </a:rPr>
              <a:t>та записуємо в комірку нової верхівки значення </a:t>
            </a:r>
            <a:r>
              <a:rPr lang="en-US" sz="1400" i="1" dirty="0" smtClean="0">
                <a:latin typeface="+mj-lt"/>
              </a:rPr>
              <a:t>K</a:t>
            </a:r>
            <a:endParaRPr lang="uk-UA" i="1" dirty="0">
              <a:latin typeface="+mj-lt"/>
            </a:endParaRPr>
          </a:p>
        </p:txBody>
      </p:sp>
      <p:sp>
        <p:nvSpPr>
          <p:cNvPr id="27" name="Правая фигурная скобка 26"/>
          <p:cNvSpPr/>
          <p:nvPr/>
        </p:nvSpPr>
        <p:spPr>
          <a:xfrm>
            <a:off x="5944912" y="3829398"/>
            <a:ext cx="67248" cy="826308"/>
          </a:xfrm>
          <a:prstGeom prst="rightBrace">
            <a:avLst/>
          </a:prstGeom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28" name="TextBox 27"/>
          <p:cNvSpPr txBox="1"/>
          <p:nvPr/>
        </p:nvSpPr>
        <p:spPr>
          <a:xfrm>
            <a:off x="559436" y="5158933"/>
            <a:ext cx="16363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b="1" i="1" dirty="0" smtClean="0">
                <a:solidFill>
                  <a:srgbClr val="002060"/>
                </a:solidFill>
                <a:latin typeface="+mj-lt"/>
              </a:rPr>
              <a:t>Видалення елементу:</a:t>
            </a:r>
            <a:endParaRPr lang="uk-UA" b="1" i="1" dirty="0">
              <a:solidFill>
                <a:srgbClr val="002060"/>
              </a:solidFill>
              <a:latin typeface="+mj-lt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2163628" y="4653136"/>
            <a:ext cx="3816424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i="1" dirty="0" smtClean="0">
                <a:solidFill>
                  <a:srgbClr val="002060"/>
                </a:solidFill>
                <a:latin typeface="+mj-lt"/>
              </a:rPr>
              <a:t>Pop (S, k)</a:t>
            </a:r>
          </a:p>
          <a:p>
            <a:pPr algn="just"/>
            <a:r>
              <a:rPr lang="en-US" i="1" dirty="0" smtClean="0">
                <a:solidFill>
                  <a:srgbClr val="002060"/>
                </a:solidFill>
                <a:latin typeface="+mj-lt"/>
              </a:rPr>
              <a:t>   if </a:t>
            </a:r>
            <a:r>
              <a:rPr lang="en-US" i="1" dirty="0" err="1" smtClean="0">
                <a:solidFill>
                  <a:srgbClr val="002060"/>
                </a:solidFill>
                <a:latin typeface="+mj-lt"/>
              </a:rPr>
              <a:t>StackEmpty</a:t>
            </a:r>
            <a:r>
              <a:rPr lang="en-US" i="1" dirty="0" smtClean="0">
                <a:solidFill>
                  <a:srgbClr val="002060"/>
                </a:solidFill>
                <a:latin typeface="+mj-lt"/>
              </a:rPr>
              <a:t> (S) then</a:t>
            </a:r>
          </a:p>
          <a:p>
            <a:pPr algn="just"/>
            <a:r>
              <a:rPr lang="en-US" i="1" dirty="0">
                <a:solidFill>
                  <a:srgbClr val="002060"/>
                </a:solidFill>
                <a:latin typeface="+mj-lt"/>
              </a:rPr>
              <a:t> </a:t>
            </a:r>
            <a:r>
              <a:rPr lang="en-US" i="1" dirty="0" smtClean="0">
                <a:solidFill>
                  <a:srgbClr val="002060"/>
                </a:solidFill>
                <a:latin typeface="+mj-lt"/>
              </a:rPr>
              <a:t>     return </a:t>
            </a:r>
            <a:r>
              <a:rPr lang="uk-UA" i="1" dirty="0" smtClean="0">
                <a:solidFill>
                  <a:srgbClr val="002060"/>
                </a:solidFill>
                <a:latin typeface="+mj-lt"/>
              </a:rPr>
              <a:t>«стек порожній»</a:t>
            </a:r>
            <a:endParaRPr lang="en-US" i="1" dirty="0" smtClean="0">
              <a:solidFill>
                <a:srgbClr val="002060"/>
              </a:solidFill>
              <a:latin typeface="+mj-lt"/>
            </a:endParaRPr>
          </a:p>
          <a:p>
            <a:pPr algn="just"/>
            <a:r>
              <a:rPr lang="en-US" i="1" dirty="0">
                <a:solidFill>
                  <a:srgbClr val="002060"/>
                </a:solidFill>
                <a:latin typeface="+mj-lt"/>
              </a:rPr>
              <a:t> </a:t>
            </a:r>
            <a:r>
              <a:rPr lang="en-US" i="1" dirty="0" smtClean="0">
                <a:solidFill>
                  <a:srgbClr val="002060"/>
                </a:solidFill>
                <a:latin typeface="+mj-lt"/>
              </a:rPr>
              <a:t>  else</a:t>
            </a:r>
          </a:p>
          <a:p>
            <a:pPr algn="just"/>
            <a:r>
              <a:rPr lang="en-US" i="1" dirty="0">
                <a:solidFill>
                  <a:srgbClr val="002060"/>
                </a:solidFill>
                <a:latin typeface="+mj-lt"/>
              </a:rPr>
              <a:t> </a:t>
            </a:r>
            <a:r>
              <a:rPr lang="en-US" i="1" dirty="0" smtClean="0">
                <a:solidFill>
                  <a:srgbClr val="002060"/>
                </a:solidFill>
                <a:latin typeface="+mj-lt"/>
              </a:rPr>
              <a:t>     top (S) = top (S) </a:t>
            </a:r>
            <a:r>
              <a:rPr lang="uk-UA" i="1" dirty="0" smtClean="0">
                <a:solidFill>
                  <a:srgbClr val="002060"/>
                </a:solidFill>
                <a:latin typeface="+mj-lt"/>
              </a:rPr>
              <a:t>-</a:t>
            </a:r>
            <a:r>
              <a:rPr lang="en-US" i="1" dirty="0" smtClean="0">
                <a:solidFill>
                  <a:srgbClr val="002060"/>
                </a:solidFill>
                <a:latin typeface="+mj-lt"/>
              </a:rPr>
              <a:t> 1</a:t>
            </a:r>
            <a:endParaRPr lang="uk-UA" i="1" dirty="0" smtClean="0">
              <a:solidFill>
                <a:srgbClr val="002060"/>
              </a:solidFill>
              <a:latin typeface="+mj-lt"/>
            </a:endParaRPr>
          </a:p>
          <a:p>
            <a:pPr algn="just"/>
            <a:r>
              <a:rPr lang="uk-UA" i="1" dirty="0">
                <a:solidFill>
                  <a:srgbClr val="002060"/>
                </a:solidFill>
                <a:latin typeface="+mj-lt"/>
              </a:rPr>
              <a:t> </a:t>
            </a:r>
            <a:r>
              <a:rPr lang="uk-UA" i="1" dirty="0" smtClean="0">
                <a:solidFill>
                  <a:srgbClr val="002060"/>
                </a:solidFill>
                <a:latin typeface="+mj-lt"/>
              </a:rPr>
              <a:t>     </a:t>
            </a:r>
            <a:r>
              <a:rPr lang="en-US" i="1" dirty="0" smtClean="0">
                <a:solidFill>
                  <a:srgbClr val="002060"/>
                </a:solidFill>
                <a:latin typeface="+mj-lt"/>
              </a:rPr>
              <a:t>return S [top (S)] +1</a:t>
            </a:r>
            <a:endParaRPr lang="uk-UA" i="1" dirty="0">
              <a:solidFill>
                <a:srgbClr val="002060"/>
              </a:solidFill>
              <a:latin typeface="+mj-lt"/>
            </a:endParaRPr>
          </a:p>
        </p:txBody>
      </p:sp>
      <p:sp>
        <p:nvSpPr>
          <p:cNvPr id="30" name="Правая фигурная скобка 29"/>
          <p:cNvSpPr/>
          <p:nvPr/>
        </p:nvSpPr>
        <p:spPr>
          <a:xfrm>
            <a:off x="5940152" y="4736758"/>
            <a:ext cx="72008" cy="883214"/>
          </a:xfrm>
          <a:prstGeom prst="rightBrace">
            <a:avLst/>
          </a:prstGeom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31" name="TextBox 30"/>
          <p:cNvSpPr txBox="1"/>
          <p:nvPr/>
        </p:nvSpPr>
        <p:spPr>
          <a:xfrm>
            <a:off x="5969230" y="4866947"/>
            <a:ext cx="26061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400" i="1" dirty="0" smtClean="0">
                <a:latin typeface="+mj-lt"/>
              </a:rPr>
              <a:t>перевірка чи стек не порожній</a:t>
            </a:r>
            <a:endParaRPr lang="uk-UA" i="1" dirty="0">
              <a:latin typeface="+mj-lt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6030416" y="5642664"/>
            <a:ext cx="260614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400" i="1" dirty="0" smtClean="0">
                <a:latin typeface="+mj-lt"/>
              </a:rPr>
              <a:t>зменшуємо верхівку стеку на 1</a:t>
            </a:r>
            <a:r>
              <a:rPr lang="en-US" sz="1400" i="1" dirty="0" smtClean="0">
                <a:latin typeface="+mj-lt"/>
              </a:rPr>
              <a:t> </a:t>
            </a:r>
            <a:r>
              <a:rPr lang="uk-UA" sz="1400" i="1" dirty="0" smtClean="0">
                <a:latin typeface="+mj-lt"/>
              </a:rPr>
              <a:t>та видаляємо попередню верхівку</a:t>
            </a:r>
            <a:endParaRPr lang="uk-UA" i="1" dirty="0">
              <a:latin typeface="+mj-lt"/>
            </a:endParaRPr>
          </a:p>
        </p:txBody>
      </p:sp>
      <p:sp>
        <p:nvSpPr>
          <p:cNvPr id="33" name="Правая фигурная скобка 32"/>
          <p:cNvSpPr/>
          <p:nvPr/>
        </p:nvSpPr>
        <p:spPr>
          <a:xfrm>
            <a:off x="5944912" y="5661248"/>
            <a:ext cx="67248" cy="648072"/>
          </a:xfrm>
          <a:prstGeom prst="rightBrace">
            <a:avLst/>
          </a:prstGeom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34" name="Прямоугольник 33"/>
          <p:cNvSpPr/>
          <p:nvPr/>
        </p:nvSpPr>
        <p:spPr>
          <a:xfrm>
            <a:off x="543100" y="4117757"/>
            <a:ext cx="143661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eaLnBrk="0" hangingPunct="0"/>
            <a:r>
              <a:rPr lang="en-US" b="1" dirty="0" smtClean="0">
                <a:solidFill>
                  <a:srgbClr val="FF0000"/>
                </a:solidFill>
                <a:latin typeface="+mj-lt"/>
              </a:rPr>
              <a:t>T(n) = </a:t>
            </a:r>
            <a:r>
              <a:rPr lang="uk-UA" b="1" dirty="0" smtClean="0">
                <a:solidFill>
                  <a:srgbClr val="FF0000"/>
                </a:solidFill>
                <a:latin typeface="+mj-lt"/>
              </a:rPr>
              <a:t>Θ</a:t>
            </a:r>
            <a:r>
              <a:rPr lang="en-US" b="1" dirty="0" smtClean="0">
                <a:solidFill>
                  <a:srgbClr val="FF0000"/>
                </a:solidFill>
                <a:latin typeface="+mj-lt"/>
              </a:rPr>
              <a:t>(1</a:t>
            </a:r>
            <a:r>
              <a:rPr lang="uk-UA" b="1" dirty="0" smtClean="0">
                <a:solidFill>
                  <a:srgbClr val="FF0000"/>
                </a:solidFill>
                <a:latin typeface="+mj-lt"/>
              </a:rPr>
              <a:t>) </a:t>
            </a:r>
            <a:endParaRPr lang="uk-UA" b="1" dirty="0">
              <a:solidFill>
                <a:srgbClr val="FF000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7477327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  <p:bldP spid="22" grpId="0"/>
      <p:bldP spid="23" grpId="0"/>
      <p:bldP spid="24" grpId="0"/>
      <p:bldP spid="3" grpId="0" animBg="1"/>
      <p:bldP spid="25" grpId="0"/>
      <p:bldP spid="26" grpId="0"/>
      <p:bldP spid="27" grpId="0" animBg="1"/>
      <p:bldP spid="28" grpId="0"/>
      <p:bldP spid="29" grpId="0"/>
      <p:bldP spid="30" grpId="0" animBg="1"/>
      <p:bldP spid="31" grpId="0"/>
      <p:bldP spid="32" grpId="0"/>
      <p:bldP spid="33" grpId="0" animBg="1"/>
      <p:bldP spid="3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5396725" y="76562"/>
            <a:ext cx="198323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000" b="1" dirty="0">
                <a:solidFill>
                  <a:schemeClr val="lt1"/>
                </a:solidFill>
                <a:latin typeface="+mn-lt"/>
              </a:rPr>
              <a:t>stack overflow</a:t>
            </a:r>
            <a:endParaRPr lang="uk-UA" sz="2000" b="1" dirty="0">
              <a:solidFill>
                <a:schemeClr val="lt1"/>
              </a:solidFill>
              <a:latin typeface="+mn-lt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5616" y="548680"/>
            <a:ext cx="1619048" cy="1390476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2915816" y="957047"/>
            <a:ext cx="532859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i="1" dirty="0" smtClean="0">
                <a:solidFill>
                  <a:srgbClr val="002060"/>
                </a:solidFill>
                <a:latin typeface="+mj-lt"/>
              </a:rPr>
              <a:t>Переповнення стеку – коли заданий об'єм пам'яті для використання стеку недостатній для додавання нового елементу</a:t>
            </a:r>
            <a:endParaRPr lang="uk-UA" i="1" dirty="0">
              <a:solidFill>
                <a:srgbClr val="002060"/>
              </a:solidFill>
              <a:latin typeface="+mj-lt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83569" y="2060848"/>
            <a:ext cx="471315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uk-UA" b="1" i="1" dirty="0" smtClean="0">
                <a:solidFill>
                  <a:srgbClr val="002060"/>
                </a:solidFill>
                <a:latin typeface="+mj-lt"/>
              </a:rPr>
              <a:t>Операційні системи використовують стек виклику функцій:</a:t>
            </a:r>
            <a:endParaRPr lang="uk-UA" b="1" i="1" dirty="0">
              <a:solidFill>
                <a:srgbClr val="002060"/>
              </a:solidFill>
              <a:latin typeface="+mj-lt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910076" y="2610778"/>
            <a:ext cx="223224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i="1" dirty="0">
                <a:solidFill>
                  <a:srgbClr val="002060"/>
                </a:solidFill>
                <a:latin typeface="+mj-lt"/>
              </a:rPr>
              <a:t>Function A </a:t>
            </a:r>
            <a:r>
              <a:rPr lang="en-US" i="1" dirty="0" smtClean="0">
                <a:solidFill>
                  <a:srgbClr val="002060"/>
                </a:solidFill>
                <a:latin typeface="+mj-lt"/>
              </a:rPr>
              <a:t>(…){</a:t>
            </a:r>
          </a:p>
          <a:p>
            <a:pPr algn="just"/>
            <a:r>
              <a:rPr lang="en-US" i="1" dirty="0">
                <a:solidFill>
                  <a:srgbClr val="002060"/>
                </a:solidFill>
                <a:latin typeface="+mj-lt"/>
              </a:rPr>
              <a:t> </a:t>
            </a:r>
            <a:r>
              <a:rPr lang="en-US" i="1" dirty="0" smtClean="0">
                <a:solidFill>
                  <a:srgbClr val="002060"/>
                </a:solidFill>
                <a:latin typeface="+mj-lt"/>
              </a:rPr>
              <a:t>  </a:t>
            </a:r>
            <a:r>
              <a:rPr lang="uk-UA" i="1" dirty="0" smtClean="0">
                <a:solidFill>
                  <a:srgbClr val="002060"/>
                </a:solidFill>
                <a:latin typeface="+mj-lt"/>
              </a:rPr>
              <a:t>  </a:t>
            </a:r>
            <a:r>
              <a:rPr lang="en-US" i="1" dirty="0" smtClean="0">
                <a:solidFill>
                  <a:srgbClr val="002060"/>
                </a:solidFill>
                <a:latin typeface="+mj-lt"/>
              </a:rPr>
              <a:t>…</a:t>
            </a:r>
          </a:p>
          <a:p>
            <a:pPr algn="just"/>
            <a:r>
              <a:rPr lang="en-US" i="1" dirty="0">
                <a:solidFill>
                  <a:srgbClr val="002060"/>
                </a:solidFill>
                <a:latin typeface="+mj-lt"/>
              </a:rPr>
              <a:t>  </a:t>
            </a:r>
            <a:r>
              <a:rPr lang="uk-UA" i="1" dirty="0" smtClean="0">
                <a:solidFill>
                  <a:srgbClr val="002060"/>
                </a:solidFill>
                <a:latin typeface="+mj-lt"/>
              </a:rPr>
              <a:t>  </a:t>
            </a:r>
            <a:r>
              <a:rPr lang="en-US" i="1" dirty="0" smtClean="0">
                <a:solidFill>
                  <a:srgbClr val="002060"/>
                </a:solidFill>
                <a:latin typeface="+mj-lt"/>
              </a:rPr>
              <a:t> Function B (…)</a:t>
            </a:r>
          </a:p>
          <a:p>
            <a:pPr algn="just"/>
            <a:r>
              <a:rPr lang="en-US" i="1" dirty="0">
                <a:solidFill>
                  <a:srgbClr val="002060"/>
                </a:solidFill>
                <a:latin typeface="+mj-lt"/>
              </a:rPr>
              <a:t> </a:t>
            </a:r>
            <a:r>
              <a:rPr lang="en-US" i="1" dirty="0" smtClean="0">
                <a:solidFill>
                  <a:srgbClr val="002060"/>
                </a:solidFill>
                <a:latin typeface="+mj-lt"/>
              </a:rPr>
              <a:t>  </a:t>
            </a:r>
            <a:r>
              <a:rPr lang="uk-UA" i="1" dirty="0" smtClean="0">
                <a:solidFill>
                  <a:srgbClr val="002060"/>
                </a:solidFill>
                <a:latin typeface="+mj-lt"/>
              </a:rPr>
              <a:t>  </a:t>
            </a:r>
            <a:r>
              <a:rPr lang="en-US" i="1" dirty="0" smtClean="0">
                <a:solidFill>
                  <a:srgbClr val="002060"/>
                </a:solidFill>
                <a:latin typeface="+mj-lt"/>
              </a:rPr>
              <a:t>…</a:t>
            </a:r>
            <a:endParaRPr lang="uk-UA" i="1" dirty="0" smtClean="0">
              <a:solidFill>
                <a:srgbClr val="002060"/>
              </a:solidFill>
              <a:latin typeface="+mj-lt"/>
            </a:endParaRPr>
          </a:p>
          <a:p>
            <a:pPr algn="just"/>
            <a:r>
              <a:rPr lang="uk-UA" i="1" dirty="0" smtClean="0">
                <a:solidFill>
                  <a:srgbClr val="002060"/>
                </a:solidFill>
                <a:latin typeface="+mj-lt"/>
              </a:rPr>
              <a:t>    </a:t>
            </a:r>
            <a:r>
              <a:rPr lang="en-US" i="1" dirty="0" smtClean="0">
                <a:solidFill>
                  <a:srgbClr val="002060"/>
                </a:solidFill>
                <a:latin typeface="+mj-lt"/>
              </a:rPr>
              <a:t>}</a:t>
            </a:r>
          </a:p>
        </p:txBody>
      </p:sp>
      <p:sp>
        <p:nvSpPr>
          <p:cNvPr id="10" name="Правая фигурная скобка 9"/>
          <p:cNvSpPr/>
          <p:nvPr/>
        </p:nvSpPr>
        <p:spPr>
          <a:xfrm>
            <a:off x="6070316" y="2665936"/>
            <a:ext cx="72008" cy="1422170"/>
          </a:xfrm>
          <a:prstGeom prst="rightBrace">
            <a:avLst/>
          </a:prstGeom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11" name="TextBox 10"/>
          <p:cNvSpPr txBox="1"/>
          <p:nvPr/>
        </p:nvSpPr>
        <p:spPr>
          <a:xfrm>
            <a:off x="6214332" y="2899967"/>
            <a:ext cx="260614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400" i="1" dirty="0" smtClean="0">
                <a:latin typeface="+mj-lt"/>
              </a:rPr>
              <a:t>за умови збільшення кількості викликів збільшується ризик переповнення стеку</a:t>
            </a:r>
            <a:endParaRPr lang="uk-UA" i="1" dirty="0">
              <a:latin typeface="+mj-lt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83569" y="4058488"/>
            <a:ext cx="67687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b="1" i="1" dirty="0" smtClean="0">
                <a:solidFill>
                  <a:srgbClr val="002060"/>
                </a:solidFill>
                <a:latin typeface="+mj-lt"/>
              </a:rPr>
              <a:t>Приклад </a:t>
            </a:r>
            <a:r>
              <a:rPr lang="uk-UA" i="1" dirty="0" smtClean="0">
                <a:solidFill>
                  <a:srgbClr val="002060"/>
                </a:solidFill>
                <a:latin typeface="+mj-lt"/>
              </a:rPr>
              <a:t>(визначення факторіалу числа </a:t>
            </a:r>
            <a:r>
              <a:rPr lang="uk-UA" i="1" dirty="0" err="1" smtClean="0">
                <a:solidFill>
                  <a:srgbClr val="002060"/>
                </a:solidFill>
                <a:latin typeface="+mj-lt"/>
              </a:rPr>
              <a:t>рекурсивно</a:t>
            </a:r>
            <a:r>
              <a:rPr lang="uk-UA" i="1" dirty="0" smtClean="0">
                <a:solidFill>
                  <a:srgbClr val="002060"/>
                </a:solidFill>
                <a:latin typeface="+mj-lt"/>
              </a:rPr>
              <a:t>)</a:t>
            </a:r>
            <a:r>
              <a:rPr lang="uk-UA" b="1" i="1" dirty="0" smtClean="0">
                <a:solidFill>
                  <a:srgbClr val="002060"/>
                </a:solidFill>
                <a:latin typeface="+mj-lt"/>
              </a:rPr>
              <a:t>:</a:t>
            </a:r>
            <a:endParaRPr lang="uk-UA" b="1" i="1" dirty="0">
              <a:solidFill>
                <a:srgbClr val="002060"/>
              </a:solidFill>
              <a:latin typeface="+mj-lt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685504" y="4427820"/>
            <a:ext cx="67687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i="1" dirty="0" smtClean="0">
                <a:solidFill>
                  <a:srgbClr val="002060"/>
                </a:solidFill>
                <a:latin typeface="+mj-lt"/>
              </a:rPr>
              <a:t>5!</a:t>
            </a:r>
            <a:r>
              <a:rPr lang="en-US" i="1" dirty="0" smtClean="0">
                <a:solidFill>
                  <a:srgbClr val="002060"/>
                </a:solidFill>
                <a:latin typeface="+mj-lt"/>
              </a:rPr>
              <a:t> = 5 · 4 · 3 · 2 · 1 = 120</a:t>
            </a:r>
            <a:endParaRPr lang="uk-UA" i="1" dirty="0">
              <a:solidFill>
                <a:srgbClr val="002060"/>
              </a:solidFill>
              <a:latin typeface="+mj-lt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683569" y="4797152"/>
            <a:ext cx="381642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i="1" dirty="0" smtClean="0">
                <a:solidFill>
                  <a:srgbClr val="FF0000"/>
                </a:solidFill>
                <a:latin typeface="+mj-lt"/>
              </a:rPr>
              <a:t>fact (x)</a:t>
            </a:r>
          </a:p>
          <a:p>
            <a:pPr algn="just"/>
            <a:r>
              <a:rPr lang="en-US" i="1" dirty="0" smtClean="0">
                <a:solidFill>
                  <a:srgbClr val="FF0000"/>
                </a:solidFill>
                <a:latin typeface="+mj-lt"/>
              </a:rPr>
              <a:t>     if x = 0 then</a:t>
            </a:r>
          </a:p>
          <a:p>
            <a:pPr algn="just"/>
            <a:r>
              <a:rPr lang="en-US" i="1" dirty="0">
                <a:solidFill>
                  <a:srgbClr val="FF0000"/>
                </a:solidFill>
                <a:latin typeface="+mj-lt"/>
              </a:rPr>
              <a:t> </a:t>
            </a:r>
            <a:r>
              <a:rPr lang="en-US" i="1" dirty="0" smtClean="0">
                <a:solidFill>
                  <a:srgbClr val="FF0000"/>
                </a:solidFill>
                <a:latin typeface="+mj-lt"/>
              </a:rPr>
              <a:t>         return 1</a:t>
            </a:r>
          </a:p>
          <a:p>
            <a:pPr algn="just"/>
            <a:r>
              <a:rPr lang="en-US" i="1" dirty="0">
                <a:solidFill>
                  <a:srgbClr val="FF0000"/>
                </a:solidFill>
                <a:latin typeface="+mj-lt"/>
              </a:rPr>
              <a:t> </a:t>
            </a:r>
            <a:r>
              <a:rPr lang="en-US" i="1" dirty="0" smtClean="0">
                <a:solidFill>
                  <a:srgbClr val="FF0000"/>
                </a:solidFill>
                <a:latin typeface="+mj-lt"/>
              </a:rPr>
              <a:t>    else</a:t>
            </a:r>
          </a:p>
          <a:p>
            <a:pPr algn="just"/>
            <a:r>
              <a:rPr lang="en-US" i="1" dirty="0" smtClean="0">
                <a:solidFill>
                  <a:srgbClr val="FF0000"/>
                </a:solidFill>
                <a:latin typeface="+mj-lt"/>
              </a:rPr>
              <a:t>     return fact (x-1)</a:t>
            </a:r>
            <a:r>
              <a:rPr lang="en-US" i="1" dirty="0" smtClean="0">
                <a:solidFill>
                  <a:srgbClr val="FF0000"/>
                </a:solidFill>
              </a:rPr>
              <a:t>·</a:t>
            </a:r>
            <a:r>
              <a:rPr lang="en-US" i="1" dirty="0" smtClean="0">
                <a:solidFill>
                  <a:srgbClr val="FF0000"/>
                </a:solidFill>
                <a:latin typeface="+mj-lt"/>
              </a:rPr>
              <a:t>  x</a:t>
            </a:r>
            <a:endParaRPr lang="uk-UA" i="1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117988" y="4797152"/>
            <a:ext cx="381642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1600" i="1" dirty="0" smtClean="0">
                <a:solidFill>
                  <a:srgbClr val="FF0000"/>
                </a:solidFill>
                <a:latin typeface="+mj-lt"/>
              </a:rPr>
              <a:t>fact (</a:t>
            </a:r>
            <a:r>
              <a:rPr lang="uk-UA" sz="1600" i="1" dirty="0" smtClean="0">
                <a:solidFill>
                  <a:srgbClr val="FF0000"/>
                </a:solidFill>
                <a:latin typeface="+mj-lt"/>
              </a:rPr>
              <a:t>5</a:t>
            </a:r>
            <a:r>
              <a:rPr lang="en-US" sz="1600" i="1" dirty="0" smtClean="0">
                <a:solidFill>
                  <a:srgbClr val="FF0000"/>
                </a:solidFill>
                <a:latin typeface="+mj-lt"/>
              </a:rPr>
              <a:t>)</a:t>
            </a:r>
            <a:endParaRPr lang="uk-UA" sz="1600" i="1" dirty="0" smtClean="0">
              <a:solidFill>
                <a:srgbClr val="FF0000"/>
              </a:solidFill>
              <a:latin typeface="+mj-lt"/>
            </a:endParaRPr>
          </a:p>
          <a:p>
            <a:pPr algn="just"/>
            <a:r>
              <a:rPr lang="uk-UA" sz="1600" i="1" dirty="0" smtClean="0">
                <a:solidFill>
                  <a:srgbClr val="FF0000"/>
                </a:solidFill>
                <a:latin typeface="+mj-lt"/>
              </a:rPr>
              <a:t>   </a:t>
            </a:r>
            <a:r>
              <a:rPr lang="en-US" sz="1600" i="1" dirty="0" smtClean="0">
                <a:solidFill>
                  <a:srgbClr val="FF0000"/>
                </a:solidFill>
                <a:latin typeface="+mj-lt"/>
              </a:rPr>
              <a:t>fact (</a:t>
            </a:r>
            <a:r>
              <a:rPr lang="uk-UA" sz="1600" i="1" dirty="0" smtClean="0">
                <a:solidFill>
                  <a:srgbClr val="FF0000"/>
                </a:solidFill>
                <a:latin typeface="+mj-lt"/>
              </a:rPr>
              <a:t>4</a:t>
            </a:r>
            <a:r>
              <a:rPr lang="en-US" sz="1600" i="1" dirty="0" smtClean="0">
                <a:solidFill>
                  <a:srgbClr val="FF0000"/>
                </a:solidFill>
                <a:latin typeface="+mj-lt"/>
              </a:rPr>
              <a:t>)</a:t>
            </a:r>
            <a:endParaRPr lang="en-US" sz="1600" i="1" dirty="0">
              <a:solidFill>
                <a:srgbClr val="FF0000"/>
              </a:solidFill>
              <a:latin typeface="+mj-lt"/>
            </a:endParaRPr>
          </a:p>
          <a:p>
            <a:pPr algn="just"/>
            <a:r>
              <a:rPr lang="uk-UA" sz="1600" i="1" dirty="0" smtClean="0">
                <a:solidFill>
                  <a:srgbClr val="FF0000"/>
                </a:solidFill>
                <a:latin typeface="+mj-lt"/>
              </a:rPr>
              <a:t>      </a:t>
            </a:r>
            <a:r>
              <a:rPr lang="en-US" sz="1600" i="1" dirty="0" smtClean="0">
                <a:solidFill>
                  <a:srgbClr val="FF0000"/>
                </a:solidFill>
                <a:latin typeface="+mj-lt"/>
              </a:rPr>
              <a:t>fact (</a:t>
            </a:r>
            <a:r>
              <a:rPr lang="uk-UA" sz="1600" i="1" dirty="0" smtClean="0">
                <a:solidFill>
                  <a:srgbClr val="FF0000"/>
                </a:solidFill>
                <a:latin typeface="+mj-lt"/>
              </a:rPr>
              <a:t>3</a:t>
            </a:r>
            <a:r>
              <a:rPr lang="en-US" sz="1600" i="1" dirty="0" smtClean="0">
                <a:solidFill>
                  <a:srgbClr val="FF0000"/>
                </a:solidFill>
                <a:latin typeface="+mj-lt"/>
              </a:rPr>
              <a:t>)</a:t>
            </a:r>
            <a:endParaRPr lang="en-US" sz="1600" i="1" dirty="0">
              <a:solidFill>
                <a:srgbClr val="FF0000"/>
              </a:solidFill>
              <a:latin typeface="+mj-lt"/>
            </a:endParaRPr>
          </a:p>
          <a:p>
            <a:pPr algn="just"/>
            <a:r>
              <a:rPr lang="uk-UA" sz="1600" i="1" dirty="0" smtClean="0">
                <a:solidFill>
                  <a:srgbClr val="FF0000"/>
                </a:solidFill>
                <a:latin typeface="+mj-lt"/>
              </a:rPr>
              <a:t>         </a:t>
            </a:r>
            <a:r>
              <a:rPr lang="en-US" sz="1600" i="1" dirty="0" smtClean="0">
                <a:solidFill>
                  <a:srgbClr val="FF0000"/>
                </a:solidFill>
                <a:latin typeface="+mj-lt"/>
              </a:rPr>
              <a:t>fact (</a:t>
            </a:r>
            <a:r>
              <a:rPr lang="uk-UA" sz="1600" i="1" dirty="0">
                <a:solidFill>
                  <a:srgbClr val="FF0000"/>
                </a:solidFill>
                <a:latin typeface="+mj-lt"/>
              </a:rPr>
              <a:t>2</a:t>
            </a:r>
            <a:r>
              <a:rPr lang="en-US" sz="1600" i="1" dirty="0" smtClean="0">
                <a:solidFill>
                  <a:srgbClr val="FF0000"/>
                </a:solidFill>
                <a:latin typeface="+mj-lt"/>
              </a:rPr>
              <a:t>)</a:t>
            </a:r>
            <a:endParaRPr lang="en-US" sz="1600" i="1" dirty="0">
              <a:solidFill>
                <a:srgbClr val="FF0000"/>
              </a:solidFill>
              <a:latin typeface="+mj-lt"/>
            </a:endParaRPr>
          </a:p>
          <a:p>
            <a:pPr algn="just"/>
            <a:r>
              <a:rPr lang="uk-UA" sz="1600" i="1" dirty="0" smtClean="0">
                <a:solidFill>
                  <a:srgbClr val="FF0000"/>
                </a:solidFill>
                <a:latin typeface="+mj-lt"/>
              </a:rPr>
              <a:t>            </a:t>
            </a:r>
            <a:r>
              <a:rPr lang="en-US" sz="1600" i="1" dirty="0" smtClean="0">
                <a:solidFill>
                  <a:srgbClr val="FF0000"/>
                </a:solidFill>
                <a:latin typeface="+mj-lt"/>
              </a:rPr>
              <a:t>fact (</a:t>
            </a:r>
            <a:r>
              <a:rPr lang="uk-UA" sz="1600" i="1" dirty="0">
                <a:solidFill>
                  <a:srgbClr val="FF0000"/>
                </a:solidFill>
                <a:latin typeface="+mj-lt"/>
              </a:rPr>
              <a:t>1</a:t>
            </a:r>
            <a:r>
              <a:rPr lang="en-US" sz="1600" i="1" dirty="0" smtClean="0">
                <a:solidFill>
                  <a:srgbClr val="FF0000"/>
                </a:solidFill>
                <a:latin typeface="+mj-lt"/>
              </a:rPr>
              <a:t>)</a:t>
            </a:r>
            <a:endParaRPr lang="en-US" sz="1600" i="1" dirty="0">
              <a:solidFill>
                <a:srgbClr val="FF0000"/>
              </a:solidFill>
              <a:latin typeface="+mj-lt"/>
            </a:endParaRPr>
          </a:p>
          <a:p>
            <a:pPr algn="just"/>
            <a:r>
              <a:rPr lang="uk-UA" sz="1600" i="1" dirty="0" smtClean="0">
                <a:solidFill>
                  <a:srgbClr val="FF0000"/>
                </a:solidFill>
                <a:latin typeface="+mj-lt"/>
              </a:rPr>
              <a:t>               </a:t>
            </a:r>
            <a:r>
              <a:rPr lang="en-US" sz="1600" i="1" dirty="0" smtClean="0">
                <a:solidFill>
                  <a:srgbClr val="FF0000"/>
                </a:solidFill>
                <a:latin typeface="+mj-lt"/>
              </a:rPr>
              <a:t>fact (</a:t>
            </a:r>
            <a:r>
              <a:rPr lang="uk-UA" sz="1600" i="1" dirty="0">
                <a:solidFill>
                  <a:srgbClr val="FF0000"/>
                </a:solidFill>
                <a:latin typeface="+mj-lt"/>
              </a:rPr>
              <a:t>0</a:t>
            </a:r>
            <a:r>
              <a:rPr lang="en-US" sz="1600" i="1" dirty="0" smtClean="0">
                <a:solidFill>
                  <a:srgbClr val="FF0000"/>
                </a:solidFill>
                <a:latin typeface="+mj-lt"/>
              </a:rPr>
              <a:t>)</a:t>
            </a:r>
            <a:endParaRPr lang="en-US" sz="1600" i="1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5220072" y="4874398"/>
            <a:ext cx="3321503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1600" i="1" dirty="0" smtClean="0">
                <a:solidFill>
                  <a:srgbClr val="002060"/>
                </a:solidFill>
                <a:latin typeface="+mj-lt"/>
              </a:rPr>
              <a:t>fact (</a:t>
            </a:r>
            <a:r>
              <a:rPr lang="uk-UA" sz="1600" i="1" dirty="0" smtClean="0">
                <a:solidFill>
                  <a:srgbClr val="002060"/>
                </a:solidFill>
                <a:latin typeface="+mj-lt"/>
              </a:rPr>
              <a:t>1 000 000</a:t>
            </a:r>
            <a:r>
              <a:rPr lang="en-US" sz="1600" i="1" dirty="0" smtClean="0">
                <a:solidFill>
                  <a:srgbClr val="002060"/>
                </a:solidFill>
                <a:latin typeface="+mj-lt"/>
              </a:rPr>
              <a:t>)</a:t>
            </a:r>
            <a:r>
              <a:rPr lang="uk-UA" sz="1600" i="1" dirty="0" smtClean="0">
                <a:solidFill>
                  <a:srgbClr val="002060"/>
                </a:solidFill>
                <a:latin typeface="+mj-lt"/>
              </a:rPr>
              <a:t> – якщо стек виділений операційною системою не містить необхідної кількості пам'яті – ПОМИЛКА!</a:t>
            </a:r>
          </a:p>
        </p:txBody>
      </p:sp>
    </p:spTree>
    <p:extLst>
      <p:ext uri="{BB962C8B-B14F-4D97-AF65-F5344CB8AC3E}">
        <p14:creationId xmlns:p14="http://schemas.microsoft.com/office/powerpoint/2010/main" val="23954855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 animBg="1"/>
      <p:bldP spid="11" grpId="0"/>
      <p:bldP spid="12" grpId="0"/>
      <p:bldP spid="14" grpId="0"/>
      <p:bldP spid="15" grpId="0"/>
      <p:bldP spid="13" grpId="0"/>
      <p:bldP spid="1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5396725" y="76562"/>
            <a:ext cx="198323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000" b="1" dirty="0">
                <a:solidFill>
                  <a:schemeClr val="lt1"/>
                </a:solidFill>
                <a:latin typeface="+mn-lt"/>
              </a:rPr>
              <a:t>stack overflow</a:t>
            </a:r>
            <a:endParaRPr lang="uk-UA" sz="2000" b="1" dirty="0">
              <a:solidFill>
                <a:schemeClr val="lt1"/>
              </a:solidFill>
              <a:latin typeface="+mn-lt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5616" y="548680"/>
            <a:ext cx="1619048" cy="1390476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2915816" y="957047"/>
            <a:ext cx="532859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i="1" dirty="0" smtClean="0">
                <a:solidFill>
                  <a:srgbClr val="002060"/>
                </a:solidFill>
                <a:latin typeface="+mj-lt"/>
              </a:rPr>
              <a:t>Переповнення стеку – коли заданий об'єм пам'яті для використання стеку недостатній для додавання нового елементу</a:t>
            </a:r>
            <a:endParaRPr lang="uk-UA" i="1" dirty="0">
              <a:solidFill>
                <a:srgbClr val="002060"/>
              </a:solidFill>
              <a:latin typeface="+mj-lt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83569" y="4058488"/>
            <a:ext cx="67687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b="1" i="1" dirty="0" smtClean="0">
                <a:solidFill>
                  <a:srgbClr val="002060"/>
                </a:solidFill>
                <a:latin typeface="+mj-lt"/>
              </a:rPr>
              <a:t>Приклад </a:t>
            </a:r>
            <a:r>
              <a:rPr lang="uk-UA" i="1" dirty="0" smtClean="0">
                <a:solidFill>
                  <a:srgbClr val="002060"/>
                </a:solidFill>
                <a:latin typeface="+mj-lt"/>
              </a:rPr>
              <a:t>(визначення факторіалу числа </a:t>
            </a:r>
            <a:r>
              <a:rPr lang="uk-UA" i="1" dirty="0" err="1" smtClean="0">
                <a:solidFill>
                  <a:srgbClr val="002060"/>
                </a:solidFill>
                <a:latin typeface="+mj-lt"/>
              </a:rPr>
              <a:t>рекурсивно</a:t>
            </a:r>
            <a:r>
              <a:rPr lang="uk-UA" i="1" dirty="0" smtClean="0">
                <a:solidFill>
                  <a:srgbClr val="002060"/>
                </a:solidFill>
                <a:latin typeface="+mj-lt"/>
              </a:rPr>
              <a:t>)</a:t>
            </a:r>
            <a:r>
              <a:rPr lang="uk-UA" b="1" i="1" dirty="0" smtClean="0">
                <a:solidFill>
                  <a:srgbClr val="002060"/>
                </a:solidFill>
                <a:latin typeface="+mj-lt"/>
              </a:rPr>
              <a:t>:</a:t>
            </a:r>
            <a:endParaRPr lang="uk-UA" b="1" i="1" dirty="0">
              <a:solidFill>
                <a:srgbClr val="002060"/>
              </a:solidFill>
              <a:latin typeface="+mj-lt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685504" y="4427820"/>
            <a:ext cx="67687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i="1" dirty="0" smtClean="0">
                <a:solidFill>
                  <a:srgbClr val="002060"/>
                </a:solidFill>
                <a:latin typeface="+mj-lt"/>
              </a:rPr>
              <a:t>5!</a:t>
            </a:r>
            <a:r>
              <a:rPr lang="en-US" i="1" dirty="0" smtClean="0">
                <a:solidFill>
                  <a:srgbClr val="002060"/>
                </a:solidFill>
                <a:latin typeface="+mj-lt"/>
              </a:rPr>
              <a:t> = 5 · 4 · 3 · 2 · 1 = 120</a:t>
            </a:r>
            <a:endParaRPr lang="uk-UA" i="1" dirty="0">
              <a:solidFill>
                <a:srgbClr val="002060"/>
              </a:solidFill>
              <a:latin typeface="+mj-lt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683569" y="4797152"/>
            <a:ext cx="381642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i="1" dirty="0" smtClean="0">
                <a:solidFill>
                  <a:srgbClr val="FF0000"/>
                </a:solidFill>
                <a:latin typeface="+mj-lt"/>
              </a:rPr>
              <a:t>fact (x)</a:t>
            </a:r>
          </a:p>
          <a:p>
            <a:pPr algn="just"/>
            <a:r>
              <a:rPr lang="en-US" i="1" dirty="0" smtClean="0">
                <a:solidFill>
                  <a:srgbClr val="FF0000"/>
                </a:solidFill>
                <a:latin typeface="+mj-lt"/>
              </a:rPr>
              <a:t>     if x = 0 then</a:t>
            </a:r>
          </a:p>
          <a:p>
            <a:pPr algn="just"/>
            <a:r>
              <a:rPr lang="en-US" i="1" dirty="0">
                <a:solidFill>
                  <a:srgbClr val="FF0000"/>
                </a:solidFill>
                <a:latin typeface="+mj-lt"/>
              </a:rPr>
              <a:t> </a:t>
            </a:r>
            <a:r>
              <a:rPr lang="en-US" i="1" dirty="0" smtClean="0">
                <a:solidFill>
                  <a:srgbClr val="FF0000"/>
                </a:solidFill>
                <a:latin typeface="+mj-lt"/>
              </a:rPr>
              <a:t>         return 1</a:t>
            </a:r>
          </a:p>
          <a:p>
            <a:pPr algn="just"/>
            <a:r>
              <a:rPr lang="en-US" i="1" dirty="0">
                <a:solidFill>
                  <a:srgbClr val="FF0000"/>
                </a:solidFill>
                <a:latin typeface="+mj-lt"/>
              </a:rPr>
              <a:t> </a:t>
            </a:r>
            <a:r>
              <a:rPr lang="en-US" i="1" dirty="0" smtClean="0">
                <a:solidFill>
                  <a:srgbClr val="FF0000"/>
                </a:solidFill>
                <a:latin typeface="+mj-lt"/>
              </a:rPr>
              <a:t>    else</a:t>
            </a:r>
          </a:p>
          <a:p>
            <a:pPr algn="just"/>
            <a:r>
              <a:rPr lang="en-US" i="1" dirty="0" smtClean="0">
                <a:solidFill>
                  <a:srgbClr val="FF0000"/>
                </a:solidFill>
                <a:latin typeface="+mj-lt"/>
              </a:rPr>
              <a:t>     return fact (x-1)</a:t>
            </a:r>
            <a:r>
              <a:rPr lang="en-US" i="1" dirty="0" smtClean="0">
                <a:solidFill>
                  <a:srgbClr val="FF0000"/>
                </a:solidFill>
              </a:rPr>
              <a:t>·</a:t>
            </a:r>
            <a:r>
              <a:rPr lang="en-US" i="1" dirty="0" smtClean="0">
                <a:solidFill>
                  <a:srgbClr val="FF0000"/>
                </a:solidFill>
                <a:latin typeface="+mj-lt"/>
              </a:rPr>
              <a:t>  x</a:t>
            </a:r>
            <a:endParaRPr lang="uk-UA" i="1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117988" y="4797152"/>
            <a:ext cx="381642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1600" i="1" dirty="0" smtClean="0">
                <a:solidFill>
                  <a:srgbClr val="FF0000"/>
                </a:solidFill>
                <a:latin typeface="+mj-lt"/>
              </a:rPr>
              <a:t>fact (</a:t>
            </a:r>
            <a:r>
              <a:rPr lang="uk-UA" sz="1600" i="1" dirty="0" smtClean="0">
                <a:solidFill>
                  <a:srgbClr val="FF0000"/>
                </a:solidFill>
                <a:latin typeface="+mj-lt"/>
              </a:rPr>
              <a:t>5</a:t>
            </a:r>
            <a:r>
              <a:rPr lang="en-US" sz="1600" i="1" dirty="0" smtClean="0">
                <a:solidFill>
                  <a:srgbClr val="FF0000"/>
                </a:solidFill>
                <a:latin typeface="+mj-lt"/>
              </a:rPr>
              <a:t>)</a:t>
            </a:r>
            <a:endParaRPr lang="uk-UA" sz="1600" i="1" dirty="0" smtClean="0">
              <a:solidFill>
                <a:srgbClr val="FF0000"/>
              </a:solidFill>
              <a:latin typeface="+mj-lt"/>
            </a:endParaRPr>
          </a:p>
          <a:p>
            <a:pPr algn="just"/>
            <a:r>
              <a:rPr lang="uk-UA" sz="1600" i="1" dirty="0" smtClean="0">
                <a:solidFill>
                  <a:srgbClr val="FF0000"/>
                </a:solidFill>
                <a:latin typeface="+mj-lt"/>
              </a:rPr>
              <a:t>   </a:t>
            </a:r>
            <a:r>
              <a:rPr lang="en-US" sz="1600" i="1" dirty="0" smtClean="0">
                <a:solidFill>
                  <a:srgbClr val="FF0000"/>
                </a:solidFill>
                <a:latin typeface="+mj-lt"/>
              </a:rPr>
              <a:t>fact (</a:t>
            </a:r>
            <a:r>
              <a:rPr lang="uk-UA" sz="1600" i="1" dirty="0" smtClean="0">
                <a:solidFill>
                  <a:srgbClr val="FF0000"/>
                </a:solidFill>
                <a:latin typeface="+mj-lt"/>
              </a:rPr>
              <a:t>4</a:t>
            </a:r>
            <a:r>
              <a:rPr lang="en-US" sz="1600" i="1" dirty="0" smtClean="0">
                <a:solidFill>
                  <a:srgbClr val="FF0000"/>
                </a:solidFill>
                <a:latin typeface="+mj-lt"/>
              </a:rPr>
              <a:t>)</a:t>
            </a:r>
            <a:endParaRPr lang="en-US" sz="1600" i="1" dirty="0">
              <a:solidFill>
                <a:srgbClr val="FF0000"/>
              </a:solidFill>
              <a:latin typeface="+mj-lt"/>
            </a:endParaRPr>
          </a:p>
          <a:p>
            <a:pPr algn="just"/>
            <a:r>
              <a:rPr lang="uk-UA" sz="1600" i="1" dirty="0" smtClean="0">
                <a:solidFill>
                  <a:srgbClr val="FF0000"/>
                </a:solidFill>
                <a:latin typeface="+mj-lt"/>
              </a:rPr>
              <a:t>      </a:t>
            </a:r>
            <a:r>
              <a:rPr lang="en-US" sz="1600" i="1" dirty="0" smtClean="0">
                <a:solidFill>
                  <a:srgbClr val="FF0000"/>
                </a:solidFill>
                <a:latin typeface="+mj-lt"/>
              </a:rPr>
              <a:t>fact (</a:t>
            </a:r>
            <a:r>
              <a:rPr lang="uk-UA" sz="1600" i="1" dirty="0" smtClean="0">
                <a:solidFill>
                  <a:srgbClr val="FF0000"/>
                </a:solidFill>
                <a:latin typeface="+mj-lt"/>
              </a:rPr>
              <a:t>3</a:t>
            </a:r>
            <a:r>
              <a:rPr lang="en-US" sz="1600" i="1" dirty="0" smtClean="0">
                <a:solidFill>
                  <a:srgbClr val="FF0000"/>
                </a:solidFill>
                <a:latin typeface="+mj-lt"/>
              </a:rPr>
              <a:t>)</a:t>
            </a:r>
            <a:endParaRPr lang="en-US" sz="1600" i="1" dirty="0">
              <a:solidFill>
                <a:srgbClr val="FF0000"/>
              </a:solidFill>
              <a:latin typeface="+mj-lt"/>
            </a:endParaRPr>
          </a:p>
          <a:p>
            <a:pPr algn="just"/>
            <a:r>
              <a:rPr lang="uk-UA" sz="1600" i="1" dirty="0" smtClean="0">
                <a:solidFill>
                  <a:srgbClr val="FF0000"/>
                </a:solidFill>
                <a:latin typeface="+mj-lt"/>
              </a:rPr>
              <a:t>         </a:t>
            </a:r>
            <a:r>
              <a:rPr lang="en-US" sz="1600" i="1" dirty="0" smtClean="0">
                <a:solidFill>
                  <a:srgbClr val="FF0000"/>
                </a:solidFill>
                <a:latin typeface="+mj-lt"/>
              </a:rPr>
              <a:t>fact (</a:t>
            </a:r>
            <a:r>
              <a:rPr lang="uk-UA" sz="1600" i="1" dirty="0">
                <a:solidFill>
                  <a:srgbClr val="FF0000"/>
                </a:solidFill>
                <a:latin typeface="+mj-lt"/>
              </a:rPr>
              <a:t>2</a:t>
            </a:r>
            <a:r>
              <a:rPr lang="en-US" sz="1600" i="1" dirty="0" smtClean="0">
                <a:solidFill>
                  <a:srgbClr val="FF0000"/>
                </a:solidFill>
                <a:latin typeface="+mj-lt"/>
              </a:rPr>
              <a:t>)</a:t>
            </a:r>
            <a:endParaRPr lang="en-US" sz="1600" i="1" dirty="0">
              <a:solidFill>
                <a:srgbClr val="FF0000"/>
              </a:solidFill>
              <a:latin typeface="+mj-lt"/>
            </a:endParaRPr>
          </a:p>
          <a:p>
            <a:pPr algn="just"/>
            <a:r>
              <a:rPr lang="uk-UA" sz="1600" i="1" dirty="0" smtClean="0">
                <a:solidFill>
                  <a:srgbClr val="FF0000"/>
                </a:solidFill>
                <a:latin typeface="+mj-lt"/>
              </a:rPr>
              <a:t>            </a:t>
            </a:r>
            <a:r>
              <a:rPr lang="en-US" sz="1600" i="1" dirty="0" smtClean="0">
                <a:solidFill>
                  <a:srgbClr val="FF0000"/>
                </a:solidFill>
                <a:latin typeface="+mj-lt"/>
              </a:rPr>
              <a:t>fact (</a:t>
            </a:r>
            <a:r>
              <a:rPr lang="uk-UA" sz="1600" i="1" dirty="0">
                <a:solidFill>
                  <a:srgbClr val="FF0000"/>
                </a:solidFill>
                <a:latin typeface="+mj-lt"/>
              </a:rPr>
              <a:t>1</a:t>
            </a:r>
            <a:r>
              <a:rPr lang="en-US" sz="1600" i="1" dirty="0" smtClean="0">
                <a:solidFill>
                  <a:srgbClr val="FF0000"/>
                </a:solidFill>
                <a:latin typeface="+mj-lt"/>
              </a:rPr>
              <a:t>)</a:t>
            </a:r>
            <a:endParaRPr lang="en-US" sz="1600" i="1" dirty="0">
              <a:solidFill>
                <a:srgbClr val="FF0000"/>
              </a:solidFill>
              <a:latin typeface="+mj-lt"/>
            </a:endParaRPr>
          </a:p>
          <a:p>
            <a:pPr algn="just"/>
            <a:r>
              <a:rPr lang="uk-UA" sz="1600" i="1" dirty="0" smtClean="0">
                <a:solidFill>
                  <a:srgbClr val="FF0000"/>
                </a:solidFill>
                <a:latin typeface="+mj-lt"/>
              </a:rPr>
              <a:t>               </a:t>
            </a:r>
            <a:r>
              <a:rPr lang="en-US" sz="1600" i="1" dirty="0" smtClean="0">
                <a:solidFill>
                  <a:srgbClr val="FF0000"/>
                </a:solidFill>
                <a:latin typeface="+mj-lt"/>
              </a:rPr>
              <a:t>fact (</a:t>
            </a:r>
            <a:r>
              <a:rPr lang="uk-UA" sz="1600" i="1" dirty="0">
                <a:solidFill>
                  <a:srgbClr val="FF0000"/>
                </a:solidFill>
                <a:latin typeface="+mj-lt"/>
              </a:rPr>
              <a:t>0</a:t>
            </a:r>
            <a:r>
              <a:rPr lang="en-US" sz="1600" i="1" dirty="0" smtClean="0">
                <a:solidFill>
                  <a:srgbClr val="FF0000"/>
                </a:solidFill>
                <a:latin typeface="+mj-lt"/>
              </a:rPr>
              <a:t>)</a:t>
            </a:r>
            <a:endParaRPr lang="en-US" sz="1600" i="1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5220072" y="4874398"/>
            <a:ext cx="3321503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1600" i="1" dirty="0" smtClean="0">
                <a:solidFill>
                  <a:srgbClr val="002060"/>
                </a:solidFill>
                <a:latin typeface="+mj-lt"/>
              </a:rPr>
              <a:t>fact (</a:t>
            </a:r>
            <a:r>
              <a:rPr lang="uk-UA" sz="1600" i="1" dirty="0" smtClean="0">
                <a:solidFill>
                  <a:srgbClr val="002060"/>
                </a:solidFill>
                <a:latin typeface="+mj-lt"/>
              </a:rPr>
              <a:t>1 000 000</a:t>
            </a:r>
            <a:r>
              <a:rPr lang="en-US" sz="1600" i="1" dirty="0" smtClean="0">
                <a:solidFill>
                  <a:srgbClr val="002060"/>
                </a:solidFill>
                <a:latin typeface="+mj-lt"/>
              </a:rPr>
              <a:t>)</a:t>
            </a:r>
            <a:r>
              <a:rPr lang="uk-UA" sz="1600" i="1" dirty="0" smtClean="0">
                <a:solidFill>
                  <a:srgbClr val="002060"/>
                </a:solidFill>
                <a:latin typeface="+mj-lt"/>
              </a:rPr>
              <a:t> – якщо стек виділений операційною системою не містить необхідної кількості пам'яті – ПОМИЛКА!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115616" y="2789835"/>
            <a:ext cx="6768751" cy="646331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uk-UA" b="1" i="1" dirty="0" smtClean="0">
                <a:solidFill>
                  <a:srgbClr val="00B050"/>
                </a:solidFill>
                <a:latin typeface="+mj-lt"/>
              </a:rPr>
              <a:t>А чи можливо уникнути переповнення стеку використовуючи цикли а не рекурсію???</a:t>
            </a:r>
            <a:endParaRPr lang="uk-UA" b="1" i="1" dirty="0">
              <a:solidFill>
                <a:srgbClr val="00B05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8986900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5125018" y="76562"/>
            <a:ext cx="252665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uk-UA" sz="2000" b="1" dirty="0" smtClean="0">
                <a:solidFill>
                  <a:schemeClr val="lt1"/>
                </a:solidFill>
                <a:latin typeface="+mn-lt"/>
              </a:rPr>
              <a:t>Операції в чергах</a:t>
            </a:r>
            <a:endParaRPr lang="uk-UA" sz="2000" b="1" dirty="0">
              <a:solidFill>
                <a:schemeClr val="lt1"/>
              </a:solidFill>
              <a:latin typeface="+mn-lt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572295" y="1553420"/>
            <a:ext cx="495649" cy="495649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uk-UA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3119705" y="1553420"/>
            <a:ext cx="495649" cy="495649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uk-UA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2624056" y="1553419"/>
            <a:ext cx="495649" cy="495649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uk-UA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2115321" y="1553419"/>
            <a:ext cx="495649" cy="495649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4</a:t>
            </a:r>
            <a:endParaRPr lang="uk-UA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1619672" y="1553781"/>
            <a:ext cx="495649" cy="495649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5</a:t>
            </a:r>
            <a:endParaRPr lang="uk-UA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1124023" y="1553419"/>
            <a:ext cx="495649" cy="495649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2</a:t>
            </a:r>
            <a:endParaRPr lang="uk-UA" dirty="0"/>
          </a:p>
        </p:txBody>
      </p:sp>
      <p:sp>
        <p:nvSpPr>
          <p:cNvPr id="23" name="TextBox 22"/>
          <p:cNvSpPr txBox="1"/>
          <p:nvPr/>
        </p:nvSpPr>
        <p:spPr>
          <a:xfrm>
            <a:off x="4716016" y="1340768"/>
            <a:ext cx="3600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b="1" i="1" dirty="0" smtClean="0">
                <a:solidFill>
                  <a:srgbClr val="002060"/>
                </a:solidFill>
                <a:latin typeface="+mj-lt"/>
              </a:rPr>
              <a:t>Додавання нового елементу в чергу:</a:t>
            </a:r>
            <a:endParaRPr lang="uk-UA" b="1" i="1" dirty="0">
              <a:solidFill>
                <a:srgbClr val="002060"/>
              </a:solidFill>
              <a:latin typeface="+mj-lt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5125018" y="2178730"/>
            <a:ext cx="383947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i="1" dirty="0" err="1" smtClean="0">
                <a:solidFill>
                  <a:srgbClr val="002060"/>
                </a:solidFill>
                <a:latin typeface="+mj-lt"/>
              </a:rPr>
              <a:t>Enquene</a:t>
            </a:r>
            <a:r>
              <a:rPr lang="en-US" i="1" dirty="0" smtClean="0">
                <a:solidFill>
                  <a:srgbClr val="002060"/>
                </a:solidFill>
                <a:latin typeface="+mj-lt"/>
              </a:rPr>
              <a:t> (A, x)</a:t>
            </a:r>
          </a:p>
          <a:p>
            <a:pPr algn="just"/>
            <a:r>
              <a:rPr lang="en-US" i="1" dirty="0" smtClean="0">
                <a:solidFill>
                  <a:srgbClr val="002060"/>
                </a:solidFill>
                <a:latin typeface="+mj-lt"/>
              </a:rPr>
              <a:t>     if tail (A) = n then</a:t>
            </a:r>
          </a:p>
          <a:p>
            <a:pPr algn="just"/>
            <a:r>
              <a:rPr lang="en-US" i="1" dirty="0">
                <a:solidFill>
                  <a:srgbClr val="002060"/>
                </a:solidFill>
                <a:latin typeface="+mj-lt"/>
              </a:rPr>
              <a:t> </a:t>
            </a:r>
            <a:r>
              <a:rPr lang="en-US" i="1" dirty="0" smtClean="0">
                <a:solidFill>
                  <a:srgbClr val="002060"/>
                </a:solidFill>
                <a:latin typeface="+mj-lt"/>
              </a:rPr>
              <a:t>         return </a:t>
            </a:r>
            <a:r>
              <a:rPr lang="uk-UA" i="1" dirty="0" smtClean="0">
                <a:solidFill>
                  <a:srgbClr val="002060"/>
                </a:solidFill>
                <a:latin typeface="+mj-lt"/>
              </a:rPr>
              <a:t>«черга повна»</a:t>
            </a:r>
            <a:endParaRPr lang="en-US" i="1" dirty="0" smtClean="0">
              <a:solidFill>
                <a:srgbClr val="002060"/>
              </a:solidFill>
              <a:latin typeface="+mj-lt"/>
            </a:endParaRPr>
          </a:p>
          <a:p>
            <a:pPr algn="just"/>
            <a:r>
              <a:rPr lang="en-US" i="1" dirty="0">
                <a:solidFill>
                  <a:srgbClr val="002060"/>
                </a:solidFill>
                <a:latin typeface="+mj-lt"/>
              </a:rPr>
              <a:t> </a:t>
            </a:r>
            <a:r>
              <a:rPr lang="en-US" i="1" dirty="0" smtClean="0">
                <a:solidFill>
                  <a:srgbClr val="002060"/>
                </a:solidFill>
                <a:latin typeface="+mj-lt"/>
              </a:rPr>
              <a:t>    else</a:t>
            </a:r>
          </a:p>
          <a:p>
            <a:pPr algn="just"/>
            <a:r>
              <a:rPr lang="en-US" i="1" dirty="0">
                <a:solidFill>
                  <a:srgbClr val="002060"/>
                </a:solidFill>
                <a:latin typeface="+mj-lt"/>
              </a:rPr>
              <a:t> </a:t>
            </a:r>
            <a:r>
              <a:rPr lang="en-US" i="1" dirty="0" smtClean="0">
                <a:solidFill>
                  <a:srgbClr val="002060"/>
                </a:solidFill>
                <a:latin typeface="+mj-lt"/>
              </a:rPr>
              <a:t>         tail (A) = tail(A) + 1</a:t>
            </a:r>
            <a:endParaRPr lang="uk-UA" i="1" dirty="0" smtClean="0">
              <a:solidFill>
                <a:srgbClr val="002060"/>
              </a:solidFill>
              <a:latin typeface="+mj-lt"/>
            </a:endParaRPr>
          </a:p>
          <a:p>
            <a:pPr algn="just"/>
            <a:r>
              <a:rPr lang="uk-UA" i="1" dirty="0">
                <a:solidFill>
                  <a:srgbClr val="002060"/>
                </a:solidFill>
                <a:latin typeface="+mj-lt"/>
              </a:rPr>
              <a:t> </a:t>
            </a:r>
            <a:r>
              <a:rPr lang="uk-UA" i="1" dirty="0" smtClean="0">
                <a:solidFill>
                  <a:srgbClr val="002060"/>
                </a:solidFill>
                <a:latin typeface="+mj-lt"/>
              </a:rPr>
              <a:t>    </a:t>
            </a:r>
            <a:r>
              <a:rPr lang="en-US" i="1" dirty="0" smtClean="0">
                <a:solidFill>
                  <a:srgbClr val="002060"/>
                </a:solidFill>
                <a:latin typeface="+mj-lt"/>
              </a:rPr>
              <a:t>    </a:t>
            </a:r>
            <a:r>
              <a:rPr lang="uk-UA" i="1" dirty="0" smtClean="0">
                <a:solidFill>
                  <a:srgbClr val="002060"/>
                </a:solidFill>
                <a:latin typeface="+mj-lt"/>
              </a:rPr>
              <a:t> </a:t>
            </a:r>
            <a:r>
              <a:rPr lang="en-US" i="1" dirty="0" smtClean="0">
                <a:solidFill>
                  <a:srgbClr val="002060"/>
                </a:solidFill>
                <a:latin typeface="+mj-lt"/>
              </a:rPr>
              <a:t>A [tail (A)] = x</a:t>
            </a:r>
            <a:endParaRPr lang="uk-UA" i="1" dirty="0">
              <a:solidFill>
                <a:srgbClr val="002060"/>
              </a:solidFill>
              <a:latin typeface="+mj-lt"/>
            </a:endParaRPr>
          </a:p>
        </p:txBody>
      </p:sp>
      <p:sp>
        <p:nvSpPr>
          <p:cNvPr id="34" name="Прямоугольник 33"/>
          <p:cNvSpPr/>
          <p:nvPr/>
        </p:nvSpPr>
        <p:spPr>
          <a:xfrm>
            <a:off x="6012160" y="4869160"/>
            <a:ext cx="143661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eaLnBrk="0" hangingPunct="0"/>
            <a:r>
              <a:rPr lang="en-US" b="1" dirty="0" smtClean="0">
                <a:solidFill>
                  <a:srgbClr val="FF0000"/>
                </a:solidFill>
                <a:latin typeface="+mj-lt"/>
              </a:rPr>
              <a:t>T(n) = </a:t>
            </a:r>
            <a:r>
              <a:rPr lang="uk-UA" b="1" dirty="0" smtClean="0">
                <a:solidFill>
                  <a:srgbClr val="FF0000"/>
                </a:solidFill>
                <a:latin typeface="+mj-lt"/>
              </a:rPr>
              <a:t>Θ</a:t>
            </a:r>
            <a:r>
              <a:rPr lang="en-US" b="1" dirty="0" smtClean="0">
                <a:solidFill>
                  <a:srgbClr val="FF0000"/>
                </a:solidFill>
                <a:latin typeface="+mj-lt"/>
              </a:rPr>
              <a:t>(1</a:t>
            </a:r>
            <a:r>
              <a:rPr lang="uk-UA" b="1" dirty="0" smtClean="0">
                <a:solidFill>
                  <a:srgbClr val="FF0000"/>
                </a:solidFill>
                <a:latin typeface="+mj-lt"/>
              </a:rPr>
              <a:t>) </a:t>
            </a:r>
            <a:endParaRPr lang="uk-UA" b="1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35" name="Прямоугольник 34"/>
          <p:cNvSpPr/>
          <p:nvPr/>
        </p:nvSpPr>
        <p:spPr>
          <a:xfrm>
            <a:off x="644601" y="1616577"/>
            <a:ext cx="42030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dirty="0" smtClean="0">
                <a:latin typeface="+mj-lt"/>
              </a:rPr>
              <a:t>А</a:t>
            </a:r>
            <a:r>
              <a:rPr lang="en-US" dirty="0" smtClean="0">
                <a:latin typeface="+mj-lt"/>
              </a:rPr>
              <a:t>:</a:t>
            </a:r>
            <a:endParaRPr lang="uk-UA" dirty="0">
              <a:latin typeface="+mj-lt"/>
            </a:endParaRPr>
          </a:p>
        </p:txBody>
      </p:sp>
      <p:cxnSp>
        <p:nvCxnSpPr>
          <p:cNvPr id="36" name="Прямая со стрелкой 35"/>
          <p:cNvCxnSpPr/>
          <p:nvPr/>
        </p:nvCxnSpPr>
        <p:spPr>
          <a:xfrm flipH="1">
            <a:off x="1378745" y="1265388"/>
            <a:ext cx="240927" cy="175635"/>
          </a:xfrm>
          <a:prstGeom prst="straightConnector1">
            <a:avLst/>
          </a:prstGeom>
          <a:ln>
            <a:solidFill>
              <a:srgbClr val="FF3737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Box 36"/>
          <p:cNvSpPr txBox="1"/>
          <p:nvPr/>
        </p:nvSpPr>
        <p:spPr>
          <a:xfrm flipH="1">
            <a:off x="1408986" y="1037583"/>
            <a:ext cx="25680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FF0000"/>
                </a:solidFill>
                <a:latin typeface="+mj-lt"/>
              </a:rPr>
              <a:t>h</a:t>
            </a:r>
            <a:r>
              <a:rPr lang="en-US" dirty="0" smtClean="0">
                <a:solidFill>
                  <a:srgbClr val="FF0000"/>
                </a:solidFill>
                <a:latin typeface="+mj-lt"/>
              </a:rPr>
              <a:t>ead (A) - </a:t>
            </a:r>
            <a:r>
              <a:rPr lang="uk-UA" dirty="0" smtClean="0">
                <a:solidFill>
                  <a:srgbClr val="FF0000"/>
                </a:solidFill>
                <a:latin typeface="+mj-lt"/>
              </a:rPr>
              <a:t>голова</a:t>
            </a:r>
            <a:endParaRPr lang="uk-UA" dirty="0">
              <a:solidFill>
                <a:srgbClr val="FF0000"/>
              </a:solidFill>
              <a:latin typeface="+mj-lt"/>
            </a:endParaRPr>
          </a:p>
        </p:txBody>
      </p:sp>
      <p:cxnSp>
        <p:nvCxnSpPr>
          <p:cNvPr id="39" name="Прямая со стрелкой 38"/>
          <p:cNvCxnSpPr/>
          <p:nvPr/>
        </p:nvCxnSpPr>
        <p:spPr>
          <a:xfrm rot="5400000" flipH="1">
            <a:off x="2326990" y="2158539"/>
            <a:ext cx="240927" cy="175635"/>
          </a:xfrm>
          <a:prstGeom prst="straightConnector1">
            <a:avLst/>
          </a:prstGeom>
          <a:ln>
            <a:solidFill>
              <a:srgbClr val="FF3737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TextBox 39"/>
          <p:cNvSpPr txBox="1"/>
          <p:nvPr/>
        </p:nvSpPr>
        <p:spPr>
          <a:xfrm flipH="1">
            <a:off x="2327911" y="2195572"/>
            <a:ext cx="21000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FF0000"/>
                </a:solidFill>
                <a:latin typeface="+mj-lt"/>
              </a:rPr>
              <a:t>tail (A) – </a:t>
            </a:r>
            <a:r>
              <a:rPr lang="uk-UA" dirty="0" smtClean="0">
                <a:solidFill>
                  <a:srgbClr val="FF0000"/>
                </a:solidFill>
                <a:latin typeface="+mj-lt"/>
              </a:rPr>
              <a:t>хвіст</a:t>
            </a:r>
            <a:endParaRPr lang="uk-UA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952680" y="3138336"/>
            <a:ext cx="30243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b="1" i="1" dirty="0" smtClean="0">
                <a:solidFill>
                  <a:srgbClr val="002060"/>
                </a:solidFill>
                <a:latin typeface="+mj-lt"/>
              </a:rPr>
              <a:t>Видалення елемента з черги:</a:t>
            </a:r>
            <a:endParaRPr lang="uk-UA" b="1" i="1" dirty="0">
              <a:solidFill>
                <a:srgbClr val="002060"/>
              </a:solidFill>
              <a:latin typeface="+mj-lt"/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1096486" y="4050938"/>
            <a:ext cx="369153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i="1" dirty="0" err="1" smtClean="0">
                <a:solidFill>
                  <a:srgbClr val="002060"/>
                </a:solidFill>
                <a:latin typeface="+mj-lt"/>
              </a:rPr>
              <a:t>Dequene</a:t>
            </a:r>
            <a:r>
              <a:rPr lang="en-US" i="1" dirty="0" smtClean="0">
                <a:solidFill>
                  <a:srgbClr val="002060"/>
                </a:solidFill>
                <a:latin typeface="+mj-lt"/>
              </a:rPr>
              <a:t> (A, x)</a:t>
            </a:r>
          </a:p>
          <a:p>
            <a:pPr algn="just"/>
            <a:r>
              <a:rPr lang="en-US" i="1" dirty="0" smtClean="0">
                <a:solidFill>
                  <a:srgbClr val="002060"/>
                </a:solidFill>
                <a:latin typeface="+mj-lt"/>
              </a:rPr>
              <a:t>     if head (A) &gt; tail (A) then</a:t>
            </a:r>
          </a:p>
          <a:p>
            <a:pPr algn="just"/>
            <a:r>
              <a:rPr lang="en-US" i="1" dirty="0">
                <a:solidFill>
                  <a:srgbClr val="002060"/>
                </a:solidFill>
                <a:latin typeface="+mj-lt"/>
              </a:rPr>
              <a:t> </a:t>
            </a:r>
            <a:r>
              <a:rPr lang="en-US" i="1" dirty="0" smtClean="0">
                <a:solidFill>
                  <a:srgbClr val="002060"/>
                </a:solidFill>
                <a:latin typeface="+mj-lt"/>
              </a:rPr>
              <a:t>       return </a:t>
            </a:r>
            <a:r>
              <a:rPr lang="uk-UA" i="1" dirty="0" smtClean="0">
                <a:solidFill>
                  <a:srgbClr val="002060"/>
                </a:solidFill>
                <a:latin typeface="+mj-lt"/>
              </a:rPr>
              <a:t>«черга порожня»</a:t>
            </a:r>
            <a:endParaRPr lang="en-US" i="1" dirty="0" smtClean="0">
              <a:solidFill>
                <a:srgbClr val="002060"/>
              </a:solidFill>
              <a:latin typeface="+mj-lt"/>
            </a:endParaRPr>
          </a:p>
          <a:p>
            <a:pPr algn="just"/>
            <a:r>
              <a:rPr lang="en-US" i="1" dirty="0">
                <a:solidFill>
                  <a:srgbClr val="002060"/>
                </a:solidFill>
                <a:latin typeface="+mj-lt"/>
              </a:rPr>
              <a:t> </a:t>
            </a:r>
            <a:r>
              <a:rPr lang="en-US" i="1" dirty="0" smtClean="0">
                <a:solidFill>
                  <a:srgbClr val="002060"/>
                </a:solidFill>
                <a:latin typeface="+mj-lt"/>
              </a:rPr>
              <a:t>    else</a:t>
            </a:r>
          </a:p>
          <a:p>
            <a:pPr algn="just"/>
            <a:r>
              <a:rPr lang="en-US" i="1" dirty="0">
                <a:solidFill>
                  <a:srgbClr val="002060"/>
                </a:solidFill>
                <a:latin typeface="+mj-lt"/>
              </a:rPr>
              <a:t> </a:t>
            </a:r>
            <a:r>
              <a:rPr lang="en-US" i="1" dirty="0" smtClean="0">
                <a:solidFill>
                  <a:srgbClr val="002060"/>
                </a:solidFill>
                <a:latin typeface="+mj-lt"/>
              </a:rPr>
              <a:t>         head (A) = head(A) + 1</a:t>
            </a:r>
            <a:endParaRPr lang="uk-UA" i="1" dirty="0" smtClean="0">
              <a:solidFill>
                <a:srgbClr val="002060"/>
              </a:solidFill>
              <a:latin typeface="+mj-lt"/>
            </a:endParaRPr>
          </a:p>
          <a:p>
            <a:pPr algn="just"/>
            <a:r>
              <a:rPr lang="uk-UA" i="1" dirty="0">
                <a:solidFill>
                  <a:srgbClr val="002060"/>
                </a:solidFill>
                <a:latin typeface="+mj-lt"/>
              </a:rPr>
              <a:t> </a:t>
            </a:r>
            <a:r>
              <a:rPr lang="uk-UA" i="1" dirty="0" smtClean="0">
                <a:solidFill>
                  <a:srgbClr val="002060"/>
                </a:solidFill>
                <a:latin typeface="+mj-lt"/>
              </a:rPr>
              <a:t>    </a:t>
            </a:r>
            <a:r>
              <a:rPr lang="en-US" i="1" dirty="0" smtClean="0">
                <a:solidFill>
                  <a:srgbClr val="002060"/>
                </a:solidFill>
                <a:latin typeface="+mj-lt"/>
              </a:rPr>
              <a:t>    </a:t>
            </a:r>
            <a:r>
              <a:rPr lang="uk-UA" i="1" dirty="0" smtClean="0">
                <a:solidFill>
                  <a:srgbClr val="002060"/>
                </a:solidFill>
                <a:latin typeface="+mj-lt"/>
              </a:rPr>
              <a:t> </a:t>
            </a:r>
            <a:r>
              <a:rPr lang="en-US" i="1" dirty="0" smtClean="0">
                <a:solidFill>
                  <a:srgbClr val="002060"/>
                </a:solidFill>
                <a:latin typeface="+mj-lt"/>
              </a:rPr>
              <a:t>return A [head (A)-1]</a:t>
            </a:r>
            <a:endParaRPr lang="uk-UA" i="1" dirty="0">
              <a:solidFill>
                <a:srgbClr val="00206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6406336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/>
      <p:bldP spid="24" grpId="0"/>
      <p:bldP spid="34" grpId="0"/>
      <p:bldP spid="37" grpId="0"/>
      <p:bldP spid="40" grpId="0"/>
      <p:bldP spid="41" grpId="0"/>
      <p:bldP spid="4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5739770" y="76562"/>
            <a:ext cx="129715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uk-UA" sz="2000" b="1" dirty="0" smtClean="0">
                <a:solidFill>
                  <a:schemeClr val="lt1"/>
                </a:solidFill>
                <a:latin typeface="+mn-lt"/>
              </a:rPr>
              <a:t>Приклад</a:t>
            </a:r>
            <a:endParaRPr lang="uk-UA" sz="2000" b="1" dirty="0">
              <a:solidFill>
                <a:schemeClr val="lt1"/>
              </a:solidFill>
              <a:latin typeface="+mn-lt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2785735" y="846367"/>
            <a:ext cx="495649" cy="495649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uk-UA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2290086" y="846366"/>
            <a:ext cx="495649" cy="495649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uk-UA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1781351" y="846366"/>
            <a:ext cx="495649" cy="495649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4</a:t>
            </a:r>
            <a:endParaRPr lang="uk-UA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1285702" y="846728"/>
            <a:ext cx="495649" cy="495649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5</a:t>
            </a:r>
            <a:endParaRPr lang="uk-UA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790053" y="846366"/>
            <a:ext cx="495649" cy="495649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2</a:t>
            </a:r>
            <a:endParaRPr lang="uk-UA" dirty="0"/>
          </a:p>
        </p:txBody>
      </p:sp>
      <p:sp>
        <p:nvSpPr>
          <p:cNvPr id="37" name="TextBox 36"/>
          <p:cNvSpPr txBox="1"/>
          <p:nvPr/>
        </p:nvSpPr>
        <p:spPr>
          <a:xfrm flipH="1">
            <a:off x="777443" y="476672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FF0000"/>
                </a:solidFill>
                <a:latin typeface="+mj-lt"/>
              </a:rPr>
              <a:t>h</a:t>
            </a:r>
            <a:endParaRPr lang="uk-UA" dirty="0">
              <a:solidFill>
                <a:srgbClr val="FF0000"/>
              </a:solidFill>
              <a:latin typeface="+mj-lt"/>
            </a:endParaRPr>
          </a:p>
        </p:txBody>
      </p:sp>
      <p:cxnSp>
        <p:nvCxnSpPr>
          <p:cNvPr id="39" name="Прямая со стрелкой 38"/>
          <p:cNvCxnSpPr/>
          <p:nvPr/>
        </p:nvCxnSpPr>
        <p:spPr>
          <a:xfrm flipH="1">
            <a:off x="3080302" y="1101579"/>
            <a:ext cx="480317" cy="1155"/>
          </a:xfrm>
          <a:prstGeom prst="straightConnector1">
            <a:avLst/>
          </a:prstGeom>
          <a:ln>
            <a:solidFill>
              <a:srgbClr val="FF3737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TextBox 39"/>
          <p:cNvSpPr txBox="1"/>
          <p:nvPr/>
        </p:nvSpPr>
        <p:spPr>
          <a:xfrm flipH="1">
            <a:off x="1891191" y="476672"/>
            <a:ext cx="2961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FF0000"/>
                </a:solidFill>
                <a:latin typeface="+mj-lt"/>
              </a:rPr>
              <a:t>t</a:t>
            </a:r>
            <a:endParaRPr lang="uk-UA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3304710" y="771865"/>
            <a:ext cx="220339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1600" i="1" dirty="0" smtClean="0">
                <a:solidFill>
                  <a:srgbClr val="002060"/>
                </a:solidFill>
                <a:latin typeface="+mj-lt"/>
              </a:rPr>
              <a:t>Додаємо елемент в чергу </a:t>
            </a:r>
            <a:r>
              <a:rPr lang="uk-UA" sz="1600" i="1" dirty="0" smtClean="0">
                <a:solidFill>
                  <a:srgbClr val="FF3737"/>
                </a:solidFill>
                <a:latin typeface="+mj-lt"/>
              </a:rPr>
              <a:t>3</a:t>
            </a:r>
            <a:endParaRPr lang="uk-UA" sz="1600" i="1" dirty="0">
              <a:solidFill>
                <a:srgbClr val="FF3737"/>
              </a:solidFill>
              <a:latin typeface="+mj-lt"/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2785735" y="1665371"/>
            <a:ext cx="495649" cy="495649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uk-UA" dirty="0"/>
          </a:p>
        </p:txBody>
      </p:sp>
      <p:sp>
        <p:nvSpPr>
          <p:cNvPr id="26" name="Прямоугольник 25"/>
          <p:cNvSpPr/>
          <p:nvPr/>
        </p:nvSpPr>
        <p:spPr>
          <a:xfrm>
            <a:off x="2290086" y="1665370"/>
            <a:ext cx="495649" cy="495649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3</a:t>
            </a:r>
            <a:endParaRPr lang="uk-UA" dirty="0"/>
          </a:p>
        </p:txBody>
      </p:sp>
      <p:sp>
        <p:nvSpPr>
          <p:cNvPr id="27" name="Прямоугольник 26"/>
          <p:cNvSpPr/>
          <p:nvPr/>
        </p:nvSpPr>
        <p:spPr>
          <a:xfrm>
            <a:off x="1781351" y="1665370"/>
            <a:ext cx="495649" cy="495649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4</a:t>
            </a:r>
            <a:endParaRPr lang="uk-UA" dirty="0"/>
          </a:p>
        </p:txBody>
      </p:sp>
      <p:sp>
        <p:nvSpPr>
          <p:cNvPr id="28" name="Прямоугольник 27"/>
          <p:cNvSpPr/>
          <p:nvPr/>
        </p:nvSpPr>
        <p:spPr>
          <a:xfrm>
            <a:off x="1285702" y="1665732"/>
            <a:ext cx="495649" cy="495649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5</a:t>
            </a:r>
            <a:endParaRPr lang="uk-UA" dirty="0"/>
          </a:p>
        </p:txBody>
      </p:sp>
      <p:sp>
        <p:nvSpPr>
          <p:cNvPr id="29" name="Прямоугольник 28"/>
          <p:cNvSpPr/>
          <p:nvPr/>
        </p:nvSpPr>
        <p:spPr>
          <a:xfrm>
            <a:off x="790053" y="1665370"/>
            <a:ext cx="495649" cy="495649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2</a:t>
            </a:r>
            <a:endParaRPr lang="uk-UA" dirty="0"/>
          </a:p>
        </p:txBody>
      </p:sp>
      <p:sp>
        <p:nvSpPr>
          <p:cNvPr id="31" name="TextBox 30"/>
          <p:cNvSpPr txBox="1"/>
          <p:nvPr/>
        </p:nvSpPr>
        <p:spPr>
          <a:xfrm flipH="1">
            <a:off x="777443" y="1295676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FF0000"/>
                </a:solidFill>
                <a:latin typeface="+mj-lt"/>
              </a:rPr>
              <a:t>h</a:t>
            </a:r>
            <a:endParaRPr lang="uk-UA" dirty="0">
              <a:solidFill>
                <a:srgbClr val="FF0000"/>
              </a:solidFill>
              <a:latin typeface="+mj-lt"/>
            </a:endParaRPr>
          </a:p>
        </p:txBody>
      </p:sp>
      <p:cxnSp>
        <p:nvCxnSpPr>
          <p:cNvPr id="32" name="Прямая со стрелкой 31"/>
          <p:cNvCxnSpPr/>
          <p:nvPr/>
        </p:nvCxnSpPr>
        <p:spPr>
          <a:xfrm flipH="1">
            <a:off x="481955" y="1922838"/>
            <a:ext cx="480317" cy="1155"/>
          </a:xfrm>
          <a:prstGeom prst="straightConnector1">
            <a:avLst/>
          </a:prstGeom>
          <a:ln>
            <a:solidFill>
              <a:srgbClr val="FF3737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Box 32"/>
          <p:cNvSpPr txBox="1"/>
          <p:nvPr/>
        </p:nvSpPr>
        <p:spPr>
          <a:xfrm flipH="1">
            <a:off x="2389838" y="1295676"/>
            <a:ext cx="2961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FF0000"/>
                </a:solidFill>
                <a:latin typeface="+mj-lt"/>
              </a:rPr>
              <a:t>t</a:t>
            </a:r>
            <a:endParaRPr lang="uk-UA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3275856" y="1627250"/>
            <a:ext cx="204362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1600" i="1" dirty="0" smtClean="0">
                <a:solidFill>
                  <a:srgbClr val="002060"/>
                </a:solidFill>
                <a:latin typeface="+mj-lt"/>
              </a:rPr>
              <a:t>Видаляємо елемент з черги 2</a:t>
            </a:r>
            <a:endParaRPr lang="uk-UA" sz="1600" i="1" dirty="0">
              <a:solidFill>
                <a:srgbClr val="FF3737"/>
              </a:solidFill>
              <a:latin typeface="+mj-lt"/>
            </a:endParaRPr>
          </a:p>
        </p:txBody>
      </p:sp>
      <p:sp>
        <p:nvSpPr>
          <p:cNvPr id="44" name="Прямоугольник 43"/>
          <p:cNvSpPr/>
          <p:nvPr/>
        </p:nvSpPr>
        <p:spPr>
          <a:xfrm>
            <a:off x="2773606" y="2553863"/>
            <a:ext cx="495649" cy="495649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uk-UA" dirty="0"/>
          </a:p>
        </p:txBody>
      </p:sp>
      <p:sp>
        <p:nvSpPr>
          <p:cNvPr id="45" name="Прямоугольник 44"/>
          <p:cNvSpPr/>
          <p:nvPr/>
        </p:nvSpPr>
        <p:spPr>
          <a:xfrm>
            <a:off x="2277957" y="2553862"/>
            <a:ext cx="495649" cy="495649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3</a:t>
            </a:r>
            <a:endParaRPr lang="uk-UA" dirty="0"/>
          </a:p>
        </p:txBody>
      </p:sp>
      <p:sp>
        <p:nvSpPr>
          <p:cNvPr id="46" name="Прямоугольник 45"/>
          <p:cNvSpPr/>
          <p:nvPr/>
        </p:nvSpPr>
        <p:spPr>
          <a:xfrm>
            <a:off x="1769222" y="2553862"/>
            <a:ext cx="495649" cy="495649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4</a:t>
            </a:r>
            <a:endParaRPr lang="uk-UA" dirty="0"/>
          </a:p>
        </p:txBody>
      </p:sp>
      <p:sp>
        <p:nvSpPr>
          <p:cNvPr id="47" name="Прямоугольник 46"/>
          <p:cNvSpPr/>
          <p:nvPr/>
        </p:nvSpPr>
        <p:spPr>
          <a:xfrm>
            <a:off x="1273573" y="2554224"/>
            <a:ext cx="495649" cy="495649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5</a:t>
            </a:r>
            <a:endParaRPr lang="uk-UA" dirty="0"/>
          </a:p>
        </p:txBody>
      </p:sp>
      <p:sp>
        <p:nvSpPr>
          <p:cNvPr id="48" name="Прямоугольник 47"/>
          <p:cNvSpPr/>
          <p:nvPr/>
        </p:nvSpPr>
        <p:spPr>
          <a:xfrm>
            <a:off x="777924" y="2553862"/>
            <a:ext cx="495649" cy="495649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uk-UA" dirty="0"/>
          </a:p>
        </p:txBody>
      </p:sp>
      <p:sp>
        <p:nvSpPr>
          <p:cNvPr id="49" name="TextBox 48"/>
          <p:cNvSpPr txBox="1"/>
          <p:nvPr/>
        </p:nvSpPr>
        <p:spPr>
          <a:xfrm flipH="1">
            <a:off x="1254058" y="2140017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FF0000"/>
                </a:solidFill>
                <a:latin typeface="+mj-lt"/>
              </a:rPr>
              <a:t>h</a:t>
            </a:r>
            <a:endParaRPr lang="uk-UA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50" name="TextBox 49"/>
          <p:cNvSpPr txBox="1"/>
          <p:nvPr/>
        </p:nvSpPr>
        <p:spPr>
          <a:xfrm flipH="1">
            <a:off x="2377709" y="2141049"/>
            <a:ext cx="2961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FF0000"/>
                </a:solidFill>
                <a:latin typeface="+mj-lt"/>
              </a:rPr>
              <a:t>t</a:t>
            </a:r>
            <a:endParaRPr lang="uk-UA" dirty="0">
              <a:solidFill>
                <a:srgbClr val="FF0000"/>
              </a:solidFill>
              <a:latin typeface="+mj-lt"/>
            </a:endParaRPr>
          </a:p>
        </p:txBody>
      </p:sp>
      <p:cxnSp>
        <p:nvCxnSpPr>
          <p:cNvPr id="59" name="Прямая со стрелкой 58"/>
          <p:cNvCxnSpPr/>
          <p:nvPr/>
        </p:nvCxnSpPr>
        <p:spPr>
          <a:xfrm flipH="1">
            <a:off x="3080302" y="2788364"/>
            <a:ext cx="480317" cy="1155"/>
          </a:xfrm>
          <a:prstGeom prst="straightConnector1">
            <a:avLst/>
          </a:prstGeom>
          <a:ln>
            <a:solidFill>
              <a:srgbClr val="FF3737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TextBox 59"/>
          <p:cNvSpPr txBox="1"/>
          <p:nvPr/>
        </p:nvSpPr>
        <p:spPr>
          <a:xfrm>
            <a:off x="3350383" y="2428049"/>
            <a:ext cx="215772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1600" i="1" dirty="0" smtClean="0">
                <a:solidFill>
                  <a:srgbClr val="002060"/>
                </a:solidFill>
                <a:latin typeface="+mj-lt"/>
              </a:rPr>
              <a:t>Додаємо елемент в чергу </a:t>
            </a:r>
            <a:r>
              <a:rPr lang="uk-UA" sz="1600" i="1" dirty="0" smtClean="0">
                <a:solidFill>
                  <a:srgbClr val="FF3737"/>
                </a:solidFill>
                <a:latin typeface="+mj-lt"/>
              </a:rPr>
              <a:t>1</a:t>
            </a:r>
            <a:endParaRPr lang="uk-UA" sz="1600" i="1" dirty="0">
              <a:solidFill>
                <a:srgbClr val="FF3737"/>
              </a:solidFill>
              <a:latin typeface="+mj-lt"/>
            </a:endParaRPr>
          </a:p>
        </p:txBody>
      </p:sp>
      <p:sp>
        <p:nvSpPr>
          <p:cNvPr id="62" name="Прямоугольник 61"/>
          <p:cNvSpPr/>
          <p:nvPr/>
        </p:nvSpPr>
        <p:spPr>
          <a:xfrm>
            <a:off x="2780106" y="3430424"/>
            <a:ext cx="495649" cy="495649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1</a:t>
            </a:r>
            <a:endParaRPr lang="uk-UA" dirty="0"/>
          </a:p>
        </p:txBody>
      </p:sp>
      <p:sp>
        <p:nvSpPr>
          <p:cNvPr id="63" name="Прямоугольник 62"/>
          <p:cNvSpPr/>
          <p:nvPr/>
        </p:nvSpPr>
        <p:spPr>
          <a:xfrm>
            <a:off x="2284457" y="3430423"/>
            <a:ext cx="495649" cy="495649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3</a:t>
            </a:r>
            <a:endParaRPr lang="uk-UA" dirty="0"/>
          </a:p>
        </p:txBody>
      </p:sp>
      <p:sp>
        <p:nvSpPr>
          <p:cNvPr id="64" name="Прямоугольник 63"/>
          <p:cNvSpPr/>
          <p:nvPr/>
        </p:nvSpPr>
        <p:spPr>
          <a:xfrm>
            <a:off x="1775722" y="3430423"/>
            <a:ext cx="495649" cy="495649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4</a:t>
            </a:r>
            <a:endParaRPr lang="uk-UA" dirty="0"/>
          </a:p>
        </p:txBody>
      </p:sp>
      <p:sp>
        <p:nvSpPr>
          <p:cNvPr id="65" name="Прямоугольник 64"/>
          <p:cNvSpPr/>
          <p:nvPr/>
        </p:nvSpPr>
        <p:spPr>
          <a:xfrm>
            <a:off x="1280073" y="3430785"/>
            <a:ext cx="495649" cy="495649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5</a:t>
            </a:r>
            <a:endParaRPr lang="uk-UA" dirty="0"/>
          </a:p>
        </p:txBody>
      </p:sp>
      <p:sp>
        <p:nvSpPr>
          <p:cNvPr id="66" name="Прямоугольник 65"/>
          <p:cNvSpPr/>
          <p:nvPr/>
        </p:nvSpPr>
        <p:spPr>
          <a:xfrm>
            <a:off x="784424" y="3430423"/>
            <a:ext cx="495649" cy="495649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uk-UA" dirty="0"/>
          </a:p>
        </p:txBody>
      </p:sp>
      <p:sp>
        <p:nvSpPr>
          <p:cNvPr id="67" name="TextBox 66"/>
          <p:cNvSpPr txBox="1"/>
          <p:nvPr/>
        </p:nvSpPr>
        <p:spPr>
          <a:xfrm flipH="1">
            <a:off x="1260558" y="3060729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FF0000"/>
                </a:solidFill>
                <a:latin typeface="+mj-lt"/>
              </a:rPr>
              <a:t>h</a:t>
            </a:r>
            <a:endParaRPr lang="uk-UA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68" name="TextBox 67"/>
          <p:cNvSpPr txBox="1"/>
          <p:nvPr/>
        </p:nvSpPr>
        <p:spPr>
          <a:xfrm flipH="1">
            <a:off x="2871791" y="3060729"/>
            <a:ext cx="2961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FF0000"/>
                </a:solidFill>
                <a:latin typeface="+mj-lt"/>
              </a:rPr>
              <a:t>t</a:t>
            </a:r>
            <a:endParaRPr lang="uk-UA" dirty="0">
              <a:solidFill>
                <a:srgbClr val="FF0000"/>
              </a:solidFill>
              <a:latin typeface="+mj-lt"/>
            </a:endParaRPr>
          </a:p>
        </p:txBody>
      </p:sp>
      <p:cxnSp>
        <p:nvCxnSpPr>
          <p:cNvPr id="69" name="Прямая со стрелкой 68"/>
          <p:cNvCxnSpPr/>
          <p:nvPr/>
        </p:nvCxnSpPr>
        <p:spPr>
          <a:xfrm flipH="1">
            <a:off x="3080302" y="3675701"/>
            <a:ext cx="480317" cy="1155"/>
          </a:xfrm>
          <a:prstGeom prst="straightConnector1">
            <a:avLst/>
          </a:prstGeom>
          <a:ln>
            <a:solidFill>
              <a:srgbClr val="FF3737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0" name="TextBox 69"/>
          <p:cNvSpPr txBox="1"/>
          <p:nvPr/>
        </p:nvSpPr>
        <p:spPr>
          <a:xfrm>
            <a:off x="3347981" y="3340667"/>
            <a:ext cx="216012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1600" i="1" dirty="0" smtClean="0">
                <a:solidFill>
                  <a:srgbClr val="002060"/>
                </a:solidFill>
                <a:latin typeface="+mj-lt"/>
              </a:rPr>
              <a:t>Додаємо елемент в чергу </a:t>
            </a:r>
            <a:r>
              <a:rPr lang="uk-UA" sz="1600" i="1" dirty="0" smtClean="0">
                <a:solidFill>
                  <a:srgbClr val="FF3737"/>
                </a:solidFill>
                <a:latin typeface="+mj-lt"/>
              </a:rPr>
              <a:t>7</a:t>
            </a:r>
            <a:endParaRPr lang="uk-UA" sz="1600" i="1" dirty="0">
              <a:solidFill>
                <a:srgbClr val="FF3737"/>
              </a:solidFill>
              <a:latin typeface="+mj-lt"/>
            </a:endParaRPr>
          </a:p>
        </p:txBody>
      </p:sp>
      <p:sp>
        <p:nvSpPr>
          <p:cNvPr id="71" name="TextBox 70"/>
          <p:cNvSpPr txBox="1"/>
          <p:nvPr/>
        </p:nvSpPr>
        <p:spPr>
          <a:xfrm>
            <a:off x="2187336" y="4139788"/>
            <a:ext cx="52570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b="1" i="1" dirty="0" smtClean="0">
                <a:solidFill>
                  <a:srgbClr val="002060"/>
                </a:solidFill>
                <a:latin typeface="+mj-lt"/>
              </a:rPr>
              <a:t>Додавання нового елементу в чергу:</a:t>
            </a:r>
            <a:endParaRPr lang="uk-UA" b="1" i="1" dirty="0">
              <a:solidFill>
                <a:srgbClr val="002060"/>
              </a:solidFill>
              <a:latin typeface="+mj-lt"/>
            </a:endParaRPr>
          </a:p>
        </p:txBody>
      </p:sp>
      <p:sp>
        <p:nvSpPr>
          <p:cNvPr id="72" name="TextBox 71"/>
          <p:cNvSpPr txBox="1"/>
          <p:nvPr/>
        </p:nvSpPr>
        <p:spPr>
          <a:xfrm>
            <a:off x="755576" y="4581128"/>
            <a:ext cx="4376355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i="1" dirty="0" err="1" smtClean="0">
                <a:solidFill>
                  <a:srgbClr val="002060"/>
                </a:solidFill>
                <a:latin typeface="+mj-lt"/>
              </a:rPr>
              <a:t>Enquene</a:t>
            </a:r>
            <a:r>
              <a:rPr lang="en-US" i="1" dirty="0" smtClean="0">
                <a:solidFill>
                  <a:srgbClr val="002060"/>
                </a:solidFill>
                <a:latin typeface="+mj-lt"/>
              </a:rPr>
              <a:t> (A, x)</a:t>
            </a:r>
          </a:p>
          <a:p>
            <a:pPr algn="just"/>
            <a:r>
              <a:rPr lang="en-US" i="1" dirty="0" smtClean="0">
                <a:solidFill>
                  <a:srgbClr val="002060"/>
                </a:solidFill>
                <a:latin typeface="+mj-lt"/>
              </a:rPr>
              <a:t>     if </a:t>
            </a:r>
            <a:r>
              <a:rPr lang="uk-UA" i="1" dirty="0" smtClean="0">
                <a:solidFill>
                  <a:srgbClr val="002060"/>
                </a:solidFill>
                <a:latin typeface="+mj-lt"/>
              </a:rPr>
              <a:t>(</a:t>
            </a:r>
            <a:r>
              <a:rPr lang="en-US" i="1" dirty="0" smtClean="0">
                <a:solidFill>
                  <a:srgbClr val="002060"/>
                </a:solidFill>
                <a:latin typeface="+mj-lt"/>
              </a:rPr>
              <a:t>tail (A)</a:t>
            </a:r>
            <a:r>
              <a:rPr lang="uk-UA" i="1" dirty="0" smtClean="0">
                <a:solidFill>
                  <a:srgbClr val="002060"/>
                </a:solidFill>
                <a:latin typeface="+mj-lt"/>
              </a:rPr>
              <a:t>+1) % </a:t>
            </a:r>
            <a:r>
              <a:rPr lang="en-US" i="1" dirty="0" smtClean="0">
                <a:solidFill>
                  <a:srgbClr val="002060"/>
                </a:solidFill>
                <a:latin typeface="+mj-lt"/>
              </a:rPr>
              <a:t>n</a:t>
            </a:r>
            <a:r>
              <a:rPr lang="uk-UA" i="1" dirty="0" smtClean="0">
                <a:solidFill>
                  <a:srgbClr val="002060"/>
                </a:solidFill>
                <a:latin typeface="+mj-lt"/>
              </a:rPr>
              <a:t> = </a:t>
            </a:r>
            <a:r>
              <a:rPr lang="en-US" i="1" dirty="0" smtClean="0">
                <a:solidFill>
                  <a:srgbClr val="002060"/>
                </a:solidFill>
                <a:latin typeface="+mj-lt"/>
              </a:rPr>
              <a:t>head (A) then</a:t>
            </a:r>
          </a:p>
          <a:p>
            <a:pPr algn="just"/>
            <a:r>
              <a:rPr lang="en-US" i="1" dirty="0">
                <a:solidFill>
                  <a:srgbClr val="002060"/>
                </a:solidFill>
                <a:latin typeface="+mj-lt"/>
              </a:rPr>
              <a:t> </a:t>
            </a:r>
            <a:r>
              <a:rPr lang="en-US" i="1" dirty="0" smtClean="0">
                <a:solidFill>
                  <a:srgbClr val="002060"/>
                </a:solidFill>
                <a:latin typeface="+mj-lt"/>
              </a:rPr>
              <a:t>         return </a:t>
            </a:r>
            <a:r>
              <a:rPr lang="uk-UA" i="1" dirty="0" smtClean="0">
                <a:solidFill>
                  <a:srgbClr val="002060"/>
                </a:solidFill>
                <a:latin typeface="+mj-lt"/>
              </a:rPr>
              <a:t>«черга повна»</a:t>
            </a:r>
            <a:endParaRPr lang="en-US" i="1" dirty="0" smtClean="0">
              <a:solidFill>
                <a:srgbClr val="002060"/>
              </a:solidFill>
              <a:latin typeface="+mj-lt"/>
            </a:endParaRPr>
          </a:p>
          <a:p>
            <a:pPr algn="just"/>
            <a:r>
              <a:rPr lang="en-US" i="1" dirty="0">
                <a:solidFill>
                  <a:srgbClr val="002060"/>
                </a:solidFill>
                <a:latin typeface="+mj-lt"/>
              </a:rPr>
              <a:t> </a:t>
            </a:r>
            <a:r>
              <a:rPr lang="en-US" i="1" dirty="0" smtClean="0">
                <a:solidFill>
                  <a:srgbClr val="002060"/>
                </a:solidFill>
                <a:latin typeface="+mj-lt"/>
              </a:rPr>
              <a:t>    else</a:t>
            </a:r>
          </a:p>
          <a:p>
            <a:pPr algn="just"/>
            <a:r>
              <a:rPr lang="en-US" i="1" dirty="0">
                <a:solidFill>
                  <a:srgbClr val="002060"/>
                </a:solidFill>
                <a:latin typeface="+mj-lt"/>
              </a:rPr>
              <a:t> </a:t>
            </a:r>
            <a:r>
              <a:rPr lang="en-US" i="1" dirty="0" smtClean="0">
                <a:solidFill>
                  <a:srgbClr val="002060"/>
                </a:solidFill>
                <a:latin typeface="+mj-lt"/>
              </a:rPr>
              <a:t>         tail (A) = </a:t>
            </a:r>
            <a:r>
              <a:rPr lang="uk-UA" i="1" dirty="0" smtClean="0">
                <a:solidFill>
                  <a:srgbClr val="002060"/>
                </a:solidFill>
                <a:latin typeface="+mj-lt"/>
              </a:rPr>
              <a:t>(</a:t>
            </a:r>
            <a:r>
              <a:rPr lang="en-US" i="1" dirty="0" smtClean="0">
                <a:solidFill>
                  <a:srgbClr val="002060"/>
                </a:solidFill>
                <a:latin typeface="+mj-lt"/>
              </a:rPr>
              <a:t>tail(A) + 1</a:t>
            </a:r>
            <a:r>
              <a:rPr lang="uk-UA" i="1" dirty="0" smtClean="0">
                <a:solidFill>
                  <a:srgbClr val="002060"/>
                </a:solidFill>
                <a:latin typeface="+mj-lt"/>
              </a:rPr>
              <a:t>) % </a:t>
            </a:r>
            <a:r>
              <a:rPr lang="en-US" i="1" dirty="0" smtClean="0">
                <a:solidFill>
                  <a:srgbClr val="002060"/>
                </a:solidFill>
                <a:latin typeface="+mj-lt"/>
              </a:rPr>
              <a:t>n</a:t>
            </a:r>
            <a:endParaRPr lang="uk-UA" i="1" dirty="0" smtClean="0">
              <a:solidFill>
                <a:srgbClr val="002060"/>
              </a:solidFill>
              <a:latin typeface="+mj-lt"/>
            </a:endParaRPr>
          </a:p>
          <a:p>
            <a:pPr algn="just"/>
            <a:r>
              <a:rPr lang="uk-UA" i="1" dirty="0">
                <a:solidFill>
                  <a:srgbClr val="002060"/>
                </a:solidFill>
                <a:latin typeface="+mj-lt"/>
              </a:rPr>
              <a:t> </a:t>
            </a:r>
            <a:r>
              <a:rPr lang="uk-UA" i="1" dirty="0" smtClean="0">
                <a:solidFill>
                  <a:srgbClr val="002060"/>
                </a:solidFill>
                <a:latin typeface="+mj-lt"/>
              </a:rPr>
              <a:t>    </a:t>
            </a:r>
            <a:r>
              <a:rPr lang="en-US" i="1" dirty="0" smtClean="0">
                <a:solidFill>
                  <a:srgbClr val="002060"/>
                </a:solidFill>
                <a:latin typeface="+mj-lt"/>
              </a:rPr>
              <a:t>    </a:t>
            </a:r>
            <a:r>
              <a:rPr lang="uk-UA" i="1" dirty="0" smtClean="0">
                <a:solidFill>
                  <a:srgbClr val="002060"/>
                </a:solidFill>
                <a:latin typeface="+mj-lt"/>
              </a:rPr>
              <a:t> </a:t>
            </a:r>
            <a:r>
              <a:rPr lang="en-US" i="1" dirty="0" smtClean="0">
                <a:solidFill>
                  <a:srgbClr val="002060"/>
                </a:solidFill>
                <a:latin typeface="+mj-lt"/>
              </a:rPr>
              <a:t>A [tail (A)] = x</a:t>
            </a:r>
            <a:endParaRPr lang="uk-UA" i="1" dirty="0">
              <a:solidFill>
                <a:srgbClr val="002060"/>
              </a:solidFill>
              <a:latin typeface="+mj-lt"/>
            </a:endParaRPr>
          </a:p>
        </p:txBody>
      </p:sp>
      <p:sp>
        <p:nvSpPr>
          <p:cNvPr id="73" name="Правая фигурная скобка 72"/>
          <p:cNvSpPr/>
          <p:nvPr/>
        </p:nvSpPr>
        <p:spPr>
          <a:xfrm>
            <a:off x="4932040" y="4892464"/>
            <a:ext cx="45719" cy="706933"/>
          </a:xfrm>
          <a:prstGeom prst="rightBrace">
            <a:avLst/>
          </a:prstGeom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74" name="TextBox 73"/>
          <p:cNvSpPr txBox="1"/>
          <p:nvPr/>
        </p:nvSpPr>
        <p:spPr>
          <a:xfrm>
            <a:off x="5085275" y="5087516"/>
            <a:ext cx="260614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400" i="1" dirty="0" smtClean="0">
                <a:latin typeface="+mj-lt"/>
              </a:rPr>
              <a:t>перевірка чи черга повна</a:t>
            </a:r>
            <a:endParaRPr lang="uk-UA" i="1" dirty="0">
              <a:latin typeface="+mj-lt"/>
            </a:endParaRPr>
          </a:p>
        </p:txBody>
      </p:sp>
      <p:sp>
        <p:nvSpPr>
          <p:cNvPr id="75" name="Правая фигурная скобка 74"/>
          <p:cNvSpPr/>
          <p:nvPr/>
        </p:nvSpPr>
        <p:spPr>
          <a:xfrm>
            <a:off x="4937789" y="5687270"/>
            <a:ext cx="45719" cy="706933"/>
          </a:xfrm>
          <a:prstGeom prst="rightBrace">
            <a:avLst/>
          </a:prstGeom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76" name="TextBox 75"/>
          <p:cNvSpPr txBox="1"/>
          <p:nvPr/>
        </p:nvSpPr>
        <p:spPr>
          <a:xfrm>
            <a:off x="5085275" y="5642664"/>
            <a:ext cx="260614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400" i="1" dirty="0" smtClean="0">
                <a:latin typeface="+mj-lt"/>
              </a:rPr>
              <a:t>присвоєння значенню хвоста вільної комірки на початку черги</a:t>
            </a:r>
            <a:endParaRPr lang="uk-UA" i="1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1379858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6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9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5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8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3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6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1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4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7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0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3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6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 animBg="1"/>
      <p:bldP spid="11" grpId="0" animBg="1"/>
      <p:bldP spid="12" grpId="0" animBg="1"/>
      <p:bldP spid="37" grpId="0"/>
      <p:bldP spid="40" grpId="0"/>
      <p:bldP spid="21" grpId="0"/>
      <p:bldP spid="25" grpId="0" animBg="1"/>
      <p:bldP spid="26" grpId="0" animBg="1"/>
      <p:bldP spid="27" grpId="0" animBg="1"/>
      <p:bldP spid="28" grpId="0" animBg="1"/>
      <p:bldP spid="29" grpId="0" animBg="1"/>
      <p:bldP spid="31" grpId="0"/>
      <p:bldP spid="33" grpId="0"/>
      <p:bldP spid="38" grpId="0"/>
      <p:bldP spid="44" grpId="0" animBg="1"/>
      <p:bldP spid="45" grpId="0" animBg="1"/>
      <p:bldP spid="46" grpId="0" animBg="1"/>
      <p:bldP spid="47" grpId="0" animBg="1"/>
      <p:bldP spid="48" grpId="0" animBg="1"/>
      <p:bldP spid="49" grpId="0"/>
      <p:bldP spid="50" grpId="0"/>
      <p:bldP spid="60" grpId="0"/>
      <p:bldP spid="62" grpId="0" animBg="1"/>
      <p:bldP spid="63" grpId="0" animBg="1"/>
      <p:bldP spid="64" grpId="0" animBg="1"/>
      <p:bldP spid="65" grpId="0" animBg="1"/>
      <p:bldP spid="66" grpId="0" animBg="1"/>
      <p:bldP spid="67" grpId="0"/>
      <p:bldP spid="68" grpId="0"/>
      <p:bldP spid="70" grpId="0"/>
      <p:bldP spid="71" grpId="0"/>
      <p:bldP spid="72" grpId="0"/>
      <p:bldP spid="73" grpId="0" animBg="1"/>
      <p:bldP spid="74" grpId="0"/>
      <p:bldP spid="75" grpId="0" animBg="1"/>
      <p:bldP spid="76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5739770" y="76562"/>
            <a:ext cx="129715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uk-UA" sz="2000" b="1" dirty="0" smtClean="0">
                <a:solidFill>
                  <a:schemeClr val="lt1"/>
                </a:solidFill>
                <a:latin typeface="+mn-lt"/>
              </a:rPr>
              <a:t>Приклад</a:t>
            </a:r>
            <a:endParaRPr lang="uk-UA" sz="2000" b="1" dirty="0">
              <a:solidFill>
                <a:schemeClr val="lt1"/>
              </a:solidFill>
              <a:latin typeface="+mn-lt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2785735" y="846367"/>
            <a:ext cx="495649" cy="495649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uk-UA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2290086" y="846366"/>
            <a:ext cx="495649" cy="495649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uk-UA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1781351" y="846366"/>
            <a:ext cx="495649" cy="495649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4</a:t>
            </a:r>
            <a:endParaRPr lang="uk-UA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1285702" y="846728"/>
            <a:ext cx="495649" cy="495649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5</a:t>
            </a:r>
            <a:endParaRPr lang="uk-UA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790053" y="846366"/>
            <a:ext cx="495649" cy="495649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2</a:t>
            </a:r>
            <a:endParaRPr lang="uk-UA" dirty="0"/>
          </a:p>
        </p:txBody>
      </p:sp>
      <p:sp>
        <p:nvSpPr>
          <p:cNvPr id="37" name="TextBox 36"/>
          <p:cNvSpPr txBox="1"/>
          <p:nvPr/>
        </p:nvSpPr>
        <p:spPr>
          <a:xfrm flipH="1">
            <a:off x="777443" y="476672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FF0000"/>
                </a:solidFill>
                <a:latin typeface="+mj-lt"/>
              </a:rPr>
              <a:t>h</a:t>
            </a:r>
            <a:endParaRPr lang="uk-UA" dirty="0">
              <a:solidFill>
                <a:srgbClr val="FF0000"/>
              </a:solidFill>
              <a:latin typeface="+mj-lt"/>
            </a:endParaRPr>
          </a:p>
        </p:txBody>
      </p:sp>
      <p:cxnSp>
        <p:nvCxnSpPr>
          <p:cNvPr id="39" name="Прямая со стрелкой 38"/>
          <p:cNvCxnSpPr/>
          <p:nvPr/>
        </p:nvCxnSpPr>
        <p:spPr>
          <a:xfrm flipH="1">
            <a:off x="3080302" y="1101579"/>
            <a:ext cx="480317" cy="1155"/>
          </a:xfrm>
          <a:prstGeom prst="straightConnector1">
            <a:avLst/>
          </a:prstGeom>
          <a:ln>
            <a:solidFill>
              <a:srgbClr val="FF3737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TextBox 39"/>
          <p:cNvSpPr txBox="1"/>
          <p:nvPr/>
        </p:nvSpPr>
        <p:spPr>
          <a:xfrm flipH="1">
            <a:off x="1891191" y="476672"/>
            <a:ext cx="2961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FF0000"/>
                </a:solidFill>
                <a:latin typeface="+mj-lt"/>
              </a:rPr>
              <a:t>t</a:t>
            </a:r>
            <a:endParaRPr lang="uk-UA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3304710" y="771865"/>
            <a:ext cx="220339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1600" i="1" dirty="0" smtClean="0">
                <a:solidFill>
                  <a:srgbClr val="002060"/>
                </a:solidFill>
                <a:latin typeface="+mj-lt"/>
              </a:rPr>
              <a:t>Додаємо елемент в чергу </a:t>
            </a:r>
            <a:r>
              <a:rPr lang="uk-UA" sz="1600" i="1" dirty="0" smtClean="0">
                <a:solidFill>
                  <a:srgbClr val="FF3737"/>
                </a:solidFill>
                <a:latin typeface="+mj-lt"/>
              </a:rPr>
              <a:t>3</a:t>
            </a:r>
            <a:endParaRPr lang="uk-UA" sz="1600" i="1" dirty="0">
              <a:solidFill>
                <a:srgbClr val="FF3737"/>
              </a:solidFill>
              <a:latin typeface="+mj-lt"/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2785735" y="1665371"/>
            <a:ext cx="495649" cy="495649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uk-UA" dirty="0"/>
          </a:p>
        </p:txBody>
      </p:sp>
      <p:sp>
        <p:nvSpPr>
          <p:cNvPr id="26" name="Прямоугольник 25"/>
          <p:cNvSpPr/>
          <p:nvPr/>
        </p:nvSpPr>
        <p:spPr>
          <a:xfrm>
            <a:off x="2290086" y="1665370"/>
            <a:ext cx="495649" cy="495649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3</a:t>
            </a:r>
            <a:endParaRPr lang="uk-UA" dirty="0"/>
          </a:p>
        </p:txBody>
      </p:sp>
      <p:sp>
        <p:nvSpPr>
          <p:cNvPr id="27" name="Прямоугольник 26"/>
          <p:cNvSpPr/>
          <p:nvPr/>
        </p:nvSpPr>
        <p:spPr>
          <a:xfrm>
            <a:off x="1781351" y="1665370"/>
            <a:ext cx="495649" cy="495649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4</a:t>
            </a:r>
            <a:endParaRPr lang="uk-UA" dirty="0"/>
          </a:p>
        </p:txBody>
      </p:sp>
      <p:sp>
        <p:nvSpPr>
          <p:cNvPr id="28" name="Прямоугольник 27"/>
          <p:cNvSpPr/>
          <p:nvPr/>
        </p:nvSpPr>
        <p:spPr>
          <a:xfrm>
            <a:off x="1285702" y="1665732"/>
            <a:ext cx="495649" cy="495649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5</a:t>
            </a:r>
            <a:endParaRPr lang="uk-UA" dirty="0"/>
          </a:p>
        </p:txBody>
      </p:sp>
      <p:sp>
        <p:nvSpPr>
          <p:cNvPr id="29" name="Прямоугольник 28"/>
          <p:cNvSpPr/>
          <p:nvPr/>
        </p:nvSpPr>
        <p:spPr>
          <a:xfrm>
            <a:off x="790053" y="1665370"/>
            <a:ext cx="495649" cy="495649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2</a:t>
            </a:r>
            <a:endParaRPr lang="uk-UA" dirty="0"/>
          </a:p>
        </p:txBody>
      </p:sp>
      <p:sp>
        <p:nvSpPr>
          <p:cNvPr id="31" name="TextBox 30"/>
          <p:cNvSpPr txBox="1"/>
          <p:nvPr/>
        </p:nvSpPr>
        <p:spPr>
          <a:xfrm flipH="1">
            <a:off x="777443" y="1295676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FF0000"/>
                </a:solidFill>
                <a:latin typeface="+mj-lt"/>
              </a:rPr>
              <a:t>h</a:t>
            </a:r>
            <a:endParaRPr lang="uk-UA" dirty="0">
              <a:solidFill>
                <a:srgbClr val="FF0000"/>
              </a:solidFill>
              <a:latin typeface="+mj-lt"/>
            </a:endParaRPr>
          </a:p>
        </p:txBody>
      </p:sp>
      <p:cxnSp>
        <p:nvCxnSpPr>
          <p:cNvPr id="32" name="Прямая со стрелкой 31"/>
          <p:cNvCxnSpPr/>
          <p:nvPr/>
        </p:nvCxnSpPr>
        <p:spPr>
          <a:xfrm flipH="1">
            <a:off x="481955" y="1922838"/>
            <a:ext cx="480317" cy="1155"/>
          </a:xfrm>
          <a:prstGeom prst="straightConnector1">
            <a:avLst/>
          </a:prstGeom>
          <a:ln>
            <a:solidFill>
              <a:srgbClr val="FF3737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Box 32"/>
          <p:cNvSpPr txBox="1"/>
          <p:nvPr/>
        </p:nvSpPr>
        <p:spPr>
          <a:xfrm flipH="1">
            <a:off x="2389838" y="1295676"/>
            <a:ext cx="2961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FF0000"/>
                </a:solidFill>
                <a:latin typeface="+mj-lt"/>
              </a:rPr>
              <a:t>t</a:t>
            </a:r>
            <a:endParaRPr lang="uk-UA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3275856" y="1627250"/>
            <a:ext cx="204362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1600" i="1" dirty="0" smtClean="0">
                <a:solidFill>
                  <a:srgbClr val="002060"/>
                </a:solidFill>
                <a:latin typeface="+mj-lt"/>
              </a:rPr>
              <a:t>Видаляємо елемент з черги 2</a:t>
            </a:r>
            <a:endParaRPr lang="uk-UA" sz="1600" i="1" dirty="0">
              <a:solidFill>
                <a:srgbClr val="FF3737"/>
              </a:solidFill>
              <a:latin typeface="+mj-lt"/>
            </a:endParaRPr>
          </a:p>
        </p:txBody>
      </p:sp>
      <p:sp>
        <p:nvSpPr>
          <p:cNvPr id="44" name="Прямоугольник 43"/>
          <p:cNvSpPr/>
          <p:nvPr/>
        </p:nvSpPr>
        <p:spPr>
          <a:xfrm>
            <a:off x="2773606" y="2553863"/>
            <a:ext cx="495649" cy="495649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uk-UA" dirty="0"/>
          </a:p>
        </p:txBody>
      </p:sp>
      <p:sp>
        <p:nvSpPr>
          <p:cNvPr id="45" name="Прямоугольник 44"/>
          <p:cNvSpPr/>
          <p:nvPr/>
        </p:nvSpPr>
        <p:spPr>
          <a:xfrm>
            <a:off x="2277957" y="2553862"/>
            <a:ext cx="495649" cy="495649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3</a:t>
            </a:r>
            <a:endParaRPr lang="uk-UA" dirty="0"/>
          </a:p>
        </p:txBody>
      </p:sp>
      <p:sp>
        <p:nvSpPr>
          <p:cNvPr id="46" name="Прямоугольник 45"/>
          <p:cNvSpPr/>
          <p:nvPr/>
        </p:nvSpPr>
        <p:spPr>
          <a:xfrm>
            <a:off x="1769222" y="2553862"/>
            <a:ext cx="495649" cy="495649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4</a:t>
            </a:r>
            <a:endParaRPr lang="uk-UA" dirty="0"/>
          </a:p>
        </p:txBody>
      </p:sp>
      <p:sp>
        <p:nvSpPr>
          <p:cNvPr id="47" name="Прямоугольник 46"/>
          <p:cNvSpPr/>
          <p:nvPr/>
        </p:nvSpPr>
        <p:spPr>
          <a:xfrm>
            <a:off x="1273573" y="2554224"/>
            <a:ext cx="495649" cy="495649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5</a:t>
            </a:r>
            <a:endParaRPr lang="uk-UA" dirty="0"/>
          </a:p>
        </p:txBody>
      </p:sp>
      <p:sp>
        <p:nvSpPr>
          <p:cNvPr id="48" name="Прямоугольник 47"/>
          <p:cNvSpPr/>
          <p:nvPr/>
        </p:nvSpPr>
        <p:spPr>
          <a:xfrm>
            <a:off x="777924" y="2553862"/>
            <a:ext cx="495649" cy="495649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uk-UA" dirty="0"/>
          </a:p>
        </p:txBody>
      </p:sp>
      <p:sp>
        <p:nvSpPr>
          <p:cNvPr id="49" name="TextBox 48"/>
          <p:cNvSpPr txBox="1"/>
          <p:nvPr/>
        </p:nvSpPr>
        <p:spPr>
          <a:xfrm flipH="1">
            <a:off x="1254058" y="2140017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FF0000"/>
                </a:solidFill>
                <a:latin typeface="+mj-lt"/>
              </a:rPr>
              <a:t>h</a:t>
            </a:r>
            <a:endParaRPr lang="uk-UA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50" name="TextBox 49"/>
          <p:cNvSpPr txBox="1"/>
          <p:nvPr/>
        </p:nvSpPr>
        <p:spPr>
          <a:xfrm flipH="1">
            <a:off x="2377709" y="2141049"/>
            <a:ext cx="2961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FF0000"/>
                </a:solidFill>
                <a:latin typeface="+mj-lt"/>
              </a:rPr>
              <a:t>t</a:t>
            </a:r>
            <a:endParaRPr lang="uk-UA" dirty="0">
              <a:solidFill>
                <a:srgbClr val="FF0000"/>
              </a:solidFill>
              <a:latin typeface="+mj-lt"/>
            </a:endParaRPr>
          </a:p>
        </p:txBody>
      </p:sp>
      <p:cxnSp>
        <p:nvCxnSpPr>
          <p:cNvPr id="59" name="Прямая со стрелкой 58"/>
          <p:cNvCxnSpPr/>
          <p:nvPr/>
        </p:nvCxnSpPr>
        <p:spPr>
          <a:xfrm flipH="1">
            <a:off x="3080302" y="2788364"/>
            <a:ext cx="480317" cy="1155"/>
          </a:xfrm>
          <a:prstGeom prst="straightConnector1">
            <a:avLst/>
          </a:prstGeom>
          <a:ln>
            <a:solidFill>
              <a:srgbClr val="FF3737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TextBox 59"/>
          <p:cNvSpPr txBox="1"/>
          <p:nvPr/>
        </p:nvSpPr>
        <p:spPr>
          <a:xfrm>
            <a:off x="3350383" y="2428049"/>
            <a:ext cx="215772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1600" i="1" dirty="0" smtClean="0">
                <a:solidFill>
                  <a:srgbClr val="002060"/>
                </a:solidFill>
                <a:latin typeface="+mj-lt"/>
              </a:rPr>
              <a:t>Додаємо елемент в чергу </a:t>
            </a:r>
            <a:r>
              <a:rPr lang="uk-UA" sz="1600" i="1" dirty="0" smtClean="0">
                <a:solidFill>
                  <a:srgbClr val="FF3737"/>
                </a:solidFill>
                <a:latin typeface="+mj-lt"/>
              </a:rPr>
              <a:t>1</a:t>
            </a:r>
            <a:endParaRPr lang="uk-UA" sz="1600" i="1" dirty="0">
              <a:solidFill>
                <a:srgbClr val="FF3737"/>
              </a:solidFill>
              <a:latin typeface="+mj-lt"/>
            </a:endParaRPr>
          </a:p>
        </p:txBody>
      </p:sp>
      <p:sp>
        <p:nvSpPr>
          <p:cNvPr id="62" name="Прямоугольник 61"/>
          <p:cNvSpPr/>
          <p:nvPr/>
        </p:nvSpPr>
        <p:spPr>
          <a:xfrm>
            <a:off x="2780106" y="3430424"/>
            <a:ext cx="495649" cy="495649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1</a:t>
            </a:r>
            <a:endParaRPr lang="uk-UA" dirty="0"/>
          </a:p>
        </p:txBody>
      </p:sp>
      <p:sp>
        <p:nvSpPr>
          <p:cNvPr id="63" name="Прямоугольник 62"/>
          <p:cNvSpPr/>
          <p:nvPr/>
        </p:nvSpPr>
        <p:spPr>
          <a:xfrm>
            <a:off x="2284457" y="3430423"/>
            <a:ext cx="495649" cy="495649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3</a:t>
            </a:r>
            <a:endParaRPr lang="uk-UA" dirty="0"/>
          </a:p>
        </p:txBody>
      </p:sp>
      <p:sp>
        <p:nvSpPr>
          <p:cNvPr id="64" name="Прямоугольник 63"/>
          <p:cNvSpPr/>
          <p:nvPr/>
        </p:nvSpPr>
        <p:spPr>
          <a:xfrm>
            <a:off x="1775722" y="3430423"/>
            <a:ext cx="495649" cy="495649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4</a:t>
            </a:r>
            <a:endParaRPr lang="uk-UA" dirty="0"/>
          </a:p>
        </p:txBody>
      </p:sp>
      <p:sp>
        <p:nvSpPr>
          <p:cNvPr id="65" name="Прямоугольник 64"/>
          <p:cNvSpPr/>
          <p:nvPr/>
        </p:nvSpPr>
        <p:spPr>
          <a:xfrm>
            <a:off x="1280073" y="3430785"/>
            <a:ext cx="495649" cy="495649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5</a:t>
            </a:r>
            <a:endParaRPr lang="uk-UA" dirty="0"/>
          </a:p>
        </p:txBody>
      </p:sp>
      <p:sp>
        <p:nvSpPr>
          <p:cNvPr id="66" name="Прямоугольник 65"/>
          <p:cNvSpPr/>
          <p:nvPr/>
        </p:nvSpPr>
        <p:spPr>
          <a:xfrm>
            <a:off x="784424" y="3430423"/>
            <a:ext cx="495649" cy="495649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uk-UA" dirty="0"/>
          </a:p>
        </p:txBody>
      </p:sp>
      <p:sp>
        <p:nvSpPr>
          <p:cNvPr id="67" name="TextBox 66"/>
          <p:cNvSpPr txBox="1"/>
          <p:nvPr/>
        </p:nvSpPr>
        <p:spPr>
          <a:xfrm flipH="1">
            <a:off x="1260558" y="3060729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FF0000"/>
                </a:solidFill>
                <a:latin typeface="+mj-lt"/>
              </a:rPr>
              <a:t>h</a:t>
            </a:r>
            <a:endParaRPr lang="uk-UA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68" name="TextBox 67"/>
          <p:cNvSpPr txBox="1"/>
          <p:nvPr/>
        </p:nvSpPr>
        <p:spPr>
          <a:xfrm flipH="1">
            <a:off x="2871791" y="3060729"/>
            <a:ext cx="2961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FF0000"/>
                </a:solidFill>
                <a:latin typeface="+mj-lt"/>
              </a:rPr>
              <a:t>t</a:t>
            </a:r>
            <a:endParaRPr lang="uk-UA" dirty="0">
              <a:solidFill>
                <a:srgbClr val="FF0000"/>
              </a:solidFill>
              <a:latin typeface="+mj-lt"/>
            </a:endParaRPr>
          </a:p>
        </p:txBody>
      </p:sp>
      <p:cxnSp>
        <p:nvCxnSpPr>
          <p:cNvPr id="69" name="Прямая со стрелкой 68"/>
          <p:cNvCxnSpPr/>
          <p:nvPr/>
        </p:nvCxnSpPr>
        <p:spPr>
          <a:xfrm flipH="1">
            <a:off x="3080302" y="3675701"/>
            <a:ext cx="480317" cy="1155"/>
          </a:xfrm>
          <a:prstGeom prst="straightConnector1">
            <a:avLst/>
          </a:prstGeom>
          <a:ln>
            <a:solidFill>
              <a:srgbClr val="FF3737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0" name="TextBox 69"/>
          <p:cNvSpPr txBox="1"/>
          <p:nvPr/>
        </p:nvSpPr>
        <p:spPr>
          <a:xfrm>
            <a:off x="3347981" y="3340667"/>
            <a:ext cx="216012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1600" i="1" dirty="0" smtClean="0">
                <a:solidFill>
                  <a:srgbClr val="002060"/>
                </a:solidFill>
                <a:latin typeface="+mj-lt"/>
              </a:rPr>
              <a:t>Додаємо елемент в чергу </a:t>
            </a:r>
            <a:r>
              <a:rPr lang="uk-UA" sz="1600" i="1" dirty="0" smtClean="0">
                <a:solidFill>
                  <a:srgbClr val="FF3737"/>
                </a:solidFill>
                <a:latin typeface="+mj-lt"/>
              </a:rPr>
              <a:t>7</a:t>
            </a:r>
            <a:endParaRPr lang="uk-UA" sz="1600" i="1" dirty="0">
              <a:solidFill>
                <a:srgbClr val="FF3737"/>
              </a:solidFill>
              <a:latin typeface="+mj-lt"/>
            </a:endParaRPr>
          </a:p>
        </p:txBody>
      </p:sp>
      <p:sp>
        <p:nvSpPr>
          <p:cNvPr id="71" name="TextBox 70"/>
          <p:cNvSpPr txBox="1"/>
          <p:nvPr/>
        </p:nvSpPr>
        <p:spPr>
          <a:xfrm>
            <a:off x="2187336" y="4139788"/>
            <a:ext cx="52570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b="1" i="1" dirty="0" smtClean="0">
                <a:solidFill>
                  <a:srgbClr val="002060"/>
                </a:solidFill>
                <a:latin typeface="+mj-lt"/>
              </a:rPr>
              <a:t>Видалення елемента з черги:</a:t>
            </a:r>
            <a:endParaRPr lang="uk-UA" b="1" i="1" dirty="0">
              <a:solidFill>
                <a:srgbClr val="002060"/>
              </a:solidFill>
              <a:latin typeface="+mj-lt"/>
            </a:endParaRPr>
          </a:p>
        </p:txBody>
      </p:sp>
      <p:sp>
        <p:nvSpPr>
          <p:cNvPr id="72" name="TextBox 71"/>
          <p:cNvSpPr txBox="1"/>
          <p:nvPr/>
        </p:nvSpPr>
        <p:spPr>
          <a:xfrm>
            <a:off x="755576" y="4748951"/>
            <a:ext cx="437635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i="1" dirty="0" err="1">
                <a:solidFill>
                  <a:srgbClr val="002060"/>
                </a:solidFill>
                <a:latin typeface="+mj-lt"/>
              </a:rPr>
              <a:t>Dequene</a:t>
            </a:r>
            <a:r>
              <a:rPr lang="en-US" i="1" dirty="0">
                <a:solidFill>
                  <a:srgbClr val="002060"/>
                </a:solidFill>
                <a:latin typeface="+mj-lt"/>
              </a:rPr>
              <a:t> (A, x</a:t>
            </a:r>
            <a:r>
              <a:rPr lang="en-US" i="1" dirty="0" smtClean="0">
                <a:solidFill>
                  <a:srgbClr val="002060"/>
                </a:solidFill>
                <a:latin typeface="+mj-lt"/>
              </a:rPr>
              <a:t>)</a:t>
            </a:r>
            <a:endParaRPr lang="uk-UA" i="1" dirty="0" smtClean="0">
              <a:solidFill>
                <a:srgbClr val="002060"/>
              </a:solidFill>
              <a:latin typeface="+mj-lt"/>
            </a:endParaRPr>
          </a:p>
          <a:p>
            <a:pPr algn="just"/>
            <a:r>
              <a:rPr lang="uk-UA" i="1" dirty="0">
                <a:solidFill>
                  <a:srgbClr val="002060"/>
                </a:solidFill>
                <a:latin typeface="+mj-lt"/>
              </a:rPr>
              <a:t> </a:t>
            </a:r>
            <a:r>
              <a:rPr lang="uk-UA" i="1" dirty="0" smtClean="0">
                <a:solidFill>
                  <a:srgbClr val="002060"/>
                </a:solidFill>
                <a:latin typeface="+mj-lt"/>
              </a:rPr>
              <a:t>    </a:t>
            </a:r>
            <a:r>
              <a:rPr lang="en-US" i="1" dirty="0" smtClean="0">
                <a:solidFill>
                  <a:srgbClr val="002060"/>
                </a:solidFill>
                <a:latin typeface="+mj-lt"/>
              </a:rPr>
              <a:t>x = A [head (A)]</a:t>
            </a:r>
            <a:endParaRPr lang="en-US" i="1" dirty="0">
              <a:solidFill>
                <a:srgbClr val="002060"/>
              </a:solidFill>
              <a:latin typeface="+mj-lt"/>
            </a:endParaRPr>
          </a:p>
          <a:p>
            <a:pPr algn="just"/>
            <a:r>
              <a:rPr lang="en-US" i="1" dirty="0" smtClean="0">
                <a:solidFill>
                  <a:srgbClr val="002060"/>
                </a:solidFill>
                <a:latin typeface="+mj-lt"/>
              </a:rPr>
              <a:t>     head </a:t>
            </a:r>
            <a:r>
              <a:rPr lang="en-US" i="1" dirty="0">
                <a:solidFill>
                  <a:srgbClr val="002060"/>
                </a:solidFill>
                <a:latin typeface="+mj-lt"/>
              </a:rPr>
              <a:t>(A) = </a:t>
            </a:r>
            <a:r>
              <a:rPr lang="en-US" i="1" dirty="0" smtClean="0">
                <a:solidFill>
                  <a:srgbClr val="002060"/>
                </a:solidFill>
                <a:latin typeface="+mj-lt"/>
              </a:rPr>
              <a:t>(head(A</a:t>
            </a:r>
            <a:r>
              <a:rPr lang="en-US" i="1" dirty="0">
                <a:solidFill>
                  <a:srgbClr val="002060"/>
                </a:solidFill>
                <a:latin typeface="+mj-lt"/>
              </a:rPr>
              <a:t>) + </a:t>
            </a:r>
            <a:r>
              <a:rPr lang="en-US" i="1" dirty="0" smtClean="0">
                <a:solidFill>
                  <a:srgbClr val="002060"/>
                </a:solidFill>
                <a:latin typeface="+mj-lt"/>
              </a:rPr>
              <a:t>1) % n</a:t>
            </a:r>
            <a:endParaRPr lang="uk-UA" i="1" dirty="0">
              <a:solidFill>
                <a:srgbClr val="002060"/>
              </a:solidFill>
              <a:latin typeface="+mj-lt"/>
            </a:endParaRPr>
          </a:p>
          <a:p>
            <a:pPr algn="just"/>
            <a:r>
              <a:rPr lang="en-US" i="1" dirty="0" smtClean="0">
                <a:solidFill>
                  <a:srgbClr val="002060"/>
                </a:solidFill>
                <a:latin typeface="+mj-lt"/>
              </a:rPr>
              <a:t>     return x</a:t>
            </a:r>
            <a:endParaRPr lang="uk-UA" i="1" dirty="0">
              <a:solidFill>
                <a:srgbClr val="002060"/>
              </a:solidFill>
              <a:latin typeface="+mj-lt"/>
            </a:endParaRPr>
          </a:p>
        </p:txBody>
      </p:sp>
      <p:sp>
        <p:nvSpPr>
          <p:cNvPr id="51" name="Правая фигурная скобка 50"/>
          <p:cNvSpPr/>
          <p:nvPr/>
        </p:nvSpPr>
        <p:spPr>
          <a:xfrm>
            <a:off x="4644008" y="5384124"/>
            <a:ext cx="66259" cy="262010"/>
          </a:xfrm>
          <a:prstGeom prst="rightBrace">
            <a:avLst/>
          </a:prstGeom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52" name="TextBox 51"/>
          <p:cNvSpPr txBox="1"/>
          <p:nvPr/>
        </p:nvSpPr>
        <p:spPr>
          <a:xfrm>
            <a:off x="4788024" y="5373216"/>
            <a:ext cx="333413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400" i="1" dirty="0" smtClean="0">
                <a:latin typeface="+mj-lt"/>
              </a:rPr>
              <a:t>для переходу на початок масиву</a:t>
            </a:r>
            <a:endParaRPr lang="uk-UA" i="1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4366078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1179059" y="2636912"/>
            <a:ext cx="6777317" cy="1224136"/>
          </a:xfrm>
        </p:spPr>
        <p:txBody>
          <a:bodyPr>
            <a:normAutofit/>
          </a:bodyPr>
          <a:lstStyle/>
          <a:p>
            <a:pPr marL="68580" indent="0" algn="ctr">
              <a:buNone/>
            </a:pPr>
            <a:r>
              <a:rPr lang="ru-RU" altLang="ru-RU" b="1" dirty="0" smtClean="0">
                <a:solidFill>
                  <a:schemeClr val="accent2">
                    <a:lumMod val="75000"/>
                  </a:schemeClr>
                </a:solidFill>
              </a:rPr>
              <a:t>3.</a:t>
            </a:r>
            <a:r>
              <a:rPr lang="uk-UA" b="1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uk-UA" b="1" dirty="0">
                <a:solidFill>
                  <a:schemeClr val="accent2">
                    <a:lumMod val="75000"/>
                  </a:schemeClr>
                </a:solidFill>
              </a:rPr>
              <a:t>Зв'язані списки</a:t>
            </a:r>
          </a:p>
        </p:txBody>
      </p:sp>
    </p:spTree>
    <p:extLst>
      <p:ext uri="{BB962C8B-B14F-4D97-AF65-F5344CB8AC3E}">
        <p14:creationId xmlns:p14="http://schemas.microsoft.com/office/powerpoint/2010/main" val="31685679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5306958" y="44624"/>
            <a:ext cx="216277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uk-UA" sz="2000" b="1" dirty="0" smtClean="0">
                <a:solidFill>
                  <a:schemeClr val="lt1"/>
                </a:solidFill>
                <a:latin typeface="+mn-lt"/>
              </a:rPr>
              <a:t>Зв</a:t>
            </a:r>
            <a:r>
              <a:rPr lang="en-US" sz="2000" b="1" dirty="0" smtClean="0">
                <a:solidFill>
                  <a:schemeClr val="lt1"/>
                </a:solidFill>
                <a:latin typeface="+mn-lt"/>
              </a:rPr>
              <a:t>’</a:t>
            </a:r>
            <a:r>
              <a:rPr lang="uk-UA" sz="2000" b="1" dirty="0" err="1" smtClean="0">
                <a:solidFill>
                  <a:schemeClr val="lt1"/>
                </a:solidFill>
                <a:latin typeface="+mn-lt"/>
              </a:rPr>
              <a:t>язані</a:t>
            </a:r>
            <a:r>
              <a:rPr lang="uk-UA" sz="2000" b="1" dirty="0" smtClean="0">
                <a:solidFill>
                  <a:schemeClr val="lt1"/>
                </a:solidFill>
                <a:latin typeface="+mn-lt"/>
              </a:rPr>
              <a:t> списки</a:t>
            </a:r>
            <a:endParaRPr lang="uk-UA" sz="2000" b="1" dirty="0">
              <a:solidFill>
                <a:schemeClr val="lt1"/>
              </a:solidFill>
              <a:latin typeface="+mn-lt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3086664" y="1556793"/>
            <a:ext cx="495649" cy="495649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uk-UA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2591015" y="1556792"/>
            <a:ext cx="495649" cy="495649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uk-UA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2082280" y="1556792"/>
            <a:ext cx="495649" cy="495649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4</a:t>
            </a:r>
            <a:endParaRPr lang="uk-UA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1586631" y="1557154"/>
            <a:ext cx="495649" cy="495649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5</a:t>
            </a:r>
            <a:endParaRPr lang="uk-UA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1090982" y="1556792"/>
            <a:ext cx="495649" cy="495649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2</a:t>
            </a:r>
            <a:endParaRPr lang="uk-UA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611560" y="1619950"/>
            <a:ext cx="42030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dirty="0" smtClean="0">
                <a:latin typeface="+mj-lt"/>
              </a:rPr>
              <a:t>А</a:t>
            </a:r>
            <a:r>
              <a:rPr lang="en-US" dirty="0" smtClean="0">
                <a:latin typeface="+mj-lt"/>
              </a:rPr>
              <a:t>:</a:t>
            </a:r>
            <a:endParaRPr lang="uk-UA" dirty="0">
              <a:latin typeface="+mj-lt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806034" y="694437"/>
            <a:ext cx="28887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b="1" i="1" dirty="0" smtClean="0">
                <a:solidFill>
                  <a:srgbClr val="002060"/>
                </a:solidFill>
                <a:latin typeface="+mj-lt"/>
              </a:rPr>
              <a:t>Приклад</a:t>
            </a:r>
          </a:p>
          <a:p>
            <a:pPr algn="ctr"/>
            <a:r>
              <a:rPr lang="uk-UA" i="1" dirty="0" smtClean="0">
                <a:solidFill>
                  <a:srgbClr val="002060"/>
                </a:solidFill>
                <a:latin typeface="+mj-lt"/>
              </a:rPr>
              <a:t>масив </a:t>
            </a:r>
            <a:r>
              <a:rPr lang="en-US" i="1" dirty="0" smtClean="0">
                <a:solidFill>
                  <a:srgbClr val="002060"/>
                </a:solidFill>
                <a:latin typeface="+mj-lt"/>
              </a:rPr>
              <a:t>n = 5</a:t>
            </a:r>
            <a:r>
              <a:rPr lang="uk-UA" b="1" i="1" dirty="0" smtClean="0">
                <a:solidFill>
                  <a:srgbClr val="002060"/>
                </a:solidFill>
                <a:latin typeface="+mj-lt"/>
              </a:rPr>
              <a:t>:</a:t>
            </a:r>
            <a:endParaRPr lang="uk-UA" b="1" i="1" dirty="0">
              <a:solidFill>
                <a:srgbClr val="002060"/>
              </a:solidFill>
              <a:latin typeface="+mj-lt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701755" y="2411596"/>
            <a:ext cx="7610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i="1" dirty="0" smtClean="0">
                <a:solidFill>
                  <a:srgbClr val="FF3737"/>
                </a:solidFill>
                <a:latin typeface="+mj-lt"/>
              </a:rPr>
              <a:t>x = 6</a:t>
            </a:r>
            <a:endParaRPr lang="uk-UA" i="1" dirty="0">
              <a:solidFill>
                <a:srgbClr val="FF3737"/>
              </a:solidFill>
              <a:latin typeface="+mj-lt"/>
            </a:endParaRPr>
          </a:p>
        </p:txBody>
      </p:sp>
      <p:cxnSp>
        <p:nvCxnSpPr>
          <p:cNvPr id="3" name="Прямая со стрелкой 2"/>
          <p:cNvCxnSpPr/>
          <p:nvPr/>
        </p:nvCxnSpPr>
        <p:spPr>
          <a:xfrm flipV="1">
            <a:off x="2082280" y="2132856"/>
            <a:ext cx="0" cy="288032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3683129" y="2905302"/>
            <a:ext cx="7301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i="1" dirty="0" smtClean="0">
                <a:solidFill>
                  <a:srgbClr val="002060"/>
                </a:solidFill>
                <a:latin typeface="+mj-lt"/>
              </a:rPr>
              <a:t>n = 5</a:t>
            </a:r>
            <a:endParaRPr lang="uk-UA" b="1" i="1" dirty="0">
              <a:solidFill>
                <a:srgbClr val="002060"/>
              </a:solidFill>
              <a:latin typeface="+mj-lt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3086664" y="2860982"/>
            <a:ext cx="495649" cy="495649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uk-UA" dirty="0"/>
          </a:p>
        </p:txBody>
      </p:sp>
      <p:sp>
        <p:nvSpPr>
          <p:cNvPr id="20" name="Прямоугольник 19"/>
          <p:cNvSpPr/>
          <p:nvPr/>
        </p:nvSpPr>
        <p:spPr>
          <a:xfrm>
            <a:off x="2591015" y="2860981"/>
            <a:ext cx="495649" cy="495649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4</a:t>
            </a:r>
            <a:endParaRPr lang="uk-UA" dirty="0"/>
          </a:p>
        </p:txBody>
      </p:sp>
      <p:sp>
        <p:nvSpPr>
          <p:cNvPr id="21" name="Прямоугольник 20"/>
          <p:cNvSpPr/>
          <p:nvPr/>
        </p:nvSpPr>
        <p:spPr>
          <a:xfrm>
            <a:off x="2082280" y="2860981"/>
            <a:ext cx="495649" cy="495649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FF3737"/>
                </a:solidFill>
              </a:rPr>
              <a:t>6</a:t>
            </a:r>
            <a:endParaRPr lang="uk-UA" dirty="0">
              <a:solidFill>
                <a:srgbClr val="FF3737"/>
              </a:solidFill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1586631" y="2861343"/>
            <a:ext cx="495649" cy="495649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5</a:t>
            </a:r>
            <a:endParaRPr lang="uk-UA" dirty="0"/>
          </a:p>
        </p:txBody>
      </p:sp>
      <p:sp>
        <p:nvSpPr>
          <p:cNvPr id="23" name="Прямоугольник 22"/>
          <p:cNvSpPr/>
          <p:nvPr/>
        </p:nvSpPr>
        <p:spPr>
          <a:xfrm>
            <a:off x="1090982" y="2860981"/>
            <a:ext cx="495649" cy="495649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2</a:t>
            </a:r>
            <a:endParaRPr lang="uk-UA" dirty="0"/>
          </a:p>
        </p:txBody>
      </p:sp>
      <p:sp>
        <p:nvSpPr>
          <p:cNvPr id="24" name="Прямоугольник 23"/>
          <p:cNvSpPr/>
          <p:nvPr/>
        </p:nvSpPr>
        <p:spPr>
          <a:xfrm>
            <a:off x="611560" y="2924139"/>
            <a:ext cx="42030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dirty="0" smtClean="0">
                <a:latin typeface="+mj-lt"/>
              </a:rPr>
              <a:t>А</a:t>
            </a:r>
            <a:r>
              <a:rPr lang="en-US" dirty="0" smtClean="0">
                <a:latin typeface="+mj-lt"/>
              </a:rPr>
              <a:t>:</a:t>
            </a:r>
            <a:endParaRPr lang="uk-UA" dirty="0">
              <a:latin typeface="+mj-lt"/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6944198" y="1525434"/>
            <a:ext cx="495649" cy="495649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B050"/>
                </a:solidFill>
              </a:rPr>
              <a:t>1</a:t>
            </a:r>
            <a:endParaRPr lang="uk-UA" dirty="0">
              <a:solidFill>
                <a:srgbClr val="00B050"/>
              </a:solidFill>
            </a:endParaRPr>
          </a:p>
        </p:txBody>
      </p:sp>
      <p:sp>
        <p:nvSpPr>
          <p:cNvPr id="26" name="Прямоугольник 25"/>
          <p:cNvSpPr/>
          <p:nvPr/>
        </p:nvSpPr>
        <p:spPr>
          <a:xfrm>
            <a:off x="6448549" y="1525433"/>
            <a:ext cx="495649" cy="495649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B050"/>
                </a:solidFill>
              </a:rPr>
              <a:t>7</a:t>
            </a:r>
            <a:endParaRPr lang="uk-UA" dirty="0">
              <a:solidFill>
                <a:srgbClr val="00B050"/>
              </a:solidFill>
            </a:endParaRPr>
          </a:p>
        </p:txBody>
      </p:sp>
      <p:sp>
        <p:nvSpPr>
          <p:cNvPr id="27" name="Прямоугольник 26"/>
          <p:cNvSpPr/>
          <p:nvPr/>
        </p:nvSpPr>
        <p:spPr>
          <a:xfrm>
            <a:off x="5939814" y="1525433"/>
            <a:ext cx="495649" cy="495649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4</a:t>
            </a:r>
            <a:endParaRPr lang="uk-UA" dirty="0"/>
          </a:p>
        </p:txBody>
      </p:sp>
      <p:sp>
        <p:nvSpPr>
          <p:cNvPr id="28" name="Прямоугольник 27"/>
          <p:cNvSpPr/>
          <p:nvPr/>
        </p:nvSpPr>
        <p:spPr>
          <a:xfrm>
            <a:off x="5444165" y="1525795"/>
            <a:ext cx="495649" cy="495649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5</a:t>
            </a:r>
            <a:endParaRPr lang="uk-UA" dirty="0"/>
          </a:p>
        </p:txBody>
      </p:sp>
      <p:sp>
        <p:nvSpPr>
          <p:cNvPr id="29" name="Прямоугольник 28"/>
          <p:cNvSpPr/>
          <p:nvPr/>
        </p:nvSpPr>
        <p:spPr>
          <a:xfrm>
            <a:off x="4948516" y="1525433"/>
            <a:ext cx="495649" cy="495649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2</a:t>
            </a:r>
            <a:endParaRPr lang="uk-UA" dirty="0"/>
          </a:p>
        </p:txBody>
      </p:sp>
      <p:sp>
        <p:nvSpPr>
          <p:cNvPr id="30" name="Прямоугольник 29"/>
          <p:cNvSpPr/>
          <p:nvPr/>
        </p:nvSpPr>
        <p:spPr>
          <a:xfrm>
            <a:off x="4469094" y="1588591"/>
            <a:ext cx="42030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dirty="0" smtClean="0">
                <a:latin typeface="+mj-lt"/>
              </a:rPr>
              <a:t>А</a:t>
            </a:r>
            <a:r>
              <a:rPr lang="en-US" dirty="0" smtClean="0">
                <a:latin typeface="+mj-lt"/>
              </a:rPr>
              <a:t>:</a:t>
            </a:r>
            <a:endParaRPr lang="uk-UA" dirty="0">
              <a:latin typeface="+mj-lt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4663568" y="733345"/>
            <a:ext cx="28887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b="1" i="1" dirty="0" smtClean="0">
                <a:solidFill>
                  <a:srgbClr val="002060"/>
                </a:solidFill>
                <a:latin typeface="+mj-lt"/>
              </a:rPr>
              <a:t>Приклад</a:t>
            </a:r>
          </a:p>
          <a:p>
            <a:pPr algn="ctr"/>
            <a:r>
              <a:rPr lang="uk-UA" i="1" dirty="0" smtClean="0">
                <a:solidFill>
                  <a:srgbClr val="002060"/>
                </a:solidFill>
                <a:latin typeface="+mj-lt"/>
              </a:rPr>
              <a:t>масив </a:t>
            </a:r>
            <a:r>
              <a:rPr lang="en-US" i="1" dirty="0" smtClean="0">
                <a:solidFill>
                  <a:srgbClr val="002060"/>
                </a:solidFill>
                <a:latin typeface="+mj-lt"/>
              </a:rPr>
              <a:t>n = 5</a:t>
            </a:r>
            <a:r>
              <a:rPr lang="uk-UA" b="1" i="1" dirty="0" smtClean="0">
                <a:solidFill>
                  <a:srgbClr val="002060"/>
                </a:solidFill>
                <a:latin typeface="+mj-lt"/>
              </a:rPr>
              <a:t>:</a:t>
            </a:r>
            <a:endParaRPr lang="uk-UA" b="1" i="1" dirty="0">
              <a:solidFill>
                <a:srgbClr val="002060"/>
              </a:solidFill>
              <a:latin typeface="+mj-lt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5559289" y="2380237"/>
            <a:ext cx="7610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i="1" dirty="0" smtClean="0">
                <a:solidFill>
                  <a:srgbClr val="FF3737"/>
                </a:solidFill>
                <a:latin typeface="+mj-lt"/>
              </a:rPr>
              <a:t>x = 6</a:t>
            </a:r>
            <a:endParaRPr lang="uk-UA" i="1" dirty="0">
              <a:solidFill>
                <a:srgbClr val="FF3737"/>
              </a:solidFill>
              <a:latin typeface="+mj-lt"/>
            </a:endParaRPr>
          </a:p>
        </p:txBody>
      </p:sp>
      <p:cxnSp>
        <p:nvCxnSpPr>
          <p:cNvPr id="33" name="Прямая со стрелкой 32"/>
          <p:cNvCxnSpPr/>
          <p:nvPr/>
        </p:nvCxnSpPr>
        <p:spPr>
          <a:xfrm flipV="1">
            <a:off x="5939814" y="2101497"/>
            <a:ext cx="0" cy="288032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Прямоугольник 33"/>
          <p:cNvSpPr/>
          <p:nvPr/>
        </p:nvSpPr>
        <p:spPr>
          <a:xfrm>
            <a:off x="7460727" y="2860982"/>
            <a:ext cx="495649" cy="495649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B050"/>
                </a:solidFill>
              </a:rPr>
              <a:t>1</a:t>
            </a:r>
            <a:endParaRPr lang="uk-UA" dirty="0">
              <a:solidFill>
                <a:srgbClr val="00B050"/>
              </a:solidFill>
            </a:endParaRPr>
          </a:p>
        </p:txBody>
      </p:sp>
      <p:sp>
        <p:nvSpPr>
          <p:cNvPr id="35" name="Прямоугольник 34"/>
          <p:cNvSpPr/>
          <p:nvPr/>
        </p:nvSpPr>
        <p:spPr>
          <a:xfrm>
            <a:off x="6965078" y="2860981"/>
            <a:ext cx="495649" cy="495649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B050"/>
                </a:solidFill>
              </a:rPr>
              <a:t>7</a:t>
            </a:r>
            <a:endParaRPr lang="uk-UA" dirty="0">
              <a:solidFill>
                <a:srgbClr val="00B050"/>
              </a:solidFill>
            </a:endParaRPr>
          </a:p>
        </p:txBody>
      </p:sp>
      <p:sp>
        <p:nvSpPr>
          <p:cNvPr id="36" name="Прямоугольник 35"/>
          <p:cNvSpPr/>
          <p:nvPr/>
        </p:nvSpPr>
        <p:spPr>
          <a:xfrm>
            <a:off x="6456343" y="2860981"/>
            <a:ext cx="495649" cy="495649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4</a:t>
            </a:r>
            <a:endParaRPr lang="uk-UA" dirty="0"/>
          </a:p>
        </p:txBody>
      </p:sp>
      <p:sp>
        <p:nvSpPr>
          <p:cNvPr id="37" name="Прямоугольник 36"/>
          <p:cNvSpPr/>
          <p:nvPr/>
        </p:nvSpPr>
        <p:spPr>
          <a:xfrm>
            <a:off x="5465043" y="2861343"/>
            <a:ext cx="495649" cy="495649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5</a:t>
            </a:r>
            <a:endParaRPr lang="uk-UA" dirty="0"/>
          </a:p>
        </p:txBody>
      </p:sp>
      <p:sp>
        <p:nvSpPr>
          <p:cNvPr id="38" name="Прямоугольник 37"/>
          <p:cNvSpPr/>
          <p:nvPr/>
        </p:nvSpPr>
        <p:spPr>
          <a:xfrm>
            <a:off x="4969394" y="2860981"/>
            <a:ext cx="495649" cy="495649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2</a:t>
            </a:r>
            <a:endParaRPr lang="uk-UA" dirty="0"/>
          </a:p>
        </p:txBody>
      </p:sp>
      <p:sp>
        <p:nvSpPr>
          <p:cNvPr id="39" name="Прямоугольник 38"/>
          <p:cNvSpPr/>
          <p:nvPr/>
        </p:nvSpPr>
        <p:spPr>
          <a:xfrm>
            <a:off x="4489972" y="2924139"/>
            <a:ext cx="42030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dirty="0" smtClean="0">
                <a:latin typeface="+mj-lt"/>
              </a:rPr>
              <a:t>А</a:t>
            </a:r>
            <a:r>
              <a:rPr lang="en-US" dirty="0" smtClean="0">
                <a:latin typeface="+mj-lt"/>
              </a:rPr>
              <a:t>:</a:t>
            </a:r>
            <a:endParaRPr lang="uk-UA" dirty="0">
              <a:latin typeface="+mj-lt"/>
            </a:endParaRPr>
          </a:p>
        </p:txBody>
      </p:sp>
      <p:sp>
        <p:nvSpPr>
          <p:cNvPr id="40" name="Прямоугольник 39"/>
          <p:cNvSpPr/>
          <p:nvPr/>
        </p:nvSpPr>
        <p:spPr>
          <a:xfrm>
            <a:off x="5960692" y="2860537"/>
            <a:ext cx="495649" cy="495649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FF3737"/>
                </a:solidFill>
              </a:rPr>
              <a:t>6</a:t>
            </a:r>
            <a:endParaRPr lang="uk-UA" dirty="0">
              <a:solidFill>
                <a:srgbClr val="FF3737"/>
              </a:solidFill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7987079" y="2905302"/>
            <a:ext cx="7301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i="1" dirty="0" smtClean="0">
                <a:solidFill>
                  <a:srgbClr val="002060"/>
                </a:solidFill>
                <a:latin typeface="+mj-lt"/>
              </a:rPr>
              <a:t>n = 6</a:t>
            </a:r>
            <a:endParaRPr lang="uk-UA" b="1" i="1" dirty="0">
              <a:solidFill>
                <a:srgbClr val="002060"/>
              </a:solidFill>
              <a:latin typeface="+mj-lt"/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4889402" y="3753376"/>
            <a:ext cx="333413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1400" i="1" dirty="0" smtClean="0">
                <a:latin typeface="+mj-lt"/>
              </a:rPr>
              <a:t>Процедура виділення додаткової пам'яті під масив вимагає багато процесорного часу (складна для роботи ОС)</a:t>
            </a:r>
            <a:endParaRPr lang="uk-UA" i="1" dirty="0">
              <a:latin typeface="+mj-lt"/>
            </a:endParaRPr>
          </a:p>
        </p:txBody>
      </p:sp>
      <p:sp>
        <p:nvSpPr>
          <p:cNvPr id="4" name="Правая фигурная скобка 3"/>
          <p:cNvSpPr/>
          <p:nvPr/>
        </p:nvSpPr>
        <p:spPr>
          <a:xfrm rot="5400000">
            <a:off x="6408345" y="2169003"/>
            <a:ext cx="180715" cy="2915345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43" name="TextBox 42"/>
          <p:cNvSpPr txBox="1"/>
          <p:nvPr/>
        </p:nvSpPr>
        <p:spPr>
          <a:xfrm>
            <a:off x="2123728" y="4763229"/>
            <a:ext cx="4925859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b="1" i="1" dirty="0" smtClean="0">
                <a:solidFill>
                  <a:srgbClr val="002060"/>
                </a:solidFill>
                <a:latin typeface="+mj-lt"/>
              </a:rPr>
              <a:t>Висновок:</a:t>
            </a:r>
          </a:p>
          <a:p>
            <a:pPr algn="ctr"/>
            <a:r>
              <a:rPr lang="uk-UA" i="1" dirty="0" smtClean="0">
                <a:solidFill>
                  <a:srgbClr val="002060"/>
                </a:solidFill>
                <a:latin typeface="+mj-lt"/>
              </a:rPr>
              <a:t>Використання чи статичних масивів, чи динамічних масивів (стеки, черги) для додавання елементів в середину структури – НЕ ПРАГМАТИЧНО!!</a:t>
            </a:r>
            <a:endParaRPr lang="uk-UA" b="1" i="1" dirty="0">
              <a:solidFill>
                <a:srgbClr val="00206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6265613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500"/>
                            </p:stCondLst>
                            <p:childTnLst>
                              <p:par>
                                <p:cTn id="6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1000"/>
                            </p:stCondLst>
                            <p:childTnLst>
                              <p:par>
                                <p:cTn id="7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1500"/>
                            </p:stCondLst>
                            <p:childTnLst>
                              <p:par>
                                <p:cTn id="7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25" grpId="0" animBg="1"/>
      <p:bldP spid="26" grpId="0" animBg="1"/>
      <p:bldP spid="27" grpId="0" animBg="1"/>
      <p:bldP spid="28" grpId="0" animBg="1"/>
      <p:bldP spid="29" grpId="0" animBg="1"/>
      <p:bldP spid="30" grpId="0"/>
      <p:bldP spid="31" grpId="0"/>
      <p:bldP spid="32" grpId="0"/>
      <p:bldP spid="34" grpId="0" animBg="1"/>
      <p:bldP spid="35" grpId="0" animBg="1"/>
      <p:bldP spid="36" grpId="0" animBg="1"/>
      <p:bldP spid="37" grpId="0" animBg="1"/>
      <p:bldP spid="38" grpId="0" animBg="1"/>
      <p:bldP spid="39" grpId="0"/>
      <p:bldP spid="40" grpId="0" animBg="1"/>
      <p:bldP spid="41" grpId="0"/>
      <p:bldP spid="42" grpId="0"/>
      <p:bldP spid="4" grpId="0" animBg="1"/>
      <p:bldP spid="43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5710114" y="44624"/>
            <a:ext cx="135646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000" b="1" dirty="0" err="1" smtClean="0">
                <a:solidFill>
                  <a:schemeClr val="lt1"/>
                </a:solidFill>
                <a:latin typeface="+mn-lt"/>
              </a:rPr>
              <a:t>LinkedList</a:t>
            </a:r>
            <a:endParaRPr lang="uk-UA" sz="2000" b="1" dirty="0">
              <a:solidFill>
                <a:schemeClr val="lt1"/>
              </a:solidFill>
              <a:latin typeface="+mn-lt"/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3097875" y="620688"/>
            <a:ext cx="495649" cy="495649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B050"/>
                </a:solidFill>
              </a:rPr>
              <a:t>1</a:t>
            </a:r>
            <a:endParaRPr lang="uk-UA" dirty="0">
              <a:solidFill>
                <a:srgbClr val="00B050"/>
              </a:solidFill>
            </a:endParaRPr>
          </a:p>
        </p:txBody>
      </p:sp>
      <p:sp>
        <p:nvSpPr>
          <p:cNvPr id="26" name="Прямоугольник 25"/>
          <p:cNvSpPr/>
          <p:nvPr/>
        </p:nvSpPr>
        <p:spPr>
          <a:xfrm>
            <a:off x="2602226" y="620687"/>
            <a:ext cx="495649" cy="495649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B050"/>
                </a:solidFill>
              </a:rPr>
              <a:t>7</a:t>
            </a:r>
            <a:endParaRPr lang="uk-UA" dirty="0">
              <a:solidFill>
                <a:srgbClr val="00B050"/>
              </a:solidFill>
            </a:endParaRPr>
          </a:p>
        </p:txBody>
      </p:sp>
      <p:sp>
        <p:nvSpPr>
          <p:cNvPr id="27" name="Прямоугольник 26"/>
          <p:cNvSpPr/>
          <p:nvPr/>
        </p:nvSpPr>
        <p:spPr>
          <a:xfrm>
            <a:off x="2093491" y="620687"/>
            <a:ext cx="495649" cy="495649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4</a:t>
            </a:r>
            <a:endParaRPr lang="uk-UA" dirty="0"/>
          </a:p>
        </p:txBody>
      </p:sp>
      <p:sp>
        <p:nvSpPr>
          <p:cNvPr id="28" name="Прямоугольник 27"/>
          <p:cNvSpPr/>
          <p:nvPr/>
        </p:nvSpPr>
        <p:spPr>
          <a:xfrm>
            <a:off x="1597842" y="621049"/>
            <a:ext cx="495649" cy="495649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5</a:t>
            </a:r>
            <a:endParaRPr lang="uk-UA" dirty="0"/>
          </a:p>
        </p:txBody>
      </p:sp>
      <p:sp>
        <p:nvSpPr>
          <p:cNvPr id="29" name="Прямоугольник 28"/>
          <p:cNvSpPr/>
          <p:nvPr/>
        </p:nvSpPr>
        <p:spPr>
          <a:xfrm>
            <a:off x="1102193" y="620687"/>
            <a:ext cx="495649" cy="495649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2</a:t>
            </a:r>
            <a:endParaRPr lang="uk-UA" dirty="0"/>
          </a:p>
        </p:txBody>
      </p:sp>
      <p:sp>
        <p:nvSpPr>
          <p:cNvPr id="30" name="Прямоугольник 29"/>
          <p:cNvSpPr/>
          <p:nvPr/>
        </p:nvSpPr>
        <p:spPr>
          <a:xfrm>
            <a:off x="622771" y="683845"/>
            <a:ext cx="42030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dirty="0" smtClean="0">
                <a:latin typeface="+mj-lt"/>
              </a:rPr>
              <a:t>А</a:t>
            </a:r>
            <a:r>
              <a:rPr lang="en-US" dirty="0" smtClean="0">
                <a:latin typeface="+mj-lt"/>
              </a:rPr>
              <a:t>:</a:t>
            </a:r>
            <a:endParaRPr lang="uk-UA" dirty="0">
              <a:latin typeface="+mj-lt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1712966" y="1412776"/>
            <a:ext cx="7610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i="1" dirty="0" smtClean="0">
                <a:solidFill>
                  <a:srgbClr val="FF3737"/>
                </a:solidFill>
                <a:latin typeface="+mj-lt"/>
              </a:rPr>
              <a:t>x = 6</a:t>
            </a:r>
            <a:endParaRPr lang="uk-UA" i="1" dirty="0">
              <a:solidFill>
                <a:srgbClr val="FF3737"/>
              </a:solidFill>
              <a:latin typeface="+mj-lt"/>
            </a:endParaRPr>
          </a:p>
        </p:txBody>
      </p:sp>
      <p:cxnSp>
        <p:nvCxnSpPr>
          <p:cNvPr id="33" name="Прямая со стрелкой 32"/>
          <p:cNvCxnSpPr/>
          <p:nvPr/>
        </p:nvCxnSpPr>
        <p:spPr>
          <a:xfrm flipV="1">
            <a:off x="2093491" y="1134036"/>
            <a:ext cx="0" cy="288032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Прямоугольник 33"/>
          <p:cNvSpPr/>
          <p:nvPr/>
        </p:nvSpPr>
        <p:spPr>
          <a:xfrm>
            <a:off x="3566844" y="1782108"/>
            <a:ext cx="495649" cy="495649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B050"/>
                </a:solidFill>
              </a:rPr>
              <a:t>1</a:t>
            </a:r>
            <a:endParaRPr lang="uk-UA" dirty="0">
              <a:solidFill>
                <a:srgbClr val="00B050"/>
              </a:solidFill>
            </a:endParaRPr>
          </a:p>
        </p:txBody>
      </p:sp>
      <p:sp>
        <p:nvSpPr>
          <p:cNvPr id="35" name="Прямоугольник 34"/>
          <p:cNvSpPr/>
          <p:nvPr/>
        </p:nvSpPr>
        <p:spPr>
          <a:xfrm>
            <a:off x="3071195" y="1782107"/>
            <a:ext cx="495649" cy="495649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B050"/>
                </a:solidFill>
              </a:rPr>
              <a:t>7</a:t>
            </a:r>
            <a:endParaRPr lang="uk-UA" dirty="0">
              <a:solidFill>
                <a:srgbClr val="00B050"/>
              </a:solidFill>
            </a:endParaRPr>
          </a:p>
        </p:txBody>
      </p:sp>
      <p:sp>
        <p:nvSpPr>
          <p:cNvPr id="36" name="Прямоугольник 35"/>
          <p:cNvSpPr/>
          <p:nvPr/>
        </p:nvSpPr>
        <p:spPr>
          <a:xfrm>
            <a:off x="2562460" y="1782107"/>
            <a:ext cx="495649" cy="495649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4</a:t>
            </a:r>
            <a:endParaRPr lang="uk-UA" dirty="0"/>
          </a:p>
        </p:txBody>
      </p:sp>
      <p:sp>
        <p:nvSpPr>
          <p:cNvPr id="37" name="Прямоугольник 36"/>
          <p:cNvSpPr/>
          <p:nvPr/>
        </p:nvSpPr>
        <p:spPr>
          <a:xfrm>
            <a:off x="1571160" y="1782469"/>
            <a:ext cx="495649" cy="495649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5</a:t>
            </a:r>
            <a:endParaRPr lang="uk-UA" dirty="0"/>
          </a:p>
        </p:txBody>
      </p:sp>
      <p:sp>
        <p:nvSpPr>
          <p:cNvPr id="38" name="Прямоугольник 37"/>
          <p:cNvSpPr/>
          <p:nvPr/>
        </p:nvSpPr>
        <p:spPr>
          <a:xfrm>
            <a:off x="1075511" y="1782107"/>
            <a:ext cx="495649" cy="495649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2</a:t>
            </a:r>
            <a:endParaRPr lang="uk-UA" dirty="0"/>
          </a:p>
        </p:txBody>
      </p:sp>
      <p:sp>
        <p:nvSpPr>
          <p:cNvPr id="39" name="Прямоугольник 38"/>
          <p:cNvSpPr/>
          <p:nvPr/>
        </p:nvSpPr>
        <p:spPr>
          <a:xfrm>
            <a:off x="596089" y="1845265"/>
            <a:ext cx="42030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dirty="0" smtClean="0">
                <a:latin typeface="+mj-lt"/>
              </a:rPr>
              <a:t>А</a:t>
            </a:r>
            <a:r>
              <a:rPr lang="en-US" dirty="0" smtClean="0">
                <a:latin typeface="+mj-lt"/>
              </a:rPr>
              <a:t>:</a:t>
            </a:r>
            <a:endParaRPr lang="uk-UA" dirty="0">
              <a:latin typeface="+mj-lt"/>
            </a:endParaRPr>
          </a:p>
        </p:txBody>
      </p:sp>
      <p:sp>
        <p:nvSpPr>
          <p:cNvPr id="40" name="Прямоугольник 39"/>
          <p:cNvSpPr/>
          <p:nvPr/>
        </p:nvSpPr>
        <p:spPr>
          <a:xfrm>
            <a:off x="2066809" y="1781663"/>
            <a:ext cx="495649" cy="495649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FF3737"/>
                </a:solidFill>
              </a:rPr>
              <a:t>6</a:t>
            </a:r>
            <a:endParaRPr lang="uk-UA" dirty="0">
              <a:solidFill>
                <a:srgbClr val="FF3737"/>
              </a:solidFill>
            </a:endParaRPr>
          </a:p>
        </p:txBody>
      </p:sp>
      <p:sp>
        <p:nvSpPr>
          <p:cNvPr id="2" name="Овал 1"/>
          <p:cNvSpPr/>
          <p:nvPr/>
        </p:nvSpPr>
        <p:spPr>
          <a:xfrm>
            <a:off x="4748161" y="1741455"/>
            <a:ext cx="576064" cy="576064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>
                <a:solidFill>
                  <a:schemeClr val="tx1"/>
                </a:solidFill>
              </a:rPr>
              <a:t>2</a:t>
            </a:r>
            <a:endParaRPr lang="uk-UA" dirty="0">
              <a:solidFill>
                <a:schemeClr val="tx1"/>
              </a:solidFill>
            </a:endParaRPr>
          </a:p>
        </p:txBody>
      </p:sp>
      <p:sp>
        <p:nvSpPr>
          <p:cNvPr id="44" name="Овал 43"/>
          <p:cNvSpPr/>
          <p:nvPr/>
        </p:nvSpPr>
        <p:spPr>
          <a:xfrm>
            <a:off x="5678018" y="1741455"/>
            <a:ext cx="576064" cy="576064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>
                <a:solidFill>
                  <a:schemeClr val="tx1"/>
                </a:solidFill>
              </a:rPr>
              <a:t>5</a:t>
            </a:r>
            <a:endParaRPr lang="uk-UA" dirty="0">
              <a:solidFill>
                <a:schemeClr val="tx1"/>
              </a:solidFill>
            </a:endParaRPr>
          </a:p>
        </p:txBody>
      </p:sp>
      <p:sp>
        <p:nvSpPr>
          <p:cNvPr id="45" name="Овал 44"/>
          <p:cNvSpPr/>
          <p:nvPr/>
        </p:nvSpPr>
        <p:spPr>
          <a:xfrm>
            <a:off x="6613761" y="1741455"/>
            <a:ext cx="576064" cy="576064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>
                <a:solidFill>
                  <a:schemeClr val="tx1"/>
                </a:solidFill>
              </a:rPr>
              <a:t>4</a:t>
            </a:r>
            <a:endParaRPr lang="uk-UA" dirty="0">
              <a:solidFill>
                <a:schemeClr val="tx1"/>
              </a:solidFill>
            </a:endParaRPr>
          </a:p>
        </p:txBody>
      </p:sp>
      <p:sp>
        <p:nvSpPr>
          <p:cNvPr id="46" name="Овал 45"/>
          <p:cNvSpPr/>
          <p:nvPr/>
        </p:nvSpPr>
        <p:spPr>
          <a:xfrm>
            <a:off x="6156176" y="975943"/>
            <a:ext cx="576064" cy="576064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>
                <a:solidFill>
                  <a:schemeClr val="tx1"/>
                </a:solidFill>
              </a:rPr>
              <a:t>6</a:t>
            </a:r>
            <a:endParaRPr lang="uk-UA" dirty="0">
              <a:solidFill>
                <a:schemeClr val="tx1"/>
              </a:solidFill>
            </a:endParaRPr>
          </a:p>
        </p:txBody>
      </p:sp>
      <p:cxnSp>
        <p:nvCxnSpPr>
          <p:cNvPr id="7" name="Прямая соединительная линия 6"/>
          <p:cNvCxnSpPr>
            <a:stCxn id="2" idx="6"/>
            <a:endCxn id="44" idx="2"/>
          </p:cNvCxnSpPr>
          <p:nvPr/>
        </p:nvCxnSpPr>
        <p:spPr>
          <a:xfrm>
            <a:off x="5324225" y="2029487"/>
            <a:ext cx="35379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>
            <a:stCxn id="44" idx="6"/>
            <a:endCxn id="45" idx="2"/>
          </p:cNvCxnSpPr>
          <p:nvPr/>
        </p:nvCxnSpPr>
        <p:spPr>
          <a:xfrm>
            <a:off x="6254082" y="2029487"/>
            <a:ext cx="359679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Прямая со стрелкой 51"/>
          <p:cNvCxnSpPr/>
          <p:nvPr/>
        </p:nvCxnSpPr>
        <p:spPr>
          <a:xfrm>
            <a:off x="6433921" y="1628800"/>
            <a:ext cx="0" cy="28803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Овал 52"/>
          <p:cNvSpPr/>
          <p:nvPr/>
        </p:nvSpPr>
        <p:spPr>
          <a:xfrm>
            <a:off x="4764695" y="2678842"/>
            <a:ext cx="576064" cy="576064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>
                <a:solidFill>
                  <a:schemeClr val="tx1"/>
                </a:solidFill>
              </a:rPr>
              <a:t>2</a:t>
            </a:r>
            <a:endParaRPr lang="uk-UA" dirty="0">
              <a:solidFill>
                <a:schemeClr val="tx1"/>
              </a:solidFill>
            </a:endParaRPr>
          </a:p>
        </p:txBody>
      </p:sp>
      <p:sp>
        <p:nvSpPr>
          <p:cNvPr id="54" name="Овал 53"/>
          <p:cNvSpPr/>
          <p:nvPr/>
        </p:nvSpPr>
        <p:spPr>
          <a:xfrm>
            <a:off x="5694552" y="2678842"/>
            <a:ext cx="576064" cy="576064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>
                <a:solidFill>
                  <a:schemeClr val="tx1"/>
                </a:solidFill>
              </a:rPr>
              <a:t>5</a:t>
            </a:r>
            <a:endParaRPr lang="uk-UA" dirty="0">
              <a:solidFill>
                <a:schemeClr val="tx1"/>
              </a:solidFill>
            </a:endParaRPr>
          </a:p>
        </p:txBody>
      </p:sp>
      <p:sp>
        <p:nvSpPr>
          <p:cNvPr id="55" name="Овал 54"/>
          <p:cNvSpPr/>
          <p:nvPr/>
        </p:nvSpPr>
        <p:spPr>
          <a:xfrm>
            <a:off x="7380312" y="2678842"/>
            <a:ext cx="576064" cy="576064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>
                <a:solidFill>
                  <a:schemeClr val="tx1"/>
                </a:solidFill>
              </a:rPr>
              <a:t>4</a:t>
            </a:r>
            <a:endParaRPr lang="uk-UA" dirty="0">
              <a:solidFill>
                <a:schemeClr val="tx1"/>
              </a:solidFill>
            </a:endParaRPr>
          </a:p>
        </p:txBody>
      </p:sp>
      <p:sp>
        <p:nvSpPr>
          <p:cNvPr id="56" name="Овал 55"/>
          <p:cNvSpPr/>
          <p:nvPr/>
        </p:nvSpPr>
        <p:spPr>
          <a:xfrm>
            <a:off x="6547738" y="2678842"/>
            <a:ext cx="576064" cy="576064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>
                <a:solidFill>
                  <a:schemeClr val="tx1"/>
                </a:solidFill>
              </a:rPr>
              <a:t>6</a:t>
            </a:r>
            <a:endParaRPr lang="uk-UA" dirty="0">
              <a:solidFill>
                <a:schemeClr val="tx1"/>
              </a:solidFill>
            </a:endParaRPr>
          </a:p>
        </p:txBody>
      </p:sp>
      <p:cxnSp>
        <p:nvCxnSpPr>
          <p:cNvPr id="57" name="Прямая соединительная линия 56"/>
          <p:cNvCxnSpPr>
            <a:stCxn id="53" idx="6"/>
            <a:endCxn id="54" idx="2"/>
          </p:cNvCxnSpPr>
          <p:nvPr/>
        </p:nvCxnSpPr>
        <p:spPr>
          <a:xfrm>
            <a:off x="5340759" y="2966874"/>
            <a:ext cx="35379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Прямая соединительная линия 57"/>
          <p:cNvCxnSpPr>
            <a:stCxn id="54" idx="6"/>
            <a:endCxn id="56" idx="2"/>
          </p:cNvCxnSpPr>
          <p:nvPr/>
        </p:nvCxnSpPr>
        <p:spPr>
          <a:xfrm>
            <a:off x="6270616" y="2966874"/>
            <a:ext cx="27712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Прямая соединительная линия 62"/>
          <p:cNvCxnSpPr>
            <a:stCxn id="56" idx="6"/>
            <a:endCxn id="55" idx="2"/>
          </p:cNvCxnSpPr>
          <p:nvPr/>
        </p:nvCxnSpPr>
        <p:spPr>
          <a:xfrm>
            <a:off x="7123802" y="2966874"/>
            <a:ext cx="25651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Прямоугольник 63"/>
          <p:cNvSpPr/>
          <p:nvPr/>
        </p:nvSpPr>
        <p:spPr>
          <a:xfrm>
            <a:off x="1890553" y="4229495"/>
            <a:ext cx="1313295" cy="495649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key 1</a:t>
            </a:r>
            <a:endParaRPr lang="uk-UA" dirty="0"/>
          </a:p>
        </p:txBody>
      </p:sp>
      <p:sp>
        <p:nvSpPr>
          <p:cNvPr id="65" name="Прямоугольник 64"/>
          <p:cNvSpPr/>
          <p:nvPr/>
        </p:nvSpPr>
        <p:spPr>
          <a:xfrm>
            <a:off x="3707904" y="4229495"/>
            <a:ext cx="1313295" cy="495649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key 2</a:t>
            </a:r>
            <a:endParaRPr lang="uk-UA" dirty="0"/>
          </a:p>
        </p:txBody>
      </p:sp>
      <p:sp>
        <p:nvSpPr>
          <p:cNvPr id="66" name="Прямоугольник 65"/>
          <p:cNvSpPr/>
          <p:nvPr/>
        </p:nvSpPr>
        <p:spPr>
          <a:xfrm>
            <a:off x="5467445" y="4229494"/>
            <a:ext cx="1313295" cy="495649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key 3</a:t>
            </a:r>
            <a:endParaRPr lang="uk-UA" dirty="0"/>
          </a:p>
        </p:txBody>
      </p:sp>
      <p:sp>
        <p:nvSpPr>
          <p:cNvPr id="68" name="TextBox 67"/>
          <p:cNvSpPr txBox="1"/>
          <p:nvPr/>
        </p:nvSpPr>
        <p:spPr>
          <a:xfrm>
            <a:off x="1888330" y="3539931"/>
            <a:ext cx="492585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b="1" i="1" dirty="0" smtClean="0">
                <a:solidFill>
                  <a:srgbClr val="002060"/>
                </a:solidFill>
                <a:latin typeface="+mj-lt"/>
              </a:rPr>
              <a:t>Кожен елемент списку має посилання на сусідів</a:t>
            </a:r>
            <a:endParaRPr lang="uk-UA" b="1" i="1" dirty="0">
              <a:solidFill>
                <a:srgbClr val="002060"/>
              </a:solidFill>
              <a:latin typeface="+mj-lt"/>
            </a:endParaRPr>
          </a:p>
        </p:txBody>
      </p:sp>
      <p:sp>
        <p:nvSpPr>
          <p:cNvPr id="69" name="TextBox 68"/>
          <p:cNvSpPr txBox="1"/>
          <p:nvPr/>
        </p:nvSpPr>
        <p:spPr>
          <a:xfrm>
            <a:off x="528114" y="4738708"/>
            <a:ext cx="1290870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1100" i="1" dirty="0" smtClean="0">
                <a:solidFill>
                  <a:srgbClr val="002060"/>
                </a:solidFill>
                <a:latin typeface="+mj-lt"/>
              </a:rPr>
              <a:t>посилання на наступний елемент</a:t>
            </a:r>
            <a:endParaRPr lang="uk-UA" sz="1100" i="1" dirty="0">
              <a:solidFill>
                <a:srgbClr val="002060"/>
              </a:solidFill>
              <a:latin typeface="+mj-lt"/>
            </a:endParaRPr>
          </a:p>
        </p:txBody>
      </p:sp>
      <p:sp>
        <p:nvSpPr>
          <p:cNvPr id="70" name="Прямоугольник 69"/>
          <p:cNvSpPr/>
          <p:nvPr/>
        </p:nvSpPr>
        <p:spPr>
          <a:xfrm>
            <a:off x="1893901" y="4720825"/>
            <a:ext cx="1313295" cy="495649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rgbClr val="0070C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next</a:t>
            </a:r>
            <a:endParaRPr lang="uk-UA" dirty="0"/>
          </a:p>
        </p:txBody>
      </p:sp>
      <p:sp>
        <p:nvSpPr>
          <p:cNvPr id="71" name="Прямоугольник 70"/>
          <p:cNvSpPr/>
          <p:nvPr/>
        </p:nvSpPr>
        <p:spPr>
          <a:xfrm>
            <a:off x="3705681" y="4725144"/>
            <a:ext cx="1313295" cy="495649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rgbClr val="0070C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next</a:t>
            </a:r>
            <a:endParaRPr lang="uk-UA" dirty="0"/>
          </a:p>
        </p:txBody>
      </p:sp>
      <p:sp>
        <p:nvSpPr>
          <p:cNvPr id="72" name="Прямоугольник 71"/>
          <p:cNvSpPr/>
          <p:nvPr/>
        </p:nvSpPr>
        <p:spPr>
          <a:xfrm>
            <a:off x="5467444" y="4725144"/>
            <a:ext cx="1313295" cy="495649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rgbClr val="0070C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next</a:t>
            </a:r>
            <a:endParaRPr lang="uk-UA" dirty="0"/>
          </a:p>
        </p:txBody>
      </p:sp>
      <p:cxnSp>
        <p:nvCxnSpPr>
          <p:cNvPr id="74" name="Прямая со стрелкой 73"/>
          <p:cNvCxnSpPr>
            <a:stCxn id="70" idx="3"/>
            <a:endCxn id="71" idx="1"/>
          </p:cNvCxnSpPr>
          <p:nvPr/>
        </p:nvCxnSpPr>
        <p:spPr>
          <a:xfrm>
            <a:off x="3207196" y="4968650"/>
            <a:ext cx="498485" cy="431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Прямая со стрелкой 75"/>
          <p:cNvCxnSpPr>
            <a:stCxn id="71" idx="3"/>
            <a:endCxn id="72" idx="1"/>
          </p:cNvCxnSpPr>
          <p:nvPr/>
        </p:nvCxnSpPr>
        <p:spPr>
          <a:xfrm>
            <a:off x="5018976" y="4972969"/>
            <a:ext cx="448468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7" name="TextBox 76"/>
          <p:cNvSpPr txBox="1"/>
          <p:nvPr/>
        </p:nvSpPr>
        <p:spPr>
          <a:xfrm>
            <a:off x="6835973" y="4705980"/>
            <a:ext cx="191249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400" i="1" dirty="0" err="1" smtClean="0">
                <a:solidFill>
                  <a:srgbClr val="002060"/>
                </a:solidFill>
                <a:latin typeface="+mj-lt"/>
              </a:rPr>
              <a:t>Однозв</a:t>
            </a:r>
            <a:r>
              <a:rPr lang="en-US" sz="1400" i="1" dirty="0" smtClean="0">
                <a:solidFill>
                  <a:srgbClr val="002060"/>
                </a:solidFill>
                <a:latin typeface="+mj-lt"/>
              </a:rPr>
              <a:t>’</a:t>
            </a:r>
            <a:r>
              <a:rPr lang="uk-UA" sz="1400" i="1" dirty="0" err="1" smtClean="0">
                <a:solidFill>
                  <a:srgbClr val="002060"/>
                </a:solidFill>
                <a:latin typeface="+mj-lt"/>
              </a:rPr>
              <a:t>язний</a:t>
            </a:r>
            <a:r>
              <a:rPr lang="uk-UA" sz="1400" i="1" dirty="0" smtClean="0">
                <a:solidFill>
                  <a:srgbClr val="002060"/>
                </a:solidFill>
                <a:latin typeface="+mj-lt"/>
              </a:rPr>
              <a:t> список</a:t>
            </a:r>
            <a:endParaRPr lang="uk-UA" sz="1400" i="1" dirty="0">
              <a:solidFill>
                <a:srgbClr val="002060"/>
              </a:solidFill>
              <a:latin typeface="+mj-lt"/>
            </a:endParaRPr>
          </a:p>
        </p:txBody>
      </p:sp>
      <p:sp>
        <p:nvSpPr>
          <p:cNvPr id="78" name="Прямоугольник 77"/>
          <p:cNvSpPr/>
          <p:nvPr/>
        </p:nvSpPr>
        <p:spPr>
          <a:xfrm>
            <a:off x="5467444" y="5216474"/>
            <a:ext cx="1313295" cy="495649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prev</a:t>
            </a:r>
            <a:endParaRPr lang="uk-UA" dirty="0"/>
          </a:p>
        </p:txBody>
      </p:sp>
      <p:cxnSp>
        <p:nvCxnSpPr>
          <p:cNvPr id="80" name="Прямая со стрелкой 79"/>
          <p:cNvCxnSpPr/>
          <p:nvPr/>
        </p:nvCxnSpPr>
        <p:spPr>
          <a:xfrm>
            <a:off x="1403648" y="4365104"/>
            <a:ext cx="484682" cy="37360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1" name="TextBox 80"/>
          <p:cNvSpPr txBox="1"/>
          <p:nvPr/>
        </p:nvSpPr>
        <p:spPr>
          <a:xfrm>
            <a:off x="574634" y="4090241"/>
            <a:ext cx="100175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i="1" dirty="0" smtClean="0">
                <a:solidFill>
                  <a:srgbClr val="002060"/>
                </a:solidFill>
                <a:latin typeface="+mj-lt"/>
              </a:rPr>
              <a:t>head (L)</a:t>
            </a:r>
            <a:endParaRPr lang="uk-UA" sz="1400" b="1" i="1" dirty="0">
              <a:solidFill>
                <a:srgbClr val="002060"/>
              </a:solidFill>
              <a:latin typeface="+mj-lt"/>
            </a:endParaRPr>
          </a:p>
        </p:txBody>
      </p:sp>
      <p:sp>
        <p:nvSpPr>
          <p:cNvPr id="82" name="Прямоугольник 81"/>
          <p:cNvSpPr/>
          <p:nvPr/>
        </p:nvSpPr>
        <p:spPr>
          <a:xfrm>
            <a:off x="3703458" y="5216473"/>
            <a:ext cx="1313295" cy="495649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prev</a:t>
            </a:r>
            <a:endParaRPr lang="uk-UA" dirty="0"/>
          </a:p>
        </p:txBody>
      </p:sp>
      <p:sp>
        <p:nvSpPr>
          <p:cNvPr id="83" name="Прямоугольник 82"/>
          <p:cNvSpPr/>
          <p:nvPr/>
        </p:nvSpPr>
        <p:spPr>
          <a:xfrm>
            <a:off x="1897249" y="5216473"/>
            <a:ext cx="1313295" cy="495649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prev</a:t>
            </a:r>
            <a:endParaRPr lang="uk-UA" dirty="0"/>
          </a:p>
        </p:txBody>
      </p:sp>
      <p:sp>
        <p:nvSpPr>
          <p:cNvPr id="84" name="TextBox 83"/>
          <p:cNvSpPr txBox="1"/>
          <p:nvPr/>
        </p:nvSpPr>
        <p:spPr>
          <a:xfrm>
            <a:off x="6835973" y="5186640"/>
            <a:ext cx="191249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400" i="1" dirty="0" err="1" smtClean="0">
                <a:solidFill>
                  <a:srgbClr val="002060"/>
                </a:solidFill>
                <a:latin typeface="+mj-lt"/>
              </a:rPr>
              <a:t>Двозв</a:t>
            </a:r>
            <a:r>
              <a:rPr lang="en-US" sz="1400" i="1" dirty="0" smtClean="0">
                <a:solidFill>
                  <a:srgbClr val="002060"/>
                </a:solidFill>
                <a:latin typeface="+mj-lt"/>
              </a:rPr>
              <a:t>’</a:t>
            </a:r>
            <a:r>
              <a:rPr lang="uk-UA" sz="1400" i="1" dirty="0" err="1" smtClean="0">
                <a:solidFill>
                  <a:srgbClr val="002060"/>
                </a:solidFill>
                <a:latin typeface="+mj-lt"/>
              </a:rPr>
              <a:t>язний</a:t>
            </a:r>
            <a:r>
              <a:rPr lang="uk-UA" sz="1400" i="1" dirty="0" smtClean="0">
                <a:solidFill>
                  <a:srgbClr val="002060"/>
                </a:solidFill>
                <a:latin typeface="+mj-lt"/>
              </a:rPr>
              <a:t> список</a:t>
            </a:r>
            <a:endParaRPr lang="uk-UA" sz="1400" i="1" dirty="0">
              <a:solidFill>
                <a:srgbClr val="002060"/>
              </a:solidFill>
              <a:latin typeface="+mj-lt"/>
            </a:endParaRPr>
          </a:p>
        </p:txBody>
      </p:sp>
      <p:cxnSp>
        <p:nvCxnSpPr>
          <p:cNvPr id="86" name="Прямая со стрелкой 85"/>
          <p:cNvCxnSpPr>
            <a:stCxn id="78" idx="1"/>
            <a:endCxn id="82" idx="3"/>
          </p:cNvCxnSpPr>
          <p:nvPr/>
        </p:nvCxnSpPr>
        <p:spPr>
          <a:xfrm flipH="1" flipV="1">
            <a:off x="5016753" y="5464298"/>
            <a:ext cx="450691" cy="1"/>
          </a:xfrm>
          <a:prstGeom prst="straightConnector1">
            <a:avLst/>
          </a:prstGeom>
          <a:ln>
            <a:solidFill>
              <a:schemeClr val="accent3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Прямая со стрелкой 87"/>
          <p:cNvCxnSpPr>
            <a:stCxn id="82" idx="1"/>
            <a:endCxn id="83" idx="3"/>
          </p:cNvCxnSpPr>
          <p:nvPr/>
        </p:nvCxnSpPr>
        <p:spPr>
          <a:xfrm flipH="1">
            <a:off x="3210544" y="5464298"/>
            <a:ext cx="492914" cy="0"/>
          </a:xfrm>
          <a:prstGeom prst="straightConnector1">
            <a:avLst/>
          </a:prstGeom>
          <a:ln>
            <a:solidFill>
              <a:schemeClr val="accent3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Прямая со стрелкой 88"/>
          <p:cNvCxnSpPr/>
          <p:nvPr/>
        </p:nvCxnSpPr>
        <p:spPr>
          <a:xfrm flipH="1" flipV="1">
            <a:off x="6770026" y="5720532"/>
            <a:ext cx="353776" cy="372764"/>
          </a:xfrm>
          <a:prstGeom prst="straightConnector1">
            <a:avLst/>
          </a:prstGeom>
          <a:ln>
            <a:solidFill>
              <a:schemeClr val="accent3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2" name="TextBox 91"/>
          <p:cNvSpPr txBox="1"/>
          <p:nvPr/>
        </p:nvSpPr>
        <p:spPr>
          <a:xfrm>
            <a:off x="7123802" y="6036631"/>
            <a:ext cx="100175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i="1" dirty="0" smtClean="0">
                <a:solidFill>
                  <a:srgbClr val="002060"/>
                </a:solidFill>
                <a:latin typeface="+mj-lt"/>
              </a:rPr>
              <a:t>tail (L)</a:t>
            </a:r>
            <a:endParaRPr lang="uk-UA" sz="1400" b="1" i="1" dirty="0">
              <a:solidFill>
                <a:srgbClr val="002060"/>
              </a:solidFill>
              <a:latin typeface="+mj-lt"/>
            </a:endParaRPr>
          </a:p>
        </p:txBody>
      </p:sp>
      <p:sp>
        <p:nvSpPr>
          <p:cNvPr id="93" name="TextBox 92"/>
          <p:cNvSpPr txBox="1"/>
          <p:nvPr/>
        </p:nvSpPr>
        <p:spPr>
          <a:xfrm>
            <a:off x="544826" y="5314820"/>
            <a:ext cx="1290870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1100" i="1" dirty="0" smtClean="0">
                <a:solidFill>
                  <a:srgbClr val="002060"/>
                </a:solidFill>
                <a:latin typeface="+mj-lt"/>
              </a:rPr>
              <a:t>посилання на попередній елемент</a:t>
            </a:r>
            <a:endParaRPr lang="uk-UA" sz="1100" i="1" dirty="0">
              <a:solidFill>
                <a:srgbClr val="00206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3879578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000"/>
                            </p:stCondLst>
                            <p:childTnLst>
                              <p:par>
                                <p:cTn id="3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500"/>
                            </p:stCondLst>
                            <p:childTnLst>
                              <p:par>
                                <p:cTn id="3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2000"/>
                            </p:stCondLst>
                            <p:childTnLst>
                              <p:par>
                                <p:cTn id="3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2500"/>
                            </p:stCondLst>
                            <p:childTnLst>
                              <p:par>
                                <p:cTn id="4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3000"/>
                            </p:stCondLst>
                            <p:childTnLst>
                              <p:par>
                                <p:cTn id="4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3500"/>
                            </p:stCondLst>
                            <p:childTnLst>
                              <p:par>
                                <p:cTn id="5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4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0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3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6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9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2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5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4" grpId="0" animBg="1"/>
      <p:bldP spid="45" grpId="0" animBg="1"/>
      <p:bldP spid="46" grpId="0" animBg="1"/>
      <p:bldP spid="53" grpId="0" animBg="1"/>
      <p:bldP spid="54" grpId="0" animBg="1"/>
      <p:bldP spid="55" grpId="0" animBg="1"/>
      <p:bldP spid="56" grpId="0" animBg="1"/>
      <p:bldP spid="64" grpId="0" animBg="1"/>
      <p:bldP spid="65" grpId="0" animBg="1"/>
      <p:bldP spid="66" grpId="0" animBg="1"/>
      <p:bldP spid="68" grpId="0"/>
      <p:bldP spid="69" grpId="0"/>
      <p:bldP spid="70" grpId="0" animBg="1"/>
      <p:bldP spid="71" grpId="0" animBg="1"/>
      <p:bldP spid="72" grpId="0" animBg="1"/>
      <p:bldP spid="77" grpId="0"/>
      <p:bldP spid="78" grpId="0" animBg="1"/>
      <p:bldP spid="81" grpId="0"/>
      <p:bldP spid="82" grpId="0" animBg="1"/>
      <p:bldP spid="83" grpId="0" animBg="1"/>
      <p:bldP spid="84" grpId="0"/>
      <p:bldP spid="92" grpId="0"/>
      <p:bldP spid="93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5073722" y="44624"/>
            <a:ext cx="262924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uk-UA" sz="2000" b="1" dirty="0" smtClean="0">
                <a:solidFill>
                  <a:schemeClr val="lt1"/>
                </a:solidFill>
                <a:latin typeface="+mn-lt"/>
              </a:rPr>
              <a:t>Масиви </a:t>
            </a:r>
            <a:r>
              <a:rPr lang="en-US" sz="2000" b="1" dirty="0" smtClean="0">
                <a:solidFill>
                  <a:schemeClr val="lt1"/>
                </a:solidFill>
                <a:latin typeface="+mn-lt"/>
              </a:rPr>
              <a:t>WS </a:t>
            </a:r>
            <a:r>
              <a:rPr lang="uk-UA" sz="2000" b="1" dirty="0" smtClean="0">
                <a:solidFill>
                  <a:schemeClr val="lt1"/>
                </a:solidFill>
                <a:latin typeface="+mn-lt"/>
              </a:rPr>
              <a:t>списки</a:t>
            </a:r>
            <a:endParaRPr lang="uk-UA" sz="2000" b="1" dirty="0">
              <a:solidFill>
                <a:schemeClr val="lt1"/>
              </a:solidFill>
              <a:latin typeface="+mn-lt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755576" y="2219379"/>
            <a:ext cx="763284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b="1" i="1" dirty="0" smtClean="0">
                <a:solidFill>
                  <a:srgbClr val="0070C0"/>
                </a:solidFill>
                <a:latin typeface="+mj-lt"/>
              </a:rPr>
              <a:t>В масивах швидко здійснювати пошук елементів (особливо знаючи його індекс)</a:t>
            </a:r>
            <a:endParaRPr lang="uk-UA" dirty="0">
              <a:solidFill>
                <a:srgbClr val="0070C0"/>
              </a:solidFill>
              <a:latin typeface="+mj-lt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755576" y="3153742"/>
            <a:ext cx="763284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b="1" i="1" dirty="0" smtClean="0">
                <a:solidFill>
                  <a:srgbClr val="0070C0"/>
                </a:solidFill>
                <a:latin typeface="+mj-lt"/>
              </a:rPr>
              <a:t>Проте в </a:t>
            </a:r>
            <a:r>
              <a:rPr lang="uk-UA" b="1" i="1" dirty="0">
                <a:solidFill>
                  <a:srgbClr val="0070C0"/>
                </a:solidFill>
                <a:latin typeface="+mj-lt"/>
              </a:rPr>
              <a:t>масивах </a:t>
            </a:r>
            <a:r>
              <a:rPr lang="uk-UA" b="1" i="1" dirty="0" smtClean="0">
                <a:solidFill>
                  <a:srgbClr val="0070C0"/>
                </a:solidFill>
                <a:latin typeface="+mj-lt"/>
              </a:rPr>
              <a:t>процедура додавання (видалення) елементів за умови збільшення (зменшення) пам'яті досить проблематична</a:t>
            </a:r>
            <a:endParaRPr lang="uk-UA" dirty="0">
              <a:solidFill>
                <a:srgbClr val="0070C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46886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altLang="ru-RU" sz="3800" b="1" dirty="0">
                <a:solidFill>
                  <a:schemeClr val="bg2">
                    <a:lumMod val="50000"/>
                  </a:schemeClr>
                </a:solidFill>
              </a:rPr>
              <a:t>ПЛАН ЛЕКЦІЇ</a:t>
            </a:r>
            <a:r>
              <a:rPr lang="ru-RU" altLang="ru-RU" sz="3800" dirty="0">
                <a:solidFill>
                  <a:schemeClr val="bg2">
                    <a:lumMod val="50000"/>
                  </a:schemeClr>
                </a:solidFill>
              </a:rPr>
              <a:t/>
            </a:r>
            <a:br>
              <a:rPr lang="ru-RU" altLang="ru-RU" sz="3800" dirty="0">
                <a:solidFill>
                  <a:schemeClr val="bg2">
                    <a:lumMod val="50000"/>
                  </a:schemeClr>
                </a:solidFill>
              </a:rPr>
            </a:br>
            <a:endParaRPr lang="ru-RU" altLang="ru-RU" sz="3800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7171" name="Rectangle 3"/>
          <p:cNvSpPr>
            <a:spLocks noGrp="1" noChangeArrowheads="1"/>
          </p:cNvSpPr>
          <p:nvPr>
            <p:ph idx="1"/>
          </p:nvPr>
        </p:nvSpPr>
        <p:spPr>
          <a:xfrm>
            <a:off x="755576" y="1988840"/>
            <a:ext cx="7941320" cy="4530725"/>
          </a:xfrm>
        </p:spPr>
        <p:txBody>
          <a:bodyPr/>
          <a:lstStyle/>
          <a:p>
            <a:pPr marL="68580" indent="0">
              <a:buNone/>
            </a:pPr>
            <a:r>
              <a:rPr lang="uk-UA" dirty="0"/>
              <a:t>1. </a:t>
            </a:r>
            <a:r>
              <a:rPr lang="uk-UA" dirty="0" smtClean="0"/>
              <a:t>Динамічні структури даних</a:t>
            </a:r>
            <a:endParaRPr lang="uk-UA" dirty="0"/>
          </a:p>
          <a:p>
            <a:pPr marL="68580" indent="0">
              <a:buNone/>
            </a:pPr>
            <a:r>
              <a:rPr lang="uk-UA" dirty="0"/>
              <a:t>2. </a:t>
            </a:r>
            <a:r>
              <a:rPr lang="uk-UA" dirty="0" smtClean="0"/>
              <a:t>Стеки та черги</a:t>
            </a:r>
          </a:p>
          <a:p>
            <a:pPr marL="68580" indent="0">
              <a:buNone/>
            </a:pPr>
            <a:r>
              <a:rPr lang="uk-UA" dirty="0"/>
              <a:t>3. </a:t>
            </a:r>
            <a:r>
              <a:rPr lang="uk-UA" dirty="0" smtClean="0"/>
              <a:t>Зв'язані списки</a:t>
            </a:r>
          </a:p>
          <a:p>
            <a:pPr marL="68580" indent="0">
              <a:buNone/>
            </a:pPr>
            <a:r>
              <a:rPr lang="uk-UA" dirty="0" smtClean="0"/>
              <a:t>4. Кореневі дерева</a:t>
            </a:r>
          </a:p>
          <a:p>
            <a:pPr marL="68580" indent="0">
              <a:buNone/>
            </a:pPr>
            <a:endParaRPr lang="uk-UA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1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5156278" y="107340"/>
            <a:ext cx="246413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uk-UA" b="1" dirty="0" smtClean="0">
                <a:solidFill>
                  <a:schemeClr val="lt1"/>
                </a:solidFill>
                <a:latin typeface="+mn-lt"/>
              </a:rPr>
              <a:t>Операції в списках</a:t>
            </a:r>
            <a:endParaRPr lang="uk-UA" b="1" dirty="0">
              <a:solidFill>
                <a:schemeClr val="lt1"/>
              </a:solidFill>
              <a:latin typeface="+mn-lt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3716311" y="1485228"/>
            <a:ext cx="495649" cy="495649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uk-UA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2004931" y="1485590"/>
            <a:ext cx="495649" cy="495649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uk-UA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1204438" y="1485228"/>
            <a:ext cx="495649" cy="495649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uk-UA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725016" y="1548386"/>
            <a:ext cx="35618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latin typeface="+mj-lt"/>
              </a:rPr>
              <a:t>L:</a:t>
            </a:r>
            <a:endParaRPr lang="uk-UA" dirty="0">
              <a:latin typeface="+mj-lt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2860620" y="1484784"/>
            <a:ext cx="495649" cy="495649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FF3737"/>
                </a:solidFill>
              </a:rPr>
              <a:t>k</a:t>
            </a:r>
            <a:endParaRPr lang="uk-UA" dirty="0">
              <a:solidFill>
                <a:srgbClr val="FF3737"/>
              </a:solidFill>
            </a:endParaRPr>
          </a:p>
        </p:txBody>
      </p:sp>
      <p:cxnSp>
        <p:nvCxnSpPr>
          <p:cNvPr id="16" name="Прямая со стрелкой 15"/>
          <p:cNvCxnSpPr>
            <a:stCxn id="12" idx="3"/>
            <a:endCxn id="11" idx="1"/>
          </p:cNvCxnSpPr>
          <p:nvPr/>
        </p:nvCxnSpPr>
        <p:spPr>
          <a:xfrm>
            <a:off x="1700087" y="1733053"/>
            <a:ext cx="304844" cy="36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 стрелкой 17"/>
          <p:cNvCxnSpPr>
            <a:stCxn id="11" idx="3"/>
            <a:endCxn id="14" idx="1"/>
          </p:cNvCxnSpPr>
          <p:nvPr/>
        </p:nvCxnSpPr>
        <p:spPr>
          <a:xfrm flipV="1">
            <a:off x="2500580" y="1732609"/>
            <a:ext cx="360040" cy="80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 стрелкой 19"/>
          <p:cNvCxnSpPr>
            <a:stCxn id="14" idx="3"/>
            <a:endCxn id="10" idx="1"/>
          </p:cNvCxnSpPr>
          <p:nvPr/>
        </p:nvCxnSpPr>
        <p:spPr>
          <a:xfrm>
            <a:off x="3356269" y="1732609"/>
            <a:ext cx="360042" cy="44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1397065" y="590629"/>
            <a:ext cx="256706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b="1" i="1" dirty="0" smtClean="0">
                <a:solidFill>
                  <a:srgbClr val="002060"/>
                </a:solidFill>
                <a:latin typeface="+mj-lt"/>
              </a:rPr>
              <a:t>Пошук елемента в списку:</a:t>
            </a:r>
            <a:endParaRPr lang="uk-UA" b="1" i="1" dirty="0">
              <a:solidFill>
                <a:srgbClr val="002060"/>
              </a:solidFill>
              <a:latin typeface="+mj-lt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283968" y="1547942"/>
            <a:ext cx="3600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dirty="0" smtClean="0">
                <a:solidFill>
                  <a:srgbClr val="002060"/>
                </a:solidFill>
                <a:latin typeface="+mj-lt"/>
              </a:rPr>
              <a:t>пошук починаємо з голови </a:t>
            </a:r>
            <a:endParaRPr lang="uk-UA" dirty="0">
              <a:solidFill>
                <a:srgbClr val="002060"/>
              </a:solidFill>
              <a:latin typeface="+mj-lt"/>
            </a:endParaRPr>
          </a:p>
        </p:txBody>
      </p:sp>
      <p:sp>
        <p:nvSpPr>
          <p:cNvPr id="2" name="Полилиния 1"/>
          <p:cNvSpPr/>
          <p:nvPr/>
        </p:nvSpPr>
        <p:spPr>
          <a:xfrm>
            <a:off x="1412341" y="2055137"/>
            <a:ext cx="823865" cy="228299"/>
          </a:xfrm>
          <a:custGeom>
            <a:avLst/>
            <a:gdLst>
              <a:gd name="connsiteX0" fmla="*/ 0 w 823865"/>
              <a:gd name="connsiteY0" fmla="*/ 0 h 228299"/>
              <a:gd name="connsiteX1" fmla="*/ 199176 w 823865"/>
              <a:gd name="connsiteY1" fmla="*/ 199176 h 228299"/>
              <a:gd name="connsiteX2" fmla="*/ 597528 w 823865"/>
              <a:gd name="connsiteY2" fmla="*/ 208229 h 228299"/>
              <a:gd name="connsiteX3" fmla="*/ 823865 w 823865"/>
              <a:gd name="connsiteY3" fmla="*/ 18107 h 2282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23865" h="228299">
                <a:moveTo>
                  <a:pt x="0" y="0"/>
                </a:moveTo>
                <a:cubicBezTo>
                  <a:pt x="49794" y="82235"/>
                  <a:pt x="99588" y="164471"/>
                  <a:pt x="199176" y="199176"/>
                </a:cubicBezTo>
                <a:cubicBezTo>
                  <a:pt x="298764" y="233881"/>
                  <a:pt x="493413" y="238407"/>
                  <a:pt x="597528" y="208229"/>
                </a:cubicBezTo>
                <a:cubicBezTo>
                  <a:pt x="701643" y="178051"/>
                  <a:pt x="762754" y="98079"/>
                  <a:pt x="823865" y="18107"/>
                </a:cubicBezTo>
              </a:path>
            </a:pathLst>
          </a:custGeom>
          <a:noFill/>
          <a:ln>
            <a:solidFill>
              <a:srgbClr val="FF3737"/>
            </a:solidFill>
            <a:headEnd type="none" w="med" len="med"/>
            <a:tailEnd type="triangl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17" name="Полилиния 16"/>
          <p:cNvSpPr/>
          <p:nvPr/>
        </p:nvSpPr>
        <p:spPr>
          <a:xfrm>
            <a:off x="2268666" y="2055137"/>
            <a:ext cx="823865" cy="228299"/>
          </a:xfrm>
          <a:custGeom>
            <a:avLst/>
            <a:gdLst>
              <a:gd name="connsiteX0" fmla="*/ 0 w 823865"/>
              <a:gd name="connsiteY0" fmla="*/ 0 h 228299"/>
              <a:gd name="connsiteX1" fmla="*/ 199176 w 823865"/>
              <a:gd name="connsiteY1" fmla="*/ 199176 h 228299"/>
              <a:gd name="connsiteX2" fmla="*/ 597528 w 823865"/>
              <a:gd name="connsiteY2" fmla="*/ 208229 h 228299"/>
              <a:gd name="connsiteX3" fmla="*/ 823865 w 823865"/>
              <a:gd name="connsiteY3" fmla="*/ 18107 h 2282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23865" h="228299">
                <a:moveTo>
                  <a:pt x="0" y="0"/>
                </a:moveTo>
                <a:cubicBezTo>
                  <a:pt x="49794" y="82235"/>
                  <a:pt x="99588" y="164471"/>
                  <a:pt x="199176" y="199176"/>
                </a:cubicBezTo>
                <a:cubicBezTo>
                  <a:pt x="298764" y="233881"/>
                  <a:pt x="493413" y="238407"/>
                  <a:pt x="597528" y="208229"/>
                </a:cubicBezTo>
                <a:cubicBezTo>
                  <a:pt x="701643" y="178051"/>
                  <a:pt x="762754" y="98079"/>
                  <a:pt x="823865" y="18107"/>
                </a:cubicBezTo>
              </a:path>
            </a:pathLst>
          </a:custGeom>
          <a:noFill/>
          <a:ln>
            <a:solidFill>
              <a:srgbClr val="FF3737"/>
            </a:solidFill>
            <a:headEnd type="none" w="med" len="med"/>
            <a:tailEnd type="triangl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19" name="Полилиния 18"/>
          <p:cNvSpPr/>
          <p:nvPr/>
        </p:nvSpPr>
        <p:spPr>
          <a:xfrm>
            <a:off x="578499" y="2055137"/>
            <a:ext cx="823865" cy="228299"/>
          </a:xfrm>
          <a:custGeom>
            <a:avLst/>
            <a:gdLst>
              <a:gd name="connsiteX0" fmla="*/ 0 w 823865"/>
              <a:gd name="connsiteY0" fmla="*/ 0 h 228299"/>
              <a:gd name="connsiteX1" fmla="*/ 199176 w 823865"/>
              <a:gd name="connsiteY1" fmla="*/ 199176 h 228299"/>
              <a:gd name="connsiteX2" fmla="*/ 597528 w 823865"/>
              <a:gd name="connsiteY2" fmla="*/ 208229 h 228299"/>
              <a:gd name="connsiteX3" fmla="*/ 823865 w 823865"/>
              <a:gd name="connsiteY3" fmla="*/ 18107 h 2282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23865" h="228299">
                <a:moveTo>
                  <a:pt x="0" y="0"/>
                </a:moveTo>
                <a:cubicBezTo>
                  <a:pt x="49794" y="82235"/>
                  <a:pt x="99588" y="164471"/>
                  <a:pt x="199176" y="199176"/>
                </a:cubicBezTo>
                <a:cubicBezTo>
                  <a:pt x="298764" y="233881"/>
                  <a:pt x="493413" y="238407"/>
                  <a:pt x="597528" y="208229"/>
                </a:cubicBezTo>
                <a:cubicBezTo>
                  <a:pt x="701643" y="178051"/>
                  <a:pt x="762754" y="98079"/>
                  <a:pt x="823865" y="18107"/>
                </a:cubicBezTo>
              </a:path>
            </a:pathLst>
          </a:custGeom>
          <a:noFill/>
          <a:ln>
            <a:solidFill>
              <a:srgbClr val="FF3737"/>
            </a:solidFill>
            <a:headEnd type="none" w="med" len="med"/>
            <a:tailEnd type="triangl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22" name="TextBox 21"/>
          <p:cNvSpPr txBox="1"/>
          <p:nvPr/>
        </p:nvSpPr>
        <p:spPr>
          <a:xfrm>
            <a:off x="464475" y="991359"/>
            <a:ext cx="12495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FF0000"/>
                </a:solidFill>
                <a:latin typeface="+mj-lt"/>
              </a:rPr>
              <a:t>head (L) </a:t>
            </a:r>
            <a:endParaRPr lang="uk-UA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3699761" y="2363533"/>
            <a:ext cx="495649" cy="495649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uk-UA" dirty="0"/>
          </a:p>
        </p:txBody>
      </p:sp>
      <p:sp>
        <p:nvSpPr>
          <p:cNvPr id="24" name="Прямоугольник 23"/>
          <p:cNvSpPr/>
          <p:nvPr/>
        </p:nvSpPr>
        <p:spPr>
          <a:xfrm>
            <a:off x="1988381" y="2363895"/>
            <a:ext cx="495649" cy="495649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uk-UA" dirty="0"/>
          </a:p>
        </p:txBody>
      </p:sp>
      <p:sp>
        <p:nvSpPr>
          <p:cNvPr id="25" name="Прямоугольник 24"/>
          <p:cNvSpPr/>
          <p:nvPr/>
        </p:nvSpPr>
        <p:spPr>
          <a:xfrm>
            <a:off x="1187888" y="2363533"/>
            <a:ext cx="495649" cy="495649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uk-UA" dirty="0"/>
          </a:p>
        </p:txBody>
      </p:sp>
      <p:sp>
        <p:nvSpPr>
          <p:cNvPr id="26" name="Прямоугольник 25"/>
          <p:cNvSpPr/>
          <p:nvPr/>
        </p:nvSpPr>
        <p:spPr>
          <a:xfrm>
            <a:off x="708466" y="2426691"/>
            <a:ext cx="35618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latin typeface="+mj-lt"/>
              </a:rPr>
              <a:t>L:</a:t>
            </a:r>
            <a:endParaRPr lang="uk-UA" dirty="0">
              <a:latin typeface="+mj-lt"/>
            </a:endParaRPr>
          </a:p>
        </p:txBody>
      </p:sp>
      <p:sp>
        <p:nvSpPr>
          <p:cNvPr id="27" name="Прямоугольник 26"/>
          <p:cNvSpPr/>
          <p:nvPr/>
        </p:nvSpPr>
        <p:spPr>
          <a:xfrm>
            <a:off x="2844070" y="2363089"/>
            <a:ext cx="495649" cy="495649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uk-UA" dirty="0">
              <a:solidFill>
                <a:srgbClr val="FF3737"/>
              </a:solidFill>
            </a:endParaRPr>
          </a:p>
        </p:txBody>
      </p:sp>
      <p:cxnSp>
        <p:nvCxnSpPr>
          <p:cNvPr id="28" name="Прямая со стрелкой 27"/>
          <p:cNvCxnSpPr>
            <a:stCxn id="25" idx="3"/>
            <a:endCxn id="24" idx="1"/>
          </p:cNvCxnSpPr>
          <p:nvPr/>
        </p:nvCxnSpPr>
        <p:spPr>
          <a:xfrm>
            <a:off x="1683537" y="2611358"/>
            <a:ext cx="304844" cy="36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 стрелкой 28"/>
          <p:cNvCxnSpPr>
            <a:stCxn id="24" idx="3"/>
            <a:endCxn id="27" idx="1"/>
          </p:cNvCxnSpPr>
          <p:nvPr/>
        </p:nvCxnSpPr>
        <p:spPr>
          <a:xfrm flipV="1">
            <a:off x="2484030" y="2610914"/>
            <a:ext cx="360040" cy="80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 стрелкой 29"/>
          <p:cNvCxnSpPr>
            <a:stCxn id="27" idx="3"/>
            <a:endCxn id="23" idx="1"/>
          </p:cNvCxnSpPr>
          <p:nvPr/>
        </p:nvCxnSpPr>
        <p:spPr>
          <a:xfrm>
            <a:off x="3339719" y="2610914"/>
            <a:ext cx="360042" cy="44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/>
          <p:cNvSpPr txBox="1"/>
          <p:nvPr/>
        </p:nvSpPr>
        <p:spPr>
          <a:xfrm>
            <a:off x="5420030" y="2292609"/>
            <a:ext cx="260925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dirty="0" smtClean="0">
                <a:solidFill>
                  <a:srgbClr val="002060"/>
                </a:solidFill>
                <a:latin typeface="+mj-lt"/>
              </a:rPr>
              <a:t>якщо шуканого елементу немає</a:t>
            </a:r>
            <a:endParaRPr lang="uk-UA" dirty="0">
              <a:solidFill>
                <a:srgbClr val="002060"/>
              </a:solidFill>
              <a:latin typeface="+mj-lt"/>
            </a:endParaRPr>
          </a:p>
        </p:txBody>
      </p:sp>
      <p:sp>
        <p:nvSpPr>
          <p:cNvPr id="32" name="Полилиния 31"/>
          <p:cNvSpPr/>
          <p:nvPr/>
        </p:nvSpPr>
        <p:spPr>
          <a:xfrm>
            <a:off x="1395791" y="2933442"/>
            <a:ext cx="823865" cy="228299"/>
          </a:xfrm>
          <a:custGeom>
            <a:avLst/>
            <a:gdLst>
              <a:gd name="connsiteX0" fmla="*/ 0 w 823865"/>
              <a:gd name="connsiteY0" fmla="*/ 0 h 228299"/>
              <a:gd name="connsiteX1" fmla="*/ 199176 w 823865"/>
              <a:gd name="connsiteY1" fmla="*/ 199176 h 228299"/>
              <a:gd name="connsiteX2" fmla="*/ 597528 w 823865"/>
              <a:gd name="connsiteY2" fmla="*/ 208229 h 228299"/>
              <a:gd name="connsiteX3" fmla="*/ 823865 w 823865"/>
              <a:gd name="connsiteY3" fmla="*/ 18107 h 2282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23865" h="228299">
                <a:moveTo>
                  <a:pt x="0" y="0"/>
                </a:moveTo>
                <a:cubicBezTo>
                  <a:pt x="49794" y="82235"/>
                  <a:pt x="99588" y="164471"/>
                  <a:pt x="199176" y="199176"/>
                </a:cubicBezTo>
                <a:cubicBezTo>
                  <a:pt x="298764" y="233881"/>
                  <a:pt x="493413" y="238407"/>
                  <a:pt x="597528" y="208229"/>
                </a:cubicBezTo>
                <a:cubicBezTo>
                  <a:pt x="701643" y="178051"/>
                  <a:pt x="762754" y="98079"/>
                  <a:pt x="823865" y="18107"/>
                </a:cubicBezTo>
              </a:path>
            </a:pathLst>
          </a:custGeom>
          <a:noFill/>
          <a:ln>
            <a:solidFill>
              <a:srgbClr val="FF3737"/>
            </a:solidFill>
            <a:headEnd type="none" w="med" len="med"/>
            <a:tailEnd type="triangl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33" name="Полилиния 32"/>
          <p:cNvSpPr/>
          <p:nvPr/>
        </p:nvSpPr>
        <p:spPr>
          <a:xfrm>
            <a:off x="2252116" y="2933442"/>
            <a:ext cx="823865" cy="228299"/>
          </a:xfrm>
          <a:custGeom>
            <a:avLst/>
            <a:gdLst>
              <a:gd name="connsiteX0" fmla="*/ 0 w 823865"/>
              <a:gd name="connsiteY0" fmla="*/ 0 h 228299"/>
              <a:gd name="connsiteX1" fmla="*/ 199176 w 823865"/>
              <a:gd name="connsiteY1" fmla="*/ 199176 h 228299"/>
              <a:gd name="connsiteX2" fmla="*/ 597528 w 823865"/>
              <a:gd name="connsiteY2" fmla="*/ 208229 h 228299"/>
              <a:gd name="connsiteX3" fmla="*/ 823865 w 823865"/>
              <a:gd name="connsiteY3" fmla="*/ 18107 h 2282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23865" h="228299">
                <a:moveTo>
                  <a:pt x="0" y="0"/>
                </a:moveTo>
                <a:cubicBezTo>
                  <a:pt x="49794" y="82235"/>
                  <a:pt x="99588" y="164471"/>
                  <a:pt x="199176" y="199176"/>
                </a:cubicBezTo>
                <a:cubicBezTo>
                  <a:pt x="298764" y="233881"/>
                  <a:pt x="493413" y="238407"/>
                  <a:pt x="597528" y="208229"/>
                </a:cubicBezTo>
                <a:cubicBezTo>
                  <a:pt x="701643" y="178051"/>
                  <a:pt x="762754" y="98079"/>
                  <a:pt x="823865" y="18107"/>
                </a:cubicBezTo>
              </a:path>
            </a:pathLst>
          </a:custGeom>
          <a:noFill/>
          <a:ln>
            <a:solidFill>
              <a:srgbClr val="FF3737"/>
            </a:solidFill>
            <a:headEnd type="none" w="med" len="med"/>
            <a:tailEnd type="triangl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34" name="Полилиния 33"/>
          <p:cNvSpPr/>
          <p:nvPr/>
        </p:nvSpPr>
        <p:spPr>
          <a:xfrm>
            <a:off x="561949" y="2933442"/>
            <a:ext cx="823865" cy="228299"/>
          </a:xfrm>
          <a:custGeom>
            <a:avLst/>
            <a:gdLst>
              <a:gd name="connsiteX0" fmla="*/ 0 w 823865"/>
              <a:gd name="connsiteY0" fmla="*/ 0 h 228299"/>
              <a:gd name="connsiteX1" fmla="*/ 199176 w 823865"/>
              <a:gd name="connsiteY1" fmla="*/ 199176 h 228299"/>
              <a:gd name="connsiteX2" fmla="*/ 597528 w 823865"/>
              <a:gd name="connsiteY2" fmla="*/ 208229 h 228299"/>
              <a:gd name="connsiteX3" fmla="*/ 823865 w 823865"/>
              <a:gd name="connsiteY3" fmla="*/ 18107 h 2282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23865" h="228299">
                <a:moveTo>
                  <a:pt x="0" y="0"/>
                </a:moveTo>
                <a:cubicBezTo>
                  <a:pt x="49794" y="82235"/>
                  <a:pt x="99588" y="164471"/>
                  <a:pt x="199176" y="199176"/>
                </a:cubicBezTo>
                <a:cubicBezTo>
                  <a:pt x="298764" y="233881"/>
                  <a:pt x="493413" y="238407"/>
                  <a:pt x="597528" y="208229"/>
                </a:cubicBezTo>
                <a:cubicBezTo>
                  <a:pt x="701643" y="178051"/>
                  <a:pt x="762754" y="98079"/>
                  <a:pt x="823865" y="18107"/>
                </a:cubicBezTo>
              </a:path>
            </a:pathLst>
          </a:custGeom>
          <a:noFill/>
          <a:ln>
            <a:solidFill>
              <a:srgbClr val="FF3737"/>
            </a:solidFill>
            <a:headEnd type="none" w="med" len="med"/>
            <a:tailEnd type="triangl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cxnSp>
        <p:nvCxnSpPr>
          <p:cNvPr id="35" name="Прямая со стрелкой 34"/>
          <p:cNvCxnSpPr/>
          <p:nvPr/>
        </p:nvCxnSpPr>
        <p:spPr>
          <a:xfrm>
            <a:off x="4195408" y="2610469"/>
            <a:ext cx="360042" cy="44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Полилиния 35"/>
          <p:cNvSpPr/>
          <p:nvPr/>
        </p:nvSpPr>
        <p:spPr>
          <a:xfrm>
            <a:off x="3080643" y="2952161"/>
            <a:ext cx="823865" cy="228299"/>
          </a:xfrm>
          <a:custGeom>
            <a:avLst/>
            <a:gdLst>
              <a:gd name="connsiteX0" fmla="*/ 0 w 823865"/>
              <a:gd name="connsiteY0" fmla="*/ 0 h 228299"/>
              <a:gd name="connsiteX1" fmla="*/ 199176 w 823865"/>
              <a:gd name="connsiteY1" fmla="*/ 199176 h 228299"/>
              <a:gd name="connsiteX2" fmla="*/ 597528 w 823865"/>
              <a:gd name="connsiteY2" fmla="*/ 208229 h 228299"/>
              <a:gd name="connsiteX3" fmla="*/ 823865 w 823865"/>
              <a:gd name="connsiteY3" fmla="*/ 18107 h 2282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23865" h="228299">
                <a:moveTo>
                  <a:pt x="0" y="0"/>
                </a:moveTo>
                <a:cubicBezTo>
                  <a:pt x="49794" y="82235"/>
                  <a:pt x="99588" y="164471"/>
                  <a:pt x="199176" y="199176"/>
                </a:cubicBezTo>
                <a:cubicBezTo>
                  <a:pt x="298764" y="233881"/>
                  <a:pt x="493413" y="238407"/>
                  <a:pt x="597528" y="208229"/>
                </a:cubicBezTo>
                <a:cubicBezTo>
                  <a:pt x="701643" y="178051"/>
                  <a:pt x="762754" y="98079"/>
                  <a:pt x="823865" y="18107"/>
                </a:cubicBezTo>
              </a:path>
            </a:pathLst>
          </a:custGeom>
          <a:noFill/>
          <a:ln>
            <a:solidFill>
              <a:srgbClr val="FF3737"/>
            </a:solidFill>
            <a:headEnd type="none" w="med" len="med"/>
            <a:tailEnd type="triangl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37" name="Полилиния 36"/>
          <p:cNvSpPr/>
          <p:nvPr/>
        </p:nvSpPr>
        <p:spPr>
          <a:xfrm>
            <a:off x="3904508" y="2984677"/>
            <a:ext cx="823865" cy="228299"/>
          </a:xfrm>
          <a:custGeom>
            <a:avLst/>
            <a:gdLst>
              <a:gd name="connsiteX0" fmla="*/ 0 w 823865"/>
              <a:gd name="connsiteY0" fmla="*/ 0 h 228299"/>
              <a:gd name="connsiteX1" fmla="*/ 199176 w 823865"/>
              <a:gd name="connsiteY1" fmla="*/ 199176 h 228299"/>
              <a:gd name="connsiteX2" fmla="*/ 597528 w 823865"/>
              <a:gd name="connsiteY2" fmla="*/ 208229 h 228299"/>
              <a:gd name="connsiteX3" fmla="*/ 823865 w 823865"/>
              <a:gd name="connsiteY3" fmla="*/ 18107 h 2282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23865" h="228299">
                <a:moveTo>
                  <a:pt x="0" y="0"/>
                </a:moveTo>
                <a:cubicBezTo>
                  <a:pt x="49794" y="82235"/>
                  <a:pt x="99588" y="164471"/>
                  <a:pt x="199176" y="199176"/>
                </a:cubicBezTo>
                <a:cubicBezTo>
                  <a:pt x="298764" y="233881"/>
                  <a:pt x="493413" y="238407"/>
                  <a:pt x="597528" y="208229"/>
                </a:cubicBezTo>
                <a:cubicBezTo>
                  <a:pt x="701643" y="178051"/>
                  <a:pt x="762754" y="98079"/>
                  <a:pt x="823865" y="18107"/>
                </a:cubicBezTo>
              </a:path>
            </a:pathLst>
          </a:custGeom>
          <a:noFill/>
          <a:ln>
            <a:solidFill>
              <a:srgbClr val="FF3737"/>
            </a:solidFill>
            <a:headEnd type="none" w="med" len="med"/>
            <a:tailEnd type="triangl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3" name="Овал 2"/>
          <p:cNvSpPr/>
          <p:nvPr/>
        </p:nvSpPr>
        <p:spPr>
          <a:xfrm>
            <a:off x="4570565" y="2489977"/>
            <a:ext cx="240983" cy="240983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cxnSp>
        <p:nvCxnSpPr>
          <p:cNvPr id="6" name="Прямая соединительная линия 5"/>
          <p:cNvCxnSpPr/>
          <p:nvPr/>
        </p:nvCxnSpPr>
        <p:spPr>
          <a:xfrm flipH="1">
            <a:off x="4578219" y="2472298"/>
            <a:ext cx="225673" cy="27633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Box 37"/>
          <p:cNvSpPr txBox="1"/>
          <p:nvPr/>
        </p:nvSpPr>
        <p:spPr>
          <a:xfrm>
            <a:off x="4803892" y="2425801"/>
            <a:ext cx="8150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dirty="0" smtClean="0">
                <a:solidFill>
                  <a:srgbClr val="FF0000"/>
                </a:solidFill>
                <a:latin typeface="+mj-lt"/>
              </a:rPr>
              <a:t>(</a:t>
            </a:r>
            <a:r>
              <a:rPr lang="en-US" dirty="0" smtClean="0">
                <a:solidFill>
                  <a:srgbClr val="FF0000"/>
                </a:solidFill>
                <a:latin typeface="+mj-lt"/>
              </a:rPr>
              <a:t>null) </a:t>
            </a:r>
            <a:endParaRPr lang="uk-UA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851931" y="4039904"/>
            <a:ext cx="4376355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i="1" dirty="0" err="1" smtClean="0">
                <a:solidFill>
                  <a:srgbClr val="002060"/>
                </a:solidFill>
                <a:latin typeface="+mj-lt"/>
              </a:rPr>
              <a:t>ListSearch</a:t>
            </a:r>
            <a:r>
              <a:rPr lang="en-US" i="1" dirty="0" smtClean="0">
                <a:solidFill>
                  <a:srgbClr val="002060"/>
                </a:solidFill>
                <a:latin typeface="+mj-lt"/>
              </a:rPr>
              <a:t> (</a:t>
            </a:r>
            <a:r>
              <a:rPr lang="en-US" i="1" dirty="0">
                <a:solidFill>
                  <a:srgbClr val="002060"/>
                </a:solidFill>
                <a:latin typeface="+mj-lt"/>
              </a:rPr>
              <a:t>L</a:t>
            </a:r>
            <a:r>
              <a:rPr lang="en-US" i="1" dirty="0" smtClean="0">
                <a:solidFill>
                  <a:srgbClr val="002060"/>
                </a:solidFill>
                <a:latin typeface="+mj-lt"/>
              </a:rPr>
              <a:t>, k)</a:t>
            </a:r>
            <a:r>
              <a:rPr lang="uk-UA" i="1" dirty="0" smtClean="0">
                <a:solidFill>
                  <a:srgbClr val="002060"/>
                </a:solidFill>
                <a:latin typeface="+mj-lt"/>
              </a:rPr>
              <a:t>:</a:t>
            </a:r>
            <a:endParaRPr lang="en-US" i="1" dirty="0" smtClean="0">
              <a:solidFill>
                <a:srgbClr val="002060"/>
              </a:solidFill>
              <a:latin typeface="+mj-lt"/>
            </a:endParaRPr>
          </a:p>
          <a:p>
            <a:pPr algn="just"/>
            <a:r>
              <a:rPr lang="en-US" i="1" dirty="0" smtClean="0">
                <a:solidFill>
                  <a:srgbClr val="002060"/>
                </a:solidFill>
                <a:latin typeface="+mj-lt"/>
              </a:rPr>
              <a:t>     x = head (L)</a:t>
            </a:r>
          </a:p>
          <a:p>
            <a:pPr algn="just"/>
            <a:r>
              <a:rPr lang="uk-UA" i="1" dirty="0" smtClean="0">
                <a:solidFill>
                  <a:srgbClr val="002060"/>
                </a:solidFill>
                <a:latin typeface="+mj-lt"/>
              </a:rPr>
              <a:t>     </a:t>
            </a:r>
            <a:r>
              <a:rPr lang="en-US" i="1" dirty="0" smtClean="0">
                <a:solidFill>
                  <a:srgbClr val="002060"/>
                </a:solidFill>
                <a:latin typeface="+mj-lt"/>
              </a:rPr>
              <a:t>while x ≠ null &amp;&amp; key (x) ≠ k</a:t>
            </a:r>
            <a:endParaRPr lang="uk-UA" i="1" dirty="0" smtClean="0">
              <a:solidFill>
                <a:srgbClr val="002060"/>
              </a:solidFill>
              <a:latin typeface="+mj-lt"/>
            </a:endParaRPr>
          </a:p>
          <a:p>
            <a:pPr algn="just"/>
            <a:r>
              <a:rPr lang="uk-UA" i="1" dirty="0">
                <a:solidFill>
                  <a:srgbClr val="002060"/>
                </a:solidFill>
                <a:latin typeface="+mj-lt"/>
              </a:rPr>
              <a:t> </a:t>
            </a:r>
            <a:r>
              <a:rPr lang="uk-UA" i="1" dirty="0" smtClean="0">
                <a:solidFill>
                  <a:srgbClr val="002060"/>
                </a:solidFill>
                <a:latin typeface="+mj-lt"/>
              </a:rPr>
              <a:t>          </a:t>
            </a:r>
            <a:r>
              <a:rPr lang="en-US" i="1" dirty="0" smtClean="0">
                <a:solidFill>
                  <a:srgbClr val="002060"/>
                </a:solidFill>
                <a:latin typeface="+mj-lt"/>
              </a:rPr>
              <a:t>x = next (x)</a:t>
            </a:r>
          </a:p>
          <a:p>
            <a:pPr algn="just"/>
            <a:r>
              <a:rPr lang="en-US" i="1" dirty="0">
                <a:solidFill>
                  <a:srgbClr val="002060"/>
                </a:solidFill>
                <a:latin typeface="+mj-lt"/>
              </a:rPr>
              <a:t> </a:t>
            </a:r>
            <a:r>
              <a:rPr lang="en-US" i="1" dirty="0" smtClean="0">
                <a:solidFill>
                  <a:srgbClr val="002060"/>
                </a:solidFill>
                <a:latin typeface="+mj-lt"/>
              </a:rPr>
              <a:t>    return x</a:t>
            </a:r>
            <a:endParaRPr lang="uk-UA" i="1" dirty="0" smtClean="0">
              <a:solidFill>
                <a:srgbClr val="002060"/>
              </a:solidFill>
              <a:latin typeface="+mj-lt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3323136" y="4312201"/>
            <a:ext cx="506528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i="1" dirty="0" smtClean="0">
                <a:solidFill>
                  <a:srgbClr val="00B050"/>
                </a:solidFill>
                <a:latin typeface="+mj-lt"/>
              </a:rPr>
              <a:t>// </a:t>
            </a:r>
            <a:r>
              <a:rPr lang="uk-UA" sz="1400" i="1" dirty="0" smtClean="0">
                <a:solidFill>
                  <a:srgbClr val="00B050"/>
                </a:solidFill>
                <a:latin typeface="+mj-lt"/>
              </a:rPr>
              <a:t>присвоюємо голові значення шуканого елементу</a:t>
            </a:r>
            <a:endParaRPr lang="uk-UA" i="1" dirty="0">
              <a:solidFill>
                <a:srgbClr val="00B050"/>
              </a:solidFill>
              <a:latin typeface="+mj-lt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4355976" y="4619978"/>
            <a:ext cx="4248472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i="1" dirty="0" smtClean="0">
                <a:solidFill>
                  <a:srgbClr val="00B050"/>
                </a:solidFill>
                <a:latin typeface="+mj-lt"/>
              </a:rPr>
              <a:t>// </a:t>
            </a:r>
            <a:r>
              <a:rPr lang="uk-UA" sz="1400" i="1" dirty="0" smtClean="0">
                <a:solidFill>
                  <a:srgbClr val="00B050"/>
                </a:solidFill>
                <a:latin typeface="+mj-lt"/>
              </a:rPr>
              <a:t>запускаємо цикл. Умова зупинки – шуканого елементу немає в списку та ключ шуканого елементу = поточному значенню </a:t>
            </a:r>
            <a:endParaRPr lang="uk-UA" i="1" dirty="0">
              <a:solidFill>
                <a:srgbClr val="00B050"/>
              </a:solidFill>
              <a:latin typeface="+mj-lt"/>
            </a:endParaRPr>
          </a:p>
        </p:txBody>
      </p:sp>
      <p:sp>
        <p:nvSpPr>
          <p:cNvPr id="42" name="Прямоугольник 41"/>
          <p:cNvSpPr/>
          <p:nvPr/>
        </p:nvSpPr>
        <p:spPr>
          <a:xfrm>
            <a:off x="3699761" y="5733256"/>
            <a:ext cx="143661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eaLnBrk="0" hangingPunct="0"/>
            <a:r>
              <a:rPr lang="en-US" b="1" dirty="0" smtClean="0">
                <a:solidFill>
                  <a:srgbClr val="FF0000"/>
                </a:solidFill>
                <a:latin typeface="+mj-lt"/>
              </a:rPr>
              <a:t>T(n) = </a:t>
            </a:r>
            <a:r>
              <a:rPr lang="uk-UA" b="1" dirty="0" smtClean="0">
                <a:solidFill>
                  <a:srgbClr val="FF0000"/>
                </a:solidFill>
                <a:latin typeface="+mj-lt"/>
              </a:rPr>
              <a:t>Θ</a:t>
            </a:r>
            <a:r>
              <a:rPr lang="en-US" b="1" dirty="0" smtClean="0">
                <a:solidFill>
                  <a:srgbClr val="FF0000"/>
                </a:solidFill>
                <a:latin typeface="+mj-lt"/>
              </a:rPr>
              <a:t>(1</a:t>
            </a:r>
            <a:r>
              <a:rPr lang="uk-UA" b="1" dirty="0" smtClean="0">
                <a:solidFill>
                  <a:srgbClr val="FF0000"/>
                </a:solidFill>
                <a:latin typeface="+mj-lt"/>
              </a:rPr>
              <a:t>) </a:t>
            </a:r>
            <a:endParaRPr lang="uk-UA" b="1" dirty="0">
              <a:solidFill>
                <a:srgbClr val="FF000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7956697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animBg="1"/>
      <p:bldP spid="24" grpId="0" animBg="1"/>
      <p:bldP spid="25" grpId="0" animBg="1"/>
      <p:bldP spid="26" grpId="0"/>
      <p:bldP spid="27" grpId="0" animBg="1"/>
      <p:bldP spid="32" grpId="0" animBg="1"/>
      <p:bldP spid="33" grpId="0" animBg="1"/>
      <p:bldP spid="34" grpId="0" animBg="1"/>
      <p:bldP spid="36" grpId="0" animBg="1"/>
      <p:bldP spid="37" grpId="0" animBg="1"/>
      <p:bldP spid="3" grpId="0" animBg="1"/>
      <p:bldP spid="38" grpId="0"/>
      <p:bldP spid="39" grpId="0"/>
      <p:bldP spid="40" grpId="0"/>
      <p:bldP spid="41" grpId="0"/>
      <p:bldP spid="42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5156278" y="107340"/>
            <a:ext cx="246413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uk-UA" b="1" dirty="0" smtClean="0">
                <a:solidFill>
                  <a:schemeClr val="lt1"/>
                </a:solidFill>
                <a:latin typeface="+mn-lt"/>
              </a:rPr>
              <a:t>Операції в списках</a:t>
            </a:r>
            <a:endParaRPr lang="uk-UA" b="1" dirty="0">
              <a:solidFill>
                <a:schemeClr val="lt1"/>
              </a:solidFill>
              <a:latin typeface="+mn-lt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3716311" y="1852869"/>
            <a:ext cx="495649" cy="495649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uk-UA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2004931" y="1853231"/>
            <a:ext cx="495649" cy="495649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uk-UA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1204438" y="1852869"/>
            <a:ext cx="495649" cy="495649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rgbClr val="00B05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x</a:t>
            </a:r>
            <a:endParaRPr lang="uk-UA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725016" y="1916027"/>
            <a:ext cx="35618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latin typeface="+mj-lt"/>
              </a:rPr>
              <a:t>L:</a:t>
            </a:r>
            <a:endParaRPr lang="uk-UA" dirty="0">
              <a:latin typeface="+mj-lt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2860620" y="1852425"/>
            <a:ext cx="495649" cy="495649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uk-UA" dirty="0">
              <a:solidFill>
                <a:srgbClr val="FF3737"/>
              </a:solidFill>
            </a:endParaRPr>
          </a:p>
        </p:txBody>
      </p:sp>
      <p:cxnSp>
        <p:nvCxnSpPr>
          <p:cNvPr id="16" name="Прямая со стрелкой 15"/>
          <p:cNvCxnSpPr/>
          <p:nvPr/>
        </p:nvCxnSpPr>
        <p:spPr>
          <a:xfrm>
            <a:off x="1700087" y="1989284"/>
            <a:ext cx="304844" cy="362"/>
          </a:xfrm>
          <a:prstGeom prst="straightConnector1">
            <a:avLst/>
          </a:prstGeom>
          <a:ln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 стрелкой 17"/>
          <p:cNvCxnSpPr/>
          <p:nvPr/>
        </p:nvCxnSpPr>
        <p:spPr>
          <a:xfrm flipV="1">
            <a:off x="2500580" y="1988840"/>
            <a:ext cx="360040" cy="80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 стрелкой 19"/>
          <p:cNvCxnSpPr/>
          <p:nvPr/>
        </p:nvCxnSpPr>
        <p:spPr>
          <a:xfrm>
            <a:off x="3356269" y="1988840"/>
            <a:ext cx="360042" cy="44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1089236" y="555665"/>
            <a:ext cx="315838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b="1" i="1" dirty="0" smtClean="0">
                <a:solidFill>
                  <a:srgbClr val="002060"/>
                </a:solidFill>
                <a:latin typeface="+mj-lt"/>
              </a:rPr>
              <a:t>Додавання елемента до списку:</a:t>
            </a:r>
            <a:endParaRPr lang="uk-UA" b="1" i="1" dirty="0">
              <a:solidFill>
                <a:srgbClr val="002060"/>
              </a:solidFill>
              <a:latin typeface="+mj-lt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406818" y="1748105"/>
            <a:ext cx="395744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dirty="0" smtClean="0">
                <a:solidFill>
                  <a:srgbClr val="002060"/>
                </a:solidFill>
                <a:latin typeface="+mj-lt"/>
              </a:rPr>
              <a:t>До списку з 3 елементів додаємо елемент на початок</a:t>
            </a:r>
            <a:endParaRPr lang="uk-UA" dirty="0">
              <a:solidFill>
                <a:srgbClr val="002060"/>
              </a:solidFill>
              <a:latin typeface="+mj-lt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2042477" y="1440882"/>
            <a:ext cx="3874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FF0000"/>
                </a:solidFill>
                <a:latin typeface="+mj-lt"/>
              </a:rPr>
              <a:t>h</a:t>
            </a:r>
            <a:endParaRPr lang="uk-UA" dirty="0">
              <a:solidFill>
                <a:srgbClr val="FF0000"/>
              </a:solidFill>
              <a:latin typeface="+mj-lt"/>
            </a:endParaRPr>
          </a:p>
        </p:txBody>
      </p:sp>
      <p:cxnSp>
        <p:nvCxnSpPr>
          <p:cNvPr id="42" name="Прямая со стрелкой 41"/>
          <p:cNvCxnSpPr/>
          <p:nvPr/>
        </p:nvCxnSpPr>
        <p:spPr>
          <a:xfrm flipH="1">
            <a:off x="1700087" y="2226722"/>
            <a:ext cx="304844" cy="362"/>
          </a:xfrm>
          <a:prstGeom prst="straightConnector1">
            <a:avLst/>
          </a:prstGeom>
          <a:ln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Прямая со стрелкой 42"/>
          <p:cNvCxnSpPr/>
          <p:nvPr/>
        </p:nvCxnSpPr>
        <p:spPr>
          <a:xfrm flipH="1" flipV="1">
            <a:off x="2500580" y="2226278"/>
            <a:ext cx="360040" cy="80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Прямая со стрелкой 43"/>
          <p:cNvCxnSpPr/>
          <p:nvPr/>
        </p:nvCxnSpPr>
        <p:spPr>
          <a:xfrm flipH="1">
            <a:off x="3356269" y="2226278"/>
            <a:ext cx="360042" cy="44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Полилиния 7"/>
          <p:cNvSpPr/>
          <p:nvPr/>
        </p:nvSpPr>
        <p:spPr>
          <a:xfrm>
            <a:off x="1457608" y="1620570"/>
            <a:ext cx="561315" cy="190123"/>
          </a:xfrm>
          <a:custGeom>
            <a:avLst/>
            <a:gdLst>
              <a:gd name="connsiteX0" fmla="*/ 561315 w 561315"/>
              <a:gd name="connsiteY0" fmla="*/ 0 h 190123"/>
              <a:gd name="connsiteX1" fmla="*/ 117695 w 561315"/>
              <a:gd name="connsiteY1" fmla="*/ 18107 h 190123"/>
              <a:gd name="connsiteX2" fmla="*/ 0 w 561315"/>
              <a:gd name="connsiteY2" fmla="*/ 190123 h 1901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61315" h="190123">
                <a:moveTo>
                  <a:pt x="561315" y="0"/>
                </a:moveTo>
                <a:lnTo>
                  <a:pt x="117695" y="18107"/>
                </a:lnTo>
                <a:cubicBezTo>
                  <a:pt x="24143" y="49794"/>
                  <a:pt x="12071" y="119958"/>
                  <a:pt x="0" y="190123"/>
                </a:cubicBezTo>
              </a:path>
            </a:pathLst>
          </a:custGeom>
          <a:noFill/>
          <a:ln>
            <a:solidFill>
              <a:srgbClr val="FF3737"/>
            </a:solidFill>
            <a:headEnd type="none" w="med" len="med"/>
            <a:tailEnd type="triangl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45" name="TextBox 44"/>
          <p:cNvSpPr txBox="1"/>
          <p:nvPr/>
        </p:nvSpPr>
        <p:spPr>
          <a:xfrm>
            <a:off x="2429933" y="2959165"/>
            <a:ext cx="39574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b="1" dirty="0" smtClean="0">
                <a:solidFill>
                  <a:srgbClr val="002060"/>
                </a:solidFill>
                <a:latin typeface="+mj-lt"/>
              </a:rPr>
              <a:t>Що потрібно зробити?</a:t>
            </a:r>
            <a:endParaRPr lang="uk-UA" b="1" dirty="0">
              <a:solidFill>
                <a:srgbClr val="002060"/>
              </a:solidFill>
              <a:latin typeface="+mj-lt"/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611560" y="3873822"/>
            <a:ext cx="784887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b="1" dirty="0" smtClean="0">
                <a:solidFill>
                  <a:srgbClr val="00B050"/>
                </a:solidFill>
                <a:latin typeface="+mj-lt"/>
              </a:rPr>
              <a:t>Зв'язати елемент з існуючими</a:t>
            </a:r>
          </a:p>
          <a:p>
            <a:pPr algn="ctr"/>
            <a:r>
              <a:rPr lang="uk-UA" dirty="0" smtClean="0">
                <a:solidFill>
                  <a:srgbClr val="00B050"/>
                </a:solidFill>
                <a:latin typeface="+mj-lt"/>
              </a:rPr>
              <a:t>Не створюючи жодних комірок під новий елемент. Елемент уже існує і пам’ять на нього виділена – ПОТРІБНІ ЛИШЕ ЗВ</a:t>
            </a:r>
            <a:r>
              <a:rPr lang="en-US" dirty="0" smtClean="0">
                <a:solidFill>
                  <a:srgbClr val="00B050"/>
                </a:solidFill>
                <a:latin typeface="+mj-lt"/>
              </a:rPr>
              <a:t>’</a:t>
            </a:r>
            <a:r>
              <a:rPr lang="uk-UA" dirty="0" smtClean="0">
                <a:solidFill>
                  <a:srgbClr val="00B050"/>
                </a:solidFill>
                <a:latin typeface="+mj-lt"/>
              </a:rPr>
              <a:t>ЯЗКИ!</a:t>
            </a:r>
            <a:endParaRPr lang="uk-UA" dirty="0">
              <a:solidFill>
                <a:srgbClr val="00B05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42906691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5156278" y="107340"/>
            <a:ext cx="246413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uk-UA" b="1" dirty="0" smtClean="0">
                <a:solidFill>
                  <a:schemeClr val="lt1"/>
                </a:solidFill>
                <a:latin typeface="+mn-lt"/>
              </a:rPr>
              <a:t>Операції в списках</a:t>
            </a:r>
            <a:endParaRPr lang="uk-UA" b="1" dirty="0">
              <a:solidFill>
                <a:schemeClr val="lt1"/>
              </a:solidFill>
              <a:latin typeface="+mn-lt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3716311" y="1608739"/>
            <a:ext cx="495649" cy="495649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uk-UA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2004931" y="1609101"/>
            <a:ext cx="495649" cy="495649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uk-UA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1204438" y="1608739"/>
            <a:ext cx="495649" cy="495649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rgbClr val="00B05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x</a:t>
            </a:r>
            <a:endParaRPr lang="uk-UA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725016" y="1671897"/>
            <a:ext cx="35618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latin typeface="+mj-lt"/>
              </a:rPr>
              <a:t>L:</a:t>
            </a:r>
            <a:endParaRPr lang="uk-UA" dirty="0">
              <a:latin typeface="+mj-lt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2860620" y="1608295"/>
            <a:ext cx="495649" cy="495649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uk-UA" dirty="0">
              <a:solidFill>
                <a:srgbClr val="FF3737"/>
              </a:solidFill>
            </a:endParaRPr>
          </a:p>
        </p:txBody>
      </p:sp>
      <p:cxnSp>
        <p:nvCxnSpPr>
          <p:cNvPr id="16" name="Прямая со стрелкой 15"/>
          <p:cNvCxnSpPr/>
          <p:nvPr/>
        </p:nvCxnSpPr>
        <p:spPr>
          <a:xfrm>
            <a:off x="1700087" y="1745154"/>
            <a:ext cx="304844" cy="362"/>
          </a:xfrm>
          <a:prstGeom prst="straightConnector1">
            <a:avLst/>
          </a:prstGeom>
          <a:ln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 стрелкой 17"/>
          <p:cNvCxnSpPr/>
          <p:nvPr/>
        </p:nvCxnSpPr>
        <p:spPr>
          <a:xfrm flipV="1">
            <a:off x="2500580" y="1744710"/>
            <a:ext cx="360040" cy="80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 стрелкой 19"/>
          <p:cNvCxnSpPr/>
          <p:nvPr/>
        </p:nvCxnSpPr>
        <p:spPr>
          <a:xfrm>
            <a:off x="3356269" y="1744710"/>
            <a:ext cx="360042" cy="44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1089236" y="555665"/>
            <a:ext cx="315838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b="1" i="1" dirty="0" smtClean="0">
                <a:solidFill>
                  <a:srgbClr val="002060"/>
                </a:solidFill>
                <a:latin typeface="+mj-lt"/>
              </a:rPr>
              <a:t>Додавання елемента до списку:</a:t>
            </a:r>
            <a:endParaRPr lang="uk-UA" b="1" i="1" dirty="0">
              <a:solidFill>
                <a:srgbClr val="002060"/>
              </a:solidFill>
              <a:latin typeface="+mj-lt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2042477" y="1196752"/>
            <a:ext cx="3874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FF0000"/>
                </a:solidFill>
                <a:latin typeface="+mj-lt"/>
              </a:rPr>
              <a:t>h</a:t>
            </a:r>
            <a:endParaRPr lang="uk-UA" dirty="0">
              <a:solidFill>
                <a:srgbClr val="FF0000"/>
              </a:solidFill>
              <a:latin typeface="+mj-lt"/>
            </a:endParaRPr>
          </a:p>
        </p:txBody>
      </p:sp>
      <p:cxnSp>
        <p:nvCxnSpPr>
          <p:cNvPr id="42" name="Прямая со стрелкой 41"/>
          <p:cNvCxnSpPr/>
          <p:nvPr/>
        </p:nvCxnSpPr>
        <p:spPr>
          <a:xfrm flipH="1">
            <a:off x="1700087" y="1982592"/>
            <a:ext cx="304844" cy="362"/>
          </a:xfrm>
          <a:prstGeom prst="straightConnector1">
            <a:avLst/>
          </a:prstGeom>
          <a:ln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Прямая со стрелкой 42"/>
          <p:cNvCxnSpPr/>
          <p:nvPr/>
        </p:nvCxnSpPr>
        <p:spPr>
          <a:xfrm flipH="1" flipV="1">
            <a:off x="2500580" y="1982148"/>
            <a:ext cx="360040" cy="80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Прямая со стрелкой 43"/>
          <p:cNvCxnSpPr/>
          <p:nvPr/>
        </p:nvCxnSpPr>
        <p:spPr>
          <a:xfrm flipH="1">
            <a:off x="3356269" y="1982148"/>
            <a:ext cx="360042" cy="44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Полилиния 7"/>
          <p:cNvSpPr/>
          <p:nvPr/>
        </p:nvSpPr>
        <p:spPr>
          <a:xfrm>
            <a:off x="1457608" y="1376440"/>
            <a:ext cx="561315" cy="190123"/>
          </a:xfrm>
          <a:custGeom>
            <a:avLst/>
            <a:gdLst>
              <a:gd name="connsiteX0" fmla="*/ 561315 w 561315"/>
              <a:gd name="connsiteY0" fmla="*/ 0 h 190123"/>
              <a:gd name="connsiteX1" fmla="*/ 117695 w 561315"/>
              <a:gd name="connsiteY1" fmla="*/ 18107 h 190123"/>
              <a:gd name="connsiteX2" fmla="*/ 0 w 561315"/>
              <a:gd name="connsiteY2" fmla="*/ 190123 h 1901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61315" h="190123">
                <a:moveTo>
                  <a:pt x="561315" y="0"/>
                </a:moveTo>
                <a:lnTo>
                  <a:pt x="117695" y="18107"/>
                </a:lnTo>
                <a:cubicBezTo>
                  <a:pt x="24143" y="49794"/>
                  <a:pt x="12071" y="119958"/>
                  <a:pt x="0" y="190123"/>
                </a:cubicBezTo>
              </a:path>
            </a:pathLst>
          </a:custGeom>
          <a:noFill/>
          <a:ln>
            <a:solidFill>
              <a:srgbClr val="FF3737"/>
            </a:solidFill>
            <a:headEnd type="none" w="med" len="med"/>
            <a:tailEnd type="triangl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47" name="TextBox 46"/>
          <p:cNvSpPr txBox="1"/>
          <p:nvPr/>
        </p:nvSpPr>
        <p:spPr>
          <a:xfrm>
            <a:off x="725016" y="3501008"/>
            <a:ext cx="43763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i="1" dirty="0" err="1" smtClean="0">
                <a:solidFill>
                  <a:srgbClr val="002060"/>
                </a:solidFill>
                <a:latin typeface="+mj-lt"/>
              </a:rPr>
              <a:t>ListInsert</a:t>
            </a:r>
            <a:r>
              <a:rPr lang="en-US" i="1" dirty="0" smtClean="0">
                <a:solidFill>
                  <a:srgbClr val="002060"/>
                </a:solidFill>
                <a:latin typeface="+mj-lt"/>
              </a:rPr>
              <a:t> (L, </a:t>
            </a:r>
            <a:r>
              <a:rPr lang="en-US" i="1" dirty="0">
                <a:solidFill>
                  <a:srgbClr val="002060"/>
                </a:solidFill>
                <a:latin typeface="+mj-lt"/>
              </a:rPr>
              <a:t>x</a:t>
            </a:r>
            <a:r>
              <a:rPr lang="en-US" i="1" dirty="0" smtClean="0">
                <a:solidFill>
                  <a:srgbClr val="002060"/>
                </a:solidFill>
                <a:latin typeface="+mj-lt"/>
              </a:rPr>
              <a:t>)</a:t>
            </a:r>
            <a:endParaRPr lang="uk-UA" i="1" dirty="0" smtClean="0">
              <a:solidFill>
                <a:srgbClr val="002060"/>
              </a:solidFill>
              <a:latin typeface="+mj-lt"/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3716311" y="3853061"/>
            <a:ext cx="49601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400" i="1" dirty="0" smtClean="0">
                <a:solidFill>
                  <a:srgbClr val="00B050"/>
                </a:solidFill>
                <a:latin typeface="+mj-lt"/>
              </a:rPr>
              <a:t>// зв</a:t>
            </a:r>
            <a:r>
              <a:rPr lang="en-US" sz="1400" i="1" dirty="0" smtClean="0">
                <a:solidFill>
                  <a:srgbClr val="00B050"/>
                </a:solidFill>
                <a:latin typeface="+mj-lt"/>
              </a:rPr>
              <a:t>'</a:t>
            </a:r>
            <a:r>
              <a:rPr lang="uk-UA" sz="1400" i="1" dirty="0" err="1" smtClean="0">
                <a:solidFill>
                  <a:srgbClr val="00B050"/>
                </a:solidFill>
                <a:latin typeface="+mj-lt"/>
              </a:rPr>
              <a:t>язування</a:t>
            </a:r>
            <a:r>
              <a:rPr lang="uk-UA" sz="1400" i="1" dirty="0" smtClean="0">
                <a:solidFill>
                  <a:srgbClr val="00B050"/>
                </a:solidFill>
                <a:latin typeface="+mj-lt"/>
              </a:rPr>
              <a:t> об'єкту </a:t>
            </a:r>
            <a:r>
              <a:rPr lang="uk-UA" sz="1400" b="1" i="1" dirty="0" smtClean="0">
                <a:solidFill>
                  <a:srgbClr val="00B050"/>
                </a:solidFill>
                <a:latin typeface="+mj-lt"/>
              </a:rPr>
              <a:t>х</a:t>
            </a:r>
            <a:r>
              <a:rPr lang="uk-UA" sz="1400" i="1" dirty="0" smtClean="0">
                <a:solidFill>
                  <a:srgbClr val="00B050"/>
                </a:solidFill>
                <a:latin typeface="+mj-lt"/>
              </a:rPr>
              <a:t> з списком (його наступний елемент – голова)</a:t>
            </a:r>
            <a:endParaRPr lang="uk-UA" i="1" dirty="0">
              <a:solidFill>
                <a:srgbClr val="00B050"/>
              </a:solidFill>
              <a:latin typeface="+mj-lt"/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4673792" y="2543080"/>
            <a:ext cx="993219" cy="495649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head</a:t>
            </a:r>
            <a:endParaRPr lang="uk-UA" dirty="0"/>
          </a:p>
        </p:txBody>
      </p:sp>
      <p:sp>
        <p:nvSpPr>
          <p:cNvPr id="24" name="Прямоугольник 23"/>
          <p:cNvSpPr/>
          <p:nvPr/>
        </p:nvSpPr>
        <p:spPr>
          <a:xfrm>
            <a:off x="6027053" y="2539844"/>
            <a:ext cx="993219" cy="495649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uk-UA" dirty="0"/>
          </a:p>
        </p:txBody>
      </p:sp>
      <p:cxnSp>
        <p:nvCxnSpPr>
          <p:cNvPr id="25" name="Прямая со стрелкой 24"/>
          <p:cNvCxnSpPr/>
          <p:nvPr/>
        </p:nvCxnSpPr>
        <p:spPr>
          <a:xfrm>
            <a:off x="5667011" y="2687506"/>
            <a:ext cx="360042" cy="44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 стрелкой 25"/>
          <p:cNvCxnSpPr/>
          <p:nvPr/>
        </p:nvCxnSpPr>
        <p:spPr>
          <a:xfrm flipH="1">
            <a:off x="5667011" y="2924944"/>
            <a:ext cx="360042" cy="44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Прямоугольник 26"/>
          <p:cNvSpPr/>
          <p:nvPr/>
        </p:nvSpPr>
        <p:spPr>
          <a:xfrm>
            <a:off x="2873592" y="2539844"/>
            <a:ext cx="963701" cy="495649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rgbClr val="00B05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x</a:t>
            </a:r>
            <a:endParaRPr lang="uk-UA" dirty="0"/>
          </a:p>
        </p:txBody>
      </p:sp>
      <p:cxnSp>
        <p:nvCxnSpPr>
          <p:cNvPr id="29" name="Прямая со стрелкой 28"/>
          <p:cNvCxnSpPr/>
          <p:nvPr/>
        </p:nvCxnSpPr>
        <p:spPr>
          <a:xfrm flipH="1">
            <a:off x="3854106" y="2913697"/>
            <a:ext cx="792087" cy="0"/>
          </a:xfrm>
          <a:prstGeom prst="straightConnector1">
            <a:avLst/>
          </a:prstGeom>
          <a:ln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Прямая со стрелкой 32"/>
          <p:cNvCxnSpPr/>
          <p:nvPr/>
        </p:nvCxnSpPr>
        <p:spPr>
          <a:xfrm>
            <a:off x="3837293" y="2646658"/>
            <a:ext cx="836499" cy="0"/>
          </a:xfrm>
          <a:prstGeom prst="straightConnector1">
            <a:avLst/>
          </a:prstGeom>
          <a:ln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920265" y="3813141"/>
            <a:ext cx="3408111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i="1" dirty="0" smtClean="0">
                <a:solidFill>
                  <a:srgbClr val="002060"/>
                </a:solidFill>
                <a:latin typeface="+mj-lt"/>
              </a:rPr>
              <a:t>next (x) = head (L)</a:t>
            </a:r>
          </a:p>
          <a:p>
            <a:pPr algn="just"/>
            <a:endParaRPr lang="uk-UA" i="1" dirty="0" smtClean="0">
              <a:solidFill>
                <a:srgbClr val="002060"/>
              </a:solidFill>
              <a:latin typeface="+mj-lt"/>
            </a:endParaRPr>
          </a:p>
          <a:p>
            <a:pPr algn="just"/>
            <a:r>
              <a:rPr lang="en-US" i="1" dirty="0" smtClean="0">
                <a:solidFill>
                  <a:srgbClr val="002060"/>
                </a:solidFill>
                <a:latin typeface="+mj-lt"/>
              </a:rPr>
              <a:t>if head (L) ≠ null then:</a:t>
            </a:r>
          </a:p>
          <a:p>
            <a:pPr algn="just"/>
            <a:r>
              <a:rPr lang="en-US" i="1" dirty="0">
                <a:solidFill>
                  <a:srgbClr val="002060"/>
                </a:solidFill>
                <a:latin typeface="+mj-lt"/>
              </a:rPr>
              <a:t> </a:t>
            </a:r>
            <a:r>
              <a:rPr lang="en-US" i="1" dirty="0" smtClean="0">
                <a:solidFill>
                  <a:srgbClr val="002060"/>
                </a:solidFill>
                <a:latin typeface="+mj-lt"/>
              </a:rPr>
              <a:t>    </a:t>
            </a:r>
            <a:r>
              <a:rPr lang="en-US" i="1" dirty="0" err="1" smtClean="0">
                <a:solidFill>
                  <a:srgbClr val="002060"/>
                </a:solidFill>
                <a:latin typeface="+mj-lt"/>
              </a:rPr>
              <a:t>prev</a:t>
            </a:r>
            <a:r>
              <a:rPr lang="en-US" i="1" dirty="0" smtClean="0">
                <a:solidFill>
                  <a:srgbClr val="002060"/>
                </a:solidFill>
                <a:latin typeface="+mj-lt"/>
              </a:rPr>
              <a:t> (head (L)) = x</a:t>
            </a:r>
          </a:p>
          <a:p>
            <a:pPr algn="just"/>
            <a:endParaRPr lang="en-US" i="1" dirty="0" smtClean="0">
              <a:solidFill>
                <a:srgbClr val="002060"/>
              </a:solidFill>
              <a:latin typeface="+mj-lt"/>
            </a:endParaRPr>
          </a:p>
          <a:p>
            <a:pPr algn="just"/>
            <a:r>
              <a:rPr lang="en-US" i="1" dirty="0" err="1" smtClean="0">
                <a:solidFill>
                  <a:srgbClr val="002060"/>
                </a:solidFill>
                <a:latin typeface="+mj-lt"/>
              </a:rPr>
              <a:t>prev</a:t>
            </a:r>
            <a:r>
              <a:rPr lang="en-US" i="1" dirty="0" smtClean="0">
                <a:solidFill>
                  <a:srgbClr val="002060"/>
                </a:solidFill>
                <a:latin typeface="+mj-lt"/>
              </a:rPr>
              <a:t> (x) = null</a:t>
            </a:r>
          </a:p>
          <a:p>
            <a:pPr algn="just"/>
            <a:endParaRPr lang="en-US" i="1" dirty="0" smtClean="0">
              <a:solidFill>
                <a:srgbClr val="002060"/>
              </a:solidFill>
              <a:latin typeface="+mj-lt"/>
            </a:endParaRPr>
          </a:p>
          <a:p>
            <a:pPr algn="just"/>
            <a:r>
              <a:rPr lang="en-US" i="1" dirty="0" smtClean="0">
                <a:solidFill>
                  <a:srgbClr val="002060"/>
                </a:solidFill>
                <a:latin typeface="+mj-lt"/>
              </a:rPr>
              <a:t>head (L) = x</a:t>
            </a:r>
            <a:endParaRPr lang="uk-UA" i="1" dirty="0" smtClean="0">
              <a:solidFill>
                <a:srgbClr val="002060"/>
              </a:solidFill>
              <a:latin typeface="+mj-lt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3716311" y="4458791"/>
            <a:ext cx="49601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400" i="1" dirty="0" smtClean="0">
                <a:solidFill>
                  <a:srgbClr val="00B050"/>
                </a:solidFill>
                <a:latin typeface="+mj-lt"/>
              </a:rPr>
              <a:t>// зв</a:t>
            </a:r>
            <a:r>
              <a:rPr lang="en-US" sz="1400" i="1" dirty="0" smtClean="0">
                <a:solidFill>
                  <a:srgbClr val="00B050"/>
                </a:solidFill>
                <a:latin typeface="+mj-lt"/>
              </a:rPr>
              <a:t>'</a:t>
            </a:r>
            <a:r>
              <a:rPr lang="uk-UA" sz="1400" i="1" dirty="0" err="1" smtClean="0">
                <a:solidFill>
                  <a:srgbClr val="00B050"/>
                </a:solidFill>
                <a:latin typeface="+mj-lt"/>
              </a:rPr>
              <a:t>язування</a:t>
            </a:r>
            <a:r>
              <a:rPr lang="uk-UA" sz="1400" i="1" dirty="0" smtClean="0">
                <a:solidFill>
                  <a:srgbClr val="00B050"/>
                </a:solidFill>
                <a:latin typeface="+mj-lt"/>
              </a:rPr>
              <a:t> у зворотному порядку поточну голову з елементом </a:t>
            </a:r>
            <a:r>
              <a:rPr lang="uk-UA" sz="1400" b="1" i="1" dirty="0" smtClean="0">
                <a:solidFill>
                  <a:srgbClr val="00B050"/>
                </a:solidFill>
                <a:latin typeface="+mj-lt"/>
              </a:rPr>
              <a:t>х</a:t>
            </a:r>
            <a:endParaRPr lang="uk-UA" b="1" i="1" dirty="0">
              <a:solidFill>
                <a:srgbClr val="00B050"/>
              </a:solidFill>
              <a:latin typeface="+mj-lt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3716311" y="5250879"/>
            <a:ext cx="49601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400" i="1" dirty="0" smtClean="0">
                <a:solidFill>
                  <a:srgbClr val="00B050"/>
                </a:solidFill>
                <a:latin typeface="+mj-lt"/>
              </a:rPr>
              <a:t>// встановлюємо зв’язок елементу </a:t>
            </a:r>
            <a:r>
              <a:rPr lang="uk-UA" sz="1400" b="1" i="1" dirty="0" smtClean="0">
                <a:solidFill>
                  <a:srgbClr val="00B050"/>
                </a:solidFill>
                <a:latin typeface="+mj-lt"/>
              </a:rPr>
              <a:t>х </a:t>
            </a:r>
            <a:r>
              <a:rPr lang="uk-UA" sz="1400" i="1" dirty="0" smtClean="0">
                <a:solidFill>
                  <a:srgbClr val="00B050"/>
                </a:solidFill>
                <a:latin typeface="+mj-lt"/>
              </a:rPr>
              <a:t>з попереднім елементом</a:t>
            </a:r>
            <a:endParaRPr lang="uk-UA" i="1" dirty="0">
              <a:solidFill>
                <a:srgbClr val="00B050"/>
              </a:solidFill>
              <a:latin typeface="+mj-lt"/>
            </a:endParaRPr>
          </a:p>
        </p:txBody>
      </p:sp>
      <p:sp>
        <p:nvSpPr>
          <p:cNvPr id="34" name="Овал 33"/>
          <p:cNvSpPr/>
          <p:nvPr/>
        </p:nvSpPr>
        <p:spPr>
          <a:xfrm>
            <a:off x="1826996" y="2804896"/>
            <a:ext cx="240983" cy="240983"/>
          </a:xfrm>
          <a:prstGeom prst="ellipse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cxnSp>
        <p:nvCxnSpPr>
          <p:cNvPr id="37" name="Прямая соединительная линия 36"/>
          <p:cNvCxnSpPr/>
          <p:nvPr/>
        </p:nvCxnSpPr>
        <p:spPr>
          <a:xfrm flipH="1">
            <a:off x="1834650" y="2787217"/>
            <a:ext cx="225673" cy="276339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Прямая со стрелкой 37"/>
          <p:cNvCxnSpPr/>
          <p:nvPr/>
        </p:nvCxnSpPr>
        <p:spPr>
          <a:xfrm flipH="1">
            <a:off x="2081505" y="2925388"/>
            <a:ext cx="792087" cy="0"/>
          </a:xfrm>
          <a:prstGeom prst="straightConnector1">
            <a:avLst/>
          </a:prstGeom>
          <a:ln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TextBox 38"/>
          <p:cNvSpPr txBox="1"/>
          <p:nvPr/>
        </p:nvSpPr>
        <p:spPr>
          <a:xfrm>
            <a:off x="3716311" y="5774099"/>
            <a:ext cx="496014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400" i="1" dirty="0" smtClean="0">
                <a:solidFill>
                  <a:srgbClr val="00B050"/>
                </a:solidFill>
                <a:latin typeface="+mj-lt"/>
              </a:rPr>
              <a:t>// визначення нової голови списку</a:t>
            </a:r>
            <a:endParaRPr lang="uk-UA" i="1" dirty="0">
              <a:solidFill>
                <a:srgbClr val="00B050"/>
              </a:solidFill>
              <a:latin typeface="+mj-lt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3144753" y="3031194"/>
            <a:ext cx="3874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FF0000"/>
                </a:solidFill>
                <a:latin typeface="+mj-lt"/>
              </a:rPr>
              <a:t>h</a:t>
            </a:r>
            <a:endParaRPr lang="uk-UA" dirty="0">
              <a:solidFill>
                <a:srgbClr val="FF000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4916763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3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3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" grpId="0"/>
      <p:bldP spid="49" grpId="0"/>
      <p:bldP spid="27" grpId="0" animBg="1"/>
      <p:bldP spid="31" grpId="0"/>
      <p:bldP spid="32" grpId="0"/>
      <p:bldP spid="34" grpId="0" animBg="1"/>
      <p:bldP spid="39" grpId="0"/>
      <p:bldP spid="40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5156278" y="107340"/>
            <a:ext cx="246413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uk-UA" b="1" dirty="0" smtClean="0">
                <a:solidFill>
                  <a:schemeClr val="lt1"/>
                </a:solidFill>
                <a:latin typeface="+mn-lt"/>
              </a:rPr>
              <a:t>Операції в списках</a:t>
            </a:r>
            <a:endParaRPr lang="uk-UA" b="1" dirty="0">
              <a:solidFill>
                <a:schemeClr val="lt1"/>
              </a:solidFill>
              <a:latin typeface="+mn-lt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1089236" y="555665"/>
            <a:ext cx="315838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b="1" i="1" dirty="0" smtClean="0">
                <a:solidFill>
                  <a:srgbClr val="002060"/>
                </a:solidFill>
                <a:latin typeface="+mj-lt"/>
              </a:rPr>
              <a:t>Видалення елементу з списку:</a:t>
            </a:r>
            <a:endParaRPr lang="uk-UA" b="1" i="1" dirty="0">
              <a:solidFill>
                <a:srgbClr val="002060"/>
              </a:solidFill>
              <a:latin typeface="+mj-lt"/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3953712" y="1608295"/>
            <a:ext cx="993219" cy="495649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dirty="0">
                <a:solidFill>
                  <a:srgbClr val="FF0000"/>
                </a:solidFill>
              </a:rPr>
              <a:t>х</a:t>
            </a:r>
          </a:p>
        </p:txBody>
      </p:sp>
      <p:sp>
        <p:nvSpPr>
          <p:cNvPr id="24" name="Прямоугольник 23"/>
          <p:cNvSpPr/>
          <p:nvPr/>
        </p:nvSpPr>
        <p:spPr>
          <a:xfrm>
            <a:off x="5306973" y="1605059"/>
            <a:ext cx="993219" cy="495649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uk-UA" dirty="0"/>
          </a:p>
        </p:txBody>
      </p:sp>
      <p:cxnSp>
        <p:nvCxnSpPr>
          <p:cNvPr id="25" name="Прямая со стрелкой 24"/>
          <p:cNvCxnSpPr/>
          <p:nvPr/>
        </p:nvCxnSpPr>
        <p:spPr>
          <a:xfrm>
            <a:off x="4946931" y="1752721"/>
            <a:ext cx="360042" cy="444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 стрелкой 25"/>
          <p:cNvCxnSpPr/>
          <p:nvPr/>
        </p:nvCxnSpPr>
        <p:spPr>
          <a:xfrm flipH="1">
            <a:off x="4946931" y="1990159"/>
            <a:ext cx="360042" cy="44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Прямоугольник 34"/>
          <p:cNvSpPr/>
          <p:nvPr/>
        </p:nvSpPr>
        <p:spPr>
          <a:xfrm>
            <a:off x="6388346" y="1006070"/>
            <a:ext cx="143661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eaLnBrk="0" hangingPunct="0"/>
            <a:r>
              <a:rPr lang="en-US" b="1" dirty="0" smtClean="0">
                <a:solidFill>
                  <a:srgbClr val="FF0000"/>
                </a:solidFill>
                <a:latin typeface="+mj-lt"/>
              </a:rPr>
              <a:t>T(n) = </a:t>
            </a:r>
            <a:r>
              <a:rPr lang="uk-UA" b="1" dirty="0" smtClean="0">
                <a:solidFill>
                  <a:srgbClr val="FF0000"/>
                </a:solidFill>
                <a:latin typeface="+mj-lt"/>
              </a:rPr>
              <a:t>Θ</a:t>
            </a:r>
            <a:r>
              <a:rPr lang="en-US" b="1" dirty="0" smtClean="0">
                <a:solidFill>
                  <a:srgbClr val="FF0000"/>
                </a:solidFill>
                <a:latin typeface="+mj-lt"/>
              </a:rPr>
              <a:t>(1</a:t>
            </a:r>
            <a:r>
              <a:rPr lang="uk-UA" b="1" dirty="0" smtClean="0">
                <a:solidFill>
                  <a:srgbClr val="FF0000"/>
                </a:solidFill>
                <a:latin typeface="+mj-lt"/>
              </a:rPr>
              <a:t>) </a:t>
            </a:r>
            <a:endParaRPr lang="uk-UA" b="1" dirty="0">
              <a:solidFill>
                <a:srgbClr val="FF0000"/>
              </a:solidFill>
              <a:latin typeface="+mj-lt"/>
            </a:endParaRPr>
          </a:p>
        </p:txBody>
      </p:sp>
      <p:cxnSp>
        <p:nvCxnSpPr>
          <p:cNvPr id="36" name="Прямая со стрелкой 35"/>
          <p:cNvCxnSpPr/>
          <p:nvPr/>
        </p:nvCxnSpPr>
        <p:spPr>
          <a:xfrm>
            <a:off x="3618862" y="1752277"/>
            <a:ext cx="33485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Прямая со стрелкой 40"/>
          <p:cNvCxnSpPr/>
          <p:nvPr/>
        </p:nvCxnSpPr>
        <p:spPr>
          <a:xfrm flipH="1">
            <a:off x="3618862" y="1989715"/>
            <a:ext cx="334850" cy="444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Прямоугольник 44"/>
          <p:cNvSpPr/>
          <p:nvPr/>
        </p:nvSpPr>
        <p:spPr>
          <a:xfrm>
            <a:off x="2642677" y="1605058"/>
            <a:ext cx="993219" cy="495649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uk-UA" dirty="0"/>
          </a:p>
        </p:txBody>
      </p:sp>
      <p:sp>
        <p:nvSpPr>
          <p:cNvPr id="50" name="TextBox 49"/>
          <p:cNvSpPr txBox="1"/>
          <p:nvPr/>
        </p:nvSpPr>
        <p:spPr>
          <a:xfrm>
            <a:off x="2429933" y="2492896"/>
            <a:ext cx="39574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b="1" dirty="0" smtClean="0">
                <a:solidFill>
                  <a:srgbClr val="002060"/>
                </a:solidFill>
                <a:latin typeface="+mj-lt"/>
              </a:rPr>
              <a:t>Що потрібно зробити?</a:t>
            </a:r>
            <a:endParaRPr lang="uk-UA" b="1" dirty="0">
              <a:solidFill>
                <a:srgbClr val="002060"/>
              </a:solidFill>
              <a:latin typeface="+mj-lt"/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611560" y="2915652"/>
            <a:ext cx="78488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b="1" dirty="0" err="1" smtClean="0">
                <a:solidFill>
                  <a:srgbClr val="00B050"/>
                </a:solidFill>
                <a:latin typeface="+mj-lt"/>
              </a:rPr>
              <a:t>Перенаправити</a:t>
            </a:r>
            <a:r>
              <a:rPr lang="uk-UA" b="1" dirty="0" smtClean="0">
                <a:solidFill>
                  <a:srgbClr val="00B050"/>
                </a:solidFill>
                <a:latin typeface="+mj-lt"/>
              </a:rPr>
              <a:t> зв'язки між елементами</a:t>
            </a:r>
            <a:endParaRPr lang="uk-UA" dirty="0">
              <a:solidFill>
                <a:srgbClr val="00B050"/>
              </a:solidFill>
              <a:latin typeface="+mj-lt"/>
            </a:endParaRPr>
          </a:p>
        </p:txBody>
      </p:sp>
      <p:sp>
        <p:nvSpPr>
          <p:cNvPr id="2" name="Полилиния 1"/>
          <p:cNvSpPr/>
          <p:nvPr/>
        </p:nvSpPr>
        <p:spPr>
          <a:xfrm>
            <a:off x="3087757" y="1245694"/>
            <a:ext cx="2703443" cy="357819"/>
          </a:xfrm>
          <a:custGeom>
            <a:avLst/>
            <a:gdLst>
              <a:gd name="connsiteX0" fmla="*/ 0 w 2703443"/>
              <a:gd name="connsiteY0" fmla="*/ 357819 h 357819"/>
              <a:gd name="connsiteX1" fmla="*/ 1272208 w 2703443"/>
              <a:gd name="connsiteY1" fmla="*/ 10 h 357819"/>
              <a:gd name="connsiteX2" fmla="*/ 2703443 w 2703443"/>
              <a:gd name="connsiteY2" fmla="*/ 344567 h 357819"/>
              <a:gd name="connsiteX3" fmla="*/ 2703443 w 2703443"/>
              <a:gd name="connsiteY3" fmla="*/ 344567 h 3578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703443" h="357819">
                <a:moveTo>
                  <a:pt x="0" y="357819"/>
                </a:moveTo>
                <a:cubicBezTo>
                  <a:pt x="410817" y="180019"/>
                  <a:pt x="821634" y="2219"/>
                  <a:pt x="1272208" y="10"/>
                </a:cubicBezTo>
                <a:cubicBezTo>
                  <a:pt x="1722782" y="-2199"/>
                  <a:pt x="2703443" y="344567"/>
                  <a:pt x="2703443" y="344567"/>
                </a:cubicBezTo>
                <a:lnTo>
                  <a:pt x="2703443" y="344567"/>
                </a:lnTo>
              </a:path>
            </a:pathLst>
          </a:custGeom>
          <a:ln>
            <a:solidFill>
              <a:srgbClr val="00B05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3" name="Полилиния 2"/>
          <p:cNvSpPr/>
          <p:nvPr/>
        </p:nvSpPr>
        <p:spPr>
          <a:xfrm>
            <a:off x="3048000" y="2105025"/>
            <a:ext cx="2743200" cy="295288"/>
          </a:xfrm>
          <a:custGeom>
            <a:avLst/>
            <a:gdLst>
              <a:gd name="connsiteX0" fmla="*/ 2743200 w 2743200"/>
              <a:gd name="connsiteY0" fmla="*/ 0 h 295288"/>
              <a:gd name="connsiteX1" fmla="*/ 1362075 w 2743200"/>
              <a:gd name="connsiteY1" fmla="*/ 295275 h 295288"/>
              <a:gd name="connsiteX2" fmla="*/ 0 w 2743200"/>
              <a:gd name="connsiteY2" fmla="*/ 9525 h 295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743200" h="295288">
                <a:moveTo>
                  <a:pt x="2743200" y="0"/>
                </a:moveTo>
                <a:cubicBezTo>
                  <a:pt x="2281237" y="146844"/>
                  <a:pt x="1819275" y="293688"/>
                  <a:pt x="1362075" y="295275"/>
                </a:cubicBezTo>
                <a:cubicBezTo>
                  <a:pt x="904875" y="296863"/>
                  <a:pt x="452437" y="153194"/>
                  <a:pt x="0" y="9525"/>
                </a:cubicBezTo>
              </a:path>
            </a:pathLst>
          </a:custGeom>
          <a:ln>
            <a:solidFill>
              <a:srgbClr val="00B05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52" name="TextBox 51"/>
          <p:cNvSpPr txBox="1"/>
          <p:nvPr/>
        </p:nvSpPr>
        <p:spPr>
          <a:xfrm>
            <a:off x="740244" y="3295382"/>
            <a:ext cx="4206687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i="1" dirty="0" err="1" smtClean="0">
                <a:solidFill>
                  <a:srgbClr val="002060"/>
                </a:solidFill>
                <a:latin typeface="+mj-lt"/>
              </a:rPr>
              <a:t>ListDelete</a:t>
            </a:r>
            <a:r>
              <a:rPr lang="en-US" i="1" dirty="0" smtClean="0">
                <a:solidFill>
                  <a:srgbClr val="002060"/>
                </a:solidFill>
                <a:latin typeface="+mj-lt"/>
              </a:rPr>
              <a:t> (L, x):</a:t>
            </a:r>
          </a:p>
          <a:p>
            <a:pPr algn="just"/>
            <a:r>
              <a:rPr lang="en-US" i="1" dirty="0">
                <a:solidFill>
                  <a:srgbClr val="002060"/>
                </a:solidFill>
                <a:latin typeface="+mj-lt"/>
              </a:rPr>
              <a:t> </a:t>
            </a:r>
            <a:r>
              <a:rPr lang="en-US" i="1" dirty="0" smtClean="0">
                <a:solidFill>
                  <a:srgbClr val="002060"/>
                </a:solidFill>
                <a:latin typeface="+mj-lt"/>
              </a:rPr>
              <a:t>    if </a:t>
            </a:r>
            <a:r>
              <a:rPr lang="en-US" i="1" dirty="0" err="1" smtClean="0">
                <a:solidFill>
                  <a:srgbClr val="002060"/>
                </a:solidFill>
                <a:latin typeface="+mj-lt"/>
              </a:rPr>
              <a:t>prev</a:t>
            </a:r>
            <a:r>
              <a:rPr lang="en-US" i="1" dirty="0" smtClean="0">
                <a:solidFill>
                  <a:srgbClr val="002060"/>
                </a:solidFill>
                <a:latin typeface="+mj-lt"/>
              </a:rPr>
              <a:t> (x) ≠ null then:</a:t>
            </a:r>
          </a:p>
          <a:p>
            <a:pPr algn="just"/>
            <a:r>
              <a:rPr lang="en-US" i="1" dirty="0">
                <a:solidFill>
                  <a:srgbClr val="002060"/>
                </a:solidFill>
                <a:latin typeface="+mj-lt"/>
              </a:rPr>
              <a:t> </a:t>
            </a:r>
            <a:r>
              <a:rPr lang="en-US" i="1" dirty="0" smtClean="0">
                <a:solidFill>
                  <a:srgbClr val="002060"/>
                </a:solidFill>
                <a:latin typeface="+mj-lt"/>
              </a:rPr>
              <a:t>          next (</a:t>
            </a:r>
            <a:r>
              <a:rPr lang="en-US" i="1" dirty="0" err="1" smtClean="0">
                <a:solidFill>
                  <a:srgbClr val="002060"/>
                </a:solidFill>
                <a:latin typeface="+mj-lt"/>
              </a:rPr>
              <a:t>prev</a:t>
            </a:r>
            <a:r>
              <a:rPr lang="en-US" i="1" dirty="0" smtClean="0">
                <a:solidFill>
                  <a:srgbClr val="002060"/>
                </a:solidFill>
                <a:latin typeface="+mj-lt"/>
              </a:rPr>
              <a:t> (x)) = next (x)</a:t>
            </a:r>
          </a:p>
          <a:p>
            <a:pPr algn="just"/>
            <a:r>
              <a:rPr lang="en-US" i="1" dirty="0">
                <a:solidFill>
                  <a:srgbClr val="002060"/>
                </a:solidFill>
                <a:latin typeface="+mj-lt"/>
              </a:rPr>
              <a:t> </a:t>
            </a:r>
            <a:r>
              <a:rPr lang="en-US" i="1" dirty="0" smtClean="0">
                <a:solidFill>
                  <a:srgbClr val="002060"/>
                </a:solidFill>
                <a:latin typeface="+mj-lt"/>
              </a:rPr>
              <a:t>    else</a:t>
            </a:r>
          </a:p>
          <a:p>
            <a:pPr algn="just"/>
            <a:r>
              <a:rPr lang="en-US" i="1" dirty="0">
                <a:solidFill>
                  <a:srgbClr val="002060"/>
                </a:solidFill>
                <a:latin typeface="+mj-lt"/>
              </a:rPr>
              <a:t> </a:t>
            </a:r>
            <a:r>
              <a:rPr lang="en-US" i="1" dirty="0" smtClean="0">
                <a:solidFill>
                  <a:srgbClr val="002060"/>
                </a:solidFill>
                <a:latin typeface="+mj-lt"/>
              </a:rPr>
              <a:t>         heal (L) = next (x)</a:t>
            </a:r>
            <a:endParaRPr lang="uk-UA" i="1" dirty="0" smtClean="0">
              <a:solidFill>
                <a:srgbClr val="002060"/>
              </a:solidFill>
              <a:latin typeface="+mj-lt"/>
            </a:endParaRPr>
          </a:p>
          <a:p>
            <a:pPr algn="just"/>
            <a:r>
              <a:rPr lang="uk-UA" i="1" dirty="0">
                <a:solidFill>
                  <a:srgbClr val="002060"/>
                </a:solidFill>
                <a:latin typeface="+mj-lt"/>
              </a:rPr>
              <a:t> </a:t>
            </a:r>
            <a:r>
              <a:rPr lang="uk-UA" i="1" dirty="0" smtClean="0">
                <a:solidFill>
                  <a:srgbClr val="002060"/>
                </a:solidFill>
                <a:latin typeface="+mj-lt"/>
              </a:rPr>
              <a:t>  </a:t>
            </a:r>
            <a:endParaRPr lang="en-US" i="1" dirty="0" smtClean="0">
              <a:solidFill>
                <a:srgbClr val="002060"/>
              </a:solidFill>
              <a:latin typeface="+mj-lt"/>
            </a:endParaRPr>
          </a:p>
          <a:p>
            <a:pPr algn="just"/>
            <a:r>
              <a:rPr lang="uk-UA" i="1" dirty="0" smtClean="0">
                <a:solidFill>
                  <a:srgbClr val="002060"/>
                </a:solidFill>
                <a:latin typeface="+mj-lt"/>
              </a:rPr>
              <a:t> </a:t>
            </a:r>
            <a:r>
              <a:rPr lang="en-US" i="1" dirty="0" smtClean="0">
                <a:solidFill>
                  <a:srgbClr val="002060"/>
                </a:solidFill>
                <a:latin typeface="+mj-lt"/>
              </a:rPr>
              <a:t>if next (x)</a:t>
            </a:r>
            <a:r>
              <a:rPr lang="uk-UA" i="1" dirty="0" smtClean="0">
                <a:solidFill>
                  <a:srgbClr val="002060"/>
                </a:solidFill>
                <a:latin typeface="+mj-lt"/>
              </a:rPr>
              <a:t> ≠ </a:t>
            </a:r>
            <a:r>
              <a:rPr lang="en-US" i="1" dirty="0" smtClean="0">
                <a:solidFill>
                  <a:srgbClr val="002060"/>
                </a:solidFill>
                <a:latin typeface="+mj-lt"/>
              </a:rPr>
              <a:t>null then:</a:t>
            </a:r>
          </a:p>
          <a:p>
            <a:pPr algn="just"/>
            <a:r>
              <a:rPr lang="en-US" i="1" dirty="0">
                <a:solidFill>
                  <a:srgbClr val="002060"/>
                </a:solidFill>
                <a:latin typeface="+mj-lt"/>
              </a:rPr>
              <a:t> </a:t>
            </a:r>
            <a:r>
              <a:rPr lang="en-US" i="1" dirty="0" smtClean="0">
                <a:solidFill>
                  <a:srgbClr val="002060"/>
                </a:solidFill>
                <a:latin typeface="+mj-lt"/>
              </a:rPr>
              <a:t>         </a:t>
            </a:r>
            <a:r>
              <a:rPr lang="en-US" i="1" dirty="0" err="1" smtClean="0">
                <a:solidFill>
                  <a:srgbClr val="002060"/>
                </a:solidFill>
                <a:latin typeface="+mj-lt"/>
              </a:rPr>
              <a:t>prev</a:t>
            </a:r>
            <a:r>
              <a:rPr lang="en-US" i="1" dirty="0" smtClean="0">
                <a:solidFill>
                  <a:srgbClr val="002060"/>
                </a:solidFill>
                <a:latin typeface="+mj-lt"/>
              </a:rPr>
              <a:t> (next (x)) = </a:t>
            </a:r>
            <a:r>
              <a:rPr lang="en-US" i="1" dirty="0" err="1" smtClean="0">
                <a:solidFill>
                  <a:srgbClr val="002060"/>
                </a:solidFill>
                <a:latin typeface="+mj-lt"/>
              </a:rPr>
              <a:t>prev</a:t>
            </a:r>
            <a:r>
              <a:rPr lang="en-US" i="1" dirty="0" smtClean="0">
                <a:solidFill>
                  <a:srgbClr val="002060"/>
                </a:solidFill>
                <a:latin typeface="+mj-lt"/>
              </a:rPr>
              <a:t> (x)</a:t>
            </a:r>
          </a:p>
          <a:p>
            <a:pPr algn="just"/>
            <a:r>
              <a:rPr lang="en-US" i="1" dirty="0">
                <a:solidFill>
                  <a:srgbClr val="002060"/>
                </a:solidFill>
                <a:latin typeface="+mj-lt"/>
              </a:rPr>
              <a:t> </a:t>
            </a:r>
            <a:r>
              <a:rPr lang="en-US" i="1" dirty="0" smtClean="0">
                <a:solidFill>
                  <a:srgbClr val="002060"/>
                </a:solidFill>
                <a:latin typeface="+mj-lt"/>
              </a:rPr>
              <a:t>    else</a:t>
            </a:r>
          </a:p>
          <a:p>
            <a:pPr algn="just"/>
            <a:r>
              <a:rPr lang="en-US" i="1" dirty="0">
                <a:solidFill>
                  <a:srgbClr val="002060"/>
                </a:solidFill>
                <a:latin typeface="+mj-lt"/>
              </a:rPr>
              <a:t> </a:t>
            </a:r>
            <a:r>
              <a:rPr lang="en-US" i="1" dirty="0" smtClean="0">
                <a:solidFill>
                  <a:srgbClr val="002060"/>
                </a:solidFill>
                <a:latin typeface="+mj-lt"/>
              </a:rPr>
              <a:t>         tail (L) = </a:t>
            </a:r>
            <a:r>
              <a:rPr lang="en-US" i="1" dirty="0" err="1" smtClean="0">
                <a:solidFill>
                  <a:srgbClr val="002060"/>
                </a:solidFill>
                <a:latin typeface="+mj-lt"/>
              </a:rPr>
              <a:t>prev</a:t>
            </a:r>
            <a:r>
              <a:rPr lang="en-US" i="1" dirty="0" smtClean="0">
                <a:solidFill>
                  <a:srgbClr val="002060"/>
                </a:solidFill>
                <a:latin typeface="+mj-lt"/>
              </a:rPr>
              <a:t> (x)</a:t>
            </a:r>
          </a:p>
          <a:p>
            <a:pPr algn="just"/>
            <a:r>
              <a:rPr lang="en-US" i="1" dirty="0">
                <a:solidFill>
                  <a:srgbClr val="002060"/>
                </a:solidFill>
                <a:latin typeface="+mj-lt"/>
              </a:rPr>
              <a:t> </a:t>
            </a:r>
            <a:r>
              <a:rPr lang="en-US" i="1" dirty="0" smtClean="0">
                <a:solidFill>
                  <a:srgbClr val="002060"/>
                </a:solidFill>
                <a:latin typeface="+mj-lt"/>
              </a:rPr>
              <a:t>         </a:t>
            </a:r>
            <a:endParaRPr lang="uk-UA" i="1" dirty="0" smtClean="0">
              <a:solidFill>
                <a:srgbClr val="002060"/>
              </a:solidFill>
              <a:latin typeface="+mj-lt"/>
            </a:endParaRPr>
          </a:p>
        </p:txBody>
      </p:sp>
      <p:sp>
        <p:nvSpPr>
          <p:cNvPr id="53" name="TextBox 52"/>
          <p:cNvSpPr txBox="1"/>
          <p:nvPr/>
        </p:nvSpPr>
        <p:spPr>
          <a:xfrm>
            <a:off x="4283968" y="3573016"/>
            <a:ext cx="453264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400" i="1" dirty="0" smtClean="0">
                <a:solidFill>
                  <a:srgbClr val="00B050"/>
                </a:solidFill>
                <a:latin typeface="+mj-lt"/>
              </a:rPr>
              <a:t>// перевіряємо чи перед елементом </a:t>
            </a:r>
            <a:r>
              <a:rPr lang="en-US" sz="1400" i="1" dirty="0" smtClean="0">
                <a:solidFill>
                  <a:srgbClr val="00B050"/>
                </a:solidFill>
                <a:latin typeface="+mj-lt"/>
              </a:rPr>
              <a:t>x</a:t>
            </a:r>
            <a:r>
              <a:rPr lang="uk-UA" sz="1400" i="1" dirty="0" smtClean="0">
                <a:solidFill>
                  <a:srgbClr val="00B050"/>
                </a:solidFill>
                <a:latin typeface="+mj-lt"/>
              </a:rPr>
              <a:t> існує елемент та встановлюємо йому зв’язок </a:t>
            </a:r>
            <a:r>
              <a:rPr lang="en-US" sz="1400" i="1" dirty="0" smtClean="0">
                <a:solidFill>
                  <a:srgbClr val="00B050"/>
                </a:solidFill>
                <a:latin typeface="+mj-lt"/>
              </a:rPr>
              <a:t>next</a:t>
            </a:r>
            <a:endParaRPr lang="uk-UA" i="1" dirty="0">
              <a:solidFill>
                <a:srgbClr val="00B050"/>
              </a:solidFill>
              <a:latin typeface="+mj-lt"/>
            </a:endParaRPr>
          </a:p>
        </p:txBody>
      </p:sp>
      <p:sp>
        <p:nvSpPr>
          <p:cNvPr id="54" name="TextBox 53"/>
          <p:cNvSpPr txBox="1"/>
          <p:nvPr/>
        </p:nvSpPr>
        <p:spPr>
          <a:xfrm>
            <a:off x="3953712" y="4249490"/>
            <a:ext cx="486289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400" i="1" dirty="0" smtClean="0">
                <a:solidFill>
                  <a:srgbClr val="00B050"/>
                </a:solidFill>
                <a:latin typeface="+mj-lt"/>
              </a:rPr>
              <a:t>// якщо перед х не існує елементів, встановлюємо, що новою головую буде настпуний за х елемент</a:t>
            </a:r>
            <a:endParaRPr lang="uk-UA" i="1" dirty="0">
              <a:solidFill>
                <a:srgbClr val="00B050"/>
              </a:solidFill>
              <a:latin typeface="+mj-lt"/>
            </a:endParaRPr>
          </a:p>
        </p:txBody>
      </p:sp>
      <p:sp>
        <p:nvSpPr>
          <p:cNvPr id="55" name="TextBox 54"/>
          <p:cNvSpPr txBox="1"/>
          <p:nvPr/>
        </p:nvSpPr>
        <p:spPr>
          <a:xfrm>
            <a:off x="4295130" y="5018021"/>
            <a:ext cx="4309318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400" i="1" dirty="0" smtClean="0">
                <a:solidFill>
                  <a:srgbClr val="00B050"/>
                </a:solidFill>
                <a:latin typeface="+mj-lt"/>
              </a:rPr>
              <a:t>// аналогічно в  зворотному порядку проводиться зв'язування наступного після х елементу з іншими елементами</a:t>
            </a:r>
            <a:endParaRPr lang="uk-UA" i="1" dirty="0">
              <a:solidFill>
                <a:srgbClr val="00B05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2787956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" grpId="0"/>
      <p:bldP spid="51" grpId="0"/>
      <p:bldP spid="3" grpId="0" animBg="1"/>
      <p:bldP spid="52" grpId="0"/>
      <p:bldP spid="53" grpId="0"/>
      <p:bldP spid="54" grpId="0"/>
      <p:bldP spid="55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1179059" y="2636912"/>
            <a:ext cx="6777317" cy="1224136"/>
          </a:xfrm>
        </p:spPr>
        <p:txBody>
          <a:bodyPr>
            <a:normAutofit/>
          </a:bodyPr>
          <a:lstStyle/>
          <a:p>
            <a:pPr marL="68580" indent="0" algn="ctr">
              <a:buNone/>
            </a:pPr>
            <a:r>
              <a:rPr lang="ru-RU" altLang="ru-RU" b="1" dirty="0" smtClean="0">
                <a:solidFill>
                  <a:schemeClr val="accent2">
                    <a:lumMod val="75000"/>
                  </a:schemeClr>
                </a:solidFill>
              </a:rPr>
              <a:t>4.</a:t>
            </a:r>
            <a:r>
              <a:rPr lang="uk-UA" b="1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uk-UA" b="1" dirty="0">
                <a:solidFill>
                  <a:schemeClr val="accent2">
                    <a:lumMod val="75000"/>
                  </a:schemeClr>
                </a:solidFill>
              </a:rPr>
              <a:t>Кореневі дерева</a:t>
            </a:r>
          </a:p>
        </p:txBody>
      </p:sp>
    </p:spTree>
    <p:extLst>
      <p:ext uri="{BB962C8B-B14F-4D97-AF65-F5344CB8AC3E}">
        <p14:creationId xmlns:p14="http://schemas.microsoft.com/office/powerpoint/2010/main" val="34283679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5047287" y="-87198"/>
            <a:ext cx="2682145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uk-UA" sz="2000" b="1" dirty="0" smtClean="0">
                <a:solidFill>
                  <a:schemeClr val="lt1"/>
                </a:solidFill>
                <a:latin typeface="+mn-lt"/>
              </a:rPr>
              <a:t>Представлення </a:t>
            </a:r>
          </a:p>
          <a:p>
            <a:pPr algn="ctr"/>
            <a:r>
              <a:rPr lang="uk-UA" sz="2000" b="1" dirty="0" smtClean="0">
                <a:solidFill>
                  <a:schemeClr val="lt1"/>
                </a:solidFill>
                <a:latin typeface="+mn-lt"/>
              </a:rPr>
              <a:t>ієрархічних зв</a:t>
            </a:r>
            <a:r>
              <a:rPr lang="en-US" sz="2000" b="1" dirty="0" smtClean="0">
                <a:solidFill>
                  <a:schemeClr val="lt1"/>
                </a:solidFill>
                <a:latin typeface="+mn-lt"/>
              </a:rPr>
              <a:t>’</a:t>
            </a:r>
            <a:r>
              <a:rPr lang="uk-UA" sz="2000" b="1" dirty="0" err="1" smtClean="0">
                <a:solidFill>
                  <a:schemeClr val="lt1"/>
                </a:solidFill>
                <a:latin typeface="+mn-lt"/>
              </a:rPr>
              <a:t>язків</a:t>
            </a:r>
            <a:endParaRPr lang="uk-UA" sz="2000" b="1" dirty="0">
              <a:solidFill>
                <a:schemeClr val="lt1"/>
              </a:solidFill>
              <a:latin typeface="+mn-lt"/>
            </a:endParaRPr>
          </a:p>
        </p:txBody>
      </p:sp>
      <p:sp>
        <p:nvSpPr>
          <p:cNvPr id="2" name="Овал 1"/>
          <p:cNvSpPr/>
          <p:nvPr/>
        </p:nvSpPr>
        <p:spPr>
          <a:xfrm>
            <a:off x="4021068" y="1124744"/>
            <a:ext cx="1008112" cy="1008112"/>
          </a:xfrm>
          <a:prstGeom prst="ellipse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Я</a:t>
            </a:r>
            <a:endParaRPr lang="uk-UA" dirty="0"/>
          </a:p>
        </p:txBody>
      </p:sp>
      <p:sp>
        <p:nvSpPr>
          <p:cNvPr id="6" name="Овал 5"/>
          <p:cNvSpPr/>
          <p:nvPr/>
        </p:nvSpPr>
        <p:spPr>
          <a:xfrm>
            <a:off x="2098596" y="2132856"/>
            <a:ext cx="1008112" cy="1008112"/>
          </a:xfrm>
          <a:prstGeom prst="ellipse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тато</a:t>
            </a:r>
            <a:endParaRPr lang="uk-UA" dirty="0"/>
          </a:p>
        </p:txBody>
      </p:sp>
      <p:sp>
        <p:nvSpPr>
          <p:cNvPr id="7" name="Овал 6"/>
          <p:cNvSpPr/>
          <p:nvPr/>
        </p:nvSpPr>
        <p:spPr>
          <a:xfrm>
            <a:off x="6084168" y="2132856"/>
            <a:ext cx="1008112" cy="1008112"/>
          </a:xfrm>
          <a:prstGeom prst="ellipse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uk-UA" sz="1600" dirty="0" smtClean="0"/>
              <a:t>мама</a:t>
            </a:r>
            <a:endParaRPr lang="uk-UA" sz="1600" dirty="0"/>
          </a:p>
        </p:txBody>
      </p:sp>
      <p:sp>
        <p:nvSpPr>
          <p:cNvPr id="8" name="Овал 7"/>
          <p:cNvSpPr/>
          <p:nvPr/>
        </p:nvSpPr>
        <p:spPr>
          <a:xfrm>
            <a:off x="1090484" y="3550127"/>
            <a:ext cx="1008112" cy="1008112"/>
          </a:xfrm>
          <a:prstGeom prst="ellipse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1400" dirty="0" smtClean="0"/>
              <a:t>grand</a:t>
            </a:r>
            <a:endParaRPr lang="uk-UA" sz="1400" dirty="0" smtClean="0"/>
          </a:p>
          <a:p>
            <a:pPr algn="ctr"/>
            <a:r>
              <a:rPr lang="en-US" sz="1400" dirty="0" smtClean="0"/>
              <a:t>mother</a:t>
            </a:r>
            <a:endParaRPr lang="uk-UA" sz="1400" dirty="0"/>
          </a:p>
        </p:txBody>
      </p:sp>
      <p:sp>
        <p:nvSpPr>
          <p:cNvPr id="9" name="Овал 8"/>
          <p:cNvSpPr/>
          <p:nvPr/>
        </p:nvSpPr>
        <p:spPr>
          <a:xfrm>
            <a:off x="3059832" y="3550127"/>
            <a:ext cx="1008112" cy="1008112"/>
          </a:xfrm>
          <a:prstGeom prst="ellipse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1600" dirty="0" smtClean="0"/>
              <a:t>grand</a:t>
            </a:r>
            <a:endParaRPr lang="uk-UA" sz="1600" dirty="0" smtClean="0"/>
          </a:p>
          <a:p>
            <a:pPr algn="ctr"/>
            <a:r>
              <a:rPr lang="en-US" sz="1600" dirty="0" smtClean="0"/>
              <a:t>father</a:t>
            </a:r>
            <a:endParaRPr lang="uk-UA" sz="1600" dirty="0"/>
          </a:p>
        </p:txBody>
      </p:sp>
      <p:sp>
        <p:nvSpPr>
          <p:cNvPr id="10" name="Овал 9"/>
          <p:cNvSpPr/>
          <p:nvPr/>
        </p:nvSpPr>
        <p:spPr>
          <a:xfrm>
            <a:off x="5148064" y="3550127"/>
            <a:ext cx="1008112" cy="1008112"/>
          </a:xfrm>
          <a:prstGeom prst="ellipse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1600" dirty="0"/>
              <a:t>grand</a:t>
            </a:r>
            <a:endParaRPr lang="uk-UA" sz="1600" dirty="0"/>
          </a:p>
          <a:p>
            <a:pPr algn="ctr"/>
            <a:r>
              <a:rPr lang="en-US" sz="1600" dirty="0"/>
              <a:t>mother</a:t>
            </a:r>
            <a:endParaRPr lang="uk-UA" sz="1600" dirty="0"/>
          </a:p>
        </p:txBody>
      </p:sp>
      <p:sp>
        <p:nvSpPr>
          <p:cNvPr id="11" name="Овал 10"/>
          <p:cNvSpPr/>
          <p:nvPr/>
        </p:nvSpPr>
        <p:spPr>
          <a:xfrm>
            <a:off x="7070651" y="3550127"/>
            <a:ext cx="1008112" cy="1008112"/>
          </a:xfrm>
          <a:prstGeom prst="ellipse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1600" dirty="0"/>
              <a:t>grand</a:t>
            </a:r>
            <a:endParaRPr lang="uk-UA" sz="1600" dirty="0"/>
          </a:p>
          <a:p>
            <a:pPr algn="ctr"/>
            <a:r>
              <a:rPr lang="en-US" sz="1600" dirty="0"/>
              <a:t>father</a:t>
            </a:r>
            <a:endParaRPr lang="uk-UA" sz="1600" dirty="0"/>
          </a:p>
        </p:txBody>
      </p:sp>
      <p:cxnSp>
        <p:nvCxnSpPr>
          <p:cNvPr id="12" name="Прямая со стрелкой 11"/>
          <p:cNvCxnSpPr>
            <a:stCxn id="2" idx="3"/>
          </p:cNvCxnSpPr>
          <p:nvPr/>
        </p:nvCxnSpPr>
        <p:spPr>
          <a:xfrm flipH="1">
            <a:off x="3059832" y="1985221"/>
            <a:ext cx="1108871" cy="50767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>
            <a:stCxn id="2" idx="5"/>
          </p:cNvCxnSpPr>
          <p:nvPr/>
        </p:nvCxnSpPr>
        <p:spPr>
          <a:xfrm>
            <a:off x="4881545" y="1985221"/>
            <a:ext cx="1202623" cy="50767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 стрелкой 15"/>
          <p:cNvCxnSpPr>
            <a:endCxn id="8" idx="0"/>
          </p:cNvCxnSpPr>
          <p:nvPr/>
        </p:nvCxnSpPr>
        <p:spPr>
          <a:xfrm flipH="1">
            <a:off x="1594540" y="2996952"/>
            <a:ext cx="673204" cy="55317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 стрелкой 17"/>
          <p:cNvCxnSpPr>
            <a:stCxn id="6" idx="5"/>
            <a:endCxn id="9" idx="0"/>
          </p:cNvCxnSpPr>
          <p:nvPr/>
        </p:nvCxnSpPr>
        <p:spPr>
          <a:xfrm>
            <a:off x="2959073" y="2993333"/>
            <a:ext cx="604815" cy="55679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 стрелкой 19"/>
          <p:cNvCxnSpPr>
            <a:stCxn id="7" idx="3"/>
          </p:cNvCxnSpPr>
          <p:nvPr/>
        </p:nvCxnSpPr>
        <p:spPr>
          <a:xfrm flipH="1">
            <a:off x="5652120" y="2993333"/>
            <a:ext cx="579683" cy="55679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 стрелкой 21"/>
          <p:cNvCxnSpPr>
            <a:endCxn id="11" idx="0"/>
          </p:cNvCxnSpPr>
          <p:nvPr/>
        </p:nvCxnSpPr>
        <p:spPr>
          <a:xfrm>
            <a:off x="6901503" y="2993333"/>
            <a:ext cx="673204" cy="55679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 стрелкой 24"/>
          <p:cNvCxnSpPr/>
          <p:nvPr/>
        </p:nvCxnSpPr>
        <p:spPr>
          <a:xfrm flipH="1">
            <a:off x="683568" y="4437112"/>
            <a:ext cx="576064" cy="43204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 стрелкой 26"/>
          <p:cNvCxnSpPr/>
          <p:nvPr/>
        </p:nvCxnSpPr>
        <p:spPr>
          <a:xfrm>
            <a:off x="1931142" y="4437112"/>
            <a:ext cx="552626" cy="43204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 стрелкой 30"/>
          <p:cNvCxnSpPr/>
          <p:nvPr/>
        </p:nvCxnSpPr>
        <p:spPr>
          <a:xfrm flipH="1">
            <a:off x="2699792" y="4437112"/>
            <a:ext cx="561688" cy="43204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Прямая со стрелкой 32"/>
          <p:cNvCxnSpPr>
            <a:stCxn id="9" idx="5"/>
          </p:cNvCxnSpPr>
          <p:nvPr/>
        </p:nvCxnSpPr>
        <p:spPr>
          <a:xfrm>
            <a:off x="3920309" y="4410604"/>
            <a:ext cx="466293" cy="45855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Прямая со стрелкой 34"/>
          <p:cNvCxnSpPr/>
          <p:nvPr/>
        </p:nvCxnSpPr>
        <p:spPr>
          <a:xfrm flipH="1">
            <a:off x="4788024" y="4437112"/>
            <a:ext cx="504056" cy="43204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Прямая со стрелкой 36"/>
          <p:cNvCxnSpPr>
            <a:stCxn id="10" idx="5"/>
          </p:cNvCxnSpPr>
          <p:nvPr/>
        </p:nvCxnSpPr>
        <p:spPr>
          <a:xfrm>
            <a:off x="6008541" y="4410604"/>
            <a:ext cx="507675" cy="45855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Прямая со стрелкой 38"/>
          <p:cNvCxnSpPr/>
          <p:nvPr/>
        </p:nvCxnSpPr>
        <p:spPr>
          <a:xfrm flipH="1">
            <a:off x="6732240" y="4437112"/>
            <a:ext cx="505865" cy="43204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Прямая со стрелкой 40"/>
          <p:cNvCxnSpPr/>
          <p:nvPr/>
        </p:nvCxnSpPr>
        <p:spPr>
          <a:xfrm>
            <a:off x="7909615" y="4437112"/>
            <a:ext cx="504056" cy="43204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Овал 41"/>
          <p:cNvSpPr/>
          <p:nvPr/>
        </p:nvSpPr>
        <p:spPr>
          <a:xfrm>
            <a:off x="558547" y="5111414"/>
            <a:ext cx="554551" cy="554551"/>
          </a:xfrm>
          <a:prstGeom prst="ellipse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…</a:t>
            </a:r>
            <a:endParaRPr lang="uk-UA" dirty="0"/>
          </a:p>
        </p:txBody>
      </p:sp>
      <p:sp>
        <p:nvSpPr>
          <p:cNvPr id="43" name="Овал 42"/>
          <p:cNvSpPr/>
          <p:nvPr/>
        </p:nvSpPr>
        <p:spPr>
          <a:xfrm>
            <a:off x="1975862" y="5111412"/>
            <a:ext cx="554551" cy="554551"/>
          </a:xfrm>
          <a:prstGeom prst="ellipse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…</a:t>
            </a:r>
            <a:endParaRPr lang="uk-UA" dirty="0"/>
          </a:p>
        </p:txBody>
      </p:sp>
      <p:sp>
        <p:nvSpPr>
          <p:cNvPr id="44" name="Овал 43"/>
          <p:cNvSpPr/>
          <p:nvPr/>
        </p:nvSpPr>
        <p:spPr>
          <a:xfrm>
            <a:off x="2649297" y="5116762"/>
            <a:ext cx="554551" cy="554551"/>
          </a:xfrm>
          <a:prstGeom prst="ellipse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…</a:t>
            </a:r>
            <a:endParaRPr lang="uk-UA" dirty="0"/>
          </a:p>
        </p:txBody>
      </p:sp>
      <p:sp>
        <p:nvSpPr>
          <p:cNvPr id="45" name="Овал 44"/>
          <p:cNvSpPr/>
          <p:nvPr/>
        </p:nvSpPr>
        <p:spPr>
          <a:xfrm>
            <a:off x="3992086" y="5111412"/>
            <a:ext cx="554551" cy="554551"/>
          </a:xfrm>
          <a:prstGeom prst="ellipse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…</a:t>
            </a:r>
            <a:endParaRPr lang="uk-UA" dirty="0"/>
          </a:p>
        </p:txBody>
      </p:sp>
      <p:sp>
        <p:nvSpPr>
          <p:cNvPr id="46" name="Овал 45"/>
          <p:cNvSpPr/>
          <p:nvPr/>
        </p:nvSpPr>
        <p:spPr>
          <a:xfrm>
            <a:off x="4665521" y="5116762"/>
            <a:ext cx="554551" cy="554551"/>
          </a:xfrm>
          <a:prstGeom prst="ellipse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…</a:t>
            </a:r>
            <a:endParaRPr lang="uk-UA" dirty="0"/>
          </a:p>
        </p:txBody>
      </p:sp>
      <p:sp>
        <p:nvSpPr>
          <p:cNvPr id="47" name="Овал 46"/>
          <p:cNvSpPr/>
          <p:nvPr/>
        </p:nvSpPr>
        <p:spPr>
          <a:xfrm>
            <a:off x="6023897" y="5105580"/>
            <a:ext cx="554551" cy="554551"/>
          </a:xfrm>
          <a:prstGeom prst="ellipse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…</a:t>
            </a:r>
            <a:endParaRPr lang="uk-UA" dirty="0"/>
          </a:p>
        </p:txBody>
      </p:sp>
      <p:sp>
        <p:nvSpPr>
          <p:cNvPr id="48" name="Овал 47"/>
          <p:cNvSpPr/>
          <p:nvPr/>
        </p:nvSpPr>
        <p:spPr>
          <a:xfrm>
            <a:off x="6697332" y="5110930"/>
            <a:ext cx="554551" cy="554551"/>
          </a:xfrm>
          <a:prstGeom prst="ellipse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…</a:t>
            </a:r>
            <a:endParaRPr lang="uk-UA" dirty="0"/>
          </a:p>
        </p:txBody>
      </p:sp>
      <p:sp>
        <p:nvSpPr>
          <p:cNvPr id="49" name="Овал 48"/>
          <p:cNvSpPr/>
          <p:nvPr/>
        </p:nvSpPr>
        <p:spPr>
          <a:xfrm>
            <a:off x="8080034" y="5104405"/>
            <a:ext cx="554551" cy="554551"/>
          </a:xfrm>
          <a:prstGeom prst="ellipse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…</a:t>
            </a:r>
            <a:endParaRPr lang="uk-UA" dirty="0"/>
          </a:p>
        </p:txBody>
      </p:sp>
      <p:pic>
        <p:nvPicPr>
          <p:cNvPr id="51" name="Рисунок 5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682351" y="651490"/>
            <a:ext cx="1406805" cy="1636763"/>
          </a:xfrm>
          <a:prstGeom prst="rect">
            <a:avLst/>
          </a:prstGeom>
        </p:spPr>
      </p:pic>
      <p:sp>
        <p:nvSpPr>
          <p:cNvPr id="57" name="Прямоугольник 56"/>
          <p:cNvSpPr/>
          <p:nvPr/>
        </p:nvSpPr>
        <p:spPr>
          <a:xfrm>
            <a:off x="4881545" y="880270"/>
            <a:ext cx="108012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2000" i="1" dirty="0" smtClean="0">
                <a:solidFill>
                  <a:srgbClr val="0070C0"/>
                </a:solidFill>
                <a:latin typeface="+mj-lt"/>
              </a:rPr>
              <a:t>корінь</a:t>
            </a:r>
            <a:endParaRPr lang="uk-UA" sz="2000" i="1" dirty="0">
              <a:solidFill>
                <a:srgbClr val="0070C0"/>
              </a:solidFill>
              <a:latin typeface="+mj-lt"/>
            </a:endParaRPr>
          </a:p>
        </p:txBody>
      </p:sp>
      <p:sp>
        <p:nvSpPr>
          <p:cNvPr id="58" name="Прямоугольник 57"/>
          <p:cNvSpPr/>
          <p:nvPr/>
        </p:nvSpPr>
        <p:spPr>
          <a:xfrm>
            <a:off x="4033748" y="5960879"/>
            <a:ext cx="108012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2000" i="1" dirty="0" smtClean="0">
                <a:solidFill>
                  <a:srgbClr val="0070C0"/>
                </a:solidFill>
                <a:latin typeface="+mj-lt"/>
              </a:rPr>
              <a:t>листки</a:t>
            </a:r>
            <a:endParaRPr lang="uk-UA" sz="2000" i="1" dirty="0">
              <a:solidFill>
                <a:srgbClr val="0070C0"/>
              </a:solidFill>
              <a:latin typeface="+mj-lt"/>
            </a:endParaRPr>
          </a:p>
        </p:txBody>
      </p:sp>
      <p:sp>
        <p:nvSpPr>
          <p:cNvPr id="59" name="Правая фигурная скобка 58"/>
          <p:cNvSpPr/>
          <p:nvPr/>
        </p:nvSpPr>
        <p:spPr>
          <a:xfrm rot="5400000">
            <a:off x="4468644" y="1957493"/>
            <a:ext cx="210328" cy="7917261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3316577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4716348" y="76562"/>
            <a:ext cx="339708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uk-UA" sz="2000" b="1" dirty="0" smtClean="0">
                <a:solidFill>
                  <a:schemeClr val="lt1"/>
                </a:solidFill>
                <a:latin typeface="+mn-lt"/>
              </a:rPr>
              <a:t>Наслідування та </a:t>
            </a:r>
            <a:r>
              <a:rPr lang="uk-UA" sz="2000" b="1" dirty="0" err="1" smtClean="0">
                <a:solidFill>
                  <a:schemeClr val="lt1"/>
                </a:solidFill>
                <a:latin typeface="+mn-lt"/>
              </a:rPr>
              <a:t>арність</a:t>
            </a:r>
            <a:endParaRPr lang="uk-UA" sz="2000" b="1" dirty="0">
              <a:solidFill>
                <a:schemeClr val="lt1"/>
              </a:solidFill>
              <a:latin typeface="+mn-lt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755576" y="836712"/>
            <a:ext cx="763284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dirty="0" smtClean="0">
                <a:latin typeface="+mj-lt"/>
              </a:rPr>
              <a:t>Одна із основних парадигм ООП – </a:t>
            </a:r>
            <a:r>
              <a:rPr lang="uk-UA" b="1" dirty="0" smtClean="0">
                <a:solidFill>
                  <a:srgbClr val="0070C0"/>
                </a:solidFill>
                <a:latin typeface="+mj-lt"/>
              </a:rPr>
              <a:t>НАСЛІДУВАННЯ</a:t>
            </a:r>
          </a:p>
          <a:p>
            <a:endParaRPr lang="uk-UA" i="1" dirty="0">
              <a:latin typeface="+mj-lt"/>
            </a:endParaRPr>
          </a:p>
          <a:p>
            <a:r>
              <a:rPr lang="uk-UA" i="1" dirty="0" smtClean="0">
                <a:latin typeface="+mj-lt"/>
              </a:rPr>
              <a:t>Кореневі дерева використовують для візуалізації послідовності наслідування класів (вказувати батьківські класи та їх нащадки)</a:t>
            </a:r>
            <a:endParaRPr lang="uk-UA" i="1" dirty="0">
              <a:latin typeface="+mj-lt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755576" y="2369791"/>
            <a:ext cx="763284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b="1" dirty="0" err="1" smtClean="0">
                <a:solidFill>
                  <a:srgbClr val="0070C0"/>
                </a:solidFill>
                <a:latin typeface="+mj-lt"/>
              </a:rPr>
              <a:t>Арність</a:t>
            </a:r>
            <a:r>
              <a:rPr lang="uk-UA" dirty="0" smtClean="0">
                <a:latin typeface="+mj-lt"/>
              </a:rPr>
              <a:t> – це кількість дочірніх елементів вузла дерева</a:t>
            </a:r>
            <a:endParaRPr lang="uk-UA" i="1" dirty="0">
              <a:latin typeface="+mj-lt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225070" y="3161460"/>
            <a:ext cx="237626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dirty="0" smtClean="0">
                <a:latin typeface="+mj-lt"/>
              </a:rPr>
              <a:t>Бінарна структура</a:t>
            </a:r>
            <a:endParaRPr lang="uk-UA" i="1" dirty="0">
              <a:latin typeface="+mj-lt"/>
            </a:endParaRPr>
          </a:p>
        </p:txBody>
      </p:sp>
      <p:sp>
        <p:nvSpPr>
          <p:cNvPr id="8" name="Овал 7"/>
          <p:cNvSpPr/>
          <p:nvPr/>
        </p:nvSpPr>
        <p:spPr>
          <a:xfrm>
            <a:off x="2135927" y="4246349"/>
            <a:ext cx="554551" cy="554551"/>
          </a:xfrm>
          <a:prstGeom prst="ellipse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/>
              <a:t>х</a:t>
            </a:r>
          </a:p>
        </p:txBody>
      </p:sp>
      <p:cxnSp>
        <p:nvCxnSpPr>
          <p:cNvPr id="9" name="Прямая со стрелкой 8"/>
          <p:cNvCxnSpPr>
            <a:stCxn id="8" idx="0"/>
          </p:cNvCxnSpPr>
          <p:nvPr/>
        </p:nvCxnSpPr>
        <p:spPr>
          <a:xfrm flipH="1" flipV="1">
            <a:off x="2413202" y="3789040"/>
            <a:ext cx="1" cy="45730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Прямоугольник 9"/>
          <p:cNvSpPr/>
          <p:nvPr/>
        </p:nvSpPr>
        <p:spPr>
          <a:xfrm>
            <a:off x="2300533" y="3848417"/>
            <a:ext cx="108012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i="1" dirty="0" smtClean="0">
                <a:latin typeface="+mj-lt"/>
              </a:rPr>
              <a:t>parent</a:t>
            </a:r>
            <a:endParaRPr lang="uk-UA" sz="1600" i="1" dirty="0">
              <a:latin typeface="+mj-lt"/>
            </a:endParaRPr>
          </a:p>
        </p:txBody>
      </p:sp>
      <p:cxnSp>
        <p:nvCxnSpPr>
          <p:cNvPr id="12" name="Прямая со стрелкой 11"/>
          <p:cNvCxnSpPr/>
          <p:nvPr/>
        </p:nvCxnSpPr>
        <p:spPr>
          <a:xfrm flipH="1">
            <a:off x="1763688" y="4728878"/>
            <a:ext cx="444247" cy="38155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 стрелкой 12"/>
          <p:cNvCxnSpPr/>
          <p:nvPr/>
        </p:nvCxnSpPr>
        <p:spPr>
          <a:xfrm>
            <a:off x="2618470" y="4728878"/>
            <a:ext cx="444247" cy="38155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Прямоугольник 14"/>
          <p:cNvSpPr/>
          <p:nvPr/>
        </p:nvSpPr>
        <p:spPr>
          <a:xfrm>
            <a:off x="2639480" y="4559205"/>
            <a:ext cx="108012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i="1" dirty="0" smtClean="0">
                <a:latin typeface="+mj-lt"/>
              </a:rPr>
              <a:t>right</a:t>
            </a:r>
            <a:endParaRPr lang="uk-UA" sz="1600" i="1" dirty="0">
              <a:latin typeface="+mj-lt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1106805" y="4559205"/>
            <a:ext cx="108012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i="1" dirty="0" smtClean="0">
                <a:latin typeface="+mj-lt"/>
              </a:rPr>
              <a:t>left</a:t>
            </a:r>
            <a:endParaRPr lang="uk-UA" sz="1600" i="1" dirty="0">
              <a:latin typeface="+mj-lt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5437584" y="3022960"/>
            <a:ext cx="237626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dirty="0" smtClean="0">
                <a:latin typeface="+mj-lt"/>
              </a:rPr>
              <a:t>Структура з довільною </a:t>
            </a:r>
            <a:r>
              <a:rPr lang="uk-UA" dirty="0" err="1" smtClean="0">
                <a:latin typeface="+mj-lt"/>
              </a:rPr>
              <a:t>арністю</a:t>
            </a:r>
            <a:endParaRPr lang="uk-UA" i="1" dirty="0">
              <a:latin typeface="+mj-lt"/>
            </a:endParaRPr>
          </a:p>
        </p:txBody>
      </p:sp>
      <p:sp>
        <p:nvSpPr>
          <p:cNvPr id="18" name="Овал 17"/>
          <p:cNvSpPr/>
          <p:nvPr/>
        </p:nvSpPr>
        <p:spPr>
          <a:xfrm>
            <a:off x="6225078" y="4246349"/>
            <a:ext cx="554551" cy="554551"/>
          </a:xfrm>
          <a:prstGeom prst="ellipse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/>
              <a:t>х</a:t>
            </a:r>
          </a:p>
        </p:txBody>
      </p:sp>
      <p:cxnSp>
        <p:nvCxnSpPr>
          <p:cNvPr id="19" name="Прямая со стрелкой 18"/>
          <p:cNvCxnSpPr>
            <a:stCxn id="18" idx="0"/>
          </p:cNvCxnSpPr>
          <p:nvPr/>
        </p:nvCxnSpPr>
        <p:spPr>
          <a:xfrm flipH="1" flipV="1">
            <a:off x="6502353" y="3789040"/>
            <a:ext cx="1" cy="45730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Прямоугольник 19"/>
          <p:cNvSpPr/>
          <p:nvPr/>
        </p:nvSpPr>
        <p:spPr>
          <a:xfrm>
            <a:off x="6389684" y="3848417"/>
            <a:ext cx="108012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i="1" dirty="0" smtClean="0">
                <a:latin typeface="+mj-lt"/>
              </a:rPr>
              <a:t>parent</a:t>
            </a:r>
            <a:endParaRPr lang="uk-UA" sz="1600" i="1" dirty="0">
              <a:latin typeface="+mj-lt"/>
            </a:endParaRPr>
          </a:p>
        </p:txBody>
      </p:sp>
      <p:cxnSp>
        <p:nvCxnSpPr>
          <p:cNvPr id="21" name="Прямая со стрелкой 20"/>
          <p:cNvCxnSpPr/>
          <p:nvPr/>
        </p:nvCxnSpPr>
        <p:spPr>
          <a:xfrm flipH="1">
            <a:off x="5852839" y="4728878"/>
            <a:ext cx="444247" cy="38155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 стрелкой 21"/>
          <p:cNvCxnSpPr/>
          <p:nvPr/>
        </p:nvCxnSpPr>
        <p:spPr>
          <a:xfrm>
            <a:off x="6707621" y="4728878"/>
            <a:ext cx="444247" cy="38155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Овал 25"/>
          <p:cNvSpPr/>
          <p:nvPr/>
        </p:nvSpPr>
        <p:spPr>
          <a:xfrm>
            <a:off x="7116407" y="5038409"/>
            <a:ext cx="554551" cy="554551"/>
          </a:xfrm>
          <a:prstGeom prst="ellipse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400" dirty="0" smtClean="0"/>
              <a:t>х3</a:t>
            </a:r>
            <a:endParaRPr lang="uk-UA" sz="1400" dirty="0"/>
          </a:p>
        </p:txBody>
      </p:sp>
      <p:cxnSp>
        <p:nvCxnSpPr>
          <p:cNvPr id="29" name="Прямая со стрелкой 28"/>
          <p:cNvCxnSpPr/>
          <p:nvPr/>
        </p:nvCxnSpPr>
        <p:spPr>
          <a:xfrm flipH="1">
            <a:off x="7393682" y="5612085"/>
            <a:ext cx="13114" cy="21245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 стрелкой 30"/>
          <p:cNvCxnSpPr/>
          <p:nvPr/>
        </p:nvCxnSpPr>
        <p:spPr>
          <a:xfrm>
            <a:off x="7618369" y="5500037"/>
            <a:ext cx="247370" cy="21245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Овал 31"/>
          <p:cNvSpPr/>
          <p:nvPr/>
        </p:nvSpPr>
        <p:spPr>
          <a:xfrm>
            <a:off x="5422050" y="5103012"/>
            <a:ext cx="554551" cy="554551"/>
          </a:xfrm>
          <a:prstGeom prst="ellipse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400" dirty="0" smtClean="0"/>
              <a:t>х1</a:t>
            </a:r>
            <a:endParaRPr lang="uk-UA" sz="1400" dirty="0"/>
          </a:p>
        </p:txBody>
      </p:sp>
      <p:cxnSp>
        <p:nvCxnSpPr>
          <p:cNvPr id="34" name="Прямая со стрелкой 33"/>
          <p:cNvCxnSpPr/>
          <p:nvPr/>
        </p:nvCxnSpPr>
        <p:spPr>
          <a:xfrm>
            <a:off x="6502353" y="4800900"/>
            <a:ext cx="0" cy="46162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Овал 34"/>
          <p:cNvSpPr/>
          <p:nvPr/>
        </p:nvSpPr>
        <p:spPr>
          <a:xfrm>
            <a:off x="6254829" y="5269993"/>
            <a:ext cx="554551" cy="554551"/>
          </a:xfrm>
          <a:prstGeom prst="ellipse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400" dirty="0" smtClean="0"/>
              <a:t>х2</a:t>
            </a:r>
            <a:endParaRPr lang="uk-UA" sz="1400" dirty="0"/>
          </a:p>
        </p:txBody>
      </p:sp>
      <p:cxnSp>
        <p:nvCxnSpPr>
          <p:cNvPr id="39" name="Прямая со стрелкой 38"/>
          <p:cNvCxnSpPr/>
          <p:nvPr/>
        </p:nvCxnSpPr>
        <p:spPr>
          <a:xfrm flipH="1">
            <a:off x="5206026" y="5500037"/>
            <a:ext cx="216024" cy="21827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Овал 39"/>
          <p:cNvSpPr/>
          <p:nvPr/>
        </p:nvSpPr>
        <p:spPr>
          <a:xfrm>
            <a:off x="4778805" y="5663776"/>
            <a:ext cx="554551" cy="554551"/>
          </a:xfrm>
          <a:prstGeom prst="ellipse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400" dirty="0" smtClean="0"/>
              <a:t>…</a:t>
            </a:r>
            <a:endParaRPr lang="uk-UA" sz="1400" dirty="0"/>
          </a:p>
        </p:txBody>
      </p:sp>
      <p:sp>
        <p:nvSpPr>
          <p:cNvPr id="41" name="Овал 40"/>
          <p:cNvSpPr/>
          <p:nvPr/>
        </p:nvSpPr>
        <p:spPr>
          <a:xfrm>
            <a:off x="7122963" y="5824544"/>
            <a:ext cx="554551" cy="554551"/>
          </a:xfrm>
          <a:prstGeom prst="ellipse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400" dirty="0" smtClean="0"/>
              <a:t>…</a:t>
            </a:r>
            <a:endParaRPr lang="uk-UA" sz="1400" dirty="0"/>
          </a:p>
        </p:txBody>
      </p:sp>
      <p:sp>
        <p:nvSpPr>
          <p:cNvPr id="42" name="Овал 41"/>
          <p:cNvSpPr/>
          <p:nvPr/>
        </p:nvSpPr>
        <p:spPr>
          <a:xfrm>
            <a:off x="7787930" y="5657563"/>
            <a:ext cx="554551" cy="554551"/>
          </a:xfrm>
          <a:prstGeom prst="ellipse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400" dirty="0" smtClean="0"/>
              <a:t>…</a:t>
            </a:r>
            <a:endParaRPr lang="uk-UA" sz="1400" dirty="0"/>
          </a:p>
        </p:txBody>
      </p:sp>
    </p:spTree>
    <p:extLst>
      <p:ext uri="{BB962C8B-B14F-4D97-AF65-F5344CB8AC3E}">
        <p14:creationId xmlns:p14="http://schemas.microsoft.com/office/powerpoint/2010/main" val="31285423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5081835" y="76562"/>
            <a:ext cx="266611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uk-UA" sz="2000" b="1" dirty="0" smtClean="0">
                <a:solidFill>
                  <a:schemeClr val="lt1"/>
                </a:solidFill>
                <a:latin typeface="+mn-lt"/>
              </a:rPr>
              <a:t>Бінарна структура</a:t>
            </a:r>
            <a:endParaRPr lang="uk-UA" sz="2000" b="1" dirty="0">
              <a:solidFill>
                <a:schemeClr val="lt1"/>
              </a:solidFill>
              <a:latin typeface="+mn-lt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755576" y="1052736"/>
            <a:ext cx="763284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b="1" dirty="0" smtClean="0">
                <a:solidFill>
                  <a:srgbClr val="0070C0"/>
                </a:solidFill>
                <a:latin typeface="+mj-lt"/>
              </a:rPr>
              <a:t>Що потрібно знати для пошуку елементу за такою структурою?</a:t>
            </a:r>
            <a:endParaRPr lang="uk-UA" i="1" dirty="0">
              <a:latin typeface="+mj-lt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899592" y="3645024"/>
            <a:ext cx="511256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AutoNum type="arabicPeriod"/>
            </a:pPr>
            <a:r>
              <a:rPr lang="uk-UA" i="1" dirty="0" smtClean="0">
                <a:latin typeface="+mj-lt"/>
              </a:rPr>
              <a:t>Ключ для доступу до вузла </a:t>
            </a:r>
            <a:r>
              <a:rPr lang="en-US" b="1" i="1" dirty="0" smtClean="0">
                <a:latin typeface="+mj-lt"/>
              </a:rPr>
              <a:t>x</a:t>
            </a:r>
            <a:endParaRPr lang="uk-UA" b="1" i="1" dirty="0" smtClean="0">
              <a:latin typeface="+mj-lt"/>
            </a:endParaRPr>
          </a:p>
          <a:p>
            <a:pPr marL="342900" indent="-342900" algn="just">
              <a:buAutoNum type="arabicPeriod"/>
            </a:pPr>
            <a:r>
              <a:rPr lang="uk-UA" i="1" dirty="0" smtClean="0">
                <a:latin typeface="+mj-lt"/>
              </a:rPr>
              <a:t>Інформацію про батьківський вузол</a:t>
            </a:r>
          </a:p>
          <a:p>
            <a:pPr marL="342900" indent="-342900" algn="just">
              <a:buAutoNum type="arabicPeriod"/>
            </a:pPr>
            <a:r>
              <a:rPr lang="uk-UA" i="1" dirty="0" smtClean="0">
                <a:latin typeface="+mj-lt"/>
              </a:rPr>
              <a:t>Інформацію про </a:t>
            </a:r>
            <a:r>
              <a:rPr lang="uk-UA" i="1" dirty="0" err="1" smtClean="0">
                <a:latin typeface="+mj-lt"/>
              </a:rPr>
              <a:t>нащадка</a:t>
            </a:r>
            <a:r>
              <a:rPr lang="uk-UA" i="1" dirty="0" smtClean="0">
                <a:latin typeface="+mj-lt"/>
              </a:rPr>
              <a:t> 1</a:t>
            </a:r>
          </a:p>
          <a:p>
            <a:pPr marL="342900" indent="-342900" algn="just">
              <a:buAutoNum type="arabicPeriod"/>
            </a:pPr>
            <a:r>
              <a:rPr lang="uk-UA" i="1" dirty="0" smtClean="0">
                <a:latin typeface="+mj-lt"/>
              </a:rPr>
              <a:t>Інформацію про </a:t>
            </a:r>
            <a:r>
              <a:rPr lang="uk-UA" i="1" dirty="0" err="1" smtClean="0">
                <a:latin typeface="+mj-lt"/>
              </a:rPr>
              <a:t>нащадка</a:t>
            </a:r>
            <a:r>
              <a:rPr lang="uk-UA" i="1" dirty="0" smtClean="0">
                <a:latin typeface="+mj-lt"/>
              </a:rPr>
              <a:t> 2</a:t>
            </a:r>
            <a:endParaRPr lang="uk-UA" i="1" dirty="0" smtClean="0">
              <a:latin typeface="+mj-lt"/>
            </a:endParaRPr>
          </a:p>
        </p:txBody>
      </p:sp>
      <p:sp>
        <p:nvSpPr>
          <p:cNvPr id="8" name="Овал 7"/>
          <p:cNvSpPr/>
          <p:nvPr/>
        </p:nvSpPr>
        <p:spPr>
          <a:xfrm>
            <a:off x="4217387" y="2310151"/>
            <a:ext cx="554551" cy="554551"/>
          </a:xfrm>
          <a:prstGeom prst="ellipse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/>
              <a:t>х</a:t>
            </a:r>
          </a:p>
        </p:txBody>
      </p:sp>
      <p:cxnSp>
        <p:nvCxnSpPr>
          <p:cNvPr id="9" name="Прямая со стрелкой 8"/>
          <p:cNvCxnSpPr>
            <a:stCxn id="8" idx="0"/>
          </p:cNvCxnSpPr>
          <p:nvPr/>
        </p:nvCxnSpPr>
        <p:spPr>
          <a:xfrm flipH="1" flipV="1">
            <a:off x="4494662" y="1852842"/>
            <a:ext cx="1" cy="45730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Прямоугольник 9"/>
          <p:cNvSpPr/>
          <p:nvPr/>
        </p:nvSpPr>
        <p:spPr>
          <a:xfrm>
            <a:off x="4381993" y="1912219"/>
            <a:ext cx="108012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i="1" dirty="0" smtClean="0">
                <a:latin typeface="+mj-lt"/>
              </a:rPr>
              <a:t>parent</a:t>
            </a:r>
            <a:endParaRPr lang="uk-UA" sz="1600" i="1" dirty="0">
              <a:latin typeface="+mj-lt"/>
            </a:endParaRPr>
          </a:p>
        </p:txBody>
      </p:sp>
      <p:cxnSp>
        <p:nvCxnSpPr>
          <p:cNvPr id="12" name="Прямая со стрелкой 11"/>
          <p:cNvCxnSpPr/>
          <p:nvPr/>
        </p:nvCxnSpPr>
        <p:spPr>
          <a:xfrm flipH="1">
            <a:off x="3845148" y="2792680"/>
            <a:ext cx="444247" cy="38155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 стрелкой 12"/>
          <p:cNvCxnSpPr/>
          <p:nvPr/>
        </p:nvCxnSpPr>
        <p:spPr>
          <a:xfrm>
            <a:off x="4699930" y="2792680"/>
            <a:ext cx="444247" cy="38155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Прямоугольник 14"/>
          <p:cNvSpPr/>
          <p:nvPr/>
        </p:nvSpPr>
        <p:spPr>
          <a:xfrm>
            <a:off x="4720940" y="2623007"/>
            <a:ext cx="108012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i="1" dirty="0" smtClean="0">
                <a:latin typeface="+mj-lt"/>
              </a:rPr>
              <a:t>right</a:t>
            </a:r>
            <a:endParaRPr lang="uk-UA" sz="1600" i="1" dirty="0">
              <a:latin typeface="+mj-lt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3188265" y="2623007"/>
            <a:ext cx="108012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i="1" dirty="0" smtClean="0">
                <a:latin typeface="+mj-lt"/>
              </a:rPr>
              <a:t>left</a:t>
            </a:r>
            <a:endParaRPr lang="uk-UA" sz="1600" i="1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5653378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5215685" y="76562"/>
            <a:ext cx="239841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uk-UA" sz="2000" b="1" dirty="0" smtClean="0">
                <a:solidFill>
                  <a:schemeClr val="lt1"/>
                </a:solidFill>
                <a:latin typeface="+mn-lt"/>
              </a:rPr>
              <a:t>Довільна </a:t>
            </a:r>
            <a:r>
              <a:rPr lang="uk-UA" sz="2000" b="1" dirty="0" err="1" smtClean="0">
                <a:solidFill>
                  <a:schemeClr val="lt1"/>
                </a:solidFill>
                <a:latin typeface="+mn-lt"/>
              </a:rPr>
              <a:t>арність</a:t>
            </a:r>
            <a:endParaRPr lang="uk-UA" sz="2000" b="1" dirty="0">
              <a:solidFill>
                <a:schemeClr val="lt1"/>
              </a:solidFill>
              <a:latin typeface="+mn-lt"/>
            </a:endParaRPr>
          </a:p>
        </p:txBody>
      </p:sp>
      <p:sp>
        <p:nvSpPr>
          <p:cNvPr id="18" name="Овал 17"/>
          <p:cNvSpPr/>
          <p:nvPr/>
        </p:nvSpPr>
        <p:spPr>
          <a:xfrm>
            <a:off x="4106163" y="2210845"/>
            <a:ext cx="554551" cy="554551"/>
          </a:xfrm>
          <a:prstGeom prst="ellipse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/>
              <a:t>х</a:t>
            </a:r>
          </a:p>
        </p:txBody>
      </p:sp>
      <p:cxnSp>
        <p:nvCxnSpPr>
          <p:cNvPr id="19" name="Прямая со стрелкой 18"/>
          <p:cNvCxnSpPr>
            <a:stCxn id="18" idx="0"/>
          </p:cNvCxnSpPr>
          <p:nvPr/>
        </p:nvCxnSpPr>
        <p:spPr>
          <a:xfrm flipH="1" flipV="1">
            <a:off x="4383438" y="1753536"/>
            <a:ext cx="1" cy="45730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Прямоугольник 19"/>
          <p:cNvSpPr/>
          <p:nvPr/>
        </p:nvSpPr>
        <p:spPr>
          <a:xfrm>
            <a:off x="4270769" y="1812913"/>
            <a:ext cx="108012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i="1" dirty="0" smtClean="0">
                <a:latin typeface="+mj-lt"/>
              </a:rPr>
              <a:t>parent</a:t>
            </a:r>
            <a:endParaRPr lang="uk-UA" sz="1600" i="1" dirty="0">
              <a:latin typeface="+mj-lt"/>
            </a:endParaRPr>
          </a:p>
        </p:txBody>
      </p:sp>
      <p:cxnSp>
        <p:nvCxnSpPr>
          <p:cNvPr id="21" name="Прямая со стрелкой 20"/>
          <p:cNvCxnSpPr/>
          <p:nvPr/>
        </p:nvCxnSpPr>
        <p:spPr>
          <a:xfrm flipH="1">
            <a:off x="3733924" y="2693374"/>
            <a:ext cx="444247" cy="38155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 стрелкой 21"/>
          <p:cNvCxnSpPr/>
          <p:nvPr/>
        </p:nvCxnSpPr>
        <p:spPr>
          <a:xfrm>
            <a:off x="4588706" y="2693374"/>
            <a:ext cx="444247" cy="38155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Овал 25"/>
          <p:cNvSpPr/>
          <p:nvPr/>
        </p:nvSpPr>
        <p:spPr>
          <a:xfrm>
            <a:off x="4997492" y="3002905"/>
            <a:ext cx="554551" cy="554551"/>
          </a:xfrm>
          <a:prstGeom prst="ellipse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400" dirty="0" smtClean="0"/>
              <a:t>х3</a:t>
            </a:r>
            <a:endParaRPr lang="uk-UA" sz="1400" dirty="0"/>
          </a:p>
        </p:txBody>
      </p:sp>
      <p:cxnSp>
        <p:nvCxnSpPr>
          <p:cNvPr id="29" name="Прямая со стрелкой 28"/>
          <p:cNvCxnSpPr/>
          <p:nvPr/>
        </p:nvCxnSpPr>
        <p:spPr>
          <a:xfrm flipH="1">
            <a:off x="5274767" y="3576581"/>
            <a:ext cx="13114" cy="21245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 стрелкой 30"/>
          <p:cNvCxnSpPr/>
          <p:nvPr/>
        </p:nvCxnSpPr>
        <p:spPr>
          <a:xfrm>
            <a:off x="5499454" y="3464533"/>
            <a:ext cx="247370" cy="21245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Овал 31"/>
          <p:cNvSpPr/>
          <p:nvPr/>
        </p:nvSpPr>
        <p:spPr>
          <a:xfrm>
            <a:off x="3303135" y="3067508"/>
            <a:ext cx="554551" cy="554551"/>
          </a:xfrm>
          <a:prstGeom prst="ellipse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400" dirty="0" smtClean="0"/>
              <a:t>х1</a:t>
            </a:r>
            <a:endParaRPr lang="uk-UA" sz="1400" dirty="0"/>
          </a:p>
        </p:txBody>
      </p:sp>
      <p:cxnSp>
        <p:nvCxnSpPr>
          <p:cNvPr id="34" name="Прямая со стрелкой 33"/>
          <p:cNvCxnSpPr/>
          <p:nvPr/>
        </p:nvCxnSpPr>
        <p:spPr>
          <a:xfrm>
            <a:off x="4383438" y="2765396"/>
            <a:ext cx="0" cy="46162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Овал 34"/>
          <p:cNvSpPr/>
          <p:nvPr/>
        </p:nvSpPr>
        <p:spPr>
          <a:xfrm>
            <a:off x="4135914" y="3234489"/>
            <a:ext cx="554551" cy="554551"/>
          </a:xfrm>
          <a:prstGeom prst="ellipse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400" dirty="0" smtClean="0"/>
              <a:t>х2</a:t>
            </a:r>
            <a:endParaRPr lang="uk-UA" sz="1400" dirty="0"/>
          </a:p>
        </p:txBody>
      </p:sp>
      <p:cxnSp>
        <p:nvCxnSpPr>
          <p:cNvPr id="39" name="Прямая со стрелкой 38"/>
          <p:cNvCxnSpPr/>
          <p:nvPr/>
        </p:nvCxnSpPr>
        <p:spPr>
          <a:xfrm flipH="1">
            <a:off x="3087111" y="3464533"/>
            <a:ext cx="216024" cy="21827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Овал 39"/>
          <p:cNvSpPr/>
          <p:nvPr/>
        </p:nvSpPr>
        <p:spPr>
          <a:xfrm>
            <a:off x="2659890" y="3628272"/>
            <a:ext cx="554551" cy="554551"/>
          </a:xfrm>
          <a:prstGeom prst="ellipse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400" dirty="0" smtClean="0"/>
              <a:t>…</a:t>
            </a:r>
            <a:endParaRPr lang="uk-UA" sz="1400" dirty="0"/>
          </a:p>
        </p:txBody>
      </p:sp>
      <p:sp>
        <p:nvSpPr>
          <p:cNvPr id="41" name="Овал 40"/>
          <p:cNvSpPr/>
          <p:nvPr/>
        </p:nvSpPr>
        <p:spPr>
          <a:xfrm>
            <a:off x="5004048" y="3789040"/>
            <a:ext cx="554551" cy="554551"/>
          </a:xfrm>
          <a:prstGeom prst="ellipse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400" dirty="0" smtClean="0"/>
              <a:t>…</a:t>
            </a:r>
            <a:endParaRPr lang="uk-UA" sz="1400" dirty="0"/>
          </a:p>
        </p:txBody>
      </p:sp>
      <p:sp>
        <p:nvSpPr>
          <p:cNvPr id="42" name="Овал 41"/>
          <p:cNvSpPr/>
          <p:nvPr/>
        </p:nvSpPr>
        <p:spPr>
          <a:xfrm>
            <a:off x="5669015" y="3622059"/>
            <a:ext cx="554551" cy="554551"/>
          </a:xfrm>
          <a:prstGeom prst="ellipse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400" dirty="0" smtClean="0"/>
              <a:t>…</a:t>
            </a:r>
            <a:endParaRPr lang="uk-UA" sz="1400" dirty="0"/>
          </a:p>
        </p:txBody>
      </p:sp>
      <p:sp>
        <p:nvSpPr>
          <p:cNvPr id="30" name="Прямоугольник 29"/>
          <p:cNvSpPr/>
          <p:nvPr/>
        </p:nvSpPr>
        <p:spPr>
          <a:xfrm>
            <a:off x="755576" y="1052736"/>
            <a:ext cx="763284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b="1" dirty="0" smtClean="0">
                <a:solidFill>
                  <a:srgbClr val="0070C0"/>
                </a:solidFill>
                <a:latin typeface="+mj-lt"/>
              </a:rPr>
              <a:t>Що потрібно знати для пошуку елементу за такою структурою?</a:t>
            </a:r>
            <a:endParaRPr lang="uk-UA" i="1" dirty="0">
              <a:latin typeface="+mj-lt"/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755576" y="4625925"/>
            <a:ext cx="5112568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AutoNum type="arabicPeriod"/>
            </a:pPr>
            <a:r>
              <a:rPr lang="uk-UA" i="1" dirty="0" smtClean="0">
                <a:latin typeface="+mj-lt"/>
              </a:rPr>
              <a:t>Ключ для доступу до вузла </a:t>
            </a:r>
            <a:r>
              <a:rPr lang="en-US" b="1" i="1" dirty="0" smtClean="0">
                <a:latin typeface="+mj-lt"/>
              </a:rPr>
              <a:t>x</a:t>
            </a:r>
            <a:endParaRPr lang="uk-UA" b="1" i="1" dirty="0" smtClean="0">
              <a:latin typeface="+mj-lt"/>
            </a:endParaRPr>
          </a:p>
          <a:p>
            <a:pPr marL="342900" indent="-342900" algn="just">
              <a:buAutoNum type="arabicPeriod"/>
            </a:pPr>
            <a:r>
              <a:rPr lang="uk-UA" i="1" dirty="0" smtClean="0">
                <a:latin typeface="+mj-lt"/>
              </a:rPr>
              <a:t>Інформацію про батьківський вузол</a:t>
            </a:r>
          </a:p>
          <a:p>
            <a:pPr marL="342900" indent="-342900" algn="just">
              <a:buAutoNum type="arabicPeriod"/>
            </a:pPr>
            <a:r>
              <a:rPr lang="uk-UA" i="1" dirty="0" smtClean="0">
                <a:latin typeface="+mj-lt"/>
              </a:rPr>
              <a:t>Інформацію про </a:t>
            </a:r>
            <a:r>
              <a:rPr lang="uk-UA" i="1" dirty="0" err="1" smtClean="0">
                <a:latin typeface="+mj-lt"/>
              </a:rPr>
              <a:t>нащадка</a:t>
            </a:r>
            <a:r>
              <a:rPr lang="uk-UA" i="1" dirty="0" smtClean="0">
                <a:latin typeface="+mj-lt"/>
              </a:rPr>
              <a:t> 1</a:t>
            </a:r>
          </a:p>
          <a:p>
            <a:pPr marL="342900" indent="-342900" algn="just">
              <a:buAutoNum type="arabicPeriod"/>
            </a:pPr>
            <a:r>
              <a:rPr lang="uk-UA" i="1" dirty="0" smtClean="0">
                <a:latin typeface="+mj-lt"/>
              </a:rPr>
              <a:t>Інформацію про </a:t>
            </a:r>
            <a:r>
              <a:rPr lang="uk-UA" i="1" dirty="0" err="1" smtClean="0">
                <a:latin typeface="+mj-lt"/>
              </a:rPr>
              <a:t>нащадка</a:t>
            </a:r>
            <a:r>
              <a:rPr lang="uk-UA" i="1" dirty="0" smtClean="0">
                <a:latin typeface="+mj-lt"/>
              </a:rPr>
              <a:t> …</a:t>
            </a:r>
          </a:p>
          <a:p>
            <a:pPr marL="342900" indent="-342900" algn="just">
              <a:buAutoNum type="arabicPeriod"/>
            </a:pPr>
            <a:r>
              <a:rPr lang="uk-UA" i="1" dirty="0" smtClean="0">
                <a:latin typeface="+mj-lt"/>
              </a:rPr>
              <a:t>Інформацію про </a:t>
            </a:r>
            <a:r>
              <a:rPr lang="uk-UA" i="1" dirty="0" err="1" smtClean="0">
                <a:latin typeface="+mj-lt"/>
              </a:rPr>
              <a:t>нащадка</a:t>
            </a:r>
            <a:r>
              <a:rPr lang="uk-UA" i="1" dirty="0" smtClean="0">
                <a:latin typeface="+mj-lt"/>
              </a:rPr>
              <a:t> </a:t>
            </a:r>
            <a:r>
              <a:rPr lang="en-US" i="1" dirty="0" smtClean="0">
                <a:latin typeface="+mj-lt"/>
              </a:rPr>
              <a:t>n</a:t>
            </a:r>
            <a:endParaRPr lang="uk-UA" i="1" dirty="0" smtClean="0">
              <a:latin typeface="+mj-lt"/>
            </a:endParaRPr>
          </a:p>
        </p:txBody>
      </p:sp>
      <p:sp>
        <p:nvSpPr>
          <p:cNvPr id="2" name="Правая фигурная скобка 1"/>
          <p:cNvSpPr/>
          <p:nvPr/>
        </p:nvSpPr>
        <p:spPr>
          <a:xfrm>
            <a:off x="4788024" y="5229200"/>
            <a:ext cx="65452" cy="802045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36" name="Прямоугольник 35"/>
          <p:cNvSpPr/>
          <p:nvPr/>
        </p:nvSpPr>
        <p:spPr>
          <a:xfrm>
            <a:off x="4953999" y="5364505"/>
            <a:ext cx="372245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600" dirty="0" smtClean="0">
                <a:solidFill>
                  <a:srgbClr val="0070C0"/>
                </a:solidFill>
                <a:latin typeface="+mj-lt"/>
              </a:rPr>
              <a:t>Ускладнення: для різних вузлів кількість нащадків різна!!</a:t>
            </a:r>
            <a:endParaRPr lang="uk-UA" sz="1600" i="1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7146423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5215685" y="76562"/>
            <a:ext cx="239841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uk-UA" sz="2000" b="1" dirty="0" smtClean="0">
                <a:solidFill>
                  <a:schemeClr val="lt1"/>
                </a:solidFill>
                <a:latin typeface="+mn-lt"/>
              </a:rPr>
              <a:t>Довільна </a:t>
            </a:r>
            <a:r>
              <a:rPr lang="uk-UA" sz="2000" b="1" dirty="0" err="1" smtClean="0">
                <a:solidFill>
                  <a:schemeClr val="lt1"/>
                </a:solidFill>
                <a:latin typeface="+mn-lt"/>
              </a:rPr>
              <a:t>арність</a:t>
            </a:r>
            <a:endParaRPr lang="uk-UA" sz="2000" b="1" dirty="0">
              <a:solidFill>
                <a:schemeClr val="lt1"/>
              </a:solidFill>
              <a:latin typeface="+mn-lt"/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611560" y="620688"/>
            <a:ext cx="5112568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AutoNum type="arabicPeriod"/>
            </a:pPr>
            <a:r>
              <a:rPr lang="uk-UA" i="1" dirty="0" smtClean="0">
                <a:latin typeface="+mj-lt"/>
              </a:rPr>
              <a:t>Ключ для доступу до вузла </a:t>
            </a:r>
            <a:r>
              <a:rPr lang="en-US" b="1" i="1" dirty="0" smtClean="0">
                <a:latin typeface="+mj-lt"/>
              </a:rPr>
              <a:t>x</a:t>
            </a:r>
            <a:endParaRPr lang="uk-UA" b="1" i="1" dirty="0" smtClean="0">
              <a:latin typeface="+mj-lt"/>
            </a:endParaRPr>
          </a:p>
          <a:p>
            <a:pPr marL="342900" indent="-342900" algn="just">
              <a:buAutoNum type="arabicPeriod"/>
            </a:pPr>
            <a:r>
              <a:rPr lang="uk-UA" i="1" dirty="0" smtClean="0">
                <a:latin typeface="+mj-lt"/>
              </a:rPr>
              <a:t>Інформацію про батьківський вузол</a:t>
            </a:r>
          </a:p>
          <a:p>
            <a:pPr marL="342900" indent="-342900" algn="just">
              <a:buAutoNum type="arabicPeriod"/>
            </a:pPr>
            <a:r>
              <a:rPr lang="uk-UA" i="1" dirty="0" smtClean="0">
                <a:latin typeface="+mj-lt"/>
              </a:rPr>
              <a:t>Інформацію про </a:t>
            </a:r>
            <a:r>
              <a:rPr lang="uk-UA" i="1" dirty="0" err="1" smtClean="0">
                <a:latin typeface="+mj-lt"/>
              </a:rPr>
              <a:t>нащадка</a:t>
            </a:r>
            <a:r>
              <a:rPr lang="uk-UA" i="1" dirty="0" smtClean="0">
                <a:latin typeface="+mj-lt"/>
              </a:rPr>
              <a:t> 1</a:t>
            </a:r>
          </a:p>
          <a:p>
            <a:pPr marL="342900" indent="-342900" algn="just">
              <a:buAutoNum type="arabicPeriod"/>
            </a:pPr>
            <a:r>
              <a:rPr lang="uk-UA" i="1" dirty="0" smtClean="0">
                <a:latin typeface="+mj-lt"/>
              </a:rPr>
              <a:t>Інформацію про </a:t>
            </a:r>
            <a:r>
              <a:rPr lang="uk-UA" i="1" dirty="0" err="1" smtClean="0">
                <a:latin typeface="+mj-lt"/>
              </a:rPr>
              <a:t>нащадка</a:t>
            </a:r>
            <a:r>
              <a:rPr lang="uk-UA" i="1" dirty="0" smtClean="0">
                <a:latin typeface="+mj-lt"/>
              </a:rPr>
              <a:t> …</a:t>
            </a:r>
          </a:p>
          <a:p>
            <a:pPr marL="342900" indent="-342900" algn="just">
              <a:buAutoNum type="arabicPeriod"/>
            </a:pPr>
            <a:r>
              <a:rPr lang="uk-UA" i="1" dirty="0" smtClean="0">
                <a:latin typeface="+mj-lt"/>
              </a:rPr>
              <a:t>Інформацію про </a:t>
            </a:r>
            <a:r>
              <a:rPr lang="uk-UA" i="1" dirty="0" err="1" smtClean="0">
                <a:latin typeface="+mj-lt"/>
              </a:rPr>
              <a:t>нащадка</a:t>
            </a:r>
            <a:r>
              <a:rPr lang="uk-UA" i="1" dirty="0" smtClean="0">
                <a:latin typeface="+mj-lt"/>
              </a:rPr>
              <a:t> </a:t>
            </a:r>
            <a:r>
              <a:rPr lang="en-US" i="1" dirty="0" smtClean="0">
                <a:latin typeface="+mj-lt"/>
              </a:rPr>
              <a:t>n</a:t>
            </a:r>
            <a:endParaRPr lang="uk-UA" i="1" dirty="0" smtClean="0">
              <a:latin typeface="+mj-lt"/>
            </a:endParaRPr>
          </a:p>
        </p:txBody>
      </p:sp>
      <p:sp>
        <p:nvSpPr>
          <p:cNvPr id="2" name="Правая фигурная скобка 1"/>
          <p:cNvSpPr/>
          <p:nvPr/>
        </p:nvSpPr>
        <p:spPr>
          <a:xfrm>
            <a:off x="4644008" y="1258803"/>
            <a:ext cx="65452" cy="802045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36" name="Прямоугольник 35"/>
          <p:cNvSpPr/>
          <p:nvPr/>
        </p:nvSpPr>
        <p:spPr>
          <a:xfrm>
            <a:off x="4742574" y="1178749"/>
            <a:ext cx="3722457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400" b="1" dirty="0" smtClean="0">
                <a:solidFill>
                  <a:srgbClr val="FF0000"/>
                </a:solidFill>
                <a:latin typeface="+mj-lt"/>
              </a:rPr>
              <a:t>Для того щоб не використовувати зайвої пам'яті ми можемо усіх нащадків будь-якого вузла об'єднати у зв'язний список</a:t>
            </a:r>
            <a:endParaRPr lang="uk-UA" sz="1400" b="1" i="1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827584" y="2411596"/>
            <a:ext cx="763284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b="1" dirty="0" smtClean="0">
                <a:solidFill>
                  <a:srgbClr val="0070C0"/>
                </a:solidFill>
                <a:latin typeface="+mj-lt"/>
              </a:rPr>
              <a:t>Що потрібно знати для пошуку в такому випадку?</a:t>
            </a:r>
            <a:endParaRPr lang="uk-UA" i="1" dirty="0">
              <a:latin typeface="+mj-lt"/>
            </a:endParaRPr>
          </a:p>
        </p:txBody>
      </p:sp>
      <p:sp>
        <p:nvSpPr>
          <p:cNvPr id="24" name="Овал 23"/>
          <p:cNvSpPr/>
          <p:nvPr/>
        </p:nvSpPr>
        <p:spPr>
          <a:xfrm>
            <a:off x="1731740" y="3685936"/>
            <a:ext cx="554551" cy="554551"/>
          </a:xfrm>
          <a:prstGeom prst="ellipse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1600" dirty="0" smtClean="0"/>
              <a:t>key</a:t>
            </a:r>
            <a:endParaRPr lang="uk-UA" sz="1600" dirty="0"/>
          </a:p>
        </p:txBody>
      </p:sp>
      <p:cxnSp>
        <p:nvCxnSpPr>
          <p:cNvPr id="25" name="Прямая со стрелкой 24"/>
          <p:cNvCxnSpPr>
            <a:stCxn id="24" idx="0"/>
          </p:cNvCxnSpPr>
          <p:nvPr/>
        </p:nvCxnSpPr>
        <p:spPr>
          <a:xfrm flipH="1" flipV="1">
            <a:off x="2009015" y="3228627"/>
            <a:ext cx="1" cy="45730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Прямоугольник 26"/>
          <p:cNvSpPr/>
          <p:nvPr/>
        </p:nvSpPr>
        <p:spPr>
          <a:xfrm>
            <a:off x="1896346" y="3288004"/>
            <a:ext cx="108012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i="1" dirty="0" smtClean="0">
                <a:latin typeface="+mj-lt"/>
              </a:rPr>
              <a:t>parent</a:t>
            </a:r>
            <a:endParaRPr lang="uk-UA" sz="1600" i="1" dirty="0">
              <a:latin typeface="+mj-lt"/>
            </a:endParaRPr>
          </a:p>
        </p:txBody>
      </p:sp>
      <p:cxnSp>
        <p:nvCxnSpPr>
          <p:cNvPr id="37" name="Прямая со стрелкой 36"/>
          <p:cNvCxnSpPr/>
          <p:nvPr/>
        </p:nvCxnSpPr>
        <p:spPr>
          <a:xfrm flipV="1">
            <a:off x="2286291" y="3978181"/>
            <a:ext cx="674679" cy="608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Прямоугольник 37"/>
          <p:cNvSpPr/>
          <p:nvPr/>
        </p:nvSpPr>
        <p:spPr>
          <a:xfrm>
            <a:off x="2171578" y="3999116"/>
            <a:ext cx="108012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i="1" dirty="0" smtClean="0">
                <a:latin typeface="+mj-lt"/>
              </a:rPr>
              <a:t>right sibling</a:t>
            </a:r>
            <a:endParaRPr lang="uk-UA" sz="1600" i="1" dirty="0">
              <a:latin typeface="+mj-lt"/>
            </a:endParaRPr>
          </a:p>
        </p:txBody>
      </p:sp>
      <p:sp>
        <p:nvSpPr>
          <p:cNvPr id="43" name="Прямоугольник 42"/>
          <p:cNvSpPr/>
          <p:nvPr/>
        </p:nvSpPr>
        <p:spPr>
          <a:xfrm>
            <a:off x="1043608" y="4212377"/>
            <a:ext cx="108012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i="1" dirty="0" smtClean="0">
                <a:latin typeface="+mj-lt"/>
              </a:rPr>
              <a:t>first </a:t>
            </a:r>
          </a:p>
          <a:p>
            <a:pPr algn="ctr"/>
            <a:r>
              <a:rPr lang="en-US" sz="1600" i="1" dirty="0" smtClean="0">
                <a:latin typeface="+mj-lt"/>
              </a:rPr>
              <a:t>child</a:t>
            </a:r>
            <a:endParaRPr lang="uk-UA" sz="1600" i="1" dirty="0">
              <a:latin typeface="+mj-lt"/>
            </a:endParaRPr>
          </a:p>
        </p:txBody>
      </p:sp>
      <p:cxnSp>
        <p:nvCxnSpPr>
          <p:cNvPr id="44" name="Прямая со стрелкой 43"/>
          <p:cNvCxnSpPr/>
          <p:nvPr/>
        </p:nvCxnSpPr>
        <p:spPr>
          <a:xfrm flipH="1">
            <a:off x="2009015" y="4225072"/>
            <a:ext cx="1" cy="45730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Прямоугольник 5"/>
          <p:cNvSpPr/>
          <p:nvPr/>
        </p:nvSpPr>
        <p:spPr>
          <a:xfrm>
            <a:off x="5637968" y="3076390"/>
            <a:ext cx="864096" cy="5209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cxnSp>
        <p:nvCxnSpPr>
          <p:cNvPr id="8" name="Прямая соединительная линия 7"/>
          <p:cNvCxnSpPr>
            <a:stCxn id="6" idx="1"/>
            <a:endCxn id="6" idx="3"/>
          </p:cNvCxnSpPr>
          <p:nvPr/>
        </p:nvCxnSpPr>
        <p:spPr>
          <a:xfrm>
            <a:off x="5637968" y="3336840"/>
            <a:ext cx="86409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>
            <a:stCxn id="6" idx="2"/>
          </p:cNvCxnSpPr>
          <p:nvPr/>
        </p:nvCxnSpPr>
        <p:spPr>
          <a:xfrm flipV="1">
            <a:off x="6070016" y="3336840"/>
            <a:ext cx="0" cy="26045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5757654" y="3041463"/>
            <a:ext cx="62472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parent</a:t>
            </a:r>
            <a:endParaRPr lang="uk-UA" sz="1200" dirty="0"/>
          </a:p>
        </p:txBody>
      </p:sp>
      <p:sp>
        <p:nvSpPr>
          <p:cNvPr id="45" name="TextBox 44"/>
          <p:cNvSpPr txBox="1"/>
          <p:nvPr/>
        </p:nvSpPr>
        <p:spPr>
          <a:xfrm>
            <a:off x="5723186" y="3320291"/>
            <a:ext cx="26161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L</a:t>
            </a:r>
            <a:endParaRPr lang="uk-UA" sz="1200" dirty="0"/>
          </a:p>
        </p:txBody>
      </p:sp>
      <p:sp>
        <p:nvSpPr>
          <p:cNvPr id="46" name="TextBox 45"/>
          <p:cNvSpPr txBox="1"/>
          <p:nvPr/>
        </p:nvSpPr>
        <p:spPr>
          <a:xfrm>
            <a:off x="6155235" y="3320291"/>
            <a:ext cx="26962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S</a:t>
            </a:r>
            <a:endParaRPr lang="uk-UA" sz="1200" dirty="0"/>
          </a:p>
        </p:txBody>
      </p:sp>
      <p:sp>
        <p:nvSpPr>
          <p:cNvPr id="47" name="Прямоугольник 46"/>
          <p:cNvSpPr/>
          <p:nvPr/>
        </p:nvSpPr>
        <p:spPr>
          <a:xfrm>
            <a:off x="4270624" y="4128549"/>
            <a:ext cx="864096" cy="5209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cxnSp>
        <p:nvCxnSpPr>
          <p:cNvPr id="48" name="Прямая соединительная линия 47"/>
          <p:cNvCxnSpPr>
            <a:stCxn id="47" idx="1"/>
            <a:endCxn id="47" idx="3"/>
          </p:cNvCxnSpPr>
          <p:nvPr/>
        </p:nvCxnSpPr>
        <p:spPr>
          <a:xfrm>
            <a:off x="4270624" y="4388999"/>
            <a:ext cx="86409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Прямая соединительная линия 48"/>
          <p:cNvCxnSpPr>
            <a:stCxn id="47" idx="2"/>
          </p:cNvCxnSpPr>
          <p:nvPr/>
        </p:nvCxnSpPr>
        <p:spPr>
          <a:xfrm flipV="1">
            <a:off x="4702672" y="4388999"/>
            <a:ext cx="0" cy="26045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TextBox 49"/>
          <p:cNvSpPr txBox="1"/>
          <p:nvPr/>
        </p:nvSpPr>
        <p:spPr>
          <a:xfrm>
            <a:off x="4390310" y="4093622"/>
            <a:ext cx="62472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parent</a:t>
            </a:r>
            <a:endParaRPr lang="uk-UA" sz="1200" dirty="0"/>
          </a:p>
        </p:txBody>
      </p:sp>
      <p:sp>
        <p:nvSpPr>
          <p:cNvPr id="51" name="TextBox 50"/>
          <p:cNvSpPr txBox="1"/>
          <p:nvPr/>
        </p:nvSpPr>
        <p:spPr>
          <a:xfrm>
            <a:off x="4355842" y="4372450"/>
            <a:ext cx="26161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L</a:t>
            </a:r>
            <a:endParaRPr lang="uk-UA" sz="1200" dirty="0"/>
          </a:p>
        </p:txBody>
      </p:sp>
      <p:sp>
        <p:nvSpPr>
          <p:cNvPr id="52" name="TextBox 51"/>
          <p:cNvSpPr txBox="1"/>
          <p:nvPr/>
        </p:nvSpPr>
        <p:spPr>
          <a:xfrm>
            <a:off x="4787891" y="4372450"/>
            <a:ext cx="26962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S</a:t>
            </a:r>
            <a:endParaRPr lang="uk-UA" sz="1200" dirty="0"/>
          </a:p>
        </p:txBody>
      </p:sp>
      <p:sp>
        <p:nvSpPr>
          <p:cNvPr id="53" name="Прямоугольник 52"/>
          <p:cNvSpPr/>
          <p:nvPr/>
        </p:nvSpPr>
        <p:spPr>
          <a:xfrm>
            <a:off x="5637968" y="4128549"/>
            <a:ext cx="864096" cy="5209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cxnSp>
        <p:nvCxnSpPr>
          <p:cNvPr id="54" name="Прямая соединительная линия 53"/>
          <p:cNvCxnSpPr>
            <a:stCxn id="53" idx="1"/>
            <a:endCxn id="53" idx="3"/>
          </p:cNvCxnSpPr>
          <p:nvPr/>
        </p:nvCxnSpPr>
        <p:spPr>
          <a:xfrm>
            <a:off x="5637968" y="4388999"/>
            <a:ext cx="86409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Прямая соединительная линия 54"/>
          <p:cNvCxnSpPr>
            <a:stCxn id="53" idx="2"/>
          </p:cNvCxnSpPr>
          <p:nvPr/>
        </p:nvCxnSpPr>
        <p:spPr>
          <a:xfrm flipV="1">
            <a:off x="6070016" y="4388999"/>
            <a:ext cx="0" cy="26045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TextBox 55"/>
          <p:cNvSpPr txBox="1"/>
          <p:nvPr/>
        </p:nvSpPr>
        <p:spPr>
          <a:xfrm>
            <a:off x="5757654" y="4093622"/>
            <a:ext cx="62472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parent</a:t>
            </a:r>
            <a:endParaRPr lang="uk-UA" sz="1200" dirty="0"/>
          </a:p>
        </p:txBody>
      </p:sp>
      <p:sp>
        <p:nvSpPr>
          <p:cNvPr id="57" name="TextBox 56"/>
          <p:cNvSpPr txBox="1"/>
          <p:nvPr/>
        </p:nvSpPr>
        <p:spPr>
          <a:xfrm>
            <a:off x="5723186" y="4372450"/>
            <a:ext cx="26161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L</a:t>
            </a:r>
            <a:endParaRPr lang="uk-UA" sz="1200" dirty="0"/>
          </a:p>
        </p:txBody>
      </p:sp>
      <p:sp>
        <p:nvSpPr>
          <p:cNvPr id="58" name="TextBox 57"/>
          <p:cNvSpPr txBox="1"/>
          <p:nvPr/>
        </p:nvSpPr>
        <p:spPr>
          <a:xfrm>
            <a:off x="6155235" y="4372450"/>
            <a:ext cx="26962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S</a:t>
            </a:r>
            <a:endParaRPr lang="uk-UA" sz="1200" dirty="0"/>
          </a:p>
        </p:txBody>
      </p:sp>
      <p:sp>
        <p:nvSpPr>
          <p:cNvPr id="59" name="Прямоугольник 58"/>
          <p:cNvSpPr/>
          <p:nvPr/>
        </p:nvSpPr>
        <p:spPr>
          <a:xfrm>
            <a:off x="7023961" y="4126720"/>
            <a:ext cx="864096" cy="5209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cxnSp>
        <p:nvCxnSpPr>
          <p:cNvPr id="60" name="Прямая соединительная линия 59"/>
          <p:cNvCxnSpPr>
            <a:stCxn id="59" idx="1"/>
            <a:endCxn id="59" idx="3"/>
          </p:cNvCxnSpPr>
          <p:nvPr/>
        </p:nvCxnSpPr>
        <p:spPr>
          <a:xfrm>
            <a:off x="7023961" y="4387170"/>
            <a:ext cx="86409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Прямая соединительная линия 60"/>
          <p:cNvCxnSpPr>
            <a:stCxn id="59" idx="2"/>
          </p:cNvCxnSpPr>
          <p:nvPr/>
        </p:nvCxnSpPr>
        <p:spPr>
          <a:xfrm flipV="1">
            <a:off x="7456009" y="4387170"/>
            <a:ext cx="0" cy="26045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TextBox 61"/>
          <p:cNvSpPr txBox="1"/>
          <p:nvPr/>
        </p:nvSpPr>
        <p:spPr>
          <a:xfrm>
            <a:off x="7143647" y="4091793"/>
            <a:ext cx="62472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parent</a:t>
            </a:r>
            <a:endParaRPr lang="uk-UA" sz="1200" dirty="0"/>
          </a:p>
        </p:txBody>
      </p:sp>
      <p:sp>
        <p:nvSpPr>
          <p:cNvPr id="63" name="TextBox 62"/>
          <p:cNvSpPr txBox="1"/>
          <p:nvPr/>
        </p:nvSpPr>
        <p:spPr>
          <a:xfrm>
            <a:off x="7109179" y="4370621"/>
            <a:ext cx="26161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L</a:t>
            </a:r>
            <a:endParaRPr lang="uk-UA" sz="1200" dirty="0"/>
          </a:p>
        </p:txBody>
      </p:sp>
      <p:sp>
        <p:nvSpPr>
          <p:cNvPr id="64" name="TextBox 63"/>
          <p:cNvSpPr txBox="1"/>
          <p:nvPr/>
        </p:nvSpPr>
        <p:spPr>
          <a:xfrm>
            <a:off x="7541228" y="4370621"/>
            <a:ext cx="26962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S</a:t>
            </a:r>
            <a:endParaRPr lang="uk-UA" sz="1200" dirty="0"/>
          </a:p>
        </p:txBody>
      </p:sp>
      <p:sp>
        <p:nvSpPr>
          <p:cNvPr id="65" name="Прямоугольник 64"/>
          <p:cNvSpPr/>
          <p:nvPr/>
        </p:nvSpPr>
        <p:spPr>
          <a:xfrm>
            <a:off x="3491880" y="5197636"/>
            <a:ext cx="864096" cy="5209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cxnSp>
        <p:nvCxnSpPr>
          <p:cNvPr id="66" name="Прямая соединительная линия 65"/>
          <p:cNvCxnSpPr>
            <a:stCxn id="65" idx="1"/>
            <a:endCxn id="65" idx="3"/>
          </p:cNvCxnSpPr>
          <p:nvPr/>
        </p:nvCxnSpPr>
        <p:spPr>
          <a:xfrm>
            <a:off x="3491880" y="5458086"/>
            <a:ext cx="86409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Прямая соединительная линия 66"/>
          <p:cNvCxnSpPr>
            <a:stCxn id="65" idx="2"/>
          </p:cNvCxnSpPr>
          <p:nvPr/>
        </p:nvCxnSpPr>
        <p:spPr>
          <a:xfrm flipV="1">
            <a:off x="3923928" y="5458086"/>
            <a:ext cx="0" cy="26045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8" name="TextBox 67"/>
          <p:cNvSpPr txBox="1"/>
          <p:nvPr/>
        </p:nvSpPr>
        <p:spPr>
          <a:xfrm>
            <a:off x="3611566" y="5162709"/>
            <a:ext cx="62472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parent</a:t>
            </a:r>
            <a:endParaRPr lang="uk-UA" sz="1200" dirty="0"/>
          </a:p>
        </p:txBody>
      </p:sp>
      <p:sp>
        <p:nvSpPr>
          <p:cNvPr id="69" name="TextBox 68"/>
          <p:cNvSpPr txBox="1"/>
          <p:nvPr/>
        </p:nvSpPr>
        <p:spPr>
          <a:xfrm>
            <a:off x="3577098" y="5441537"/>
            <a:ext cx="26161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L</a:t>
            </a:r>
            <a:endParaRPr lang="uk-UA" sz="1200" dirty="0"/>
          </a:p>
        </p:txBody>
      </p:sp>
      <p:sp>
        <p:nvSpPr>
          <p:cNvPr id="70" name="TextBox 69"/>
          <p:cNvSpPr txBox="1"/>
          <p:nvPr/>
        </p:nvSpPr>
        <p:spPr>
          <a:xfrm>
            <a:off x="4009147" y="5441537"/>
            <a:ext cx="26962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S</a:t>
            </a:r>
            <a:endParaRPr lang="uk-UA" sz="1200" dirty="0"/>
          </a:p>
        </p:txBody>
      </p:sp>
      <p:sp>
        <p:nvSpPr>
          <p:cNvPr id="71" name="Прямоугольник 70"/>
          <p:cNvSpPr/>
          <p:nvPr/>
        </p:nvSpPr>
        <p:spPr>
          <a:xfrm>
            <a:off x="5018559" y="5195807"/>
            <a:ext cx="864096" cy="5209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cxnSp>
        <p:nvCxnSpPr>
          <p:cNvPr id="72" name="Прямая соединительная линия 71"/>
          <p:cNvCxnSpPr>
            <a:stCxn id="71" idx="1"/>
            <a:endCxn id="71" idx="3"/>
          </p:cNvCxnSpPr>
          <p:nvPr/>
        </p:nvCxnSpPr>
        <p:spPr>
          <a:xfrm>
            <a:off x="5018559" y="5456257"/>
            <a:ext cx="86409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Прямая соединительная линия 72"/>
          <p:cNvCxnSpPr>
            <a:stCxn id="71" idx="2"/>
          </p:cNvCxnSpPr>
          <p:nvPr/>
        </p:nvCxnSpPr>
        <p:spPr>
          <a:xfrm flipV="1">
            <a:off x="5450607" y="5456257"/>
            <a:ext cx="0" cy="26045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4" name="TextBox 73"/>
          <p:cNvSpPr txBox="1"/>
          <p:nvPr/>
        </p:nvSpPr>
        <p:spPr>
          <a:xfrm>
            <a:off x="5138245" y="5160880"/>
            <a:ext cx="62472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parent</a:t>
            </a:r>
            <a:endParaRPr lang="uk-UA" sz="1200" dirty="0"/>
          </a:p>
        </p:txBody>
      </p:sp>
      <p:sp>
        <p:nvSpPr>
          <p:cNvPr id="75" name="TextBox 74"/>
          <p:cNvSpPr txBox="1"/>
          <p:nvPr/>
        </p:nvSpPr>
        <p:spPr>
          <a:xfrm>
            <a:off x="5103777" y="5439708"/>
            <a:ext cx="26161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L</a:t>
            </a:r>
            <a:endParaRPr lang="uk-UA" sz="1200" dirty="0"/>
          </a:p>
        </p:txBody>
      </p:sp>
      <p:sp>
        <p:nvSpPr>
          <p:cNvPr id="76" name="TextBox 75"/>
          <p:cNvSpPr txBox="1"/>
          <p:nvPr/>
        </p:nvSpPr>
        <p:spPr>
          <a:xfrm>
            <a:off x="5535826" y="5439708"/>
            <a:ext cx="26962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S</a:t>
            </a:r>
            <a:endParaRPr lang="uk-UA" sz="1200" dirty="0"/>
          </a:p>
        </p:txBody>
      </p:sp>
      <p:sp>
        <p:nvSpPr>
          <p:cNvPr id="77" name="Прямоугольник 76"/>
          <p:cNvSpPr/>
          <p:nvPr/>
        </p:nvSpPr>
        <p:spPr>
          <a:xfrm>
            <a:off x="7023961" y="5212356"/>
            <a:ext cx="864096" cy="5209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cxnSp>
        <p:nvCxnSpPr>
          <p:cNvPr id="78" name="Прямая соединительная линия 77"/>
          <p:cNvCxnSpPr>
            <a:stCxn id="77" idx="1"/>
            <a:endCxn id="77" idx="3"/>
          </p:cNvCxnSpPr>
          <p:nvPr/>
        </p:nvCxnSpPr>
        <p:spPr>
          <a:xfrm>
            <a:off x="7023961" y="5472806"/>
            <a:ext cx="86409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Прямая соединительная линия 78"/>
          <p:cNvCxnSpPr>
            <a:stCxn id="77" idx="2"/>
          </p:cNvCxnSpPr>
          <p:nvPr/>
        </p:nvCxnSpPr>
        <p:spPr>
          <a:xfrm flipV="1">
            <a:off x="7456009" y="5472806"/>
            <a:ext cx="0" cy="26045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0" name="TextBox 79"/>
          <p:cNvSpPr txBox="1"/>
          <p:nvPr/>
        </p:nvSpPr>
        <p:spPr>
          <a:xfrm>
            <a:off x="7143647" y="5177429"/>
            <a:ext cx="62472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parent</a:t>
            </a:r>
            <a:endParaRPr lang="uk-UA" sz="1200" dirty="0"/>
          </a:p>
        </p:txBody>
      </p:sp>
      <p:sp>
        <p:nvSpPr>
          <p:cNvPr id="81" name="TextBox 80"/>
          <p:cNvSpPr txBox="1"/>
          <p:nvPr/>
        </p:nvSpPr>
        <p:spPr>
          <a:xfrm>
            <a:off x="7109179" y="5456257"/>
            <a:ext cx="26161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L</a:t>
            </a:r>
            <a:endParaRPr lang="uk-UA" sz="1200" dirty="0"/>
          </a:p>
        </p:txBody>
      </p:sp>
      <p:sp>
        <p:nvSpPr>
          <p:cNvPr id="82" name="TextBox 81"/>
          <p:cNvSpPr txBox="1"/>
          <p:nvPr/>
        </p:nvSpPr>
        <p:spPr>
          <a:xfrm>
            <a:off x="7541228" y="5456257"/>
            <a:ext cx="26962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S</a:t>
            </a:r>
            <a:endParaRPr lang="uk-UA" sz="1200" dirty="0"/>
          </a:p>
        </p:txBody>
      </p:sp>
      <p:cxnSp>
        <p:nvCxnSpPr>
          <p:cNvPr id="14" name="Прямая со стрелкой 13"/>
          <p:cNvCxnSpPr>
            <a:stCxn id="6" idx="3"/>
          </p:cNvCxnSpPr>
          <p:nvPr/>
        </p:nvCxnSpPr>
        <p:spPr>
          <a:xfrm>
            <a:off x="6502064" y="3336840"/>
            <a:ext cx="521897" cy="98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Овал 14"/>
          <p:cNvSpPr/>
          <p:nvPr/>
        </p:nvSpPr>
        <p:spPr>
          <a:xfrm>
            <a:off x="7023961" y="3223903"/>
            <a:ext cx="258574" cy="258574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cxnSp>
        <p:nvCxnSpPr>
          <p:cNvPr id="17" name="Прямая соединительная линия 16"/>
          <p:cNvCxnSpPr/>
          <p:nvPr/>
        </p:nvCxnSpPr>
        <p:spPr>
          <a:xfrm flipV="1">
            <a:off x="7018033" y="3226335"/>
            <a:ext cx="270430" cy="26743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Прямая со стрелкой 89"/>
          <p:cNvCxnSpPr>
            <a:stCxn id="6" idx="2"/>
          </p:cNvCxnSpPr>
          <p:nvPr/>
        </p:nvCxnSpPr>
        <p:spPr>
          <a:xfrm flipH="1">
            <a:off x="5134720" y="3597290"/>
            <a:ext cx="935296" cy="52742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Прямая со стрелкой 91"/>
          <p:cNvCxnSpPr>
            <a:stCxn id="50" idx="0"/>
          </p:cNvCxnSpPr>
          <p:nvPr/>
        </p:nvCxnSpPr>
        <p:spPr>
          <a:xfrm flipV="1">
            <a:off x="4702672" y="3580742"/>
            <a:ext cx="942306" cy="51288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Прямая со стрелкой 94"/>
          <p:cNvCxnSpPr>
            <a:stCxn id="47" idx="2"/>
          </p:cNvCxnSpPr>
          <p:nvPr/>
        </p:nvCxnSpPr>
        <p:spPr>
          <a:xfrm flipH="1">
            <a:off x="4355842" y="4649449"/>
            <a:ext cx="346830" cy="56290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Прямая со стрелкой 96"/>
          <p:cNvCxnSpPr>
            <a:stCxn id="65" idx="3"/>
            <a:endCxn id="71" idx="1"/>
          </p:cNvCxnSpPr>
          <p:nvPr/>
        </p:nvCxnSpPr>
        <p:spPr>
          <a:xfrm flipV="1">
            <a:off x="4355976" y="5456257"/>
            <a:ext cx="662583" cy="182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9" name="Прямая со стрелкой 98"/>
          <p:cNvCxnSpPr>
            <a:stCxn id="47" idx="3"/>
            <a:endCxn id="53" idx="1"/>
          </p:cNvCxnSpPr>
          <p:nvPr/>
        </p:nvCxnSpPr>
        <p:spPr>
          <a:xfrm>
            <a:off x="5134720" y="4388999"/>
            <a:ext cx="503248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1" name="Прямая со стрелкой 100"/>
          <p:cNvCxnSpPr>
            <a:stCxn id="68" idx="0"/>
          </p:cNvCxnSpPr>
          <p:nvPr/>
        </p:nvCxnSpPr>
        <p:spPr>
          <a:xfrm flipV="1">
            <a:off x="3923928" y="4647620"/>
            <a:ext cx="354845" cy="51508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" name="Прямая со стрелкой 102"/>
          <p:cNvCxnSpPr>
            <a:stCxn id="65" idx="2"/>
          </p:cNvCxnSpPr>
          <p:nvPr/>
        </p:nvCxnSpPr>
        <p:spPr>
          <a:xfrm flipH="1">
            <a:off x="3917471" y="5718536"/>
            <a:ext cx="6457" cy="26045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4" name="Овал 103"/>
          <p:cNvSpPr/>
          <p:nvPr/>
        </p:nvSpPr>
        <p:spPr>
          <a:xfrm>
            <a:off x="3788184" y="5982140"/>
            <a:ext cx="258574" cy="258574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cxnSp>
        <p:nvCxnSpPr>
          <p:cNvPr id="105" name="Прямая соединительная линия 104"/>
          <p:cNvCxnSpPr/>
          <p:nvPr/>
        </p:nvCxnSpPr>
        <p:spPr>
          <a:xfrm flipV="1">
            <a:off x="3782256" y="5984572"/>
            <a:ext cx="270430" cy="26743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Прямая со стрелкой 106"/>
          <p:cNvCxnSpPr>
            <a:stCxn id="74" idx="0"/>
          </p:cNvCxnSpPr>
          <p:nvPr/>
        </p:nvCxnSpPr>
        <p:spPr>
          <a:xfrm flipH="1" flipV="1">
            <a:off x="5142735" y="4647620"/>
            <a:ext cx="307872" cy="51326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" name="Прямая со стрелкой 109"/>
          <p:cNvCxnSpPr>
            <a:stCxn id="71" idx="3"/>
          </p:cNvCxnSpPr>
          <p:nvPr/>
        </p:nvCxnSpPr>
        <p:spPr>
          <a:xfrm flipV="1">
            <a:off x="5882655" y="5454428"/>
            <a:ext cx="331377" cy="182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Прямая со стрелкой 111"/>
          <p:cNvCxnSpPr>
            <a:stCxn id="71" idx="2"/>
            <a:endCxn id="115" idx="0"/>
          </p:cNvCxnSpPr>
          <p:nvPr/>
        </p:nvCxnSpPr>
        <p:spPr>
          <a:xfrm flipH="1">
            <a:off x="5450605" y="5716707"/>
            <a:ext cx="2" cy="24801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3" name="Овал 112"/>
          <p:cNvSpPr/>
          <p:nvPr/>
        </p:nvSpPr>
        <p:spPr>
          <a:xfrm>
            <a:off x="6211467" y="5325141"/>
            <a:ext cx="258574" cy="258574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cxnSp>
        <p:nvCxnSpPr>
          <p:cNvPr id="114" name="Прямая соединительная линия 113"/>
          <p:cNvCxnSpPr/>
          <p:nvPr/>
        </p:nvCxnSpPr>
        <p:spPr>
          <a:xfrm flipV="1">
            <a:off x="6205539" y="5327573"/>
            <a:ext cx="270430" cy="26743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5" name="Овал 114"/>
          <p:cNvSpPr/>
          <p:nvPr/>
        </p:nvSpPr>
        <p:spPr>
          <a:xfrm>
            <a:off x="5321318" y="5964720"/>
            <a:ext cx="258574" cy="258574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cxnSp>
        <p:nvCxnSpPr>
          <p:cNvPr id="116" name="Прямая соединительная линия 115"/>
          <p:cNvCxnSpPr/>
          <p:nvPr/>
        </p:nvCxnSpPr>
        <p:spPr>
          <a:xfrm flipV="1">
            <a:off x="5315390" y="5967152"/>
            <a:ext cx="270430" cy="26743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9" name="Прямая со стрелкой 118"/>
          <p:cNvCxnSpPr>
            <a:stCxn id="53" idx="2"/>
          </p:cNvCxnSpPr>
          <p:nvPr/>
        </p:nvCxnSpPr>
        <p:spPr>
          <a:xfrm>
            <a:off x="6070016" y="4649449"/>
            <a:ext cx="0" cy="21971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0" name="Овал 119"/>
          <p:cNvSpPr/>
          <p:nvPr/>
        </p:nvSpPr>
        <p:spPr>
          <a:xfrm>
            <a:off x="5940729" y="4871592"/>
            <a:ext cx="258574" cy="258574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cxnSp>
        <p:nvCxnSpPr>
          <p:cNvPr id="121" name="Прямая соединительная линия 120"/>
          <p:cNvCxnSpPr/>
          <p:nvPr/>
        </p:nvCxnSpPr>
        <p:spPr>
          <a:xfrm flipV="1">
            <a:off x="5934801" y="4874024"/>
            <a:ext cx="270430" cy="26743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3" name="Прямая со стрелкой 122"/>
          <p:cNvCxnSpPr>
            <a:stCxn id="56" idx="0"/>
            <a:endCxn id="6" idx="2"/>
          </p:cNvCxnSpPr>
          <p:nvPr/>
        </p:nvCxnSpPr>
        <p:spPr>
          <a:xfrm flipV="1">
            <a:off x="6070016" y="3597290"/>
            <a:ext cx="0" cy="49633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5" name="Прямая со стрелкой 124"/>
          <p:cNvCxnSpPr>
            <a:stCxn id="53" idx="3"/>
            <a:endCxn id="59" idx="1"/>
          </p:cNvCxnSpPr>
          <p:nvPr/>
        </p:nvCxnSpPr>
        <p:spPr>
          <a:xfrm flipV="1">
            <a:off x="6502064" y="4387170"/>
            <a:ext cx="521897" cy="182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7" name="Прямая со стрелкой 126"/>
          <p:cNvCxnSpPr>
            <a:stCxn id="62" idx="0"/>
          </p:cNvCxnSpPr>
          <p:nvPr/>
        </p:nvCxnSpPr>
        <p:spPr>
          <a:xfrm flipH="1" flipV="1">
            <a:off x="6510079" y="3598277"/>
            <a:ext cx="945930" cy="49351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9" name="Прямая со стрелкой 128"/>
          <p:cNvCxnSpPr>
            <a:stCxn id="59" idx="3"/>
          </p:cNvCxnSpPr>
          <p:nvPr/>
        </p:nvCxnSpPr>
        <p:spPr>
          <a:xfrm flipV="1">
            <a:off x="7888057" y="4385341"/>
            <a:ext cx="270191" cy="182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0" name="Овал 129"/>
          <p:cNvSpPr/>
          <p:nvPr/>
        </p:nvSpPr>
        <p:spPr>
          <a:xfrm>
            <a:off x="8158248" y="4256054"/>
            <a:ext cx="258574" cy="258574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cxnSp>
        <p:nvCxnSpPr>
          <p:cNvPr id="131" name="Прямая соединительная линия 130"/>
          <p:cNvCxnSpPr/>
          <p:nvPr/>
        </p:nvCxnSpPr>
        <p:spPr>
          <a:xfrm flipV="1">
            <a:off x="8152320" y="4258486"/>
            <a:ext cx="270430" cy="26743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3" name="Прямая со стрелкой 132"/>
          <p:cNvCxnSpPr/>
          <p:nvPr/>
        </p:nvCxnSpPr>
        <p:spPr>
          <a:xfrm>
            <a:off x="7235575" y="4647620"/>
            <a:ext cx="0" cy="56473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5" name="Прямая со стрелкой 134"/>
          <p:cNvCxnSpPr>
            <a:endCxn id="64" idx="2"/>
          </p:cNvCxnSpPr>
          <p:nvPr/>
        </p:nvCxnSpPr>
        <p:spPr>
          <a:xfrm flipH="1" flipV="1">
            <a:off x="7676041" y="4647620"/>
            <a:ext cx="1797" cy="54818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7" name="Прямая со стрелкой 136"/>
          <p:cNvCxnSpPr/>
          <p:nvPr/>
        </p:nvCxnSpPr>
        <p:spPr>
          <a:xfrm flipV="1">
            <a:off x="7902786" y="5477150"/>
            <a:ext cx="270191" cy="182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8" name="Овал 137"/>
          <p:cNvSpPr/>
          <p:nvPr/>
        </p:nvSpPr>
        <p:spPr>
          <a:xfrm>
            <a:off x="8172977" y="5347863"/>
            <a:ext cx="258574" cy="258574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cxnSp>
        <p:nvCxnSpPr>
          <p:cNvPr id="139" name="Прямая соединительная линия 138"/>
          <p:cNvCxnSpPr/>
          <p:nvPr/>
        </p:nvCxnSpPr>
        <p:spPr>
          <a:xfrm flipV="1">
            <a:off x="8167049" y="5350295"/>
            <a:ext cx="270430" cy="26743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0" name="Прямая со стрелкой 139"/>
          <p:cNvCxnSpPr>
            <a:endCxn id="141" idx="0"/>
          </p:cNvCxnSpPr>
          <p:nvPr/>
        </p:nvCxnSpPr>
        <p:spPr>
          <a:xfrm flipH="1">
            <a:off x="7455915" y="5728823"/>
            <a:ext cx="2" cy="24801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1" name="Овал 140"/>
          <p:cNvSpPr/>
          <p:nvPr/>
        </p:nvSpPr>
        <p:spPr>
          <a:xfrm>
            <a:off x="7326628" y="5976836"/>
            <a:ext cx="258574" cy="258574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cxnSp>
        <p:nvCxnSpPr>
          <p:cNvPr id="142" name="Прямая соединительная линия 141"/>
          <p:cNvCxnSpPr/>
          <p:nvPr/>
        </p:nvCxnSpPr>
        <p:spPr>
          <a:xfrm flipV="1">
            <a:off x="7320700" y="5979268"/>
            <a:ext cx="270430" cy="26743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829396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1179059" y="2636912"/>
            <a:ext cx="6777317" cy="1224136"/>
          </a:xfrm>
        </p:spPr>
        <p:txBody>
          <a:bodyPr>
            <a:normAutofit/>
          </a:bodyPr>
          <a:lstStyle/>
          <a:p>
            <a:pPr marL="68580" indent="0" algn="ctr">
              <a:buNone/>
            </a:pPr>
            <a:r>
              <a:rPr lang="ru-RU" altLang="ru-RU" b="1" dirty="0" smtClean="0">
                <a:solidFill>
                  <a:schemeClr val="accent2">
                    <a:lumMod val="75000"/>
                  </a:schemeClr>
                </a:solidFill>
              </a:rPr>
              <a:t>1.</a:t>
            </a:r>
            <a:r>
              <a:rPr lang="uk-UA" b="1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uk-UA" b="1" dirty="0">
                <a:solidFill>
                  <a:schemeClr val="accent2">
                    <a:lumMod val="75000"/>
                  </a:schemeClr>
                </a:solidFill>
              </a:rPr>
              <a:t>Динамічні структури даних</a:t>
            </a:r>
          </a:p>
        </p:txBody>
      </p:sp>
    </p:spTree>
    <p:extLst>
      <p:ext uri="{BB962C8B-B14F-4D97-AF65-F5344CB8AC3E}">
        <p14:creationId xmlns:p14="http://schemas.microsoft.com/office/powerpoint/2010/main" val="27606944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11560" y="1219974"/>
            <a:ext cx="7983921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b="1" dirty="0">
                <a:latin typeface="+mj-lt"/>
              </a:rPr>
              <a:t>Завдання на самопідготовку:</a:t>
            </a:r>
            <a:endParaRPr lang="uk-UA" dirty="0">
              <a:latin typeface="+mj-lt"/>
            </a:endParaRPr>
          </a:p>
          <a:p>
            <a:r>
              <a:rPr lang="uk-UA" dirty="0">
                <a:latin typeface="+mj-lt"/>
              </a:rPr>
              <a:t> </a:t>
            </a:r>
          </a:p>
          <a:p>
            <a:pPr lvl="0" indent="355600" algn="just"/>
            <a:r>
              <a:rPr lang="uk-UA" dirty="0" smtClean="0">
                <a:latin typeface="+mj-lt"/>
              </a:rPr>
              <a:t>1. Опрацювати </a:t>
            </a:r>
            <a:r>
              <a:rPr lang="uk-UA" dirty="0">
                <a:latin typeface="+mj-lt"/>
              </a:rPr>
              <a:t>конспект </a:t>
            </a:r>
            <a:r>
              <a:rPr lang="uk-UA" dirty="0" smtClean="0">
                <a:latin typeface="+mj-lt"/>
              </a:rPr>
              <a:t>лекції.</a:t>
            </a:r>
            <a:endParaRPr lang="uk-UA" dirty="0">
              <a:latin typeface="+mj-lt"/>
            </a:endParaRPr>
          </a:p>
          <a:p>
            <a:pPr indent="361950" algn="just"/>
            <a:r>
              <a:rPr lang="uk-UA" dirty="0" smtClean="0">
                <a:latin typeface="+mj-lt"/>
              </a:rPr>
              <a:t>2. </a:t>
            </a:r>
            <a:r>
              <a:rPr lang="uk-UA" dirty="0" err="1">
                <a:latin typeface="+mj-lt"/>
              </a:rPr>
              <a:t>Prometheus</a:t>
            </a:r>
            <a:r>
              <a:rPr lang="uk-UA" dirty="0">
                <a:latin typeface="+mj-lt"/>
              </a:rPr>
              <a:t>. Курс </a:t>
            </a:r>
            <a:r>
              <a:rPr lang="uk-UA" dirty="0" smtClean="0">
                <a:latin typeface="+mj-lt"/>
              </a:rPr>
              <a:t>«Розробка та аналіз алгоритмів» (Тиждень </a:t>
            </a:r>
            <a:r>
              <a:rPr lang="en-US" dirty="0" smtClean="0">
                <a:latin typeface="+mj-lt"/>
              </a:rPr>
              <a:t>5</a:t>
            </a:r>
            <a:r>
              <a:rPr lang="uk-UA" dirty="0" smtClean="0">
                <a:latin typeface="+mj-lt"/>
              </a:rPr>
              <a:t>: </a:t>
            </a:r>
            <a:r>
              <a:rPr lang="uk-UA" dirty="0" smtClean="0">
                <a:latin typeface="+mj-lt"/>
              </a:rPr>
              <a:t>Лекція </a:t>
            </a:r>
            <a:r>
              <a:rPr lang="en-US" dirty="0" smtClean="0">
                <a:latin typeface="+mj-lt"/>
              </a:rPr>
              <a:t>8</a:t>
            </a:r>
            <a:r>
              <a:rPr lang="uk-UA" dirty="0" smtClean="0">
                <a:latin typeface="+mj-lt"/>
              </a:rPr>
              <a:t>). </a:t>
            </a:r>
            <a:r>
              <a:rPr lang="uk-UA" dirty="0">
                <a:latin typeface="+mj-lt"/>
              </a:rPr>
              <a:t>[Електронний ресурс]. – Доступний з </a:t>
            </a:r>
            <a:r>
              <a:rPr lang="en-US" dirty="0">
                <a:latin typeface="+mj-lt"/>
              </a:rPr>
              <a:t>https://edx.prometheus.org.ua/courses/KPI/Algorithms101/2015_Spring/courseware/8b0d2a95b54e47b38664aed188c0d25f/676f35fdd2ba40e89a7ab2ef6bb60a84</a:t>
            </a:r>
            <a:r>
              <a:rPr lang="en-US" dirty="0" smtClean="0">
                <a:latin typeface="+mj-lt"/>
              </a:rPr>
              <a:t>/</a:t>
            </a:r>
          </a:p>
          <a:p>
            <a:pPr indent="361950" algn="just"/>
            <a:r>
              <a:rPr lang="uk-UA">
                <a:latin typeface="+mj-lt"/>
              </a:rPr>
              <a:t> </a:t>
            </a:r>
            <a:endParaRPr lang="uk-UA" dirty="0">
              <a:latin typeface="+mj-lt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5685268" y="107340"/>
            <a:ext cx="140615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000" b="1" dirty="0" err="1" smtClean="0">
                <a:solidFill>
                  <a:schemeClr val="lt1"/>
                </a:solidFill>
                <a:latin typeface="+mn-lt"/>
              </a:rPr>
              <a:t>Завдання</a:t>
            </a:r>
            <a:endParaRPr lang="uk-UA" sz="2000" b="1" dirty="0">
              <a:solidFill>
                <a:schemeClr val="lt1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0303128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4816439" y="44624"/>
            <a:ext cx="314380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uk-UA" sz="2000" b="1" dirty="0" smtClean="0">
                <a:solidFill>
                  <a:schemeClr val="lt1"/>
                </a:solidFill>
                <a:latin typeface="+mn-lt"/>
              </a:rPr>
              <a:t>Статичні </a:t>
            </a:r>
            <a:r>
              <a:rPr lang="en-US" sz="2000" b="1" dirty="0" smtClean="0">
                <a:solidFill>
                  <a:schemeClr val="lt1"/>
                </a:solidFill>
                <a:latin typeface="+mn-lt"/>
              </a:rPr>
              <a:t>WS</a:t>
            </a:r>
            <a:r>
              <a:rPr lang="uk-UA" sz="2000" b="1" dirty="0" smtClean="0">
                <a:solidFill>
                  <a:schemeClr val="lt1"/>
                </a:solidFill>
                <a:latin typeface="+mn-lt"/>
              </a:rPr>
              <a:t> Динамічні</a:t>
            </a:r>
            <a:endParaRPr lang="uk-UA" sz="2000" b="1" dirty="0">
              <a:solidFill>
                <a:schemeClr val="lt1"/>
              </a:solidFill>
              <a:latin typeface="+mn-lt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827584" y="692696"/>
            <a:ext cx="756083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2400" dirty="0" smtClean="0">
                <a:latin typeface="+mj-lt"/>
              </a:rPr>
              <a:t>З </a:t>
            </a:r>
            <a:r>
              <a:rPr lang="uk-UA" sz="2400" b="1" i="1" dirty="0" smtClean="0">
                <a:latin typeface="+mj-lt"/>
              </a:rPr>
              <a:t>математичної точки </a:t>
            </a:r>
            <a:r>
              <a:rPr lang="uk-UA" sz="2400" dirty="0" smtClean="0">
                <a:latin typeface="+mj-lt"/>
              </a:rPr>
              <a:t>базовою структурою є МНОЖИНА</a:t>
            </a:r>
            <a:endParaRPr lang="uk-UA" sz="2400" dirty="0">
              <a:latin typeface="+mj-lt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808425" y="1628800"/>
            <a:ext cx="482980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uk-UA" dirty="0" smtClean="0">
                <a:latin typeface="+mj-lt"/>
              </a:rPr>
              <a:t>Містить елементи, які можна об'єднати за певними ознаками (спільними характеристиками)</a:t>
            </a:r>
            <a:endParaRPr lang="uk-UA" dirty="0">
              <a:latin typeface="+mj-lt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808426" y="2660719"/>
            <a:ext cx="482980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uk-UA" dirty="0" smtClean="0">
                <a:latin typeface="+mj-lt"/>
              </a:rPr>
              <a:t>Множина за </a:t>
            </a:r>
            <a:r>
              <a:rPr lang="uk-UA" dirty="0">
                <a:latin typeface="+mj-lt"/>
              </a:rPr>
              <a:t>замовчуванням </a:t>
            </a:r>
            <a:r>
              <a:rPr lang="uk-UA" dirty="0" smtClean="0">
                <a:latin typeface="+mj-lt"/>
              </a:rPr>
              <a:t>розглядається </a:t>
            </a:r>
            <a:r>
              <a:rPr lang="uk-UA" dirty="0">
                <a:latin typeface="+mj-lt"/>
              </a:rPr>
              <a:t>як </a:t>
            </a:r>
            <a:r>
              <a:rPr lang="uk-UA" b="1" i="1" dirty="0" smtClean="0">
                <a:latin typeface="+mj-lt"/>
              </a:rPr>
              <a:t>статична структура </a:t>
            </a:r>
            <a:r>
              <a:rPr lang="uk-UA" dirty="0">
                <a:latin typeface="+mj-lt"/>
              </a:rPr>
              <a:t>(елементи не додаються і не видаляються)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808426" y="4008372"/>
            <a:ext cx="482980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uk-UA" b="1" i="1" dirty="0">
                <a:latin typeface="+mj-lt"/>
              </a:rPr>
              <a:t>Крім операцій над множинами</a:t>
            </a:r>
            <a:r>
              <a:rPr lang="uk-UA" i="1" dirty="0">
                <a:latin typeface="+mj-lt"/>
              </a:rPr>
              <a:t>, в результаті яких утворюються нові множини з набором нових елементів</a:t>
            </a:r>
          </a:p>
        </p:txBody>
      </p:sp>
      <p:pic>
        <p:nvPicPr>
          <p:cNvPr id="2050" name="Picture 2" descr="Ð ÐµÐ·ÑÐ»ÑÑÐ°Ñ Ð¿Ð¾ÑÑÐºÑ Ð·Ð¾Ð±ÑÐ°Ð¶ÐµÐ½Ñ Ð·Ð° Ð·Ð°Ð¿Ð¸ÑÐ¾Ð¼ &quot;Ð»Ð¾Ð³Ð¾ÑÐ¸Ð¿ Ð²ÑÐ½Ð´Ð¾Ð²Ñ&quot;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2927" y="1844824"/>
            <a:ext cx="2650961" cy="26509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TextBox 10"/>
          <p:cNvSpPr txBox="1"/>
          <p:nvPr/>
        </p:nvSpPr>
        <p:spPr>
          <a:xfrm>
            <a:off x="611560" y="4941168"/>
            <a:ext cx="80266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uk-UA" dirty="0" smtClean="0">
                <a:latin typeface="+mj-lt"/>
              </a:rPr>
              <a:t>Приклад: 12 місяців року</a:t>
            </a:r>
          </a:p>
          <a:p>
            <a:pPr algn="just"/>
            <a:r>
              <a:rPr lang="uk-UA" b="1" i="1" dirty="0" smtClean="0">
                <a:latin typeface="+mj-lt"/>
              </a:rPr>
              <a:t>А = </a:t>
            </a:r>
            <a:r>
              <a:rPr lang="en-US" b="1" i="1" dirty="0" smtClean="0">
                <a:latin typeface="+mj-lt"/>
              </a:rPr>
              <a:t>{</a:t>
            </a:r>
            <a:r>
              <a:rPr lang="uk-UA" b="1" i="1" dirty="0" smtClean="0">
                <a:latin typeface="+mj-lt"/>
              </a:rPr>
              <a:t>січень, лютий, березень, … , грудень</a:t>
            </a:r>
            <a:r>
              <a:rPr lang="en-US" b="1" i="1" dirty="0" smtClean="0">
                <a:latin typeface="+mj-lt"/>
              </a:rPr>
              <a:t>}</a:t>
            </a:r>
            <a:endParaRPr lang="uk-UA" b="1" i="1" dirty="0">
              <a:latin typeface="+mj-lt"/>
            </a:endParaRPr>
          </a:p>
        </p:txBody>
      </p:sp>
      <p:grpSp>
        <p:nvGrpSpPr>
          <p:cNvPr id="6" name="Группа 5"/>
          <p:cNvGrpSpPr/>
          <p:nvPr/>
        </p:nvGrpSpPr>
        <p:grpSpPr>
          <a:xfrm>
            <a:off x="1391908" y="5725647"/>
            <a:ext cx="3052249" cy="303248"/>
            <a:chOff x="2516859" y="5033093"/>
            <a:chExt cx="4015635" cy="495653"/>
          </a:xfrm>
        </p:grpSpPr>
        <p:sp>
          <p:nvSpPr>
            <p:cNvPr id="12" name="Прямоугольник 11"/>
            <p:cNvSpPr/>
            <p:nvPr/>
          </p:nvSpPr>
          <p:spPr>
            <a:xfrm>
              <a:off x="2516859" y="5033097"/>
              <a:ext cx="495649" cy="495649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300" dirty="0" smtClean="0">
                  <a:solidFill>
                    <a:schemeClr val="tx1"/>
                  </a:solidFill>
                  <a:latin typeface="+mj-lt"/>
                </a:rPr>
                <a:t>1</a:t>
              </a:r>
              <a:endParaRPr lang="uk-UA" sz="1300" dirty="0">
                <a:solidFill>
                  <a:schemeClr val="tx1"/>
                </a:solidFill>
                <a:latin typeface="+mj-lt"/>
              </a:endParaRPr>
            </a:p>
          </p:txBody>
        </p:sp>
        <p:sp>
          <p:nvSpPr>
            <p:cNvPr id="13" name="Прямоугольник 12"/>
            <p:cNvSpPr/>
            <p:nvPr/>
          </p:nvSpPr>
          <p:spPr>
            <a:xfrm>
              <a:off x="3020915" y="5033097"/>
              <a:ext cx="495649" cy="495649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300" dirty="0" smtClean="0">
                  <a:solidFill>
                    <a:schemeClr val="tx1"/>
                  </a:solidFill>
                  <a:latin typeface="+mj-lt"/>
                </a:rPr>
                <a:t>…</a:t>
              </a:r>
              <a:endParaRPr lang="uk-UA" sz="1300" dirty="0">
                <a:solidFill>
                  <a:schemeClr val="tx1"/>
                </a:solidFill>
                <a:latin typeface="+mj-lt"/>
              </a:endParaRPr>
            </a:p>
          </p:txBody>
        </p:sp>
        <p:sp>
          <p:nvSpPr>
            <p:cNvPr id="14" name="Прямоугольник 13"/>
            <p:cNvSpPr/>
            <p:nvPr/>
          </p:nvSpPr>
          <p:spPr>
            <a:xfrm>
              <a:off x="3524971" y="5033096"/>
              <a:ext cx="495649" cy="495649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300" dirty="0" smtClean="0">
                  <a:solidFill>
                    <a:schemeClr val="tx1"/>
                  </a:solidFill>
                  <a:latin typeface="+mj-lt"/>
                </a:rPr>
                <a:t>…</a:t>
              </a:r>
              <a:endParaRPr lang="uk-UA" sz="1300" dirty="0">
                <a:solidFill>
                  <a:schemeClr val="tx1"/>
                </a:solidFill>
                <a:latin typeface="+mj-lt"/>
              </a:endParaRPr>
            </a:p>
          </p:txBody>
        </p:sp>
        <p:sp>
          <p:nvSpPr>
            <p:cNvPr id="15" name="Прямоугольник 14"/>
            <p:cNvSpPr/>
            <p:nvPr/>
          </p:nvSpPr>
          <p:spPr>
            <a:xfrm>
              <a:off x="4029027" y="5033095"/>
              <a:ext cx="495649" cy="495649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300" dirty="0" smtClean="0">
                  <a:solidFill>
                    <a:schemeClr val="tx1"/>
                  </a:solidFill>
                  <a:latin typeface="+mj-lt"/>
                </a:rPr>
                <a:t>…</a:t>
              </a:r>
              <a:endParaRPr lang="uk-UA" sz="1300" dirty="0">
                <a:solidFill>
                  <a:schemeClr val="tx1"/>
                </a:solidFill>
                <a:latin typeface="+mj-lt"/>
              </a:endParaRPr>
            </a:p>
          </p:txBody>
        </p:sp>
        <p:sp>
          <p:nvSpPr>
            <p:cNvPr id="16" name="Прямоугольник 15"/>
            <p:cNvSpPr/>
            <p:nvPr/>
          </p:nvSpPr>
          <p:spPr>
            <a:xfrm>
              <a:off x="5037139" y="5033097"/>
              <a:ext cx="495649" cy="495649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300" dirty="0" smtClean="0">
                  <a:solidFill>
                    <a:schemeClr val="tx1"/>
                  </a:solidFill>
                  <a:latin typeface="+mj-lt"/>
                </a:rPr>
                <a:t>…</a:t>
              </a:r>
              <a:endParaRPr lang="uk-UA" sz="1300" dirty="0">
                <a:solidFill>
                  <a:schemeClr val="tx1"/>
                </a:solidFill>
                <a:latin typeface="+mj-lt"/>
              </a:endParaRPr>
            </a:p>
          </p:txBody>
        </p:sp>
        <p:sp>
          <p:nvSpPr>
            <p:cNvPr id="17" name="Прямоугольник 16"/>
            <p:cNvSpPr/>
            <p:nvPr/>
          </p:nvSpPr>
          <p:spPr>
            <a:xfrm>
              <a:off x="5541195" y="5033094"/>
              <a:ext cx="495649" cy="495649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300" dirty="0" smtClean="0">
                  <a:solidFill>
                    <a:schemeClr val="tx1"/>
                  </a:solidFill>
                  <a:latin typeface="+mj-lt"/>
                </a:rPr>
                <a:t>…</a:t>
              </a:r>
              <a:endParaRPr lang="uk-UA" sz="1300" dirty="0">
                <a:solidFill>
                  <a:schemeClr val="tx1"/>
                </a:solidFill>
                <a:latin typeface="+mj-lt"/>
              </a:endParaRPr>
            </a:p>
          </p:txBody>
        </p:sp>
        <p:sp>
          <p:nvSpPr>
            <p:cNvPr id="18" name="Прямоугольник 17"/>
            <p:cNvSpPr/>
            <p:nvPr/>
          </p:nvSpPr>
          <p:spPr>
            <a:xfrm>
              <a:off x="4533083" y="5033097"/>
              <a:ext cx="495649" cy="495649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300" dirty="0" smtClean="0">
                  <a:solidFill>
                    <a:srgbClr val="FF0000"/>
                  </a:solidFill>
                  <a:latin typeface="+mj-lt"/>
                </a:rPr>
                <a:t>…</a:t>
              </a:r>
              <a:endParaRPr lang="uk-UA" sz="1300" dirty="0">
                <a:solidFill>
                  <a:srgbClr val="FF0000"/>
                </a:solidFill>
                <a:latin typeface="+mj-lt"/>
              </a:endParaRPr>
            </a:p>
          </p:txBody>
        </p:sp>
        <p:sp>
          <p:nvSpPr>
            <p:cNvPr id="19" name="Прямоугольник 18"/>
            <p:cNvSpPr/>
            <p:nvPr/>
          </p:nvSpPr>
          <p:spPr>
            <a:xfrm>
              <a:off x="6036845" y="5033093"/>
              <a:ext cx="495649" cy="495649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300" dirty="0" smtClean="0">
                  <a:solidFill>
                    <a:schemeClr val="tx1"/>
                  </a:solidFill>
                  <a:latin typeface="+mj-lt"/>
                </a:rPr>
                <a:t>12</a:t>
              </a:r>
              <a:endParaRPr lang="uk-UA" sz="1300" dirty="0">
                <a:solidFill>
                  <a:schemeClr val="tx1"/>
                </a:solidFill>
                <a:latin typeface="+mj-lt"/>
              </a:endParaRPr>
            </a:p>
          </p:txBody>
        </p:sp>
      </p:grpSp>
      <p:sp>
        <p:nvSpPr>
          <p:cNvPr id="20" name="Прямоугольник 19"/>
          <p:cNvSpPr/>
          <p:nvPr/>
        </p:nvSpPr>
        <p:spPr>
          <a:xfrm>
            <a:off x="971600" y="5692608"/>
            <a:ext cx="42030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dirty="0" smtClean="0">
                <a:latin typeface="+mj-lt"/>
              </a:rPr>
              <a:t>А</a:t>
            </a:r>
            <a:r>
              <a:rPr lang="en-US" dirty="0" smtClean="0">
                <a:latin typeface="+mj-lt"/>
              </a:rPr>
              <a:t>:</a:t>
            </a:r>
            <a:endParaRPr lang="uk-UA" dirty="0">
              <a:latin typeface="+mj-lt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4716016" y="5681408"/>
            <a:ext cx="363418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uk-UA" b="1" dirty="0" smtClean="0">
                <a:solidFill>
                  <a:srgbClr val="FF0000"/>
                </a:solidFill>
                <a:latin typeface="+mj-lt"/>
              </a:rPr>
              <a:t>Статичний масив (статична структура даних)</a:t>
            </a:r>
            <a:endParaRPr lang="uk-UA" b="1" dirty="0">
              <a:solidFill>
                <a:srgbClr val="FF0000"/>
              </a:solidFill>
              <a:latin typeface="+mj-lt"/>
            </a:endParaRPr>
          </a:p>
        </p:txBody>
      </p:sp>
      <p:cxnSp>
        <p:nvCxnSpPr>
          <p:cNvPr id="23" name="Прямая соединительная линия 22"/>
          <p:cNvCxnSpPr/>
          <p:nvPr/>
        </p:nvCxnSpPr>
        <p:spPr>
          <a:xfrm>
            <a:off x="1391908" y="6061940"/>
            <a:ext cx="0" cy="39139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единительная линия 24"/>
          <p:cNvCxnSpPr/>
          <p:nvPr/>
        </p:nvCxnSpPr>
        <p:spPr>
          <a:xfrm>
            <a:off x="4428265" y="6086418"/>
            <a:ext cx="0" cy="39139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 стрелкой 25"/>
          <p:cNvCxnSpPr/>
          <p:nvPr/>
        </p:nvCxnSpPr>
        <p:spPr>
          <a:xfrm>
            <a:off x="1391908" y="6309320"/>
            <a:ext cx="3036357" cy="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Прямоугольник 26"/>
          <p:cNvSpPr/>
          <p:nvPr/>
        </p:nvSpPr>
        <p:spPr>
          <a:xfrm>
            <a:off x="2663059" y="6145559"/>
            <a:ext cx="383438" cy="307777"/>
          </a:xfrm>
          <a:prstGeom prst="rect">
            <a:avLst/>
          </a:prstGeom>
          <a:solidFill>
            <a:schemeClr val="bg1"/>
          </a:solidFill>
        </p:spPr>
        <p:txBody>
          <a:bodyPr wrap="none">
            <a:spAutoFit/>
          </a:bodyPr>
          <a:lstStyle/>
          <a:p>
            <a:r>
              <a:rPr lang="uk-UA" sz="1400" dirty="0">
                <a:latin typeface="+mn-lt"/>
              </a:rPr>
              <a:t>12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20" grpId="0"/>
      <p:bldP spid="22" grpId="0"/>
      <p:bldP spid="2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5113790" y="-99392"/>
            <a:ext cx="2549096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uk-UA" sz="2000" b="1" dirty="0" smtClean="0">
                <a:solidFill>
                  <a:schemeClr val="lt1"/>
                </a:solidFill>
                <a:latin typeface="+mn-lt"/>
              </a:rPr>
              <a:t>Навіщо динамічні </a:t>
            </a:r>
          </a:p>
          <a:p>
            <a:pPr algn="ctr"/>
            <a:r>
              <a:rPr lang="uk-UA" sz="2000" b="1" dirty="0" smtClean="0">
                <a:solidFill>
                  <a:schemeClr val="lt1"/>
                </a:solidFill>
                <a:latin typeface="+mn-lt"/>
              </a:rPr>
              <a:t>структури?</a:t>
            </a:r>
            <a:endParaRPr lang="uk-UA" sz="2000" b="1" dirty="0">
              <a:solidFill>
                <a:schemeClr val="lt1"/>
              </a:solidFill>
              <a:latin typeface="+mn-lt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83568" y="614145"/>
            <a:ext cx="36724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smtClean="0">
                <a:latin typeface="+mj-lt"/>
              </a:rPr>
              <a:t>Магазин з продажу зимового спортивного спорядження</a:t>
            </a:r>
            <a:endParaRPr lang="uk-UA" dirty="0">
              <a:latin typeface="+mj-lt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1259632" y="1370385"/>
            <a:ext cx="14401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uk-UA" dirty="0" smtClean="0">
                <a:latin typeface="+mj-lt"/>
              </a:rPr>
              <a:t>Продажі</a:t>
            </a:r>
            <a:endParaRPr lang="uk-UA" dirty="0">
              <a:latin typeface="+mj-lt"/>
            </a:endParaRPr>
          </a:p>
        </p:txBody>
      </p:sp>
      <p:grpSp>
        <p:nvGrpSpPr>
          <p:cNvPr id="40" name="Группа 39"/>
          <p:cNvGrpSpPr/>
          <p:nvPr/>
        </p:nvGrpSpPr>
        <p:grpSpPr>
          <a:xfrm>
            <a:off x="2699792" y="1555051"/>
            <a:ext cx="3764508" cy="2914842"/>
            <a:chOff x="2699792" y="1555051"/>
            <a:chExt cx="4320480" cy="3289583"/>
          </a:xfrm>
        </p:grpSpPr>
        <p:cxnSp>
          <p:nvCxnSpPr>
            <p:cNvPr id="8" name="Прямая со стрелкой 7"/>
            <p:cNvCxnSpPr/>
            <p:nvPr/>
          </p:nvCxnSpPr>
          <p:spPr>
            <a:xfrm>
              <a:off x="2699792" y="4365104"/>
              <a:ext cx="4320480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Прямая со стрелкой 15"/>
            <p:cNvCxnSpPr/>
            <p:nvPr/>
          </p:nvCxnSpPr>
          <p:spPr>
            <a:xfrm flipV="1">
              <a:off x="2843808" y="1555051"/>
              <a:ext cx="0" cy="2954069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7" name="TextBox 16"/>
            <p:cNvSpPr txBox="1"/>
            <p:nvPr/>
          </p:nvSpPr>
          <p:spPr>
            <a:xfrm>
              <a:off x="2914909" y="4427820"/>
              <a:ext cx="4105363" cy="41681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uk-UA" dirty="0" smtClean="0">
                  <a:latin typeface="+mj-lt"/>
                </a:rPr>
                <a:t>1     2     …                              12</a:t>
              </a:r>
              <a:endParaRPr lang="uk-UA" dirty="0">
                <a:latin typeface="+mj-lt"/>
              </a:endParaRPr>
            </a:p>
          </p:txBody>
        </p:sp>
        <p:sp>
          <p:nvSpPr>
            <p:cNvPr id="36" name="Полилиния 35"/>
            <p:cNvSpPr/>
            <p:nvPr/>
          </p:nvSpPr>
          <p:spPr>
            <a:xfrm>
              <a:off x="2987826" y="2347723"/>
              <a:ext cx="3467100" cy="1692319"/>
            </a:xfrm>
            <a:custGeom>
              <a:avLst/>
              <a:gdLst>
                <a:gd name="connsiteX0" fmla="*/ 0 w 3467100"/>
                <a:gd name="connsiteY0" fmla="*/ 12700 h 2566935"/>
                <a:gd name="connsiteX1" fmla="*/ 596900 w 3467100"/>
                <a:gd name="connsiteY1" fmla="*/ 406400 h 2566935"/>
                <a:gd name="connsiteX2" fmla="*/ 1231900 w 3467100"/>
                <a:gd name="connsiteY2" fmla="*/ 2247900 h 2566935"/>
                <a:gd name="connsiteX3" fmla="*/ 1879600 w 3467100"/>
                <a:gd name="connsiteY3" fmla="*/ 2565400 h 2566935"/>
                <a:gd name="connsiteX4" fmla="*/ 2527300 w 3467100"/>
                <a:gd name="connsiteY4" fmla="*/ 2247900 h 2566935"/>
                <a:gd name="connsiteX5" fmla="*/ 2870200 w 3467100"/>
                <a:gd name="connsiteY5" fmla="*/ 673100 h 2566935"/>
                <a:gd name="connsiteX6" fmla="*/ 3048000 w 3467100"/>
                <a:gd name="connsiteY6" fmla="*/ 177800 h 2566935"/>
                <a:gd name="connsiteX7" fmla="*/ 3467100 w 3467100"/>
                <a:gd name="connsiteY7" fmla="*/ 0 h 25669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467100" h="2566935">
                  <a:moveTo>
                    <a:pt x="0" y="12700"/>
                  </a:moveTo>
                  <a:cubicBezTo>
                    <a:pt x="195791" y="23283"/>
                    <a:pt x="391583" y="33867"/>
                    <a:pt x="596900" y="406400"/>
                  </a:cubicBezTo>
                  <a:cubicBezTo>
                    <a:pt x="802217" y="778933"/>
                    <a:pt x="1018117" y="1888067"/>
                    <a:pt x="1231900" y="2247900"/>
                  </a:cubicBezTo>
                  <a:cubicBezTo>
                    <a:pt x="1445683" y="2607733"/>
                    <a:pt x="1663700" y="2565400"/>
                    <a:pt x="1879600" y="2565400"/>
                  </a:cubicBezTo>
                  <a:cubicBezTo>
                    <a:pt x="2095500" y="2565400"/>
                    <a:pt x="2362200" y="2563283"/>
                    <a:pt x="2527300" y="2247900"/>
                  </a:cubicBezTo>
                  <a:cubicBezTo>
                    <a:pt x="2692400" y="1932517"/>
                    <a:pt x="2783417" y="1018117"/>
                    <a:pt x="2870200" y="673100"/>
                  </a:cubicBezTo>
                  <a:cubicBezTo>
                    <a:pt x="2956983" y="328083"/>
                    <a:pt x="2948517" y="289983"/>
                    <a:pt x="3048000" y="177800"/>
                  </a:cubicBezTo>
                  <a:cubicBezTo>
                    <a:pt x="3147483" y="65617"/>
                    <a:pt x="3307291" y="32808"/>
                    <a:pt x="3467100" y="0"/>
                  </a:cubicBezTo>
                </a:path>
              </a:pathLst>
            </a:cu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uk-UA"/>
            </a:p>
          </p:txBody>
        </p:sp>
      </p:grpSp>
      <p:sp>
        <p:nvSpPr>
          <p:cNvPr id="37" name="TextBox 36"/>
          <p:cNvSpPr txBox="1"/>
          <p:nvPr/>
        </p:nvSpPr>
        <p:spPr>
          <a:xfrm>
            <a:off x="636082" y="4571836"/>
            <a:ext cx="57522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smtClean="0">
                <a:latin typeface="+mj-lt"/>
              </a:rPr>
              <a:t>Масив обліку наявних товарів на складах</a:t>
            </a:r>
            <a:endParaRPr lang="uk-UA" dirty="0">
              <a:latin typeface="+mj-lt"/>
            </a:endParaRPr>
          </a:p>
        </p:txBody>
      </p:sp>
      <p:cxnSp>
        <p:nvCxnSpPr>
          <p:cNvPr id="42" name="Прямая соединительная линия 41"/>
          <p:cNvCxnSpPr/>
          <p:nvPr/>
        </p:nvCxnSpPr>
        <p:spPr>
          <a:xfrm>
            <a:off x="2843808" y="2238871"/>
            <a:ext cx="3672408" cy="0"/>
          </a:xfrm>
          <a:prstGeom prst="line">
            <a:avLst/>
          </a:prstGeom>
          <a:ln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TextBox 42"/>
          <p:cNvSpPr txBox="1"/>
          <p:nvPr/>
        </p:nvSpPr>
        <p:spPr>
          <a:xfrm>
            <a:off x="6556176" y="2060848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smtClean="0">
                <a:latin typeface="+mj-lt"/>
              </a:rPr>
              <a:t>n</a:t>
            </a:r>
            <a:endParaRPr lang="uk-UA" dirty="0">
              <a:latin typeface="+mj-lt"/>
            </a:endParaRPr>
          </a:p>
        </p:txBody>
      </p:sp>
      <p:grpSp>
        <p:nvGrpSpPr>
          <p:cNvPr id="44" name="Группа 43"/>
          <p:cNvGrpSpPr/>
          <p:nvPr/>
        </p:nvGrpSpPr>
        <p:grpSpPr>
          <a:xfrm>
            <a:off x="1391908" y="5273439"/>
            <a:ext cx="3052249" cy="303248"/>
            <a:chOff x="2516859" y="5033093"/>
            <a:chExt cx="4015635" cy="495653"/>
          </a:xfrm>
        </p:grpSpPr>
        <p:sp>
          <p:nvSpPr>
            <p:cNvPr id="45" name="Прямоугольник 44"/>
            <p:cNvSpPr/>
            <p:nvPr/>
          </p:nvSpPr>
          <p:spPr>
            <a:xfrm>
              <a:off x="2516859" y="5033097"/>
              <a:ext cx="495649" cy="495649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300" dirty="0" smtClean="0">
                  <a:solidFill>
                    <a:schemeClr val="tx1"/>
                  </a:solidFill>
                  <a:latin typeface="+mj-lt"/>
                </a:rPr>
                <a:t>1</a:t>
              </a:r>
              <a:endParaRPr lang="uk-UA" sz="1300" dirty="0">
                <a:solidFill>
                  <a:schemeClr val="tx1"/>
                </a:solidFill>
                <a:latin typeface="+mj-lt"/>
              </a:endParaRPr>
            </a:p>
          </p:txBody>
        </p:sp>
        <p:sp>
          <p:nvSpPr>
            <p:cNvPr id="46" name="Прямоугольник 45"/>
            <p:cNvSpPr/>
            <p:nvPr/>
          </p:nvSpPr>
          <p:spPr>
            <a:xfrm>
              <a:off x="3020915" y="5033097"/>
              <a:ext cx="495649" cy="495649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300" dirty="0" smtClean="0">
                  <a:solidFill>
                    <a:schemeClr val="tx1"/>
                  </a:solidFill>
                  <a:latin typeface="+mj-lt"/>
                </a:rPr>
                <a:t>…</a:t>
              </a:r>
              <a:endParaRPr lang="uk-UA" sz="1300" dirty="0">
                <a:solidFill>
                  <a:schemeClr val="tx1"/>
                </a:solidFill>
                <a:latin typeface="+mj-lt"/>
              </a:endParaRPr>
            </a:p>
          </p:txBody>
        </p:sp>
        <p:sp>
          <p:nvSpPr>
            <p:cNvPr id="47" name="Прямоугольник 46"/>
            <p:cNvSpPr/>
            <p:nvPr/>
          </p:nvSpPr>
          <p:spPr>
            <a:xfrm>
              <a:off x="3524971" y="5033096"/>
              <a:ext cx="495649" cy="495649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300" dirty="0" smtClean="0">
                  <a:solidFill>
                    <a:schemeClr val="tx1"/>
                  </a:solidFill>
                  <a:latin typeface="+mj-lt"/>
                </a:rPr>
                <a:t>…</a:t>
              </a:r>
              <a:endParaRPr lang="uk-UA" sz="1300" dirty="0">
                <a:solidFill>
                  <a:schemeClr val="tx1"/>
                </a:solidFill>
                <a:latin typeface="+mj-lt"/>
              </a:endParaRPr>
            </a:p>
          </p:txBody>
        </p:sp>
        <p:sp>
          <p:nvSpPr>
            <p:cNvPr id="48" name="Прямоугольник 47"/>
            <p:cNvSpPr/>
            <p:nvPr/>
          </p:nvSpPr>
          <p:spPr>
            <a:xfrm>
              <a:off x="4029027" y="5033095"/>
              <a:ext cx="495649" cy="495649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300" dirty="0" smtClean="0">
                  <a:solidFill>
                    <a:schemeClr val="tx1"/>
                  </a:solidFill>
                  <a:latin typeface="+mj-lt"/>
                </a:rPr>
                <a:t>…</a:t>
              </a:r>
              <a:endParaRPr lang="uk-UA" sz="1300" dirty="0">
                <a:solidFill>
                  <a:schemeClr val="tx1"/>
                </a:solidFill>
                <a:latin typeface="+mj-lt"/>
              </a:endParaRPr>
            </a:p>
          </p:txBody>
        </p:sp>
        <p:sp>
          <p:nvSpPr>
            <p:cNvPr id="49" name="Прямоугольник 48"/>
            <p:cNvSpPr/>
            <p:nvPr/>
          </p:nvSpPr>
          <p:spPr>
            <a:xfrm>
              <a:off x="5037139" y="5033097"/>
              <a:ext cx="495649" cy="495649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300" dirty="0" smtClean="0">
                  <a:solidFill>
                    <a:schemeClr val="tx1"/>
                  </a:solidFill>
                  <a:latin typeface="+mj-lt"/>
                </a:rPr>
                <a:t>…</a:t>
              </a:r>
              <a:endParaRPr lang="uk-UA" sz="1300" dirty="0">
                <a:solidFill>
                  <a:schemeClr val="tx1"/>
                </a:solidFill>
                <a:latin typeface="+mj-lt"/>
              </a:endParaRPr>
            </a:p>
          </p:txBody>
        </p:sp>
        <p:sp>
          <p:nvSpPr>
            <p:cNvPr id="50" name="Прямоугольник 49"/>
            <p:cNvSpPr/>
            <p:nvPr/>
          </p:nvSpPr>
          <p:spPr>
            <a:xfrm>
              <a:off x="5541195" y="5033094"/>
              <a:ext cx="495649" cy="495649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300" dirty="0" smtClean="0">
                  <a:solidFill>
                    <a:schemeClr val="tx1"/>
                  </a:solidFill>
                  <a:latin typeface="+mj-lt"/>
                </a:rPr>
                <a:t>…</a:t>
              </a:r>
              <a:endParaRPr lang="uk-UA" sz="1300" dirty="0">
                <a:solidFill>
                  <a:schemeClr val="tx1"/>
                </a:solidFill>
                <a:latin typeface="+mj-lt"/>
              </a:endParaRPr>
            </a:p>
          </p:txBody>
        </p:sp>
        <p:sp>
          <p:nvSpPr>
            <p:cNvPr id="51" name="Прямоугольник 50"/>
            <p:cNvSpPr/>
            <p:nvPr/>
          </p:nvSpPr>
          <p:spPr>
            <a:xfrm>
              <a:off x="4533083" y="5033097"/>
              <a:ext cx="495649" cy="495649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300" dirty="0" smtClean="0">
                  <a:solidFill>
                    <a:srgbClr val="FF0000"/>
                  </a:solidFill>
                  <a:latin typeface="+mj-lt"/>
                </a:rPr>
                <a:t>…</a:t>
              </a:r>
              <a:endParaRPr lang="uk-UA" sz="1300" dirty="0">
                <a:solidFill>
                  <a:srgbClr val="FF0000"/>
                </a:solidFill>
                <a:latin typeface="+mj-lt"/>
              </a:endParaRPr>
            </a:p>
          </p:txBody>
        </p:sp>
        <p:sp>
          <p:nvSpPr>
            <p:cNvPr id="52" name="Прямоугольник 51"/>
            <p:cNvSpPr/>
            <p:nvPr/>
          </p:nvSpPr>
          <p:spPr>
            <a:xfrm>
              <a:off x="6036845" y="5033093"/>
              <a:ext cx="495649" cy="495649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300" dirty="0" smtClean="0">
                  <a:solidFill>
                    <a:schemeClr val="tx1"/>
                  </a:solidFill>
                  <a:latin typeface="+mj-lt"/>
                </a:rPr>
                <a:t>n</a:t>
              </a:r>
              <a:endParaRPr lang="uk-UA" sz="1300" dirty="0">
                <a:solidFill>
                  <a:schemeClr val="tx1"/>
                </a:solidFill>
                <a:latin typeface="+mj-lt"/>
              </a:endParaRPr>
            </a:p>
          </p:txBody>
        </p:sp>
      </p:grpSp>
      <p:sp>
        <p:nvSpPr>
          <p:cNvPr id="53" name="Прямоугольник 52"/>
          <p:cNvSpPr/>
          <p:nvPr/>
        </p:nvSpPr>
        <p:spPr>
          <a:xfrm>
            <a:off x="971600" y="5240400"/>
            <a:ext cx="42030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dirty="0" smtClean="0">
                <a:latin typeface="+mj-lt"/>
              </a:rPr>
              <a:t>А</a:t>
            </a:r>
            <a:r>
              <a:rPr lang="en-US" dirty="0" smtClean="0">
                <a:latin typeface="+mj-lt"/>
              </a:rPr>
              <a:t>:</a:t>
            </a:r>
            <a:endParaRPr lang="uk-UA" dirty="0">
              <a:latin typeface="+mj-lt"/>
            </a:endParaRPr>
          </a:p>
        </p:txBody>
      </p:sp>
      <p:sp>
        <p:nvSpPr>
          <p:cNvPr id="54" name="TextBox 53"/>
          <p:cNvSpPr txBox="1"/>
          <p:nvPr/>
        </p:nvSpPr>
        <p:spPr>
          <a:xfrm>
            <a:off x="4716016" y="5229200"/>
            <a:ext cx="363418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b="1" dirty="0" smtClean="0">
                <a:solidFill>
                  <a:srgbClr val="FF0000"/>
                </a:solidFill>
                <a:latin typeface="+mj-lt"/>
              </a:rPr>
              <a:t>Недоцільне цілорічне використання ресурсу</a:t>
            </a:r>
            <a:endParaRPr lang="uk-UA" b="1" dirty="0">
              <a:solidFill>
                <a:srgbClr val="FF0000"/>
              </a:solidFill>
              <a:latin typeface="+mj-lt"/>
            </a:endParaRPr>
          </a:p>
        </p:txBody>
      </p:sp>
      <p:cxnSp>
        <p:nvCxnSpPr>
          <p:cNvPr id="55" name="Прямая соединительная линия 54"/>
          <p:cNvCxnSpPr/>
          <p:nvPr/>
        </p:nvCxnSpPr>
        <p:spPr>
          <a:xfrm>
            <a:off x="1391908" y="5609732"/>
            <a:ext cx="0" cy="39139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Прямая соединительная линия 55"/>
          <p:cNvCxnSpPr/>
          <p:nvPr/>
        </p:nvCxnSpPr>
        <p:spPr>
          <a:xfrm>
            <a:off x="4428265" y="5634210"/>
            <a:ext cx="0" cy="39139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Прямая со стрелкой 56"/>
          <p:cNvCxnSpPr/>
          <p:nvPr/>
        </p:nvCxnSpPr>
        <p:spPr>
          <a:xfrm>
            <a:off x="1391908" y="5857112"/>
            <a:ext cx="3036357" cy="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Прямоугольник 57"/>
          <p:cNvSpPr/>
          <p:nvPr/>
        </p:nvSpPr>
        <p:spPr>
          <a:xfrm>
            <a:off x="2663059" y="5693351"/>
            <a:ext cx="293670" cy="307777"/>
          </a:xfrm>
          <a:prstGeom prst="rect">
            <a:avLst/>
          </a:prstGeom>
          <a:solidFill>
            <a:schemeClr val="bg1"/>
          </a:solidFill>
        </p:spPr>
        <p:txBody>
          <a:bodyPr wrap="none">
            <a:spAutoFit/>
          </a:bodyPr>
          <a:lstStyle/>
          <a:p>
            <a:r>
              <a:rPr lang="en-US" sz="1400" dirty="0" smtClean="0">
                <a:latin typeface="+mn-lt"/>
              </a:rPr>
              <a:t>n</a:t>
            </a:r>
            <a:endParaRPr lang="uk-UA" sz="14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5245638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" grpId="0"/>
      <p:bldP spid="54" grpId="0"/>
      <p:bldP spid="5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5233212" y="44624"/>
            <a:ext cx="231024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uk-UA" sz="2000" b="1" dirty="0" smtClean="0">
                <a:solidFill>
                  <a:schemeClr val="lt1"/>
                </a:solidFill>
                <a:latin typeface="+mn-lt"/>
              </a:rPr>
              <a:t>Типові елементи</a:t>
            </a:r>
            <a:endParaRPr lang="uk-UA" sz="2000" b="1" dirty="0">
              <a:solidFill>
                <a:schemeClr val="lt1"/>
              </a:solidFill>
              <a:latin typeface="+mn-lt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683568" y="692696"/>
            <a:ext cx="36724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smtClean="0">
                <a:latin typeface="+mj-lt"/>
              </a:rPr>
              <a:t>Типові елементи для опису динамічних структур даних</a:t>
            </a:r>
            <a:endParaRPr lang="uk-UA" dirty="0">
              <a:latin typeface="+mj-lt"/>
            </a:endParaRPr>
          </a:p>
        </p:txBody>
      </p:sp>
      <p:pic>
        <p:nvPicPr>
          <p:cNvPr id="1431" name="Picture 407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312" t="17177" r="3674" b="19352"/>
          <a:stretch/>
        </p:blipFill>
        <p:spPr bwMode="auto">
          <a:xfrm>
            <a:off x="794546" y="2420888"/>
            <a:ext cx="7593878" cy="3344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5" name="TextBox 34"/>
          <p:cNvSpPr txBox="1"/>
          <p:nvPr/>
        </p:nvSpPr>
        <p:spPr>
          <a:xfrm rot="18900000">
            <a:off x="690198" y="1872959"/>
            <a:ext cx="93610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600" dirty="0" smtClean="0">
                <a:solidFill>
                  <a:srgbClr val="FF0000"/>
                </a:solidFill>
                <a:latin typeface="+mj-lt"/>
              </a:rPr>
              <a:t>Індекс</a:t>
            </a:r>
            <a:endParaRPr lang="uk-UA" sz="1600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36" name="TextBox 35"/>
          <p:cNvSpPr txBox="1"/>
          <p:nvPr/>
        </p:nvSpPr>
        <p:spPr>
          <a:xfrm rot="18900000">
            <a:off x="1400295" y="1800951"/>
            <a:ext cx="93610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600" dirty="0" smtClean="0">
                <a:solidFill>
                  <a:srgbClr val="FF0000"/>
                </a:solidFill>
                <a:latin typeface="+mj-lt"/>
              </a:rPr>
              <a:t>Ключ</a:t>
            </a:r>
            <a:endParaRPr lang="uk-UA" sz="1600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4" name="Правая фигурная скобка 3"/>
          <p:cNvSpPr/>
          <p:nvPr/>
        </p:nvSpPr>
        <p:spPr>
          <a:xfrm rot="16200000">
            <a:off x="5220607" y="-820004"/>
            <a:ext cx="142951" cy="6192689"/>
          </a:xfrm>
          <a:prstGeom prst="rightBrac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37" name="TextBox 36"/>
          <p:cNvSpPr txBox="1"/>
          <p:nvPr/>
        </p:nvSpPr>
        <p:spPr>
          <a:xfrm>
            <a:off x="2319007" y="1628800"/>
            <a:ext cx="592540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1600" dirty="0" smtClean="0">
                <a:solidFill>
                  <a:srgbClr val="FF0000"/>
                </a:solidFill>
                <a:latin typeface="+mj-lt"/>
              </a:rPr>
              <a:t>Додаткові поля об'єкту (не для пошуку, а для використання)</a:t>
            </a:r>
            <a:endParaRPr lang="uk-UA" sz="1600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761684" y="5877272"/>
            <a:ext cx="121802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600" dirty="0" smtClean="0">
                <a:solidFill>
                  <a:srgbClr val="FF0000"/>
                </a:solidFill>
                <a:latin typeface="+mj-lt"/>
              </a:rPr>
              <a:t>Масив ?</a:t>
            </a:r>
            <a:endParaRPr lang="uk-UA" sz="1600" dirty="0">
              <a:solidFill>
                <a:srgbClr val="FF000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9111034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4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/>
      <p:bldP spid="36" grpId="0"/>
      <p:bldP spid="4" grpId="0" animBg="1"/>
      <p:bldP spid="3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4785183" y="-99392"/>
            <a:ext cx="3206326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uk-UA" sz="2000" b="1" dirty="0" smtClean="0">
                <a:solidFill>
                  <a:schemeClr val="lt1"/>
                </a:solidFill>
                <a:latin typeface="+mn-lt"/>
              </a:rPr>
              <a:t>Операції в динамічних </a:t>
            </a:r>
          </a:p>
          <a:p>
            <a:pPr algn="ctr"/>
            <a:r>
              <a:rPr lang="uk-UA" sz="2000" b="1" dirty="0" smtClean="0">
                <a:solidFill>
                  <a:schemeClr val="lt1"/>
                </a:solidFill>
                <a:latin typeface="+mn-lt"/>
              </a:rPr>
              <a:t>структурах</a:t>
            </a:r>
            <a:endParaRPr lang="uk-UA" sz="2000" b="1" dirty="0">
              <a:solidFill>
                <a:schemeClr val="lt1"/>
              </a:solidFill>
              <a:latin typeface="+mn-lt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83568" y="1412776"/>
            <a:ext cx="6264696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250000"/>
              </a:lnSpc>
            </a:pPr>
            <a:r>
              <a:rPr lang="uk-UA" b="1" dirty="0" smtClean="0">
                <a:latin typeface="+mj-lt"/>
              </a:rPr>
              <a:t>Пошук за ключем: </a:t>
            </a:r>
            <a:r>
              <a:rPr lang="en-US" dirty="0" smtClean="0">
                <a:latin typeface="+mj-lt"/>
              </a:rPr>
              <a:t>Search (S, k)</a:t>
            </a:r>
            <a:endParaRPr lang="uk-UA" dirty="0" smtClean="0">
              <a:latin typeface="+mj-lt"/>
            </a:endParaRPr>
          </a:p>
          <a:p>
            <a:pPr algn="just">
              <a:lnSpc>
                <a:spcPct val="250000"/>
              </a:lnSpc>
            </a:pPr>
            <a:r>
              <a:rPr lang="uk-UA" b="1" dirty="0" smtClean="0">
                <a:latin typeface="+mj-lt"/>
              </a:rPr>
              <a:t>Вставка за індексом: </a:t>
            </a:r>
            <a:r>
              <a:rPr lang="en-US" dirty="0" smtClean="0">
                <a:latin typeface="+mj-lt"/>
              </a:rPr>
              <a:t>Insert (S, x)</a:t>
            </a:r>
            <a:endParaRPr lang="uk-UA" dirty="0" smtClean="0">
              <a:latin typeface="+mj-lt"/>
            </a:endParaRPr>
          </a:p>
          <a:p>
            <a:pPr algn="just">
              <a:lnSpc>
                <a:spcPct val="250000"/>
              </a:lnSpc>
            </a:pPr>
            <a:r>
              <a:rPr lang="uk-UA" b="1" dirty="0" smtClean="0">
                <a:latin typeface="+mj-lt"/>
              </a:rPr>
              <a:t>Видалення </a:t>
            </a:r>
            <a:r>
              <a:rPr lang="uk-UA" b="1" dirty="0">
                <a:latin typeface="+mj-lt"/>
              </a:rPr>
              <a:t>за індексом: </a:t>
            </a:r>
            <a:r>
              <a:rPr lang="en-US" dirty="0" smtClean="0">
                <a:latin typeface="+mj-lt"/>
              </a:rPr>
              <a:t>Delete </a:t>
            </a:r>
            <a:r>
              <a:rPr lang="en-US" dirty="0">
                <a:latin typeface="+mj-lt"/>
              </a:rPr>
              <a:t>(S, x</a:t>
            </a:r>
            <a:r>
              <a:rPr lang="en-US" dirty="0" smtClean="0">
                <a:latin typeface="+mj-lt"/>
              </a:rPr>
              <a:t>)</a:t>
            </a:r>
          </a:p>
          <a:p>
            <a:pPr algn="just">
              <a:lnSpc>
                <a:spcPct val="250000"/>
              </a:lnSpc>
            </a:pPr>
            <a:r>
              <a:rPr lang="uk-UA" b="1" dirty="0" smtClean="0">
                <a:latin typeface="+mj-lt"/>
              </a:rPr>
              <a:t>Мінімальний елемент: </a:t>
            </a:r>
            <a:r>
              <a:rPr lang="en-US" dirty="0" smtClean="0">
                <a:latin typeface="+mj-lt"/>
              </a:rPr>
              <a:t>Minimum </a:t>
            </a:r>
            <a:r>
              <a:rPr lang="en-US" dirty="0">
                <a:latin typeface="+mj-lt"/>
              </a:rPr>
              <a:t>(</a:t>
            </a:r>
            <a:r>
              <a:rPr lang="en-US" dirty="0" smtClean="0">
                <a:latin typeface="+mj-lt"/>
              </a:rPr>
              <a:t>S)</a:t>
            </a:r>
            <a:endParaRPr lang="uk-UA" dirty="0" smtClean="0">
              <a:latin typeface="+mj-lt"/>
            </a:endParaRPr>
          </a:p>
          <a:p>
            <a:pPr algn="just">
              <a:lnSpc>
                <a:spcPct val="250000"/>
              </a:lnSpc>
            </a:pPr>
            <a:r>
              <a:rPr lang="uk-UA" b="1" dirty="0" smtClean="0">
                <a:latin typeface="+mj-lt"/>
              </a:rPr>
              <a:t>Максимальний </a:t>
            </a:r>
            <a:r>
              <a:rPr lang="uk-UA" b="1" dirty="0">
                <a:latin typeface="+mj-lt"/>
              </a:rPr>
              <a:t>елемент: </a:t>
            </a:r>
            <a:r>
              <a:rPr lang="en-US" dirty="0" smtClean="0">
                <a:latin typeface="+mj-lt"/>
              </a:rPr>
              <a:t>Maximum </a:t>
            </a:r>
            <a:r>
              <a:rPr lang="en-US" dirty="0">
                <a:latin typeface="+mj-lt"/>
              </a:rPr>
              <a:t>(S</a:t>
            </a:r>
            <a:r>
              <a:rPr lang="en-US" dirty="0" smtClean="0">
                <a:latin typeface="+mj-lt"/>
              </a:rPr>
              <a:t>)</a:t>
            </a:r>
          </a:p>
          <a:p>
            <a:pPr algn="just">
              <a:lnSpc>
                <a:spcPct val="250000"/>
              </a:lnSpc>
            </a:pPr>
            <a:r>
              <a:rPr lang="uk-UA" b="1" dirty="0" smtClean="0">
                <a:latin typeface="+mj-lt"/>
              </a:rPr>
              <a:t>Наступний за зростанням: </a:t>
            </a:r>
            <a:r>
              <a:rPr lang="en-US" dirty="0" smtClean="0">
                <a:latin typeface="+mj-lt"/>
              </a:rPr>
              <a:t>Successor (S, x)</a:t>
            </a:r>
            <a:endParaRPr lang="uk-UA" dirty="0">
              <a:latin typeface="+mj-lt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4552142" y="836712"/>
            <a:ext cx="36724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dirty="0" smtClean="0">
                <a:latin typeface="+mj-lt"/>
              </a:rPr>
              <a:t>У випадку використання </a:t>
            </a:r>
            <a:r>
              <a:rPr lang="uk-UA" b="1" dirty="0" smtClean="0">
                <a:solidFill>
                  <a:srgbClr val="FF0000"/>
                </a:solidFill>
                <a:latin typeface="+mj-lt"/>
              </a:rPr>
              <a:t>статичного</a:t>
            </a:r>
            <a:r>
              <a:rPr lang="uk-UA" dirty="0" smtClean="0">
                <a:latin typeface="+mj-lt"/>
              </a:rPr>
              <a:t> масиву:</a:t>
            </a:r>
            <a:endParaRPr lang="uk-UA" dirty="0">
              <a:latin typeface="+mj-lt"/>
            </a:endParaRPr>
          </a:p>
        </p:txBody>
      </p:sp>
      <p:grpSp>
        <p:nvGrpSpPr>
          <p:cNvPr id="2" name="Группа 1"/>
          <p:cNvGrpSpPr/>
          <p:nvPr/>
        </p:nvGrpSpPr>
        <p:grpSpPr>
          <a:xfrm>
            <a:off x="5370077" y="1772816"/>
            <a:ext cx="1872208" cy="303248"/>
            <a:chOff x="5292080" y="2701311"/>
            <a:chExt cx="1872208" cy="303248"/>
          </a:xfrm>
        </p:grpSpPr>
        <p:sp>
          <p:nvSpPr>
            <p:cNvPr id="45" name="Прямоугольник 44"/>
            <p:cNvSpPr/>
            <p:nvPr/>
          </p:nvSpPr>
          <p:spPr>
            <a:xfrm>
              <a:off x="5292080" y="2701313"/>
              <a:ext cx="376738" cy="303246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300" dirty="0" smtClean="0">
                  <a:solidFill>
                    <a:schemeClr val="tx1"/>
                  </a:solidFill>
                  <a:latin typeface="+mj-lt"/>
                </a:rPr>
                <a:t>1</a:t>
              </a:r>
              <a:endParaRPr lang="uk-UA" sz="1300" dirty="0">
                <a:solidFill>
                  <a:schemeClr val="tx1"/>
                </a:solidFill>
                <a:latin typeface="+mj-lt"/>
              </a:endParaRPr>
            </a:p>
          </p:txBody>
        </p:sp>
        <p:sp>
          <p:nvSpPr>
            <p:cNvPr id="46" name="Прямоугольник 45"/>
            <p:cNvSpPr/>
            <p:nvPr/>
          </p:nvSpPr>
          <p:spPr>
            <a:xfrm>
              <a:off x="5658511" y="2701313"/>
              <a:ext cx="376738" cy="303246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300" dirty="0" smtClean="0">
                  <a:solidFill>
                    <a:schemeClr val="tx1"/>
                  </a:solidFill>
                  <a:latin typeface="+mj-lt"/>
                </a:rPr>
                <a:t>…</a:t>
              </a:r>
              <a:endParaRPr lang="uk-UA" sz="1300" dirty="0">
                <a:solidFill>
                  <a:schemeClr val="tx1"/>
                </a:solidFill>
                <a:latin typeface="+mj-lt"/>
              </a:endParaRPr>
            </a:p>
          </p:txBody>
        </p:sp>
        <p:sp>
          <p:nvSpPr>
            <p:cNvPr id="47" name="Прямоугольник 46"/>
            <p:cNvSpPr/>
            <p:nvPr/>
          </p:nvSpPr>
          <p:spPr>
            <a:xfrm>
              <a:off x="6041639" y="2701313"/>
              <a:ext cx="376738" cy="303246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300" dirty="0" smtClean="0">
                  <a:solidFill>
                    <a:schemeClr val="tx1"/>
                  </a:solidFill>
                  <a:latin typeface="+mj-lt"/>
                </a:rPr>
                <a:t>…</a:t>
              </a:r>
              <a:endParaRPr lang="uk-UA" sz="1300" dirty="0">
                <a:solidFill>
                  <a:schemeClr val="tx1"/>
                </a:solidFill>
                <a:latin typeface="+mj-lt"/>
              </a:endParaRPr>
            </a:p>
          </p:txBody>
        </p:sp>
        <p:sp>
          <p:nvSpPr>
            <p:cNvPr id="54" name="Прямоугольник 53"/>
            <p:cNvSpPr/>
            <p:nvPr/>
          </p:nvSpPr>
          <p:spPr>
            <a:xfrm>
              <a:off x="6410810" y="2701312"/>
              <a:ext cx="376738" cy="303246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300" dirty="0" smtClean="0">
                  <a:solidFill>
                    <a:schemeClr val="tx1"/>
                  </a:solidFill>
                  <a:latin typeface="+mj-lt"/>
                </a:rPr>
                <a:t>…</a:t>
              </a:r>
              <a:endParaRPr lang="uk-UA" sz="1300" dirty="0">
                <a:solidFill>
                  <a:schemeClr val="tx1"/>
                </a:solidFill>
                <a:latin typeface="+mj-lt"/>
              </a:endParaRPr>
            </a:p>
          </p:txBody>
        </p:sp>
        <p:sp>
          <p:nvSpPr>
            <p:cNvPr id="58" name="Прямоугольник 57"/>
            <p:cNvSpPr/>
            <p:nvPr/>
          </p:nvSpPr>
          <p:spPr>
            <a:xfrm>
              <a:off x="6787550" y="2701311"/>
              <a:ext cx="376738" cy="303246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300" dirty="0" smtClean="0">
                  <a:solidFill>
                    <a:schemeClr val="tx1"/>
                  </a:solidFill>
                  <a:latin typeface="+mj-lt"/>
                </a:rPr>
                <a:t>n</a:t>
              </a:r>
              <a:endParaRPr lang="uk-UA" sz="1300" dirty="0">
                <a:solidFill>
                  <a:schemeClr val="tx1"/>
                </a:solidFill>
                <a:latin typeface="+mj-lt"/>
              </a:endParaRPr>
            </a:p>
          </p:txBody>
        </p:sp>
      </p:grpSp>
      <p:cxnSp>
        <p:nvCxnSpPr>
          <p:cNvPr id="6" name="Прямая со стрелкой 5"/>
          <p:cNvCxnSpPr/>
          <p:nvPr/>
        </p:nvCxnSpPr>
        <p:spPr>
          <a:xfrm>
            <a:off x="4988651" y="1924439"/>
            <a:ext cx="381426" cy="0"/>
          </a:xfrm>
          <a:prstGeom prst="straightConnector1">
            <a:avLst/>
          </a:prstGeom>
          <a:ln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Полилиния 6"/>
          <p:cNvSpPr/>
          <p:nvPr/>
        </p:nvSpPr>
        <p:spPr>
          <a:xfrm>
            <a:off x="5495548" y="2065020"/>
            <a:ext cx="403860" cy="164014"/>
          </a:xfrm>
          <a:custGeom>
            <a:avLst/>
            <a:gdLst>
              <a:gd name="connsiteX0" fmla="*/ 0 w 403860"/>
              <a:gd name="connsiteY0" fmla="*/ 7620 h 164014"/>
              <a:gd name="connsiteX1" fmla="*/ 106680 w 403860"/>
              <a:gd name="connsiteY1" fmla="*/ 137160 h 164014"/>
              <a:gd name="connsiteX2" fmla="*/ 274320 w 403860"/>
              <a:gd name="connsiteY2" fmla="*/ 152400 h 164014"/>
              <a:gd name="connsiteX3" fmla="*/ 403860 w 403860"/>
              <a:gd name="connsiteY3" fmla="*/ 0 h 1640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03860" h="164014">
                <a:moveTo>
                  <a:pt x="0" y="7620"/>
                </a:moveTo>
                <a:cubicBezTo>
                  <a:pt x="30480" y="60325"/>
                  <a:pt x="60960" y="113030"/>
                  <a:pt x="106680" y="137160"/>
                </a:cubicBezTo>
                <a:cubicBezTo>
                  <a:pt x="152400" y="161290"/>
                  <a:pt x="224790" y="175260"/>
                  <a:pt x="274320" y="152400"/>
                </a:cubicBezTo>
                <a:cubicBezTo>
                  <a:pt x="323850" y="129540"/>
                  <a:pt x="363855" y="64770"/>
                  <a:pt x="403860" y="0"/>
                </a:cubicBezTo>
              </a:path>
            </a:pathLst>
          </a:custGeom>
          <a:ln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59" name="Полилиния 58"/>
          <p:cNvSpPr/>
          <p:nvPr/>
        </p:nvSpPr>
        <p:spPr>
          <a:xfrm>
            <a:off x="5904145" y="2065020"/>
            <a:ext cx="403860" cy="164014"/>
          </a:xfrm>
          <a:custGeom>
            <a:avLst/>
            <a:gdLst>
              <a:gd name="connsiteX0" fmla="*/ 0 w 403860"/>
              <a:gd name="connsiteY0" fmla="*/ 7620 h 164014"/>
              <a:gd name="connsiteX1" fmla="*/ 106680 w 403860"/>
              <a:gd name="connsiteY1" fmla="*/ 137160 h 164014"/>
              <a:gd name="connsiteX2" fmla="*/ 274320 w 403860"/>
              <a:gd name="connsiteY2" fmla="*/ 152400 h 164014"/>
              <a:gd name="connsiteX3" fmla="*/ 403860 w 403860"/>
              <a:gd name="connsiteY3" fmla="*/ 0 h 1640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03860" h="164014">
                <a:moveTo>
                  <a:pt x="0" y="7620"/>
                </a:moveTo>
                <a:cubicBezTo>
                  <a:pt x="30480" y="60325"/>
                  <a:pt x="60960" y="113030"/>
                  <a:pt x="106680" y="137160"/>
                </a:cubicBezTo>
                <a:cubicBezTo>
                  <a:pt x="152400" y="161290"/>
                  <a:pt x="224790" y="175260"/>
                  <a:pt x="274320" y="152400"/>
                </a:cubicBezTo>
                <a:cubicBezTo>
                  <a:pt x="323850" y="129540"/>
                  <a:pt x="363855" y="64770"/>
                  <a:pt x="403860" y="0"/>
                </a:cubicBezTo>
              </a:path>
            </a:pathLst>
          </a:custGeom>
          <a:ln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60" name="Полилиния 59"/>
          <p:cNvSpPr/>
          <p:nvPr/>
        </p:nvSpPr>
        <p:spPr>
          <a:xfrm>
            <a:off x="6308005" y="2080260"/>
            <a:ext cx="403860" cy="164014"/>
          </a:xfrm>
          <a:custGeom>
            <a:avLst/>
            <a:gdLst>
              <a:gd name="connsiteX0" fmla="*/ 0 w 403860"/>
              <a:gd name="connsiteY0" fmla="*/ 7620 h 164014"/>
              <a:gd name="connsiteX1" fmla="*/ 106680 w 403860"/>
              <a:gd name="connsiteY1" fmla="*/ 137160 h 164014"/>
              <a:gd name="connsiteX2" fmla="*/ 274320 w 403860"/>
              <a:gd name="connsiteY2" fmla="*/ 152400 h 164014"/>
              <a:gd name="connsiteX3" fmla="*/ 403860 w 403860"/>
              <a:gd name="connsiteY3" fmla="*/ 0 h 1640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03860" h="164014">
                <a:moveTo>
                  <a:pt x="0" y="7620"/>
                </a:moveTo>
                <a:cubicBezTo>
                  <a:pt x="30480" y="60325"/>
                  <a:pt x="60960" y="113030"/>
                  <a:pt x="106680" y="137160"/>
                </a:cubicBezTo>
                <a:cubicBezTo>
                  <a:pt x="152400" y="161290"/>
                  <a:pt x="224790" y="175260"/>
                  <a:pt x="274320" y="152400"/>
                </a:cubicBezTo>
                <a:cubicBezTo>
                  <a:pt x="323850" y="129540"/>
                  <a:pt x="363855" y="64770"/>
                  <a:pt x="403860" y="0"/>
                </a:cubicBezTo>
              </a:path>
            </a:pathLst>
          </a:custGeom>
          <a:ln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61" name="Полилиния 60"/>
          <p:cNvSpPr/>
          <p:nvPr/>
        </p:nvSpPr>
        <p:spPr>
          <a:xfrm>
            <a:off x="6719684" y="2084254"/>
            <a:ext cx="403860" cy="164014"/>
          </a:xfrm>
          <a:custGeom>
            <a:avLst/>
            <a:gdLst>
              <a:gd name="connsiteX0" fmla="*/ 0 w 403860"/>
              <a:gd name="connsiteY0" fmla="*/ 7620 h 164014"/>
              <a:gd name="connsiteX1" fmla="*/ 106680 w 403860"/>
              <a:gd name="connsiteY1" fmla="*/ 137160 h 164014"/>
              <a:gd name="connsiteX2" fmla="*/ 274320 w 403860"/>
              <a:gd name="connsiteY2" fmla="*/ 152400 h 164014"/>
              <a:gd name="connsiteX3" fmla="*/ 403860 w 403860"/>
              <a:gd name="connsiteY3" fmla="*/ 0 h 1640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03860" h="164014">
                <a:moveTo>
                  <a:pt x="0" y="7620"/>
                </a:moveTo>
                <a:cubicBezTo>
                  <a:pt x="30480" y="60325"/>
                  <a:pt x="60960" y="113030"/>
                  <a:pt x="106680" y="137160"/>
                </a:cubicBezTo>
                <a:cubicBezTo>
                  <a:pt x="152400" y="161290"/>
                  <a:pt x="224790" y="175260"/>
                  <a:pt x="274320" y="152400"/>
                </a:cubicBezTo>
                <a:cubicBezTo>
                  <a:pt x="323850" y="129540"/>
                  <a:pt x="363855" y="64770"/>
                  <a:pt x="403860" y="0"/>
                </a:cubicBezTo>
              </a:path>
            </a:pathLst>
          </a:custGeom>
          <a:ln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63" name="Полилиния 62"/>
          <p:cNvSpPr/>
          <p:nvPr/>
        </p:nvSpPr>
        <p:spPr>
          <a:xfrm>
            <a:off x="7120468" y="2080260"/>
            <a:ext cx="403860" cy="164014"/>
          </a:xfrm>
          <a:custGeom>
            <a:avLst/>
            <a:gdLst>
              <a:gd name="connsiteX0" fmla="*/ 0 w 403860"/>
              <a:gd name="connsiteY0" fmla="*/ 7620 h 164014"/>
              <a:gd name="connsiteX1" fmla="*/ 106680 w 403860"/>
              <a:gd name="connsiteY1" fmla="*/ 137160 h 164014"/>
              <a:gd name="connsiteX2" fmla="*/ 274320 w 403860"/>
              <a:gd name="connsiteY2" fmla="*/ 152400 h 164014"/>
              <a:gd name="connsiteX3" fmla="*/ 403860 w 403860"/>
              <a:gd name="connsiteY3" fmla="*/ 0 h 1640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03860" h="164014">
                <a:moveTo>
                  <a:pt x="0" y="7620"/>
                </a:moveTo>
                <a:cubicBezTo>
                  <a:pt x="30480" y="60325"/>
                  <a:pt x="60960" y="113030"/>
                  <a:pt x="106680" y="137160"/>
                </a:cubicBezTo>
                <a:cubicBezTo>
                  <a:pt x="152400" y="161290"/>
                  <a:pt x="224790" y="175260"/>
                  <a:pt x="274320" y="152400"/>
                </a:cubicBezTo>
                <a:cubicBezTo>
                  <a:pt x="323850" y="129540"/>
                  <a:pt x="363855" y="64770"/>
                  <a:pt x="403860" y="0"/>
                </a:cubicBezTo>
              </a:path>
            </a:pathLst>
          </a:custGeom>
          <a:ln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8" name="Прямоугольник 7"/>
          <p:cNvSpPr/>
          <p:nvPr/>
        </p:nvSpPr>
        <p:spPr>
          <a:xfrm>
            <a:off x="7611437" y="1739775"/>
            <a:ext cx="76014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eaLnBrk="0" hangingPunct="0"/>
            <a:r>
              <a:rPr lang="uk-UA" dirty="0">
                <a:solidFill>
                  <a:srgbClr val="FF0000"/>
                </a:solidFill>
                <a:latin typeface="+mj-lt"/>
              </a:rPr>
              <a:t>Θ</a:t>
            </a:r>
            <a:r>
              <a:rPr lang="en-US" dirty="0">
                <a:solidFill>
                  <a:srgbClr val="FF0000"/>
                </a:solidFill>
                <a:latin typeface="+mj-lt"/>
              </a:rPr>
              <a:t>(n</a:t>
            </a:r>
            <a:r>
              <a:rPr lang="uk-UA" dirty="0">
                <a:solidFill>
                  <a:srgbClr val="FF0000"/>
                </a:solidFill>
                <a:latin typeface="+mj-lt"/>
              </a:rPr>
              <a:t>) </a:t>
            </a:r>
          </a:p>
        </p:txBody>
      </p:sp>
      <p:grpSp>
        <p:nvGrpSpPr>
          <p:cNvPr id="64" name="Группа 63"/>
          <p:cNvGrpSpPr/>
          <p:nvPr/>
        </p:nvGrpSpPr>
        <p:grpSpPr>
          <a:xfrm>
            <a:off x="5358303" y="2420462"/>
            <a:ext cx="1872208" cy="303248"/>
            <a:chOff x="5292080" y="2701311"/>
            <a:chExt cx="1872208" cy="303248"/>
          </a:xfrm>
        </p:grpSpPr>
        <p:sp>
          <p:nvSpPr>
            <p:cNvPr id="65" name="Прямоугольник 64"/>
            <p:cNvSpPr/>
            <p:nvPr/>
          </p:nvSpPr>
          <p:spPr>
            <a:xfrm>
              <a:off x="5292080" y="2701313"/>
              <a:ext cx="376738" cy="303246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300" dirty="0" smtClean="0">
                  <a:solidFill>
                    <a:schemeClr val="tx1"/>
                  </a:solidFill>
                  <a:latin typeface="+mj-lt"/>
                </a:rPr>
                <a:t>1</a:t>
              </a:r>
              <a:endParaRPr lang="uk-UA" sz="1300" dirty="0">
                <a:solidFill>
                  <a:schemeClr val="tx1"/>
                </a:solidFill>
                <a:latin typeface="+mj-lt"/>
              </a:endParaRPr>
            </a:p>
          </p:txBody>
        </p:sp>
        <p:sp>
          <p:nvSpPr>
            <p:cNvPr id="66" name="Прямоугольник 65"/>
            <p:cNvSpPr/>
            <p:nvPr/>
          </p:nvSpPr>
          <p:spPr>
            <a:xfrm>
              <a:off x="5658511" y="2701313"/>
              <a:ext cx="376738" cy="303246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300" dirty="0" smtClean="0">
                  <a:solidFill>
                    <a:schemeClr val="tx1"/>
                  </a:solidFill>
                  <a:latin typeface="+mj-lt"/>
                </a:rPr>
                <a:t>…</a:t>
              </a:r>
              <a:endParaRPr lang="uk-UA" sz="1300" dirty="0">
                <a:solidFill>
                  <a:schemeClr val="tx1"/>
                </a:solidFill>
                <a:latin typeface="+mj-lt"/>
              </a:endParaRPr>
            </a:p>
          </p:txBody>
        </p:sp>
        <p:sp>
          <p:nvSpPr>
            <p:cNvPr id="68" name="Прямоугольник 67"/>
            <p:cNvSpPr/>
            <p:nvPr/>
          </p:nvSpPr>
          <p:spPr>
            <a:xfrm>
              <a:off x="6041639" y="2701313"/>
              <a:ext cx="376738" cy="303246"/>
            </a:xfrm>
            <a:prstGeom prst="rect">
              <a:avLst/>
            </a:prstGeom>
            <a:solidFill>
              <a:srgbClr val="92D050"/>
            </a:solidFill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uk-UA" sz="1300" dirty="0">
                  <a:solidFill>
                    <a:schemeClr val="tx1"/>
                  </a:solidFill>
                  <a:latin typeface="+mj-lt"/>
                </a:rPr>
                <a:t>х</a:t>
              </a:r>
            </a:p>
          </p:txBody>
        </p:sp>
        <p:sp>
          <p:nvSpPr>
            <p:cNvPr id="71" name="Прямоугольник 70"/>
            <p:cNvSpPr/>
            <p:nvPr/>
          </p:nvSpPr>
          <p:spPr>
            <a:xfrm>
              <a:off x="6410810" y="2701312"/>
              <a:ext cx="376738" cy="303246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300" dirty="0" smtClean="0">
                  <a:solidFill>
                    <a:schemeClr val="tx1"/>
                  </a:solidFill>
                  <a:latin typeface="+mj-lt"/>
                </a:rPr>
                <a:t>…</a:t>
              </a:r>
              <a:endParaRPr lang="uk-UA" sz="1300" dirty="0">
                <a:solidFill>
                  <a:schemeClr val="tx1"/>
                </a:solidFill>
                <a:latin typeface="+mj-lt"/>
              </a:endParaRPr>
            </a:p>
          </p:txBody>
        </p:sp>
        <p:sp>
          <p:nvSpPr>
            <p:cNvPr id="72" name="Прямоугольник 71"/>
            <p:cNvSpPr/>
            <p:nvPr/>
          </p:nvSpPr>
          <p:spPr>
            <a:xfrm>
              <a:off x="6787550" y="2701311"/>
              <a:ext cx="376738" cy="303246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300" dirty="0" smtClean="0">
                  <a:solidFill>
                    <a:schemeClr val="tx1"/>
                  </a:solidFill>
                  <a:latin typeface="+mj-lt"/>
                </a:rPr>
                <a:t>n</a:t>
              </a:r>
              <a:endParaRPr lang="uk-UA" sz="1300" dirty="0">
                <a:solidFill>
                  <a:schemeClr val="tx1"/>
                </a:solidFill>
                <a:latin typeface="+mj-lt"/>
              </a:endParaRPr>
            </a:p>
          </p:txBody>
        </p:sp>
      </p:grpSp>
      <p:sp>
        <p:nvSpPr>
          <p:cNvPr id="81" name="Прямоугольник 80"/>
          <p:cNvSpPr/>
          <p:nvPr/>
        </p:nvSpPr>
        <p:spPr>
          <a:xfrm>
            <a:off x="7599663" y="2387421"/>
            <a:ext cx="76014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eaLnBrk="0" hangingPunct="0"/>
            <a:r>
              <a:rPr lang="uk-UA" dirty="0">
                <a:solidFill>
                  <a:srgbClr val="FF0000"/>
                </a:solidFill>
                <a:latin typeface="+mj-lt"/>
              </a:rPr>
              <a:t>Θ</a:t>
            </a:r>
            <a:r>
              <a:rPr lang="en-US" dirty="0" smtClean="0">
                <a:solidFill>
                  <a:srgbClr val="FF0000"/>
                </a:solidFill>
                <a:latin typeface="+mj-lt"/>
              </a:rPr>
              <a:t>(</a:t>
            </a:r>
            <a:r>
              <a:rPr lang="uk-UA" dirty="0" smtClean="0">
                <a:solidFill>
                  <a:srgbClr val="FF0000"/>
                </a:solidFill>
                <a:latin typeface="+mj-lt"/>
              </a:rPr>
              <a:t>1) </a:t>
            </a:r>
            <a:endParaRPr lang="uk-UA" dirty="0">
              <a:solidFill>
                <a:srgbClr val="FF0000"/>
              </a:solidFill>
              <a:latin typeface="+mj-lt"/>
            </a:endParaRPr>
          </a:p>
        </p:txBody>
      </p:sp>
      <p:grpSp>
        <p:nvGrpSpPr>
          <p:cNvPr id="82" name="Группа 81"/>
          <p:cNvGrpSpPr/>
          <p:nvPr/>
        </p:nvGrpSpPr>
        <p:grpSpPr>
          <a:xfrm>
            <a:off x="5370077" y="3140968"/>
            <a:ext cx="1872208" cy="303248"/>
            <a:chOff x="5292080" y="2701311"/>
            <a:chExt cx="1872208" cy="303248"/>
          </a:xfrm>
        </p:grpSpPr>
        <p:sp>
          <p:nvSpPr>
            <p:cNvPr id="83" name="Прямоугольник 82"/>
            <p:cNvSpPr/>
            <p:nvPr/>
          </p:nvSpPr>
          <p:spPr>
            <a:xfrm>
              <a:off x="5292080" y="2701313"/>
              <a:ext cx="376738" cy="303246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300" dirty="0" smtClean="0">
                  <a:solidFill>
                    <a:schemeClr val="tx1"/>
                  </a:solidFill>
                  <a:latin typeface="+mj-lt"/>
                </a:rPr>
                <a:t>1</a:t>
              </a:r>
              <a:endParaRPr lang="uk-UA" sz="1300" dirty="0">
                <a:solidFill>
                  <a:schemeClr val="tx1"/>
                </a:solidFill>
                <a:latin typeface="+mj-lt"/>
              </a:endParaRPr>
            </a:p>
          </p:txBody>
        </p:sp>
        <p:sp>
          <p:nvSpPr>
            <p:cNvPr id="84" name="Прямоугольник 83"/>
            <p:cNvSpPr/>
            <p:nvPr/>
          </p:nvSpPr>
          <p:spPr>
            <a:xfrm>
              <a:off x="5658511" y="2701313"/>
              <a:ext cx="376738" cy="303246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300" dirty="0" smtClean="0">
                  <a:solidFill>
                    <a:schemeClr val="tx1"/>
                  </a:solidFill>
                  <a:latin typeface="+mj-lt"/>
                </a:rPr>
                <a:t>…</a:t>
              </a:r>
              <a:endParaRPr lang="uk-UA" sz="1300" dirty="0">
                <a:solidFill>
                  <a:schemeClr val="tx1"/>
                </a:solidFill>
                <a:latin typeface="+mj-lt"/>
              </a:endParaRPr>
            </a:p>
          </p:txBody>
        </p:sp>
        <p:sp>
          <p:nvSpPr>
            <p:cNvPr id="85" name="Прямоугольник 84"/>
            <p:cNvSpPr/>
            <p:nvPr/>
          </p:nvSpPr>
          <p:spPr>
            <a:xfrm>
              <a:off x="6041639" y="2701313"/>
              <a:ext cx="376738" cy="303246"/>
            </a:xfrm>
            <a:prstGeom prst="rect">
              <a:avLst/>
            </a:prstGeom>
            <a:solidFill>
              <a:srgbClr val="FF3737"/>
            </a:solidFill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uk-UA" sz="1300" dirty="0">
                  <a:solidFill>
                    <a:schemeClr val="tx1"/>
                  </a:solidFill>
                  <a:latin typeface="+mj-lt"/>
                </a:rPr>
                <a:t>х</a:t>
              </a:r>
            </a:p>
          </p:txBody>
        </p:sp>
        <p:sp>
          <p:nvSpPr>
            <p:cNvPr id="86" name="Прямоугольник 85"/>
            <p:cNvSpPr/>
            <p:nvPr/>
          </p:nvSpPr>
          <p:spPr>
            <a:xfrm>
              <a:off x="6410810" y="2701312"/>
              <a:ext cx="376738" cy="303246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300" dirty="0" smtClean="0">
                  <a:solidFill>
                    <a:schemeClr val="tx1"/>
                  </a:solidFill>
                  <a:latin typeface="+mj-lt"/>
                </a:rPr>
                <a:t>…</a:t>
              </a:r>
              <a:endParaRPr lang="uk-UA" sz="1300" dirty="0">
                <a:solidFill>
                  <a:schemeClr val="tx1"/>
                </a:solidFill>
                <a:latin typeface="+mj-lt"/>
              </a:endParaRPr>
            </a:p>
          </p:txBody>
        </p:sp>
        <p:sp>
          <p:nvSpPr>
            <p:cNvPr id="87" name="Прямоугольник 86"/>
            <p:cNvSpPr/>
            <p:nvPr/>
          </p:nvSpPr>
          <p:spPr>
            <a:xfrm>
              <a:off x="6787550" y="2701311"/>
              <a:ext cx="376738" cy="303246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300" dirty="0" smtClean="0">
                  <a:solidFill>
                    <a:schemeClr val="tx1"/>
                  </a:solidFill>
                  <a:latin typeface="+mj-lt"/>
                </a:rPr>
                <a:t>n</a:t>
              </a:r>
              <a:endParaRPr lang="uk-UA" sz="1300" dirty="0">
                <a:solidFill>
                  <a:schemeClr val="tx1"/>
                </a:solidFill>
                <a:latin typeface="+mj-lt"/>
              </a:endParaRPr>
            </a:p>
          </p:txBody>
        </p:sp>
      </p:grpSp>
      <p:sp>
        <p:nvSpPr>
          <p:cNvPr id="88" name="Прямоугольник 87"/>
          <p:cNvSpPr/>
          <p:nvPr/>
        </p:nvSpPr>
        <p:spPr>
          <a:xfrm>
            <a:off x="7611437" y="3107927"/>
            <a:ext cx="76014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eaLnBrk="0" hangingPunct="0"/>
            <a:r>
              <a:rPr lang="uk-UA" dirty="0">
                <a:solidFill>
                  <a:srgbClr val="FF0000"/>
                </a:solidFill>
                <a:latin typeface="+mj-lt"/>
              </a:rPr>
              <a:t>Θ</a:t>
            </a:r>
            <a:r>
              <a:rPr lang="en-US" dirty="0" smtClean="0">
                <a:solidFill>
                  <a:srgbClr val="FF0000"/>
                </a:solidFill>
                <a:latin typeface="+mj-lt"/>
              </a:rPr>
              <a:t>(</a:t>
            </a:r>
            <a:r>
              <a:rPr lang="uk-UA" dirty="0" smtClean="0">
                <a:solidFill>
                  <a:srgbClr val="FF0000"/>
                </a:solidFill>
                <a:latin typeface="+mj-lt"/>
              </a:rPr>
              <a:t>1) </a:t>
            </a:r>
            <a:endParaRPr lang="uk-UA" dirty="0">
              <a:solidFill>
                <a:srgbClr val="FF0000"/>
              </a:solidFill>
              <a:latin typeface="+mj-lt"/>
            </a:endParaRPr>
          </a:p>
        </p:txBody>
      </p:sp>
      <p:grpSp>
        <p:nvGrpSpPr>
          <p:cNvPr id="89" name="Группа 88"/>
          <p:cNvGrpSpPr/>
          <p:nvPr/>
        </p:nvGrpSpPr>
        <p:grpSpPr>
          <a:xfrm>
            <a:off x="5653093" y="3817644"/>
            <a:ext cx="1872208" cy="303248"/>
            <a:chOff x="5292080" y="2701311"/>
            <a:chExt cx="1872208" cy="303248"/>
          </a:xfrm>
        </p:grpSpPr>
        <p:sp>
          <p:nvSpPr>
            <p:cNvPr id="90" name="Прямоугольник 89"/>
            <p:cNvSpPr/>
            <p:nvPr/>
          </p:nvSpPr>
          <p:spPr>
            <a:xfrm>
              <a:off x="5292080" y="2701313"/>
              <a:ext cx="376738" cy="303246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300" dirty="0" smtClean="0">
                  <a:solidFill>
                    <a:schemeClr val="tx1"/>
                  </a:solidFill>
                  <a:latin typeface="+mj-lt"/>
                </a:rPr>
                <a:t>1</a:t>
              </a:r>
              <a:endParaRPr lang="uk-UA" sz="1300" dirty="0">
                <a:solidFill>
                  <a:schemeClr val="tx1"/>
                </a:solidFill>
                <a:latin typeface="+mj-lt"/>
              </a:endParaRPr>
            </a:p>
          </p:txBody>
        </p:sp>
        <p:sp>
          <p:nvSpPr>
            <p:cNvPr id="91" name="Прямоугольник 90"/>
            <p:cNvSpPr/>
            <p:nvPr/>
          </p:nvSpPr>
          <p:spPr>
            <a:xfrm>
              <a:off x="5658511" y="2701313"/>
              <a:ext cx="376738" cy="303246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300" dirty="0" smtClean="0">
                  <a:solidFill>
                    <a:schemeClr val="tx1"/>
                  </a:solidFill>
                  <a:latin typeface="+mj-lt"/>
                </a:rPr>
                <a:t>…</a:t>
              </a:r>
              <a:endParaRPr lang="uk-UA" sz="1300" dirty="0">
                <a:solidFill>
                  <a:schemeClr val="tx1"/>
                </a:solidFill>
                <a:latin typeface="+mj-lt"/>
              </a:endParaRPr>
            </a:p>
          </p:txBody>
        </p:sp>
        <p:sp>
          <p:nvSpPr>
            <p:cNvPr id="92" name="Прямоугольник 91"/>
            <p:cNvSpPr/>
            <p:nvPr/>
          </p:nvSpPr>
          <p:spPr>
            <a:xfrm>
              <a:off x="6041639" y="2701313"/>
              <a:ext cx="376738" cy="303246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300" dirty="0" smtClean="0">
                  <a:solidFill>
                    <a:schemeClr val="tx1"/>
                  </a:solidFill>
                  <a:latin typeface="+mj-lt"/>
                </a:rPr>
                <a:t>…</a:t>
              </a:r>
              <a:endParaRPr lang="uk-UA" sz="1300" dirty="0">
                <a:solidFill>
                  <a:schemeClr val="tx1"/>
                </a:solidFill>
                <a:latin typeface="+mj-lt"/>
              </a:endParaRPr>
            </a:p>
          </p:txBody>
        </p:sp>
        <p:sp>
          <p:nvSpPr>
            <p:cNvPr id="93" name="Прямоугольник 92"/>
            <p:cNvSpPr/>
            <p:nvPr/>
          </p:nvSpPr>
          <p:spPr>
            <a:xfrm>
              <a:off x="6410810" y="2701312"/>
              <a:ext cx="376738" cy="303246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300" dirty="0" smtClean="0">
                  <a:solidFill>
                    <a:schemeClr val="tx1"/>
                  </a:solidFill>
                  <a:latin typeface="+mj-lt"/>
                </a:rPr>
                <a:t>…</a:t>
              </a:r>
              <a:endParaRPr lang="uk-UA" sz="1300" dirty="0">
                <a:solidFill>
                  <a:schemeClr val="tx1"/>
                </a:solidFill>
                <a:latin typeface="+mj-lt"/>
              </a:endParaRPr>
            </a:p>
          </p:txBody>
        </p:sp>
        <p:sp>
          <p:nvSpPr>
            <p:cNvPr id="94" name="Прямоугольник 93"/>
            <p:cNvSpPr/>
            <p:nvPr/>
          </p:nvSpPr>
          <p:spPr>
            <a:xfrm>
              <a:off x="6787550" y="2701311"/>
              <a:ext cx="376738" cy="303246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300" dirty="0" smtClean="0">
                  <a:solidFill>
                    <a:schemeClr val="tx1"/>
                  </a:solidFill>
                  <a:latin typeface="+mj-lt"/>
                </a:rPr>
                <a:t>n</a:t>
              </a:r>
              <a:endParaRPr lang="uk-UA" sz="1300" dirty="0">
                <a:solidFill>
                  <a:schemeClr val="tx1"/>
                </a:solidFill>
                <a:latin typeface="+mj-lt"/>
              </a:endParaRPr>
            </a:p>
          </p:txBody>
        </p:sp>
      </p:grpSp>
      <p:cxnSp>
        <p:nvCxnSpPr>
          <p:cNvPr id="95" name="Прямая со стрелкой 94"/>
          <p:cNvCxnSpPr/>
          <p:nvPr/>
        </p:nvCxnSpPr>
        <p:spPr>
          <a:xfrm>
            <a:off x="5271667" y="3969267"/>
            <a:ext cx="381426" cy="0"/>
          </a:xfrm>
          <a:prstGeom prst="straightConnector1">
            <a:avLst/>
          </a:prstGeom>
          <a:ln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6" name="Полилиния 95"/>
          <p:cNvSpPr/>
          <p:nvPr/>
        </p:nvSpPr>
        <p:spPr>
          <a:xfrm>
            <a:off x="5778564" y="4109848"/>
            <a:ext cx="403860" cy="164014"/>
          </a:xfrm>
          <a:custGeom>
            <a:avLst/>
            <a:gdLst>
              <a:gd name="connsiteX0" fmla="*/ 0 w 403860"/>
              <a:gd name="connsiteY0" fmla="*/ 7620 h 164014"/>
              <a:gd name="connsiteX1" fmla="*/ 106680 w 403860"/>
              <a:gd name="connsiteY1" fmla="*/ 137160 h 164014"/>
              <a:gd name="connsiteX2" fmla="*/ 274320 w 403860"/>
              <a:gd name="connsiteY2" fmla="*/ 152400 h 164014"/>
              <a:gd name="connsiteX3" fmla="*/ 403860 w 403860"/>
              <a:gd name="connsiteY3" fmla="*/ 0 h 1640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03860" h="164014">
                <a:moveTo>
                  <a:pt x="0" y="7620"/>
                </a:moveTo>
                <a:cubicBezTo>
                  <a:pt x="30480" y="60325"/>
                  <a:pt x="60960" y="113030"/>
                  <a:pt x="106680" y="137160"/>
                </a:cubicBezTo>
                <a:cubicBezTo>
                  <a:pt x="152400" y="161290"/>
                  <a:pt x="224790" y="175260"/>
                  <a:pt x="274320" y="152400"/>
                </a:cubicBezTo>
                <a:cubicBezTo>
                  <a:pt x="323850" y="129540"/>
                  <a:pt x="363855" y="64770"/>
                  <a:pt x="403860" y="0"/>
                </a:cubicBezTo>
              </a:path>
            </a:pathLst>
          </a:custGeom>
          <a:ln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97" name="Полилиния 96"/>
          <p:cNvSpPr/>
          <p:nvPr/>
        </p:nvSpPr>
        <p:spPr>
          <a:xfrm>
            <a:off x="6187161" y="4109848"/>
            <a:ext cx="403860" cy="164014"/>
          </a:xfrm>
          <a:custGeom>
            <a:avLst/>
            <a:gdLst>
              <a:gd name="connsiteX0" fmla="*/ 0 w 403860"/>
              <a:gd name="connsiteY0" fmla="*/ 7620 h 164014"/>
              <a:gd name="connsiteX1" fmla="*/ 106680 w 403860"/>
              <a:gd name="connsiteY1" fmla="*/ 137160 h 164014"/>
              <a:gd name="connsiteX2" fmla="*/ 274320 w 403860"/>
              <a:gd name="connsiteY2" fmla="*/ 152400 h 164014"/>
              <a:gd name="connsiteX3" fmla="*/ 403860 w 403860"/>
              <a:gd name="connsiteY3" fmla="*/ 0 h 1640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03860" h="164014">
                <a:moveTo>
                  <a:pt x="0" y="7620"/>
                </a:moveTo>
                <a:cubicBezTo>
                  <a:pt x="30480" y="60325"/>
                  <a:pt x="60960" y="113030"/>
                  <a:pt x="106680" y="137160"/>
                </a:cubicBezTo>
                <a:cubicBezTo>
                  <a:pt x="152400" y="161290"/>
                  <a:pt x="224790" y="175260"/>
                  <a:pt x="274320" y="152400"/>
                </a:cubicBezTo>
                <a:cubicBezTo>
                  <a:pt x="323850" y="129540"/>
                  <a:pt x="363855" y="64770"/>
                  <a:pt x="403860" y="0"/>
                </a:cubicBezTo>
              </a:path>
            </a:pathLst>
          </a:custGeom>
          <a:ln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98" name="Полилиния 97"/>
          <p:cNvSpPr/>
          <p:nvPr/>
        </p:nvSpPr>
        <p:spPr>
          <a:xfrm>
            <a:off x="6591021" y="4125088"/>
            <a:ext cx="403860" cy="164014"/>
          </a:xfrm>
          <a:custGeom>
            <a:avLst/>
            <a:gdLst>
              <a:gd name="connsiteX0" fmla="*/ 0 w 403860"/>
              <a:gd name="connsiteY0" fmla="*/ 7620 h 164014"/>
              <a:gd name="connsiteX1" fmla="*/ 106680 w 403860"/>
              <a:gd name="connsiteY1" fmla="*/ 137160 h 164014"/>
              <a:gd name="connsiteX2" fmla="*/ 274320 w 403860"/>
              <a:gd name="connsiteY2" fmla="*/ 152400 h 164014"/>
              <a:gd name="connsiteX3" fmla="*/ 403860 w 403860"/>
              <a:gd name="connsiteY3" fmla="*/ 0 h 1640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03860" h="164014">
                <a:moveTo>
                  <a:pt x="0" y="7620"/>
                </a:moveTo>
                <a:cubicBezTo>
                  <a:pt x="30480" y="60325"/>
                  <a:pt x="60960" y="113030"/>
                  <a:pt x="106680" y="137160"/>
                </a:cubicBezTo>
                <a:cubicBezTo>
                  <a:pt x="152400" y="161290"/>
                  <a:pt x="224790" y="175260"/>
                  <a:pt x="274320" y="152400"/>
                </a:cubicBezTo>
                <a:cubicBezTo>
                  <a:pt x="323850" y="129540"/>
                  <a:pt x="363855" y="64770"/>
                  <a:pt x="403860" y="0"/>
                </a:cubicBezTo>
              </a:path>
            </a:pathLst>
          </a:custGeom>
          <a:ln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99" name="Полилиния 98"/>
          <p:cNvSpPr/>
          <p:nvPr/>
        </p:nvSpPr>
        <p:spPr>
          <a:xfrm>
            <a:off x="7002700" y="4129082"/>
            <a:ext cx="403860" cy="164014"/>
          </a:xfrm>
          <a:custGeom>
            <a:avLst/>
            <a:gdLst>
              <a:gd name="connsiteX0" fmla="*/ 0 w 403860"/>
              <a:gd name="connsiteY0" fmla="*/ 7620 h 164014"/>
              <a:gd name="connsiteX1" fmla="*/ 106680 w 403860"/>
              <a:gd name="connsiteY1" fmla="*/ 137160 h 164014"/>
              <a:gd name="connsiteX2" fmla="*/ 274320 w 403860"/>
              <a:gd name="connsiteY2" fmla="*/ 152400 h 164014"/>
              <a:gd name="connsiteX3" fmla="*/ 403860 w 403860"/>
              <a:gd name="connsiteY3" fmla="*/ 0 h 1640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03860" h="164014">
                <a:moveTo>
                  <a:pt x="0" y="7620"/>
                </a:moveTo>
                <a:cubicBezTo>
                  <a:pt x="30480" y="60325"/>
                  <a:pt x="60960" y="113030"/>
                  <a:pt x="106680" y="137160"/>
                </a:cubicBezTo>
                <a:cubicBezTo>
                  <a:pt x="152400" y="161290"/>
                  <a:pt x="224790" y="175260"/>
                  <a:pt x="274320" y="152400"/>
                </a:cubicBezTo>
                <a:cubicBezTo>
                  <a:pt x="323850" y="129540"/>
                  <a:pt x="363855" y="64770"/>
                  <a:pt x="403860" y="0"/>
                </a:cubicBezTo>
              </a:path>
            </a:pathLst>
          </a:custGeom>
          <a:ln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100" name="Полилиния 99"/>
          <p:cNvSpPr/>
          <p:nvPr/>
        </p:nvSpPr>
        <p:spPr>
          <a:xfrm>
            <a:off x="7403484" y="4125088"/>
            <a:ext cx="403860" cy="164014"/>
          </a:xfrm>
          <a:custGeom>
            <a:avLst/>
            <a:gdLst>
              <a:gd name="connsiteX0" fmla="*/ 0 w 403860"/>
              <a:gd name="connsiteY0" fmla="*/ 7620 h 164014"/>
              <a:gd name="connsiteX1" fmla="*/ 106680 w 403860"/>
              <a:gd name="connsiteY1" fmla="*/ 137160 h 164014"/>
              <a:gd name="connsiteX2" fmla="*/ 274320 w 403860"/>
              <a:gd name="connsiteY2" fmla="*/ 152400 h 164014"/>
              <a:gd name="connsiteX3" fmla="*/ 403860 w 403860"/>
              <a:gd name="connsiteY3" fmla="*/ 0 h 1640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03860" h="164014">
                <a:moveTo>
                  <a:pt x="0" y="7620"/>
                </a:moveTo>
                <a:cubicBezTo>
                  <a:pt x="30480" y="60325"/>
                  <a:pt x="60960" y="113030"/>
                  <a:pt x="106680" y="137160"/>
                </a:cubicBezTo>
                <a:cubicBezTo>
                  <a:pt x="152400" y="161290"/>
                  <a:pt x="224790" y="175260"/>
                  <a:pt x="274320" y="152400"/>
                </a:cubicBezTo>
                <a:cubicBezTo>
                  <a:pt x="323850" y="129540"/>
                  <a:pt x="363855" y="64770"/>
                  <a:pt x="403860" y="0"/>
                </a:cubicBezTo>
              </a:path>
            </a:pathLst>
          </a:custGeom>
          <a:ln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101" name="Прямоугольник 100"/>
          <p:cNvSpPr/>
          <p:nvPr/>
        </p:nvSpPr>
        <p:spPr>
          <a:xfrm>
            <a:off x="7740352" y="3784603"/>
            <a:ext cx="76014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eaLnBrk="0" hangingPunct="0"/>
            <a:r>
              <a:rPr lang="uk-UA" dirty="0">
                <a:solidFill>
                  <a:srgbClr val="FF0000"/>
                </a:solidFill>
                <a:latin typeface="+mj-lt"/>
              </a:rPr>
              <a:t>Θ</a:t>
            </a:r>
            <a:r>
              <a:rPr lang="en-US" dirty="0">
                <a:solidFill>
                  <a:srgbClr val="FF0000"/>
                </a:solidFill>
                <a:latin typeface="+mj-lt"/>
              </a:rPr>
              <a:t>(n</a:t>
            </a:r>
            <a:r>
              <a:rPr lang="uk-UA" dirty="0">
                <a:solidFill>
                  <a:srgbClr val="FF0000"/>
                </a:solidFill>
                <a:latin typeface="+mj-lt"/>
              </a:rPr>
              <a:t>) </a:t>
            </a:r>
          </a:p>
        </p:txBody>
      </p:sp>
      <p:grpSp>
        <p:nvGrpSpPr>
          <p:cNvPr id="102" name="Группа 101"/>
          <p:cNvGrpSpPr/>
          <p:nvPr/>
        </p:nvGrpSpPr>
        <p:grpSpPr>
          <a:xfrm>
            <a:off x="5653093" y="4500071"/>
            <a:ext cx="1872208" cy="303248"/>
            <a:chOff x="5292080" y="2701311"/>
            <a:chExt cx="1872208" cy="303248"/>
          </a:xfrm>
        </p:grpSpPr>
        <p:sp>
          <p:nvSpPr>
            <p:cNvPr id="103" name="Прямоугольник 102"/>
            <p:cNvSpPr/>
            <p:nvPr/>
          </p:nvSpPr>
          <p:spPr>
            <a:xfrm>
              <a:off x="5292080" y="2701313"/>
              <a:ext cx="376738" cy="303246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300" dirty="0" smtClean="0">
                  <a:solidFill>
                    <a:schemeClr val="tx1"/>
                  </a:solidFill>
                  <a:latin typeface="+mj-lt"/>
                </a:rPr>
                <a:t>1</a:t>
              </a:r>
              <a:endParaRPr lang="uk-UA" sz="1300" dirty="0">
                <a:solidFill>
                  <a:schemeClr val="tx1"/>
                </a:solidFill>
                <a:latin typeface="+mj-lt"/>
              </a:endParaRPr>
            </a:p>
          </p:txBody>
        </p:sp>
        <p:sp>
          <p:nvSpPr>
            <p:cNvPr id="104" name="Прямоугольник 103"/>
            <p:cNvSpPr/>
            <p:nvPr/>
          </p:nvSpPr>
          <p:spPr>
            <a:xfrm>
              <a:off x="5658511" y="2701313"/>
              <a:ext cx="376738" cy="303246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300" dirty="0" smtClean="0">
                  <a:solidFill>
                    <a:schemeClr val="tx1"/>
                  </a:solidFill>
                  <a:latin typeface="+mj-lt"/>
                </a:rPr>
                <a:t>…</a:t>
              </a:r>
              <a:endParaRPr lang="uk-UA" sz="1300" dirty="0">
                <a:solidFill>
                  <a:schemeClr val="tx1"/>
                </a:solidFill>
                <a:latin typeface="+mj-lt"/>
              </a:endParaRPr>
            </a:p>
          </p:txBody>
        </p:sp>
        <p:sp>
          <p:nvSpPr>
            <p:cNvPr id="105" name="Прямоугольник 104"/>
            <p:cNvSpPr/>
            <p:nvPr/>
          </p:nvSpPr>
          <p:spPr>
            <a:xfrm>
              <a:off x="6041639" y="2701313"/>
              <a:ext cx="376738" cy="303246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300" dirty="0" smtClean="0">
                  <a:solidFill>
                    <a:schemeClr val="tx1"/>
                  </a:solidFill>
                  <a:latin typeface="+mj-lt"/>
                </a:rPr>
                <a:t>…</a:t>
              </a:r>
              <a:endParaRPr lang="uk-UA" sz="1300" dirty="0">
                <a:solidFill>
                  <a:schemeClr val="tx1"/>
                </a:solidFill>
                <a:latin typeface="+mj-lt"/>
              </a:endParaRPr>
            </a:p>
          </p:txBody>
        </p:sp>
        <p:sp>
          <p:nvSpPr>
            <p:cNvPr id="106" name="Прямоугольник 105"/>
            <p:cNvSpPr/>
            <p:nvPr/>
          </p:nvSpPr>
          <p:spPr>
            <a:xfrm>
              <a:off x="6410810" y="2701312"/>
              <a:ext cx="376738" cy="303246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300" dirty="0" smtClean="0">
                  <a:solidFill>
                    <a:schemeClr val="tx1"/>
                  </a:solidFill>
                  <a:latin typeface="+mj-lt"/>
                </a:rPr>
                <a:t>…</a:t>
              </a:r>
              <a:endParaRPr lang="uk-UA" sz="1300" dirty="0">
                <a:solidFill>
                  <a:schemeClr val="tx1"/>
                </a:solidFill>
                <a:latin typeface="+mj-lt"/>
              </a:endParaRPr>
            </a:p>
          </p:txBody>
        </p:sp>
        <p:sp>
          <p:nvSpPr>
            <p:cNvPr id="107" name="Прямоугольник 106"/>
            <p:cNvSpPr/>
            <p:nvPr/>
          </p:nvSpPr>
          <p:spPr>
            <a:xfrm>
              <a:off x="6787550" y="2701311"/>
              <a:ext cx="376738" cy="303246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300" dirty="0" smtClean="0">
                  <a:solidFill>
                    <a:schemeClr val="tx1"/>
                  </a:solidFill>
                  <a:latin typeface="+mj-lt"/>
                </a:rPr>
                <a:t>n</a:t>
              </a:r>
              <a:endParaRPr lang="uk-UA" sz="1300" dirty="0">
                <a:solidFill>
                  <a:schemeClr val="tx1"/>
                </a:solidFill>
                <a:latin typeface="+mj-lt"/>
              </a:endParaRPr>
            </a:p>
          </p:txBody>
        </p:sp>
      </p:grpSp>
      <p:cxnSp>
        <p:nvCxnSpPr>
          <p:cNvPr id="108" name="Прямая со стрелкой 107"/>
          <p:cNvCxnSpPr/>
          <p:nvPr/>
        </p:nvCxnSpPr>
        <p:spPr>
          <a:xfrm>
            <a:off x="5271667" y="4651694"/>
            <a:ext cx="381426" cy="0"/>
          </a:xfrm>
          <a:prstGeom prst="straightConnector1">
            <a:avLst/>
          </a:prstGeom>
          <a:ln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9" name="Полилиния 108"/>
          <p:cNvSpPr/>
          <p:nvPr/>
        </p:nvSpPr>
        <p:spPr>
          <a:xfrm>
            <a:off x="5778564" y="4792275"/>
            <a:ext cx="403860" cy="164014"/>
          </a:xfrm>
          <a:custGeom>
            <a:avLst/>
            <a:gdLst>
              <a:gd name="connsiteX0" fmla="*/ 0 w 403860"/>
              <a:gd name="connsiteY0" fmla="*/ 7620 h 164014"/>
              <a:gd name="connsiteX1" fmla="*/ 106680 w 403860"/>
              <a:gd name="connsiteY1" fmla="*/ 137160 h 164014"/>
              <a:gd name="connsiteX2" fmla="*/ 274320 w 403860"/>
              <a:gd name="connsiteY2" fmla="*/ 152400 h 164014"/>
              <a:gd name="connsiteX3" fmla="*/ 403860 w 403860"/>
              <a:gd name="connsiteY3" fmla="*/ 0 h 1640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03860" h="164014">
                <a:moveTo>
                  <a:pt x="0" y="7620"/>
                </a:moveTo>
                <a:cubicBezTo>
                  <a:pt x="30480" y="60325"/>
                  <a:pt x="60960" y="113030"/>
                  <a:pt x="106680" y="137160"/>
                </a:cubicBezTo>
                <a:cubicBezTo>
                  <a:pt x="152400" y="161290"/>
                  <a:pt x="224790" y="175260"/>
                  <a:pt x="274320" y="152400"/>
                </a:cubicBezTo>
                <a:cubicBezTo>
                  <a:pt x="323850" y="129540"/>
                  <a:pt x="363855" y="64770"/>
                  <a:pt x="403860" y="0"/>
                </a:cubicBezTo>
              </a:path>
            </a:pathLst>
          </a:custGeom>
          <a:ln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110" name="Полилиния 109"/>
          <p:cNvSpPr/>
          <p:nvPr/>
        </p:nvSpPr>
        <p:spPr>
          <a:xfrm>
            <a:off x="6187161" y="4792275"/>
            <a:ext cx="403860" cy="164014"/>
          </a:xfrm>
          <a:custGeom>
            <a:avLst/>
            <a:gdLst>
              <a:gd name="connsiteX0" fmla="*/ 0 w 403860"/>
              <a:gd name="connsiteY0" fmla="*/ 7620 h 164014"/>
              <a:gd name="connsiteX1" fmla="*/ 106680 w 403860"/>
              <a:gd name="connsiteY1" fmla="*/ 137160 h 164014"/>
              <a:gd name="connsiteX2" fmla="*/ 274320 w 403860"/>
              <a:gd name="connsiteY2" fmla="*/ 152400 h 164014"/>
              <a:gd name="connsiteX3" fmla="*/ 403860 w 403860"/>
              <a:gd name="connsiteY3" fmla="*/ 0 h 1640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03860" h="164014">
                <a:moveTo>
                  <a:pt x="0" y="7620"/>
                </a:moveTo>
                <a:cubicBezTo>
                  <a:pt x="30480" y="60325"/>
                  <a:pt x="60960" y="113030"/>
                  <a:pt x="106680" y="137160"/>
                </a:cubicBezTo>
                <a:cubicBezTo>
                  <a:pt x="152400" y="161290"/>
                  <a:pt x="224790" y="175260"/>
                  <a:pt x="274320" y="152400"/>
                </a:cubicBezTo>
                <a:cubicBezTo>
                  <a:pt x="323850" y="129540"/>
                  <a:pt x="363855" y="64770"/>
                  <a:pt x="403860" y="0"/>
                </a:cubicBezTo>
              </a:path>
            </a:pathLst>
          </a:custGeom>
          <a:ln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111" name="Полилиния 110"/>
          <p:cNvSpPr/>
          <p:nvPr/>
        </p:nvSpPr>
        <p:spPr>
          <a:xfrm>
            <a:off x="6591021" y="4807515"/>
            <a:ext cx="403860" cy="164014"/>
          </a:xfrm>
          <a:custGeom>
            <a:avLst/>
            <a:gdLst>
              <a:gd name="connsiteX0" fmla="*/ 0 w 403860"/>
              <a:gd name="connsiteY0" fmla="*/ 7620 h 164014"/>
              <a:gd name="connsiteX1" fmla="*/ 106680 w 403860"/>
              <a:gd name="connsiteY1" fmla="*/ 137160 h 164014"/>
              <a:gd name="connsiteX2" fmla="*/ 274320 w 403860"/>
              <a:gd name="connsiteY2" fmla="*/ 152400 h 164014"/>
              <a:gd name="connsiteX3" fmla="*/ 403860 w 403860"/>
              <a:gd name="connsiteY3" fmla="*/ 0 h 1640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03860" h="164014">
                <a:moveTo>
                  <a:pt x="0" y="7620"/>
                </a:moveTo>
                <a:cubicBezTo>
                  <a:pt x="30480" y="60325"/>
                  <a:pt x="60960" y="113030"/>
                  <a:pt x="106680" y="137160"/>
                </a:cubicBezTo>
                <a:cubicBezTo>
                  <a:pt x="152400" y="161290"/>
                  <a:pt x="224790" y="175260"/>
                  <a:pt x="274320" y="152400"/>
                </a:cubicBezTo>
                <a:cubicBezTo>
                  <a:pt x="323850" y="129540"/>
                  <a:pt x="363855" y="64770"/>
                  <a:pt x="403860" y="0"/>
                </a:cubicBezTo>
              </a:path>
            </a:pathLst>
          </a:custGeom>
          <a:ln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112" name="Полилиния 111"/>
          <p:cNvSpPr/>
          <p:nvPr/>
        </p:nvSpPr>
        <p:spPr>
          <a:xfrm>
            <a:off x="7002700" y="4811509"/>
            <a:ext cx="403860" cy="164014"/>
          </a:xfrm>
          <a:custGeom>
            <a:avLst/>
            <a:gdLst>
              <a:gd name="connsiteX0" fmla="*/ 0 w 403860"/>
              <a:gd name="connsiteY0" fmla="*/ 7620 h 164014"/>
              <a:gd name="connsiteX1" fmla="*/ 106680 w 403860"/>
              <a:gd name="connsiteY1" fmla="*/ 137160 h 164014"/>
              <a:gd name="connsiteX2" fmla="*/ 274320 w 403860"/>
              <a:gd name="connsiteY2" fmla="*/ 152400 h 164014"/>
              <a:gd name="connsiteX3" fmla="*/ 403860 w 403860"/>
              <a:gd name="connsiteY3" fmla="*/ 0 h 1640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03860" h="164014">
                <a:moveTo>
                  <a:pt x="0" y="7620"/>
                </a:moveTo>
                <a:cubicBezTo>
                  <a:pt x="30480" y="60325"/>
                  <a:pt x="60960" y="113030"/>
                  <a:pt x="106680" y="137160"/>
                </a:cubicBezTo>
                <a:cubicBezTo>
                  <a:pt x="152400" y="161290"/>
                  <a:pt x="224790" y="175260"/>
                  <a:pt x="274320" y="152400"/>
                </a:cubicBezTo>
                <a:cubicBezTo>
                  <a:pt x="323850" y="129540"/>
                  <a:pt x="363855" y="64770"/>
                  <a:pt x="403860" y="0"/>
                </a:cubicBezTo>
              </a:path>
            </a:pathLst>
          </a:custGeom>
          <a:ln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113" name="Полилиния 112"/>
          <p:cNvSpPr/>
          <p:nvPr/>
        </p:nvSpPr>
        <p:spPr>
          <a:xfrm>
            <a:off x="7403484" y="4807515"/>
            <a:ext cx="403860" cy="164014"/>
          </a:xfrm>
          <a:custGeom>
            <a:avLst/>
            <a:gdLst>
              <a:gd name="connsiteX0" fmla="*/ 0 w 403860"/>
              <a:gd name="connsiteY0" fmla="*/ 7620 h 164014"/>
              <a:gd name="connsiteX1" fmla="*/ 106680 w 403860"/>
              <a:gd name="connsiteY1" fmla="*/ 137160 h 164014"/>
              <a:gd name="connsiteX2" fmla="*/ 274320 w 403860"/>
              <a:gd name="connsiteY2" fmla="*/ 152400 h 164014"/>
              <a:gd name="connsiteX3" fmla="*/ 403860 w 403860"/>
              <a:gd name="connsiteY3" fmla="*/ 0 h 1640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03860" h="164014">
                <a:moveTo>
                  <a:pt x="0" y="7620"/>
                </a:moveTo>
                <a:cubicBezTo>
                  <a:pt x="30480" y="60325"/>
                  <a:pt x="60960" y="113030"/>
                  <a:pt x="106680" y="137160"/>
                </a:cubicBezTo>
                <a:cubicBezTo>
                  <a:pt x="152400" y="161290"/>
                  <a:pt x="224790" y="175260"/>
                  <a:pt x="274320" y="152400"/>
                </a:cubicBezTo>
                <a:cubicBezTo>
                  <a:pt x="323850" y="129540"/>
                  <a:pt x="363855" y="64770"/>
                  <a:pt x="403860" y="0"/>
                </a:cubicBezTo>
              </a:path>
            </a:pathLst>
          </a:custGeom>
          <a:ln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114" name="Прямоугольник 113"/>
          <p:cNvSpPr/>
          <p:nvPr/>
        </p:nvSpPr>
        <p:spPr>
          <a:xfrm>
            <a:off x="7740352" y="4467030"/>
            <a:ext cx="76014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eaLnBrk="0" hangingPunct="0"/>
            <a:r>
              <a:rPr lang="uk-UA" dirty="0">
                <a:solidFill>
                  <a:srgbClr val="FF0000"/>
                </a:solidFill>
                <a:latin typeface="+mj-lt"/>
              </a:rPr>
              <a:t>Θ</a:t>
            </a:r>
            <a:r>
              <a:rPr lang="en-US" dirty="0">
                <a:solidFill>
                  <a:srgbClr val="FF0000"/>
                </a:solidFill>
                <a:latin typeface="+mj-lt"/>
              </a:rPr>
              <a:t>(n</a:t>
            </a:r>
            <a:r>
              <a:rPr lang="uk-UA" dirty="0">
                <a:solidFill>
                  <a:srgbClr val="FF0000"/>
                </a:solidFill>
                <a:latin typeface="+mj-lt"/>
              </a:rPr>
              <a:t>) </a:t>
            </a:r>
          </a:p>
        </p:txBody>
      </p:sp>
      <p:grpSp>
        <p:nvGrpSpPr>
          <p:cNvPr id="115" name="Группа 114"/>
          <p:cNvGrpSpPr/>
          <p:nvPr/>
        </p:nvGrpSpPr>
        <p:grpSpPr>
          <a:xfrm>
            <a:off x="6161226" y="5178497"/>
            <a:ext cx="1872208" cy="303248"/>
            <a:chOff x="5292080" y="2701311"/>
            <a:chExt cx="1872208" cy="303248"/>
          </a:xfrm>
        </p:grpSpPr>
        <p:sp>
          <p:nvSpPr>
            <p:cNvPr id="116" name="Прямоугольник 115"/>
            <p:cNvSpPr/>
            <p:nvPr/>
          </p:nvSpPr>
          <p:spPr>
            <a:xfrm>
              <a:off x="5292080" y="2701313"/>
              <a:ext cx="376738" cy="303246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300" dirty="0" smtClean="0">
                  <a:solidFill>
                    <a:schemeClr val="tx1"/>
                  </a:solidFill>
                  <a:latin typeface="+mj-lt"/>
                </a:rPr>
                <a:t>1</a:t>
              </a:r>
              <a:endParaRPr lang="uk-UA" sz="1300" dirty="0">
                <a:solidFill>
                  <a:schemeClr val="tx1"/>
                </a:solidFill>
                <a:latin typeface="+mj-lt"/>
              </a:endParaRPr>
            </a:p>
          </p:txBody>
        </p:sp>
        <p:sp>
          <p:nvSpPr>
            <p:cNvPr id="117" name="Прямоугольник 116"/>
            <p:cNvSpPr/>
            <p:nvPr/>
          </p:nvSpPr>
          <p:spPr>
            <a:xfrm>
              <a:off x="5658511" y="2701313"/>
              <a:ext cx="376738" cy="303246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300" dirty="0" smtClean="0">
                  <a:solidFill>
                    <a:schemeClr val="tx1"/>
                  </a:solidFill>
                  <a:latin typeface="+mj-lt"/>
                </a:rPr>
                <a:t>…</a:t>
              </a:r>
              <a:endParaRPr lang="uk-UA" sz="1300" dirty="0">
                <a:solidFill>
                  <a:schemeClr val="tx1"/>
                </a:solidFill>
                <a:latin typeface="+mj-lt"/>
              </a:endParaRPr>
            </a:p>
          </p:txBody>
        </p:sp>
        <p:sp>
          <p:nvSpPr>
            <p:cNvPr id="118" name="Прямоугольник 117"/>
            <p:cNvSpPr/>
            <p:nvPr/>
          </p:nvSpPr>
          <p:spPr>
            <a:xfrm>
              <a:off x="6041639" y="2701313"/>
              <a:ext cx="376738" cy="303246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300" dirty="0" smtClean="0">
                  <a:solidFill>
                    <a:schemeClr val="tx1"/>
                  </a:solidFill>
                  <a:latin typeface="+mj-lt"/>
                </a:rPr>
                <a:t>…</a:t>
              </a:r>
              <a:endParaRPr lang="uk-UA" sz="1300" dirty="0">
                <a:solidFill>
                  <a:schemeClr val="tx1"/>
                </a:solidFill>
                <a:latin typeface="+mj-lt"/>
              </a:endParaRPr>
            </a:p>
          </p:txBody>
        </p:sp>
        <p:sp>
          <p:nvSpPr>
            <p:cNvPr id="119" name="Прямоугольник 118"/>
            <p:cNvSpPr/>
            <p:nvPr/>
          </p:nvSpPr>
          <p:spPr>
            <a:xfrm>
              <a:off x="6410810" y="2701312"/>
              <a:ext cx="376738" cy="303246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300" dirty="0" smtClean="0">
                  <a:solidFill>
                    <a:schemeClr val="tx1"/>
                  </a:solidFill>
                  <a:latin typeface="+mj-lt"/>
                </a:rPr>
                <a:t>…</a:t>
              </a:r>
              <a:endParaRPr lang="uk-UA" sz="1300" dirty="0">
                <a:solidFill>
                  <a:schemeClr val="tx1"/>
                </a:solidFill>
                <a:latin typeface="+mj-lt"/>
              </a:endParaRPr>
            </a:p>
          </p:txBody>
        </p:sp>
        <p:sp>
          <p:nvSpPr>
            <p:cNvPr id="120" name="Прямоугольник 119"/>
            <p:cNvSpPr/>
            <p:nvPr/>
          </p:nvSpPr>
          <p:spPr>
            <a:xfrm>
              <a:off x="6787550" y="2701311"/>
              <a:ext cx="376738" cy="303246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300" dirty="0" smtClean="0">
                  <a:solidFill>
                    <a:schemeClr val="tx1"/>
                  </a:solidFill>
                  <a:latin typeface="+mj-lt"/>
                </a:rPr>
                <a:t>n</a:t>
              </a:r>
              <a:endParaRPr lang="uk-UA" sz="1300" dirty="0">
                <a:solidFill>
                  <a:schemeClr val="tx1"/>
                </a:solidFill>
                <a:latin typeface="+mj-lt"/>
              </a:endParaRPr>
            </a:p>
          </p:txBody>
        </p:sp>
      </p:grpSp>
      <p:cxnSp>
        <p:nvCxnSpPr>
          <p:cNvPr id="121" name="Прямая со стрелкой 120"/>
          <p:cNvCxnSpPr/>
          <p:nvPr/>
        </p:nvCxnSpPr>
        <p:spPr>
          <a:xfrm>
            <a:off x="5779800" y="5330120"/>
            <a:ext cx="381426" cy="0"/>
          </a:xfrm>
          <a:prstGeom prst="straightConnector1">
            <a:avLst/>
          </a:prstGeom>
          <a:ln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2" name="Полилиния 121"/>
          <p:cNvSpPr/>
          <p:nvPr/>
        </p:nvSpPr>
        <p:spPr>
          <a:xfrm>
            <a:off x="6286697" y="5470701"/>
            <a:ext cx="403860" cy="164014"/>
          </a:xfrm>
          <a:custGeom>
            <a:avLst/>
            <a:gdLst>
              <a:gd name="connsiteX0" fmla="*/ 0 w 403860"/>
              <a:gd name="connsiteY0" fmla="*/ 7620 h 164014"/>
              <a:gd name="connsiteX1" fmla="*/ 106680 w 403860"/>
              <a:gd name="connsiteY1" fmla="*/ 137160 h 164014"/>
              <a:gd name="connsiteX2" fmla="*/ 274320 w 403860"/>
              <a:gd name="connsiteY2" fmla="*/ 152400 h 164014"/>
              <a:gd name="connsiteX3" fmla="*/ 403860 w 403860"/>
              <a:gd name="connsiteY3" fmla="*/ 0 h 1640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03860" h="164014">
                <a:moveTo>
                  <a:pt x="0" y="7620"/>
                </a:moveTo>
                <a:cubicBezTo>
                  <a:pt x="30480" y="60325"/>
                  <a:pt x="60960" y="113030"/>
                  <a:pt x="106680" y="137160"/>
                </a:cubicBezTo>
                <a:cubicBezTo>
                  <a:pt x="152400" y="161290"/>
                  <a:pt x="224790" y="175260"/>
                  <a:pt x="274320" y="152400"/>
                </a:cubicBezTo>
                <a:cubicBezTo>
                  <a:pt x="323850" y="129540"/>
                  <a:pt x="363855" y="64770"/>
                  <a:pt x="403860" y="0"/>
                </a:cubicBezTo>
              </a:path>
            </a:pathLst>
          </a:custGeom>
          <a:ln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123" name="Полилиния 122"/>
          <p:cNvSpPr/>
          <p:nvPr/>
        </p:nvSpPr>
        <p:spPr>
          <a:xfrm>
            <a:off x="6695294" y="5470701"/>
            <a:ext cx="403860" cy="164014"/>
          </a:xfrm>
          <a:custGeom>
            <a:avLst/>
            <a:gdLst>
              <a:gd name="connsiteX0" fmla="*/ 0 w 403860"/>
              <a:gd name="connsiteY0" fmla="*/ 7620 h 164014"/>
              <a:gd name="connsiteX1" fmla="*/ 106680 w 403860"/>
              <a:gd name="connsiteY1" fmla="*/ 137160 h 164014"/>
              <a:gd name="connsiteX2" fmla="*/ 274320 w 403860"/>
              <a:gd name="connsiteY2" fmla="*/ 152400 h 164014"/>
              <a:gd name="connsiteX3" fmla="*/ 403860 w 403860"/>
              <a:gd name="connsiteY3" fmla="*/ 0 h 1640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03860" h="164014">
                <a:moveTo>
                  <a:pt x="0" y="7620"/>
                </a:moveTo>
                <a:cubicBezTo>
                  <a:pt x="30480" y="60325"/>
                  <a:pt x="60960" y="113030"/>
                  <a:pt x="106680" y="137160"/>
                </a:cubicBezTo>
                <a:cubicBezTo>
                  <a:pt x="152400" y="161290"/>
                  <a:pt x="224790" y="175260"/>
                  <a:pt x="274320" y="152400"/>
                </a:cubicBezTo>
                <a:cubicBezTo>
                  <a:pt x="323850" y="129540"/>
                  <a:pt x="363855" y="64770"/>
                  <a:pt x="403860" y="0"/>
                </a:cubicBezTo>
              </a:path>
            </a:pathLst>
          </a:custGeom>
          <a:ln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124" name="Полилиния 123"/>
          <p:cNvSpPr/>
          <p:nvPr/>
        </p:nvSpPr>
        <p:spPr>
          <a:xfrm>
            <a:off x="7099154" y="5485941"/>
            <a:ext cx="403860" cy="164014"/>
          </a:xfrm>
          <a:custGeom>
            <a:avLst/>
            <a:gdLst>
              <a:gd name="connsiteX0" fmla="*/ 0 w 403860"/>
              <a:gd name="connsiteY0" fmla="*/ 7620 h 164014"/>
              <a:gd name="connsiteX1" fmla="*/ 106680 w 403860"/>
              <a:gd name="connsiteY1" fmla="*/ 137160 h 164014"/>
              <a:gd name="connsiteX2" fmla="*/ 274320 w 403860"/>
              <a:gd name="connsiteY2" fmla="*/ 152400 h 164014"/>
              <a:gd name="connsiteX3" fmla="*/ 403860 w 403860"/>
              <a:gd name="connsiteY3" fmla="*/ 0 h 1640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03860" h="164014">
                <a:moveTo>
                  <a:pt x="0" y="7620"/>
                </a:moveTo>
                <a:cubicBezTo>
                  <a:pt x="30480" y="60325"/>
                  <a:pt x="60960" y="113030"/>
                  <a:pt x="106680" y="137160"/>
                </a:cubicBezTo>
                <a:cubicBezTo>
                  <a:pt x="152400" y="161290"/>
                  <a:pt x="224790" y="175260"/>
                  <a:pt x="274320" y="152400"/>
                </a:cubicBezTo>
                <a:cubicBezTo>
                  <a:pt x="323850" y="129540"/>
                  <a:pt x="363855" y="64770"/>
                  <a:pt x="403860" y="0"/>
                </a:cubicBezTo>
              </a:path>
            </a:pathLst>
          </a:custGeom>
          <a:ln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125" name="Полилиния 124"/>
          <p:cNvSpPr/>
          <p:nvPr/>
        </p:nvSpPr>
        <p:spPr>
          <a:xfrm>
            <a:off x="7510833" y="5489935"/>
            <a:ext cx="403860" cy="164014"/>
          </a:xfrm>
          <a:custGeom>
            <a:avLst/>
            <a:gdLst>
              <a:gd name="connsiteX0" fmla="*/ 0 w 403860"/>
              <a:gd name="connsiteY0" fmla="*/ 7620 h 164014"/>
              <a:gd name="connsiteX1" fmla="*/ 106680 w 403860"/>
              <a:gd name="connsiteY1" fmla="*/ 137160 h 164014"/>
              <a:gd name="connsiteX2" fmla="*/ 274320 w 403860"/>
              <a:gd name="connsiteY2" fmla="*/ 152400 h 164014"/>
              <a:gd name="connsiteX3" fmla="*/ 403860 w 403860"/>
              <a:gd name="connsiteY3" fmla="*/ 0 h 1640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03860" h="164014">
                <a:moveTo>
                  <a:pt x="0" y="7620"/>
                </a:moveTo>
                <a:cubicBezTo>
                  <a:pt x="30480" y="60325"/>
                  <a:pt x="60960" y="113030"/>
                  <a:pt x="106680" y="137160"/>
                </a:cubicBezTo>
                <a:cubicBezTo>
                  <a:pt x="152400" y="161290"/>
                  <a:pt x="224790" y="175260"/>
                  <a:pt x="274320" y="152400"/>
                </a:cubicBezTo>
                <a:cubicBezTo>
                  <a:pt x="323850" y="129540"/>
                  <a:pt x="363855" y="64770"/>
                  <a:pt x="403860" y="0"/>
                </a:cubicBezTo>
              </a:path>
            </a:pathLst>
          </a:custGeom>
          <a:ln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127" name="Прямоугольник 126"/>
          <p:cNvSpPr/>
          <p:nvPr/>
        </p:nvSpPr>
        <p:spPr>
          <a:xfrm>
            <a:off x="8060328" y="5145454"/>
            <a:ext cx="76014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eaLnBrk="0" hangingPunct="0"/>
            <a:r>
              <a:rPr lang="uk-UA" dirty="0">
                <a:solidFill>
                  <a:srgbClr val="FF0000"/>
                </a:solidFill>
                <a:latin typeface="+mj-lt"/>
              </a:rPr>
              <a:t>Θ</a:t>
            </a:r>
            <a:r>
              <a:rPr lang="en-US" dirty="0">
                <a:solidFill>
                  <a:srgbClr val="FF0000"/>
                </a:solidFill>
                <a:latin typeface="+mj-lt"/>
              </a:rPr>
              <a:t>(n</a:t>
            </a:r>
            <a:r>
              <a:rPr lang="uk-UA" dirty="0">
                <a:solidFill>
                  <a:srgbClr val="FF0000"/>
                </a:solidFill>
                <a:latin typeface="+mj-lt"/>
              </a:rPr>
              <a:t>) </a:t>
            </a:r>
          </a:p>
        </p:txBody>
      </p:sp>
    </p:spTree>
    <p:extLst>
      <p:ext uri="{BB962C8B-B14F-4D97-AF65-F5344CB8AC3E}">
        <p14:creationId xmlns:p14="http://schemas.microsoft.com/office/powerpoint/2010/main" val="33551380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5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5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5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5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6" dur="5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9" dur="5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5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5" dur="5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8" dur="5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1" dur="5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4" dur="5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" grpId="0"/>
      <p:bldP spid="7" grpId="0" animBg="1"/>
      <p:bldP spid="59" grpId="0" animBg="1"/>
      <p:bldP spid="60" grpId="0" animBg="1"/>
      <p:bldP spid="61" grpId="0" animBg="1"/>
      <p:bldP spid="63" grpId="0" animBg="1"/>
      <p:bldP spid="8" grpId="0"/>
      <p:bldP spid="81" grpId="0"/>
      <p:bldP spid="88" grpId="0"/>
      <p:bldP spid="96" grpId="0" animBg="1"/>
      <p:bldP spid="97" grpId="0" animBg="1"/>
      <p:bldP spid="98" grpId="0" animBg="1"/>
      <p:bldP spid="99" grpId="0" animBg="1"/>
      <p:bldP spid="100" grpId="0" animBg="1"/>
      <p:bldP spid="101" grpId="0"/>
      <p:bldP spid="109" grpId="0" animBg="1"/>
      <p:bldP spid="110" grpId="0" animBg="1"/>
      <p:bldP spid="111" grpId="0" animBg="1"/>
      <p:bldP spid="112" grpId="0" animBg="1"/>
      <p:bldP spid="113" grpId="0" animBg="1"/>
      <p:bldP spid="114" grpId="0"/>
      <p:bldP spid="122" grpId="0" animBg="1"/>
      <p:bldP spid="123" grpId="0" animBg="1"/>
      <p:bldP spid="124" grpId="0" animBg="1"/>
      <p:bldP spid="125" grpId="0" animBg="1"/>
      <p:bldP spid="12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1179059" y="2636912"/>
            <a:ext cx="6777317" cy="1224136"/>
          </a:xfrm>
        </p:spPr>
        <p:txBody>
          <a:bodyPr>
            <a:normAutofit/>
          </a:bodyPr>
          <a:lstStyle/>
          <a:p>
            <a:pPr marL="68580" indent="0" algn="ctr">
              <a:buNone/>
            </a:pPr>
            <a:r>
              <a:rPr lang="ru-RU" altLang="ru-RU" b="1" dirty="0" smtClean="0">
                <a:solidFill>
                  <a:schemeClr val="accent2">
                    <a:lumMod val="75000"/>
                  </a:schemeClr>
                </a:solidFill>
              </a:rPr>
              <a:t>2.</a:t>
            </a:r>
            <a:r>
              <a:rPr lang="uk-UA" b="1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uk-UA" b="1" dirty="0">
                <a:solidFill>
                  <a:schemeClr val="accent2">
                    <a:lumMod val="75000"/>
                  </a:schemeClr>
                </a:solidFill>
              </a:rPr>
              <a:t>Стеки та черги</a:t>
            </a:r>
          </a:p>
        </p:txBody>
      </p:sp>
    </p:spTree>
    <p:extLst>
      <p:ext uri="{BB962C8B-B14F-4D97-AF65-F5344CB8AC3E}">
        <p14:creationId xmlns:p14="http://schemas.microsoft.com/office/powerpoint/2010/main" val="1488774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5365469" y="44624"/>
            <a:ext cx="204575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uk-UA" sz="2000" b="1" dirty="0" smtClean="0">
                <a:solidFill>
                  <a:schemeClr val="lt1"/>
                </a:solidFill>
                <a:latin typeface="+mn-lt"/>
              </a:rPr>
              <a:t>Стеки </a:t>
            </a:r>
            <a:r>
              <a:rPr lang="en-US" sz="2000" b="1" dirty="0" smtClean="0">
                <a:solidFill>
                  <a:schemeClr val="lt1"/>
                </a:solidFill>
                <a:latin typeface="+mn-lt"/>
              </a:rPr>
              <a:t>&amp; </a:t>
            </a:r>
            <a:r>
              <a:rPr lang="uk-UA" sz="2000" b="1" dirty="0" smtClean="0">
                <a:solidFill>
                  <a:schemeClr val="lt1"/>
                </a:solidFill>
                <a:latin typeface="+mn-lt"/>
              </a:rPr>
              <a:t>Черги</a:t>
            </a:r>
            <a:endParaRPr lang="uk-UA" sz="2000" b="1" dirty="0">
              <a:solidFill>
                <a:schemeClr val="lt1"/>
              </a:solidFill>
              <a:latin typeface="+mn-lt"/>
            </a:endParaRPr>
          </a:p>
        </p:txBody>
      </p:sp>
      <p:grpSp>
        <p:nvGrpSpPr>
          <p:cNvPr id="7" name="Группа 6"/>
          <p:cNvGrpSpPr/>
          <p:nvPr/>
        </p:nvGrpSpPr>
        <p:grpSpPr>
          <a:xfrm>
            <a:off x="1326509" y="1568982"/>
            <a:ext cx="3600400" cy="360040"/>
            <a:chOff x="2516859" y="5033093"/>
            <a:chExt cx="4015635" cy="495653"/>
          </a:xfrm>
        </p:grpSpPr>
        <p:sp>
          <p:nvSpPr>
            <p:cNvPr id="8" name="Прямоугольник 7"/>
            <p:cNvSpPr/>
            <p:nvPr/>
          </p:nvSpPr>
          <p:spPr>
            <a:xfrm>
              <a:off x="2516859" y="5033097"/>
              <a:ext cx="495649" cy="495649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300" dirty="0">
                  <a:solidFill>
                    <a:schemeClr val="tx1"/>
                  </a:solidFill>
                  <a:latin typeface="+mj-lt"/>
                </a:rPr>
                <a:t>a</a:t>
              </a:r>
              <a:endParaRPr lang="uk-UA" sz="1300" dirty="0">
                <a:solidFill>
                  <a:schemeClr val="tx1"/>
                </a:solidFill>
                <a:latin typeface="+mj-lt"/>
              </a:endParaRPr>
            </a:p>
          </p:txBody>
        </p:sp>
        <p:sp>
          <p:nvSpPr>
            <p:cNvPr id="9" name="Прямоугольник 8"/>
            <p:cNvSpPr/>
            <p:nvPr/>
          </p:nvSpPr>
          <p:spPr>
            <a:xfrm>
              <a:off x="3020915" y="5033097"/>
              <a:ext cx="495649" cy="495649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300" dirty="0" smtClean="0">
                  <a:solidFill>
                    <a:schemeClr val="tx1"/>
                  </a:solidFill>
                  <a:latin typeface="+mj-lt"/>
                </a:rPr>
                <a:t>b</a:t>
              </a:r>
              <a:endParaRPr lang="uk-UA" sz="1300" dirty="0">
                <a:solidFill>
                  <a:schemeClr val="tx1"/>
                </a:solidFill>
                <a:latin typeface="+mj-lt"/>
              </a:endParaRPr>
            </a:p>
          </p:txBody>
        </p:sp>
        <p:sp>
          <p:nvSpPr>
            <p:cNvPr id="10" name="Прямоугольник 9"/>
            <p:cNvSpPr/>
            <p:nvPr/>
          </p:nvSpPr>
          <p:spPr>
            <a:xfrm>
              <a:off x="3524971" y="5033096"/>
              <a:ext cx="495649" cy="495649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300" dirty="0" smtClean="0">
                  <a:solidFill>
                    <a:schemeClr val="tx1"/>
                  </a:solidFill>
                  <a:latin typeface="+mj-lt"/>
                </a:rPr>
                <a:t>c</a:t>
              </a:r>
              <a:endParaRPr lang="uk-UA" sz="1300" dirty="0">
                <a:solidFill>
                  <a:schemeClr val="tx1"/>
                </a:solidFill>
                <a:latin typeface="+mj-lt"/>
              </a:endParaRPr>
            </a:p>
          </p:txBody>
        </p:sp>
        <p:sp>
          <p:nvSpPr>
            <p:cNvPr id="11" name="Прямоугольник 10"/>
            <p:cNvSpPr/>
            <p:nvPr/>
          </p:nvSpPr>
          <p:spPr>
            <a:xfrm>
              <a:off x="4029027" y="5033095"/>
              <a:ext cx="495649" cy="495649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uk-UA" sz="1300" dirty="0">
                <a:solidFill>
                  <a:schemeClr val="tx1"/>
                </a:solidFill>
                <a:latin typeface="+mj-lt"/>
              </a:endParaRPr>
            </a:p>
          </p:txBody>
        </p:sp>
        <p:sp>
          <p:nvSpPr>
            <p:cNvPr id="12" name="Прямоугольник 11"/>
            <p:cNvSpPr/>
            <p:nvPr/>
          </p:nvSpPr>
          <p:spPr>
            <a:xfrm>
              <a:off x="5037139" y="5033097"/>
              <a:ext cx="495649" cy="495649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uk-UA" sz="1300" dirty="0">
                <a:solidFill>
                  <a:schemeClr val="tx1"/>
                </a:solidFill>
                <a:latin typeface="+mj-lt"/>
              </a:endParaRPr>
            </a:p>
          </p:txBody>
        </p:sp>
        <p:sp>
          <p:nvSpPr>
            <p:cNvPr id="14" name="Прямоугольник 13"/>
            <p:cNvSpPr/>
            <p:nvPr/>
          </p:nvSpPr>
          <p:spPr>
            <a:xfrm>
              <a:off x="5541195" y="5033094"/>
              <a:ext cx="495649" cy="495649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uk-UA" sz="1300" dirty="0">
                <a:solidFill>
                  <a:schemeClr val="tx1"/>
                </a:solidFill>
                <a:latin typeface="+mj-lt"/>
              </a:endParaRPr>
            </a:p>
          </p:txBody>
        </p:sp>
        <p:sp>
          <p:nvSpPr>
            <p:cNvPr id="15" name="Прямоугольник 14"/>
            <p:cNvSpPr/>
            <p:nvPr/>
          </p:nvSpPr>
          <p:spPr>
            <a:xfrm>
              <a:off x="4533083" y="5033097"/>
              <a:ext cx="495649" cy="495649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uk-UA" sz="1300" dirty="0">
                <a:solidFill>
                  <a:schemeClr val="tx1"/>
                </a:solidFill>
                <a:latin typeface="+mj-lt"/>
              </a:endParaRPr>
            </a:p>
          </p:txBody>
        </p:sp>
        <p:sp>
          <p:nvSpPr>
            <p:cNvPr id="16" name="Прямоугольник 15"/>
            <p:cNvSpPr/>
            <p:nvPr/>
          </p:nvSpPr>
          <p:spPr>
            <a:xfrm>
              <a:off x="6036845" y="5033093"/>
              <a:ext cx="495649" cy="495649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uk-UA" sz="1300" dirty="0">
                <a:solidFill>
                  <a:schemeClr val="tx1"/>
                </a:solidFill>
                <a:latin typeface="+mj-lt"/>
              </a:endParaRPr>
            </a:p>
          </p:txBody>
        </p:sp>
      </p:grpSp>
      <p:sp>
        <p:nvSpPr>
          <p:cNvPr id="17" name="Прямоугольник 16"/>
          <p:cNvSpPr/>
          <p:nvPr/>
        </p:nvSpPr>
        <p:spPr>
          <a:xfrm>
            <a:off x="906200" y="1535943"/>
            <a:ext cx="49579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dirty="0" smtClean="0">
                <a:latin typeface="+mj-lt"/>
              </a:rPr>
              <a:t>А</a:t>
            </a:r>
            <a:r>
              <a:rPr lang="en-US" dirty="0" smtClean="0">
                <a:latin typeface="+mj-lt"/>
              </a:rPr>
              <a:t>:</a:t>
            </a:r>
            <a:endParaRPr lang="uk-UA" dirty="0">
              <a:latin typeface="+mj-lt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5912729" y="1528332"/>
            <a:ext cx="254770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smtClean="0">
                <a:solidFill>
                  <a:srgbClr val="0070C0"/>
                </a:solidFill>
                <a:latin typeface="+mj-lt"/>
              </a:rPr>
              <a:t>Додаємо динаміки</a:t>
            </a:r>
            <a:endParaRPr lang="uk-UA" dirty="0">
              <a:solidFill>
                <a:srgbClr val="0070C0"/>
              </a:solidFill>
              <a:latin typeface="+mj-lt"/>
            </a:endParaRPr>
          </a:p>
        </p:txBody>
      </p:sp>
      <p:cxnSp>
        <p:nvCxnSpPr>
          <p:cNvPr id="3" name="Прямая со стрелкой 2"/>
          <p:cNvCxnSpPr/>
          <p:nvPr/>
        </p:nvCxnSpPr>
        <p:spPr>
          <a:xfrm flipH="1">
            <a:off x="5084619" y="1712998"/>
            <a:ext cx="634378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 стрелкой 18"/>
          <p:cNvCxnSpPr/>
          <p:nvPr/>
        </p:nvCxnSpPr>
        <p:spPr>
          <a:xfrm flipV="1">
            <a:off x="2915816" y="2001030"/>
            <a:ext cx="0" cy="36004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1641964" y="2361070"/>
            <a:ext cx="254770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dirty="0" smtClean="0">
                <a:solidFill>
                  <a:srgbClr val="0070C0"/>
                </a:solidFill>
                <a:latin typeface="+mj-lt"/>
              </a:rPr>
              <a:t>Додати елемент в структуру (завжди в кінець)</a:t>
            </a:r>
            <a:endParaRPr lang="uk-UA" dirty="0">
              <a:solidFill>
                <a:srgbClr val="0070C0"/>
              </a:solidFill>
              <a:latin typeface="+mj-lt"/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2679221" y="1568982"/>
            <a:ext cx="444397" cy="36003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300" dirty="0" smtClean="0">
                <a:solidFill>
                  <a:schemeClr val="tx1"/>
                </a:solidFill>
                <a:latin typeface="+mj-lt"/>
              </a:rPr>
              <a:t>d</a:t>
            </a:r>
            <a:endParaRPr lang="uk-UA" sz="13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3707904" y="3284400"/>
            <a:ext cx="254770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dirty="0" smtClean="0">
                <a:solidFill>
                  <a:srgbClr val="FF0000"/>
                </a:solidFill>
                <a:latin typeface="+mj-lt"/>
              </a:rPr>
              <a:t>Видалити елемент з структури (звідки?)</a:t>
            </a:r>
            <a:endParaRPr lang="uk-UA" dirty="0">
              <a:solidFill>
                <a:srgbClr val="FF0000"/>
              </a:solidFill>
              <a:latin typeface="+mj-lt"/>
            </a:endParaRPr>
          </a:p>
        </p:txBody>
      </p:sp>
      <p:cxnSp>
        <p:nvCxnSpPr>
          <p:cNvPr id="24" name="Прямая со стрелкой 23"/>
          <p:cNvCxnSpPr/>
          <p:nvPr/>
        </p:nvCxnSpPr>
        <p:spPr>
          <a:xfrm flipV="1">
            <a:off x="2915815" y="1205166"/>
            <a:ext cx="440629" cy="323165"/>
          </a:xfrm>
          <a:prstGeom prst="straightConnector1">
            <a:avLst/>
          </a:prstGeom>
          <a:ln>
            <a:solidFill>
              <a:srgbClr val="FF3737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2975156" y="765980"/>
            <a:ext cx="8332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dirty="0" smtClean="0">
                <a:solidFill>
                  <a:srgbClr val="FF0000"/>
                </a:solidFill>
                <a:latin typeface="+mj-lt"/>
              </a:rPr>
              <a:t>Стек</a:t>
            </a:r>
            <a:endParaRPr lang="uk-UA" dirty="0">
              <a:solidFill>
                <a:srgbClr val="FF0000"/>
              </a:solidFill>
              <a:latin typeface="+mj-lt"/>
            </a:endParaRPr>
          </a:p>
        </p:txBody>
      </p:sp>
      <p:cxnSp>
        <p:nvCxnSpPr>
          <p:cNvPr id="26" name="Прямая со стрелкой 25"/>
          <p:cNvCxnSpPr/>
          <p:nvPr/>
        </p:nvCxnSpPr>
        <p:spPr>
          <a:xfrm flipH="1" flipV="1">
            <a:off x="1106194" y="1171297"/>
            <a:ext cx="440629" cy="323165"/>
          </a:xfrm>
          <a:prstGeom prst="straightConnector1">
            <a:avLst/>
          </a:prstGeom>
          <a:ln>
            <a:solidFill>
              <a:srgbClr val="FF3737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 flipH="1">
            <a:off x="683568" y="764704"/>
            <a:ext cx="9044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dirty="0" smtClean="0">
                <a:solidFill>
                  <a:srgbClr val="FF0000"/>
                </a:solidFill>
                <a:latin typeface="+mj-lt"/>
              </a:rPr>
              <a:t>Черга</a:t>
            </a:r>
            <a:endParaRPr lang="uk-UA" dirty="0">
              <a:solidFill>
                <a:srgbClr val="FF0000"/>
              </a:solidFill>
              <a:latin typeface="+mj-lt"/>
            </a:endParaRPr>
          </a:p>
        </p:txBody>
      </p:sp>
      <p:pic>
        <p:nvPicPr>
          <p:cNvPr id="28" name="Рисунок 2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9799" y="3933056"/>
            <a:ext cx="2528860" cy="1644787"/>
          </a:xfrm>
          <a:prstGeom prst="rect">
            <a:avLst/>
          </a:prstGeom>
        </p:spPr>
      </p:pic>
      <p:pic>
        <p:nvPicPr>
          <p:cNvPr id="30" name="Рисунок 2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18540" y="4005064"/>
            <a:ext cx="2732924" cy="1366463"/>
          </a:xfrm>
          <a:prstGeom prst="rect">
            <a:avLst/>
          </a:prstGeom>
        </p:spPr>
      </p:pic>
      <p:sp>
        <p:nvSpPr>
          <p:cNvPr id="31" name="TextBox 30"/>
          <p:cNvSpPr txBox="1"/>
          <p:nvPr/>
        </p:nvSpPr>
        <p:spPr>
          <a:xfrm>
            <a:off x="956526" y="5536892"/>
            <a:ext cx="2547703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1400" dirty="0" smtClean="0">
                <a:solidFill>
                  <a:srgbClr val="0070C0"/>
                </a:solidFill>
                <a:latin typeface="+mj-lt"/>
              </a:rPr>
              <a:t>Видаляється елемент, який прийшов останній (</a:t>
            </a:r>
            <a:r>
              <a:rPr lang="en-US" sz="1400" dirty="0" smtClean="0">
                <a:solidFill>
                  <a:srgbClr val="0070C0"/>
                </a:solidFill>
                <a:latin typeface="+mj-lt"/>
              </a:rPr>
              <a:t>Last – in, First – out </a:t>
            </a:r>
            <a:r>
              <a:rPr lang="en-US" sz="1400" b="1" dirty="0" smtClean="0">
                <a:solidFill>
                  <a:srgbClr val="FF0000"/>
                </a:solidFill>
                <a:latin typeface="+mj-lt"/>
              </a:rPr>
              <a:t>LIFO</a:t>
            </a:r>
            <a:r>
              <a:rPr lang="en-US" sz="1400" dirty="0" smtClean="0">
                <a:solidFill>
                  <a:srgbClr val="0070C0"/>
                </a:solidFill>
                <a:latin typeface="+mj-lt"/>
              </a:rPr>
              <a:t>)</a:t>
            </a:r>
            <a:endParaRPr lang="uk-UA" sz="1400" dirty="0">
              <a:solidFill>
                <a:srgbClr val="0070C0"/>
              </a:solidFill>
              <a:latin typeface="+mj-lt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5511150" y="5536892"/>
            <a:ext cx="2547703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1400" dirty="0" smtClean="0">
                <a:solidFill>
                  <a:srgbClr val="0070C0"/>
                </a:solidFill>
                <a:latin typeface="+mj-lt"/>
              </a:rPr>
              <a:t>Видаляється елемент, який прийшов першим (</a:t>
            </a:r>
            <a:r>
              <a:rPr lang="en-US" sz="1400" dirty="0" smtClean="0">
                <a:solidFill>
                  <a:srgbClr val="0070C0"/>
                </a:solidFill>
                <a:latin typeface="+mj-lt"/>
              </a:rPr>
              <a:t>First – in, First – out </a:t>
            </a:r>
            <a:r>
              <a:rPr lang="en-US" sz="1400" b="1" dirty="0" smtClean="0">
                <a:solidFill>
                  <a:srgbClr val="FF0000"/>
                </a:solidFill>
                <a:latin typeface="+mj-lt"/>
              </a:rPr>
              <a:t>FIFO</a:t>
            </a:r>
            <a:r>
              <a:rPr lang="en-US" sz="1400" dirty="0" smtClean="0">
                <a:solidFill>
                  <a:srgbClr val="0070C0"/>
                </a:solidFill>
                <a:latin typeface="+mj-lt"/>
              </a:rPr>
              <a:t>)</a:t>
            </a:r>
            <a:endParaRPr lang="uk-UA" sz="1400" dirty="0">
              <a:solidFill>
                <a:srgbClr val="0070C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9098706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21" grpId="0" animBg="1"/>
      <p:bldP spid="22" grpId="0"/>
      <p:bldP spid="25" grpId="0"/>
      <p:bldP spid="27" grpId="0"/>
      <p:bldP spid="31" grpId="0"/>
      <p:bldP spid="32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стін">
  <a:themeElements>
    <a:clrScheme name="Начальная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Остін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Остін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4304</TotalTime>
  <Words>1990</Words>
  <Application>Microsoft Office PowerPoint</Application>
  <PresentationFormat>Экран (4:3)</PresentationFormat>
  <Paragraphs>533</Paragraphs>
  <Slides>30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30</vt:i4>
      </vt:variant>
    </vt:vector>
  </HeadingPairs>
  <TitlesOfParts>
    <vt:vector size="35" baseType="lpstr">
      <vt:lpstr>Calibri</vt:lpstr>
      <vt:lpstr>Century Gothic</vt:lpstr>
      <vt:lpstr>Tahoma</vt:lpstr>
      <vt:lpstr>Wingdings 2</vt:lpstr>
      <vt:lpstr>Остін</vt:lpstr>
      <vt:lpstr>ОСНОВИ ПРОГРАМУВАННЯ ТА АЛГОРИТМІЗАЦІЯ</vt:lpstr>
      <vt:lpstr>ПЛАН ЛЕКЦІЇ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Home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Предмет: ІНФОРМАТИКА ТА КОМП’ЮТЕРНА ТЕХНІКА</dc:title>
  <dc:creator>Тарас</dc:creator>
  <cp:lastModifiedBy>парт</cp:lastModifiedBy>
  <cp:revision>396</cp:revision>
  <dcterms:created xsi:type="dcterms:W3CDTF">2004-09-01T17:24:47Z</dcterms:created>
  <dcterms:modified xsi:type="dcterms:W3CDTF">2018-04-10T07:08:14Z</dcterms:modified>
</cp:coreProperties>
</file>