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7" r:id="rId1"/>
  </p:sldMasterIdLst>
  <p:notesMasterIdLst>
    <p:notesMasterId r:id="rId32"/>
  </p:notesMasterIdLst>
  <p:sldIdLst>
    <p:sldId id="256" r:id="rId2"/>
    <p:sldId id="261" r:id="rId3"/>
    <p:sldId id="284" r:id="rId4"/>
    <p:sldId id="263" r:id="rId5"/>
    <p:sldId id="441" r:id="rId6"/>
    <p:sldId id="446" r:id="rId7"/>
    <p:sldId id="415" r:id="rId8"/>
    <p:sldId id="453" r:id="rId9"/>
    <p:sldId id="417" r:id="rId10"/>
    <p:sldId id="442" r:id="rId11"/>
    <p:sldId id="443" r:id="rId12"/>
    <p:sldId id="454" r:id="rId13"/>
    <p:sldId id="455" r:id="rId14"/>
    <p:sldId id="456" r:id="rId15"/>
    <p:sldId id="457" r:id="rId16"/>
    <p:sldId id="458" r:id="rId17"/>
    <p:sldId id="444" r:id="rId18"/>
    <p:sldId id="459" r:id="rId19"/>
    <p:sldId id="445" r:id="rId20"/>
    <p:sldId id="416" r:id="rId21"/>
    <p:sldId id="460" r:id="rId22"/>
    <p:sldId id="461" r:id="rId23"/>
    <p:sldId id="462" r:id="rId24"/>
    <p:sldId id="447" r:id="rId25"/>
    <p:sldId id="418" r:id="rId26"/>
    <p:sldId id="448" r:id="rId27"/>
    <p:sldId id="463" r:id="rId28"/>
    <p:sldId id="464" r:id="rId29"/>
    <p:sldId id="465" r:id="rId30"/>
    <p:sldId id="347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00E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3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96743-AD38-4BA7-BA2B-29380937CB91}" type="datetimeFigureOut">
              <a:rPr lang="uk-UA" smtClean="0"/>
              <a:t>10.04.2018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F6893-8A94-4AB3-85EA-9AF789F66F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62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ru-RU" alt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ECA3A6B-EDB4-4717-A23F-85DD6E3148C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D68F-9733-4C48-A710-332AE099BB9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56E-D236-4F46-ACDE-E2425CB6B8E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DD9D-47DA-48E0-9E15-5DAE782656A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9E80-61BE-4175-92E6-778C4150EBC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FC17-6231-4C6D-90FF-68B2A2A9BD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B713-8A80-4C1B-A326-C250AB055C0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DBC-ABD2-4DFC-BA36-8ED467F8878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FBEB-32C9-471E-8570-D84670E8E31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800-B62E-483B-9F39-1CD33061136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42A1-4346-4D7E-AA6E-F4B3EC2752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F6DD60-75CA-423E-955E-138C9CE319E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564904"/>
            <a:ext cx="4536504" cy="1512168"/>
          </a:xfrm>
        </p:spPr>
        <p:txBody>
          <a:bodyPr>
            <a:normAutofit fontScale="90000"/>
          </a:bodyPr>
          <a:lstStyle/>
          <a:p>
            <a:r>
              <a:rPr lang="uk-UA" alt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ОСНОВИ ПРОГРАМУВАННЯ ТА АЛГОРИТМІЗАЦІЯ</a:t>
            </a:r>
            <a:endParaRPr lang="ru-RU" altLang="ru-RU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3717032"/>
            <a:ext cx="3528391" cy="1260629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uk-UA" alt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Лекція </a:t>
            </a:r>
            <a:r>
              <a:rPr lang="uk-UA" alt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5.1. </a:t>
            </a:r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Базові структури даних</a:t>
            </a:r>
            <a:endParaRPr lang="uk-UA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4008" y="917104"/>
            <a:ext cx="3528391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uk-UA" altLang="ru-RU" sz="2400" b="1" dirty="0" smtClean="0">
                <a:solidFill>
                  <a:schemeClr val="bg1"/>
                </a:solidFill>
              </a:rPr>
              <a:t>Тема 5. </a:t>
            </a:r>
            <a:r>
              <a:rPr lang="uk-UA" sz="2400" b="1" dirty="0" smtClean="0">
                <a:solidFill>
                  <a:schemeClr val="bg1"/>
                </a:solidFill>
              </a:rPr>
              <a:t>Структури даних</a:t>
            </a:r>
            <a:endParaRPr lang="uk-UA" alt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12996" y="76562"/>
            <a:ext cx="25506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Операції в стеках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1" y="81608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1" y="126867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76432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227306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71962" y="276871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3264360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31788" y="404664"/>
            <a:ext cx="78601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2000" i="1" dirty="0" smtClean="0">
                <a:latin typeface="+mj-lt"/>
              </a:rPr>
              <a:t>n = </a:t>
            </a:r>
            <a:r>
              <a:rPr lang="uk-UA" sz="2000" i="1" dirty="0" smtClean="0">
                <a:latin typeface="+mj-lt"/>
              </a:rPr>
              <a:t>6</a:t>
            </a:r>
            <a:endParaRPr lang="uk-UA" sz="2000" dirty="0" smtClean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692696"/>
            <a:ext cx="403800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65000"/>
              </a:lnSpc>
            </a:pPr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6</a:t>
            </a:r>
          </a:p>
          <a:p>
            <a:pPr algn="just">
              <a:lnSpc>
                <a:spcPct val="165000"/>
              </a:lnSpc>
            </a:pPr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5</a:t>
            </a:r>
          </a:p>
          <a:p>
            <a:pPr algn="just">
              <a:lnSpc>
                <a:spcPct val="165000"/>
              </a:lnSpc>
            </a:pPr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4</a:t>
            </a:r>
          </a:p>
          <a:p>
            <a:pPr algn="just">
              <a:lnSpc>
                <a:spcPct val="165000"/>
              </a:lnSpc>
            </a:pPr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3</a:t>
            </a:r>
          </a:p>
          <a:p>
            <a:pPr algn="just">
              <a:lnSpc>
                <a:spcPct val="165000"/>
              </a:lnSpc>
            </a:pPr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2</a:t>
            </a:r>
          </a:p>
          <a:p>
            <a:pPr algn="just">
              <a:lnSpc>
                <a:spcPct val="165000"/>
              </a:lnSpc>
            </a:pPr>
            <a:r>
              <a:rPr lang="uk-UA" sz="2000" i="1" dirty="0">
                <a:solidFill>
                  <a:srgbClr val="0070C0"/>
                </a:solidFill>
                <a:latin typeface="+mj-lt"/>
              </a:rPr>
              <a:t>1</a:t>
            </a:r>
            <a:endParaRPr lang="uk-UA" sz="200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9815" y="1700808"/>
            <a:ext cx="21602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solidFill>
                  <a:srgbClr val="FF0000"/>
                </a:solidFill>
                <a:latin typeface="+mj-lt"/>
              </a:rPr>
              <a:t>Вершина стеку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  <a:latin typeface="+mj-lt"/>
              </a:rPr>
              <a:t>top (S) – </a:t>
            </a:r>
            <a:r>
              <a:rPr lang="uk-UA" sz="1400" i="1" dirty="0" smtClean="0">
                <a:solidFill>
                  <a:srgbClr val="FF0000"/>
                </a:solidFill>
                <a:latin typeface="+mj-lt"/>
              </a:rPr>
              <a:t>повертає індекс комірки</a:t>
            </a:r>
            <a:endParaRPr lang="uk-UA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1585570" y="2363148"/>
            <a:ext cx="392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47865" y="764704"/>
            <a:ext cx="2664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Перевірка чи стек порожній: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84168" y="791431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StackEmpty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(S)</a:t>
            </a: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   if top (S) = 0 then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return True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else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return False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1920" y="227687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Додавання нового елементу в стек: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5736" y="2636912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Push (S, k)</a:t>
            </a: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   if top (S) = n then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return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«стек переповнений»</a:t>
            </a:r>
            <a:endParaRPr lang="en-US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else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top (S) = top (S) + 1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S [top (S)] = k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5940152" y="2711850"/>
            <a:ext cx="72008" cy="951177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TextBox 24"/>
          <p:cNvSpPr txBox="1"/>
          <p:nvPr/>
        </p:nvSpPr>
        <p:spPr>
          <a:xfrm>
            <a:off x="5998308" y="2708920"/>
            <a:ext cx="2606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latin typeface="+mj-lt"/>
              </a:rPr>
              <a:t>перевірка чи стек не переповнений </a:t>
            </a:r>
          </a:p>
          <a:p>
            <a:r>
              <a:rPr lang="uk-UA" sz="1400" i="1" dirty="0" smtClean="0">
                <a:latin typeface="+mj-lt"/>
              </a:rPr>
              <a:t>(</a:t>
            </a:r>
            <a:r>
              <a:rPr lang="en-US" sz="1400" i="1" dirty="0" smtClean="0">
                <a:latin typeface="+mj-lt"/>
              </a:rPr>
              <a:t>n</a:t>
            </a:r>
            <a:r>
              <a:rPr lang="uk-UA" sz="1400" i="1" dirty="0" smtClean="0">
                <a:latin typeface="+mj-lt"/>
              </a:rPr>
              <a:t> – максимальна розмірність масиву)</a:t>
            </a:r>
            <a:endParaRPr lang="uk-UA" i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30416" y="3717573"/>
            <a:ext cx="2606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latin typeface="+mj-lt"/>
              </a:rPr>
              <a:t>збільшуємо на 1 верхівку стеку</a:t>
            </a:r>
            <a:r>
              <a:rPr lang="en-US" sz="1400" i="1" dirty="0" smtClean="0">
                <a:latin typeface="+mj-lt"/>
              </a:rPr>
              <a:t> </a:t>
            </a:r>
            <a:r>
              <a:rPr lang="uk-UA" sz="1400" i="1" dirty="0" smtClean="0">
                <a:latin typeface="+mj-lt"/>
              </a:rPr>
              <a:t>та записуємо в комірку нової верхівки значення </a:t>
            </a:r>
            <a:r>
              <a:rPr lang="en-US" sz="1400" i="1" dirty="0" smtClean="0">
                <a:latin typeface="+mj-lt"/>
              </a:rPr>
              <a:t>K</a:t>
            </a:r>
            <a:endParaRPr lang="uk-UA" i="1" dirty="0">
              <a:latin typeface="+mj-lt"/>
            </a:endParaRPr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5944912" y="3829398"/>
            <a:ext cx="67248" cy="826308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TextBox 27"/>
          <p:cNvSpPr txBox="1"/>
          <p:nvPr/>
        </p:nvSpPr>
        <p:spPr>
          <a:xfrm>
            <a:off x="559436" y="5158933"/>
            <a:ext cx="163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Видалення елементу: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63628" y="4653136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Pop (S, k)</a:t>
            </a: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   if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StackEmpty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(S) then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return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«стек порожній»</a:t>
            </a:r>
            <a:endParaRPr lang="en-US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else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top (S) = top (S)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-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1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return S [top (S)] +1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5940152" y="4736758"/>
            <a:ext cx="72008" cy="883214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TextBox 30"/>
          <p:cNvSpPr txBox="1"/>
          <p:nvPr/>
        </p:nvSpPr>
        <p:spPr>
          <a:xfrm>
            <a:off x="5969230" y="4866947"/>
            <a:ext cx="2606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latin typeface="+mj-lt"/>
              </a:rPr>
              <a:t>перевірка чи стек не порожній</a:t>
            </a:r>
            <a:endParaRPr lang="uk-UA" i="1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0416" y="5642664"/>
            <a:ext cx="2606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latin typeface="+mj-lt"/>
              </a:rPr>
              <a:t>зменшуємо верхівку стеку на 1</a:t>
            </a:r>
            <a:r>
              <a:rPr lang="en-US" sz="1400" i="1" dirty="0" smtClean="0">
                <a:latin typeface="+mj-lt"/>
              </a:rPr>
              <a:t> </a:t>
            </a:r>
            <a:r>
              <a:rPr lang="uk-UA" sz="1400" i="1" dirty="0" smtClean="0">
                <a:latin typeface="+mj-lt"/>
              </a:rPr>
              <a:t>та видаляємо попередню верхівку</a:t>
            </a:r>
            <a:endParaRPr lang="uk-UA" i="1" dirty="0">
              <a:latin typeface="+mj-lt"/>
            </a:endParaRPr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5944912" y="5661248"/>
            <a:ext cx="67248" cy="648072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" name="Прямоугольник 33"/>
          <p:cNvSpPr/>
          <p:nvPr/>
        </p:nvSpPr>
        <p:spPr>
          <a:xfrm>
            <a:off x="543100" y="4117757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FF0000"/>
                </a:solidFill>
                <a:latin typeface="+mj-lt"/>
              </a:rPr>
              <a:t>T(n) = 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Θ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(1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) </a:t>
            </a:r>
            <a:endParaRPr lang="uk-UA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773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3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6725" y="76562"/>
            <a:ext cx="19832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lt1"/>
                </a:solidFill>
                <a:latin typeface="+mn-lt"/>
              </a:rPr>
              <a:t>stack overflow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1619048" cy="13904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5816" y="957047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solidFill>
                  <a:srgbClr val="002060"/>
                </a:solidFill>
                <a:latin typeface="+mj-lt"/>
              </a:rPr>
              <a:t>Переповнення стеку – коли заданий об'єм пам'яті для використання стеку недостатній для додавання нового елементу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9" y="2060848"/>
            <a:ext cx="4713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Операційні системи використовують стек виклику функцій: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076" y="261077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Function A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(…){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…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Function B (…)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…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}</a:t>
            </a: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070316" y="2665936"/>
            <a:ext cx="72008" cy="1422170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6214332" y="2899967"/>
            <a:ext cx="2606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latin typeface="+mj-lt"/>
              </a:rPr>
              <a:t>за умови збільшення кількості викликів збільшується ризик переповнення стеку</a:t>
            </a:r>
            <a:endParaRPr lang="uk-UA" i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9" y="4058488"/>
            <a:ext cx="6768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Приклад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(визначення факторіалу числа </a:t>
            </a:r>
            <a:r>
              <a:rPr lang="uk-UA" i="1" dirty="0" err="1" smtClean="0">
                <a:solidFill>
                  <a:srgbClr val="002060"/>
                </a:solidFill>
                <a:latin typeface="+mj-lt"/>
              </a:rPr>
              <a:t>рекурсивно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)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504" y="4427820"/>
            <a:ext cx="6768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  <a:latin typeface="+mj-lt"/>
              </a:rPr>
              <a:t>5!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5 · 4 · 3 · 2 · 1 = 120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9" y="4797152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rgbClr val="FF0000"/>
                </a:solidFill>
                <a:latin typeface="+mj-lt"/>
              </a:rPr>
              <a:t>fact (x)</a:t>
            </a:r>
          </a:p>
          <a:p>
            <a:pPr algn="just"/>
            <a:r>
              <a:rPr lang="en-US" i="1" dirty="0" smtClean="0">
                <a:solidFill>
                  <a:srgbClr val="FF0000"/>
                </a:solidFill>
                <a:latin typeface="+mj-lt"/>
              </a:rPr>
              <a:t>     if x = 0 then</a:t>
            </a:r>
          </a:p>
          <a:p>
            <a:pPr algn="just"/>
            <a:r>
              <a:rPr lang="en-US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         return 1</a:t>
            </a:r>
          </a:p>
          <a:p>
            <a:pPr algn="just"/>
            <a:r>
              <a:rPr lang="en-US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    else</a:t>
            </a:r>
          </a:p>
          <a:p>
            <a:pPr algn="just"/>
            <a:r>
              <a:rPr lang="en-US" i="1" dirty="0" smtClean="0">
                <a:solidFill>
                  <a:srgbClr val="FF0000"/>
                </a:solidFill>
                <a:latin typeface="+mj-lt"/>
              </a:rPr>
              <a:t>     return fact (x-1)</a:t>
            </a:r>
            <a:r>
              <a:rPr lang="en-US" i="1" dirty="0" smtClean="0">
                <a:solidFill>
                  <a:srgbClr val="FF0000"/>
                </a:solidFill>
              </a:rPr>
              <a:t>·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  x</a:t>
            </a:r>
            <a:endParaRPr lang="uk-UA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7988" y="4797152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5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uk-UA" sz="1600" i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 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    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       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          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             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0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4874398"/>
            <a:ext cx="33215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smtClean="0">
                <a:solidFill>
                  <a:srgbClr val="002060"/>
                </a:solidFill>
                <a:latin typeface="+mj-lt"/>
              </a:rPr>
              <a:t>fact (</a:t>
            </a:r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1 000 000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</a:rPr>
              <a:t>)</a:t>
            </a:r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 – якщо стек виділений операційною системою не містить необхідної кількості пам'яті – ПОМИЛКА!</a:t>
            </a:r>
          </a:p>
        </p:txBody>
      </p:sp>
    </p:spTree>
    <p:extLst>
      <p:ext uri="{BB962C8B-B14F-4D97-AF65-F5344CB8AC3E}">
        <p14:creationId xmlns:p14="http://schemas.microsoft.com/office/powerpoint/2010/main" val="239548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  <p:bldP spid="12" grpId="0"/>
      <p:bldP spid="14" grpId="0"/>
      <p:bldP spid="15" grpId="0"/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6725" y="76562"/>
            <a:ext cx="19832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lt1"/>
                </a:solidFill>
                <a:latin typeface="+mn-lt"/>
              </a:rPr>
              <a:t>stack overflow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1619048" cy="13904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5816" y="957047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solidFill>
                  <a:srgbClr val="002060"/>
                </a:solidFill>
                <a:latin typeface="+mj-lt"/>
              </a:rPr>
              <a:t>Переповнення стеку – коли заданий об'єм пам'яті для використання стеку недостатній для додавання нового елементу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9" y="4058488"/>
            <a:ext cx="6768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Приклад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(визначення факторіалу числа </a:t>
            </a:r>
            <a:r>
              <a:rPr lang="uk-UA" i="1" dirty="0" err="1" smtClean="0">
                <a:solidFill>
                  <a:srgbClr val="002060"/>
                </a:solidFill>
                <a:latin typeface="+mj-lt"/>
              </a:rPr>
              <a:t>рекурсивно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)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504" y="4427820"/>
            <a:ext cx="6768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  <a:latin typeface="+mj-lt"/>
              </a:rPr>
              <a:t>5!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5 · 4 · 3 · 2 · 1 = 120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9" y="4797152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rgbClr val="FF0000"/>
                </a:solidFill>
                <a:latin typeface="+mj-lt"/>
              </a:rPr>
              <a:t>fact (x)</a:t>
            </a:r>
          </a:p>
          <a:p>
            <a:pPr algn="just"/>
            <a:r>
              <a:rPr lang="en-US" i="1" dirty="0" smtClean="0">
                <a:solidFill>
                  <a:srgbClr val="FF0000"/>
                </a:solidFill>
                <a:latin typeface="+mj-lt"/>
              </a:rPr>
              <a:t>     if x = 0 then</a:t>
            </a:r>
          </a:p>
          <a:p>
            <a:pPr algn="just"/>
            <a:r>
              <a:rPr lang="en-US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         return 1</a:t>
            </a:r>
          </a:p>
          <a:p>
            <a:pPr algn="just"/>
            <a:r>
              <a:rPr lang="en-US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    else</a:t>
            </a:r>
          </a:p>
          <a:p>
            <a:pPr algn="just"/>
            <a:r>
              <a:rPr lang="en-US" i="1" dirty="0" smtClean="0">
                <a:solidFill>
                  <a:srgbClr val="FF0000"/>
                </a:solidFill>
                <a:latin typeface="+mj-lt"/>
              </a:rPr>
              <a:t>     return fact (x-1)</a:t>
            </a:r>
            <a:r>
              <a:rPr lang="en-US" i="1" dirty="0" smtClean="0">
                <a:solidFill>
                  <a:srgbClr val="FF0000"/>
                </a:solidFill>
              </a:rPr>
              <a:t>·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  x</a:t>
            </a:r>
            <a:endParaRPr lang="uk-UA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7988" y="4797152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5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uk-UA" sz="1600" i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 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    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       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          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             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fact (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0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4874398"/>
            <a:ext cx="33215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smtClean="0">
                <a:solidFill>
                  <a:srgbClr val="002060"/>
                </a:solidFill>
                <a:latin typeface="+mj-lt"/>
              </a:rPr>
              <a:t>fact (</a:t>
            </a:r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1 000 000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</a:rPr>
              <a:t>)</a:t>
            </a:r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 – якщо стек виділений операційною системою не містить необхідної кількості пам'яті – ПОМИЛКА!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15616" y="2789835"/>
            <a:ext cx="6768751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B050"/>
                </a:solidFill>
                <a:latin typeface="+mj-lt"/>
              </a:rPr>
              <a:t>А чи можливо уникнути переповнення стеку використовуючи цикли а не рекурсію???</a:t>
            </a:r>
            <a:endParaRPr lang="uk-UA" b="1" i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869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25018" y="76562"/>
            <a:ext cx="25266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Операції в чергах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2295" y="1553420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19705" y="1553420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4056" y="155341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15321" y="155341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155378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24023" y="155341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23" name="TextBox 22"/>
          <p:cNvSpPr txBox="1"/>
          <p:nvPr/>
        </p:nvSpPr>
        <p:spPr>
          <a:xfrm>
            <a:off x="4716016" y="134076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Додавання нового елементу в чергу: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5018" y="2178730"/>
            <a:ext cx="3839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Enquene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(A, x)</a:t>
            </a: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if tail (A) = n then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  return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«черга повна»</a:t>
            </a:r>
            <a:endParaRPr lang="en-US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else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  tail (A) = tail(A) + 1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A [tail (A)] = x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12160" y="4869160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FF0000"/>
                </a:solidFill>
                <a:latin typeface="+mj-lt"/>
              </a:rPr>
              <a:t>T(n) = 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Θ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(1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) </a:t>
            </a:r>
            <a:endParaRPr lang="uk-UA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44601" y="1616577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H="1">
            <a:off x="1378745" y="1265388"/>
            <a:ext cx="240927" cy="17563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flipH="1">
            <a:off x="1408986" y="1037583"/>
            <a:ext cx="256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j-lt"/>
              </a:rPr>
              <a:t>h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ead (A) - </a:t>
            </a:r>
            <a:r>
              <a:rPr lang="uk-UA" dirty="0" smtClean="0">
                <a:solidFill>
                  <a:srgbClr val="FF0000"/>
                </a:solidFill>
                <a:latin typeface="+mj-lt"/>
              </a:rPr>
              <a:t>голова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 flipH="1">
            <a:off x="2326990" y="2158539"/>
            <a:ext cx="240927" cy="17563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flipH="1">
            <a:off x="2327911" y="2195572"/>
            <a:ext cx="210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tail (A) – </a:t>
            </a:r>
            <a:r>
              <a:rPr lang="uk-UA" dirty="0" smtClean="0">
                <a:solidFill>
                  <a:srgbClr val="FF0000"/>
                </a:solidFill>
                <a:latin typeface="+mj-lt"/>
              </a:rPr>
              <a:t>хвіст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52680" y="313833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Видалення елемента з черги: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96486" y="4050938"/>
            <a:ext cx="3691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Dequene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(A, x)</a:t>
            </a: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if head (A) &gt; tail (A) then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return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«черга порожня»</a:t>
            </a:r>
            <a:endParaRPr lang="en-US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else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  head (A) = head(A) + 1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return A [head (A)-1]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063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4" grpId="0"/>
      <p:bldP spid="37" grpId="0"/>
      <p:bldP spid="40" grpId="0"/>
      <p:bldP spid="41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39770" y="76562"/>
            <a:ext cx="1297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Приклад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5735" y="84636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90086" y="846366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81351" y="846366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85702" y="84672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90053" y="846366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37" name="TextBox 36"/>
          <p:cNvSpPr txBox="1"/>
          <p:nvPr/>
        </p:nvSpPr>
        <p:spPr>
          <a:xfrm flipH="1">
            <a:off x="777443" y="4766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3080302" y="1101579"/>
            <a:ext cx="480317" cy="115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flipH="1">
            <a:off x="1891191" y="476672"/>
            <a:ext cx="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4710" y="771865"/>
            <a:ext cx="220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Додаємо елемент в чергу </a:t>
            </a:r>
            <a:r>
              <a:rPr lang="uk-UA" sz="1600" i="1" dirty="0" smtClean="0">
                <a:solidFill>
                  <a:srgbClr val="FF3737"/>
                </a:solidFill>
                <a:latin typeface="+mj-lt"/>
              </a:rPr>
              <a:t>3</a:t>
            </a:r>
            <a:endParaRPr lang="uk-UA" sz="1600" i="1" dirty="0">
              <a:solidFill>
                <a:srgbClr val="FF3737"/>
              </a:solidFill>
              <a:latin typeface="+mj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785735" y="166537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290086" y="1665370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781351" y="1665370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285702" y="166573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90053" y="1665370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31" name="TextBox 30"/>
          <p:cNvSpPr txBox="1"/>
          <p:nvPr/>
        </p:nvSpPr>
        <p:spPr>
          <a:xfrm flipH="1">
            <a:off x="777443" y="12956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481955" y="1922838"/>
            <a:ext cx="480317" cy="115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flipH="1">
            <a:off x="2389838" y="1295676"/>
            <a:ext cx="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75856" y="1627250"/>
            <a:ext cx="2043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Видаляємо елемент з черги 2</a:t>
            </a:r>
            <a:endParaRPr lang="uk-UA" sz="1600" i="1" dirty="0">
              <a:solidFill>
                <a:srgbClr val="FF3737"/>
              </a:solidFill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773606" y="255386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277957" y="255386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1769222" y="255386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273573" y="255422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77924" y="255386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9" name="TextBox 48"/>
          <p:cNvSpPr txBox="1"/>
          <p:nvPr/>
        </p:nvSpPr>
        <p:spPr>
          <a:xfrm flipH="1">
            <a:off x="1254058" y="214001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2377709" y="2141049"/>
            <a:ext cx="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3080302" y="2788364"/>
            <a:ext cx="480317" cy="115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350383" y="2428049"/>
            <a:ext cx="2157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Додаємо елемент в чергу </a:t>
            </a:r>
            <a:r>
              <a:rPr lang="uk-UA" sz="1600" i="1" dirty="0" smtClean="0">
                <a:solidFill>
                  <a:srgbClr val="FF3737"/>
                </a:solidFill>
                <a:latin typeface="+mj-lt"/>
              </a:rPr>
              <a:t>1</a:t>
            </a:r>
            <a:endParaRPr lang="uk-UA" sz="1600" i="1" dirty="0">
              <a:solidFill>
                <a:srgbClr val="FF3737"/>
              </a:solidFill>
              <a:latin typeface="+mj-lt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780106" y="343042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uk-UA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284457" y="343042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775722" y="343042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280073" y="3430785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784424" y="343042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7" name="TextBox 66"/>
          <p:cNvSpPr txBox="1"/>
          <p:nvPr/>
        </p:nvSpPr>
        <p:spPr>
          <a:xfrm flipH="1">
            <a:off x="1260558" y="306072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 flipH="1">
            <a:off x="2871791" y="3060729"/>
            <a:ext cx="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 flipH="1">
            <a:off x="3080302" y="3675701"/>
            <a:ext cx="480317" cy="115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47981" y="3340667"/>
            <a:ext cx="2160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Додаємо елемент в чергу </a:t>
            </a:r>
            <a:r>
              <a:rPr lang="uk-UA" sz="1600" i="1" dirty="0" smtClean="0">
                <a:solidFill>
                  <a:srgbClr val="FF3737"/>
                </a:solidFill>
                <a:latin typeface="+mj-lt"/>
              </a:rPr>
              <a:t>7</a:t>
            </a:r>
            <a:endParaRPr lang="uk-UA" sz="1600" i="1" dirty="0">
              <a:solidFill>
                <a:srgbClr val="FF3737"/>
              </a:solidFill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87336" y="4139788"/>
            <a:ext cx="525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Додавання нового елементу в чергу: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55576" y="4581128"/>
            <a:ext cx="4376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Enquene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(A, x)</a:t>
            </a: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if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tail (A)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+1) %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n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=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head (A) then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  return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«черга повна»</a:t>
            </a:r>
            <a:endParaRPr lang="en-US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else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  tail (A) =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tail(A) + 1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) %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n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A [tail (A)] = x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3" name="Правая фигурная скобка 72"/>
          <p:cNvSpPr/>
          <p:nvPr/>
        </p:nvSpPr>
        <p:spPr>
          <a:xfrm>
            <a:off x="4932040" y="4892464"/>
            <a:ext cx="45719" cy="706933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4" name="TextBox 73"/>
          <p:cNvSpPr txBox="1"/>
          <p:nvPr/>
        </p:nvSpPr>
        <p:spPr>
          <a:xfrm>
            <a:off x="5085275" y="5087516"/>
            <a:ext cx="2606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latin typeface="+mj-lt"/>
              </a:rPr>
              <a:t>перевірка чи черга повна</a:t>
            </a:r>
            <a:endParaRPr lang="uk-UA" i="1" dirty="0">
              <a:latin typeface="+mj-lt"/>
            </a:endParaRPr>
          </a:p>
        </p:txBody>
      </p:sp>
      <p:sp>
        <p:nvSpPr>
          <p:cNvPr id="75" name="Правая фигурная скобка 74"/>
          <p:cNvSpPr/>
          <p:nvPr/>
        </p:nvSpPr>
        <p:spPr>
          <a:xfrm>
            <a:off x="4937789" y="5687270"/>
            <a:ext cx="45719" cy="706933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TextBox 75"/>
          <p:cNvSpPr txBox="1"/>
          <p:nvPr/>
        </p:nvSpPr>
        <p:spPr>
          <a:xfrm>
            <a:off x="5085275" y="5642664"/>
            <a:ext cx="2606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latin typeface="+mj-lt"/>
              </a:rPr>
              <a:t>присвоєння значенню хвоста вільної комірки на початку черги</a:t>
            </a:r>
            <a:endParaRPr lang="uk-UA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798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37" grpId="0"/>
      <p:bldP spid="40" grpId="0"/>
      <p:bldP spid="21" grpId="0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33" grpId="0"/>
      <p:bldP spid="38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60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/>
      <p:bldP spid="70" grpId="0"/>
      <p:bldP spid="71" grpId="0"/>
      <p:bldP spid="72" grpId="0"/>
      <p:bldP spid="73" grpId="0" animBg="1"/>
      <p:bldP spid="74" grpId="0"/>
      <p:bldP spid="75" grpId="0" animBg="1"/>
      <p:bldP spid="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39770" y="76562"/>
            <a:ext cx="1297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Приклад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5735" y="84636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90086" y="846366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81351" y="846366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85702" y="84672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90053" y="846366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37" name="TextBox 36"/>
          <p:cNvSpPr txBox="1"/>
          <p:nvPr/>
        </p:nvSpPr>
        <p:spPr>
          <a:xfrm flipH="1">
            <a:off x="777443" y="4766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3080302" y="1101579"/>
            <a:ext cx="480317" cy="115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flipH="1">
            <a:off x="1891191" y="476672"/>
            <a:ext cx="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4710" y="771865"/>
            <a:ext cx="220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Додаємо елемент в чергу </a:t>
            </a:r>
            <a:r>
              <a:rPr lang="uk-UA" sz="1600" i="1" dirty="0" smtClean="0">
                <a:solidFill>
                  <a:srgbClr val="FF3737"/>
                </a:solidFill>
                <a:latin typeface="+mj-lt"/>
              </a:rPr>
              <a:t>3</a:t>
            </a:r>
            <a:endParaRPr lang="uk-UA" sz="1600" i="1" dirty="0">
              <a:solidFill>
                <a:srgbClr val="FF3737"/>
              </a:solidFill>
              <a:latin typeface="+mj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785735" y="166537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290086" y="1665370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781351" y="1665370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285702" y="166573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90053" y="1665370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31" name="TextBox 30"/>
          <p:cNvSpPr txBox="1"/>
          <p:nvPr/>
        </p:nvSpPr>
        <p:spPr>
          <a:xfrm flipH="1">
            <a:off x="777443" y="12956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481955" y="1922838"/>
            <a:ext cx="480317" cy="115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flipH="1">
            <a:off x="2389838" y="1295676"/>
            <a:ext cx="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75856" y="1627250"/>
            <a:ext cx="2043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Видаляємо елемент з черги 2</a:t>
            </a:r>
            <a:endParaRPr lang="uk-UA" sz="1600" i="1" dirty="0">
              <a:solidFill>
                <a:srgbClr val="FF3737"/>
              </a:solidFill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773606" y="255386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277957" y="255386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1769222" y="255386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273573" y="255422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77924" y="255386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9" name="TextBox 48"/>
          <p:cNvSpPr txBox="1"/>
          <p:nvPr/>
        </p:nvSpPr>
        <p:spPr>
          <a:xfrm flipH="1">
            <a:off x="1254058" y="214001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2377709" y="2141049"/>
            <a:ext cx="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3080302" y="2788364"/>
            <a:ext cx="480317" cy="115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350383" y="2428049"/>
            <a:ext cx="2157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Додаємо елемент в чергу </a:t>
            </a:r>
            <a:r>
              <a:rPr lang="uk-UA" sz="1600" i="1" dirty="0" smtClean="0">
                <a:solidFill>
                  <a:srgbClr val="FF3737"/>
                </a:solidFill>
                <a:latin typeface="+mj-lt"/>
              </a:rPr>
              <a:t>1</a:t>
            </a:r>
            <a:endParaRPr lang="uk-UA" sz="1600" i="1" dirty="0">
              <a:solidFill>
                <a:srgbClr val="FF3737"/>
              </a:solidFill>
              <a:latin typeface="+mj-lt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780106" y="343042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uk-UA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284457" y="343042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775722" y="343042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280073" y="3430785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784424" y="343042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7" name="TextBox 66"/>
          <p:cNvSpPr txBox="1"/>
          <p:nvPr/>
        </p:nvSpPr>
        <p:spPr>
          <a:xfrm flipH="1">
            <a:off x="1260558" y="306072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 flipH="1">
            <a:off x="2871791" y="3060729"/>
            <a:ext cx="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 flipH="1">
            <a:off x="3080302" y="3675701"/>
            <a:ext cx="480317" cy="115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47981" y="3340667"/>
            <a:ext cx="2160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Додаємо елемент в чергу </a:t>
            </a:r>
            <a:r>
              <a:rPr lang="uk-UA" sz="1600" i="1" dirty="0" smtClean="0">
                <a:solidFill>
                  <a:srgbClr val="FF3737"/>
                </a:solidFill>
                <a:latin typeface="+mj-lt"/>
              </a:rPr>
              <a:t>7</a:t>
            </a:r>
            <a:endParaRPr lang="uk-UA" sz="1600" i="1" dirty="0">
              <a:solidFill>
                <a:srgbClr val="FF3737"/>
              </a:solidFill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87336" y="4139788"/>
            <a:ext cx="525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Видалення елемента з черги: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55576" y="4748951"/>
            <a:ext cx="4376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>
                <a:solidFill>
                  <a:srgbClr val="002060"/>
                </a:solidFill>
                <a:latin typeface="+mj-lt"/>
              </a:rPr>
              <a:t>Dequene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(A, x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x = A [head (A)]</a:t>
            </a: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head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(A) =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(head(A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) +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1) % n</a:t>
            </a:r>
            <a:endParaRPr lang="uk-UA" i="1" dirty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return x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1" name="Правая фигурная скобка 50"/>
          <p:cNvSpPr/>
          <p:nvPr/>
        </p:nvSpPr>
        <p:spPr>
          <a:xfrm>
            <a:off x="4644008" y="5384124"/>
            <a:ext cx="66259" cy="262010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TextBox 51"/>
          <p:cNvSpPr txBox="1"/>
          <p:nvPr/>
        </p:nvSpPr>
        <p:spPr>
          <a:xfrm>
            <a:off x="4788024" y="5373216"/>
            <a:ext cx="333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latin typeface="+mj-lt"/>
              </a:rPr>
              <a:t>для переходу на початок масиву</a:t>
            </a:r>
            <a:endParaRPr lang="uk-UA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660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9059" y="2636912"/>
            <a:ext cx="6777317" cy="122413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Зв'язані списки</a:t>
            </a:r>
          </a:p>
        </p:txBody>
      </p:sp>
    </p:spTree>
    <p:extLst>
      <p:ext uri="{BB962C8B-B14F-4D97-AF65-F5344CB8AC3E}">
        <p14:creationId xmlns:p14="http://schemas.microsoft.com/office/powerpoint/2010/main" val="316856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06958" y="44624"/>
            <a:ext cx="21627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Зв</a:t>
            </a:r>
            <a:r>
              <a:rPr lang="en-US" sz="2000" b="1" dirty="0" smtClean="0">
                <a:solidFill>
                  <a:schemeClr val="lt1"/>
                </a:solidFill>
                <a:latin typeface="+mn-lt"/>
              </a:rPr>
              <a:t>’</a:t>
            </a:r>
            <a:r>
              <a:rPr lang="uk-UA" sz="2000" b="1" dirty="0" err="1" smtClean="0">
                <a:solidFill>
                  <a:schemeClr val="lt1"/>
                </a:solidFill>
                <a:latin typeface="+mn-lt"/>
              </a:rPr>
              <a:t>язані</a:t>
            </a:r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 списки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86664" y="155679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91015" y="155679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82280" y="155679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86631" y="155715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90982" y="155679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61995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6034" y="694437"/>
            <a:ext cx="288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Приклад</a:t>
            </a:r>
          </a:p>
          <a:p>
            <a:pPr algn="ctr"/>
            <a:r>
              <a:rPr lang="uk-UA" i="1" dirty="0" smtClean="0">
                <a:solidFill>
                  <a:srgbClr val="002060"/>
                </a:solidFill>
                <a:latin typeface="+mj-lt"/>
              </a:rPr>
              <a:t>масив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n = 5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01755" y="2411596"/>
            <a:ext cx="761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3737"/>
                </a:solidFill>
                <a:latin typeface="+mj-lt"/>
              </a:rPr>
              <a:t>x = 6</a:t>
            </a:r>
            <a:endParaRPr lang="uk-UA" i="1" dirty="0">
              <a:solidFill>
                <a:srgbClr val="FF3737"/>
              </a:solidFill>
              <a:latin typeface="+mj-lt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2082280" y="2132856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83129" y="2905302"/>
            <a:ext cx="73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2060"/>
                </a:solidFill>
                <a:latin typeface="+mj-lt"/>
              </a:rPr>
              <a:t>n = 5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86664" y="286098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591015" y="286098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uk-UA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082280" y="286098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3737"/>
                </a:solidFill>
              </a:rPr>
              <a:t>6</a:t>
            </a:r>
            <a:endParaRPr lang="uk-UA" dirty="0">
              <a:solidFill>
                <a:srgbClr val="FF3737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86631" y="286134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090982" y="286098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11560" y="2924139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44198" y="152543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48549" y="152543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7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939814" y="152543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44165" y="1525795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948516" y="152543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469094" y="1588591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63568" y="733345"/>
            <a:ext cx="288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Приклад</a:t>
            </a:r>
          </a:p>
          <a:p>
            <a:pPr algn="ctr"/>
            <a:r>
              <a:rPr lang="uk-UA" i="1" dirty="0" smtClean="0">
                <a:solidFill>
                  <a:srgbClr val="002060"/>
                </a:solidFill>
                <a:latin typeface="+mj-lt"/>
              </a:rPr>
              <a:t>масив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n = 5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59289" y="2380237"/>
            <a:ext cx="761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3737"/>
                </a:solidFill>
                <a:latin typeface="+mj-lt"/>
              </a:rPr>
              <a:t>x = 6</a:t>
            </a:r>
            <a:endParaRPr lang="uk-UA" i="1" dirty="0">
              <a:solidFill>
                <a:srgbClr val="FF3737"/>
              </a:solidFill>
              <a:latin typeface="+mj-lt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5939814" y="2101497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460727" y="286098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65078" y="286098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7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456343" y="286098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465043" y="286134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969394" y="286098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489972" y="2924139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960692" y="286053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3737"/>
                </a:solidFill>
              </a:rPr>
              <a:t>6</a:t>
            </a:r>
            <a:endParaRPr lang="uk-UA" dirty="0">
              <a:solidFill>
                <a:srgbClr val="FF3737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87079" y="2905302"/>
            <a:ext cx="73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2060"/>
                </a:solidFill>
                <a:latin typeface="+mj-lt"/>
              </a:rPr>
              <a:t>n = 6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89402" y="3753376"/>
            <a:ext cx="333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i="1" dirty="0" smtClean="0">
                <a:latin typeface="+mj-lt"/>
              </a:rPr>
              <a:t>Процедура виділення додаткової пам'яті під масив вимагає багато процесорного часу (складна для роботи ОС)</a:t>
            </a:r>
            <a:endParaRPr lang="uk-UA" i="1" dirty="0">
              <a:latin typeface="+mj-lt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6408345" y="2169003"/>
            <a:ext cx="180715" cy="29153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TextBox 42"/>
          <p:cNvSpPr txBox="1"/>
          <p:nvPr/>
        </p:nvSpPr>
        <p:spPr>
          <a:xfrm>
            <a:off x="2123728" y="4763229"/>
            <a:ext cx="49258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Висновок:</a:t>
            </a:r>
          </a:p>
          <a:p>
            <a:pPr algn="ctr"/>
            <a:r>
              <a:rPr lang="uk-UA" i="1" dirty="0" smtClean="0">
                <a:solidFill>
                  <a:srgbClr val="002060"/>
                </a:solidFill>
                <a:latin typeface="+mj-lt"/>
              </a:rPr>
              <a:t>Використання чи статичних масивів, чи динамічних масивів (стеки, черги) для додавання елементів в середину структури – НЕ ПРАГМАТИЧНО!!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656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 animBg="1"/>
      <p:bldP spid="41" grpId="0"/>
      <p:bldP spid="42" grpId="0"/>
      <p:bldP spid="4" grpId="0" animBg="1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0114" y="44624"/>
            <a:ext cx="13564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lt1"/>
                </a:solidFill>
                <a:latin typeface="+mn-lt"/>
              </a:rPr>
              <a:t>LinkedList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097875" y="62068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02226" y="62068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7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93491" y="62068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97842" y="62104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102193" y="62068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22771" y="683845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12966" y="1412776"/>
            <a:ext cx="761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3737"/>
                </a:solidFill>
                <a:latin typeface="+mj-lt"/>
              </a:rPr>
              <a:t>x = 6</a:t>
            </a:r>
            <a:endParaRPr lang="uk-UA" i="1" dirty="0">
              <a:solidFill>
                <a:srgbClr val="FF3737"/>
              </a:solidFill>
              <a:latin typeface="+mj-lt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2093491" y="1134036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566844" y="178210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71195" y="178210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7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62460" y="178210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571160" y="178246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75511" y="178210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96089" y="1845265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6809" y="178166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3737"/>
                </a:solidFill>
              </a:rPr>
              <a:t>6</a:t>
            </a:r>
            <a:endParaRPr lang="uk-UA" dirty="0">
              <a:solidFill>
                <a:srgbClr val="FF3737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748161" y="1741455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678018" y="1741455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5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613761" y="1741455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6156176" y="975943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6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2" idx="6"/>
            <a:endCxn id="44" idx="2"/>
          </p:cNvCxnSpPr>
          <p:nvPr/>
        </p:nvCxnSpPr>
        <p:spPr>
          <a:xfrm>
            <a:off x="5324225" y="2029487"/>
            <a:ext cx="353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4" idx="6"/>
            <a:endCxn id="45" idx="2"/>
          </p:cNvCxnSpPr>
          <p:nvPr/>
        </p:nvCxnSpPr>
        <p:spPr>
          <a:xfrm>
            <a:off x="6254082" y="2029487"/>
            <a:ext cx="3596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433921" y="1628800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4764695" y="2678842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5694552" y="2678842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5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7380312" y="2678842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6547738" y="2678842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6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57" name="Прямая соединительная линия 56"/>
          <p:cNvCxnSpPr>
            <a:stCxn id="53" idx="6"/>
            <a:endCxn id="54" idx="2"/>
          </p:cNvCxnSpPr>
          <p:nvPr/>
        </p:nvCxnSpPr>
        <p:spPr>
          <a:xfrm>
            <a:off x="5340759" y="2966874"/>
            <a:ext cx="353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54" idx="6"/>
            <a:endCxn id="56" idx="2"/>
          </p:cNvCxnSpPr>
          <p:nvPr/>
        </p:nvCxnSpPr>
        <p:spPr>
          <a:xfrm>
            <a:off x="6270616" y="2966874"/>
            <a:ext cx="277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56" idx="6"/>
            <a:endCxn id="55" idx="2"/>
          </p:cNvCxnSpPr>
          <p:nvPr/>
        </p:nvCxnSpPr>
        <p:spPr>
          <a:xfrm>
            <a:off x="7123802" y="2966874"/>
            <a:ext cx="2565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1890553" y="4229495"/>
            <a:ext cx="1313295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1</a:t>
            </a:r>
            <a:endParaRPr lang="uk-UA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707904" y="4229495"/>
            <a:ext cx="1313295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2</a:t>
            </a:r>
            <a:endParaRPr lang="uk-UA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467445" y="4229494"/>
            <a:ext cx="1313295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3</a:t>
            </a:r>
            <a:endParaRPr lang="uk-UA" dirty="0"/>
          </a:p>
        </p:txBody>
      </p:sp>
      <p:sp>
        <p:nvSpPr>
          <p:cNvPr id="68" name="TextBox 67"/>
          <p:cNvSpPr txBox="1"/>
          <p:nvPr/>
        </p:nvSpPr>
        <p:spPr>
          <a:xfrm>
            <a:off x="1888330" y="3539931"/>
            <a:ext cx="4925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Кожен елемент списку має посилання на сусідів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8114" y="4738708"/>
            <a:ext cx="12908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0" i="1" dirty="0" smtClean="0">
                <a:solidFill>
                  <a:srgbClr val="002060"/>
                </a:solidFill>
                <a:latin typeface="+mj-lt"/>
              </a:rPr>
              <a:t>посилання на наступний елемент</a:t>
            </a:r>
            <a:endParaRPr lang="uk-UA" sz="11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893901" y="4720825"/>
            <a:ext cx="1313295" cy="4956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uk-UA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705681" y="4725144"/>
            <a:ext cx="1313295" cy="4956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uk-UA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5467444" y="4725144"/>
            <a:ext cx="1313295" cy="4956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uk-UA" dirty="0"/>
          </a:p>
        </p:txBody>
      </p:sp>
      <p:cxnSp>
        <p:nvCxnSpPr>
          <p:cNvPr id="74" name="Прямая со стрелкой 73"/>
          <p:cNvCxnSpPr>
            <a:stCxn id="70" idx="3"/>
            <a:endCxn id="71" idx="1"/>
          </p:cNvCxnSpPr>
          <p:nvPr/>
        </p:nvCxnSpPr>
        <p:spPr>
          <a:xfrm>
            <a:off x="3207196" y="4968650"/>
            <a:ext cx="498485" cy="4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71" idx="3"/>
            <a:endCxn id="72" idx="1"/>
          </p:cNvCxnSpPr>
          <p:nvPr/>
        </p:nvCxnSpPr>
        <p:spPr>
          <a:xfrm>
            <a:off x="5018976" y="4972969"/>
            <a:ext cx="448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835973" y="4705980"/>
            <a:ext cx="1912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rgbClr val="002060"/>
                </a:solidFill>
                <a:latin typeface="+mj-lt"/>
              </a:rPr>
              <a:t>Однозв</a:t>
            </a:r>
            <a:r>
              <a:rPr lang="en-US" sz="1400" i="1" dirty="0" smtClean="0">
                <a:solidFill>
                  <a:srgbClr val="002060"/>
                </a:solidFill>
                <a:latin typeface="+mj-lt"/>
              </a:rPr>
              <a:t>’</a:t>
            </a:r>
            <a:r>
              <a:rPr lang="uk-UA" sz="1400" i="1" dirty="0" err="1" smtClean="0">
                <a:solidFill>
                  <a:srgbClr val="002060"/>
                </a:solidFill>
                <a:latin typeface="+mj-lt"/>
              </a:rPr>
              <a:t>язний</a:t>
            </a:r>
            <a:r>
              <a:rPr lang="uk-UA" sz="1400" i="1" dirty="0" smtClean="0">
                <a:solidFill>
                  <a:srgbClr val="002060"/>
                </a:solidFill>
                <a:latin typeface="+mj-lt"/>
              </a:rPr>
              <a:t> список</a:t>
            </a:r>
            <a:endParaRPr lang="uk-UA" sz="1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467444" y="5216474"/>
            <a:ext cx="1313295" cy="4956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prev</a:t>
            </a:r>
            <a:endParaRPr lang="uk-UA" dirty="0"/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403648" y="4365104"/>
            <a:ext cx="484682" cy="373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74634" y="4090241"/>
            <a:ext cx="1001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002060"/>
                </a:solidFill>
                <a:latin typeface="+mj-lt"/>
              </a:rPr>
              <a:t>head (L)</a:t>
            </a:r>
            <a:endParaRPr lang="uk-UA" sz="14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703458" y="5216473"/>
            <a:ext cx="1313295" cy="4956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prev</a:t>
            </a:r>
            <a:endParaRPr lang="uk-UA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1897249" y="5216473"/>
            <a:ext cx="1313295" cy="4956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prev</a:t>
            </a:r>
            <a:endParaRPr lang="uk-UA" dirty="0"/>
          </a:p>
        </p:txBody>
      </p:sp>
      <p:sp>
        <p:nvSpPr>
          <p:cNvPr id="84" name="TextBox 83"/>
          <p:cNvSpPr txBox="1"/>
          <p:nvPr/>
        </p:nvSpPr>
        <p:spPr>
          <a:xfrm>
            <a:off x="6835973" y="5186640"/>
            <a:ext cx="1912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err="1" smtClean="0">
                <a:solidFill>
                  <a:srgbClr val="002060"/>
                </a:solidFill>
                <a:latin typeface="+mj-lt"/>
              </a:rPr>
              <a:t>Двозв</a:t>
            </a:r>
            <a:r>
              <a:rPr lang="en-US" sz="1400" i="1" dirty="0" smtClean="0">
                <a:solidFill>
                  <a:srgbClr val="002060"/>
                </a:solidFill>
                <a:latin typeface="+mj-lt"/>
              </a:rPr>
              <a:t>’</a:t>
            </a:r>
            <a:r>
              <a:rPr lang="uk-UA" sz="1400" i="1" dirty="0" err="1" smtClean="0">
                <a:solidFill>
                  <a:srgbClr val="002060"/>
                </a:solidFill>
                <a:latin typeface="+mj-lt"/>
              </a:rPr>
              <a:t>язний</a:t>
            </a:r>
            <a:r>
              <a:rPr lang="uk-UA" sz="1400" i="1" dirty="0" smtClean="0">
                <a:solidFill>
                  <a:srgbClr val="002060"/>
                </a:solidFill>
                <a:latin typeface="+mj-lt"/>
              </a:rPr>
              <a:t> список</a:t>
            </a:r>
            <a:endParaRPr lang="uk-UA" sz="1400" i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86" name="Прямая со стрелкой 85"/>
          <p:cNvCxnSpPr>
            <a:stCxn id="78" idx="1"/>
            <a:endCxn id="82" idx="3"/>
          </p:cNvCxnSpPr>
          <p:nvPr/>
        </p:nvCxnSpPr>
        <p:spPr>
          <a:xfrm flipH="1" flipV="1">
            <a:off x="5016753" y="5464298"/>
            <a:ext cx="450691" cy="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82" idx="1"/>
            <a:endCxn id="83" idx="3"/>
          </p:cNvCxnSpPr>
          <p:nvPr/>
        </p:nvCxnSpPr>
        <p:spPr>
          <a:xfrm flipH="1">
            <a:off x="3210544" y="5464298"/>
            <a:ext cx="49291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 flipV="1">
            <a:off x="6770026" y="5720532"/>
            <a:ext cx="353776" cy="37276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123802" y="6036631"/>
            <a:ext cx="1001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002060"/>
                </a:solidFill>
                <a:latin typeface="+mj-lt"/>
              </a:rPr>
              <a:t>tail (L)</a:t>
            </a:r>
            <a:endParaRPr lang="uk-UA" sz="14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44826" y="5314820"/>
            <a:ext cx="12908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0" i="1" dirty="0" smtClean="0">
                <a:solidFill>
                  <a:srgbClr val="002060"/>
                </a:solidFill>
                <a:latin typeface="+mj-lt"/>
              </a:rPr>
              <a:t>посилання на попередній елемент</a:t>
            </a:r>
            <a:endParaRPr lang="uk-UA" sz="1100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795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4" grpId="0" animBg="1"/>
      <p:bldP spid="45" grpId="0" animBg="1"/>
      <p:bldP spid="46" grpId="0" animBg="1"/>
      <p:bldP spid="53" grpId="0" animBg="1"/>
      <p:bldP spid="54" grpId="0" animBg="1"/>
      <p:bldP spid="55" grpId="0" animBg="1"/>
      <p:bldP spid="56" grpId="0" animBg="1"/>
      <p:bldP spid="64" grpId="0" animBg="1"/>
      <p:bldP spid="65" grpId="0" animBg="1"/>
      <p:bldP spid="66" grpId="0" animBg="1"/>
      <p:bldP spid="68" grpId="0"/>
      <p:bldP spid="69" grpId="0"/>
      <p:bldP spid="70" grpId="0" animBg="1"/>
      <p:bldP spid="71" grpId="0" animBg="1"/>
      <p:bldP spid="72" grpId="0" animBg="1"/>
      <p:bldP spid="77" grpId="0"/>
      <p:bldP spid="78" grpId="0" animBg="1"/>
      <p:bldP spid="81" grpId="0"/>
      <p:bldP spid="82" grpId="0" animBg="1"/>
      <p:bldP spid="83" grpId="0" animBg="1"/>
      <p:bldP spid="84" grpId="0"/>
      <p:bldP spid="92" grpId="0"/>
      <p:bldP spid="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73722" y="44624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Масиви </a:t>
            </a:r>
            <a:r>
              <a:rPr lang="en-US" sz="2000" b="1" dirty="0" smtClean="0">
                <a:solidFill>
                  <a:schemeClr val="lt1"/>
                </a:solidFill>
                <a:latin typeface="+mn-lt"/>
              </a:rPr>
              <a:t>WS </a:t>
            </a:r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списки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2219379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solidFill>
                  <a:srgbClr val="0070C0"/>
                </a:solidFill>
                <a:latin typeface="+mj-lt"/>
              </a:rPr>
              <a:t>В масивах швидко здійснювати пошук елементів (особливо знаючи його індекс)</a:t>
            </a:r>
            <a:endParaRPr lang="uk-UA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153742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solidFill>
                  <a:srgbClr val="0070C0"/>
                </a:solidFill>
                <a:latin typeface="+mj-lt"/>
              </a:rPr>
              <a:t>Проте в </a:t>
            </a:r>
            <a:r>
              <a:rPr lang="uk-UA" b="1" i="1" dirty="0">
                <a:solidFill>
                  <a:srgbClr val="0070C0"/>
                </a:solidFill>
                <a:latin typeface="+mj-lt"/>
              </a:rPr>
              <a:t>масивах </a:t>
            </a:r>
            <a:r>
              <a:rPr lang="uk-UA" b="1" i="1" dirty="0" smtClean="0">
                <a:solidFill>
                  <a:srgbClr val="0070C0"/>
                </a:solidFill>
                <a:latin typeface="+mj-lt"/>
              </a:rPr>
              <a:t>процедура додавання (видалення) елементів за умови збільшення (зменшення) пам'яті досить проблематична</a:t>
            </a:r>
            <a:endParaRPr lang="uk-UA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88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b="1" dirty="0">
                <a:solidFill>
                  <a:schemeClr val="bg2">
                    <a:lumMod val="50000"/>
                  </a:schemeClr>
                </a:solidFill>
              </a:rPr>
              <a:t>ПЛАН ЛЕКЦІЇ</a:t>
            </a:r>
            <a:r>
              <a:rPr lang="ru-RU" altLang="ru-RU" sz="3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altLang="ru-RU" sz="3800" dirty="0">
                <a:solidFill>
                  <a:schemeClr val="bg2">
                    <a:lumMod val="50000"/>
                  </a:schemeClr>
                </a:solidFill>
              </a:rPr>
            </a:br>
            <a:endParaRPr lang="ru-RU" altLang="ru-RU" sz="3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88840"/>
            <a:ext cx="7941320" cy="4530725"/>
          </a:xfrm>
        </p:spPr>
        <p:txBody>
          <a:bodyPr/>
          <a:lstStyle/>
          <a:p>
            <a:pPr marL="68580" indent="0">
              <a:buNone/>
            </a:pPr>
            <a:r>
              <a:rPr lang="uk-UA" dirty="0"/>
              <a:t>1. </a:t>
            </a:r>
            <a:r>
              <a:rPr lang="uk-UA" dirty="0" smtClean="0"/>
              <a:t>Динамічні структури даних</a:t>
            </a:r>
            <a:endParaRPr lang="uk-UA" dirty="0"/>
          </a:p>
          <a:p>
            <a:pPr marL="68580" indent="0">
              <a:buNone/>
            </a:pPr>
            <a:r>
              <a:rPr lang="uk-UA" dirty="0"/>
              <a:t>2. </a:t>
            </a:r>
            <a:r>
              <a:rPr lang="uk-UA" dirty="0" smtClean="0"/>
              <a:t>Стеки та черги</a:t>
            </a:r>
          </a:p>
          <a:p>
            <a:pPr marL="68580" indent="0">
              <a:buNone/>
            </a:pPr>
            <a:r>
              <a:rPr lang="uk-UA" dirty="0"/>
              <a:t>3. </a:t>
            </a:r>
            <a:r>
              <a:rPr lang="uk-UA" dirty="0" smtClean="0"/>
              <a:t>Зв'язані списки</a:t>
            </a:r>
          </a:p>
          <a:p>
            <a:pPr marL="68580" indent="0">
              <a:buNone/>
            </a:pPr>
            <a:r>
              <a:rPr lang="uk-UA" dirty="0" smtClean="0"/>
              <a:t>4. Кореневі дерева</a:t>
            </a:r>
          </a:p>
          <a:p>
            <a:pPr marL="68580" indent="0">
              <a:buNone/>
            </a:pP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56278" y="107340"/>
            <a:ext cx="246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 smtClean="0">
                <a:solidFill>
                  <a:schemeClr val="lt1"/>
                </a:solidFill>
                <a:latin typeface="+mn-lt"/>
              </a:rPr>
              <a:t>Операції в списках</a:t>
            </a:r>
            <a:endParaRPr lang="uk-UA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6311" y="148522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04931" y="1485590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04438" y="148522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5016" y="1548386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L:</a:t>
            </a:r>
            <a:endParaRPr lang="uk-UA" dirty="0"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60620" y="148478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3737"/>
                </a:solidFill>
              </a:rPr>
              <a:t>k</a:t>
            </a:r>
            <a:endParaRPr lang="uk-UA" dirty="0">
              <a:solidFill>
                <a:srgbClr val="FF3737"/>
              </a:solidFill>
            </a:endParaRPr>
          </a:p>
        </p:txBody>
      </p:sp>
      <p:cxnSp>
        <p:nvCxnSpPr>
          <p:cNvPr id="16" name="Прямая со стрелкой 15"/>
          <p:cNvCxnSpPr>
            <a:stCxn id="12" idx="3"/>
            <a:endCxn id="11" idx="1"/>
          </p:cNvCxnSpPr>
          <p:nvPr/>
        </p:nvCxnSpPr>
        <p:spPr>
          <a:xfrm>
            <a:off x="1700087" y="1733053"/>
            <a:ext cx="304844" cy="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" idx="3"/>
            <a:endCxn id="14" idx="1"/>
          </p:cNvCxnSpPr>
          <p:nvPr/>
        </p:nvCxnSpPr>
        <p:spPr>
          <a:xfrm flipV="1">
            <a:off x="2500580" y="1732609"/>
            <a:ext cx="360040" cy="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3"/>
            <a:endCxn id="10" idx="1"/>
          </p:cNvCxnSpPr>
          <p:nvPr/>
        </p:nvCxnSpPr>
        <p:spPr>
          <a:xfrm>
            <a:off x="3356269" y="1732609"/>
            <a:ext cx="360042" cy="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97065" y="590629"/>
            <a:ext cx="256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Пошук елемента в списку: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154794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+mj-lt"/>
              </a:rPr>
              <a:t>пошук починаємо з голови </a:t>
            </a:r>
            <a:endParaRPr lang="uk-UA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1412341" y="2055137"/>
            <a:ext cx="823865" cy="228299"/>
          </a:xfrm>
          <a:custGeom>
            <a:avLst/>
            <a:gdLst>
              <a:gd name="connsiteX0" fmla="*/ 0 w 823865"/>
              <a:gd name="connsiteY0" fmla="*/ 0 h 228299"/>
              <a:gd name="connsiteX1" fmla="*/ 199176 w 823865"/>
              <a:gd name="connsiteY1" fmla="*/ 199176 h 228299"/>
              <a:gd name="connsiteX2" fmla="*/ 597528 w 823865"/>
              <a:gd name="connsiteY2" fmla="*/ 208229 h 228299"/>
              <a:gd name="connsiteX3" fmla="*/ 823865 w 823865"/>
              <a:gd name="connsiteY3" fmla="*/ 18107 h 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865" h="228299">
                <a:moveTo>
                  <a:pt x="0" y="0"/>
                </a:moveTo>
                <a:cubicBezTo>
                  <a:pt x="49794" y="82235"/>
                  <a:pt x="99588" y="164471"/>
                  <a:pt x="199176" y="199176"/>
                </a:cubicBezTo>
                <a:cubicBezTo>
                  <a:pt x="298764" y="233881"/>
                  <a:pt x="493413" y="238407"/>
                  <a:pt x="597528" y="208229"/>
                </a:cubicBezTo>
                <a:cubicBezTo>
                  <a:pt x="701643" y="178051"/>
                  <a:pt x="762754" y="98079"/>
                  <a:pt x="823865" y="18107"/>
                </a:cubicBezTo>
              </a:path>
            </a:pathLst>
          </a:custGeom>
          <a:noFill/>
          <a:ln>
            <a:solidFill>
              <a:srgbClr val="FF373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олилиния 16"/>
          <p:cNvSpPr/>
          <p:nvPr/>
        </p:nvSpPr>
        <p:spPr>
          <a:xfrm>
            <a:off x="2268666" y="2055137"/>
            <a:ext cx="823865" cy="228299"/>
          </a:xfrm>
          <a:custGeom>
            <a:avLst/>
            <a:gdLst>
              <a:gd name="connsiteX0" fmla="*/ 0 w 823865"/>
              <a:gd name="connsiteY0" fmla="*/ 0 h 228299"/>
              <a:gd name="connsiteX1" fmla="*/ 199176 w 823865"/>
              <a:gd name="connsiteY1" fmla="*/ 199176 h 228299"/>
              <a:gd name="connsiteX2" fmla="*/ 597528 w 823865"/>
              <a:gd name="connsiteY2" fmla="*/ 208229 h 228299"/>
              <a:gd name="connsiteX3" fmla="*/ 823865 w 823865"/>
              <a:gd name="connsiteY3" fmla="*/ 18107 h 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865" h="228299">
                <a:moveTo>
                  <a:pt x="0" y="0"/>
                </a:moveTo>
                <a:cubicBezTo>
                  <a:pt x="49794" y="82235"/>
                  <a:pt x="99588" y="164471"/>
                  <a:pt x="199176" y="199176"/>
                </a:cubicBezTo>
                <a:cubicBezTo>
                  <a:pt x="298764" y="233881"/>
                  <a:pt x="493413" y="238407"/>
                  <a:pt x="597528" y="208229"/>
                </a:cubicBezTo>
                <a:cubicBezTo>
                  <a:pt x="701643" y="178051"/>
                  <a:pt x="762754" y="98079"/>
                  <a:pt x="823865" y="18107"/>
                </a:cubicBezTo>
              </a:path>
            </a:pathLst>
          </a:custGeom>
          <a:noFill/>
          <a:ln>
            <a:solidFill>
              <a:srgbClr val="FF373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олилиния 18"/>
          <p:cNvSpPr/>
          <p:nvPr/>
        </p:nvSpPr>
        <p:spPr>
          <a:xfrm>
            <a:off x="578499" y="2055137"/>
            <a:ext cx="823865" cy="228299"/>
          </a:xfrm>
          <a:custGeom>
            <a:avLst/>
            <a:gdLst>
              <a:gd name="connsiteX0" fmla="*/ 0 w 823865"/>
              <a:gd name="connsiteY0" fmla="*/ 0 h 228299"/>
              <a:gd name="connsiteX1" fmla="*/ 199176 w 823865"/>
              <a:gd name="connsiteY1" fmla="*/ 199176 h 228299"/>
              <a:gd name="connsiteX2" fmla="*/ 597528 w 823865"/>
              <a:gd name="connsiteY2" fmla="*/ 208229 h 228299"/>
              <a:gd name="connsiteX3" fmla="*/ 823865 w 823865"/>
              <a:gd name="connsiteY3" fmla="*/ 18107 h 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865" h="228299">
                <a:moveTo>
                  <a:pt x="0" y="0"/>
                </a:moveTo>
                <a:cubicBezTo>
                  <a:pt x="49794" y="82235"/>
                  <a:pt x="99588" y="164471"/>
                  <a:pt x="199176" y="199176"/>
                </a:cubicBezTo>
                <a:cubicBezTo>
                  <a:pt x="298764" y="233881"/>
                  <a:pt x="493413" y="238407"/>
                  <a:pt x="597528" y="208229"/>
                </a:cubicBezTo>
                <a:cubicBezTo>
                  <a:pt x="701643" y="178051"/>
                  <a:pt x="762754" y="98079"/>
                  <a:pt x="823865" y="18107"/>
                </a:cubicBezTo>
              </a:path>
            </a:pathLst>
          </a:custGeom>
          <a:noFill/>
          <a:ln>
            <a:solidFill>
              <a:srgbClr val="FF373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TextBox 21"/>
          <p:cNvSpPr txBox="1"/>
          <p:nvPr/>
        </p:nvSpPr>
        <p:spPr>
          <a:xfrm>
            <a:off x="464475" y="991359"/>
            <a:ext cx="124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head (L) 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99761" y="236353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988381" y="2363895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187888" y="236353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08466" y="2426691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L:</a:t>
            </a:r>
            <a:endParaRPr lang="uk-UA" dirty="0">
              <a:latin typeface="+mj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44070" y="236308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FF3737"/>
              </a:solidFill>
            </a:endParaRPr>
          </a:p>
        </p:txBody>
      </p:sp>
      <p:cxnSp>
        <p:nvCxnSpPr>
          <p:cNvPr id="28" name="Прямая со стрелкой 27"/>
          <p:cNvCxnSpPr>
            <a:stCxn id="25" idx="3"/>
            <a:endCxn id="24" idx="1"/>
          </p:cNvCxnSpPr>
          <p:nvPr/>
        </p:nvCxnSpPr>
        <p:spPr>
          <a:xfrm>
            <a:off x="1683537" y="2611358"/>
            <a:ext cx="304844" cy="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4" idx="3"/>
            <a:endCxn id="27" idx="1"/>
          </p:cNvCxnSpPr>
          <p:nvPr/>
        </p:nvCxnSpPr>
        <p:spPr>
          <a:xfrm flipV="1">
            <a:off x="2484030" y="2610914"/>
            <a:ext cx="360040" cy="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7" idx="3"/>
            <a:endCxn id="23" idx="1"/>
          </p:cNvCxnSpPr>
          <p:nvPr/>
        </p:nvCxnSpPr>
        <p:spPr>
          <a:xfrm>
            <a:off x="3339719" y="2610914"/>
            <a:ext cx="360042" cy="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20030" y="2292609"/>
            <a:ext cx="2609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+mj-lt"/>
              </a:rPr>
              <a:t>якщо шуканого елементу немає</a:t>
            </a:r>
            <a:endParaRPr lang="uk-UA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1395791" y="2933442"/>
            <a:ext cx="823865" cy="228299"/>
          </a:xfrm>
          <a:custGeom>
            <a:avLst/>
            <a:gdLst>
              <a:gd name="connsiteX0" fmla="*/ 0 w 823865"/>
              <a:gd name="connsiteY0" fmla="*/ 0 h 228299"/>
              <a:gd name="connsiteX1" fmla="*/ 199176 w 823865"/>
              <a:gd name="connsiteY1" fmla="*/ 199176 h 228299"/>
              <a:gd name="connsiteX2" fmla="*/ 597528 w 823865"/>
              <a:gd name="connsiteY2" fmla="*/ 208229 h 228299"/>
              <a:gd name="connsiteX3" fmla="*/ 823865 w 823865"/>
              <a:gd name="connsiteY3" fmla="*/ 18107 h 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865" h="228299">
                <a:moveTo>
                  <a:pt x="0" y="0"/>
                </a:moveTo>
                <a:cubicBezTo>
                  <a:pt x="49794" y="82235"/>
                  <a:pt x="99588" y="164471"/>
                  <a:pt x="199176" y="199176"/>
                </a:cubicBezTo>
                <a:cubicBezTo>
                  <a:pt x="298764" y="233881"/>
                  <a:pt x="493413" y="238407"/>
                  <a:pt x="597528" y="208229"/>
                </a:cubicBezTo>
                <a:cubicBezTo>
                  <a:pt x="701643" y="178051"/>
                  <a:pt x="762754" y="98079"/>
                  <a:pt x="823865" y="18107"/>
                </a:cubicBezTo>
              </a:path>
            </a:pathLst>
          </a:custGeom>
          <a:noFill/>
          <a:ln>
            <a:solidFill>
              <a:srgbClr val="FF373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Полилиния 32"/>
          <p:cNvSpPr/>
          <p:nvPr/>
        </p:nvSpPr>
        <p:spPr>
          <a:xfrm>
            <a:off x="2252116" y="2933442"/>
            <a:ext cx="823865" cy="228299"/>
          </a:xfrm>
          <a:custGeom>
            <a:avLst/>
            <a:gdLst>
              <a:gd name="connsiteX0" fmla="*/ 0 w 823865"/>
              <a:gd name="connsiteY0" fmla="*/ 0 h 228299"/>
              <a:gd name="connsiteX1" fmla="*/ 199176 w 823865"/>
              <a:gd name="connsiteY1" fmla="*/ 199176 h 228299"/>
              <a:gd name="connsiteX2" fmla="*/ 597528 w 823865"/>
              <a:gd name="connsiteY2" fmla="*/ 208229 h 228299"/>
              <a:gd name="connsiteX3" fmla="*/ 823865 w 823865"/>
              <a:gd name="connsiteY3" fmla="*/ 18107 h 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865" h="228299">
                <a:moveTo>
                  <a:pt x="0" y="0"/>
                </a:moveTo>
                <a:cubicBezTo>
                  <a:pt x="49794" y="82235"/>
                  <a:pt x="99588" y="164471"/>
                  <a:pt x="199176" y="199176"/>
                </a:cubicBezTo>
                <a:cubicBezTo>
                  <a:pt x="298764" y="233881"/>
                  <a:pt x="493413" y="238407"/>
                  <a:pt x="597528" y="208229"/>
                </a:cubicBezTo>
                <a:cubicBezTo>
                  <a:pt x="701643" y="178051"/>
                  <a:pt x="762754" y="98079"/>
                  <a:pt x="823865" y="18107"/>
                </a:cubicBezTo>
              </a:path>
            </a:pathLst>
          </a:custGeom>
          <a:noFill/>
          <a:ln>
            <a:solidFill>
              <a:srgbClr val="FF373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" name="Полилиния 33"/>
          <p:cNvSpPr/>
          <p:nvPr/>
        </p:nvSpPr>
        <p:spPr>
          <a:xfrm>
            <a:off x="561949" y="2933442"/>
            <a:ext cx="823865" cy="228299"/>
          </a:xfrm>
          <a:custGeom>
            <a:avLst/>
            <a:gdLst>
              <a:gd name="connsiteX0" fmla="*/ 0 w 823865"/>
              <a:gd name="connsiteY0" fmla="*/ 0 h 228299"/>
              <a:gd name="connsiteX1" fmla="*/ 199176 w 823865"/>
              <a:gd name="connsiteY1" fmla="*/ 199176 h 228299"/>
              <a:gd name="connsiteX2" fmla="*/ 597528 w 823865"/>
              <a:gd name="connsiteY2" fmla="*/ 208229 h 228299"/>
              <a:gd name="connsiteX3" fmla="*/ 823865 w 823865"/>
              <a:gd name="connsiteY3" fmla="*/ 18107 h 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865" h="228299">
                <a:moveTo>
                  <a:pt x="0" y="0"/>
                </a:moveTo>
                <a:cubicBezTo>
                  <a:pt x="49794" y="82235"/>
                  <a:pt x="99588" y="164471"/>
                  <a:pt x="199176" y="199176"/>
                </a:cubicBezTo>
                <a:cubicBezTo>
                  <a:pt x="298764" y="233881"/>
                  <a:pt x="493413" y="238407"/>
                  <a:pt x="597528" y="208229"/>
                </a:cubicBezTo>
                <a:cubicBezTo>
                  <a:pt x="701643" y="178051"/>
                  <a:pt x="762754" y="98079"/>
                  <a:pt x="823865" y="18107"/>
                </a:cubicBezTo>
              </a:path>
            </a:pathLst>
          </a:custGeom>
          <a:noFill/>
          <a:ln>
            <a:solidFill>
              <a:srgbClr val="FF373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4195408" y="2610469"/>
            <a:ext cx="360042" cy="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олилиния 35"/>
          <p:cNvSpPr/>
          <p:nvPr/>
        </p:nvSpPr>
        <p:spPr>
          <a:xfrm>
            <a:off x="3080643" y="2952161"/>
            <a:ext cx="823865" cy="228299"/>
          </a:xfrm>
          <a:custGeom>
            <a:avLst/>
            <a:gdLst>
              <a:gd name="connsiteX0" fmla="*/ 0 w 823865"/>
              <a:gd name="connsiteY0" fmla="*/ 0 h 228299"/>
              <a:gd name="connsiteX1" fmla="*/ 199176 w 823865"/>
              <a:gd name="connsiteY1" fmla="*/ 199176 h 228299"/>
              <a:gd name="connsiteX2" fmla="*/ 597528 w 823865"/>
              <a:gd name="connsiteY2" fmla="*/ 208229 h 228299"/>
              <a:gd name="connsiteX3" fmla="*/ 823865 w 823865"/>
              <a:gd name="connsiteY3" fmla="*/ 18107 h 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865" h="228299">
                <a:moveTo>
                  <a:pt x="0" y="0"/>
                </a:moveTo>
                <a:cubicBezTo>
                  <a:pt x="49794" y="82235"/>
                  <a:pt x="99588" y="164471"/>
                  <a:pt x="199176" y="199176"/>
                </a:cubicBezTo>
                <a:cubicBezTo>
                  <a:pt x="298764" y="233881"/>
                  <a:pt x="493413" y="238407"/>
                  <a:pt x="597528" y="208229"/>
                </a:cubicBezTo>
                <a:cubicBezTo>
                  <a:pt x="701643" y="178051"/>
                  <a:pt x="762754" y="98079"/>
                  <a:pt x="823865" y="18107"/>
                </a:cubicBezTo>
              </a:path>
            </a:pathLst>
          </a:custGeom>
          <a:noFill/>
          <a:ln>
            <a:solidFill>
              <a:srgbClr val="FF373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Полилиния 36"/>
          <p:cNvSpPr/>
          <p:nvPr/>
        </p:nvSpPr>
        <p:spPr>
          <a:xfrm>
            <a:off x="3904508" y="2984677"/>
            <a:ext cx="823865" cy="228299"/>
          </a:xfrm>
          <a:custGeom>
            <a:avLst/>
            <a:gdLst>
              <a:gd name="connsiteX0" fmla="*/ 0 w 823865"/>
              <a:gd name="connsiteY0" fmla="*/ 0 h 228299"/>
              <a:gd name="connsiteX1" fmla="*/ 199176 w 823865"/>
              <a:gd name="connsiteY1" fmla="*/ 199176 h 228299"/>
              <a:gd name="connsiteX2" fmla="*/ 597528 w 823865"/>
              <a:gd name="connsiteY2" fmla="*/ 208229 h 228299"/>
              <a:gd name="connsiteX3" fmla="*/ 823865 w 823865"/>
              <a:gd name="connsiteY3" fmla="*/ 18107 h 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865" h="228299">
                <a:moveTo>
                  <a:pt x="0" y="0"/>
                </a:moveTo>
                <a:cubicBezTo>
                  <a:pt x="49794" y="82235"/>
                  <a:pt x="99588" y="164471"/>
                  <a:pt x="199176" y="199176"/>
                </a:cubicBezTo>
                <a:cubicBezTo>
                  <a:pt x="298764" y="233881"/>
                  <a:pt x="493413" y="238407"/>
                  <a:pt x="597528" y="208229"/>
                </a:cubicBezTo>
                <a:cubicBezTo>
                  <a:pt x="701643" y="178051"/>
                  <a:pt x="762754" y="98079"/>
                  <a:pt x="823865" y="18107"/>
                </a:cubicBezTo>
              </a:path>
            </a:pathLst>
          </a:custGeom>
          <a:noFill/>
          <a:ln>
            <a:solidFill>
              <a:srgbClr val="FF373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Овал 2"/>
          <p:cNvSpPr/>
          <p:nvPr/>
        </p:nvSpPr>
        <p:spPr>
          <a:xfrm>
            <a:off x="4570565" y="2489977"/>
            <a:ext cx="240983" cy="2409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578219" y="2472298"/>
            <a:ext cx="225673" cy="276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03892" y="2425801"/>
            <a:ext cx="81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null) 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931" y="4039904"/>
            <a:ext cx="43763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ListSearch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L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, k)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:</a:t>
            </a:r>
            <a:endParaRPr lang="en-US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x = head (L)</a:t>
            </a:r>
          </a:p>
          <a:p>
            <a:pPr algn="just"/>
            <a:r>
              <a:rPr lang="uk-UA" i="1" dirty="0" smtClean="0">
                <a:solidFill>
                  <a:srgbClr val="002060"/>
                </a:solidFill>
                <a:latin typeface="+mj-lt"/>
              </a:rPr>
              <a:t>  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while x ≠ null &amp;&amp; key (x) ≠ k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     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x = next (x)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return x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23136" y="4312201"/>
            <a:ext cx="5065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B050"/>
                </a:solidFill>
                <a:latin typeface="+mj-lt"/>
              </a:rPr>
              <a:t>// 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присвоюємо голові значення шуканого елементу</a:t>
            </a:r>
            <a:endParaRPr lang="uk-UA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55976" y="4619978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B050"/>
                </a:solidFill>
                <a:latin typeface="+mj-lt"/>
              </a:rPr>
              <a:t>// 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запускаємо цикл. Умова зупинки – шуканого елементу немає в списку та ключ шуканого елементу = поточному значенню </a:t>
            </a:r>
            <a:endParaRPr lang="uk-UA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99761" y="5733256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FF0000"/>
                </a:solidFill>
                <a:latin typeface="+mj-lt"/>
              </a:rPr>
              <a:t>T(n) = 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Θ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(1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) </a:t>
            </a:r>
            <a:endParaRPr lang="uk-UA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566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/>
      <p:bldP spid="27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" grpId="0" animBg="1"/>
      <p:bldP spid="38" grpId="0"/>
      <p:bldP spid="39" grpId="0"/>
      <p:bldP spid="40" grpId="0"/>
      <p:bldP spid="4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56278" y="107340"/>
            <a:ext cx="246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 smtClean="0">
                <a:solidFill>
                  <a:schemeClr val="lt1"/>
                </a:solidFill>
                <a:latin typeface="+mn-lt"/>
              </a:rPr>
              <a:t>Операції в списках</a:t>
            </a:r>
            <a:endParaRPr lang="uk-UA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6311" y="185286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04931" y="185323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04438" y="185286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5016" y="1916027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L:</a:t>
            </a:r>
            <a:endParaRPr lang="uk-UA" dirty="0"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60620" y="1852425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FF3737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700087" y="1989284"/>
            <a:ext cx="304844" cy="3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500580" y="1988840"/>
            <a:ext cx="360040" cy="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356269" y="1988840"/>
            <a:ext cx="360042" cy="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89236" y="555665"/>
            <a:ext cx="3158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Додавання елемента до списку: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06818" y="1748105"/>
            <a:ext cx="3957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+mj-lt"/>
              </a:rPr>
              <a:t>До списку з 3 елементів додаємо елемент на початок</a:t>
            </a:r>
            <a:endParaRPr lang="uk-UA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42477" y="1440882"/>
            <a:ext cx="3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1700087" y="2226722"/>
            <a:ext cx="304844" cy="3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 flipV="1">
            <a:off x="2500580" y="2226278"/>
            <a:ext cx="360040" cy="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3356269" y="2226278"/>
            <a:ext cx="360042" cy="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1457608" y="1620570"/>
            <a:ext cx="561315" cy="190123"/>
          </a:xfrm>
          <a:custGeom>
            <a:avLst/>
            <a:gdLst>
              <a:gd name="connsiteX0" fmla="*/ 561315 w 561315"/>
              <a:gd name="connsiteY0" fmla="*/ 0 h 190123"/>
              <a:gd name="connsiteX1" fmla="*/ 117695 w 561315"/>
              <a:gd name="connsiteY1" fmla="*/ 18107 h 190123"/>
              <a:gd name="connsiteX2" fmla="*/ 0 w 561315"/>
              <a:gd name="connsiteY2" fmla="*/ 190123 h 19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1315" h="190123">
                <a:moveTo>
                  <a:pt x="561315" y="0"/>
                </a:moveTo>
                <a:lnTo>
                  <a:pt x="117695" y="18107"/>
                </a:lnTo>
                <a:cubicBezTo>
                  <a:pt x="24143" y="49794"/>
                  <a:pt x="12071" y="119958"/>
                  <a:pt x="0" y="190123"/>
                </a:cubicBezTo>
              </a:path>
            </a:pathLst>
          </a:custGeom>
          <a:noFill/>
          <a:ln>
            <a:solidFill>
              <a:srgbClr val="FF373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TextBox 44"/>
          <p:cNvSpPr txBox="1"/>
          <p:nvPr/>
        </p:nvSpPr>
        <p:spPr>
          <a:xfrm>
            <a:off x="2429933" y="2959165"/>
            <a:ext cx="395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+mj-lt"/>
              </a:rPr>
              <a:t>Що потрібно зробити?</a:t>
            </a:r>
            <a:endParaRPr lang="uk-UA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1560" y="387382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+mj-lt"/>
              </a:rPr>
              <a:t>Зв'язати елемент з існуючими</a:t>
            </a:r>
          </a:p>
          <a:p>
            <a:pPr algn="ctr"/>
            <a:r>
              <a:rPr lang="uk-UA" dirty="0" smtClean="0">
                <a:solidFill>
                  <a:srgbClr val="00B050"/>
                </a:solidFill>
                <a:latin typeface="+mj-lt"/>
              </a:rPr>
              <a:t>Не створюючи жодних комірок під новий елемент. Елемент уже існує і пам’ять на нього виділена – ПОТРІБНІ ЛИШЕ ЗВ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’</a:t>
            </a:r>
            <a:r>
              <a:rPr lang="uk-UA" dirty="0" smtClean="0">
                <a:solidFill>
                  <a:srgbClr val="00B050"/>
                </a:solidFill>
                <a:latin typeface="+mj-lt"/>
              </a:rPr>
              <a:t>ЯЗКИ!</a:t>
            </a:r>
            <a:endParaRPr lang="uk-UA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066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56278" y="107340"/>
            <a:ext cx="246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 smtClean="0">
                <a:solidFill>
                  <a:schemeClr val="lt1"/>
                </a:solidFill>
                <a:latin typeface="+mn-lt"/>
              </a:rPr>
              <a:t>Операції в списках</a:t>
            </a:r>
            <a:endParaRPr lang="uk-UA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6311" y="160873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04931" y="160910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04438" y="160873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5016" y="1671897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L:</a:t>
            </a:r>
            <a:endParaRPr lang="uk-UA" dirty="0"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60620" y="1608295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FF3737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700087" y="1745154"/>
            <a:ext cx="304844" cy="3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500580" y="1744710"/>
            <a:ext cx="360040" cy="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356269" y="1744710"/>
            <a:ext cx="360042" cy="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89236" y="555665"/>
            <a:ext cx="3158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Додавання елемента до списку: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42477" y="1196752"/>
            <a:ext cx="3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1700087" y="1982592"/>
            <a:ext cx="304844" cy="3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 flipV="1">
            <a:off x="2500580" y="1982148"/>
            <a:ext cx="360040" cy="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3356269" y="1982148"/>
            <a:ext cx="360042" cy="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1457608" y="1376440"/>
            <a:ext cx="561315" cy="190123"/>
          </a:xfrm>
          <a:custGeom>
            <a:avLst/>
            <a:gdLst>
              <a:gd name="connsiteX0" fmla="*/ 561315 w 561315"/>
              <a:gd name="connsiteY0" fmla="*/ 0 h 190123"/>
              <a:gd name="connsiteX1" fmla="*/ 117695 w 561315"/>
              <a:gd name="connsiteY1" fmla="*/ 18107 h 190123"/>
              <a:gd name="connsiteX2" fmla="*/ 0 w 561315"/>
              <a:gd name="connsiteY2" fmla="*/ 190123 h 19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1315" h="190123">
                <a:moveTo>
                  <a:pt x="561315" y="0"/>
                </a:moveTo>
                <a:lnTo>
                  <a:pt x="117695" y="18107"/>
                </a:lnTo>
                <a:cubicBezTo>
                  <a:pt x="24143" y="49794"/>
                  <a:pt x="12071" y="119958"/>
                  <a:pt x="0" y="190123"/>
                </a:cubicBezTo>
              </a:path>
            </a:pathLst>
          </a:custGeom>
          <a:noFill/>
          <a:ln>
            <a:solidFill>
              <a:srgbClr val="FF3737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TextBox 46"/>
          <p:cNvSpPr txBox="1"/>
          <p:nvPr/>
        </p:nvSpPr>
        <p:spPr>
          <a:xfrm>
            <a:off x="725016" y="3501008"/>
            <a:ext cx="437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ListInsert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(L,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x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16311" y="3853061"/>
            <a:ext cx="4960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зв</a:t>
            </a:r>
            <a:r>
              <a:rPr lang="en-US" sz="1400" i="1" dirty="0" smtClean="0">
                <a:solidFill>
                  <a:srgbClr val="00B050"/>
                </a:solidFill>
                <a:latin typeface="+mj-lt"/>
              </a:rPr>
              <a:t>'</a:t>
            </a:r>
            <a:r>
              <a:rPr lang="uk-UA" sz="1400" i="1" dirty="0" err="1" smtClean="0">
                <a:solidFill>
                  <a:srgbClr val="00B050"/>
                </a:solidFill>
                <a:latin typeface="+mj-lt"/>
              </a:rPr>
              <a:t>язування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 об'єкту </a:t>
            </a:r>
            <a:r>
              <a:rPr lang="uk-UA" sz="1400" b="1" i="1" dirty="0" smtClean="0">
                <a:solidFill>
                  <a:srgbClr val="00B050"/>
                </a:solidFill>
                <a:latin typeface="+mj-lt"/>
              </a:rPr>
              <a:t>х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 з списком (його наступний елемент – голова)</a:t>
            </a:r>
            <a:endParaRPr lang="uk-UA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73792" y="2543080"/>
            <a:ext cx="99321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uk-UA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027053" y="2539844"/>
            <a:ext cx="99321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667011" y="2687506"/>
            <a:ext cx="360042" cy="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667011" y="2924944"/>
            <a:ext cx="360042" cy="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873592" y="2539844"/>
            <a:ext cx="963701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uk-UA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3854106" y="2913697"/>
            <a:ext cx="792087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837293" y="2646658"/>
            <a:ext cx="836499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20265" y="3813141"/>
            <a:ext cx="34081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next (x) = head (L)</a:t>
            </a:r>
          </a:p>
          <a:p>
            <a:pPr algn="just"/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if head (L) ≠ null then: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prev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(head (L)) = x</a:t>
            </a:r>
          </a:p>
          <a:p>
            <a:pPr algn="just"/>
            <a:endParaRPr lang="en-US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prev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(x) = null</a:t>
            </a:r>
          </a:p>
          <a:p>
            <a:pPr algn="just"/>
            <a:endParaRPr lang="en-US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head (L) = x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16311" y="4458791"/>
            <a:ext cx="4960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зв</a:t>
            </a:r>
            <a:r>
              <a:rPr lang="en-US" sz="1400" i="1" dirty="0" smtClean="0">
                <a:solidFill>
                  <a:srgbClr val="00B050"/>
                </a:solidFill>
                <a:latin typeface="+mj-lt"/>
              </a:rPr>
              <a:t>'</a:t>
            </a:r>
            <a:r>
              <a:rPr lang="uk-UA" sz="1400" i="1" dirty="0" err="1" smtClean="0">
                <a:solidFill>
                  <a:srgbClr val="00B050"/>
                </a:solidFill>
                <a:latin typeface="+mj-lt"/>
              </a:rPr>
              <a:t>язування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 у зворотному порядку поточну голову з елементом </a:t>
            </a:r>
            <a:r>
              <a:rPr lang="uk-UA" sz="1400" b="1" i="1" dirty="0" smtClean="0">
                <a:solidFill>
                  <a:srgbClr val="00B050"/>
                </a:solidFill>
                <a:latin typeface="+mj-lt"/>
              </a:rPr>
              <a:t>х</a:t>
            </a:r>
            <a:endParaRPr lang="uk-UA" b="1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16311" y="5250879"/>
            <a:ext cx="4960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встановлюємо зв’язок елементу </a:t>
            </a:r>
            <a:r>
              <a:rPr lang="uk-UA" sz="1400" b="1" i="1" dirty="0" smtClean="0">
                <a:solidFill>
                  <a:srgbClr val="00B050"/>
                </a:solidFill>
                <a:latin typeface="+mj-lt"/>
              </a:rPr>
              <a:t>х 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з попереднім елементом</a:t>
            </a:r>
            <a:endParaRPr lang="uk-UA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826996" y="2804896"/>
            <a:ext cx="240983" cy="24098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1834650" y="2787217"/>
            <a:ext cx="225673" cy="27633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2081505" y="2925388"/>
            <a:ext cx="792087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16311" y="5774099"/>
            <a:ext cx="4960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визначення нової голови списку</a:t>
            </a:r>
            <a:endParaRPr lang="uk-UA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44753" y="3031194"/>
            <a:ext cx="38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h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167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27" grpId="0" animBg="1"/>
      <p:bldP spid="31" grpId="0"/>
      <p:bldP spid="32" grpId="0"/>
      <p:bldP spid="34" grpId="0" animBg="1"/>
      <p:bldP spid="39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56278" y="107340"/>
            <a:ext cx="246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 smtClean="0">
                <a:solidFill>
                  <a:schemeClr val="lt1"/>
                </a:solidFill>
                <a:latin typeface="+mn-lt"/>
              </a:rPr>
              <a:t>Операції в списках</a:t>
            </a:r>
            <a:endParaRPr lang="uk-UA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9236" y="555665"/>
            <a:ext cx="3158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Видалення елементу з списку: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53712" y="1608295"/>
            <a:ext cx="99321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306973" y="1605059"/>
            <a:ext cx="99321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946931" y="1752721"/>
            <a:ext cx="360042" cy="4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946931" y="1990159"/>
            <a:ext cx="360042" cy="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388346" y="1006070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FF0000"/>
                </a:solidFill>
                <a:latin typeface="+mj-lt"/>
              </a:rPr>
              <a:t>T(n) = 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Θ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(1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) </a:t>
            </a:r>
            <a:endParaRPr lang="uk-UA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3618862" y="1752277"/>
            <a:ext cx="3348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3618862" y="1989715"/>
            <a:ext cx="334850" cy="4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642677" y="1605058"/>
            <a:ext cx="99321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0" name="TextBox 49"/>
          <p:cNvSpPr txBox="1"/>
          <p:nvPr/>
        </p:nvSpPr>
        <p:spPr>
          <a:xfrm>
            <a:off x="2429933" y="2492896"/>
            <a:ext cx="395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+mj-lt"/>
              </a:rPr>
              <a:t>Що потрібно зробити?</a:t>
            </a:r>
            <a:endParaRPr lang="uk-UA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291565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err="1" smtClean="0">
                <a:solidFill>
                  <a:srgbClr val="00B050"/>
                </a:solidFill>
                <a:latin typeface="+mj-lt"/>
              </a:rPr>
              <a:t>Перенаправити</a:t>
            </a:r>
            <a:r>
              <a:rPr lang="uk-UA" b="1" dirty="0" smtClean="0">
                <a:solidFill>
                  <a:srgbClr val="00B050"/>
                </a:solidFill>
                <a:latin typeface="+mj-lt"/>
              </a:rPr>
              <a:t> зв'язки між елементами</a:t>
            </a:r>
            <a:endParaRPr lang="uk-UA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3087757" y="1245694"/>
            <a:ext cx="2703443" cy="357819"/>
          </a:xfrm>
          <a:custGeom>
            <a:avLst/>
            <a:gdLst>
              <a:gd name="connsiteX0" fmla="*/ 0 w 2703443"/>
              <a:gd name="connsiteY0" fmla="*/ 357819 h 357819"/>
              <a:gd name="connsiteX1" fmla="*/ 1272208 w 2703443"/>
              <a:gd name="connsiteY1" fmla="*/ 10 h 357819"/>
              <a:gd name="connsiteX2" fmla="*/ 2703443 w 2703443"/>
              <a:gd name="connsiteY2" fmla="*/ 344567 h 357819"/>
              <a:gd name="connsiteX3" fmla="*/ 2703443 w 2703443"/>
              <a:gd name="connsiteY3" fmla="*/ 344567 h 35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3443" h="357819">
                <a:moveTo>
                  <a:pt x="0" y="357819"/>
                </a:moveTo>
                <a:cubicBezTo>
                  <a:pt x="410817" y="180019"/>
                  <a:pt x="821634" y="2219"/>
                  <a:pt x="1272208" y="10"/>
                </a:cubicBezTo>
                <a:cubicBezTo>
                  <a:pt x="1722782" y="-2199"/>
                  <a:pt x="2703443" y="344567"/>
                  <a:pt x="2703443" y="344567"/>
                </a:cubicBezTo>
                <a:lnTo>
                  <a:pt x="2703443" y="344567"/>
                </a:lnTo>
              </a:path>
            </a:pathLst>
          </a:cu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олилиния 2"/>
          <p:cNvSpPr/>
          <p:nvPr/>
        </p:nvSpPr>
        <p:spPr>
          <a:xfrm>
            <a:off x="3048000" y="2105025"/>
            <a:ext cx="2743200" cy="295288"/>
          </a:xfrm>
          <a:custGeom>
            <a:avLst/>
            <a:gdLst>
              <a:gd name="connsiteX0" fmla="*/ 2743200 w 2743200"/>
              <a:gd name="connsiteY0" fmla="*/ 0 h 295288"/>
              <a:gd name="connsiteX1" fmla="*/ 1362075 w 2743200"/>
              <a:gd name="connsiteY1" fmla="*/ 295275 h 295288"/>
              <a:gd name="connsiteX2" fmla="*/ 0 w 2743200"/>
              <a:gd name="connsiteY2" fmla="*/ 9525 h 29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3200" h="295288">
                <a:moveTo>
                  <a:pt x="2743200" y="0"/>
                </a:moveTo>
                <a:cubicBezTo>
                  <a:pt x="2281237" y="146844"/>
                  <a:pt x="1819275" y="293688"/>
                  <a:pt x="1362075" y="295275"/>
                </a:cubicBezTo>
                <a:cubicBezTo>
                  <a:pt x="904875" y="296863"/>
                  <a:pt x="452437" y="153194"/>
                  <a:pt x="0" y="9525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TextBox 51"/>
          <p:cNvSpPr txBox="1"/>
          <p:nvPr/>
        </p:nvSpPr>
        <p:spPr>
          <a:xfrm>
            <a:off x="740244" y="3295382"/>
            <a:ext cx="42066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ListDelete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(L, x):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if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prev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(x) ≠ null then: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   next (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prev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(x)) = next (x)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else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  heal (L) = next (x)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 </a:t>
            </a:r>
            <a:endParaRPr lang="en-US" i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if next (x)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≠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null then: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 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prev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(next (x)) =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prev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(x)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else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  tail (L) =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prev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(x)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  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83968" y="3573016"/>
            <a:ext cx="4532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перевіряємо чи перед елементом </a:t>
            </a:r>
            <a:r>
              <a:rPr lang="en-US" sz="1400" i="1" dirty="0" smtClean="0">
                <a:solidFill>
                  <a:srgbClr val="00B050"/>
                </a:solidFill>
                <a:latin typeface="+mj-lt"/>
              </a:rPr>
              <a:t>x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 існує елемент та встановлюємо йому зв’язок </a:t>
            </a:r>
            <a:r>
              <a:rPr lang="en-US" sz="1400" i="1" dirty="0" smtClean="0">
                <a:solidFill>
                  <a:srgbClr val="00B050"/>
                </a:solidFill>
                <a:latin typeface="+mj-lt"/>
              </a:rPr>
              <a:t>next</a:t>
            </a:r>
            <a:endParaRPr lang="uk-UA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53712" y="4249490"/>
            <a:ext cx="4862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якщо перед х не існує елементів, встановлюємо, що новою головую буде настпуний за х елемент</a:t>
            </a:r>
            <a:endParaRPr lang="uk-UA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95130" y="5018021"/>
            <a:ext cx="4309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аналогічно в  зворотному порядку проводиться зв'язування наступного після х елементу з іншими елементами</a:t>
            </a:r>
            <a:endParaRPr lang="uk-UA" i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879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3" grpId="0" animBg="1"/>
      <p:bldP spid="52" grpId="0"/>
      <p:bldP spid="53" grpId="0"/>
      <p:bldP spid="54" grpId="0"/>
      <p:bldP spid="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9059" y="2636912"/>
            <a:ext cx="6777317" cy="122413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4.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Кореневі дерева</a:t>
            </a:r>
          </a:p>
        </p:txBody>
      </p:sp>
    </p:spTree>
    <p:extLst>
      <p:ext uri="{BB962C8B-B14F-4D97-AF65-F5344CB8AC3E}">
        <p14:creationId xmlns:p14="http://schemas.microsoft.com/office/powerpoint/2010/main" val="342836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47287" y="-87198"/>
            <a:ext cx="26821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Представлення </a:t>
            </a:r>
          </a:p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ієрархічних зв</a:t>
            </a:r>
            <a:r>
              <a:rPr lang="en-US" sz="2000" b="1" dirty="0" smtClean="0">
                <a:solidFill>
                  <a:schemeClr val="lt1"/>
                </a:solidFill>
                <a:latin typeface="+mn-lt"/>
              </a:rPr>
              <a:t>’</a:t>
            </a:r>
            <a:r>
              <a:rPr lang="uk-UA" sz="2000" b="1" dirty="0" err="1" smtClean="0">
                <a:solidFill>
                  <a:schemeClr val="lt1"/>
                </a:solidFill>
                <a:latin typeface="+mn-lt"/>
              </a:rPr>
              <a:t>язків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021068" y="1124744"/>
            <a:ext cx="1008112" cy="10081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Я</a:t>
            </a:r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2098596" y="2132856"/>
            <a:ext cx="1008112" cy="10081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тато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6084168" y="2132856"/>
            <a:ext cx="1008112" cy="10081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sz="1600" dirty="0" smtClean="0"/>
              <a:t>мама</a:t>
            </a:r>
            <a:endParaRPr lang="uk-UA" sz="1600" dirty="0"/>
          </a:p>
        </p:txBody>
      </p:sp>
      <p:sp>
        <p:nvSpPr>
          <p:cNvPr id="8" name="Овал 7"/>
          <p:cNvSpPr/>
          <p:nvPr/>
        </p:nvSpPr>
        <p:spPr>
          <a:xfrm>
            <a:off x="1090484" y="3550127"/>
            <a:ext cx="1008112" cy="10081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/>
              <a:t>grand</a:t>
            </a:r>
            <a:endParaRPr lang="uk-UA" sz="1400" dirty="0" smtClean="0"/>
          </a:p>
          <a:p>
            <a:pPr algn="ctr"/>
            <a:r>
              <a:rPr lang="en-US" sz="1400" dirty="0" smtClean="0"/>
              <a:t>mother</a:t>
            </a:r>
            <a:endParaRPr lang="uk-UA" sz="1400" dirty="0"/>
          </a:p>
        </p:txBody>
      </p:sp>
      <p:sp>
        <p:nvSpPr>
          <p:cNvPr id="9" name="Овал 8"/>
          <p:cNvSpPr/>
          <p:nvPr/>
        </p:nvSpPr>
        <p:spPr>
          <a:xfrm>
            <a:off x="3059832" y="3550127"/>
            <a:ext cx="1008112" cy="10081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grand</a:t>
            </a:r>
            <a:endParaRPr lang="uk-UA" sz="1600" dirty="0" smtClean="0"/>
          </a:p>
          <a:p>
            <a:pPr algn="ctr"/>
            <a:r>
              <a:rPr lang="en-US" sz="1600" dirty="0" smtClean="0"/>
              <a:t>father</a:t>
            </a:r>
            <a:endParaRPr lang="uk-UA" sz="1600" dirty="0"/>
          </a:p>
        </p:txBody>
      </p:sp>
      <p:sp>
        <p:nvSpPr>
          <p:cNvPr id="10" name="Овал 9"/>
          <p:cNvSpPr/>
          <p:nvPr/>
        </p:nvSpPr>
        <p:spPr>
          <a:xfrm>
            <a:off x="5148064" y="3550127"/>
            <a:ext cx="1008112" cy="10081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/>
              <a:t>grand</a:t>
            </a:r>
            <a:endParaRPr lang="uk-UA" sz="1600" dirty="0"/>
          </a:p>
          <a:p>
            <a:pPr algn="ctr"/>
            <a:r>
              <a:rPr lang="en-US" sz="1600" dirty="0"/>
              <a:t>mother</a:t>
            </a:r>
            <a:endParaRPr lang="uk-UA" sz="1600" dirty="0"/>
          </a:p>
        </p:txBody>
      </p:sp>
      <p:sp>
        <p:nvSpPr>
          <p:cNvPr id="11" name="Овал 10"/>
          <p:cNvSpPr/>
          <p:nvPr/>
        </p:nvSpPr>
        <p:spPr>
          <a:xfrm>
            <a:off x="7070651" y="3550127"/>
            <a:ext cx="1008112" cy="10081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/>
              <a:t>grand</a:t>
            </a:r>
            <a:endParaRPr lang="uk-UA" sz="1600" dirty="0"/>
          </a:p>
          <a:p>
            <a:pPr algn="ctr"/>
            <a:r>
              <a:rPr lang="en-US" sz="1600" dirty="0"/>
              <a:t>father</a:t>
            </a:r>
            <a:endParaRPr lang="uk-UA" sz="1600" dirty="0"/>
          </a:p>
        </p:txBody>
      </p:sp>
      <p:cxnSp>
        <p:nvCxnSpPr>
          <p:cNvPr id="12" name="Прямая со стрелкой 11"/>
          <p:cNvCxnSpPr>
            <a:stCxn id="2" idx="3"/>
          </p:cNvCxnSpPr>
          <p:nvPr/>
        </p:nvCxnSpPr>
        <p:spPr>
          <a:xfrm flipH="1">
            <a:off x="3059832" y="1985221"/>
            <a:ext cx="1108871" cy="507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5"/>
          </p:cNvCxnSpPr>
          <p:nvPr/>
        </p:nvCxnSpPr>
        <p:spPr>
          <a:xfrm>
            <a:off x="4881545" y="1985221"/>
            <a:ext cx="1202623" cy="507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8" idx="0"/>
          </p:cNvCxnSpPr>
          <p:nvPr/>
        </p:nvCxnSpPr>
        <p:spPr>
          <a:xfrm flipH="1">
            <a:off x="1594540" y="2996952"/>
            <a:ext cx="673204" cy="55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5"/>
            <a:endCxn id="9" idx="0"/>
          </p:cNvCxnSpPr>
          <p:nvPr/>
        </p:nvCxnSpPr>
        <p:spPr>
          <a:xfrm>
            <a:off x="2959073" y="2993333"/>
            <a:ext cx="604815" cy="556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3"/>
          </p:cNvCxnSpPr>
          <p:nvPr/>
        </p:nvCxnSpPr>
        <p:spPr>
          <a:xfrm flipH="1">
            <a:off x="5652120" y="2993333"/>
            <a:ext cx="579683" cy="556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1" idx="0"/>
          </p:cNvCxnSpPr>
          <p:nvPr/>
        </p:nvCxnSpPr>
        <p:spPr>
          <a:xfrm>
            <a:off x="6901503" y="2993333"/>
            <a:ext cx="673204" cy="556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683568" y="4437112"/>
            <a:ext cx="576064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931142" y="4437112"/>
            <a:ext cx="552626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699792" y="4437112"/>
            <a:ext cx="56168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" idx="5"/>
          </p:cNvCxnSpPr>
          <p:nvPr/>
        </p:nvCxnSpPr>
        <p:spPr>
          <a:xfrm>
            <a:off x="3920309" y="4410604"/>
            <a:ext cx="466293" cy="458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4788024" y="4437112"/>
            <a:ext cx="504056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0" idx="5"/>
          </p:cNvCxnSpPr>
          <p:nvPr/>
        </p:nvCxnSpPr>
        <p:spPr>
          <a:xfrm>
            <a:off x="6008541" y="4410604"/>
            <a:ext cx="507675" cy="458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6732240" y="4437112"/>
            <a:ext cx="505865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909615" y="4437112"/>
            <a:ext cx="504056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558547" y="5111414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…</a:t>
            </a:r>
            <a:endParaRPr lang="uk-UA" dirty="0"/>
          </a:p>
        </p:txBody>
      </p:sp>
      <p:sp>
        <p:nvSpPr>
          <p:cNvPr id="43" name="Овал 42"/>
          <p:cNvSpPr/>
          <p:nvPr/>
        </p:nvSpPr>
        <p:spPr>
          <a:xfrm>
            <a:off x="1975862" y="5111412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…</a:t>
            </a:r>
            <a:endParaRPr lang="uk-UA" dirty="0"/>
          </a:p>
        </p:txBody>
      </p:sp>
      <p:sp>
        <p:nvSpPr>
          <p:cNvPr id="44" name="Овал 43"/>
          <p:cNvSpPr/>
          <p:nvPr/>
        </p:nvSpPr>
        <p:spPr>
          <a:xfrm>
            <a:off x="2649297" y="5116762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…</a:t>
            </a:r>
            <a:endParaRPr lang="uk-UA" dirty="0"/>
          </a:p>
        </p:txBody>
      </p:sp>
      <p:sp>
        <p:nvSpPr>
          <p:cNvPr id="45" name="Овал 44"/>
          <p:cNvSpPr/>
          <p:nvPr/>
        </p:nvSpPr>
        <p:spPr>
          <a:xfrm>
            <a:off x="3992086" y="5111412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…</a:t>
            </a:r>
            <a:endParaRPr lang="uk-UA" dirty="0"/>
          </a:p>
        </p:txBody>
      </p:sp>
      <p:sp>
        <p:nvSpPr>
          <p:cNvPr id="46" name="Овал 45"/>
          <p:cNvSpPr/>
          <p:nvPr/>
        </p:nvSpPr>
        <p:spPr>
          <a:xfrm>
            <a:off x="4665521" y="5116762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…</a:t>
            </a:r>
            <a:endParaRPr lang="uk-UA" dirty="0"/>
          </a:p>
        </p:txBody>
      </p:sp>
      <p:sp>
        <p:nvSpPr>
          <p:cNvPr id="47" name="Овал 46"/>
          <p:cNvSpPr/>
          <p:nvPr/>
        </p:nvSpPr>
        <p:spPr>
          <a:xfrm>
            <a:off x="6023897" y="5105580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…</a:t>
            </a:r>
            <a:endParaRPr lang="uk-UA" dirty="0"/>
          </a:p>
        </p:txBody>
      </p:sp>
      <p:sp>
        <p:nvSpPr>
          <p:cNvPr id="48" name="Овал 47"/>
          <p:cNvSpPr/>
          <p:nvPr/>
        </p:nvSpPr>
        <p:spPr>
          <a:xfrm>
            <a:off x="6697332" y="5110930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…</a:t>
            </a:r>
            <a:endParaRPr lang="uk-UA" dirty="0"/>
          </a:p>
        </p:txBody>
      </p:sp>
      <p:sp>
        <p:nvSpPr>
          <p:cNvPr id="49" name="Овал 48"/>
          <p:cNvSpPr/>
          <p:nvPr/>
        </p:nvSpPr>
        <p:spPr>
          <a:xfrm>
            <a:off x="8080034" y="5104405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…</a:t>
            </a:r>
            <a:endParaRPr lang="uk-UA" dirty="0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351" y="651490"/>
            <a:ext cx="1406805" cy="1636763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4881545" y="880270"/>
            <a:ext cx="1080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корінь</a:t>
            </a:r>
            <a:endParaRPr lang="uk-UA" sz="2000" i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033748" y="5960879"/>
            <a:ext cx="1080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i="1" dirty="0" smtClean="0">
                <a:solidFill>
                  <a:srgbClr val="0070C0"/>
                </a:solidFill>
                <a:latin typeface="+mj-lt"/>
              </a:rPr>
              <a:t>листки</a:t>
            </a:r>
            <a:endParaRPr lang="uk-UA" sz="2000" i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9" name="Правая фигурная скобка 58"/>
          <p:cNvSpPr/>
          <p:nvPr/>
        </p:nvSpPr>
        <p:spPr>
          <a:xfrm rot="5400000">
            <a:off x="4468644" y="1957493"/>
            <a:ext cx="210328" cy="79172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165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16348" y="76562"/>
            <a:ext cx="3397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Наслідування та </a:t>
            </a:r>
            <a:r>
              <a:rPr lang="uk-UA" sz="2000" b="1" dirty="0" err="1" smtClean="0">
                <a:solidFill>
                  <a:schemeClr val="lt1"/>
                </a:solidFill>
                <a:latin typeface="+mn-lt"/>
              </a:rPr>
              <a:t>арність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83671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+mj-lt"/>
              </a:rPr>
              <a:t>Одна із основних парадигм ООП – </a:t>
            </a:r>
            <a:r>
              <a:rPr lang="uk-UA" b="1" dirty="0" smtClean="0">
                <a:solidFill>
                  <a:srgbClr val="0070C0"/>
                </a:solidFill>
                <a:latin typeface="+mj-lt"/>
              </a:rPr>
              <a:t>НАСЛІДУВАННЯ</a:t>
            </a:r>
          </a:p>
          <a:p>
            <a:endParaRPr lang="uk-UA" i="1" dirty="0">
              <a:latin typeface="+mj-lt"/>
            </a:endParaRPr>
          </a:p>
          <a:p>
            <a:r>
              <a:rPr lang="uk-UA" i="1" dirty="0" smtClean="0">
                <a:latin typeface="+mj-lt"/>
              </a:rPr>
              <a:t>Кореневі дерева використовують для візуалізації послідовності наслідування класів (вказувати батьківські класи та їх нащадки)</a:t>
            </a:r>
            <a:endParaRPr lang="uk-UA" i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369791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err="1" smtClean="0">
                <a:solidFill>
                  <a:srgbClr val="0070C0"/>
                </a:solidFill>
                <a:latin typeface="+mj-lt"/>
              </a:rPr>
              <a:t>Арність</a:t>
            </a:r>
            <a:r>
              <a:rPr lang="uk-UA" dirty="0" smtClean="0">
                <a:latin typeface="+mj-lt"/>
              </a:rPr>
              <a:t> – це кількість дочірніх елементів вузла дерева</a:t>
            </a:r>
            <a:endParaRPr lang="uk-UA" i="1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5070" y="3161460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+mj-lt"/>
              </a:rPr>
              <a:t>Бінарна структура</a:t>
            </a:r>
            <a:endParaRPr lang="uk-UA" i="1" dirty="0"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35927" y="4246349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х</a:t>
            </a:r>
          </a:p>
        </p:txBody>
      </p:sp>
      <p:cxnSp>
        <p:nvCxnSpPr>
          <p:cNvPr id="9" name="Прямая со стрелкой 8"/>
          <p:cNvCxnSpPr>
            <a:stCxn id="8" idx="0"/>
          </p:cNvCxnSpPr>
          <p:nvPr/>
        </p:nvCxnSpPr>
        <p:spPr>
          <a:xfrm flipH="1" flipV="1">
            <a:off x="2413202" y="3789040"/>
            <a:ext cx="1" cy="457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300533" y="3848417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parent</a:t>
            </a:r>
            <a:endParaRPr lang="uk-UA" sz="1600" i="1" dirty="0">
              <a:latin typeface="+mj-lt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763688" y="4728878"/>
            <a:ext cx="444247" cy="38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18470" y="4728878"/>
            <a:ext cx="444247" cy="38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639480" y="4559205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right</a:t>
            </a:r>
            <a:endParaRPr lang="uk-UA" sz="1600" i="1" dirty="0"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06805" y="4559205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left</a:t>
            </a:r>
            <a:endParaRPr lang="uk-UA" sz="1600" i="1" dirty="0"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37584" y="3022960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+mj-lt"/>
              </a:rPr>
              <a:t>Структура з довільною </a:t>
            </a:r>
            <a:r>
              <a:rPr lang="uk-UA" dirty="0" err="1" smtClean="0">
                <a:latin typeface="+mj-lt"/>
              </a:rPr>
              <a:t>арністю</a:t>
            </a:r>
            <a:endParaRPr lang="uk-UA" i="1" dirty="0">
              <a:latin typeface="+mj-lt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225078" y="4246349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х</a:t>
            </a:r>
          </a:p>
        </p:txBody>
      </p:sp>
      <p:cxnSp>
        <p:nvCxnSpPr>
          <p:cNvPr id="19" name="Прямая со стрелкой 18"/>
          <p:cNvCxnSpPr>
            <a:stCxn id="18" idx="0"/>
          </p:cNvCxnSpPr>
          <p:nvPr/>
        </p:nvCxnSpPr>
        <p:spPr>
          <a:xfrm flipH="1" flipV="1">
            <a:off x="6502353" y="3789040"/>
            <a:ext cx="1" cy="457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389684" y="3848417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parent</a:t>
            </a:r>
            <a:endParaRPr lang="uk-UA" sz="1600" i="1" dirty="0">
              <a:latin typeface="+mj-lt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5852839" y="4728878"/>
            <a:ext cx="444247" cy="38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707621" y="4728878"/>
            <a:ext cx="444247" cy="38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7116407" y="5038409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х3</a:t>
            </a:r>
            <a:endParaRPr lang="uk-UA" sz="14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7393682" y="5612085"/>
            <a:ext cx="13114" cy="21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618369" y="5500037"/>
            <a:ext cx="247370" cy="21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5422050" y="5103012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х1</a:t>
            </a:r>
            <a:endParaRPr lang="uk-UA" sz="1400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6502353" y="4800900"/>
            <a:ext cx="0" cy="461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6254829" y="5269993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х2</a:t>
            </a:r>
            <a:endParaRPr lang="uk-UA" sz="1400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5206026" y="5500037"/>
            <a:ext cx="216024" cy="218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4778805" y="5663776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…</a:t>
            </a:r>
            <a:endParaRPr lang="uk-UA" sz="1400" dirty="0"/>
          </a:p>
        </p:txBody>
      </p:sp>
      <p:sp>
        <p:nvSpPr>
          <p:cNvPr id="41" name="Овал 40"/>
          <p:cNvSpPr/>
          <p:nvPr/>
        </p:nvSpPr>
        <p:spPr>
          <a:xfrm>
            <a:off x="7122963" y="5824544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…</a:t>
            </a:r>
            <a:endParaRPr lang="uk-UA" sz="1400" dirty="0"/>
          </a:p>
        </p:txBody>
      </p:sp>
      <p:sp>
        <p:nvSpPr>
          <p:cNvPr id="42" name="Овал 41"/>
          <p:cNvSpPr/>
          <p:nvPr/>
        </p:nvSpPr>
        <p:spPr>
          <a:xfrm>
            <a:off x="7787930" y="5657563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…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12854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81835" y="76562"/>
            <a:ext cx="26661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Бінарна структура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05273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+mj-lt"/>
              </a:rPr>
              <a:t>Що потрібно знати для пошуку елементу за такою структурою?</a:t>
            </a:r>
            <a:endParaRPr lang="uk-UA" i="1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645024"/>
            <a:ext cx="5112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Ключ для доступу до вузла </a:t>
            </a:r>
            <a:r>
              <a:rPr lang="en-US" b="1" i="1" dirty="0" smtClean="0">
                <a:latin typeface="+mj-lt"/>
              </a:rPr>
              <a:t>x</a:t>
            </a:r>
            <a:endParaRPr lang="uk-UA" b="1" i="1" dirty="0" smtClean="0">
              <a:latin typeface="+mj-lt"/>
            </a:endParaRP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батьківський вузол</a:t>
            </a: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</a:t>
            </a:r>
            <a:r>
              <a:rPr lang="uk-UA" i="1" dirty="0" err="1" smtClean="0">
                <a:latin typeface="+mj-lt"/>
              </a:rPr>
              <a:t>нащадка</a:t>
            </a:r>
            <a:r>
              <a:rPr lang="uk-UA" i="1" dirty="0" smtClean="0">
                <a:latin typeface="+mj-lt"/>
              </a:rPr>
              <a:t> 1</a:t>
            </a: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</a:t>
            </a:r>
            <a:r>
              <a:rPr lang="uk-UA" i="1" dirty="0" err="1" smtClean="0">
                <a:latin typeface="+mj-lt"/>
              </a:rPr>
              <a:t>нащадка</a:t>
            </a:r>
            <a:r>
              <a:rPr lang="uk-UA" i="1" dirty="0" smtClean="0">
                <a:latin typeface="+mj-lt"/>
              </a:rPr>
              <a:t> 2</a:t>
            </a:r>
            <a:endParaRPr lang="uk-UA" i="1" dirty="0" smtClean="0"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17387" y="2310151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х</a:t>
            </a:r>
          </a:p>
        </p:txBody>
      </p:sp>
      <p:cxnSp>
        <p:nvCxnSpPr>
          <p:cNvPr id="9" name="Прямая со стрелкой 8"/>
          <p:cNvCxnSpPr>
            <a:stCxn id="8" idx="0"/>
          </p:cNvCxnSpPr>
          <p:nvPr/>
        </p:nvCxnSpPr>
        <p:spPr>
          <a:xfrm flipH="1" flipV="1">
            <a:off x="4494662" y="1852842"/>
            <a:ext cx="1" cy="457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381993" y="1912219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parent</a:t>
            </a:r>
            <a:endParaRPr lang="uk-UA" sz="1600" i="1" dirty="0">
              <a:latin typeface="+mj-lt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845148" y="2792680"/>
            <a:ext cx="444247" cy="38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99930" y="2792680"/>
            <a:ext cx="444247" cy="38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720940" y="2623007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right</a:t>
            </a:r>
            <a:endParaRPr lang="uk-UA" sz="1600" i="1" dirty="0"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88265" y="2623007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left</a:t>
            </a:r>
            <a:endParaRPr lang="uk-UA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533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15685" y="76562"/>
            <a:ext cx="2398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Довільна </a:t>
            </a:r>
            <a:r>
              <a:rPr lang="uk-UA" sz="2000" b="1" dirty="0" err="1" smtClean="0">
                <a:solidFill>
                  <a:schemeClr val="lt1"/>
                </a:solidFill>
                <a:latin typeface="+mn-lt"/>
              </a:rPr>
              <a:t>арність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106163" y="2210845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х</a:t>
            </a:r>
          </a:p>
        </p:txBody>
      </p:sp>
      <p:cxnSp>
        <p:nvCxnSpPr>
          <p:cNvPr id="19" name="Прямая со стрелкой 18"/>
          <p:cNvCxnSpPr>
            <a:stCxn id="18" idx="0"/>
          </p:cNvCxnSpPr>
          <p:nvPr/>
        </p:nvCxnSpPr>
        <p:spPr>
          <a:xfrm flipH="1" flipV="1">
            <a:off x="4383438" y="1753536"/>
            <a:ext cx="1" cy="457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270769" y="1812913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parent</a:t>
            </a:r>
            <a:endParaRPr lang="uk-UA" sz="1600" i="1" dirty="0">
              <a:latin typeface="+mj-lt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3733924" y="2693374"/>
            <a:ext cx="444247" cy="38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588706" y="2693374"/>
            <a:ext cx="444247" cy="38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997492" y="3002905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х3</a:t>
            </a:r>
            <a:endParaRPr lang="uk-UA" sz="14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5274767" y="3576581"/>
            <a:ext cx="13114" cy="21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499454" y="3464533"/>
            <a:ext cx="247370" cy="21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303135" y="3067508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х1</a:t>
            </a:r>
            <a:endParaRPr lang="uk-UA" sz="1400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383438" y="2765396"/>
            <a:ext cx="0" cy="461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4135914" y="3234489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х2</a:t>
            </a:r>
            <a:endParaRPr lang="uk-UA" sz="1400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3087111" y="3464533"/>
            <a:ext cx="216024" cy="218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659890" y="3628272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…</a:t>
            </a:r>
            <a:endParaRPr lang="uk-UA" sz="1400" dirty="0"/>
          </a:p>
        </p:txBody>
      </p:sp>
      <p:sp>
        <p:nvSpPr>
          <p:cNvPr id="41" name="Овал 40"/>
          <p:cNvSpPr/>
          <p:nvPr/>
        </p:nvSpPr>
        <p:spPr>
          <a:xfrm>
            <a:off x="5004048" y="3789040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…</a:t>
            </a:r>
            <a:endParaRPr lang="uk-UA" sz="1400" dirty="0"/>
          </a:p>
        </p:txBody>
      </p:sp>
      <p:sp>
        <p:nvSpPr>
          <p:cNvPr id="42" name="Овал 41"/>
          <p:cNvSpPr/>
          <p:nvPr/>
        </p:nvSpPr>
        <p:spPr>
          <a:xfrm>
            <a:off x="5669015" y="3622059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…</a:t>
            </a:r>
            <a:endParaRPr lang="uk-UA" sz="1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55576" y="105273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+mj-lt"/>
              </a:rPr>
              <a:t>Що потрібно знати для пошуку елементу за такою структурою?</a:t>
            </a:r>
            <a:endParaRPr lang="uk-UA" i="1" dirty="0">
              <a:latin typeface="+mj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55576" y="4625925"/>
            <a:ext cx="51125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Ключ для доступу до вузла </a:t>
            </a:r>
            <a:r>
              <a:rPr lang="en-US" b="1" i="1" dirty="0" smtClean="0">
                <a:latin typeface="+mj-lt"/>
              </a:rPr>
              <a:t>x</a:t>
            </a:r>
            <a:endParaRPr lang="uk-UA" b="1" i="1" dirty="0" smtClean="0">
              <a:latin typeface="+mj-lt"/>
            </a:endParaRP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батьківський вузол</a:t>
            </a: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</a:t>
            </a:r>
            <a:r>
              <a:rPr lang="uk-UA" i="1" dirty="0" err="1" smtClean="0">
                <a:latin typeface="+mj-lt"/>
              </a:rPr>
              <a:t>нащадка</a:t>
            </a:r>
            <a:r>
              <a:rPr lang="uk-UA" i="1" dirty="0" smtClean="0">
                <a:latin typeface="+mj-lt"/>
              </a:rPr>
              <a:t> 1</a:t>
            </a: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</a:t>
            </a:r>
            <a:r>
              <a:rPr lang="uk-UA" i="1" dirty="0" err="1" smtClean="0">
                <a:latin typeface="+mj-lt"/>
              </a:rPr>
              <a:t>нащадка</a:t>
            </a:r>
            <a:r>
              <a:rPr lang="uk-UA" i="1" dirty="0" smtClean="0">
                <a:latin typeface="+mj-lt"/>
              </a:rPr>
              <a:t> …</a:t>
            </a: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</a:t>
            </a:r>
            <a:r>
              <a:rPr lang="uk-UA" i="1" dirty="0" err="1" smtClean="0">
                <a:latin typeface="+mj-lt"/>
              </a:rPr>
              <a:t>нащадка</a:t>
            </a:r>
            <a:r>
              <a:rPr lang="uk-UA" i="1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n</a:t>
            </a:r>
            <a:endParaRPr lang="uk-UA" i="1" dirty="0" smtClean="0">
              <a:latin typeface="+mj-lt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4788024" y="5229200"/>
            <a:ext cx="65452" cy="8020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Прямоугольник 35"/>
          <p:cNvSpPr/>
          <p:nvPr/>
        </p:nvSpPr>
        <p:spPr>
          <a:xfrm>
            <a:off x="4953999" y="5364505"/>
            <a:ext cx="37224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rgbClr val="0070C0"/>
                </a:solidFill>
                <a:latin typeface="+mj-lt"/>
              </a:rPr>
              <a:t>Ускладнення: для різних вузлів кількість нащадків різна!!</a:t>
            </a:r>
            <a:endParaRPr lang="uk-UA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464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15685" y="76562"/>
            <a:ext cx="2398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Довільна </a:t>
            </a:r>
            <a:r>
              <a:rPr lang="uk-UA" sz="2000" b="1" dirty="0" err="1" smtClean="0">
                <a:solidFill>
                  <a:schemeClr val="lt1"/>
                </a:solidFill>
                <a:latin typeface="+mn-lt"/>
              </a:rPr>
              <a:t>арність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1560" y="620688"/>
            <a:ext cx="51125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Ключ для доступу до вузла </a:t>
            </a:r>
            <a:r>
              <a:rPr lang="en-US" b="1" i="1" dirty="0" smtClean="0">
                <a:latin typeface="+mj-lt"/>
              </a:rPr>
              <a:t>x</a:t>
            </a:r>
            <a:endParaRPr lang="uk-UA" b="1" i="1" dirty="0" smtClean="0">
              <a:latin typeface="+mj-lt"/>
            </a:endParaRP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батьківський вузол</a:t>
            </a: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</a:t>
            </a:r>
            <a:r>
              <a:rPr lang="uk-UA" i="1" dirty="0" err="1" smtClean="0">
                <a:latin typeface="+mj-lt"/>
              </a:rPr>
              <a:t>нащадка</a:t>
            </a:r>
            <a:r>
              <a:rPr lang="uk-UA" i="1" dirty="0" smtClean="0">
                <a:latin typeface="+mj-lt"/>
              </a:rPr>
              <a:t> 1</a:t>
            </a: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</a:t>
            </a:r>
            <a:r>
              <a:rPr lang="uk-UA" i="1" dirty="0" err="1" smtClean="0">
                <a:latin typeface="+mj-lt"/>
              </a:rPr>
              <a:t>нащадка</a:t>
            </a:r>
            <a:r>
              <a:rPr lang="uk-UA" i="1" dirty="0" smtClean="0">
                <a:latin typeface="+mj-lt"/>
              </a:rPr>
              <a:t> …</a:t>
            </a:r>
          </a:p>
          <a:p>
            <a:pPr marL="342900" indent="-342900" algn="just">
              <a:buAutoNum type="arabicPeriod"/>
            </a:pPr>
            <a:r>
              <a:rPr lang="uk-UA" i="1" dirty="0" smtClean="0">
                <a:latin typeface="+mj-lt"/>
              </a:rPr>
              <a:t>Інформацію про </a:t>
            </a:r>
            <a:r>
              <a:rPr lang="uk-UA" i="1" dirty="0" err="1" smtClean="0">
                <a:latin typeface="+mj-lt"/>
              </a:rPr>
              <a:t>нащадка</a:t>
            </a:r>
            <a:r>
              <a:rPr lang="uk-UA" i="1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n</a:t>
            </a:r>
            <a:endParaRPr lang="uk-UA" i="1" dirty="0" smtClean="0">
              <a:latin typeface="+mj-lt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4644008" y="1258803"/>
            <a:ext cx="65452" cy="8020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Прямоугольник 35"/>
          <p:cNvSpPr/>
          <p:nvPr/>
        </p:nvSpPr>
        <p:spPr>
          <a:xfrm>
            <a:off x="4742574" y="1178749"/>
            <a:ext cx="37224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rgbClr val="FF0000"/>
                </a:solidFill>
                <a:latin typeface="+mj-lt"/>
              </a:rPr>
              <a:t>Для того щоб не використовувати зайвої пам'яті ми можемо усіх нащадків будь-якого вузла об'єднати у зв'язний список</a:t>
            </a:r>
            <a:endParaRPr lang="uk-UA" sz="1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7584" y="241159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+mj-lt"/>
              </a:rPr>
              <a:t>Що потрібно знати для пошуку в такому випадку?</a:t>
            </a:r>
            <a:endParaRPr lang="uk-UA" i="1" dirty="0">
              <a:latin typeface="+mj-lt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731740" y="3685936"/>
            <a:ext cx="554551" cy="55455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key</a:t>
            </a:r>
            <a:endParaRPr lang="uk-UA" sz="1600" dirty="0"/>
          </a:p>
        </p:txBody>
      </p:sp>
      <p:cxnSp>
        <p:nvCxnSpPr>
          <p:cNvPr id="25" name="Прямая со стрелкой 24"/>
          <p:cNvCxnSpPr>
            <a:stCxn id="24" idx="0"/>
          </p:cNvCxnSpPr>
          <p:nvPr/>
        </p:nvCxnSpPr>
        <p:spPr>
          <a:xfrm flipH="1" flipV="1">
            <a:off x="2009015" y="3228627"/>
            <a:ext cx="1" cy="457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896346" y="3288004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parent</a:t>
            </a:r>
            <a:endParaRPr lang="uk-UA" sz="1600" i="1" dirty="0">
              <a:latin typeface="+mj-lt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2286291" y="3978181"/>
            <a:ext cx="674679" cy="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2171578" y="3999116"/>
            <a:ext cx="1080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right sibling</a:t>
            </a:r>
            <a:endParaRPr lang="uk-UA" sz="1600" i="1" dirty="0"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43608" y="4212377"/>
            <a:ext cx="1080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latin typeface="+mj-lt"/>
              </a:rPr>
              <a:t>first </a:t>
            </a:r>
          </a:p>
          <a:p>
            <a:pPr algn="ctr"/>
            <a:r>
              <a:rPr lang="en-US" sz="1600" i="1" dirty="0" smtClean="0">
                <a:latin typeface="+mj-lt"/>
              </a:rPr>
              <a:t>child</a:t>
            </a:r>
            <a:endParaRPr lang="uk-UA" sz="1600" i="1" dirty="0">
              <a:latin typeface="+mj-lt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flipH="1">
            <a:off x="2009015" y="4225072"/>
            <a:ext cx="1" cy="457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637968" y="3076390"/>
            <a:ext cx="864096" cy="52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" name="Прямая соединительная линия 7"/>
          <p:cNvCxnSpPr>
            <a:stCxn id="6" idx="1"/>
            <a:endCxn id="6" idx="3"/>
          </p:cNvCxnSpPr>
          <p:nvPr/>
        </p:nvCxnSpPr>
        <p:spPr>
          <a:xfrm>
            <a:off x="5637968" y="333684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2"/>
          </p:cNvCxnSpPr>
          <p:nvPr/>
        </p:nvCxnSpPr>
        <p:spPr>
          <a:xfrm flipV="1">
            <a:off x="6070016" y="3336840"/>
            <a:ext cx="0" cy="260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57654" y="3041463"/>
            <a:ext cx="624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parent</a:t>
            </a:r>
            <a:endParaRPr lang="uk-UA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723186" y="332029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</a:t>
            </a:r>
            <a:endParaRPr lang="uk-UA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6155235" y="332029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uk-UA" sz="1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270624" y="4128549"/>
            <a:ext cx="864096" cy="52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8" name="Прямая соединительная линия 47"/>
          <p:cNvCxnSpPr>
            <a:stCxn id="47" idx="1"/>
            <a:endCxn id="47" idx="3"/>
          </p:cNvCxnSpPr>
          <p:nvPr/>
        </p:nvCxnSpPr>
        <p:spPr>
          <a:xfrm>
            <a:off x="4270624" y="4388999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47" idx="2"/>
          </p:cNvCxnSpPr>
          <p:nvPr/>
        </p:nvCxnSpPr>
        <p:spPr>
          <a:xfrm flipV="1">
            <a:off x="4702672" y="4388999"/>
            <a:ext cx="0" cy="260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90310" y="4093622"/>
            <a:ext cx="624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parent</a:t>
            </a:r>
            <a:endParaRPr lang="uk-UA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4355842" y="437245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</a:t>
            </a:r>
            <a:endParaRPr lang="uk-UA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7891" y="437245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uk-UA" sz="1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637968" y="4128549"/>
            <a:ext cx="864096" cy="52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54" name="Прямая соединительная линия 53"/>
          <p:cNvCxnSpPr>
            <a:stCxn id="53" idx="1"/>
            <a:endCxn id="53" idx="3"/>
          </p:cNvCxnSpPr>
          <p:nvPr/>
        </p:nvCxnSpPr>
        <p:spPr>
          <a:xfrm>
            <a:off x="5637968" y="4388999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53" idx="2"/>
          </p:cNvCxnSpPr>
          <p:nvPr/>
        </p:nvCxnSpPr>
        <p:spPr>
          <a:xfrm flipV="1">
            <a:off x="6070016" y="4388999"/>
            <a:ext cx="0" cy="260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757654" y="4093622"/>
            <a:ext cx="624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parent</a:t>
            </a:r>
            <a:endParaRPr lang="uk-UA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5723186" y="437245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</a:t>
            </a:r>
            <a:endParaRPr lang="uk-UA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6155235" y="437245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uk-UA" sz="1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023961" y="4126720"/>
            <a:ext cx="864096" cy="52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0" name="Прямая соединительная линия 59"/>
          <p:cNvCxnSpPr>
            <a:stCxn id="59" idx="1"/>
            <a:endCxn id="59" idx="3"/>
          </p:cNvCxnSpPr>
          <p:nvPr/>
        </p:nvCxnSpPr>
        <p:spPr>
          <a:xfrm>
            <a:off x="7023961" y="438717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59" idx="2"/>
          </p:cNvCxnSpPr>
          <p:nvPr/>
        </p:nvCxnSpPr>
        <p:spPr>
          <a:xfrm flipV="1">
            <a:off x="7456009" y="4387170"/>
            <a:ext cx="0" cy="260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143647" y="4091793"/>
            <a:ext cx="624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parent</a:t>
            </a:r>
            <a:endParaRPr lang="uk-UA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7109179" y="437062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</a:t>
            </a:r>
            <a:endParaRPr lang="uk-UA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7541228" y="437062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uk-UA" sz="1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491880" y="5197636"/>
            <a:ext cx="864096" cy="52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6" name="Прямая соединительная линия 65"/>
          <p:cNvCxnSpPr>
            <a:stCxn id="65" idx="1"/>
            <a:endCxn id="65" idx="3"/>
          </p:cNvCxnSpPr>
          <p:nvPr/>
        </p:nvCxnSpPr>
        <p:spPr>
          <a:xfrm>
            <a:off x="3491880" y="545808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65" idx="2"/>
          </p:cNvCxnSpPr>
          <p:nvPr/>
        </p:nvCxnSpPr>
        <p:spPr>
          <a:xfrm flipV="1">
            <a:off x="3923928" y="5458086"/>
            <a:ext cx="0" cy="260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11566" y="5162709"/>
            <a:ext cx="624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parent</a:t>
            </a:r>
            <a:endParaRPr lang="uk-UA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3577098" y="54415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</a:t>
            </a:r>
            <a:endParaRPr lang="uk-UA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4009147" y="544153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uk-UA" sz="1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018559" y="5195807"/>
            <a:ext cx="864096" cy="52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2" name="Прямая соединительная линия 71"/>
          <p:cNvCxnSpPr>
            <a:stCxn id="71" idx="1"/>
            <a:endCxn id="71" idx="3"/>
          </p:cNvCxnSpPr>
          <p:nvPr/>
        </p:nvCxnSpPr>
        <p:spPr>
          <a:xfrm>
            <a:off x="5018559" y="5456257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71" idx="2"/>
          </p:cNvCxnSpPr>
          <p:nvPr/>
        </p:nvCxnSpPr>
        <p:spPr>
          <a:xfrm flipV="1">
            <a:off x="5450607" y="5456257"/>
            <a:ext cx="0" cy="260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138245" y="5160880"/>
            <a:ext cx="624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parent</a:t>
            </a:r>
            <a:endParaRPr lang="uk-UA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5103777" y="543970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</a:t>
            </a:r>
            <a:endParaRPr lang="uk-UA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5535826" y="543970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uk-UA" sz="1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7023961" y="5212356"/>
            <a:ext cx="864096" cy="52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8" name="Прямая соединительная линия 77"/>
          <p:cNvCxnSpPr>
            <a:stCxn id="77" idx="1"/>
            <a:endCxn id="77" idx="3"/>
          </p:cNvCxnSpPr>
          <p:nvPr/>
        </p:nvCxnSpPr>
        <p:spPr>
          <a:xfrm>
            <a:off x="7023961" y="547280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77" idx="2"/>
          </p:cNvCxnSpPr>
          <p:nvPr/>
        </p:nvCxnSpPr>
        <p:spPr>
          <a:xfrm flipV="1">
            <a:off x="7456009" y="5472806"/>
            <a:ext cx="0" cy="260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143647" y="5177429"/>
            <a:ext cx="624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parent</a:t>
            </a:r>
            <a:endParaRPr lang="uk-UA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7109179" y="545625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</a:t>
            </a:r>
            <a:endParaRPr lang="uk-UA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7541228" y="545625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uk-UA" sz="1200" dirty="0"/>
          </a:p>
        </p:txBody>
      </p:sp>
      <p:cxnSp>
        <p:nvCxnSpPr>
          <p:cNvPr id="14" name="Прямая со стрелкой 13"/>
          <p:cNvCxnSpPr>
            <a:stCxn id="6" idx="3"/>
          </p:cNvCxnSpPr>
          <p:nvPr/>
        </p:nvCxnSpPr>
        <p:spPr>
          <a:xfrm>
            <a:off x="6502064" y="3336840"/>
            <a:ext cx="521897" cy="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7023961" y="3223903"/>
            <a:ext cx="258574" cy="2585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7018033" y="3226335"/>
            <a:ext cx="270430" cy="26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6" idx="2"/>
          </p:cNvCxnSpPr>
          <p:nvPr/>
        </p:nvCxnSpPr>
        <p:spPr>
          <a:xfrm flipH="1">
            <a:off x="5134720" y="3597290"/>
            <a:ext cx="935296" cy="527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stCxn id="50" idx="0"/>
          </p:cNvCxnSpPr>
          <p:nvPr/>
        </p:nvCxnSpPr>
        <p:spPr>
          <a:xfrm flipV="1">
            <a:off x="4702672" y="3580742"/>
            <a:ext cx="942306" cy="51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47" idx="2"/>
          </p:cNvCxnSpPr>
          <p:nvPr/>
        </p:nvCxnSpPr>
        <p:spPr>
          <a:xfrm flipH="1">
            <a:off x="4355842" y="4649449"/>
            <a:ext cx="346830" cy="562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stCxn id="65" idx="3"/>
            <a:endCxn id="71" idx="1"/>
          </p:cNvCxnSpPr>
          <p:nvPr/>
        </p:nvCxnSpPr>
        <p:spPr>
          <a:xfrm flipV="1">
            <a:off x="4355976" y="5456257"/>
            <a:ext cx="662583" cy="1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47" idx="3"/>
            <a:endCxn id="53" idx="1"/>
          </p:cNvCxnSpPr>
          <p:nvPr/>
        </p:nvCxnSpPr>
        <p:spPr>
          <a:xfrm>
            <a:off x="5134720" y="4388999"/>
            <a:ext cx="5032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stCxn id="68" idx="0"/>
          </p:cNvCxnSpPr>
          <p:nvPr/>
        </p:nvCxnSpPr>
        <p:spPr>
          <a:xfrm flipV="1">
            <a:off x="3923928" y="4647620"/>
            <a:ext cx="354845" cy="515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>
            <a:stCxn id="65" idx="2"/>
          </p:cNvCxnSpPr>
          <p:nvPr/>
        </p:nvCxnSpPr>
        <p:spPr>
          <a:xfrm flipH="1">
            <a:off x="3917471" y="5718536"/>
            <a:ext cx="6457" cy="260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Овал 103"/>
          <p:cNvSpPr/>
          <p:nvPr/>
        </p:nvSpPr>
        <p:spPr>
          <a:xfrm>
            <a:off x="3788184" y="5982140"/>
            <a:ext cx="258574" cy="2585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V="1">
            <a:off x="3782256" y="5984572"/>
            <a:ext cx="270430" cy="26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stCxn id="74" idx="0"/>
          </p:cNvCxnSpPr>
          <p:nvPr/>
        </p:nvCxnSpPr>
        <p:spPr>
          <a:xfrm flipH="1" flipV="1">
            <a:off x="5142735" y="4647620"/>
            <a:ext cx="307872" cy="513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71" idx="3"/>
          </p:cNvCxnSpPr>
          <p:nvPr/>
        </p:nvCxnSpPr>
        <p:spPr>
          <a:xfrm flipV="1">
            <a:off x="5882655" y="5454428"/>
            <a:ext cx="331377" cy="1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stCxn id="71" idx="2"/>
            <a:endCxn id="115" idx="0"/>
          </p:cNvCxnSpPr>
          <p:nvPr/>
        </p:nvCxnSpPr>
        <p:spPr>
          <a:xfrm flipH="1">
            <a:off x="5450605" y="5716707"/>
            <a:ext cx="2" cy="248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Овал 112"/>
          <p:cNvSpPr/>
          <p:nvPr/>
        </p:nvSpPr>
        <p:spPr>
          <a:xfrm>
            <a:off x="6211467" y="5325141"/>
            <a:ext cx="258574" cy="2585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 flipV="1">
            <a:off x="6205539" y="5327573"/>
            <a:ext cx="270430" cy="26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Овал 114"/>
          <p:cNvSpPr/>
          <p:nvPr/>
        </p:nvSpPr>
        <p:spPr>
          <a:xfrm>
            <a:off x="5321318" y="5964720"/>
            <a:ext cx="258574" cy="2585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flipV="1">
            <a:off x="5315390" y="5967152"/>
            <a:ext cx="270430" cy="26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>
            <a:stCxn id="53" idx="2"/>
          </p:cNvCxnSpPr>
          <p:nvPr/>
        </p:nvCxnSpPr>
        <p:spPr>
          <a:xfrm>
            <a:off x="6070016" y="4649449"/>
            <a:ext cx="0" cy="219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Овал 119"/>
          <p:cNvSpPr/>
          <p:nvPr/>
        </p:nvSpPr>
        <p:spPr>
          <a:xfrm>
            <a:off x="5940729" y="4871592"/>
            <a:ext cx="258574" cy="2585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 flipV="1">
            <a:off x="5934801" y="4874024"/>
            <a:ext cx="270430" cy="26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>
            <a:stCxn id="56" idx="0"/>
            <a:endCxn id="6" idx="2"/>
          </p:cNvCxnSpPr>
          <p:nvPr/>
        </p:nvCxnSpPr>
        <p:spPr>
          <a:xfrm flipV="1">
            <a:off x="6070016" y="3597290"/>
            <a:ext cx="0" cy="496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stCxn id="53" idx="3"/>
            <a:endCxn id="59" idx="1"/>
          </p:cNvCxnSpPr>
          <p:nvPr/>
        </p:nvCxnSpPr>
        <p:spPr>
          <a:xfrm flipV="1">
            <a:off x="6502064" y="4387170"/>
            <a:ext cx="521897" cy="1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stCxn id="62" idx="0"/>
          </p:cNvCxnSpPr>
          <p:nvPr/>
        </p:nvCxnSpPr>
        <p:spPr>
          <a:xfrm flipH="1" flipV="1">
            <a:off x="6510079" y="3598277"/>
            <a:ext cx="945930" cy="493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>
            <a:stCxn id="59" idx="3"/>
          </p:cNvCxnSpPr>
          <p:nvPr/>
        </p:nvCxnSpPr>
        <p:spPr>
          <a:xfrm flipV="1">
            <a:off x="7888057" y="4385341"/>
            <a:ext cx="270191" cy="1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Овал 129"/>
          <p:cNvSpPr/>
          <p:nvPr/>
        </p:nvSpPr>
        <p:spPr>
          <a:xfrm>
            <a:off x="8158248" y="4256054"/>
            <a:ext cx="258574" cy="2585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31" name="Прямая соединительная линия 130"/>
          <p:cNvCxnSpPr/>
          <p:nvPr/>
        </p:nvCxnSpPr>
        <p:spPr>
          <a:xfrm flipV="1">
            <a:off x="8152320" y="4258486"/>
            <a:ext cx="270430" cy="26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7235575" y="4647620"/>
            <a:ext cx="0" cy="564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endCxn id="64" idx="2"/>
          </p:cNvCxnSpPr>
          <p:nvPr/>
        </p:nvCxnSpPr>
        <p:spPr>
          <a:xfrm flipH="1" flipV="1">
            <a:off x="7676041" y="4647620"/>
            <a:ext cx="1797" cy="548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flipV="1">
            <a:off x="7902786" y="5477150"/>
            <a:ext cx="270191" cy="1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Овал 137"/>
          <p:cNvSpPr/>
          <p:nvPr/>
        </p:nvSpPr>
        <p:spPr>
          <a:xfrm>
            <a:off x="8172977" y="5347863"/>
            <a:ext cx="258574" cy="2585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 flipV="1">
            <a:off x="8167049" y="5350295"/>
            <a:ext cx="270430" cy="26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endCxn id="141" idx="0"/>
          </p:cNvCxnSpPr>
          <p:nvPr/>
        </p:nvCxnSpPr>
        <p:spPr>
          <a:xfrm flipH="1">
            <a:off x="7455915" y="5728823"/>
            <a:ext cx="2" cy="248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Овал 140"/>
          <p:cNvSpPr/>
          <p:nvPr/>
        </p:nvSpPr>
        <p:spPr>
          <a:xfrm>
            <a:off x="7326628" y="5976836"/>
            <a:ext cx="258574" cy="2585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 flipV="1">
            <a:off x="7320700" y="5979268"/>
            <a:ext cx="270430" cy="26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93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9059" y="2636912"/>
            <a:ext cx="6777317" cy="122413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Динамічні структури даних</a:t>
            </a:r>
          </a:p>
        </p:txBody>
      </p:sp>
    </p:spTree>
    <p:extLst>
      <p:ext uri="{BB962C8B-B14F-4D97-AF65-F5344CB8AC3E}">
        <p14:creationId xmlns:p14="http://schemas.microsoft.com/office/powerpoint/2010/main" val="276069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19974"/>
            <a:ext cx="79839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+mj-lt"/>
              </a:rPr>
              <a:t>Завдання на самопідготовку:</a:t>
            </a:r>
            <a:endParaRPr lang="uk-UA" dirty="0">
              <a:latin typeface="+mj-lt"/>
            </a:endParaRPr>
          </a:p>
          <a:p>
            <a:r>
              <a:rPr lang="uk-UA" dirty="0">
                <a:latin typeface="+mj-lt"/>
              </a:rPr>
              <a:t> </a:t>
            </a:r>
          </a:p>
          <a:p>
            <a:pPr lvl="0" indent="355600" algn="just"/>
            <a:r>
              <a:rPr lang="uk-UA" dirty="0" smtClean="0">
                <a:latin typeface="+mj-lt"/>
              </a:rPr>
              <a:t>1. Опрацювати </a:t>
            </a:r>
            <a:r>
              <a:rPr lang="uk-UA" dirty="0">
                <a:latin typeface="+mj-lt"/>
              </a:rPr>
              <a:t>конспект </a:t>
            </a:r>
            <a:r>
              <a:rPr lang="uk-UA" dirty="0" smtClean="0">
                <a:latin typeface="+mj-lt"/>
              </a:rPr>
              <a:t>лекції.</a:t>
            </a:r>
            <a:endParaRPr lang="uk-UA" dirty="0">
              <a:latin typeface="+mj-lt"/>
            </a:endParaRPr>
          </a:p>
          <a:p>
            <a:pPr indent="361950" algn="just"/>
            <a:r>
              <a:rPr lang="uk-UA" dirty="0" smtClean="0">
                <a:latin typeface="+mj-lt"/>
              </a:rPr>
              <a:t>2. </a:t>
            </a:r>
            <a:r>
              <a:rPr lang="uk-UA" dirty="0" err="1">
                <a:latin typeface="+mj-lt"/>
              </a:rPr>
              <a:t>Prometheus</a:t>
            </a:r>
            <a:r>
              <a:rPr lang="uk-UA" dirty="0">
                <a:latin typeface="+mj-lt"/>
              </a:rPr>
              <a:t>. Курс </a:t>
            </a:r>
            <a:r>
              <a:rPr lang="uk-UA" dirty="0" smtClean="0">
                <a:latin typeface="+mj-lt"/>
              </a:rPr>
              <a:t>«Розробка та аналіз алгоритмів» (Тиждень </a:t>
            </a:r>
            <a:r>
              <a:rPr lang="en-US" dirty="0" smtClean="0">
                <a:latin typeface="+mj-lt"/>
              </a:rPr>
              <a:t>5</a:t>
            </a:r>
            <a:r>
              <a:rPr lang="uk-UA" dirty="0" smtClean="0">
                <a:latin typeface="+mj-lt"/>
              </a:rPr>
              <a:t>: </a:t>
            </a:r>
            <a:r>
              <a:rPr lang="uk-UA" dirty="0" smtClean="0">
                <a:latin typeface="+mj-lt"/>
              </a:rPr>
              <a:t>Лекція </a:t>
            </a:r>
            <a:r>
              <a:rPr lang="en-US" dirty="0" smtClean="0">
                <a:latin typeface="+mj-lt"/>
              </a:rPr>
              <a:t>8</a:t>
            </a:r>
            <a:r>
              <a:rPr lang="uk-UA" dirty="0" smtClean="0">
                <a:latin typeface="+mj-lt"/>
              </a:rPr>
              <a:t>). </a:t>
            </a:r>
            <a:r>
              <a:rPr lang="uk-UA" dirty="0">
                <a:latin typeface="+mj-lt"/>
              </a:rPr>
              <a:t>[Електронний ресурс]. – Доступний з </a:t>
            </a:r>
            <a:r>
              <a:rPr lang="en-US" dirty="0">
                <a:latin typeface="+mj-lt"/>
              </a:rPr>
              <a:t>https://edx.prometheus.org.ua/courses/KPI/Algorithms101/2015_Spring/courseware/8b0d2a95b54e47b38664aed188c0d25f/676f35fdd2ba40e89a7ab2ef6bb60a84</a:t>
            </a:r>
            <a:r>
              <a:rPr lang="en-US" dirty="0" smtClean="0">
                <a:latin typeface="+mj-lt"/>
              </a:rPr>
              <a:t>/</a:t>
            </a:r>
          </a:p>
          <a:p>
            <a:pPr indent="361950" algn="just"/>
            <a:r>
              <a:rPr lang="uk-UA">
                <a:latin typeface="+mj-lt"/>
              </a:rPr>
              <a:t> </a:t>
            </a:r>
            <a:endParaRPr lang="uk-UA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85268" y="107340"/>
            <a:ext cx="1406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lt1"/>
                </a:solidFill>
                <a:latin typeface="+mn-lt"/>
              </a:rPr>
              <a:t>Завдання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031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16439" y="44624"/>
            <a:ext cx="3143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Статичні </a:t>
            </a:r>
            <a:r>
              <a:rPr lang="en-US" sz="2000" b="1" dirty="0" smtClean="0">
                <a:solidFill>
                  <a:schemeClr val="lt1"/>
                </a:solidFill>
                <a:latin typeface="+mn-lt"/>
              </a:rPr>
              <a:t>WS</a:t>
            </a:r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 Динамічні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692696"/>
            <a:ext cx="7560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+mj-lt"/>
              </a:rPr>
              <a:t>З </a:t>
            </a:r>
            <a:r>
              <a:rPr lang="uk-UA" sz="2400" b="1" i="1" dirty="0" smtClean="0">
                <a:latin typeface="+mj-lt"/>
              </a:rPr>
              <a:t>математичної точки </a:t>
            </a:r>
            <a:r>
              <a:rPr lang="uk-UA" sz="2400" dirty="0" smtClean="0">
                <a:latin typeface="+mj-lt"/>
              </a:rPr>
              <a:t>базовою структурою є МНОЖИНА</a:t>
            </a:r>
            <a:endParaRPr lang="uk-UA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8425" y="1628800"/>
            <a:ext cx="4829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Містить елементи, які можна об'єднати за певними ознаками (спільними характеристиками)</a:t>
            </a:r>
            <a:endParaRPr lang="uk-UA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8426" y="2660719"/>
            <a:ext cx="4829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Множина за </a:t>
            </a:r>
            <a:r>
              <a:rPr lang="uk-UA" dirty="0">
                <a:latin typeface="+mj-lt"/>
              </a:rPr>
              <a:t>замовчуванням </a:t>
            </a:r>
            <a:r>
              <a:rPr lang="uk-UA" dirty="0" smtClean="0">
                <a:latin typeface="+mj-lt"/>
              </a:rPr>
              <a:t>розглядається </a:t>
            </a:r>
            <a:r>
              <a:rPr lang="uk-UA" dirty="0">
                <a:latin typeface="+mj-lt"/>
              </a:rPr>
              <a:t>як </a:t>
            </a:r>
            <a:r>
              <a:rPr lang="uk-UA" b="1" i="1" dirty="0" smtClean="0">
                <a:latin typeface="+mj-lt"/>
              </a:rPr>
              <a:t>статична структура </a:t>
            </a:r>
            <a:r>
              <a:rPr lang="uk-UA" dirty="0">
                <a:latin typeface="+mj-lt"/>
              </a:rPr>
              <a:t>(елементи не додаються і не видаляються)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8426" y="4008372"/>
            <a:ext cx="4829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>
                <a:latin typeface="+mj-lt"/>
              </a:rPr>
              <a:t>Крім операцій над множинами</a:t>
            </a:r>
            <a:r>
              <a:rPr lang="uk-UA" i="1" dirty="0">
                <a:latin typeface="+mj-lt"/>
              </a:rPr>
              <a:t>, в результаті яких утворюються нові множини з набором нових елементів</a:t>
            </a:r>
          </a:p>
        </p:txBody>
      </p:sp>
      <p:pic>
        <p:nvPicPr>
          <p:cNvPr id="2050" name="Picture 2" descr="Ð ÐµÐ·ÑÐ»ÑÑÐ°Ñ Ð¿Ð¾ÑÑÐºÑ Ð·Ð¾Ð±ÑÐ°Ð¶ÐµÐ½Ñ Ð·Ð° Ð·Ð°Ð¿Ð¸ÑÐ¾Ð¼ &quot;Ð»Ð¾Ð³Ð¾ÑÐ¸Ð¿ Ð²ÑÐ½Ð´Ð¾Ð²Ñ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27" y="1844824"/>
            <a:ext cx="2650961" cy="265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1560" y="4941168"/>
            <a:ext cx="8026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Приклад: 12 місяців року</a:t>
            </a:r>
          </a:p>
          <a:p>
            <a:pPr algn="just"/>
            <a:r>
              <a:rPr lang="uk-UA" b="1" i="1" dirty="0" smtClean="0">
                <a:latin typeface="+mj-lt"/>
              </a:rPr>
              <a:t>А = </a:t>
            </a:r>
            <a:r>
              <a:rPr lang="en-US" b="1" i="1" dirty="0" smtClean="0">
                <a:latin typeface="+mj-lt"/>
              </a:rPr>
              <a:t>{</a:t>
            </a:r>
            <a:r>
              <a:rPr lang="uk-UA" b="1" i="1" dirty="0" smtClean="0">
                <a:latin typeface="+mj-lt"/>
              </a:rPr>
              <a:t>січень, лютий, березень, … , грудень</a:t>
            </a:r>
            <a:r>
              <a:rPr lang="en-US" b="1" i="1" dirty="0" smtClean="0">
                <a:latin typeface="+mj-lt"/>
              </a:rPr>
              <a:t>}</a:t>
            </a:r>
            <a:endParaRPr lang="uk-UA" b="1" i="1" dirty="0">
              <a:latin typeface="+mj-lt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391908" y="5725647"/>
            <a:ext cx="3052249" cy="303248"/>
            <a:chOff x="2516859" y="5033093"/>
            <a:chExt cx="4015635" cy="495653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516859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1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020915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524971" y="5033096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029027" y="5033095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037139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541195" y="5033094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533083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FF0000"/>
                  </a:solidFill>
                  <a:latin typeface="+mj-lt"/>
                </a:rPr>
                <a:t>…</a:t>
              </a:r>
              <a:endParaRPr lang="uk-UA" sz="13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36845" y="5033093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12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971600" y="5692608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6016" y="5681408"/>
            <a:ext cx="3634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 smtClean="0">
                <a:solidFill>
                  <a:srgbClr val="FF0000"/>
                </a:solidFill>
                <a:latin typeface="+mj-lt"/>
              </a:rPr>
              <a:t>Статичний масив (статична структура даних)</a:t>
            </a:r>
            <a:endParaRPr lang="uk-UA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391908" y="6061940"/>
            <a:ext cx="0" cy="391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428265" y="6086418"/>
            <a:ext cx="0" cy="391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391908" y="6309320"/>
            <a:ext cx="30363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663059" y="6145559"/>
            <a:ext cx="383438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uk-UA" sz="1400" dirty="0">
                <a:latin typeface="+mn-lt"/>
              </a:rPr>
              <a:t>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22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13790" y="-99392"/>
            <a:ext cx="25490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Навіщо динамічні </a:t>
            </a:r>
          </a:p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структури?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614145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+mj-lt"/>
              </a:rPr>
              <a:t>Магазин з продажу зимового спортивного спорядження</a:t>
            </a:r>
            <a:endParaRPr lang="uk-UA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59632" y="137038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>
                <a:latin typeface="+mj-lt"/>
              </a:rPr>
              <a:t>Продажі</a:t>
            </a:r>
            <a:endParaRPr lang="uk-UA" dirty="0">
              <a:latin typeface="+mj-lt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2699792" y="1555051"/>
            <a:ext cx="3764508" cy="2914842"/>
            <a:chOff x="2699792" y="1555051"/>
            <a:chExt cx="4320480" cy="3289583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2699792" y="4365104"/>
              <a:ext cx="43204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V="1">
              <a:off x="2843808" y="1555051"/>
              <a:ext cx="0" cy="29540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914909" y="4427820"/>
              <a:ext cx="4105363" cy="416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latin typeface="+mj-lt"/>
                </a:rPr>
                <a:t>1     2     …                              12</a:t>
              </a:r>
              <a:endParaRPr lang="uk-UA" dirty="0">
                <a:latin typeface="+mj-lt"/>
              </a:endParaRPr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2987826" y="2347723"/>
              <a:ext cx="3467100" cy="1692319"/>
            </a:xfrm>
            <a:custGeom>
              <a:avLst/>
              <a:gdLst>
                <a:gd name="connsiteX0" fmla="*/ 0 w 3467100"/>
                <a:gd name="connsiteY0" fmla="*/ 12700 h 2566935"/>
                <a:gd name="connsiteX1" fmla="*/ 596900 w 3467100"/>
                <a:gd name="connsiteY1" fmla="*/ 406400 h 2566935"/>
                <a:gd name="connsiteX2" fmla="*/ 1231900 w 3467100"/>
                <a:gd name="connsiteY2" fmla="*/ 2247900 h 2566935"/>
                <a:gd name="connsiteX3" fmla="*/ 1879600 w 3467100"/>
                <a:gd name="connsiteY3" fmla="*/ 2565400 h 2566935"/>
                <a:gd name="connsiteX4" fmla="*/ 2527300 w 3467100"/>
                <a:gd name="connsiteY4" fmla="*/ 2247900 h 2566935"/>
                <a:gd name="connsiteX5" fmla="*/ 2870200 w 3467100"/>
                <a:gd name="connsiteY5" fmla="*/ 673100 h 2566935"/>
                <a:gd name="connsiteX6" fmla="*/ 3048000 w 3467100"/>
                <a:gd name="connsiteY6" fmla="*/ 177800 h 2566935"/>
                <a:gd name="connsiteX7" fmla="*/ 3467100 w 3467100"/>
                <a:gd name="connsiteY7" fmla="*/ 0 h 256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7100" h="2566935">
                  <a:moveTo>
                    <a:pt x="0" y="12700"/>
                  </a:moveTo>
                  <a:cubicBezTo>
                    <a:pt x="195791" y="23283"/>
                    <a:pt x="391583" y="33867"/>
                    <a:pt x="596900" y="406400"/>
                  </a:cubicBezTo>
                  <a:cubicBezTo>
                    <a:pt x="802217" y="778933"/>
                    <a:pt x="1018117" y="1888067"/>
                    <a:pt x="1231900" y="2247900"/>
                  </a:cubicBezTo>
                  <a:cubicBezTo>
                    <a:pt x="1445683" y="2607733"/>
                    <a:pt x="1663700" y="2565400"/>
                    <a:pt x="1879600" y="2565400"/>
                  </a:cubicBezTo>
                  <a:cubicBezTo>
                    <a:pt x="2095500" y="2565400"/>
                    <a:pt x="2362200" y="2563283"/>
                    <a:pt x="2527300" y="2247900"/>
                  </a:cubicBezTo>
                  <a:cubicBezTo>
                    <a:pt x="2692400" y="1932517"/>
                    <a:pt x="2783417" y="1018117"/>
                    <a:pt x="2870200" y="673100"/>
                  </a:cubicBezTo>
                  <a:cubicBezTo>
                    <a:pt x="2956983" y="328083"/>
                    <a:pt x="2948517" y="289983"/>
                    <a:pt x="3048000" y="177800"/>
                  </a:cubicBezTo>
                  <a:cubicBezTo>
                    <a:pt x="3147483" y="65617"/>
                    <a:pt x="3307291" y="32808"/>
                    <a:pt x="3467100" y="0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36082" y="4571836"/>
            <a:ext cx="575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+mj-lt"/>
              </a:rPr>
              <a:t>Масив обліку наявних товарів на складах</a:t>
            </a:r>
            <a:endParaRPr lang="uk-UA" dirty="0">
              <a:latin typeface="+mj-lt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843808" y="2238871"/>
            <a:ext cx="367240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56176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n</a:t>
            </a:r>
            <a:endParaRPr lang="uk-UA" dirty="0">
              <a:latin typeface="+mj-lt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1391908" y="5273439"/>
            <a:ext cx="3052249" cy="303248"/>
            <a:chOff x="2516859" y="5033093"/>
            <a:chExt cx="4015635" cy="495653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2516859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1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3020915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524971" y="5033096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029027" y="5033095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5037139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5541195" y="5033094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533083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FF0000"/>
                  </a:solidFill>
                  <a:latin typeface="+mj-lt"/>
                </a:rPr>
                <a:t>…</a:t>
              </a:r>
              <a:endParaRPr lang="uk-UA" sz="130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036845" y="5033093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n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971600" y="524040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16016" y="5229200"/>
            <a:ext cx="3634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+mj-lt"/>
              </a:rPr>
              <a:t>Недоцільне цілорічне використання ресурсу</a:t>
            </a:r>
            <a:endParaRPr lang="uk-UA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391908" y="5609732"/>
            <a:ext cx="0" cy="391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28265" y="5634210"/>
            <a:ext cx="0" cy="391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391908" y="5857112"/>
            <a:ext cx="30363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2663059" y="5693351"/>
            <a:ext cx="293670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n-lt"/>
              </a:rPr>
              <a:t>n</a:t>
            </a:r>
            <a:endParaRPr lang="uk-UA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456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33212" y="44624"/>
            <a:ext cx="2310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Типові елементи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568" y="69269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+mj-lt"/>
              </a:rPr>
              <a:t>Типові елементи для опису динамічних структур даних</a:t>
            </a:r>
            <a:endParaRPr lang="uk-UA" dirty="0">
              <a:latin typeface="+mj-lt"/>
            </a:endParaRPr>
          </a:p>
        </p:txBody>
      </p:sp>
      <p:pic>
        <p:nvPicPr>
          <p:cNvPr id="1431" name="Picture 40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2" t="17177" r="3674" b="19352"/>
          <a:stretch/>
        </p:blipFill>
        <p:spPr bwMode="auto">
          <a:xfrm>
            <a:off x="794546" y="2420888"/>
            <a:ext cx="7593878" cy="33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 rot="18900000">
            <a:off x="690198" y="1872959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FF0000"/>
                </a:solidFill>
                <a:latin typeface="+mj-lt"/>
              </a:rPr>
              <a:t>Індекс</a:t>
            </a:r>
            <a:endParaRPr lang="uk-UA" sz="1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 rot="18900000">
            <a:off x="1400295" y="1800951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FF0000"/>
                </a:solidFill>
                <a:latin typeface="+mj-lt"/>
              </a:rPr>
              <a:t>Ключ</a:t>
            </a:r>
            <a:endParaRPr lang="uk-UA" sz="1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16200000">
            <a:off x="5220607" y="-820004"/>
            <a:ext cx="142951" cy="619268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TextBox 36"/>
          <p:cNvSpPr txBox="1"/>
          <p:nvPr/>
        </p:nvSpPr>
        <p:spPr>
          <a:xfrm>
            <a:off x="2319007" y="1628800"/>
            <a:ext cx="5925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rgbClr val="FF0000"/>
                </a:solidFill>
                <a:latin typeface="+mj-lt"/>
              </a:rPr>
              <a:t>Додаткові поля об'єкту (не для пошуку, а для використання)</a:t>
            </a:r>
            <a:endParaRPr lang="uk-UA" sz="1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1684" y="5877272"/>
            <a:ext cx="1218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FF0000"/>
                </a:solidFill>
                <a:latin typeface="+mj-lt"/>
              </a:rPr>
              <a:t>Масив ?</a:t>
            </a:r>
            <a:endParaRPr lang="uk-UA" sz="1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110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" grpId="0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85183" y="-99392"/>
            <a:ext cx="32063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Операції в динамічних </a:t>
            </a:r>
          </a:p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структурах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1412776"/>
            <a:ext cx="62646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uk-UA" b="1" dirty="0" smtClean="0">
                <a:latin typeface="+mj-lt"/>
              </a:rPr>
              <a:t>Пошук за ключем: </a:t>
            </a:r>
            <a:r>
              <a:rPr lang="en-US" dirty="0" smtClean="0">
                <a:latin typeface="+mj-lt"/>
              </a:rPr>
              <a:t>Search (S, k)</a:t>
            </a:r>
            <a:endParaRPr lang="uk-UA" dirty="0" smtClean="0">
              <a:latin typeface="+mj-lt"/>
            </a:endParaRPr>
          </a:p>
          <a:p>
            <a:pPr algn="just">
              <a:lnSpc>
                <a:spcPct val="250000"/>
              </a:lnSpc>
            </a:pPr>
            <a:r>
              <a:rPr lang="uk-UA" b="1" dirty="0" smtClean="0">
                <a:latin typeface="+mj-lt"/>
              </a:rPr>
              <a:t>Вставка за індексом: </a:t>
            </a:r>
            <a:r>
              <a:rPr lang="en-US" dirty="0" smtClean="0">
                <a:latin typeface="+mj-lt"/>
              </a:rPr>
              <a:t>Insert (S, x)</a:t>
            </a:r>
            <a:endParaRPr lang="uk-UA" dirty="0" smtClean="0">
              <a:latin typeface="+mj-lt"/>
            </a:endParaRPr>
          </a:p>
          <a:p>
            <a:pPr algn="just">
              <a:lnSpc>
                <a:spcPct val="250000"/>
              </a:lnSpc>
            </a:pPr>
            <a:r>
              <a:rPr lang="uk-UA" b="1" dirty="0" smtClean="0">
                <a:latin typeface="+mj-lt"/>
              </a:rPr>
              <a:t>Видалення </a:t>
            </a:r>
            <a:r>
              <a:rPr lang="uk-UA" b="1" dirty="0">
                <a:latin typeface="+mj-lt"/>
              </a:rPr>
              <a:t>за індексом: </a:t>
            </a:r>
            <a:r>
              <a:rPr lang="en-US" dirty="0" smtClean="0">
                <a:latin typeface="+mj-lt"/>
              </a:rPr>
              <a:t>Delete </a:t>
            </a:r>
            <a:r>
              <a:rPr lang="en-US" dirty="0">
                <a:latin typeface="+mj-lt"/>
              </a:rPr>
              <a:t>(S, x</a:t>
            </a:r>
            <a:r>
              <a:rPr lang="en-US" dirty="0" smtClean="0">
                <a:latin typeface="+mj-lt"/>
              </a:rPr>
              <a:t>)</a:t>
            </a:r>
          </a:p>
          <a:p>
            <a:pPr algn="just">
              <a:lnSpc>
                <a:spcPct val="250000"/>
              </a:lnSpc>
            </a:pPr>
            <a:r>
              <a:rPr lang="uk-UA" b="1" dirty="0" smtClean="0">
                <a:latin typeface="+mj-lt"/>
              </a:rPr>
              <a:t>Мінімальний елемент: </a:t>
            </a:r>
            <a:r>
              <a:rPr lang="en-US" dirty="0" smtClean="0">
                <a:latin typeface="+mj-lt"/>
              </a:rPr>
              <a:t>Minimum </a:t>
            </a:r>
            <a:r>
              <a:rPr lang="en-US" dirty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S)</a:t>
            </a:r>
            <a:endParaRPr lang="uk-UA" dirty="0" smtClean="0">
              <a:latin typeface="+mj-lt"/>
            </a:endParaRPr>
          </a:p>
          <a:p>
            <a:pPr algn="just">
              <a:lnSpc>
                <a:spcPct val="250000"/>
              </a:lnSpc>
            </a:pPr>
            <a:r>
              <a:rPr lang="uk-UA" b="1" dirty="0" smtClean="0">
                <a:latin typeface="+mj-lt"/>
              </a:rPr>
              <a:t>Максимальний </a:t>
            </a:r>
            <a:r>
              <a:rPr lang="uk-UA" b="1" dirty="0">
                <a:latin typeface="+mj-lt"/>
              </a:rPr>
              <a:t>елемент: </a:t>
            </a:r>
            <a:r>
              <a:rPr lang="en-US" dirty="0" smtClean="0">
                <a:latin typeface="+mj-lt"/>
              </a:rPr>
              <a:t>Maximum </a:t>
            </a:r>
            <a:r>
              <a:rPr lang="en-US" dirty="0">
                <a:latin typeface="+mj-lt"/>
              </a:rPr>
              <a:t>(S</a:t>
            </a:r>
            <a:r>
              <a:rPr lang="en-US" dirty="0" smtClean="0">
                <a:latin typeface="+mj-lt"/>
              </a:rPr>
              <a:t>)</a:t>
            </a:r>
          </a:p>
          <a:p>
            <a:pPr algn="just">
              <a:lnSpc>
                <a:spcPct val="250000"/>
              </a:lnSpc>
            </a:pPr>
            <a:r>
              <a:rPr lang="uk-UA" b="1" dirty="0" smtClean="0">
                <a:latin typeface="+mj-lt"/>
              </a:rPr>
              <a:t>Наступний за зростанням: </a:t>
            </a:r>
            <a:r>
              <a:rPr lang="en-US" dirty="0" smtClean="0">
                <a:latin typeface="+mj-lt"/>
              </a:rPr>
              <a:t>Successor (S, x)</a:t>
            </a:r>
            <a:endParaRPr lang="uk-UA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52142" y="83671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+mj-lt"/>
              </a:rPr>
              <a:t>У випадку використання 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статичного</a:t>
            </a:r>
            <a:r>
              <a:rPr lang="uk-UA" dirty="0" smtClean="0">
                <a:latin typeface="+mj-lt"/>
              </a:rPr>
              <a:t> масиву:</a:t>
            </a:r>
            <a:endParaRPr lang="uk-UA" dirty="0">
              <a:latin typeface="+mj-lt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370077" y="1772816"/>
            <a:ext cx="1872208" cy="303248"/>
            <a:chOff x="5292080" y="2701311"/>
            <a:chExt cx="1872208" cy="303248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5292080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1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5658511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041639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6410810" y="2701312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6787550" y="2701311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n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</p:grpSp>
      <p:cxnSp>
        <p:nvCxnSpPr>
          <p:cNvPr id="6" name="Прямая со стрелкой 5"/>
          <p:cNvCxnSpPr/>
          <p:nvPr/>
        </p:nvCxnSpPr>
        <p:spPr>
          <a:xfrm>
            <a:off x="4988651" y="1924439"/>
            <a:ext cx="38142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5495548" y="2065020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Полилиния 58"/>
          <p:cNvSpPr/>
          <p:nvPr/>
        </p:nvSpPr>
        <p:spPr>
          <a:xfrm>
            <a:off x="5904145" y="2065020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Полилиния 59"/>
          <p:cNvSpPr/>
          <p:nvPr/>
        </p:nvSpPr>
        <p:spPr>
          <a:xfrm>
            <a:off x="6308005" y="2080260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Полилиния 60"/>
          <p:cNvSpPr/>
          <p:nvPr/>
        </p:nvSpPr>
        <p:spPr>
          <a:xfrm>
            <a:off x="6719684" y="2084254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Полилиния 62"/>
          <p:cNvSpPr/>
          <p:nvPr/>
        </p:nvSpPr>
        <p:spPr>
          <a:xfrm>
            <a:off x="7120468" y="2080260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11437" y="1739775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(n</a:t>
            </a:r>
            <a:r>
              <a:rPr lang="uk-UA" dirty="0">
                <a:solidFill>
                  <a:srgbClr val="FF0000"/>
                </a:solidFill>
                <a:latin typeface="+mj-lt"/>
              </a:rPr>
              <a:t>) </a:t>
            </a:r>
          </a:p>
        </p:txBody>
      </p:sp>
      <p:grpSp>
        <p:nvGrpSpPr>
          <p:cNvPr id="64" name="Группа 63"/>
          <p:cNvGrpSpPr/>
          <p:nvPr/>
        </p:nvGrpSpPr>
        <p:grpSpPr>
          <a:xfrm>
            <a:off x="5358303" y="2420462"/>
            <a:ext cx="1872208" cy="303248"/>
            <a:chOff x="5292080" y="2701311"/>
            <a:chExt cx="1872208" cy="303248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5292080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1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5658511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041639" y="2701313"/>
              <a:ext cx="376738" cy="30324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1300" dirty="0">
                  <a:solidFill>
                    <a:schemeClr val="tx1"/>
                  </a:solidFill>
                  <a:latin typeface="+mj-lt"/>
                </a:rPr>
                <a:t>х</a:t>
              </a: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6410810" y="2701312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6787550" y="2701311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n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81" name="Прямоугольник 80"/>
          <p:cNvSpPr/>
          <p:nvPr/>
        </p:nvSpPr>
        <p:spPr>
          <a:xfrm>
            <a:off x="7599663" y="2387421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uk-UA" dirty="0" smtClean="0">
                <a:solidFill>
                  <a:srgbClr val="FF0000"/>
                </a:solidFill>
                <a:latin typeface="+mj-lt"/>
              </a:rPr>
              <a:t>1) 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82" name="Группа 81"/>
          <p:cNvGrpSpPr/>
          <p:nvPr/>
        </p:nvGrpSpPr>
        <p:grpSpPr>
          <a:xfrm>
            <a:off x="5370077" y="3140968"/>
            <a:ext cx="1872208" cy="303248"/>
            <a:chOff x="5292080" y="2701311"/>
            <a:chExt cx="1872208" cy="303248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5292080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1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5658511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6041639" y="2701313"/>
              <a:ext cx="376738" cy="303246"/>
            </a:xfrm>
            <a:prstGeom prst="rect">
              <a:avLst/>
            </a:prstGeom>
            <a:solidFill>
              <a:srgbClr val="FF3737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1300" dirty="0">
                  <a:solidFill>
                    <a:schemeClr val="tx1"/>
                  </a:solidFill>
                  <a:latin typeface="+mj-lt"/>
                </a:rPr>
                <a:t>х</a:t>
              </a: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410810" y="2701312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6787550" y="2701311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n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88" name="Прямоугольник 87"/>
          <p:cNvSpPr/>
          <p:nvPr/>
        </p:nvSpPr>
        <p:spPr>
          <a:xfrm>
            <a:off x="7611437" y="3107927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uk-UA" dirty="0" smtClean="0">
                <a:solidFill>
                  <a:srgbClr val="FF0000"/>
                </a:solidFill>
                <a:latin typeface="+mj-lt"/>
              </a:rPr>
              <a:t>1) 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5653093" y="3817644"/>
            <a:ext cx="1872208" cy="303248"/>
            <a:chOff x="5292080" y="2701311"/>
            <a:chExt cx="1872208" cy="303248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5292080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1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5658511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6041639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6410810" y="2701312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6787550" y="2701311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n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</p:grpSp>
      <p:cxnSp>
        <p:nvCxnSpPr>
          <p:cNvPr id="95" name="Прямая со стрелкой 94"/>
          <p:cNvCxnSpPr/>
          <p:nvPr/>
        </p:nvCxnSpPr>
        <p:spPr>
          <a:xfrm>
            <a:off x="5271667" y="3969267"/>
            <a:ext cx="38142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олилиния 95"/>
          <p:cNvSpPr/>
          <p:nvPr/>
        </p:nvSpPr>
        <p:spPr>
          <a:xfrm>
            <a:off x="5778564" y="4109848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Полилиния 96"/>
          <p:cNvSpPr/>
          <p:nvPr/>
        </p:nvSpPr>
        <p:spPr>
          <a:xfrm>
            <a:off x="6187161" y="4109848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Полилиния 97"/>
          <p:cNvSpPr/>
          <p:nvPr/>
        </p:nvSpPr>
        <p:spPr>
          <a:xfrm>
            <a:off x="6591021" y="4125088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Полилиния 98"/>
          <p:cNvSpPr/>
          <p:nvPr/>
        </p:nvSpPr>
        <p:spPr>
          <a:xfrm>
            <a:off x="7002700" y="4129082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Полилиния 99"/>
          <p:cNvSpPr/>
          <p:nvPr/>
        </p:nvSpPr>
        <p:spPr>
          <a:xfrm>
            <a:off x="7403484" y="4125088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Прямоугольник 100"/>
          <p:cNvSpPr/>
          <p:nvPr/>
        </p:nvSpPr>
        <p:spPr>
          <a:xfrm>
            <a:off x="7740352" y="3784603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(n</a:t>
            </a:r>
            <a:r>
              <a:rPr lang="uk-UA" dirty="0">
                <a:solidFill>
                  <a:srgbClr val="FF0000"/>
                </a:solidFill>
                <a:latin typeface="+mj-lt"/>
              </a:rPr>
              <a:t>) </a:t>
            </a:r>
          </a:p>
        </p:txBody>
      </p:sp>
      <p:grpSp>
        <p:nvGrpSpPr>
          <p:cNvPr id="102" name="Группа 101"/>
          <p:cNvGrpSpPr/>
          <p:nvPr/>
        </p:nvGrpSpPr>
        <p:grpSpPr>
          <a:xfrm>
            <a:off x="5653093" y="4500071"/>
            <a:ext cx="1872208" cy="303248"/>
            <a:chOff x="5292080" y="2701311"/>
            <a:chExt cx="1872208" cy="303248"/>
          </a:xfrm>
        </p:grpSpPr>
        <p:sp>
          <p:nvSpPr>
            <p:cNvPr id="103" name="Прямоугольник 102"/>
            <p:cNvSpPr/>
            <p:nvPr/>
          </p:nvSpPr>
          <p:spPr>
            <a:xfrm>
              <a:off x="5292080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1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5658511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6041639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6410810" y="2701312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6787550" y="2701311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n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</p:grpSp>
      <p:cxnSp>
        <p:nvCxnSpPr>
          <p:cNvPr id="108" name="Прямая со стрелкой 107"/>
          <p:cNvCxnSpPr/>
          <p:nvPr/>
        </p:nvCxnSpPr>
        <p:spPr>
          <a:xfrm>
            <a:off x="5271667" y="4651694"/>
            <a:ext cx="38142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олилиния 108"/>
          <p:cNvSpPr/>
          <p:nvPr/>
        </p:nvSpPr>
        <p:spPr>
          <a:xfrm>
            <a:off x="5778564" y="4792275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Полилиния 109"/>
          <p:cNvSpPr/>
          <p:nvPr/>
        </p:nvSpPr>
        <p:spPr>
          <a:xfrm>
            <a:off x="6187161" y="4792275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Полилиния 110"/>
          <p:cNvSpPr/>
          <p:nvPr/>
        </p:nvSpPr>
        <p:spPr>
          <a:xfrm>
            <a:off x="6591021" y="4807515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Полилиния 111"/>
          <p:cNvSpPr/>
          <p:nvPr/>
        </p:nvSpPr>
        <p:spPr>
          <a:xfrm>
            <a:off x="7002700" y="4811509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Полилиния 112"/>
          <p:cNvSpPr/>
          <p:nvPr/>
        </p:nvSpPr>
        <p:spPr>
          <a:xfrm>
            <a:off x="7403484" y="4807515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Прямоугольник 113"/>
          <p:cNvSpPr/>
          <p:nvPr/>
        </p:nvSpPr>
        <p:spPr>
          <a:xfrm>
            <a:off x="7740352" y="4467030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(n</a:t>
            </a:r>
            <a:r>
              <a:rPr lang="uk-UA" dirty="0">
                <a:solidFill>
                  <a:srgbClr val="FF0000"/>
                </a:solidFill>
                <a:latin typeface="+mj-lt"/>
              </a:rPr>
              <a:t>) </a:t>
            </a:r>
          </a:p>
        </p:txBody>
      </p:sp>
      <p:grpSp>
        <p:nvGrpSpPr>
          <p:cNvPr id="115" name="Группа 114"/>
          <p:cNvGrpSpPr/>
          <p:nvPr/>
        </p:nvGrpSpPr>
        <p:grpSpPr>
          <a:xfrm>
            <a:off x="6161226" y="5178497"/>
            <a:ext cx="1872208" cy="303248"/>
            <a:chOff x="5292080" y="2701311"/>
            <a:chExt cx="1872208" cy="303248"/>
          </a:xfrm>
        </p:grpSpPr>
        <p:sp>
          <p:nvSpPr>
            <p:cNvPr id="116" name="Прямоугольник 115"/>
            <p:cNvSpPr/>
            <p:nvPr/>
          </p:nvSpPr>
          <p:spPr>
            <a:xfrm>
              <a:off x="5292080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1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658511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041639" y="2701313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6410810" y="2701312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…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6787550" y="2701311"/>
              <a:ext cx="376738" cy="30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n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</p:grpSp>
      <p:cxnSp>
        <p:nvCxnSpPr>
          <p:cNvPr id="121" name="Прямая со стрелкой 120"/>
          <p:cNvCxnSpPr/>
          <p:nvPr/>
        </p:nvCxnSpPr>
        <p:spPr>
          <a:xfrm>
            <a:off x="5779800" y="5330120"/>
            <a:ext cx="38142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Полилиния 121"/>
          <p:cNvSpPr/>
          <p:nvPr/>
        </p:nvSpPr>
        <p:spPr>
          <a:xfrm>
            <a:off x="6286697" y="5470701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3" name="Полилиния 122"/>
          <p:cNvSpPr/>
          <p:nvPr/>
        </p:nvSpPr>
        <p:spPr>
          <a:xfrm>
            <a:off x="6695294" y="5470701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4" name="Полилиния 123"/>
          <p:cNvSpPr/>
          <p:nvPr/>
        </p:nvSpPr>
        <p:spPr>
          <a:xfrm>
            <a:off x="7099154" y="5485941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5" name="Полилиния 124"/>
          <p:cNvSpPr/>
          <p:nvPr/>
        </p:nvSpPr>
        <p:spPr>
          <a:xfrm>
            <a:off x="7510833" y="5489935"/>
            <a:ext cx="403860" cy="164014"/>
          </a:xfrm>
          <a:custGeom>
            <a:avLst/>
            <a:gdLst>
              <a:gd name="connsiteX0" fmla="*/ 0 w 403860"/>
              <a:gd name="connsiteY0" fmla="*/ 7620 h 164014"/>
              <a:gd name="connsiteX1" fmla="*/ 106680 w 403860"/>
              <a:gd name="connsiteY1" fmla="*/ 137160 h 164014"/>
              <a:gd name="connsiteX2" fmla="*/ 274320 w 403860"/>
              <a:gd name="connsiteY2" fmla="*/ 152400 h 164014"/>
              <a:gd name="connsiteX3" fmla="*/ 403860 w 403860"/>
              <a:gd name="connsiteY3" fmla="*/ 0 h 16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860" h="164014">
                <a:moveTo>
                  <a:pt x="0" y="7620"/>
                </a:moveTo>
                <a:cubicBezTo>
                  <a:pt x="30480" y="60325"/>
                  <a:pt x="60960" y="113030"/>
                  <a:pt x="106680" y="137160"/>
                </a:cubicBezTo>
                <a:cubicBezTo>
                  <a:pt x="152400" y="161290"/>
                  <a:pt x="224790" y="175260"/>
                  <a:pt x="274320" y="152400"/>
                </a:cubicBezTo>
                <a:cubicBezTo>
                  <a:pt x="323850" y="129540"/>
                  <a:pt x="363855" y="64770"/>
                  <a:pt x="40386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7" name="Прямоугольник 126"/>
          <p:cNvSpPr/>
          <p:nvPr/>
        </p:nvSpPr>
        <p:spPr>
          <a:xfrm>
            <a:off x="8060328" y="5145454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(n</a:t>
            </a:r>
            <a:r>
              <a:rPr lang="uk-UA" dirty="0">
                <a:solidFill>
                  <a:srgbClr val="FF0000"/>
                </a:solidFill>
                <a:latin typeface="+mj-lt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5513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7" grpId="0" animBg="1"/>
      <p:bldP spid="59" grpId="0" animBg="1"/>
      <p:bldP spid="60" grpId="0" animBg="1"/>
      <p:bldP spid="61" grpId="0" animBg="1"/>
      <p:bldP spid="63" grpId="0" animBg="1"/>
      <p:bldP spid="8" grpId="0"/>
      <p:bldP spid="81" grpId="0"/>
      <p:bldP spid="88" grpId="0"/>
      <p:bldP spid="96" grpId="0" animBg="1"/>
      <p:bldP spid="97" grpId="0" animBg="1"/>
      <p:bldP spid="98" grpId="0" animBg="1"/>
      <p:bldP spid="99" grpId="0" animBg="1"/>
      <p:bldP spid="100" grpId="0" animBg="1"/>
      <p:bldP spid="101" grpId="0"/>
      <p:bldP spid="109" grpId="0" animBg="1"/>
      <p:bldP spid="110" grpId="0" animBg="1"/>
      <p:bldP spid="111" grpId="0" animBg="1"/>
      <p:bldP spid="112" grpId="0" animBg="1"/>
      <p:bldP spid="113" grpId="0" animBg="1"/>
      <p:bldP spid="114" grpId="0"/>
      <p:bldP spid="122" grpId="0" animBg="1"/>
      <p:bldP spid="123" grpId="0" animBg="1"/>
      <p:bldP spid="124" grpId="0" animBg="1"/>
      <p:bldP spid="125" grpId="0" animBg="1"/>
      <p:bldP spid="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9059" y="2636912"/>
            <a:ext cx="6777317" cy="122413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Стеки та черги</a:t>
            </a:r>
          </a:p>
        </p:txBody>
      </p:sp>
    </p:spTree>
    <p:extLst>
      <p:ext uri="{BB962C8B-B14F-4D97-AF65-F5344CB8AC3E}">
        <p14:creationId xmlns:p14="http://schemas.microsoft.com/office/powerpoint/2010/main" val="1488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65469" y="44624"/>
            <a:ext cx="2045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Стеки </a:t>
            </a:r>
            <a:r>
              <a:rPr lang="en-US" sz="2000" b="1" dirty="0" smtClean="0">
                <a:solidFill>
                  <a:schemeClr val="lt1"/>
                </a:solidFill>
                <a:latin typeface="+mn-lt"/>
              </a:rPr>
              <a:t>&amp; </a:t>
            </a:r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Черги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26509" y="1568982"/>
            <a:ext cx="3600400" cy="360040"/>
            <a:chOff x="2516859" y="5033093"/>
            <a:chExt cx="4015635" cy="49565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516859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+mj-lt"/>
                </a:rPr>
                <a:t>a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20915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b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524971" y="5033096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+mj-lt"/>
                </a:rPr>
                <a:t>c</a:t>
              </a:r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29027" y="5033095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37139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541195" y="5033094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533083" y="5033097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036845" y="5033093"/>
              <a:ext cx="495649" cy="4956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 sz="13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906200" y="1535943"/>
            <a:ext cx="495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12729" y="1528332"/>
            <a:ext cx="2547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+mj-lt"/>
              </a:rPr>
              <a:t>Додаємо динаміки</a:t>
            </a:r>
            <a:endParaRPr lang="uk-UA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5084619" y="1712998"/>
            <a:ext cx="6343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915816" y="2001030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41964" y="2361070"/>
            <a:ext cx="2547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  <a:latin typeface="+mj-lt"/>
              </a:rPr>
              <a:t>Додати елемент в структуру (завжди в кінець)</a:t>
            </a:r>
            <a:endParaRPr lang="uk-UA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79221" y="1568982"/>
            <a:ext cx="444397" cy="3600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d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7904" y="3284400"/>
            <a:ext cx="2547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+mj-lt"/>
              </a:rPr>
              <a:t>Видалити елемент з структури (звідки?)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2915815" y="1205166"/>
            <a:ext cx="440629" cy="32316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5156" y="765980"/>
            <a:ext cx="83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+mj-lt"/>
              </a:rPr>
              <a:t>Стек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H="1" flipV="1">
            <a:off x="1106194" y="1171297"/>
            <a:ext cx="440629" cy="323165"/>
          </a:xfrm>
          <a:prstGeom prst="straightConnector1">
            <a:avLst/>
          </a:prstGeom>
          <a:ln>
            <a:solidFill>
              <a:srgbClr val="FF37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flipH="1">
            <a:off x="683568" y="764704"/>
            <a:ext cx="90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+mj-lt"/>
              </a:rPr>
              <a:t>Черга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99" y="3933056"/>
            <a:ext cx="2528860" cy="1644787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40" y="4005064"/>
            <a:ext cx="2732924" cy="1366463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956526" y="5536892"/>
            <a:ext cx="2547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70C0"/>
                </a:solidFill>
                <a:latin typeface="+mj-lt"/>
              </a:rPr>
              <a:t>Видаляється елемент, який прийшов останній (</a:t>
            </a:r>
            <a:r>
              <a:rPr lang="en-US" sz="1400" dirty="0" smtClean="0">
                <a:solidFill>
                  <a:srgbClr val="0070C0"/>
                </a:solidFill>
                <a:latin typeface="+mj-lt"/>
              </a:rPr>
              <a:t>Last – in, First – out </a:t>
            </a:r>
            <a:r>
              <a:rPr lang="en-US" sz="1400" b="1" dirty="0" smtClean="0">
                <a:solidFill>
                  <a:srgbClr val="FF0000"/>
                </a:solidFill>
                <a:latin typeface="+mj-lt"/>
              </a:rPr>
              <a:t>LIFO</a:t>
            </a:r>
            <a:r>
              <a:rPr lang="en-US" sz="1400" dirty="0" smtClean="0">
                <a:solidFill>
                  <a:srgbClr val="0070C0"/>
                </a:solidFill>
                <a:latin typeface="+mj-lt"/>
              </a:rPr>
              <a:t>)</a:t>
            </a:r>
            <a:endParaRPr lang="uk-UA" sz="1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11150" y="5536892"/>
            <a:ext cx="2547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70C0"/>
                </a:solidFill>
                <a:latin typeface="+mj-lt"/>
              </a:rPr>
              <a:t>Видаляється елемент, який прийшов першим (</a:t>
            </a:r>
            <a:r>
              <a:rPr lang="en-US" sz="1400" dirty="0" smtClean="0">
                <a:solidFill>
                  <a:srgbClr val="0070C0"/>
                </a:solidFill>
                <a:latin typeface="+mj-lt"/>
              </a:rPr>
              <a:t>First – in, First – out </a:t>
            </a:r>
            <a:r>
              <a:rPr lang="en-US" sz="1400" b="1" dirty="0" smtClean="0">
                <a:solidFill>
                  <a:srgbClr val="FF0000"/>
                </a:solidFill>
                <a:latin typeface="+mj-lt"/>
              </a:rPr>
              <a:t>FIFO</a:t>
            </a:r>
            <a:r>
              <a:rPr lang="en-US" sz="1400" dirty="0" smtClean="0">
                <a:solidFill>
                  <a:srgbClr val="0070C0"/>
                </a:solidFill>
                <a:latin typeface="+mj-lt"/>
              </a:rPr>
              <a:t>)</a:t>
            </a:r>
            <a:endParaRPr lang="uk-UA" sz="14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987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  <p:bldP spid="25" grpId="0"/>
      <p:bldP spid="27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ін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сті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і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4304</TotalTime>
  <Words>1990</Words>
  <Application>Microsoft Office PowerPoint</Application>
  <PresentationFormat>Экран (4:3)</PresentationFormat>
  <Paragraphs>533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Calibri</vt:lpstr>
      <vt:lpstr>Century Gothic</vt:lpstr>
      <vt:lpstr>Tahoma</vt:lpstr>
      <vt:lpstr>Wingdings 2</vt:lpstr>
      <vt:lpstr>Остін</vt:lpstr>
      <vt:lpstr>ОСНОВИ ПРОГРАМУВАННЯ ТА АЛГОРИТМІЗАЦІЯ</vt:lpstr>
      <vt:lpstr>ПЛАН ЛЕКЦІЇ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Предмет: ІНФОРМАТИКА ТА КОМП’ЮТЕРНА ТЕХНІКА</dc:title>
  <dc:creator>Тарас</dc:creator>
  <cp:lastModifiedBy>парт</cp:lastModifiedBy>
  <cp:revision>396</cp:revision>
  <dcterms:created xsi:type="dcterms:W3CDTF">2004-09-01T17:24:47Z</dcterms:created>
  <dcterms:modified xsi:type="dcterms:W3CDTF">2018-04-10T07:08:14Z</dcterms:modified>
</cp:coreProperties>
</file>