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2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</p:sldIdLst>
  <p:sldSz cx="9144000" cy="6858000" type="screen4x3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5DA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1686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ий слайд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overOverlay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90A66AE-81F5-474A-B74B-EE41E9320F19}" type="datetimeFigureOut">
              <a:rPr lang="uk-UA" smtClean="0"/>
              <a:t>23.01.2017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64F593F-0D5B-4CF0-BEE2-6583C73E7271}" type="slidenum">
              <a:rPr lang="uk-UA" smtClean="0"/>
              <a:t>‹#›</a:t>
            </a:fld>
            <a:endParaRPr lang="uk-UA"/>
          </a:p>
        </p:txBody>
      </p:sp>
      <p:grpSp>
        <p:nvGrpSpPr>
          <p:cNvPr id="8" name="Group 7"/>
          <p:cNvGrpSpPr/>
          <p:nvPr/>
        </p:nvGrpSpPr>
        <p:grpSpPr>
          <a:xfrm>
            <a:off x="1194101" y="2887530"/>
            <a:ext cx="6779110" cy="923330"/>
            <a:chOff x="1172584" y="1381459"/>
            <a:chExt cx="6779110" cy="923330"/>
          </a:xfrm>
          <a:effectLst>
            <a:outerShdw blurRad="38100" dist="12700" dir="16200000" rotWithShape="0">
              <a:prstClr val="black">
                <a:alpha val="30000"/>
              </a:prstClr>
            </a:outerShdw>
          </a:effectLst>
        </p:grpSpPr>
        <p:sp>
          <p:nvSpPr>
            <p:cNvPr id="9" name="TextBox 8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ln w="3175">
                    <a:solidFill>
                      <a:schemeClr val="tx2">
                        <a:alpha val="60000"/>
                      </a:schemeClr>
                    </a:solidFill>
                  </a:ln>
                  <a:solidFill>
                    <a:schemeClr val="tx2">
                      <a:lumMod val="90000"/>
                    </a:schemeClr>
                  </a:solidFill>
                  <a:effectLst>
                    <a:outerShdw blurRad="34925" dist="12700" dir="14400000" algn="ctr" rotWithShape="0">
                      <a:srgbClr val="000000">
                        <a:alpha val="21000"/>
                      </a:srgbClr>
                    </a:outerShdw>
                  </a:effectLst>
                  <a:latin typeface="Wingdings" pitchFamily="2" charset="2"/>
                </a:rPr>
                <a:t></a:t>
              </a:r>
              <a:endParaRPr lang="en-US" sz="5400" dirty="0">
                <a:ln w="3175">
                  <a:solidFill>
                    <a:schemeClr val="tx2">
                      <a:alpha val="60000"/>
                    </a:schemeClr>
                  </a:solidFill>
                </a:ln>
                <a:solidFill>
                  <a:schemeClr val="tx2">
                    <a:lumMod val="90000"/>
                  </a:schemeClr>
                </a:solidFill>
                <a:effectLst>
                  <a:outerShdw blurRad="34925" dist="12700" dir="14400000" algn="ctr" rotWithShape="0">
                    <a:srgbClr val="000000">
                      <a:alpha val="21000"/>
                    </a:srgbClr>
                  </a:outerShdw>
                </a:effectLst>
                <a:latin typeface="Wingdings" pitchFamily="2" charset="2"/>
              </a:endParaRPr>
            </a:p>
          </p:txBody>
        </p:sp>
        <p:cxnSp>
          <p:nvCxnSpPr>
            <p:cNvPr id="10" name="Straight Connector 9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831976" y="192293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83341" y="1387737"/>
            <a:ext cx="6777318" cy="1731982"/>
          </a:xfrm>
        </p:spPr>
        <p:txBody>
          <a:bodyPr anchor="b"/>
          <a:lstStyle>
            <a:lvl1pPr>
              <a:defRPr>
                <a:ln w="3175">
                  <a:solidFill>
                    <a:schemeClr val="tx1">
                      <a:alpha val="65000"/>
                    </a:schemeClr>
                  </a:solidFill>
                </a:ln>
                <a:solidFill>
                  <a:schemeClr val="tx1"/>
                </a:solidFill>
                <a:effectLst>
                  <a:outerShdw blurRad="25400" dist="12700" dir="14220000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767862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  <a:effectLst>
                  <a:outerShdw blurRad="34925" dist="12700" dir="14400000" rotWithShape="0">
                    <a:prstClr val="black">
                      <a:alpha val="21000"/>
                    </a:prstClr>
                  </a:outerShdw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uk-UA" smtClean="0"/>
              <a:t>Зразок підзаголовка</a:t>
            </a:r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A66AE-81F5-474A-B74B-EE41E9320F19}" type="datetimeFigureOut">
              <a:rPr lang="uk-UA" smtClean="0"/>
              <a:t>23.01.2017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4F593F-0D5B-4CF0-BEE2-6583C73E7271}" type="slidenum">
              <a:rPr lang="uk-UA" smtClean="0"/>
              <a:t>‹#›</a:t>
            </a:fld>
            <a:endParaRPr lang="uk-UA"/>
          </a:p>
        </p:txBody>
      </p:sp>
      <p:grpSp>
        <p:nvGrpSpPr>
          <p:cNvPr id="11" name="Group 10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5" name="TextBox 14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6" name="Straight Connector 15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66560" y="559398"/>
            <a:ext cx="1678193" cy="5566765"/>
          </a:xfrm>
        </p:spPr>
        <p:txBody>
          <a:bodyPr vert="eaVert"/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8488" y="849854"/>
            <a:ext cx="5507917" cy="5023821"/>
          </a:xfrm>
        </p:spPr>
        <p:txBody>
          <a:bodyPr vert="eaVert"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A66AE-81F5-474A-B74B-EE41E9320F19}" type="datetimeFigureOut">
              <a:rPr lang="uk-UA" smtClean="0"/>
              <a:t>23.01.2017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4F593F-0D5B-4CF0-BEE2-6583C73E7271}" type="slidenum">
              <a:rPr lang="uk-UA" smtClean="0"/>
              <a:t>‹#›</a:t>
            </a:fld>
            <a:endParaRPr lang="uk-UA"/>
          </a:p>
        </p:txBody>
      </p:sp>
      <p:grpSp>
        <p:nvGrpSpPr>
          <p:cNvPr id="11" name="Group 10"/>
          <p:cNvGrpSpPr/>
          <p:nvPr/>
        </p:nvGrpSpPr>
        <p:grpSpPr>
          <a:xfrm rot="5400000">
            <a:off x="3909050" y="2880823"/>
            <a:ext cx="5480154" cy="923330"/>
            <a:chOff x="1815339" y="1381459"/>
            <a:chExt cx="5480154" cy="923330"/>
          </a:xfrm>
        </p:grpSpPr>
        <p:sp>
          <p:nvSpPr>
            <p:cNvPr id="12" name="TextBox 11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3" name="Straight Connector 12"/>
            <p:cNvCxnSpPr/>
            <p:nvPr/>
          </p:nvCxnSpPr>
          <p:spPr>
            <a:xfrm flipH="1" flipV="1">
              <a:off x="1815339" y="1924709"/>
              <a:ext cx="2468880" cy="2505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0800000">
              <a:off x="4826613" y="1927417"/>
              <a:ext cx="2468880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і об'єкт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A66AE-81F5-474A-B74B-EE41E9320F19}" type="datetimeFigureOut">
              <a:rPr lang="uk-UA" smtClean="0"/>
              <a:t>23.01.2017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4F593F-0D5B-4CF0-BEE2-6583C73E7271}" type="slidenum">
              <a:rPr lang="uk-UA" smtClean="0"/>
              <a:t>‹#›</a:t>
            </a:fld>
            <a:endParaRPr lang="uk-UA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en-US"/>
          </a:p>
        </p:txBody>
      </p:sp>
      <p:grpSp>
        <p:nvGrpSpPr>
          <p:cNvPr id="12" name="Group 11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3" name="TextBox 12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4" name="Straight Connector 13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озділу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CoverOverlay.png"/>
          <p:cNvPicPr>
            <a:picLocks noChangeAspect="1"/>
          </p:cNvPicPr>
          <p:nvPr/>
        </p:nvPicPr>
        <p:blipFill>
          <a:blip r:embed="rId2" cstate="print">
            <a:lum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grpSp>
        <p:nvGrpSpPr>
          <p:cNvPr id="7" name="Group 7"/>
          <p:cNvGrpSpPr/>
          <p:nvPr/>
        </p:nvGrpSpPr>
        <p:grpSpPr>
          <a:xfrm>
            <a:off x="1172584" y="2887579"/>
            <a:ext cx="6779110" cy="923330"/>
            <a:chOff x="1172584" y="1381459"/>
            <a:chExt cx="6779110" cy="923330"/>
          </a:xfrm>
        </p:grpSpPr>
        <p:sp>
          <p:nvSpPr>
            <p:cNvPr id="9" name="TextBox 8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0" name="Straight Connector 9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831976" y="1927412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40" y="1204857"/>
            <a:ext cx="7754713" cy="1910716"/>
          </a:xfrm>
        </p:spPr>
        <p:txBody>
          <a:bodyPr anchor="b"/>
          <a:lstStyle>
            <a:lvl1pPr algn="ctr">
              <a:defRPr sz="5400" b="0" cap="none" baseline="0">
                <a:solidFill>
                  <a:schemeClr val="tx2"/>
                </a:solidFill>
              </a:defRPr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248" y="3767316"/>
            <a:ext cx="7734747" cy="15001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A66AE-81F5-474A-B74B-EE41E9320F19}" type="datetimeFigureOut">
              <a:rPr lang="uk-UA" smtClean="0"/>
              <a:t>23.01.2017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4F593F-0D5B-4CF0-BEE2-6583C73E7271}" type="slidenum">
              <a:rPr lang="uk-UA" smtClean="0"/>
              <a:t>‹#›</a:t>
            </a:fld>
            <a:endParaRPr lang="uk-U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'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A66AE-81F5-474A-B74B-EE41E9320F19}" type="datetimeFigureOut">
              <a:rPr lang="uk-UA" smtClean="0"/>
              <a:t>23.01.2017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4F593F-0D5B-4CF0-BEE2-6583C73E7271}" type="slidenum">
              <a:rPr lang="uk-UA" smtClean="0"/>
              <a:t>‹#›</a:t>
            </a:fld>
            <a:endParaRPr lang="uk-UA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grpSp>
        <p:nvGrpSpPr>
          <p:cNvPr id="13" name="Group 12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4" name="TextBox 13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5" name="Straight Connector 14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685800" y="2240280"/>
            <a:ext cx="3803904" cy="3877056"/>
          </a:xfrm>
        </p:spPr>
        <p:txBody>
          <a:bodyPr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4"/>
          </p:nvPr>
        </p:nvSpPr>
        <p:spPr>
          <a:xfrm>
            <a:off x="4645151" y="2240280"/>
            <a:ext cx="3803904" cy="3877056"/>
          </a:xfrm>
        </p:spPr>
        <p:txBody>
          <a:bodyPr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uk-UA" smtClean="0"/>
              <a:t>Зразок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51560" y="2240280"/>
            <a:ext cx="3442446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8488" y="2947595"/>
            <a:ext cx="3803904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02306" y="2240280"/>
            <a:ext cx="3447288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944368"/>
            <a:ext cx="3799728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A66AE-81F5-474A-B74B-EE41E9320F19}" type="datetimeFigureOut">
              <a:rPr lang="uk-UA" smtClean="0"/>
              <a:t>23.01.2017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4F593F-0D5B-4CF0-BEE2-6583C73E7271}" type="slidenum">
              <a:rPr lang="uk-UA" smtClean="0"/>
              <a:t>‹#›</a:t>
            </a:fld>
            <a:endParaRPr lang="uk-UA"/>
          </a:p>
        </p:txBody>
      </p:sp>
      <p:grpSp>
        <p:nvGrpSpPr>
          <p:cNvPr id="14" name="Group 13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6" name="TextBox 15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7" name="Straight Connector 16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A66AE-81F5-474A-B74B-EE41E9320F19}" type="datetimeFigureOut">
              <a:rPr lang="uk-UA" smtClean="0"/>
              <a:t>23.01.2017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4F593F-0D5B-4CF0-BEE2-6583C73E7271}" type="slidenum">
              <a:rPr lang="uk-UA" smtClean="0"/>
              <a:t>‹#›</a:t>
            </a:fld>
            <a:endParaRPr lang="uk-UA"/>
          </a:p>
        </p:txBody>
      </p:sp>
      <p:grpSp>
        <p:nvGrpSpPr>
          <p:cNvPr id="10" name="Group 9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4" name="TextBox 13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5" name="Straight Connector 14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A66AE-81F5-474A-B74B-EE41E9320F19}" type="datetimeFigureOut">
              <a:rPr lang="uk-UA" smtClean="0"/>
              <a:t>23.01.2017</a:t>
            </a:fld>
            <a:endParaRPr lang="uk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4F593F-0D5B-4CF0-BEE2-6583C73E7271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4579" y="1678195"/>
            <a:ext cx="3422483" cy="1886921"/>
          </a:xfrm>
        </p:spPr>
        <p:txBody>
          <a:bodyPr anchor="b"/>
          <a:lstStyle>
            <a:lvl1pPr algn="l">
              <a:defRPr sz="2800" b="0"/>
            </a:lvl1pPr>
          </a:lstStyle>
          <a:p>
            <a:r>
              <a:rPr lang="uk-UA" smtClean="0"/>
              <a:t>Зразок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2001" y="559398"/>
            <a:ext cx="4116667" cy="5566765"/>
          </a:xfrm>
        </p:spPr>
        <p:txBody>
          <a:bodyPr anchor="ctr"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34579" y="3603812"/>
            <a:ext cx="3411725" cy="2517289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A66AE-81F5-474A-B74B-EE41E9320F19}" type="datetimeFigureOut">
              <a:rPr lang="uk-UA" smtClean="0"/>
              <a:t>23.01.2017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4F593F-0D5B-4CF0-BEE2-6583C73E7271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Зображення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731" y="4668818"/>
            <a:ext cx="7767021" cy="644729"/>
          </a:xfrm>
        </p:spPr>
        <p:txBody>
          <a:bodyPr anchor="b"/>
          <a:lstStyle>
            <a:lvl1pPr algn="ctr">
              <a:defRPr sz="2800" b="0"/>
            </a:lvl1pPr>
          </a:lstStyle>
          <a:p>
            <a:r>
              <a:rPr lang="uk-UA" smtClean="0"/>
              <a:t>Зразок заголовка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240000">
            <a:off x="2183792" y="666965"/>
            <a:ext cx="4772156" cy="3598016"/>
          </a:xfr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24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uk-UA" smtClean="0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8489" y="5324306"/>
            <a:ext cx="7756264" cy="804862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A66AE-81F5-474A-B74B-EE41E9320F19}" type="datetimeFigureOut">
              <a:rPr lang="uk-UA" smtClean="0"/>
              <a:t>23.01.2017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4F593F-0D5B-4CF0-BEE2-6583C73E7271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83000">
                <a:schemeClr val="bg1">
                  <a:alpha val="11000"/>
                </a:schemeClr>
              </a:gs>
              <a:gs pos="100000">
                <a:schemeClr val="bg2">
                  <a:lumMod val="75000"/>
                  <a:alpha val="23000"/>
                </a:schemeClr>
              </a:gs>
            </a:gsLst>
            <a:path path="rect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8490" y="570156"/>
            <a:ext cx="7756263" cy="105425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247" y="2248347"/>
            <a:ext cx="7745505" cy="38778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0378" y="616144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C90A66AE-81F5-474A-B74B-EE41E9320F19}" type="datetimeFigureOut">
              <a:rPr lang="uk-UA" smtClean="0"/>
              <a:t>23.01.2017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16144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639264" y="616144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764F593F-0D5B-4CF0-BEE2-6583C73E7271}" type="slidenum">
              <a:rPr lang="uk-UA" smtClean="0"/>
              <a:t>‹#›</a:t>
            </a:fld>
            <a:endParaRPr lang="uk-U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540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6576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77724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"/>
        <a:defRPr sz="22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114300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20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508760" indent="-32004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828800" indent="-32004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214884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46888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78892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79512" y="116632"/>
            <a:ext cx="8640960" cy="1731982"/>
          </a:xfrm>
        </p:spPr>
        <p:txBody>
          <a:bodyPr/>
          <a:lstStyle/>
          <a:p>
            <a:r>
              <a:rPr lang="ru-RU" sz="3200" b="1" dirty="0" err="1">
                <a:solidFill>
                  <a:srgbClr val="00B0F0"/>
                </a:solidFill>
                <a:effectLst/>
              </a:rPr>
              <a:t>Формування</a:t>
            </a:r>
            <a:r>
              <a:rPr lang="ru-RU" sz="3200" b="1" dirty="0">
                <a:solidFill>
                  <a:srgbClr val="00B0F0"/>
                </a:solidFill>
                <a:effectLst/>
              </a:rPr>
              <a:t> команд </a:t>
            </a:r>
            <a:br>
              <a:rPr lang="ru-RU" sz="3200" b="1" dirty="0">
                <a:solidFill>
                  <a:srgbClr val="00B0F0"/>
                </a:solidFill>
                <a:effectLst/>
              </a:rPr>
            </a:br>
            <a:r>
              <a:rPr lang="ru-RU" sz="3200" b="1" dirty="0" err="1">
                <a:solidFill>
                  <a:srgbClr val="00B0F0"/>
                </a:solidFill>
                <a:effectLst/>
              </a:rPr>
              <a:t>проектів</a:t>
            </a:r>
            <a:r>
              <a:rPr lang="ru-RU" sz="3200" b="1" dirty="0">
                <a:solidFill>
                  <a:srgbClr val="00B0F0"/>
                </a:solidFill>
                <a:effectLst/>
              </a:rPr>
              <a:t>, </a:t>
            </a:r>
            <a:r>
              <a:rPr lang="ru-RU" sz="3200" b="1" dirty="0" err="1">
                <a:solidFill>
                  <a:srgbClr val="00B0F0"/>
                </a:solidFill>
                <a:effectLst/>
              </a:rPr>
              <a:t>лідерство</a:t>
            </a:r>
            <a:r>
              <a:rPr lang="ru-RU" sz="3200" b="1" dirty="0">
                <a:solidFill>
                  <a:srgbClr val="00B0F0"/>
                </a:solidFill>
                <a:effectLst/>
              </a:rPr>
              <a:t> та </a:t>
            </a:r>
            <a:r>
              <a:rPr lang="ru-RU" sz="3200" b="1" dirty="0" err="1">
                <a:solidFill>
                  <a:srgbClr val="00B0F0"/>
                </a:solidFill>
                <a:effectLst/>
              </a:rPr>
              <a:t>управління</a:t>
            </a:r>
            <a:r>
              <a:rPr lang="ru-RU" sz="3200" b="1" dirty="0">
                <a:solidFill>
                  <a:srgbClr val="00B0F0"/>
                </a:solidFill>
                <a:effectLst/>
              </a:rPr>
              <a:t> </a:t>
            </a:r>
            <a:br>
              <a:rPr lang="ru-RU" sz="3200" b="1" dirty="0">
                <a:solidFill>
                  <a:srgbClr val="00B0F0"/>
                </a:solidFill>
                <a:effectLst/>
              </a:rPr>
            </a:br>
            <a:r>
              <a:rPr lang="ru-RU" sz="3200" b="1" dirty="0">
                <a:solidFill>
                  <a:srgbClr val="00B0F0"/>
                </a:solidFill>
                <a:effectLst/>
              </a:rPr>
              <a:t>персоналом </a:t>
            </a:r>
            <a:endParaRPr lang="ru-RU" sz="3200" b="1" dirty="0">
              <a:solidFill>
                <a:srgbClr val="00B0F0"/>
              </a:solidFill>
            </a:endParaRPr>
          </a:p>
        </p:txBody>
      </p:sp>
      <p:sp>
        <p:nvSpPr>
          <p:cNvPr id="3" name="Пі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uk-UA" sz="3200" dirty="0" smtClean="0">
                <a:effectLst/>
              </a:rPr>
              <a:t>Лекція 1.1. Загальне </a:t>
            </a:r>
            <a:r>
              <a:rPr lang="uk-UA" sz="3200" dirty="0">
                <a:effectLst/>
              </a:rPr>
              <a:t>визначення та основні поняття проектної </a:t>
            </a:r>
            <a:r>
              <a:rPr lang="uk-UA" sz="3200" dirty="0" smtClean="0">
                <a:effectLst/>
              </a:rPr>
              <a:t>команди </a:t>
            </a:r>
            <a:endParaRPr lang="ru-RU" sz="3200" dirty="0"/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323528" y="1484784"/>
            <a:ext cx="8280919" cy="1731982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5400" kern="1200">
                <a:ln w="3175">
                  <a:solidFill>
                    <a:schemeClr val="tx1">
                      <a:alpha val="65000"/>
                    </a:schemeClr>
                  </a:solidFill>
                </a:ln>
                <a:solidFill>
                  <a:schemeClr val="tx1"/>
                </a:solidFill>
                <a:effectLst>
                  <a:outerShdw blurRad="25400" dist="12700" dir="14220000" rotWithShape="0">
                    <a:prstClr val="black">
                      <a:alpha val="50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ru-RU" sz="3200" b="1" dirty="0" smtClean="0">
                <a:effectLst/>
              </a:rPr>
              <a:t>Тема 1. </a:t>
            </a:r>
            <a:r>
              <a:rPr lang="uk-UA" sz="3200" b="1" dirty="0">
                <a:effectLst/>
              </a:rPr>
              <a:t>Методи та засоби управління командою проекту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3112814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вмісту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 algn="ctr">
              <a:buNone/>
            </a:pPr>
            <a:r>
              <a:rPr lang="uk-UA" sz="4400" dirty="0" smtClean="0">
                <a:solidFill>
                  <a:srgbClr val="92D050"/>
                </a:solidFill>
              </a:rPr>
              <a:t>2. </a:t>
            </a:r>
            <a:r>
              <a:rPr lang="uk-UA" sz="4400" dirty="0">
                <a:solidFill>
                  <a:srgbClr val="92D050"/>
                </a:solidFill>
              </a:rPr>
              <a:t>Загальне визначення та основні поняття проектної команди</a:t>
            </a:r>
            <a:endParaRPr lang="ru-RU" sz="4400" dirty="0">
              <a:solidFill>
                <a:srgbClr val="92D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81113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688490" y="3068960"/>
            <a:ext cx="7756263" cy="1054250"/>
          </a:xfrm>
        </p:spPr>
        <p:txBody>
          <a:bodyPr/>
          <a:lstStyle/>
          <a:p>
            <a:pPr algn="r"/>
            <a:r>
              <a:rPr lang="uk-UA" sz="3600" b="1" i="1" dirty="0"/>
              <a:t>Окремий скрипаль сам управляє собою, оркестр потребує </a:t>
            </a:r>
            <a:r>
              <a:rPr lang="uk-UA" sz="3600" b="1" i="1" dirty="0" smtClean="0"/>
              <a:t>диригента </a:t>
            </a:r>
            <a:r>
              <a:rPr lang="uk-UA" sz="3200" b="1" i="1" dirty="0" smtClean="0"/>
              <a:t/>
            </a:r>
            <a:br>
              <a:rPr lang="uk-UA" sz="3200" b="1" i="1" dirty="0" smtClean="0"/>
            </a:br>
            <a:r>
              <a:rPr lang="uk-UA" sz="3200" i="1" dirty="0" smtClean="0"/>
              <a:t>К.Маркс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17793145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вмісту 1"/>
          <p:cNvSpPr>
            <a:spLocks noGrp="1"/>
          </p:cNvSpPr>
          <p:nvPr>
            <p:ph idx="1"/>
          </p:nvPr>
        </p:nvSpPr>
        <p:spPr>
          <a:xfrm>
            <a:off x="179512" y="2176339"/>
            <a:ext cx="8712967" cy="4276997"/>
          </a:xfrm>
        </p:spPr>
        <p:txBody>
          <a:bodyPr>
            <a:noAutofit/>
          </a:bodyPr>
          <a:lstStyle/>
          <a:p>
            <a:pPr algn="just"/>
            <a:r>
              <a:rPr lang="uk-UA" sz="2100" dirty="0" smtClean="0"/>
              <a:t>Організація командної роботи необхідна для успішного об'єднання різних областей діяльності (різновидів робіт), що входять до проекту.</a:t>
            </a:r>
          </a:p>
          <a:p>
            <a:pPr algn="just"/>
            <a:r>
              <a:rPr lang="uk-UA" sz="2100" dirty="0" smtClean="0"/>
              <a:t>Уніфікований підхід для реалізації різних проектів однією і тією ж командою, або вузьким колом проектних менеджерів є не ефективним.</a:t>
            </a:r>
          </a:p>
          <a:p>
            <a:pPr algn="just"/>
            <a:r>
              <a:rPr lang="uk-UA" sz="2100" dirty="0" smtClean="0"/>
              <a:t>Сучасні умови вимагають створення проектних команд здатних працювати над досягненням поставлених цілей в динамічних зовнішніх умовах (технологічні, економічні, політичні, соціальні, правові ризики та невизначеності тощо). </a:t>
            </a:r>
          </a:p>
          <a:p>
            <a:pPr algn="just"/>
            <a:r>
              <a:rPr lang="uk-UA" sz="2100" dirty="0" smtClean="0"/>
              <a:t>Реалізація проекту в форматі командної роботи дозволяє ефективно поєднувати роботу різних груп підтримки (субпідрядників, державних установ, споживчих організацій та будь-яких </a:t>
            </a:r>
            <a:r>
              <a:rPr lang="uk-UA" sz="2100" dirty="0"/>
              <a:t>і</a:t>
            </a:r>
            <a:r>
              <a:rPr lang="uk-UA" sz="2100" dirty="0" smtClean="0"/>
              <a:t>нших відомств, що приймають участь у реалізації певного етапу проектних робіт).</a:t>
            </a:r>
            <a:endParaRPr lang="ru-RU" sz="2100" dirty="0"/>
          </a:p>
          <a:p>
            <a:endParaRPr lang="ru-RU" sz="2100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32048" y="502542"/>
            <a:ext cx="8244408" cy="1054250"/>
          </a:xfrm>
        </p:spPr>
        <p:txBody>
          <a:bodyPr/>
          <a:lstStyle/>
          <a:p>
            <a:r>
              <a:rPr lang="uk-UA" sz="3600" b="1" dirty="0"/>
              <a:t>Необхідність формування проектної </a:t>
            </a:r>
            <a:r>
              <a:rPr lang="uk-UA" sz="3600" b="1" dirty="0" smtClean="0"/>
              <a:t/>
            </a:r>
            <a:br>
              <a:rPr lang="uk-UA" sz="3600" b="1" dirty="0" smtClean="0"/>
            </a:br>
            <a:r>
              <a:rPr lang="uk-UA" sz="3600" b="1" dirty="0" smtClean="0"/>
              <a:t>команди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12298746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вмісту 1"/>
          <p:cNvSpPr>
            <a:spLocks noGrp="1"/>
          </p:cNvSpPr>
          <p:nvPr>
            <p:ph idx="1"/>
          </p:nvPr>
        </p:nvSpPr>
        <p:spPr>
          <a:xfrm>
            <a:off x="323528" y="2564904"/>
            <a:ext cx="8568951" cy="3844949"/>
          </a:xfrm>
        </p:spPr>
        <p:txBody>
          <a:bodyPr>
            <a:noAutofit/>
          </a:bodyPr>
          <a:lstStyle/>
          <a:p>
            <a:pPr algn="just"/>
            <a:r>
              <a:rPr lang="uk-UA" sz="2000" dirty="0" smtClean="0"/>
              <a:t>Зважаючи на різноманітність фахів учасників проектних команд, інколи вони можуть входити до різних організацій, установ, відомств (формально не знаходяться в підпорядкуванні керівників проекту)</a:t>
            </a:r>
          </a:p>
          <a:p>
            <a:pPr algn="just"/>
            <a:r>
              <a:rPr lang="uk-UA" sz="2000" dirty="0" smtClean="0"/>
              <a:t>У </a:t>
            </a:r>
            <a:r>
              <a:rPr lang="uk-UA" sz="2000" dirty="0"/>
              <a:t>такій динамічній обстановці ефективне управління проектами вимагає від керівників </a:t>
            </a:r>
            <a:r>
              <a:rPr lang="uk-UA" sz="2000" dirty="0" smtClean="0"/>
              <a:t>перетворювати свою </a:t>
            </a:r>
            <a:r>
              <a:rPr lang="uk-UA" sz="2000" dirty="0"/>
              <a:t>багатопрофільну групу на єдину команду і створити атмосферу </a:t>
            </a:r>
            <a:r>
              <a:rPr lang="uk-UA" sz="2000" dirty="0" err="1"/>
              <a:t>залученості</a:t>
            </a:r>
            <a:r>
              <a:rPr lang="uk-UA" sz="2000" dirty="0"/>
              <a:t> в роботу, прихильності </a:t>
            </a:r>
            <a:r>
              <a:rPr lang="uk-UA" sz="2000" dirty="0" smtClean="0"/>
              <a:t>спільним цілям тощо.</a:t>
            </a:r>
          </a:p>
          <a:p>
            <a:pPr algn="just"/>
            <a:r>
              <a:rPr lang="uk-UA" sz="2000" i="1" dirty="0" smtClean="0"/>
              <a:t>Враховуючи </a:t>
            </a:r>
            <a:r>
              <a:rPr lang="uk-UA" sz="2000" i="1" dirty="0"/>
              <a:t>ці особливості, традиційні форми </a:t>
            </a:r>
            <a:r>
              <a:rPr lang="uk-UA" sz="2000" i="1" dirty="0" smtClean="0"/>
              <a:t>керівництва та ієрархічні структури, інколи являються неефективними</a:t>
            </a:r>
            <a:r>
              <a:rPr lang="uk-UA" sz="2000" i="1" dirty="0"/>
              <a:t>, і їх повинні замінити інші, </a:t>
            </a:r>
            <a:r>
              <a:rPr lang="uk-UA" sz="2000" i="1" dirty="0" smtClean="0"/>
              <a:t>ґрунтовані </a:t>
            </a:r>
            <a:r>
              <a:rPr lang="uk-UA" sz="2000" i="1" dirty="0"/>
              <a:t>на взаємних зв'язках і самоврядуванні.</a:t>
            </a:r>
            <a:endParaRPr lang="ru-RU" sz="2100" i="1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32048" y="502542"/>
            <a:ext cx="8244408" cy="1054250"/>
          </a:xfrm>
        </p:spPr>
        <p:txBody>
          <a:bodyPr/>
          <a:lstStyle/>
          <a:p>
            <a:r>
              <a:rPr lang="uk-UA" sz="3600" b="1" dirty="0"/>
              <a:t>Необхідність формування проектної </a:t>
            </a:r>
            <a:r>
              <a:rPr lang="uk-UA" sz="3600" b="1" dirty="0" smtClean="0"/>
              <a:t/>
            </a:r>
            <a:br>
              <a:rPr lang="uk-UA" sz="3600" b="1" dirty="0" smtClean="0"/>
            </a:br>
            <a:r>
              <a:rPr lang="uk-UA" sz="3600" b="1" dirty="0" smtClean="0"/>
              <a:t>команди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19107331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вмісту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33400" lvl="0" indent="-533400"/>
            <a:r>
              <a:rPr lang="uk-UA" sz="3200" dirty="0"/>
              <a:t>формування команди проекту;</a:t>
            </a:r>
            <a:endParaRPr lang="ru-RU" sz="3200" dirty="0"/>
          </a:p>
          <a:p>
            <a:pPr marL="533400" lvl="0" indent="-533400"/>
            <a:r>
              <a:rPr lang="uk-UA" sz="3200" dirty="0"/>
              <a:t>організація ефективної роботи команди.</a:t>
            </a:r>
            <a:endParaRPr lang="ru-RU" sz="3200" dirty="0"/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395536" y="404664"/>
            <a:ext cx="8568952" cy="1054250"/>
          </a:xfrm>
        </p:spPr>
        <p:txBody>
          <a:bodyPr/>
          <a:lstStyle/>
          <a:p>
            <a:r>
              <a:rPr lang="uk-UA" sz="3200" b="1" dirty="0"/>
              <a:t>При організації роботи над проектом необхідно вирішити два головні </a:t>
            </a:r>
            <a:r>
              <a:rPr lang="uk-UA" sz="3200" b="1" dirty="0" smtClean="0"/>
              <a:t>завдання (стосовно управління персоналу):</a:t>
            </a:r>
            <a:endParaRPr lang="ru-RU" sz="3200" b="1" dirty="0"/>
          </a:p>
        </p:txBody>
      </p:sp>
    </p:spTree>
    <p:extLst>
      <p:ext uri="{BB962C8B-B14F-4D97-AF65-F5344CB8AC3E}">
        <p14:creationId xmlns:p14="http://schemas.microsoft.com/office/powerpoint/2010/main" val="19339702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вмісту 1"/>
          <p:cNvSpPr>
            <a:spLocks noGrp="1"/>
          </p:cNvSpPr>
          <p:nvPr>
            <p:ph idx="1"/>
          </p:nvPr>
        </p:nvSpPr>
        <p:spPr>
          <a:xfrm>
            <a:off x="395537" y="2248347"/>
            <a:ext cx="8352928" cy="3877815"/>
          </a:xfrm>
        </p:spPr>
        <p:txBody>
          <a:bodyPr/>
          <a:lstStyle/>
          <a:p>
            <a:pPr marL="457200" indent="-457200" algn="just"/>
            <a:r>
              <a:rPr lang="uk-UA" sz="2800" dirty="0" smtClean="0"/>
              <a:t>Чисельність команди проекту залежить від специфіки, розміру і типу самого проекту (об'єму робіт).</a:t>
            </a:r>
          </a:p>
          <a:p>
            <a:pPr marL="457200" indent="-457200" algn="just"/>
            <a:r>
              <a:rPr lang="uk-UA" sz="2800" dirty="0" smtClean="0"/>
              <a:t>Якщо до команди проекти входять різні організації – вони володіють різними функціями, мірами участі, мірами відповідальності тощо. </a:t>
            </a:r>
          </a:p>
          <a:p>
            <a:pPr marL="457200" indent="-457200" algn="just"/>
            <a:r>
              <a:rPr lang="uk-UA" sz="2800" dirty="0" smtClean="0"/>
              <a:t>Розподіл обов'язків (функцій) між організаціями здійснює керівник проекту</a:t>
            </a:r>
            <a:r>
              <a:rPr lang="uk-UA" dirty="0" smtClean="0"/>
              <a:t>.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z="4400" dirty="0"/>
              <a:t>Чисельність команди проекту</a:t>
            </a:r>
            <a:endParaRPr lang="ru-RU" sz="4400" dirty="0"/>
          </a:p>
        </p:txBody>
      </p:sp>
    </p:spTree>
    <p:extLst>
      <p:ext uri="{BB962C8B-B14F-4D97-AF65-F5344CB8AC3E}">
        <p14:creationId xmlns:p14="http://schemas.microsoft.com/office/powerpoint/2010/main" val="29214108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вмісту 1"/>
          <p:cNvSpPr>
            <a:spLocks noGrp="1"/>
          </p:cNvSpPr>
          <p:nvPr>
            <p:ph idx="1"/>
          </p:nvPr>
        </p:nvSpPr>
        <p:spPr>
          <a:xfrm>
            <a:off x="683568" y="2060849"/>
            <a:ext cx="8064895" cy="4680519"/>
          </a:xfrm>
        </p:spPr>
        <p:txBody>
          <a:bodyPr>
            <a:normAutofit lnSpcReduction="10000"/>
          </a:bodyPr>
          <a:lstStyle/>
          <a:p>
            <a:pPr marL="533400" indent="-533400"/>
            <a:r>
              <a:rPr lang="uk-UA" dirty="0" smtClean="0"/>
              <a:t>замовники;</a:t>
            </a:r>
          </a:p>
          <a:p>
            <a:pPr marL="533400" indent="-533400"/>
            <a:r>
              <a:rPr lang="uk-UA" dirty="0" smtClean="0"/>
              <a:t>інвестори;</a:t>
            </a:r>
          </a:p>
          <a:p>
            <a:pPr marL="533400" indent="-533400"/>
            <a:r>
              <a:rPr lang="uk-UA" dirty="0" smtClean="0"/>
              <a:t>проектувальники;</a:t>
            </a:r>
          </a:p>
          <a:p>
            <a:pPr marL="533400" indent="-533400"/>
            <a:r>
              <a:rPr lang="uk-UA" dirty="0" smtClean="0"/>
              <a:t>постачальники ресурсів; </a:t>
            </a:r>
          </a:p>
          <a:p>
            <a:pPr marL="533400" indent="-533400"/>
            <a:r>
              <a:rPr lang="uk-UA" dirty="0" smtClean="0"/>
              <a:t>підрядники;</a:t>
            </a:r>
          </a:p>
          <a:p>
            <a:pPr marL="533400" indent="-533400"/>
            <a:r>
              <a:rPr lang="uk-UA" dirty="0" smtClean="0"/>
              <a:t>консультанти;</a:t>
            </a:r>
          </a:p>
          <a:p>
            <a:pPr marL="533400" indent="-533400"/>
            <a:r>
              <a:rPr lang="uk-UA" dirty="0" smtClean="0"/>
              <a:t>ліцензіари;</a:t>
            </a:r>
          </a:p>
          <a:p>
            <a:pPr marL="533400" indent="-533400"/>
            <a:r>
              <a:rPr lang="uk-UA" dirty="0" smtClean="0"/>
              <a:t>фінансові інститути-банки;</a:t>
            </a:r>
          </a:p>
          <a:p>
            <a:pPr marL="533400" indent="-533400"/>
            <a:r>
              <a:rPr lang="uk-UA" b="1" dirty="0" smtClean="0"/>
              <a:t>команда </a:t>
            </a:r>
            <a:r>
              <a:rPr lang="uk-UA" b="1" dirty="0"/>
              <a:t>проекту, очолювана керівником проекту</a:t>
            </a:r>
            <a:r>
              <a:rPr lang="uk-UA" dirty="0"/>
              <a:t> </a:t>
            </a:r>
            <a:r>
              <a:rPr lang="uk-UA" dirty="0" smtClean="0"/>
              <a:t>(проект-менеджер)</a:t>
            </a:r>
          </a:p>
          <a:p>
            <a:pPr marL="533400" indent="-533400"/>
            <a:r>
              <a:rPr lang="uk-UA" dirty="0" smtClean="0"/>
              <a:t>залежно </a:t>
            </a:r>
            <a:r>
              <a:rPr lang="uk-UA" dirty="0"/>
              <a:t>від специфіки </a:t>
            </a:r>
            <a:r>
              <a:rPr lang="uk-UA" dirty="0" smtClean="0"/>
              <a:t>проекту – </a:t>
            </a:r>
            <a:r>
              <a:rPr lang="uk-UA" dirty="0"/>
              <a:t>інші учасники.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z="4400" dirty="0" smtClean="0"/>
              <a:t>Групи учасників проекту</a:t>
            </a:r>
            <a:endParaRPr lang="ru-RU" sz="4400" dirty="0"/>
          </a:p>
        </p:txBody>
      </p:sp>
    </p:spTree>
    <p:extLst>
      <p:ext uri="{BB962C8B-B14F-4D97-AF65-F5344CB8AC3E}">
        <p14:creationId xmlns:p14="http://schemas.microsoft.com/office/powerpoint/2010/main" val="11068665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5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5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35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4500"/>
                            </p:stCondLst>
                            <p:childTnLst>
                              <p:par>
                                <p:cTn id="2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500"/>
                            </p:stCondLst>
                            <p:childTnLst>
                              <p:par>
                                <p:cTn id="2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6500"/>
                            </p:stCondLst>
                            <p:childTnLst>
                              <p:par>
                                <p:cTn id="3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7500"/>
                            </p:stCondLst>
                            <p:childTnLst>
                              <p:par>
                                <p:cTn id="3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8500"/>
                            </p:stCondLst>
                            <p:childTnLst>
                              <p:par>
                                <p:cTn id="4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вмісту 1"/>
          <p:cNvSpPr>
            <a:spLocks noGrp="1"/>
          </p:cNvSpPr>
          <p:nvPr>
            <p:ph idx="1"/>
          </p:nvPr>
        </p:nvSpPr>
        <p:spPr>
          <a:xfrm>
            <a:off x="699247" y="2420888"/>
            <a:ext cx="7761185" cy="3705274"/>
          </a:xfrm>
        </p:spPr>
        <p:txBody>
          <a:bodyPr>
            <a:normAutofit/>
          </a:bodyPr>
          <a:lstStyle/>
          <a:p>
            <a:pPr marL="0" lvl="0" indent="533400" algn="just">
              <a:buNone/>
            </a:pPr>
            <a:r>
              <a:rPr lang="uk-UA" b="1" dirty="0" smtClean="0"/>
              <a:t>Команда </a:t>
            </a:r>
            <a:r>
              <a:rPr lang="uk-UA" b="1" dirty="0"/>
              <a:t>проекту</a:t>
            </a:r>
            <a:r>
              <a:rPr lang="uk-UA" dirty="0"/>
              <a:t> </a:t>
            </a:r>
            <a:r>
              <a:rPr lang="uk-UA" dirty="0" smtClean="0"/>
              <a:t>– це </a:t>
            </a:r>
            <a:r>
              <a:rPr lang="uk-UA" dirty="0"/>
              <a:t>група співробітників, </a:t>
            </a:r>
            <a:r>
              <a:rPr lang="uk-UA" dirty="0" smtClean="0"/>
              <a:t> працюючих безпосередньо над реалізацією проекту. Команда проекту це </a:t>
            </a:r>
            <a:r>
              <a:rPr lang="uk-UA" u="sng" dirty="0" smtClean="0"/>
              <a:t>основний</a:t>
            </a:r>
            <a:r>
              <a:rPr lang="uk-UA" dirty="0" smtClean="0"/>
              <a:t> елемент його структури (забезпечує реалізацію </a:t>
            </a:r>
            <a:r>
              <a:rPr lang="uk-UA" dirty="0"/>
              <a:t>його </a:t>
            </a:r>
            <a:r>
              <a:rPr lang="uk-UA" dirty="0" smtClean="0"/>
              <a:t>задуму). </a:t>
            </a:r>
            <a:r>
              <a:rPr lang="uk-UA" dirty="0"/>
              <a:t>Ця група створюється на період реалізації проекту і після </a:t>
            </a:r>
            <a:r>
              <a:rPr lang="uk-UA" dirty="0" smtClean="0"/>
              <a:t>завершення – розпускається.</a:t>
            </a:r>
            <a:endParaRPr lang="ru-RU" dirty="0"/>
          </a:p>
        </p:txBody>
      </p:sp>
      <p:sp>
        <p:nvSpPr>
          <p:cNvPr id="4" name="Місце для вмісту 1"/>
          <p:cNvSpPr txBox="1">
            <a:spLocks/>
          </p:cNvSpPr>
          <p:nvPr/>
        </p:nvSpPr>
        <p:spPr>
          <a:xfrm>
            <a:off x="714927" y="620688"/>
            <a:ext cx="7745505" cy="9361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65760" indent="-3657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"/>
              <a:defRPr sz="24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77240" indent="-3657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"/>
              <a:defRPr sz="22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3657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"/>
              <a:defRPr sz="20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508760" indent="-32004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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-32004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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148840" indent="-274320" algn="l" defTabSz="914400" rtl="0" eaLnBrk="1" latinLnBrk="0" hangingPunct="1">
              <a:spcBef>
                <a:spcPts val="400"/>
              </a:spcBef>
              <a:buClr>
                <a:schemeClr val="accent1"/>
              </a:buClr>
              <a:buFont typeface="Wingdings" pitchFamily="2" charset="2"/>
              <a:buChar char="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468880" indent="-274320" algn="l" defTabSz="914400" rtl="0" eaLnBrk="1" latinLnBrk="0" hangingPunct="1">
              <a:spcBef>
                <a:spcPts val="400"/>
              </a:spcBef>
              <a:buClr>
                <a:schemeClr val="accent1"/>
              </a:buClr>
              <a:buFont typeface="Wingdings" pitchFamily="2" charset="2"/>
              <a:buChar char="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788920" indent="-274320" algn="l" defTabSz="914400" rtl="0" eaLnBrk="1" latinLnBrk="0" hangingPunct="1">
              <a:spcBef>
                <a:spcPts val="400"/>
              </a:spcBef>
              <a:buClr>
                <a:schemeClr val="accent1"/>
              </a:buClr>
              <a:buFont typeface="Wingdings" pitchFamily="2" charset="2"/>
              <a:buChar char="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108960" indent="-274320" algn="l" defTabSz="914400" rtl="0" eaLnBrk="1" latinLnBrk="0" hangingPunct="1">
              <a:spcBef>
                <a:spcPts val="400"/>
              </a:spcBef>
              <a:buClr>
                <a:schemeClr val="accent1"/>
              </a:buClr>
              <a:buFont typeface="Wingdings" pitchFamily="2" charset="2"/>
              <a:buChar char="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33400" indent="-533400" algn="just"/>
            <a:r>
              <a:rPr lang="uk-UA" b="1" dirty="0" smtClean="0"/>
              <a:t>Учасники проекту – категорія ширша, ніж команда проекту.</a:t>
            </a:r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119567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Округлений прямокутник 27"/>
          <p:cNvSpPr/>
          <p:nvPr/>
        </p:nvSpPr>
        <p:spPr>
          <a:xfrm>
            <a:off x="107504" y="476672"/>
            <a:ext cx="8928992" cy="2813953"/>
          </a:xfrm>
          <a:prstGeom prst="roundRect">
            <a:avLst/>
          </a:prstGeom>
          <a:solidFill>
            <a:srgbClr val="0070C0">
              <a:alpha val="29000"/>
            </a:srgbClr>
          </a:solidFill>
          <a:ln>
            <a:solidFill>
              <a:srgbClr val="0070C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4" name="Прямокутник 3"/>
          <p:cNvSpPr/>
          <p:nvPr/>
        </p:nvSpPr>
        <p:spPr>
          <a:xfrm>
            <a:off x="2555776" y="764704"/>
            <a:ext cx="4104456" cy="864096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sz="2400" dirty="0" smtClean="0"/>
              <a:t>Менеджер проекту (керівник)</a:t>
            </a:r>
            <a:endParaRPr lang="ru-RU" sz="2400" dirty="0"/>
          </a:p>
        </p:txBody>
      </p:sp>
      <p:sp>
        <p:nvSpPr>
          <p:cNvPr id="5" name="Прямокутник 4"/>
          <p:cNvSpPr/>
          <p:nvPr/>
        </p:nvSpPr>
        <p:spPr>
          <a:xfrm>
            <a:off x="251520" y="2276872"/>
            <a:ext cx="2699792" cy="864096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sz="2400" dirty="0" smtClean="0"/>
              <a:t>Менеджер ланки 1 </a:t>
            </a:r>
            <a:r>
              <a:rPr lang="uk-UA" sz="2200" dirty="0" smtClean="0"/>
              <a:t>(лідер, координатор)</a:t>
            </a:r>
            <a:endParaRPr lang="ru-RU" sz="2200" dirty="0"/>
          </a:p>
        </p:txBody>
      </p:sp>
      <p:sp>
        <p:nvSpPr>
          <p:cNvPr id="6" name="Прямокутник 5"/>
          <p:cNvSpPr/>
          <p:nvPr/>
        </p:nvSpPr>
        <p:spPr>
          <a:xfrm>
            <a:off x="3203848" y="2276872"/>
            <a:ext cx="2699792" cy="864096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sz="2400" dirty="0" smtClean="0"/>
              <a:t>Менеджер ланки 2 </a:t>
            </a:r>
            <a:r>
              <a:rPr lang="uk-UA" sz="2200" dirty="0"/>
              <a:t>(лідер, координатор)</a:t>
            </a:r>
            <a:endParaRPr lang="ru-RU" sz="2200" dirty="0"/>
          </a:p>
        </p:txBody>
      </p:sp>
      <p:sp>
        <p:nvSpPr>
          <p:cNvPr id="7" name="Прямокутник 6"/>
          <p:cNvSpPr/>
          <p:nvPr/>
        </p:nvSpPr>
        <p:spPr>
          <a:xfrm>
            <a:off x="6156176" y="2276872"/>
            <a:ext cx="2699792" cy="864096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sz="2400" dirty="0" smtClean="0"/>
              <a:t>Менеджер ланки </a:t>
            </a:r>
            <a:r>
              <a:rPr lang="en-US" sz="2400" dirty="0" smtClean="0"/>
              <a:t>n</a:t>
            </a:r>
            <a:r>
              <a:rPr lang="uk-UA" sz="2400" dirty="0" smtClean="0"/>
              <a:t> </a:t>
            </a:r>
            <a:r>
              <a:rPr lang="uk-UA" sz="2200" dirty="0"/>
              <a:t>(лідер, координатор)</a:t>
            </a:r>
            <a:endParaRPr lang="ru-RU" sz="2200" dirty="0"/>
          </a:p>
        </p:txBody>
      </p:sp>
      <p:sp>
        <p:nvSpPr>
          <p:cNvPr id="8" name="Прямокутник 7"/>
          <p:cNvSpPr/>
          <p:nvPr/>
        </p:nvSpPr>
        <p:spPr>
          <a:xfrm>
            <a:off x="279243" y="3501008"/>
            <a:ext cx="1988501" cy="864096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sz="2400" dirty="0" smtClean="0"/>
              <a:t>Виконавець 1</a:t>
            </a:r>
            <a:endParaRPr lang="ru-RU" sz="2400" dirty="0"/>
          </a:p>
        </p:txBody>
      </p:sp>
      <p:sp>
        <p:nvSpPr>
          <p:cNvPr id="9" name="Прямокутник 8"/>
          <p:cNvSpPr/>
          <p:nvPr/>
        </p:nvSpPr>
        <p:spPr>
          <a:xfrm>
            <a:off x="279243" y="4517504"/>
            <a:ext cx="1988501" cy="864096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sz="2400" dirty="0" smtClean="0"/>
              <a:t>Виконавець 2</a:t>
            </a:r>
            <a:endParaRPr lang="ru-RU" sz="2400" dirty="0"/>
          </a:p>
        </p:txBody>
      </p:sp>
      <p:sp>
        <p:nvSpPr>
          <p:cNvPr id="10" name="Прямокутник 9"/>
          <p:cNvSpPr/>
          <p:nvPr/>
        </p:nvSpPr>
        <p:spPr>
          <a:xfrm>
            <a:off x="279243" y="5517232"/>
            <a:ext cx="1988501" cy="864096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sz="2400" dirty="0" smtClean="0"/>
              <a:t>Виконавець </a:t>
            </a:r>
            <a:r>
              <a:rPr lang="en-US" sz="2400" dirty="0" smtClean="0"/>
              <a:t>n</a:t>
            </a:r>
            <a:endParaRPr lang="ru-RU" sz="2400" dirty="0"/>
          </a:p>
        </p:txBody>
      </p:sp>
      <p:sp>
        <p:nvSpPr>
          <p:cNvPr id="11" name="Права фігурна дужка 10"/>
          <p:cNvSpPr/>
          <p:nvPr/>
        </p:nvSpPr>
        <p:spPr>
          <a:xfrm>
            <a:off x="2411760" y="3429000"/>
            <a:ext cx="144016" cy="3140968"/>
          </a:xfrm>
          <a:prstGeom prst="rightBrace">
            <a:avLst/>
          </a:prstGeom>
          <a:ln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Заголовок 2"/>
          <p:cNvSpPr txBox="1">
            <a:spLocks/>
          </p:cNvSpPr>
          <p:nvPr/>
        </p:nvSpPr>
        <p:spPr>
          <a:xfrm rot="16200000">
            <a:off x="1037445" y="4664941"/>
            <a:ext cx="3328468" cy="57983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5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ru-RU" sz="2400" b="1" dirty="0" err="1" smtClean="0"/>
              <a:t>Група</a:t>
            </a:r>
            <a:r>
              <a:rPr lang="ru-RU" sz="2400" b="1" dirty="0" smtClean="0"/>
              <a:t> (ланка) </a:t>
            </a:r>
            <a:r>
              <a:rPr lang="en-US" sz="2400" b="1" dirty="0" smtClean="0"/>
              <a:t> </a:t>
            </a:r>
            <a:r>
              <a:rPr lang="ru-RU" sz="2400" b="1" dirty="0" smtClean="0"/>
              <a:t>1</a:t>
            </a:r>
            <a:endParaRPr lang="ru-RU" sz="2400" b="1" dirty="0"/>
          </a:p>
        </p:txBody>
      </p:sp>
      <p:sp>
        <p:nvSpPr>
          <p:cNvPr id="18" name="Прямокутник 17"/>
          <p:cNvSpPr/>
          <p:nvPr/>
        </p:nvSpPr>
        <p:spPr>
          <a:xfrm>
            <a:off x="3227797" y="3495367"/>
            <a:ext cx="1988501" cy="864096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sz="2400" dirty="0" smtClean="0"/>
              <a:t>Виконавець 1</a:t>
            </a:r>
            <a:endParaRPr lang="ru-RU" sz="2400" dirty="0"/>
          </a:p>
        </p:txBody>
      </p:sp>
      <p:sp>
        <p:nvSpPr>
          <p:cNvPr id="19" name="Прямокутник 18"/>
          <p:cNvSpPr/>
          <p:nvPr/>
        </p:nvSpPr>
        <p:spPr>
          <a:xfrm>
            <a:off x="3227797" y="4511863"/>
            <a:ext cx="1988501" cy="864096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sz="2400" dirty="0" smtClean="0"/>
              <a:t>Виконавець 2</a:t>
            </a:r>
            <a:endParaRPr lang="ru-RU" sz="2400" dirty="0"/>
          </a:p>
        </p:txBody>
      </p:sp>
      <p:sp>
        <p:nvSpPr>
          <p:cNvPr id="20" name="Прямокутник 19"/>
          <p:cNvSpPr/>
          <p:nvPr/>
        </p:nvSpPr>
        <p:spPr>
          <a:xfrm>
            <a:off x="3231571" y="5517232"/>
            <a:ext cx="1988501" cy="864096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sz="2400" dirty="0" smtClean="0"/>
              <a:t>Виконавець </a:t>
            </a:r>
            <a:r>
              <a:rPr lang="en-US" sz="2400" dirty="0" smtClean="0"/>
              <a:t>n</a:t>
            </a:r>
            <a:endParaRPr lang="ru-RU" sz="2400" dirty="0"/>
          </a:p>
        </p:txBody>
      </p:sp>
      <p:sp>
        <p:nvSpPr>
          <p:cNvPr id="21" name="Права фігурна дужка 20"/>
          <p:cNvSpPr/>
          <p:nvPr/>
        </p:nvSpPr>
        <p:spPr>
          <a:xfrm>
            <a:off x="5360314" y="3423359"/>
            <a:ext cx="144016" cy="3140968"/>
          </a:xfrm>
          <a:prstGeom prst="rightBrace">
            <a:avLst/>
          </a:prstGeom>
          <a:ln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Заголовок 2"/>
          <p:cNvSpPr txBox="1">
            <a:spLocks/>
          </p:cNvSpPr>
          <p:nvPr/>
        </p:nvSpPr>
        <p:spPr>
          <a:xfrm rot="16200000">
            <a:off x="3985999" y="4659300"/>
            <a:ext cx="3328468" cy="57983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5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ru-RU" sz="2400" b="1" dirty="0" err="1" smtClean="0"/>
              <a:t>Група</a:t>
            </a:r>
            <a:r>
              <a:rPr lang="ru-RU" sz="2400" b="1" dirty="0" smtClean="0"/>
              <a:t> (ланка)  2</a:t>
            </a:r>
            <a:endParaRPr lang="ru-RU" sz="2400" b="1" dirty="0"/>
          </a:p>
        </p:txBody>
      </p:sp>
      <p:sp>
        <p:nvSpPr>
          <p:cNvPr id="23" name="Прямокутник 22"/>
          <p:cNvSpPr/>
          <p:nvPr/>
        </p:nvSpPr>
        <p:spPr>
          <a:xfrm>
            <a:off x="6180125" y="3495367"/>
            <a:ext cx="1988501" cy="864096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sz="2400" dirty="0" smtClean="0"/>
              <a:t>Виконавець 1</a:t>
            </a:r>
            <a:endParaRPr lang="ru-RU" sz="2400" dirty="0"/>
          </a:p>
        </p:txBody>
      </p:sp>
      <p:sp>
        <p:nvSpPr>
          <p:cNvPr id="24" name="Прямокутник 23"/>
          <p:cNvSpPr/>
          <p:nvPr/>
        </p:nvSpPr>
        <p:spPr>
          <a:xfrm>
            <a:off x="6180125" y="4511863"/>
            <a:ext cx="1988501" cy="864096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sz="2400" dirty="0" smtClean="0"/>
              <a:t>Виконавець 2</a:t>
            </a:r>
            <a:endParaRPr lang="ru-RU" sz="2400" dirty="0"/>
          </a:p>
        </p:txBody>
      </p:sp>
      <p:sp>
        <p:nvSpPr>
          <p:cNvPr id="25" name="Прямокутник 24"/>
          <p:cNvSpPr/>
          <p:nvPr/>
        </p:nvSpPr>
        <p:spPr>
          <a:xfrm>
            <a:off x="6183899" y="5517232"/>
            <a:ext cx="1988501" cy="864096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sz="2400" dirty="0" smtClean="0"/>
              <a:t>Виконавець </a:t>
            </a:r>
            <a:r>
              <a:rPr lang="en-US" sz="2400" dirty="0" smtClean="0"/>
              <a:t>n</a:t>
            </a:r>
            <a:endParaRPr lang="ru-RU" sz="2400" dirty="0"/>
          </a:p>
        </p:txBody>
      </p:sp>
      <p:sp>
        <p:nvSpPr>
          <p:cNvPr id="26" name="Права фігурна дужка 25"/>
          <p:cNvSpPr/>
          <p:nvPr/>
        </p:nvSpPr>
        <p:spPr>
          <a:xfrm>
            <a:off x="8312642" y="3423359"/>
            <a:ext cx="144016" cy="3140968"/>
          </a:xfrm>
          <a:prstGeom prst="rightBrace">
            <a:avLst/>
          </a:prstGeom>
          <a:ln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Заголовок 2"/>
          <p:cNvSpPr txBox="1">
            <a:spLocks/>
          </p:cNvSpPr>
          <p:nvPr/>
        </p:nvSpPr>
        <p:spPr>
          <a:xfrm rot="16200000">
            <a:off x="6938327" y="4659300"/>
            <a:ext cx="3328468" cy="57983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5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ru-RU" sz="2400" b="1" dirty="0" err="1" smtClean="0"/>
              <a:t>Група</a:t>
            </a:r>
            <a:r>
              <a:rPr lang="ru-RU" sz="2400" b="1" dirty="0" smtClean="0"/>
              <a:t> (ланка)  </a:t>
            </a:r>
            <a:r>
              <a:rPr lang="en-US" sz="2400" b="1" dirty="0" smtClean="0"/>
              <a:t>n</a:t>
            </a:r>
            <a:endParaRPr lang="ru-RU" sz="2400" b="1" dirty="0"/>
          </a:p>
        </p:txBody>
      </p:sp>
      <p:sp>
        <p:nvSpPr>
          <p:cNvPr id="29" name="TextBox 28"/>
          <p:cNvSpPr txBox="1"/>
          <p:nvPr/>
        </p:nvSpPr>
        <p:spPr>
          <a:xfrm>
            <a:off x="251520" y="632882"/>
            <a:ext cx="201622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2000" b="1" dirty="0" smtClean="0">
                <a:solidFill>
                  <a:srgbClr val="005DA2"/>
                </a:solidFill>
              </a:rPr>
              <a:t>КОМАНДА УПРАВЛІННЯ ПРОЕКТОМ</a:t>
            </a:r>
            <a:endParaRPr lang="ru-RU" sz="2000" b="1" dirty="0">
              <a:solidFill>
                <a:srgbClr val="005DA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92496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22" grpId="0"/>
      <p:bldP spid="27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вмісту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uk-UA" dirty="0" smtClean="0"/>
              <a:t>Керівник проекту та лідери (менеджери</a:t>
            </a:r>
            <a:r>
              <a:rPr lang="uk-UA" dirty="0"/>
              <a:t>) функціонально </a:t>
            </a:r>
            <a:r>
              <a:rPr lang="uk-UA" dirty="0" smtClean="0"/>
              <a:t>орієнтованих </a:t>
            </a:r>
            <a:r>
              <a:rPr lang="uk-UA" dirty="0"/>
              <a:t>груп </a:t>
            </a:r>
            <a:r>
              <a:rPr lang="uk-UA" dirty="0" smtClean="0"/>
              <a:t>складають </a:t>
            </a:r>
            <a:r>
              <a:rPr lang="uk-UA" b="1" dirty="0"/>
              <a:t>команду управління проектом.</a:t>
            </a:r>
            <a:r>
              <a:rPr lang="uk-UA" dirty="0"/>
              <a:t> </a:t>
            </a:r>
            <a:endParaRPr lang="uk-UA" dirty="0" smtClean="0"/>
          </a:p>
          <a:p>
            <a:pPr algn="just"/>
            <a:r>
              <a:rPr lang="uk-UA" b="1" dirty="0" smtClean="0"/>
              <a:t>Лідери </a:t>
            </a:r>
            <a:r>
              <a:rPr lang="uk-UA" b="1" dirty="0"/>
              <a:t>груп </a:t>
            </a:r>
            <a:r>
              <a:rPr lang="uk-UA" dirty="0" smtClean="0"/>
              <a:t>– </a:t>
            </a:r>
            <a:r>
              <a:rPr lang="uk-UA" dirty="0"/>
              <a:t>це </a:t>
            </a:r>
            <a:r>
              <a:rPr lang="uk-UA" dirty="0" smtClean="0"/>
              <a:t>керівники (координатори) усіх </a:t>
            </a:r>
            <a:r>
              <a:rPr lang="uk-UA" dirty="0"/>
              <a:t>членів </a:t>
            </a:r>
            <a:r>
              <a:rPr lang="uk-UA" dirty="0" smtClean="0"/>
              <a:t>групи.</a:t>
            </a:r>
          </a:p>
          <a:p>
            <a:pPr algn="just"/>
            <a:r>
              <a:rPr lang="uk-UA" b="1" dirty="0" smtClean="0"/>
              <a:t>Члени </a:t>
            </a:r>
            <a:r>
              <a:rPr lang="uk-UA" b="1" dirty="0"/>
              <a:t>групи </a:t>
            </a:r>
            <a:r>
              <a:rPr lang="uk-UA" dirty="0" smtClean="0"/>
              <a:t>– </a:t>
            </a:r>
            <a:r>
              <a:rPr lang="uk-UA" dirty="0"/>
              <a:t>безпосередні виконавці, які </a:t>
            </a:r>
            <a:r>
              <a:rPr lang="uk-UA" dirty="0" smtClean="0"/>
              <a:t>зосереджені </a:t>
            </a:r>
            <a:r>
              <a:rPr lang="uk-UA" dirty="0"/>
              <a:t>на конкретній роботі. При необхідності деякі ролі членів команди можуть поєднуватися.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929702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lvl="0" indent="-457200" algn="just">
              <a:buFont typeface="+mj-lt"/>
              <a:buAutoNum type="arabicPeriod"/>
            </a:pPr>
            <a:r>
              <a:rPr lang="uk-UA" dirty="0"/>
              <a:t>Вступ до предмету.</a:t>
            </a:r>
            <a:endParaRPr lang="ru-RU" dirty="0"/>
          </a:p>
          <a:p>
            <a:pPr marL="457200" lvl="0" indent="-457200" algn="just">
              <a:buFont typeface="+mj-lt"/>
              <a:buAutoNum type="arabicPeriod"/>
            </a:pPr>
            <a:r>
              <a:rPr lang="uk-UA" dirty="0"/>
              <a:t>Загальне визначення та основні поняття проектної </a:t>
            </a:r>
            <a:r>
              <a:rPr lang="uk-UA" dirty="0" smtClean="0"/>
              <a:t>команди.</a:t>
            </a: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План: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557569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вмісту 1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just"/>
            <a:r>
              <a:rPr lang="uk-UA" dirty="0" smtClean="0"/>
              <a:t>Провідні </a:t>
            </a:r>
            <a:r>
              <a:rPr lang="uk-UA" dirty="0"/>
              <a:t>учасники проекту </a:t>
            </a:r>
            <a:r>
              <a:rPr lang="uk-UA" dirty="0" smtClean="0"/>
              <a:t>(замовник </a:t>
            </a:r>
            <a:r>
              <a:rPr lang="uk-UA" dirty="0"/>
              <a:t>і </a:t>
            </a:r>
            <a:r>
              <a:rPr lang="uk-UA" dirty="0" smtClean="0"/>
              <a:t>підрядник) створюють </a:t>
            </a:r>
            <a:r>
              <a:rPr lang="uk-UA" dirty="0"/>
              <a:t>власні </a:t>
            </a:r>
            <a:r>
              <a:rPr lang="uk-UA" dirty="0" smtClean="0"/>
              <a:t>групи, </a:t>
            </a:r>
            <a:r>
              <a:rPr lang="uk-UA" dirty="0"/>
              <a:t>які очолюють </a:t>
            </a:r>
            <a:r>
              <a:rPr lang="uk-UA" dirty="0" smtClean="0"/>
              <a:t>керівники проекту від замовника та підрядника відповідно. </a:t>
            </a:r>
          </a:p>
          <a:p>
            <a:pPr algn="just"/>
            <a:r>
              <a:rPr lang="uk-UA" dirty="0" smtClean="0"/>
              <a:t>Два керівника </a:t>
            </a:r>
            <a:r>
              <a:rPr lang="uk-UA" dirty="0"/>
              <a:t>підкоряються єдиному керівникові проекту. </a:t>
            </a:r>
            <a:endParaRPr lang="uk-UA" dirty="0" smtClean="0"/>
          </a:p>
          <a:p>
            <a:pPr algn="just"/>
            <a:r>
              <a:rPr lang="uk-UA" dirty="0" smtClean="0"/>
              <a:t>Залежно </a:t>
            </a:r>
            <a:r>
              <a:rPr lang="uk-UA" dirty="0"/>
              <a:t>від організаційної форми </a:t>
            </a:r>
            <a:r>
              <a:rPr lang="uk-UA" dirty="0" smtClean="0"/>
              <a:t>проекту</a:t>
            </a:r>
            <a:r>
              <a:rPr lang="uk-UA" dirty="0"/>
              <a:t>, керівник від замовника або від підрядника може бути </a:t>
            </a:r>
            <a:r>
              <a:rPr lang="uk-UA" u="sng" dirty="0"/>
              <a:t>керівником усього проекту</a:t>
            </a:r>
            <a:r>
              <a:rPr lang="uk-UA" dirty="0"/>
              <a:t>. </a:t>
            </a:r>
            <a:endParaRPr lang="uk-UA" dirty="0" smtClean="0"/>
          </a:p>
          <a:p>
            <a:pPr algn="just"/>
            <a:r>
              <a:rPr lang="uk-UA" i="1" dirty="0" smtClean="0"/>
              <a:t>Керівник </a:t>
            </a:r>
            <a:r>
              <a:rPr lang="uk-UA" i="1" dirty="0"/>
              <a:t>проекту в усіх випадках має власний апарат співробітників, що здійснюють координацію діяльності усіх учасників проекту.</a:t>
            </a:r>
            <a:endParaRPr lang="ru-RU" i="1" dirty="0"/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627239" y="548680"/>
            <a:ext cx="8049217" cy="1054250"/>
          </a:xfrm>
        </p:spPr>
        <p:txBody>
          <a:bodyPr/>
          <a:lstStyle/>
          <a:p>
            <a:r>
              <a:rPr lang="uk-UA" sz="3500" dirty="0" smtClean="0"/>
              <a:t>Основні </a:t>
            </a:r>
            <a:r>
              <a:rPr lang="uk-UA" sz="3500" dirty="0"/>
              <a:t>принципи формування команди для управління </a:t>
            </a:r>
            <a:r>
              <a:rPr lang="uk-UA" sz="3500" dirty="0" smtClean="0"/>
              <a:t>проектом (перший)</a:t>
            </a:r>
            <a:endParaRPr lang="ru-RU" sz="3500" dirty="0"/>
          </a:p>
        </p:txBody>
      </p:sp>
    </p:spTree>
    <p:extLst>
      <p:ext uri="{BB962C8B-B14F-4D97-AF65-F5344CB8AC3E}">
        <p14:creationId xmlns:p14="http://schemas.microsoft.com/office/powerpoint/2010/main" val="40732401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вмісту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uk-UA" dirty="0" smtClean="0"/>
              <a:t>ІІ. </a:t>
            </a:r>
            <a:r>
              <a:rPr lang="uk-UA" dirty="0"/>
              <a:t>Для управління проектом створюється єдина команда на чолі з </a:t>
            </a:r>
            <a:r>
              <a:rPr lang="uk-UA" dirty="0" smtClean="0"/>
              <a:t>керівником. В </a:t>
            </a:r>
            <a:r>
              <a:rPr lang="uk-UA" dirty="0"/>
              <a:t>команду </a:t>
            </a:r>
            <a:r>
              <a:rPr lang="uk-UA" dirty="0" smtClean="0"/>
              <a:t>управління входять повноважені </a:t>
            </a:r>
            <a:r>
              <a:rPr lang="uk-UA" dirty="0"/>
              <a:t>представники усіх учасників проекту для здійснення функцій згідно з прийнятим розподілом зон відповідальності.</a:t>
            </a:r>
            <a:endParaRPr lang="ru-RU" dirty="0"/>
          </a:p>
          <a:p>
            <a:endParaRPr lang="ru-RU" dirty="0"/>
          </a:p>
        </p:txBody>
      </p:sp>
      <p:sp>
        <p:nvSpPr>
          <p:cNvPr id="6" name="Заголовок 2"/>
          <p:cNvSpPr txBox="1">
            <a:spLocks/>
          </p:cNvSpPr>
          <p:nvPr/>
        </p:nvSpPr>
        <p:spPr>
          <a:xfrm>
            <a:off x="627239" y="548680"/>
            <a:ext cx="8049217" cy="105425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5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uk-UA" sz="3500" dirty="0" smtClean="0"/>
              <a:t>Основні принципи формування команди для управління проектом (другий)</a:t>
            </a:r>
            <a:endParaRPr lang="ru-RU" sz="3500" dirty="0"/>
          </a:p>
        </p:txBody>
      </p:sp>
    </p:spTree>
    <p:extLst>
      <p:ext uri="{BB962C8B-B14F-4D97-AF65-F5344CB8AC3E}">
        <p14:creationId xmlns:p14="http://schemas.microsoft.com/office/powerpoint/2010/main" val="24600367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вмісту 1"/>
          <p:cNvSpPr>
            <a:spLocks noGrp="1"/>
          </p:cNvSpPr>
          <p:nvPr>
            <p:ph idx="1"/>
          </p:nvPr>
        </p:nvSpPr>
        <p:spPr>
          <a:xfrm>
            <a:off x="699247" y="2248347"/>
            <a:ext cx="7745505" cy="4276997"/>
          </a:xfrm>
        </p:spPr>
        <p:txBody>
          <a:bodyPr>
            <a:normAutofit/>
          </a:bodyPr>
          <a:lstStyle/>
          <a:p>
            <a:r>
              <a:rPr lang="uk-UA" dirty="0" smtClean="0"/>
              <a:t>організаційне планування;</a:t>
            </a:r>
          </a:p>
          <a:p>
            <a:r>
              <a:rPr lang="uk-UA" dirty="0" smtClean="0"/>
              <a:t>кадрове </a:t>
            </a:r>
            <a:r>
              <a:rPr lang="uk-UA" dirty="0"/>
              <a:t>забезпечення </a:t>
            </a:r>
            <a:r>
              <a:rPr lang="uk-UA" dirty="0" smtClean="0"/>
              <a:t>проекту;</a:t>
            </a:r>
          </a:p>
          <a:p>
            <a:r>
              <a:rPr lang="uk-UA" dirty="0" smtClean="0"/>
              <a:t>створення </a:t>
            </a:r>
            <a:r>
              <a:rPr lang="uk-UA" dirty="0"/>
              <a:t>команди </a:t>
            </a:r>
            <a:r>
              <a:rPr lang="uk-UA" dirty="0" smtClean="0"/>
              <a:t>проекту; </a:t>
            </a:r>
          </a:p>
          <a:p>
            <a:pPr algn="just"/>
            <a:r>
              <a:rPr lang="uk-UA" dirty="0" smtClean="0"/>
              <a:t>здійснення функцій </a:t>
            </a:r>
            <a:r>
              <a:rPr lang="uk-UA" dirty="0"/>
              <a:t>контролю і мотивації трудових ресурсів </a:t>
            </a:r>
            <a:r>
              <a:rPr lang="uk-UA" dirty="0" smtClean="0"/>
              <a:t>проекту.</a:t>
            </a:r>
          </a:p>
          <a:p>
            <a:endParaRPr lang="uk-UA" dirty="0"/>
          </a:p>
          <a:p>
            <a:pPr algn="just"/>
            <a:r>
              <a:rPr lang="uk-UA" dirty="0" smtClean="0"/>
              <a:t> </a:t>
            </a:r>
            <a:r>
              <a:rPr lang="uk-UA" dirty="0"/>
              <a:t>Система націлена на керівництво і координацію діяльності команди </a:t>
            </a:r>
            <a:r>
              <a:rPr lang="uk-UA" dirty="0" smtClean="0"/>
              <a:t>проекту на </a:t>
            </a:r>
            <a:r>
              <a:rPr lang="uk-UA" dirty="0"/>
              <a:t>усіх фазах життєвого циклу проекту. </a:t>
            </a:r>
            <a:endParaRPr lang="ru-RU" dirty="0"/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688490" y="476672"/>
            <a:ext cx="7756263" cy="1054250"/>
          </a:xfrm>
        </p:spPr>
        <p:txBody>
          <a:bodyPr/>
          <a:lstStyle/>
          <a:p>
            <a:r>
              <a:rPr lang="uk-UA" sz="4000" dirty="0"/>
              <a:t>Система управління командою </a:t>
            </a:r>
            <a:r>
              <a:rPr lang="uk-UA" sz="4000" dirty="0" smtClean="0"/>
              <a:t>проекту </a:t>
            </a:r>
            <a:r>
              <a:rPr lang="uk-UA" sz="4000" i="1" dirty="0" smtClean="0"/>
              <a:t>включає</a:t>
            </a:r>
            <a:r>
              <a:rPr lang="uk-UA" sz="4000" dirty="0" smtClean="0"/>
              <a:t>:</a:t>
            </a:r>
            <a:endParaRPr lang="ru-RU" sz="4000" dirty="0"/>
          </a:p>
        </p:txBody>
      </p:sp>
    </p:spTree>
    <p:extLst>
      <p:ext uri="{BB962C8B-B14F-4D97-AF65-F5344CB8AC3E}">
        <p14:creationId xmlns:p14="http://schemas.microsoft.com/office/powerpoint/2010/main" val="32910180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вмісту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 dirty="0" smtClean="0"/>
              <a:t>професійні </a:t>
            </a:r>
            <a:r>
              <a:rPr lang="uk-UA" dirty="0"/>
              <a:t>навички;</a:t>
            </a:r>
            <a:endParaRPr lang="ru-RU" dirty="0"/>
          </a:p>
          <a:p>
            <a:pPr lvl="0"/>
            <a:r>
              <a:rPr lang="uk-UA" dirty="0"/>
              <a:t>навички </a:t>
            </a:r>
            <a:r>
              <a:rPr lang="uk-UA" dirty="0" smtClean="0"/>
              <a:t>із вирішення </a:t>
            </a:r>
            <a:r>
              <a:rPr lang="uk-UA" dirty="0"/>
              <a:t>проблем </a:t>
            </a:r>
            <a:r>
              <a:rPr lang="uk-UA" dirty="0" smtClean="0"/>
              <a:t>та ухвалення </a:t>
            </a:r>
            <a:r>
              <a:rPr lang="uk-UA" dirty="0"/>
              <a:t>рішень;</a:t>
            </a:r>
            <a:endParaRPr lang="ru-RU" dirty="0"/>
          </a:p>
          <a:p>
            <a:pPr lvl="0"/>
            <a:r>
              <a:rPr lang="uk-UA" dirty="0"/>
              <a:t>навички </a:t>
            </a:r>
            <a:r>
              <a:rPr lang="uk-UA" dirty="0" smtClean="0"/>
              <a:t>міжусобного спілкування (</a:t>
            </a:r>
            <a:r>
              <a:rPr lang="uk-UA" dirty="0"/>
              <a:t>прийняття ризику, корисна критика, активне слухання </a:t>
            </a:r>
            <a:r>
              <a:rPr lang="uk-UA" dirty="0" smtClean="0"/>
              <a:t>тощо).</a:t>
            </a:r>
            <a:endParaRPr lang="ru-RU" dirty="0"/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688490" y="430534"/>
            <a:ext cx="7756263" cy="1054250"/>
          </a:xfrm>
        </p:spPr>
        <p:txBody>
          <a:bodyPr/>
          <a:lstStyle/>
          <a:p>
            <a:r>
              <a:rPr lang="uk-UA" sz="3000" dirty="0"/>
              <a:t>Для команди проекту потрібна наявність </a:t>
            </a:r>
            <a:r>
              <a:rPr lang="uk-UA" sz="3000" dirty="0" smtClean="0"/>
              <a:t>взаємодоповнюючих </a:t>
            </a:r>
            <a:r>
              <a:rPr lang="uk-UA" sz="3000" dirty="0"/>
              <a:t>навичок, які складають три категорії </a:t>
            </a:r>
            <a:r>
              <a:rPr lang="uk-UA" sz="3000" dirty="0" smtClean="0"/>
              <a:t>:</a:t>
            </a:r>
            <a:endParaRPr lang="ru-RU" sz="3000" dirty="0"/>
          </a:p>
        </p:txBody>
      </p:sp>
    </p:spTree>
    <p:extLst>
      <p:ext uri="{BB962C8B-B14F-4D97-AF65-F5344CB8AC3E}">
        <p14:creationId xmlns:p14="http://schemas.microsoft.com/office/powerpoint/2010/main" val="26637742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вмісту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442913" lvl="0" indent="-442913" algn="just"/>
            <a:r>
              <a:rPr lang="uk-UA" i="1" dirty="0"/>
              <a:t>внутрішня організація, що складається з органів управління, контролю і санкцій;</a:t>
            </a:r>
            <a:endParaRPr lang="ru-RU" i="1" dirty="0"/>
          </a:p>
          <a:p>
            <a:pPr marL="442913" lvl="0" indent="-442913" algn="just"/>
            <a:r>
              <a:rPr lang="uk-UA" i="1" dirty="0"/>
              <a:t>групові цінності, на основі яких формується почуття спільності в команді і створюється громадська думка;</a:t>
            </a:r>
            <a:endParaRPr lang="ru-RU" i="1" dirty="0"/>
          </a:p>
          <a:p>
            <a:pPr marL="442913" lvl="0" indent="-442913" algn="just"/>
            <a:r>
              <a:rPr lang="uk-UA" i="1" dirty="0"/>
              <a:t>власний принцип відособлення, що відрізняє її від інших команд;</a:t>
            </a:r>
            <a:endParaRPr lang="ru-RU" i="1" dirty="0"/>
          </a:p>
          <a:p>
            <a:pPr marL="442913" lvl="0" indent="-442913" algn="just"/>
            <a:r>
              <a:rPr lang="uk-UA" i="1" dirty="0"/>
              <a:t>груповий тиск, тобто дія на поведінку </a:t>
            </a:r>
            <a:r>
              <a:rPr lang="uk-UA" i="1" dirty="0" smtClean="0"/>
              <a:t>членів;</a:t>
            </a:r>
            <a:endParaRPr lang="ru-RU" i="1" dirty="0"/>
          </a:p>
          <a:p>
            <a:pPr marL="442913" lvl="0" indent="-442913" algn="just"/>
            <a:r>
              <a:rPr lang="uk-UA" i="1" dirty="0"/>
              <a:t>команди спільними цілями і завданнями діяльності;</a:t>
            </a:r>
            <a:endParaRPr lang="ru-RU" i="1" dirty="0"/>
          </a:p>
          <a:p>
            <a:pPr marL="442913" lvl="0" indent="-442913" algn="just"/>
            <a:r>
              <a:rPr lang="uk-UA" i="1" dirty="0"/>
              <a:t>прагнення до стійкості завдяки механізму </a:t>
            </a:r>
            <a:r>
              <a:rPr lang="uk-UA" i="1" dirty="0" smtClean="0"/>
              <a:t>стосунків;</a:t>
            </a:r>
            <a:endParaRPr lang="ru-RU" i="1" dirty="0"/>
          </a:p>
          <a:p>
            <a:pPr marL="442913" lvl="0" indent="-442913" algn="just"/>
            <a:r>
              <a:rPr lang="uk-UA" i="1" dirty="0" smtClean="0"/>
              <a:t>загальні завдання, </a:t>
            </a:r>
            <a:r>
              <a:rPr lang="uk-UA" i="1" dirty="0"/>
              <a:t>що виникають між людьми в ході рішення;</a:t>
            </a:r>
            <a:endParaRPr lang="ru-RU" i="1" dirty="0"/>
          </a:p>
          <a:p>
            <a:pPr marL="442913" lvl="0" indent="-442913" algn="just"/>
            <a:r>
              <a:rPr lang="uk-UA" i="1" dirty="0"/>
              <a:t>закріплення певних традицій.</a:t>
            </a:r>
            <a:endParaRPr lang="ru-RU" i="1" dirty="0"/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z="4400" i="1" dirty="0" smtClean="0"/>
              <a:t>Ознаки команди проектів:</a:t>
            </a:r>
            <a:endParaRPr lang="ru-RU" sz="4400" i="1" dirty="0"/>
          </a:p>
        </p:txBody>
      </p:sp>
    </p:spTree>
    <p:extLst>
      <p:ext uri="{BB962C8B-B14F-4D97-AF65-F5344CB8AC3E}">
        <p14:creationId xmlns:p14="http://schemas.microsoft.com/office/powerpoint/2010/main" val="35993969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75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75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22" presetClass="entr" presetSubtype="4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75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22" presetClass="entr" presetSubtype="4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75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4000"/>
                            </p:stCondLst>
                            <p:childTnLst>
                              <p:par>
                                <p:cTn id="21" presetID="22" presetClass="entr" presetSubtype="4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75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0"/>
                            </p:stCondLst>
                            <p:childTnLst>
                              <p:par>
                                <p:cTn id="25" presetID="22" presetClass="entr" presetSubtype="4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75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6000"/>
                            </p:stCondLst>
                            <p:childTnLst>
                              <p:par>
                                <p:cTn id="29" presetID="22" presetClass="entr" presetSubtype="4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75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7000"/>
                            </p:stCondLst>
                            <p:childTnLst>
                              <p:par>
                                <p:cTn id="33" presetID="22" presetClass="entr" presetSubtype="4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75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вмісту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uk-UA" dirty="0"/>
              <a:t>На практиці кожна проектна команда стикається з двома </a:t>
            </a:r>
            <a:r>
              <a:rPr lang="uk-UA" dirty="0" smtClean="0"/>
              <a:t>основними проблемами:</a:t>
            </a:r>
          </a:p>
          <a:p>
            <a:pPr marL="900113" indent="-457200" algn="just">
              <a:buFont typeface="+mj-lt"/>
              <a:buAutoNum type="arabicPeriod"/>
            </a:pPr>
            <a:r>
              <a:rPr lang="uk-UA" dirty="0" smtClean="0"/>
              <a:t>Необхідність вирішення складних завдань спільними зусиллями (разом).</a:t>
            </a:r>
            <a:endParaRPr lang="ru-RU" dirty="0"/>
          </a:p>
          <a:p>
            <a:pPr marL="900113" indent="-457200" algn="just">
              <a:buFont typeface="+mj-lt"/>
              <a:buAutoNum type="arabicPeriod"/>
            </a:pPr>
            <a:r>
              <a:rPr lang="uk-UA" dirty="0" smtClean="0"/>
              <a:t>Проектні </a:t>
            </a:r>
            <a:r>
              <a:rPr lang="uk-UA" dirty="0"/>
              <a:t>команди, як правило, створюються на відносно нетривалий період часу </a:t>
            </a:r>
            <a:r>
              <a:rPr lang="uk-UA" dirty="0" smtClean="0"/>
              <a:t>(незначний період навчання роботи в команді). 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z="4000" dirty="0"/>
              <a:t>Проблеми формування проектних команд</a:t>
            </a:r>
            <a:endParaRPr lang="ru-RU" sz="4000" dirty="0"/>
          </a:p>
        </p:txBody>
      </p:sp>
    </p:spTree>
    <p:extLst>
      <p:ext uri="{BB962C8B-B14F-4D97-AF65-F5344CB8AC3E}">
        <p14:creationId xmlns:p14="http://schemas.microsoft.com/office/powerpoint/2010/main" val="34041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вмісту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uk-UA" i="1" dirty="0"/>
              <a:t>Проектні команди, яким вдасться навчитися працювати </a:t>
            </a:r>
            <a:r>
              <a:rPr lang="uk-UA" i="1" dirty="0" smtClean="0"/>
              <a:t>разом підвищують </a:t>
            </a:r>
            <a:r>
              <a:rPr lang="uk-UA" i="1" dirty="0"/>
              <a:t>свою згуртованість і </a:t>
            </a:r>
            <a:r>
              <a:rPr lang="uk-UA" i="1" dirty="0" smtClean="0"/>
              <a:t>продуктивність (своєчасне прийняття ефективних рішень</a:t>
            </a:r>
            <a:r>
              <a:rPr lang="uk-UA" i="1" dirty="0"/>
              <a:t>)</a:t>
            </a:r>
            <a:r>
              <a:rPr lang="uk-UA" i="1" dirty="0" smtClean="0"/>
              <a:t>.</a:t>
            </a:r>
            <a:endParaRPr lang="ru-RU" i="1" dirty="0"/>
          </a:p>
          <a:p>
            <a:pPr algn="just"/>
            <a:r>
              <a:rPr lang="uk-UA" i="1" dirty="0"/>
              <a:t>Завдання керівника проекту полягає у впорядковуванню думок і підходів, властивих різнорідному колективу.</a:t>
            </a:r>
            <a:endParaRPr lang="ru-RU" i="1" dirty="0"/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813206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вмісту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 smtClean="0"/>
              <a:t>Конспект лекції</a:t>
            </a:r>
          </a:p>
          <a:p>
            <a:r>
              <a:rPr lang="uk-UA" dirty="0" smtClean="0"/>
              <a:t>Курс ФПК на базі Віртуального університету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z="4400" dirty="0" smtClean="0"/>
              <a:t>Завдання на самопідготовку</a:t>
            </a:r>
            <a:endParaRPr lang="ru-RU" sz="4400" dirty="0"/>
          </a:p>
        </p:txBody>
      </p:sp>
    </p:spTree>
    <p:extLst>
      <p:ext uri="{BB962C8B-B14F-4D97-AF65-F5344CB8AC3E}">
        <p14:creationId xmlns:p14="http://schemas.microsoft.com/office/powerpoint/2010/main" val="17330580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вмісту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lvl="0" indent="-457200" algn="ctr">
              <a:buFont typeface="+mj-lt"/>
              <a:buAutoNum type="arabicPeriod"/>
            </a:pPr>
            <a:r>
              <a:rPr lang="uk-UA" sz="4400" dirty="0">
                <a:solidFill>
                  <a:srgbClr val="92D050"/>
                </a:solidFill>
              </a:rPr>
              <a:t>Вступ до </a:t>
            </a:r>
            <a:r>
              <a:rPr lang="uk-UA" sz="4400" dirty="0" smtClean="0">
                <a:solidFill>
                  <a:srgbClr val="92D050"/>
                </a:solidFill>
              </a:rPr>
              <a:t>предмету</a:t>
            </a:r>
            <a:endParaRPr lang="ru-RU" sz="4400" dirty="0">
              <a:solidFill>
                <a:srgbClr val="92D050"/>
              </a:solidFill>
            </a:endParaRP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27236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688490" y="574550"/>
            <a:ext cx="7756263" cy="1054250"/>
          </a:xfrm>
        </p:spPr>
        <p:txBody>
          <a:bodyPr/>
          <a:lstStyle/>
          <a:p>
            <a:r>
              <a:rPr lang="uk-UA" sz="4800" dirty="0" smtClean="0"/>
              <a:t>Успішна реалізація проекту</a:t>
            </a:r>
            <a:endParaRPr lang="ru-RU" sz="4800" dirty="0"/>
          </a:p>
        </p:txBody>
      </p:sp>
      <p:sp>
        <p:nvSpPr>
          <p:cNvPr id="4" name="Прямокутник 3"/>
          <p:cNvSpPr/>
          <p:nvPr/>
        </p:nvSpPr>
        <p:spPr>
          <a:xfrm>
            <a:off x="4572000" y="2423170"/>
            <a:ext cx="3744416" cy="789806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Володіти знаннями з </a:t>
            </a:r>
            <a:r>
              <a:rPr lang="uk-UA" dirty="0"/>
              <a:t>основ формування та розвитку </a:t>
            </a:r>
            <a:r>
              <a:rPr lang="uk-UA" dirty="0" smtClean="0"/>
              <a:t>команди проекту</a:t>
            </a:r>
            <a:endParaRPr lang="ru-RU" dirty="0"/>
          </a:p>
        </p:txBody>
      </p:sp>
      <p:sp>
        <p:nvSpPr>
          <p:cNvPr id="5" name="Прямокутник 4"/>
          <p:cNvSpPr/>
          <p:nvPr/>
        </p:nvSpPr>
        <p:spPr>
          <a:xfrm rot="5400000">
            <a:off x="-1080628" y="3676225"/>
            <a:ext cx="4176464" cy="1368152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vert270" rtlCol="0" anchor="ctr"/>
          <a:lstStyle/>
          <a:p>
            <a:pPr algn="ctr"/>
            <a:r>
              <a:rPr lang="uk-UA" dirty="0" smtClean="0"/>
              <a:t>Формування ефективної команди</a:t>
            </a:r>
            <a:endParaRPr lang="ru-RU" dirty="0"/>
          </a:p>
        </p:txBody>
      </p:sp>
      <p:sp>
        <p:nvSpPr>
          <p:cNvPr id="6" name="Прямокутник 5"/>
          <p:cNvSpPr/>
          <p:nvPr/>
        </p:nvSpPr>
        <p:spPr>
          <a:xfrm rot="5400000">
            <a:off x="1007604" y="3681028"/>
            <a:ext cx="4176464" cy="1368152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vert270" rtlCol="0" anchor="ctr"/>
          <a:lstStyle/>
          <a:p>
            <a:pPr algn="ctr"/>
            <a:r>
              <a:rPr lang="uk-UA" dirty="0" smtClean="0"/>
              <a:t>Керівник проекту (</a:t>
            </a:r>
            <a:r>
              <a:rPr lang="uk-UA" dirty="0" err="1" smtClean="0"/>
              <a:t>відпові-дальна</a:t>
            </a:r>
            <a:r>
              <a:rPr lang="uk-UA" dirty="0" smtClean="0"/>
              <a:t> особа)</a:t>
            </a:r>
            <a:endParaRPr lang="ru-RU" dirty="0"/>
          </a:p>
        </p:txBody>
      </p:sp>
      <p:sp>
        <p:nvSpPr>
          <p:cNvPr id="7" name="Прямокутник 6"/>
          <p:cNvSpPr/>
          <p:nvPr/>
        </p:nvSpPr>
        <p:spPr>
          <a:xfrm>
            <a:off x="4572000" y="3501007"/>
            <a:ext cx="3744416" cy="792089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Організовувати ефективну діяльність команди проекту</a:t>
            </a:r>
            <a:endParaRPr lang="ru-RU" dirty="0"/>
          </a:p>
        </p:txBody>
      </p:sp>
      <p:sp>
        <p:nvSpPr>
          <p:cNvPr id="8" name="Прямокутник 7"/>
          <p:cNvSpPr/>
          <p:nvPr/>
        </p:nvSpPr>
        <p:spPr>
          <a:xfrm>
            <a:off x="4572000" y="4545124"/>
            <a:ext cx="3744416" cy="789806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Управляти персоналом команди проекту </a:t>
            </a:r>
            <a:endParaRPr lang="ru-RU" dirty="0"/>
          </a:p>
        </p:txBody>
      </p:sp>
      <p:sp>
        <p:nvSpPr>
          <p:cNvPr id="9" name="Прямокутник 8"/>
          <p:cNvSpPr/>
          <p:nvPr/>
        </p:nvSpPr>
        <p:spPr>
          <a:xfrm>
            <a:off x="4572000" y="5589240"/>
            <a:ext cx="3744416" cy="824061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Володіти знаннями психологічних аспектів управління проектами</a:t>
            </a:r>
            <a:endParaRPr lang="ru-RU" dirty="0"/>
          </a:p>
        </p:txBody>
      </p:sp>
      <p:sp>
        <p:nvSpPr>
          <p:cNvPr id="10" name="Стрілка вліво 9"/>
          <p:cNvSpPr/>
          <p:nvPr/>
        </p:nvSpPr>
        <p:spPr>
          <a:xfrm>
            <a:off x="1763688" y="3789040"/>
            <a:ext cx="504056" cy="1005830"/>
          </a:xfrm>
          <a:prstGeom prst="leftArrow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Стрілка вліво 10"/>
          <p:cNvSpPr/>
          <p:nvPr/>
        </p:nvSpPr>
        <p:spPr>
          <a:xfrm>
            <a:off x="3923928" y="2276872"/>
            <a:ext cx="504056" cy="1005830"/>
          </a:xfrm>
          <a:prstGeom prst="leftArrow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Стрілка вліво 11"/>
          <p:cNvSpPr/>
          <p:nvPr/>
        </p:nvSpPr>
        <p:spPr>
          <a:xfrm>
            <a:off x="3923928" y="3356992"/>
            <a:ext cx="504056" cy="1005830"/>
          </a:xfrm>
          <a:prstGeom prst="leftArrow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Стрілка вліво 12"/>
          <p:cNvSpPr/>
          <p:nvPr/>
        </p:nvSpPr>
        <p:spPr>
          <a:xfrm>
            <a:off x="3923928" y="4437112"/>
            <a:ext cx="504056" cy="1005830"/>
          </a:xfrm>
          <a:prstGeom prst="leftArrow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Стрілка вліво 13"/>
          <p:cNvSpPr/>
          <p:nvPr/>
        </p:nvSpPr>
        <p:spPr>
          <a:xfrm>
            <a:off x="3923928" y="5477197"/>
            <a:ext cx="504056" cy="1005830"/>
          </a:xfrm>
          <a:prstGeom prst="leftArrow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Права фігурна дужка 14"/>
          <p:cNvSpPr/>
          <p:nvPr/>
        </p:nvSpPr>
        <p:spPr>
          <a:xfrm>
            <a:off x="8388424" y="2060848"/>
            <a:ext cx="216024" cy="4608512"/>
          </a:xfrm>
          <a:prstGeom prst="rightBrace">
            <a:avLst/>
          </a:prstGeom>
          <a:ln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Заголовок 2"/>
          <p:cNvSpPr txBox="1">
            <a:spLocks/>
          </p:cNvSpPr>
          <p:nvPr/>
        </p:nvSpPr>
        <p:spPr>
          <a:xfrm rot="16200000">
            <a:off x="6529162" y="4090018"/>
            <a:ext cx="4434831" cy="57983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5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uk-UA" sz="2800" b="1" dirty="0" smtClean="0"/>
              <a:t>Завдання курсу</a:t>
            </a:r>
            <a:endParaRPr lang="ru-RU" sz="2800" b="1" dirty="0"/>
          </a:p>
        </p:txBody>
      </p:sp>
    </p:spTree>
    <p:extLst>
      <p:ext uri="{BB962C8B-B14F-4D97-AF65-F5344CB8AC3E}">
        <p14:creationId xmlns:p14="http://schemas.microsoft.com/office/powerpoint/2010/main" val="14920528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вмісту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530225" indent="-530225" algn="just"/>
            <a:r>
              <a:rPr lang="uk-UA" sz="3200" dirty="0" smtClean="0"/>
              <a:t>Формування знань про </a:t>
            </a:r>
            <a:r>
              <a:rPr lang="uk-UA" sz="3200" dirty="0"/>
              <a:t>шляхи, </a:t>
            </a:r>
            <a:r>
              <a:rPr lang="uk-UA" sz="3200" dirty="0" smtClean="0"/>
              <a:t>методи </a:t>
            </a:r>
            <a:r>
              <a:rPr lang="uk-UA" sz="3200" dirty="0"/>
              <a:t>та можливості формування </a:t>
            </a:r>
            <a:r>
              <a:rPr lang="uk-UA" sz="3200" dirty="0" smtClean="0"/>
              <a:t>і розвитку команди </a:t>
            </a:r>
            <a:r>
              <a:rPr lang="uk-UA" sz="3200" dirty="0"/>
              <a:t>проекту; </a:t>
            </a:r>
            <a:endParaRPr lang="uk-UA" sz="3200" dirty="0" smtClean="0"/>
          </a:p>
          <a:p>
            <a:pPr marL="530225" indent="-530225" algn="just"/>
            <a:r>
              <a:rPr lang="uk-UA" sz="3200" dirty="0" smtClean="0"/>
              <a:t>Формування умінь організації </a:t>
            </a:r>
            <a:r>
              <a:rPr lang="uk-UA" sz="3200" dirty="0"/>
              <a:t>ефективної діяльності команди </a:t>
            </a:r>
            <a:r>
              <a:rPr lang="uk-UA" sz="3200" dirty="0" smtClean="0"/>
              <a:t>проекту;</a:t>
            </a:r>
          </a:p>
          <a:p>
            <a:pPr marL="530225" indent="-530225" algn="just"/>
            <a:r>
              <a:rPr lang="uk-UA" sz="3200" dirty="0" smtClean="0"/>
              <a:t>Формування поняття про управління персоналом команди проекту в процесі його реалізації.</a:t>
            </a:r>
            <a:endParaRPr lang="ru-RU" sz="3200" dirty="0"/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Мета курсу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147039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вмісту 1"/>
          <p:cNvSpPr>
            <a:spLocks noGrp="1"/>
          </p:cNvSpPr>
          <p:nvPr>
            <p:ph idx="1"/>
          </p:nvPr>
        </p:nvSpPr>
        <p:spPr>
          <a:xfrm>
            <a:off x="323528" y="2060848"/>
            <a:ext cx="8820471" cy="4536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uk-UA" sz="2800" b="1" i="1" dirty="0"/>
              <a:t>знати</a:t>
            </a:r>
            <a:endParaRPr lang="ru-RU" sz="2800" dirty="0"/>
          </a:p>
          <a:p>
            <a:pPr marL="533400" indent="-533400"/>
            <a:r>
              <a:rPr lang="uk-UA" dirty="0" smtClean="0"/>
              <a:t>необхідність </a:t>
            </a:r>
            <a:r>
              <a:rPr lang="uk-UA" dirty="0"/>
              <a:t>формування проектної команди; </a:t>
            </a:r>
            <a:endParaRPr lang="ru-RU" dirty="0"/>
          </a:p>
          <a:p>
            <a:pPr marL="533400" indent="-533400"/>
            <a:r>
              <a:rPr lang="uk-UA" dirty="0" smtClean="0"/>
              <a:t>основні </a:t>
            </a:r>
            <a:r>
              <a:rPr lang="uk-UA" dirty="0"/>
              <a:t>поняття формування та розвитку проектної команди; </a:t>
            </a:r>
            <a:endParaRPr lang="ru-RU" dirty="0"/>
          </a:p>
          <a:p>
            <a:pPr marL="533400" indent="-533400"/>
            <a:r>
              <a:rPr lang="uk-UA" dirty="0" smtClean="0"/>
              <a:t>принципи </a:t>
            </a:r>
            <a:r>
              <a:rPr lang="uk-UA" dirty="0"/>
              <a:t>формування команди;</a:t>
            </a:r>
            <a:endParaRPr lang="ru-RU" dirty="0"/>
          </a:p>
          <a:p>
            <a:pPr marL="533400" indent="-533400"/>
            <a:r>
              <a:rPr lang="uk-UA" dirty="0" smtClean="0"/>
              <a:t>організаційні </a:t>
            </a:r>
            <a:r>
              <a:rPr lang="uk-UA" dirty="0"/>
              <a:t>аспекти формування команди; </a:t>
            </a:r>
            <a:endParaRPr lang="ru-RU" dirty="0"/>
          </a:p>
          <a:p>
            <a:pPr marL="533400" indent="-533400"/>
            <a:r>
              <a:rPr lang="uk-UA" dirty="0" smtClean="0"/>
              <a:t>методи та засоби формування </a:t>
            </a:r>
            <a:r>
              <a:rPr lang="uk-UA" dirty="0"/>
              <a:t>команди проекту; </a:t>
            </a:r>
            <a:endParaRPr lang="ru-RU" dirty="0"/>
          </a:p>
          <a:p>
            <a:pPr marL="533400" indent="-533400"/>
            <a:r>
              <a:rPr lang="uk-UA" dirty="0" smtClean="0"/>
              <a:t>проблеми </a:t>
            </a:r>
            <a:r>
              <a:rPr lang="uk-UA" dirty="0"/>
              <a:t>формування проектної команди;</a:t>
            </a:r>
            <a:endParaRPr lang="ru-RU" dirty="0"/>
          </a:p>
          <a:p>
            <a:pPr marL="533400" indent="-533400"/>
            <a:r>
              <a:rPr lang="uk-UA" dirty="0" smtClean="0"/>
              <a:t>основні </a:t>
            </a:r>
            <a:r>
              <a:rPr lang="uk-UA" dirty="0"/>
              <a:t>характеристики команди проекту</a:t>
            </a:r>
            <a:r>
              <a:rPr lang="uk-UA" dirty="0" smtClean="0"/>
              <a:t>;</a:t>
            </a:r>
          </a:p>
          <a:p>
            <a:pPr marL="533400" indent="-533400"/>
            <a:r>
              <a:rPr lang="uk-UA" dirty="0" smtClean="0"/>
              <a:t>основні поняття управління персоналом команди проекту;</a:t>
            </a:r>
            <a:endParaRPr lang="ru-RU" dirty="0"/>
          </a:p>
          <a:p>
            <a:pPr marL="533400" indent="-533400"/>
            <a:r>
              <a:rPr lang="uk-UA" dirty="0" smtClean="0"/>
              <a:t>основні психологічні аспекти </a:t>
            </a:r>
            <a:r>
              <a:rPr lang="uk-UA" dirty="0"/>
              <a:t>управління командою проекту</a:t>
            </a:r>
            <a:r>
              <a:rPr lang="uk-UA" dirty="0" smtClean="0"/>
              <a:t>.</a:t>
            </a:r>
            <a:endParaRPr lang="ru-RU" dirty="0"/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688490" y="404664"/>
            <a:ext cx="7756263" cy="1054250"/>
          </a:xfrm>
        </p:spPr>
        <p:txBody>
          <a:bodyPr/>
          <a:lstStyle/>
          <a:p>
            <a:r>
              <a:rPr lang="uk-UA" sz="4400" dirty="0" smtClean="0"/>
              <a:t>По </a:t>
            </a:r>
            <a:r>
              <a:rPr lang="uk-UA" sz="4400" dirty="0"/>
              <a:t>закінченню вивчення курсу курсанти та студенти </a:t>
            </a:r>
            <a:r>
              <a:rPr lang="uk-UA" sz="4400" dirty="0" smtClean="0"/>
              <a:t>повинні:</a:t>
            </a:r>
            <a:endParaRPr lang="ru-RU" sz="4400" dirty="0"/>
          </a:p>
        </p:txBody>
      </p:sp>
    </p:spTree>
    <p:extLst>
      <p:ext uri="{BB962C8B-B14F-4D97-AF65-F5344CB8AC3E}">
        <p14:creationId xmlns:p14="http://schemas.microsoft.com/office/powerpoint/2010/main" val="31248127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вмісту 1"/>
          <p:cNvSpPr>
            <a:spLocks noGrp="1"/>
          </p:cNvSpPr>
          <p:nvPr>
            <p:ph idx="1"/>
          </p:nvPr>
        </p:nvSpPr>
        <p:spPr>
          <a:xfrm>
            <a:off x="251521" y="260648"/>
            <a:ext cx="8712967" cy="626469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uk-UA" sz="2800" b="1" i="1" dirty="0" smtClean="0"/>
              <a:t>вміти</a:t>
            </a:r>
            <a:endParaRPr lang="ru-RU" sz="2800" dirty="0"/>
          </a:p>
          <a:p>
            <a:pPr marL="533400" lvl="0" indent="-533400" algn="just"/>
            <a:r>
              <a:rPr lang="uk-UA" dirty="0"/>
              <a:t>формувати стратегію створення команди проекту;</a:t>
            </a:r>
            <a:endParaRPr lang="ru-RU" dirty="0"/>
          </a:p>
          <a:p>
            <a:pPr marL="533400" lvl="0" indent="-533400" algn="just"/>
            <a:r>
              <a:rPr lang="uk-UA" dirty="0" smtClean="0"/>
              <a:t>організовувати </a:t>
            </a:r>
            <a:r>
              <a:rPr lang="uk-UA" dirty="0"/>
              <a:t>процес залучення, відбору та оцінки персоналу;</a:t>
            </a:r>
            <a:endParaRPr lang="ru-RU" dirty="0"/>
          </a:p>
          <a:p>
            <a:pPr marL="533400" lvl="0" indent="-533400" algn="just"/>
            <a:r>
              <a:rPr lang="uk-UA" dirty="0"/>
              <a:t>планувати </a:t>
            </a:r>
            <a:r>
              <a:rPr lang="uk-UA" dirty="0" smtClean="0"/>
              <a:t>навчання </a:t>
            </a:r>
            <a:r>
              <a:rPr lang="uk-UA" dirty="0"/>
              <a:t>та розвиток команди проекту (індивідуальне або групове);</a:t>
            </a:r>
            <a:endParaRPr lang="ru-RU" dirty="0"/>
          </a:p>
          <a:p>
            <a:pPr marL="533400" lvl="0" indent="-533400" algn="just"/>
            <a:r>
              <a:rPr lang="uk-UA" dirty="0"/>
              <a:t>будувати системи  мотивації та стимулювання </a:t>
            </a:r>
            <a:r>
              <a:rPr lang="uk-UA" dirty="0" smtClean="0"/>
              <a:t>персоналу;</a:t>
            </a:r>
            <a:endParaRPr lang="ru-RU" dirty="0"/>
          </a:p>
          <a:p>
            <a:pPr marL="533400" lvl="0" indent="-533400" algn="just"/>
            <a:r>
              <a:rPr lang="uk-UA" dirty="0"/>
              <a:t>проводити оцінку проектної команди на ефективність </a:t>
            </a:r>
            <a:r>
              <a:rPr lang="uk-UA" dirty="0" smtClean="0"/>
              <a:t>функціонування;</a:t>
            </a:r>
            <a:endParaRPr lang="ru-RU" dirty="0"/>
          </a:p>
          <a:p>
            <a:pPr marL="533400" lvl="0" indent="-533400" algn="just"/>
            <a:r>
              <a:rPr lang="uk-UA" dirty="0" smtClean="0"/>
              <a:t>визначати </a:t>
            </a:r>
            <a:r>
              <a:rPr lang="uk-UA" dirty="0"/>
              <a:t>інформаційні та комунікаційні потреби </a:t>
            </a:r>
            <a:r>
              <a:rPr lang="uk-UA" dirty="0" smtClean="0"/>
              <a:t>персоналу команди проекту;</a:t>
            </a:r>
            <a:endParaRPr lang="ru-RU" dirty="0"/>
          </a:p>
          <a:p>
            <a:pPr marL="533400" lvl="0" indent="-533400" algn="just"/>
            <a:r>
              <a:rPr lang="uk-UA" dirty="0"/>
              <a:t>творчого та </a:t>
            </a:r>
            <a:r>
              <a:rPr lang="uk-UA" dirty="0" err="1"/>
              <a:t>креативно</a:t>
            </a:r>
            <a:r>
              <a:rPr lang="uk-UA" dirty="0"/>
              <a:t> використовувати набуті знання при розв'язуванні </a:t>
            </a:r>
            <a:r>
              <a:rPr lang="uk-UA" dirty="0" smtClean="0"/>
              <a:t>завдань щодо </a:t>
            </a:r>
            <a:r>
              <a:rPr lang="uk-UA" dirty="0"/>
              <a:t>формування та управління проектною </a:t>
            </a:r>
            <a:r>
              <a:rPr lang="uk-UA" dirty="0" smtClean="0"/>
              <a:t>командою.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259757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вмісту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uk-UA" sz="3600" dirty="0" smtClean="0"/>
              <a:t>Загальний </a:t>
            </a:r>
            <a:r>
              <a:rPr lang="uk-UA" sz="3600" dirty="0"/>
              <a:t>– </a:t>
            </a:r>
            <a:r>
              <a:rPr lang="uk-UA" sz="3600" b="1" dirty="0" smtClean="0"/>
              <a:t>135 години</a:t>
            </a:r>
            <a:r>
              <a:rPr lang="uk-UA" sz="3600" dirty="0" smtClean="0"/>
              <a:t>, з них</a:t>
            </a:r>
            <a:r>
              <a:rPr lang="uk-UA" sz="3600" dirty="0"/>
              <a:t>: </a:t>
            </a:r>
            <a:endParaRPr lang="uk-UA" sz="3600" dirty="0" smtClean="0"/>
          </a:p>
          <a:p>
            <a:pPr marL="0" indent="0">
              <a:buNone/>
            </a:pPr>
            <a:r>
              <a:rPr lang="uk-UA" sz="3600" dirty="0" smtClean="0"/>
              <a:t>лекції </a:t>
            </a:r>
            <a:r>
              <a:rPr lang="uk-UA" sz="3600" dirty="0"/>
              <a:t>– </a:t>
            </a:r>
            <a:r>
              <a:rPr lang="uk-UA" sz="3600" dirty="0" smtClean="0"/>
              <a:t>16 годин; </a:t>
            </a:r>
          </a:p>
          <a:p>
            <a:pPr marL="0" indent="0">
              <a:buNone/>
            </a:pPr>
            <a:r>
              <a:rPr lang="uk-UA" sz="3600" dirty="0" smtClean="0"/>
              <a:t>практичні </a:t>
            </a:r>
            <a:r>
              <a:rPr lang="uk-UA" sz="3600" dirty="0"/>
              <a:t>заняття – </a:t>
            </a:r>
            <a:r>
              <a:rPr lang="uk-UA" sz="3600" dirty="0" smtClean="0"/>
              <a:t>24 години.</a:t>
            </a:r>
          </a:p>
          <a:p>
            <a:pPr marL="0" indent="0">
              <a:buNone/>
            </a:pPr>
            <a:r>
              <a:rPr lang="uk-UA" sz="3600" b="1" dirty="0" smtClean="0"/>
              <a:t>Вивчення дисципліни закінчується здачею екзамену в ІІ семестрі</a:t>
            </a:r>
            <a:r>
              <a:rPr lang="uk-UA" sz="3600" dirty="0" smtClean="0"/>
              <a:t>.</a:t>
            </a:r>
            <a:endParaRPr lang="ru-RU" sz="3600" dirty="0"/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Обсяг дисципліни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570432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вмісту 1"/>
          <p:cNvSpPr>
            <a:spLocks noGrp="1"/>
          </p:cNvSpPr>
          <p:nvPr>
            <p:ph idx="1"/>
          </p:nvPr>
        </p:nvSpPr>
        <p:spPr>
          <a:xfrm>
            <a:off x="395536" y="2248347"/>
            <a:ext cx="8568952" cy="4276997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uk-UA" b="1" u="sng" dirty="0" smtClean="0"/>
              <a:t>Тема1</a:t>
            </a:r>
            <a:r>
              <a:rPr lang="uk-UA" b="1" u="sng" dirty="0"/>
              <a:t>.</a:t>
            </a:r>
            <a:r>
              <a:rPr lang="uk-UA" b="1" dirty="0"/>
              <a:t> Методи та засоби управління командою </a:t>
            </a:r>
            <a:r>
              <a:rPr lang="uk-UA" b="1" dirty="0" smtClean="0"/>
              <a:t>проекту</a:t>
            </a:r>
            <a:endParaRPr lang="ru-RU" dirty="0"/>
          </a:p>
          <a:p>
            <a:pPr marL="0" indent="0">
              <a:buNone/>
            </a:pPr>
            <a:r>
              <a:rPr lang="uk-UA" dirty="0"/>
              <a:t>Тема 1.1. Загальне визначення та основні поняття проектної команди. </a:t>
            </a:r>
            <a:endParaRPr lang="ru-RU" dirty="0"/>
          </a:p>
          <a:p>
            <a:pPr marL="0" indent="0">
              <a:buNone/>
            </a:pPr>
            <a:r>
              <a:rPr lang="uk-UA" dirty="0"/>
              <a:t>Тема </a:t>
            </a:r>
            <a:r>
              <a:rPr lang="uk-UA" dirty="0" smtClean="0"/>
              <a:t>1.3. </a:t>
            </a:r>
            <a:r>
              <a:rPr lang="uk-UA" dirty="0"/>
              <a:t>Формування та розвиток команди</a:t>
            </a:r>
            <a:r>
              <a:rPr lang="uk-UA" i="1" dirty="0"/>
              <a:t>. </a:t>
            </a:r>
            <a:endParaRPr lang="ru-RU" dirty="0"/>
          </a:p>
          <a:p>
            <a:pPr marL="0" indent="0">
              <a:buNone/>
            </a:pPr>
            <a:r>
              <a:rPr lang="uk-UA" dirty="0"/>
              <a:t>Тема </a:t>
            </a:r>
            <a:r>
              <a:rPr lang="uk-UA" dirty="0" smtClean="0"/>
              <a:t>1.5. </a:t>
            </a:r>
            <a:r>
              <a:rPr lang="uk-UA" dirty="0"/>
              <a:t>Організація ефективної діяльності команди</a:t>
            </a:r>
            <a:r>
              <a:rPr lang="uk-UA" i="1" dirty="0"/>
              <a:t>. </a:t>
            </a:r>
            <a:endParaRPr lang="ru-RU" dirty="0"/>
          </a:p>
          <a:p>
            <a:pPr marL="0" indent="0">
              <a:buNone/>
            </a:pPr>
            <a:r>
              <a:rPr lang="uk-UA" dirty="0"/>
              <a:t>Тема </a:t>
            </a:r>
            <a:r>
              <a:rPr lang="uk-UA" dirty="0" smtClean="0"/>
              <a:t>1.7. </a:t>
            </a:r>
            <a:r>
              <a:rPr lang="uk-UA" dirty="0"/>
              <a:t>Управління персоналом </a:t>
            </a:r>
            <a:r>
              <a:rPr lang="uk-UA" dirty="0" smtClean="0"/>
              <a:t>команди проекту</a:t>
            </a:r>
            <a:r>
              <a:rPr lang="uk-UA" i="1" dirty="0" smtClean="0"/>
              <a:t>. </a:t>
            </a:r>
            <a:endParaRPr lang="ru-RU" dirty="0"/>
          </a:p>
          <a:p>
            <a:pPr marL="0" indent="0">
              <a:buNone/>
            </a:pPr>
            <a:r>
              <a:rPr lang="uk-UA" dirty="0"/>
              <a:t> </a:t>
            </a:r>
            <a:endParaRPr lang="ru-RU" dirty="0"/>
          </a:p>
          <a:p>
            <a:pPr marL="0" indent="0">
              <a:buNone/>
            </a:pPr>
            <a:r>
              <a:rPr lang="uk-UA" b="1" u="sng" dirty="0" smtClean="0"/>
              <a:t>Тема </a:t>
            </a:r>
            <a:r>
              <a:rPr lang="en-US" b="1" u="sng" dirty="0" smtClean="0"/>
              <a:t>2</a:t>
            </a:r>
            <a:r>
              <a:rPr lang="uk-UA" b="1" u="sng" dirty="0"/>
              <a:t>.</a:t>
            </a:r>
            <a:r>
              <a:rPr lang="uk-UA" b="1" dirty="0"/>
              <a:t> Методи та засоби організаційного управління</a:t>
            </a:r>
            <a:endParaRPr lang="ru-RU" dirty="0"/>
          </a:p>
          <a:p>
            <a:pPr marL="0" indent="0">
              <a:buNone/>
            </a:pPr>
            <a:r>
              <a:rPr lang="uk-UA" dirty="0"/>
              <a:t>Тема 2.1.  Психологічні аспекти управління персоналом. </a:t>
            </a:r>
            <a:endParaRPr lang="ru-RU" dirty="0"/>
          </a:p>
          <a:p>
            <a:pPr marL="0" indent="0">
              <a:buNone/>
            </a:pPr>
            <a:r>
              <a:rPr lang="uk-UA" dirty="0"/>
              <a:t>Тема </a:t>
            </a:r>
            <a:r>
              <a:rPr lang="uk-UA" dirty="0" smtClean="0"/>
              <a:t>2.3. </a:t>
            </a:r>
            <a:r>
              <a:rPr lang="uk-UA" dirty="0"/>
              <a:t>Міждисциплінарне співробітництво. </a:t>
            </a:r>
            <a:endParaRPr lang="ru-RU" dirty="0"/>
          </a:p>
          <a:p>
            <a:pPr marL="0" indent="0">
              <a:buNone/>
            </a:pPr>
            <a:r>
              <a:rPr lang="uk-UA" dirty="0"/>
              <a:t>Тема </a:t>
            </a:r>
            <a:r>
              <a:rPr lang="uk-UA" dirty="0" smtClean="0"/>
              <a:t>2.5. </a:t>
            </a:r>
            <a:r>
              <a:rPr lang="uk-UA" dirty="0"/>
              <a:t>Динамічне лідерство в управлінні проектами. </a:t>
            </a:r>
            <a:endParaRPr lang="ru-RU" dirty="0"/>
          </a:p>
          <a:p>
            <a:pPr marL="0" indent="0">
              <a:buNone/>
            </a:pPr>
            <a:r>
              <a:rPr lang="uk-UA" dirty="0"/>
              <a:t>Тема </a:t>
            </a:r>
            <a:r>
              <a:rPr lang="uk-UA" dirty="0" smtClean="0"/>
              <a:t>2.7. </a:t>
            </a:r>
            <a:r>
              <a:rPr lang="uk-UA" dirty="0" err="1"/>
              <a:t>Компетентісний</a:t>
            </a:r>
            <a:r>
              <a:rPr lang="uk-UA" dirty="0"/>
              <a:t>  підхід при формуванні команди проекту. 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Тематичний план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554153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верда обкладинка">
  <a:themeElements>
    <a:clrScheme name="Метро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Тверда обкладинка">
      <a:maj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궁서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Тверда обкладинка">
      <a:fillStyleLst>
        <a:solidFill>
          <a:schemeClr val="phClr"/>
        </a:solidFill>
        <a:solidFill>
          <a:schemeClr val="phClr">
            <a:tint val="68000"/>
            <a:shade val="94000"/>
            <a:satMod val="300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80000"/>
                <a:lumMod val="98000"/>
              </a:schemeClr>
            </a:gs>
            <a:gs pos="100000">
              <a:schemeClr val="phClr">
                <a:satMod val="130000"/>
              </a:schemeClr>
            </a:gs>
          </a:gsLst>
          <a:lin ang="5160000" scaled="0"/>
        </a:gradFill>
      </a:fillStyleLst>
      <a:lnStyleLst>
        <a:ln w="12700" cap="flat" cmpd="sng" algn="ctr">
          <a:solidFill>
            <a:schemeClr val="phClr">
              <a:shade val="90000"/>
              <a:lumMod val="90000"/>
            </a:schemeClr>
          </a:solidFill>
          <a:prstDash val="solid"/>
        </a:ln>
        <a:ln w="19050" cap="flat" cmpd="sng" algn="ctr">
          <a:solidFill>
            <a:schemeClr val="phClr">
              <a:shade val="75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12700" dir="5400000" rotWithShape="0">
              <a:srgbClr val="000000">
                <a:alpha val="1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6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400000"/>
            </a:lightRig>
          </a:scene3d>
          <a:sp3d>
            <a:bevelT w="25400" h="25400"/>
          </a:sp3d>
        </a:effectStyle>
      </a:effectStyleLst>
      <a:bgFillStyleLst>
        <a:solidFill>
          <a:schemeClr val="phClr">
            <a:tint val="96000"/>
            <a:lumMod val="11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3000"/>
                <a:shade val="20000"/>
              </a:schemeClr>
              <a:schemeClr val="phClr">
                <a:tint val="90000"/>
                <a:shade val="85000"/>
                <a:satMod val="115000"/>
              </a:schemeClr>
            </a:duotone>
          </a:blip>
          <a:tile tx="0" ty="0" sx="60000" sy="6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shade val="50000"/>
                <a:satMod val="340000"/>
                <a:lumMod val="40000"/>
              </a:schemeClr>
              <a:schemeClr val="phClr">
                <a:tint val="92000"/>
                <a:shade val="94000"/>
                <a:hueMod val="110000"/>
                <a:satMod val="236000"/>
                <a:lumMod val="12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Макрос</Template>
  <TotalTime>385</TotalTime>
  <Words>1175</Words>
  <Application>Microsoft Office PowerPoint</Application>
  <PresentationFormat>Экран (4:3)</PresentationFormat>
  <Paragraphs>142</Paragraphs>
  <Slides>27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27</vt:i4>
      </vt:variant>
    </vt:vector>
  </HeadingPairs>
  <TitlesOfParts>
    <vt:vector size="31" baseType="lpstr">
      <vt:lpstr>Book Antiqua</vt:lpstr>
      <vt:lpstr>Times New Roman</vt:lpstr>
      <vt:lpstr>Wingdings</vt:lpstr>
      <vt:lpstr>Тверда обкладинка</vt:lpstr>
      <vt:lpstr>Формування команд  проектів, лідерство та управління  персоналом </vt:lpstr>
      <vt:lpstr>План:</vt:lpstr>
      <vt:lpstr>Презентация PowerPoint</vt:lpstr>
      <vt:lpstr>Успішна реалізація проекту</vt:lpstr>
      <vt:lpstr>Мета курсу</vt:lpstr>
      <vt:lpstr>По закінченню вивчення курсу курсанти та студенти повинні:</vt:lpstr>
      <vt:lpstr>Презентация PowerPoint</vt:lpstr>
      <vt:lpstr>Обсяг дисципліни</vt:lpstr>
      <vt:lpstr>Тематичний план</vt:lpstr>
      <vt:lpstr>Презентация PowerPoint</vt:lpstr>
      <vt:lpstr>Окремий скрипаль сам управляє собою, оркестр потребує диригента  К.Маркс</vt:lpstr>
      <vt:lpstr>Необхідність формування проектної  команди</vt:lpstr>
      <vt:lpstr>Необхідність формування проектної  команди</vt:lpstr>
      <vt:lpstr>При організації роботи над проектом необхідно вирішити два головні завдання (стосовно управління персоналу):</vt:lpstr>
      <vt:lpstr>Чисельність команди проекту</vt:lpstr>
      <vt:lpstr>Групи учасників проекту</vt:lpstr>
      <vt:lpstr>Презентация PowerPoint</vt:lpstr>
      <vt:lpstr>Презентация PowerPoint</vt:lpstr>
      <vt:lpstr>Презентация PowerPoint</vt:lpstr>
      <vt:lpstr>Основні принципи формування команди для управління проектом (перший)</vt:lpstr>
      <vt:lpstr>Презентация PowerPoint</vt:lpstr>
      <vt:lpstr>Система управління командою проекту включає:</vt:lpstr>
      <vt:lpstr>Для команди проекту потрібна наявність взаємодоповнюючих навичок, які складають три категорії :</vt:lpstr>
      <vt:lpstr>Ознаки команди проектів:</vt:lpstr>
      <vt:lpstr>Проблеми формування проектних команд</vt:lpstr>
      <vt:lpstr>Презентация PowerPoint</vt:lpstr>
      <vt:lpstr>Завдання на самопідготовку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Презентація PowerPoint</dc:title>
  <dc:creator>Sara Yasmeen (Wipro Technologies)</dc:creator>
  <cp:lastModifiedBy>парт</cp:lastModifiedBy>
  <cp:revision>47</cp:revision>
  <dcterms:created xsi:type="dcterms:W3CDTF">2010-02-23T11:30:32Z</dcterms:created>
  <dcterms:modified xsi:type="dcterms:W3CDTF">2017-01-23T07:02:11Z</dcterms:modified>
</cp:coreProperties>
</file>