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86"/>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4" r:id="rId19"/>
    <p:sldId id="273" r:id="rId20"/>
    <p:sldId id="275" r:id="rId21"/>
    <p:sldId id="276" r:id="rId22"/>
    <p:sldId id="278" r:id="rId23"/>
    <p:sldId id="279" r:id="rId24"/>
    <p:sldId id="280" r:id="rId25"/>
    <p:sldId id="281" r:id="rId26"/>
    <p:sldId id="282" r:id="rId27"/>
    <p:sldId id="283" r:id="rId28"/>
    <p:sldId id="284" r:id="rId29"/>
    <p:sldId id="285" r:id="rId30"/>
    <p:sldId id="286" r:id="rId31"/>
    <p:sldId id="287" r:id="rId32"/>
    <p:sldId id="288" r:id="rId33"/>
    <p:sldId id="289" r:id="rId34"/>
    <p:sldId id="290" r:id="rId35"/>
    <p:sldId id="291" r:id="rId36"/>
    <p:sldId id="292" r:id="rId37"/>
    <p:sldId id="293" r:id="rId38"/>
    <p:sldId id="294" r:id="rId39"/>
    <p:sldId id="295" r:id="rId40"/>
    <p:sldId id="296" r:id="rId41"/>
    <p:sldId id="297" r:id="rId42"/>
    <p:sldId id="298" r:id="rId43"/>
    <p:sldId id="299" r:id="rId44"/>
    <p:sldId id="300" r:id="rId45"/>
    <p:sldId id="301" r:id="rId46"/>
    <p:sldId id="302" r:id="rId47"/>
    <p:sldId id="303" r:id="rId48"/>
    <p:sldId id="304" r:id="rId49"/>
    <p:sldId id="305" r:id="rId50"/>
    <p:sldId id="306" r:id="rId51"/>
    <p:sldId id="307" r:id="rId52"/>
    <p:sldId id="308" r:id="rId53"/>
    <p:sldId id="309" r:id="rId54"/>
    <p:sldId id="310" r:id="rId55"/>
    <p:sldId id="311" r:id="rId56"/>
    <p:sldId id="312" r:id="rId57"/>
    <p:sldId id="313" r:id="rId58"/>
    <p:sldId id="314" r:id="rId59"/>
    <p:sldId id="315" r:id="rId60"/>
    <p:sldId id="316" r:id="rId61"/>
    <p:sldId id="317" r:id="rId62"/>
    <p:sldId id="318" r:id="rId63"/>
    <p:sldId id="319" r:id="rId64"/>
    <p:sldId id="320" r:id="rId65"/>
    <p:sldId id="321" r:id="rId66"/>
    <p:sldId id="322" r:id="rId67"/>
    <p:sldId id="323" r:id="rId68"/>
    <p:sldId id="324" r:id="rId69"/>
    <p:sldId id="325" r:id="rId70"/>
    <p:sldId id="326" r:id="rId71"/>
    <p:sldId id="327" r:id="rId72"/>
    <p:sldId id="328" r:id="rId73"/>
    <p:sldId id="329" r:id="rId74"/>
    <p:sldId id="330" r:id="rId75"/>
    <p:sldId id="331" r:id="rId76"/>
    <p:sldId id="332" r:id="rId77"/>
    <p:sldId id="333" r:id="rId78"/>
    <p:sldId id="334" r:id="rId79"/>
    <p:sldId id="335" r:id="rId80"/>
    <p:sldId id="336" r:id="rId81"/>
    <p:sldId id="337" r:id="rId82"/>
    <p:sldId id="338" r:id="rId83"/>
    <p:sldId id="339" r:id="rId84"/>
    <p:sldId id="340" r:id="rId85"/>
  </p:sldIdLst>
  <p:sldSz cx="12192000" cy="6858000"/>
  <p:notesSz cx="6858000" cy="9144000"/>
  <p:defaultTextStyle>
    <a:defPPr>
      <a:defRPr lang="uk-UA"/>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3842" autoAdjust="0"/>
  </p:normalViewPr>
  <p:slideViewPr>
    <p:cSldViewPr snapToGrid="0">
      <p:cViewPr varScale="1">
        <p:scale>
          <a:sx n="63" d="100"/>
          <a:sy n="63" d="100"/>
        </p:scale>
        <p:origin x="780" y="5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theme" Target="theme/theme1.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5" Type="http://schemas.openxmlformats.org/officeDocument/2006/relationships/slide" Target="slides/slide4.xml"/><Relationship Id="rId90" Type="http://schemas.openxmlformats.org/officeDocument/2006/relationships/tableStyles" Target="tableStyles.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presProps" Target="presProps.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Місце для верхнього колонтитула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uk-UA"/>
          </a:p>
        </p:txBody>
      </p:sp>
      <p:sp>
        <p:nvSpPr>
          <p:cNvPr id="3" name="Місце для дати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E176374-596C-4E39-B020-DECAFE8C947F}" type="datetimeFigureOut">
              <a:rPr lang="uk-UA" smtClean="0"/>
              <a:t>28.02.2024</a:t>
            </a:fld>
            <a:endParaRPr lang="uk-UA"/>
          </a:p>
        </p:txBody>
      </p:sp>
      <p:sp>
        <p:nvSpPr>
          <p:cNvPr id="4" name="Місце для зображення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uk-UA"/>
          </a:p>
        </p:txBody>
      </p:sp>
      <p:sp>
        <p:nvSpPr>
          <p:cNvPr id="5" name="Місце для нотаток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uk-UA"/>
              <a:t>Клацніть, щоб відредагувати стилі зразків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p>
        </p:txBody>
      </p:sp>
      <p:sp>
        <p:nvSpPr>
          <p:cNvPr id="6" name="Місце для нижнього колонтитула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uk-UA"/>
          </a:p>
        </p:txBody>
      </p:sp>
      <p:sp>
        <p:nvSpPr>
          <p:cNvPr id="7" name="Місце для номера слайда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3A72769-CBFE-4B00-BDCC-0281CBA46955}" type="slidenum">
              <a:rPr lang="uk-UA" smtClean="0"/>
              <a:t>‹№›</a:t>
            </a:fld>
            <a:endParaRPr lang="uk-UA"/>
          </a:p>
        </p:txBody>
      </p:sp>
    </p:spTree>
    <p:extLst>
      <p:ext uri="{BB962C8B-B14F-4D97-AF65-F5344CB8AC3E}">
        <p14:creationId xmlns:p14="http://schemas.microsoft.com/office/powerpoint/2010/main" val="302217429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Місце для зображення 1"/>
          <p:cNvSpPr>
            <a:spLocks noGrp="1" noRot="1" noChangeAspect="1"/>
          </p:cNvSpPr>
          <p:nvPr>
            <p:ph type="sldImg"/>
          </p:nvPr>
        </p:nvSpPr>
        <p:spPr/>
      </p:sp>
      <p:sp>
        <p:nvSpPr>
          <p:cNvPr id="3" name="Місце для нотаток 2"/>
          <p:cNvSpPr>
            <a:spLocks noGrp="1"/>
          </p:cNvSpPr>
          <p:nvPr>
            <p:ph type="body" idx="1"/>
          </p:nvPr>
        </p:nvSpPr>
        <p:spPr/>
        <p:txBody>
          <a:bodyPr/>
          <a:lstStyle/>
          <a:p>
            <a:r>
              <a:rPr lang="uk-UA" sz="1200" b="0" i="0" kern="1200" dirty="0" err="1">
                <a:solidFill>
                  <a:schemeClr val="tx1"/>
                </a:solidFill>
                <a:effectLst/>
                <a:latin typeface="+mn-lt"/>
                <a:ea typeface="+mn-ea"/>
                <a:cs typeface="+mn-cs"/>
              </a:rPr>
              <a:t>Аспектно</a:t>
            </a:r>
            <a:r>
              <a:rPr lang="uk-UA" sz="1200" b="0" i="0" kern="1200" dirty="0">
                <a:solidFill>
                  <a:schemeClr val="tx1"/>
                </a:solidFill>
                <a:effectLst/>
                <a:latin typeface="+mn-lt"/>
                <a:ea typeface="+mn-ea"/>
                <a:cs typeface="+mn-cs"/>
              </a:rPr>
              <a:t>-орієнтоване програмування (АОП) в </a:t>
            </a:r>
            <a:r>
              <a:rPr lang="en-US" sz="1200" b="0" i="0" kern="1200" dirty="0">
                <a:solidFill>
                  <a:schemeClr val="tx1"/>
                </a:solidFill>
                <a:effectLst/>
                <a:latin typeface="+mn-lt"/>
                <a:ea typeface="+mn-ea"/>
                <a:cs typeface="+mn-cs"/>
              </a:rPr>
              <a:t>Java </a:t>
            </a:r>
            <a:r>
              <a:rPr lang="uk-UA" sz="1200" b="0" i="0" kern="1200" dirty="0">
                <a:solidFill>
                  <a:schemeClr val="tx1"/>
                </a:solidFill>
                <a:effectLst/>
                <a:latin typeface="+mn-lt"/>
                <a:ea typeface="+mn-ea"/>
                <a:cs typeface="+mn-cs"/>
              </a:rPr>
              <a:t>доповнює об'єктно-орієнтоване програмування (ООП), дозволяючи розробникам розділити функціональність, яка не вписується в один клас або об'єкт, на окремі модулі, які називаються аспектами. </a:t>
            </a:r>
          </a:p>
          <a:p>
            <a:endParaRPr lang="uk-UA" sz="1200" b="0" i="0" kern="1200" dirty="0">
              <a:solidFill>
                <a:schemeClr val="tx1"/>
              </a:solidFill>
              <a:effectLst/>
              <a:latin typeface="+mn-lt"/>
              <a:ea typeface="+mn-ea"/>
              <a:cs typeface="+mn-cs"/>
            </a:endParaRPr>
          </a:p>
          <a:p>
            <a:r>
              <a:rPr lang="ru-RU" sz="1200" b="0" i="0" kern="1200" dirty="0" err="1">
                <a:solidFill>
                  <a:schemeClr val="tx1"/>
                </a:solidFill>
                <a:effectLst/>
                <a:latin typeface="+mn-lt"/>
                <a:ea typeface="+mn-ea"/>
                <a:cs typeface="+mn-cs"/>
              </a:rPr>
              <a:t>Припустимо</a:t>
            </a:r>
            <a:r>
              <a:rPr lang="ru-RU" sz="1200" b="0" i="0" kern="1200" dirty="0">
                <a:solidFill>
                  <a:schemeClr val="tx1"/>
                </a:solidFill>
                <a:effectLst/>
                <a:latin typeface="+mn-lt"/>
                <a:ea typeface="+mn-ea"/>
                <a:cs typeface="+mn-cs"/>
              </a:rPr>
              <a:t>, </a:t>
            </a:r>
            <a:r>
              <a:rPr lang="ru-RU" sz="1200" b="0" i="0" kern="1200" dirty="0" err="1">
                <a:solidFill>
                  <a:schemeClr val="tx1"/>
                </a:solidFill>
                <a:effectLst/>
                <a:latin typeface="+mn-lt"/>
                <a:ea typeface="+mn-ea"/>
                <a:cs typeface="+mn-cs"/>
              </a:rPr>
              <a:t>що</a:t>
            </a:r>
            <a:r>
              <a:rPr lang="ru-RU" sz="1200" b="0" i="0" kern="1200" dirty="0">
                <a:solidFill>
                  <a:schemeClr val="tx1"/>
                </a:solidFill>
                <a:effectLst/>
                <a:latin typeface="+mn-lt"/>
                <a:ea typeface="+mn-ea"/>
                <a:cs typeface="+mn-cs"/>
              </a:rPr>
              <a:t> </a:t>
            </a:r>
            <a:r>
              <a:rPr lang="ru-RU" sz="1200" b="0" i="0" kern="1200" dirty="0" err="1">
                <a:solidFill>
                  <a:schemeClr val="tx1"/>
                </a:solidFill>
                <a:effectLst/>
                <a:latin typeface="+mn-lt"/>
                <a:ea typeface="+mn-ea"/>
                <a:cs typeface="+mn-cs"/>
              </a:rPr>
              <a:t>ви</a:t>
            </a:r>
            <a:r>
              <a:rPr lang="ru-RU" sz="1200" b="0" i="0" kern="1200" dirty="0">
                <a:solidFill>
                  <a:schemeClr val="tx1"/>
                </a:solidFill>
                <a:effectLst/>
                <a:latin typeface="+mn-lt"/>
                <a:ea typeface="+mn-ea"/>
                <a:cs typeface="+mn-cs"/>
              </a:rPr>
              <a:t> пишете </a:t>
            </a:r>
            <a:r>
              <a:rPr lang="ru-RU" sz="1200" b="0" i="0" kern="1200" dirty="0" err="1">
                <a:solidFill>
                  <a:schemeClr val="tx1"/>
                </a:solidFill>
                <a:effectLst/>
                <a:latin typeface="+mn-lt"/>
                <a:ea typeface="+mn-ea"/>
                <a:cs typeface="+mn-cs"/>
              </a:rPr>
              <a:t>програму</a:t>
            </a:r>
            <a:r>
              <a:rPr lang="ru-RU" sz="1200" b="0" i="0" kern="1200" dirty="0">
                <a:solidFill>
                  <a:schemeClr val="tx1"/>
                </a:solidFill>
                <a:effectLst/>
                <a:latin typeface="+mn-lt"/>
                <a:ea typeface="+mn-ea"/>
                <a:cs typeface="+mn-cs"/>
              </a:rPr>
              <a:t> для </a:t>
            </a:r>
            <a:r>
              <a:rPr lang="ru-RU" sz="1200" b="0" i="0" kern="1200" dirty="0" err="1">
                <a:solidFill>
                  <a:schemeClr val="tx1"/>
                </a:solidFill>
                <a:effectLst/>
                <a:latin typeface="+mn-lt"/>
                <a:ea typeface="+mn-ea"/>
                <a:cs typeface="+mn-cs"/>
              </a:rPr>
              <a:t>ведення</a:t>
            </a:r>
            <a:r>
              <a:rPr lang="ru-RU" sz="1200" b="0" i="0" kern="1200" dirty="0">
                <a:solidFill>
                  <a:schemeClr val="tx1"/>
                </a:solidFill>
                <a:effectLst/>
                <a:latin typeface="+mn-lt"/>
                <a:ea typeface="+mn-ea"/>
                <a:cs typeface="+mn-cs"/>
              </a:rPr>
              <a:t> списку </a:t>
            </a:r>
            <a:r>
              <a:rPr lang="ru-RU" sz="1200" b="0" i="0" kern="1200" dirty="0" err="1">
                <a:solidFill>
                  <a:schemeClr val="tx1"/>
                </a:solidFill>
                <a:effectLst/>
                <a:latin typeface="+mn-lt"/>
                <a:ea typeface="+mn-ea"/>
                <a:cs typeface="+mn-cs"/>
              </a:rPr>
              <a:t>контактів</a:t>
            </a:r>
            <a:r>
              <a:rPr lang="ru-RU" sz="1200" b="0" i="0" kern="1200" dirty="0">
                <a:solidFill>
                  <a:schemeClr val="tx1"/>
                </a:solidFill>
                <a:effectLst/>
                <a:latin typeface="+mn-lt"/>
                <a:ea typeface="+mn-ea"/>
                <a:cs typeface="+mn-cs"/>
              </a:rPr>
              <a:t>. </a:t>
            </a:r>
            <a:r>
              <a:rPr lang="ru-RU" sz="1200" b="0" i="0" kern="1200" dirty="0" err="1">
                <a:solidFill>
                  <a:schemeClr val="tx1"/>
                </a:solidFill>
                <a:effectLst/>
                <a:latin typeface="+mn-lt"/>
                <a:ea typeface="+mn-ea"/>
                <a:cs typeface="+mn-cs"/>
              </a:rPr>
              <a:t>Кожен</a:t>
            </a:r>
            <a:r>
              <a:rPr lang="ru-RU" sz="1200" b="0" i="0" kern="1200" dirty="0">
                <a:solidFill>
                  <a:schemeClr val="tx1"/>
                </a:solidFill>
                <a:effectLst/>
                <a:latin typeface="+mn-lt"/>
                <a:ea typeface="+mn-ea"/>
                <a:cs typeface="+mn-cs"/>
              </a:rPr>
              <a:t> контакт </a:t>
            </a:r>
            <a:r>
              <a:rPr lang="ru-RU" sz="1200" b="0" i="0" kern="1200" dirty="0" err="1">
                <a:solidFill>
                  <a:schemeClr val="tx1"/>
                </a:solidFill>
                <a:effectLst/>
                <a:latin typeface="+mn-lt"/>
                <a:ea typeface="+mn-ea"/>
                <a:cs typeface="+mn-cs"/>
              </a:rPr>
              <a:t>має</a:t>
            </a:r>
            <a:r>
              <a:rPr lang="ru-RU" sz="1200" b="0" i="0" kern="1200" dirty="0">
                <a:solidFill>
                  <a:schemeClr val="tx1"/>
                </a:solidFill>
                <a:effectLst/>
                <a:latin typeface="+mn-lt"/>
                <a:ea typeface="+mn-ea"/>
                <a:cs typeface="+mn-cs"/>
              </a:rPr>
              <a:t> </a:t>
            </a:r>
            <a:r>
              <a:rPr lang="ru-RU" sz="1200" b="0" i="0" kern="1200" dirty="0" err="1">
                <a:solidFill>
                  <a:schemeClr val="tx1"/>
                </a:solidFill>
                <a:effectLst/>
                <a:latin typeface="+mn-lt"/>
                <a:ea typeface="+mn-ea"/>
                <a:cs typeface="+mn-cs"/>
              </a:rPr>
              <a:t>ім'я</a:t>
            </a:r>
            <a:r>
              <a:rPr lang="ru-RU" sz="1200" b="0" i="0" kern="1200" dirty="0">
                <a:solidFill>
                  <a:schemeClr val="tx1"/>
                </a:solidFill>
                <a:effectLst/>
                <a:latin typeface="+mn-lt"/>
                <a:ea typeface="+mn-ea"/>
                <a:cs typeface="+mn-cs"/>
              </a:rPr>
              <a:t>, номер телефону та адресу. Ви </a:t>
            </a:r>
            <a:r>
              <a:rPr lang="ru-RU" sz="1200" b="0" i="0" kern="1200" dirty="0" err="1">
                <a:solidFill>
                  <a:schemeClr val="tx1"/>
                </a:solidFill>
                <a:effectLst/>
                <a:latin typeface="+mn-lt"/>
                <a:ea typeface="+mn-ea"/>
                <a:cs typeface="+mn-cs"/>
              </a:rPr>
              <a:t>хочете</a:t>
            </a:r>
            <a:r>
              <a:rPr lang="ru-RU" sz="1200" b="0" i="0" kern="1200" dirty="0">
                <a:solidFill>
                  <a:schemeClr val="tx1"/>
                </a:solidFill>
                <a:effectLst/>
                <a:latin typeface="+mn-lt"/>
                <a:ea typeface="+mn-ea"/>
                <a:cs typeface="+mn-cs"/>
              </a:rPr>
              <a:t>, </a:t>
            </a:r>
            <a:r>
              <a:rPr lang="ru-RU" sz="1200" b="0" i="0" kern="1200" dirty="0" err="1">
                <a:solidFill>
                  <a:schemeClr val="tx1"/>
                </a:solidFill>
                <a:effectLst/>
                <a:latin typeface="+mn-lt"/>
                <a:ea typeface="+mn-ea"/>
                <a:cs typeface="+mn-cs"/>
              </a:rPr>
              <a:t>щоб</a:t>
            </a:r>
            <a:r>
              <a:rPr lang="ru-RU" sz="1200" b="0" i="0" kern="1200" dirty="0">
                <a:solidFill>
                  <a:schemeClr val="tx1"/>
                </a:solidFill>
                <a:effectLst/>
                <a:latin typeface="+mn-lt"/>
                <a:ea typeface="+mn-ea"/>
                <a:cs typeface="+mn-cs"/>
              </a:rPr>
              <a:t> </a:t>
            </a:r>
            <a:r>
              <a:rPr lang="ru-RU" sz="1200" b="0" i="0" kern="1200" dirty="0" err="1">
                <a:solidFill>
                  <a:schemeClr val="tx1"/>
                </a:solidFill>
                <a:effectLst/>
                <a:latin typeface="+mn-lt"/>
                <a:ea typeface="+mn-ea"/>
                <a:cs typeface="+mn-cs"/>
              </a:rPr>
              <a:t>програма</a:t>
            </a:r>
            <a:r>
              <a:rPr lang="ru-RU" sz="1200" b="0" i="0" kern="1200" dirty="0">
                <a:solidFill>
                  <a:schemeClr val="tx1"/>
                </a:solidFill>
                <a:effectLst/>
                <a:latin typeface="+mn-lt"/>
                <a:ea typeface="+mn-ea"/>
                <a:cs typeface="+mn-cs"/>
              </a:rPr>
              <a:t> </a:t>
            </a:r>
            <a:r>
              <a:rPr lang="ru-RU" sz="1200" b="0" i="0" kern="1200" dirty="0" err="1">
                <a:solidFill>
                  <a:schemeClr val="tx1"/>
                </a:solidFill>
                <a:effectLst/>
                <a:latin typeface="+mn-lt"/>
                <a:ea typeface="+mn-ea"/>
                <a:cs typeface="+mn-cs"/>
              </a:rPr>
              <a:t>також</a:t>
            </a:r>
            <a:r>
              <a:rPr lang="ru-RU" sz="1200" b="0" i="0" kern="1200" dirty="0">
                <a:solidFill>
                  <a:schemeClr val="tx1"/>
                </a:solidFill>
                <a:effectLst/>
                <a:latin typeface="+mn-lt"/>
                <a:ea typeface="+mn-ea"/>
                <a:cs typeface="+mn-cs"/>
              </a:rPr>
              <a:t> автоматично </a:t>
            </a:r>
            <a:r>
              <a:rPr lang="ru-RU" sz="1200" b="0" i="0" kern="1200" dirty="0" err="1">
                <a:solidFill>
                  <a:schemeClr val="tx1"/>
                </a:solidFill>
                <a:effectLst/>
                <a:latin typeface="+mn-lt"/>
                <a:ea typeface="+mn-ea"/>
                <a:cs typeface="+mn-cs"/>
              </a:rPr>
              <a:t>зберігала</a:t>
            </a:r>
            <a:r>
              <a:rPr lang="ru-RU" sz="1200" b="0" i="0" kern="1200" dirty="0">
                <a:solidFill>
                  <a:schemeClr val="tx1"/>
                </a:solidFill>
                <a:effectLst/>
                <a:latin typeface="+mn-lt"/>
                <a:ea typeface="+mn-ea"/>
                <a:cs typeface="+mn-cs"/>
              </a:rPr>
              <a:t> в лог-</a:t>
            </a:r>
            <a:r>
              <a:rPr lang="ru-RU" sz="1200" b="0" i="0" kern="1200" dirty="0" err="1">
                <a:solidFill>
                  <a:schemeClr val="tx1"/>
                </a:solidFill>
                <a:effectLst/>
                <a:latin typeface="+mn-lt"/>
                <a:ea typeface="+mn-ea"/>
                <a:cs typeface="+mn-cs"/>
              </a:rPr>
              <a:t>файлі</a:t>
            </a:r>
            <a:r>
              <a:rPr lang="ru-RU" sz="1200" b="0" i="0" kern="1200" dirty="0">
                <a:solidFill>
                  <a:schemeClr val="tx1"/>
                </a:solidFill>
                <a:effectLst/>
                <a:latin typeface="+mn-lt"/>
                <a:ea typeface="+mn-ea"/>
                <a:cs typeface="+mn-cs"/>
              </a:rPr>
              <a:t> </a:t>
            </a:r>
            <a:r>
              <a:rPr lang="ru-RU" sz="1200" b="0" i="0" kern="1200" dirty="0" err="1">
                <a:solidFill>
                  <a:schemeClr val="tx1"/>
                </a:solidFill>
                <a:effectLst/>
                <a:latin typeface="+mn-lt"/>
                <a:ea typeface="+mn-ea"/>
                <a:cs typeface="+mn-cs"/>
              </a:rPr>
              <a:t>інформацію</a:t>
            </a:r>
            <a:r>
              <a:rPr lang="ru-RU" sz="1200" b="0" i="0" kern="1200" dirty="0">
                <a:solidFill>
                  <a:schemeClr val="tx1"/>
                </a:solidFill>
                <a:effectLst/>
                <a:latin typeface="+mn-lt"/>
                <a:ea typeface="+mn-ea"/>
                <a:cs typeface="+mn-cs"/>
              </a:rPr>
              <a:t> про </a:t>
            </a:r>
            <a:r>
              <a:rPr lang="ru-RU" sz="1200" b="0" i="0" kern="1200" dirty="0" err="1">
                <a:solidFill>
                  <a:schemeClr val="tx1"/>
                </a:solidFill>
                <a:effectLst/>
                <a:latin typeface="+mn-lt"/>
                <a:ea typeface="+mn-ea"/>
                <a:cs typeface="+mn-cs"/>
              </a:rPr>
              <a:t>кожне</a:t>
            </a:r>
            <a:r>
              <a:rPr lang="ru-RU" sz="1200" b="0" i="0" kern="1200" dirty="0">
                <a:solidFill>
                  <a:schemeClr val="tx1"/>
                </a:solidFill>
                <a:effectLst/>
                <a:latin typeface="+mn-lt"/>
                <a:ea typeface="+mn-ea"/>
                <a:cs typeface="+mn-cs"/>
              </a:rPr>
              <a:t> </a:t>
            </a:r>
            <a:r>
              <a:rPr lang="ru-RU" sz="1200" b="0" i="0" kern="1200" dirty="0" err="1">
                <a:solidFill>
                  <a:schemeClr val="tx1"/>
                </a:solidFill>
                <a:effectLst/>
                <a:latin typeface="+mn-lt"/>
                <a:ea typeface="+mn-ea"/>
                <a:cs typeface="+mn-cs"/>
              </a:rPr>
              <a:t>додавання</a:t>
            </a:r>
            <a:r>
              <a:rPr lang="ru-RU" sz="1200" b="0" i="0" kern="1200" dirty="0">
                <a:solidFill>
                  <a:schemeClr val="tx1"/>
                </a:solidFill>
                <a:effectLst/>
                <a:latin typeface="+mn-lt"/>
                <a:ea typeface="+mn-ea"/>
                <a:cs typeface="+mn-cs"/>
              </a:rPr>
              <a:t> нового контакту.</a:t>
            </a:r>
          </a:p>
          <a:p>
            <a:r>
              <a:rPr lang="ru-RU" sz="1200" b="0" i="0" kern="1200" dirty="0" err="1">
                <a:solidFill>
                  <a:schemeClr val="tx1"/>
                </a:solidFill>
                <a:effectLst/>
                <a:latin typeface="+mn-lt"/>
                <a:ea typeface="+mn-ea"/>
                <a:cs typeface="+mn-cs"/>
              </a:rPr>
              <a:t>Зазвичай</a:t>
            </a:r>
            <a:r>
              <a:rPr lang="ru-RU" sz="1200" b="0" i="0" kern="1200" dirty="0">
                <a:solidFill>
                  <a:schemeClr val="tx1"/>
                </a:solidFill>
                <a:effectLst/>
                <a:latin typeface="+mn-lt"/>
                <a:ea typeface="+mn-ea"/>
                <a:cs typeface="+mn-cs"/>
              </a:rPr>
              <a:t>, </a:t>
            </a:r>
            <a:r>
              <a:rPr lang="ru-RU" sz="1200" b="0" i="0" kern="1200" dirty="0" err="1">
                <a:solidFill>
                  <a:schemeClr val="tx1"/>
                </a:solidFill>
                <a:effectLst/>
                <a:latin typeface="+mn-lt"/>
                <a:ea typeface="+mn-ea"/>
                <a:cs typeface="+mn-cs"/>
              </a:rPr>
              <a:t>ви</a:t>
            </a:r>
            <a:r>
              <a:rPr lang="ru-RU" sz="1200" b="0" i="0" kern="1200" dirty="0">
                <a:solidFill>
                  <a:schemeClr val="tx1"/>
                </a:solidFill>
                <a:effectLst/>
                <a:latin typeface="+mn-lt"/>
                <a:ea typeface="+mn-ea"/>
                <a:cs typeface="+mn-cs"/>
              </a:rPr>
              <a:t> написали б </a:t>
            </a:r>
            <a:r>
              <a:rPr lang="ru-RU" sz="1200" b="0" i="0" kern="1200" dirty="0" err="1">
                <a:solidFill>
                  <a:schemeClr val="tx1"/>
                </a:solidFill>
                <a:effectLst/>
                <a:latin typeface="+mn-lt"/>
                <a:ea typeface="+mn-ea"/>
                <a:cs typeface="+mn-cs"/>
              </a:rPr>
              <a:t>клас</a:t>
            </a:r>
            <a:r>
              <a:rPr lang="ru-RU" sz="1200" b="0" i="0" kern="1200" dirty="0">
                <a:solidFill>
                  <a:schemeClr val="tx1"/>
                </a:solidFill>
                <a:effectLst/>
                <a:latin typeface="+mn-lt"/>
                <a:ea typeface="+mn-ea"/>
                <a:cs typeface="+mn-cs"/>
              </a:rPr>
              <a:t> "</a:t>
            </a:r>
            <a:r>
              <a:rPr lang="ru-RU" sz="1200" b="0" i="0" kern="1200" dirty="0" err="1">
                <a:solidFill>
                  <a:schemeClr val="tx1"/>
                </a:solidFill>
                <a:effectLst/>
                <a:latin typeface="+mn-lt"/>
                <a:ea typeface="+mn-ea"/>
                <a:cs typeface="+mn-cs"/>
              </a:rPr>
              <a:t>Contact</a:t>
            </a:r>
            <a:r>
              <a:rPr lang="ru-RU" sz="1200" b="0" i="0" kern="1200" dirty="0">
                <a:solidFill>
                  <a:schemeClr val="tx1"/>
                </a:solidFill>
                <a:effectLst/>
                <a:latin typeface="+mn-lt"/>
                <a:ea typeface="+mn-ea"/>
                <a:cs typeface="+mn-cs"/>
              </a:rPr>
              <a:t>" для </a:t>
            </a:r>
            <a:r>
              <a:rPr lang="ru-RU" sz="1200" b="0" i="0" kern="1200" dirty="0" err="1">
                <a:solidFill>
                  <a:schemeClr val="tx1"/>
                </a:solidFill>
                <a:effectLst/>
                <a:latin typeface="+mn-lt"/>
                <a:ea typeface="+mn-ea"/>
                <a:cs typeface="+mn-cs"/>
              </a:rPr>
              <a:t>представлення</a:t>
            </a:r>
            <a:r>
              <a:rPr lang="ru-RU" sz="1200" b="0" i="0" kern="1200" dirty="0">
                <a:solidFill>
                  <a:schemeClr val="tx1"/>
                </a:solidFill>
                <a:effectLst/>
                <a:latin typeface="+mn-lt"/>
                <a:ea typeface="+mn-ea"/>
                <a:cs typeface="+mn-cs"/>
              </a:rPr>
              <a:t> </a:t>
            </a:r>
            <a:r>
              <a:rPr lang="ru-RU" sz="1200" b="0" i="0" kern="1200" dirty="0" err="1">
                <a:solidFill>
                  <a:schemeClr val="tx1"/>
                </a:solidFill>
                <a:effectLst/>
                <a:latin typeface="+mn-lt"/>
                <a:ea typeface="+mn-ea"/>
                <a:cs typeface="+mn-cs"/>
              </a:rPr>
              <a:t>контактів</a:t>
            </a:r>
            <a:r>
              <a:rPr lang="ru-RU" sz="1200" b="0" i="0" kern="1200" dirty="0">
                <a:solidFill>
                  <a:schemeClr val="tx1"/>
                </a:solidFill>
                <a:effectLst/>
                <a:latin typeface="+mn-lt"/>
                <a:ea typeface="+mn-ea"/>
                <a:cs typeface="+mn-cs"/>
              </a:rPr>
              <a:t> та </a:t>
            </a:r>
            <a:r>
              <a:rPr lang="ru-RU" sz="1200" b="0" i="0" kern="1200" dirty="0" err="1">
                <a:solidFill>
                  <a:schemeClr val="tx1"/>
                </a:solidFill>
                <a:effectLst/>
                <a:latin typeface="+mn-lt"/>
                <a:ea typeface="+mn-ea"/>
                <a:cs typeface="+mn-cs"/>
              </a:rPr>
              <a:t>методи</a:t>
            </a:r>
            <a:r>
              <a:rPr lang="ru-RU" sz="1200" b="0" i="0" kern="1200" dirty="0">
                <a:solidFill>
                  <a:schemeClr val="tx1"/>
                </a:solidFill>
                <a:effectLst/>
                <a:latin typeface="+mn-lt"/>
                <a:ea typeface="+mn-ea"/>
                <a:cs typeface="+mn-cs"/>
              </a:rPr>
              <a:t> для </a:t>
            </a:r>
            <a:r>
              <a:rPr lang="ru-RU" sz="1200" b="0" i="0" kern="1200" dirty="0" err="1">
                <a:solidFill>
                  <a:schemeClr val="tx1"/>
                </a:solidFill>
                <a:effectLst/>
                <a:latin typeface="+mn-lt"/>
                <a:ea typeface="+mn-ea"/>
                <a:cs typeface="+mn-cs"/>
              </a:rPr>
              <a:t>додавання</a:t>
            </a:r>
            <a:r>
              <a:rPr lang="ru-RU" sz="1200" b="0" i="0" kern="1200" dirty="0">
                <a:solidFill>
                  <a:schemeClr val="tx1"/>
                </a:solidFill>
                <a:effectLst/>
                <a:latin typeface="+mn-lt"/>
                <a:ea typeface="+mn-ea"/>
                <a:cs typeface="+mn-cs"/>
              </a:rPr>
              <a:t>, </a:t>
            </a:r>
            <a:r>
              <a:rPr lang="ru-RU" sz="1200" b="0" i="0" kern="1200" dirty="0" err="1">
                <a:solidFill>
                  <a:schemeClr val="tx1"/>
                </a:solidFill>
                <a:effectLst/>
                <a:latin typeface="+mn-lt"/>
                <a:ea typeface="+mn-ea"/>
                <a:cs typeface="+mn-cs"/>
              </a:rPr>
              <a:t>видалення</a:t>
            </a:r>
            <a:r>
              <a:rPr lang="ru-RU" sz="1200" b="0" i="0" kern="1200" dirty="0">
                <a:solidFill>
                  <a:schemeClr val="tx1"/>
                </a:solidFill>
                <a:effectLst/>
                <a:latin typeface="+mn-lt"/>
                <a:ea typeface="+mn-ea"/>
                <a:cs typeface="+mn-cs"/>
              </a:rPr>
              <a:t>, </a:t>
            </a:r>
            <a:r>
              <a:rPr lang="ru-RU" sz="1200" b="0" i="0" kern="1200" dirty="0" err="1">
                <a:solidFill>
                  <a:schemeClr val="tx1"/>
                </a:solidFill>
                <a:effectLst/>
                <a:latin typeface="+mn-lt"/>
                <a:ea typeface="+mn-ea"/>
                <a:cs typeface="+mn-cs"/>
              </a:rPr>
              <a:t>зміни</a:t>
            </a:r>
            <a:r>
              <a:rPr lang="ru-RU" sz="1200" b="0" i="0" kern="1200" dirty="0">
                <a:solidFill>
                  <a:schemeClr val="tx1"/>
                </a:solidFill>
                <a:effectLst/>
                <a:latin typeface="+mn-lt"/>
                <a:ea typeface="+mn-ea"/>
                <a:cs typeface="+mn-cs"/>
              </a:rPr>
              <a:t> </a:t>
            </a:r>
            <a:r>
              <a:rPr lang="ru-RU" sz="1200" b="0" i="0" kern="1200" dirty="0" err="1">
                <a:solidFill>
                  <a:schemeClr val="tx1"/>
                </a:solidFill>
                <a:effectLst/>
                <a:latin typeface="+mn-lt"/>
                <a:ea typeface="+mn-ea"/>
                <a:cs typeface="+mn-cs"/>
              </a:rPr>
              <a:t>контактів</a:t>
            </a:r>
            <a:r>
              <a:rPr lang="ru-RU" sz="1200" b="0" i="0" kern="1200" dirty="0">
                <a:solidFill>
                  <a:schemeClr val="tx1"/>
                </a:solidFill>
                <a:effectLst/>
                <a:latin typeface="+mn-lt"/>
                <a:ea typeface="+mn-ea"/>
                <a:cs typeface="+mn-cs"/>
              </a:rPr>
              <a:t> і т.д.</a:t>
            </a:r>
          </a:p>
          <a:p>
            <a:r>
              <a:rPr lang="ru-RU" sz="1200" b="0" i="0" kern="1200" dirty="0">
                <a:solidFill>
                  <a:schemeClr val="tx1"/>
                </a:solidFill>
                <a:effectLst/>
                <a:latin typeface="+mn-lt"/>
                <a:ea typeface="+mn-ea"/>
                <a:cs typeface="+mn-cs"/>
              </a:rPr>
              <a:t>Але проблема в тому, </a:t>
            </a:r>
            <a:r>
              <a:rPr lang="ru-RU" sz="1200" b="0" i="0" kern="1200" dirty="0" err="1">
                <a:solidFill>
                  <a:schemeClr val="tx1"/>
                </a:solidFill>
                <a:effectLst/>
                <a:latin typeface="+mn-lt"/>
                <a:ea typeface="+mn-ea"/>
                <a:cs typeface="+mn-cs"/>
              </a:rPr>
              <a:t>що</a:t>
            </a:r>
            <a:r>
              <a:rPr lang="ru-RU" sz="1200" b="0" i="0" kern="1200" dirty="0">
                <a:solidFill>
                  <a:schemeClr val="tx1"/>
                </a:solidFill>
                <a:effectLst/>
                <a:latin typeface="+mn-lt"/>
                <a:ea typeface="+mn-ea"/>
                <a:cs typeface="+mn-cs"/>
              </a:rPr>
              <a:t>, </a:t>
            </a:r>
            <a:r>
              <a:rPr lang="ru-RU" sz="1200" b="0" i="0" kern="1200" dirty="0" err="1">
                <a:solidFill>
                  <a:schemeClr val="tx1"/>
                </a:solidFill>
                <a:effectLst/>
                <a:latin typeface="+mn-lt"/>
                <a:ea typeface="+mn-ea"/>
                <a:cs typeface="+mn-cs"/>
              </a:rPr>
              <a:t>якщо</a:t>
            </a:r>
            <a:r>
              <a:rPr lang="ru-RU" sz="1200" b="0" i="0" kern="1200" dirty="0">
                <a:solidFill>
                  <a:schemeClr val="tx1"/>
                </a:solidFill>
                <a:effectLst/>
                <a:latin typeface="+mn-lt"/>
                <a:ea typeface="+mn-ea"/>
                <a:cs typeface="+mn-cs"/>
              </a:rPr>
              <a:t> </a:t>
            </a:r>
            <a:r>
              <a:rPr lang="ru-RU" sz="1200" b="0" i="0" kern="1200" dirty="0" err="1">
                <a:solidFill>
                  <a:schemeClr val="tx1"/>
                </a:solidFill>
                <a:effectLst/>
                <a:latin typeface="+mn-lt"/>
                <a:ea typeface="+mn-ea"/>
                <a:cs typeface="+mn-cs"/>
              </a:rPr>
              <a:t>ви</a:t>
            </a:r>
            <a:r>
              <a:rPr lang="ru-RU" sz="1200" b="0" i="0" kern="1200" dirty="0">
                <a:solidFill>
                  <a:schemeClr val="tx1"/>
                </a:solidFill>
                <a:effectLst/>
                <a:latin typeface="+mn-lt"/>
                <a:ea typeface="+mn-ea"/>
                <a:cs typeface="+mn-cs"/>
              </a:rPr>
              <a:t> </a:t>
            </a:r>
            <a:r>
              <a:rPr lang="ru-RU" sz="1200" b="0" i="0" kern="1200" dirty="0" err="1">
                <a:solidFill>
                  <a:schemeClr val="tx1"/>
                </a:solidFill>
                <a:effectLst/>
                <a:latin typeface="+mn-lt"/>
                <a:ea typeface="+mn-ea"/>
                <a:cs typeface="+mn-cs"/>
              </a:rPr>
              <a:t>хочете</a:t>
            </a:r>
            <a:r>
              <a:rPr lang="ru-RU" sz="1200" b="0" i="0" kern="1200" dirty="0">
                <a:solidFill>
                  <a:schemeClr val="tx1"/>
                </a:solidFill>
                <a:effectLst/>
                <a:latin typeface="+mn-lt"/>
                <a:ea typeface="+mn-ea"/>
                <a:cs typeface="+mn-cs"/>
              </a:rPr>
              <a:t> </a:t>
            </a:r>
            <a:r>
              <a:rPr lang="ru-RU" sz="1200" b="0" i="0" kern="1200" dirty="0" err="1">
                <a:solidFill>
                  <a:schemeClr val="tx1"/>
                </a:solidFill>
                <a:effectLst/>
                <a:latin typeface="+mn-lt"/>
                <a:ea typeface="+mn-ea"/>
                <a:cs typeface="+mn-cs"/>
              </a:rPr>
              <a:t>додати</a:t>
            </a:r>
            <a:r>
              <a:rPr lang="ru-RU" sz="1200" b="0" i="0" kern="1200" dirty="0">
                <a:solidFill>
                  <a:schemeClr val="tx1"/>
                </a:solidFill>
                <a:effectLst/>
                <a:latin typeface="+mn-lt"/>
                <a:ea typeface="+mn-ea"/>
                <a:cs typeface="+mn-cs"/>
              </a:rPr>
              <a:t> </a:t>
            </a:r>
            <a:r>
              <a:rPr lang="ru-RU" sz="1200" b="0" i="0" kern="1200" dirty="0" err="1">
                <a:solidFill>
                  <a:schemeClr val="tx1"/>
                </a:solidFill>
                <a:effectLst/>
                <a:latin typeface="+mn-lt"/>
                <a:ea typeface="+mn-ea"/>
                <a:cs typeface="+mn-cs"/>
              </a:rPr>
              <a:t>логування</a:t>
            </a:r>
            <a:r>
              <a:rPr lang="ru-RU" sz="1200" b="0" i="0" kern="1200" dirty="0">
                <a:solidFill>
                  <a:schemeClr val="tx1"/>
                </a:solidFill>
                <a:effectLst/>
                <a:latin typeface="+mn-lt"/>
                <a:ea typeface="+mn-ea"/>
                <a:cs typeface="+mn-cs"/>
              </a:rPr>
              <a:t>, вам </a:t>
            </a:r>
            <a:r>
              <a:rPr lang="ru-RU" sz="1200" b="0" i="0" kern="1200" dirty="0" err="1">
                <a:solidFill>
                  <a:schemeClr val="tx1"/>
                </a:solidFill>
                <a:effectLst/>
                <a:latin typeface="+mn-lt"/>
                <a:ea typeface="+mn-ea"/>
                <a:cs typeface="+mn-cs"/>
              </a:rPr>
              <a:t>доведеться</a:t>
            </a:r>
            <a:r>
              <a:rPr lang="ru-RU" sz="1200" b="0" i="0" kern="1200" dirty="0">
                <a:solidFill>
                  <a:schemeClr val="tx1"/>
                </a:solidFill>
                <a:effectLst/>
                <a:latin typeface="+mn-lt"/>
                <a:ea typeface="+mn-ea"/>
                <a:cs typeface="+mn-cs"/>
              </a:rPr>
              <a:t> </a:t>
            </a:r>
            <a:r>
              <a:rPr lang="ru-RU" sz="1200" b="0" i="0" kern="1200" dirty="0" err="1">
                <a:solidFill>
                  <a:schemeClr val="tx1"/>
                </a:solidFill>
                <a:effectLst/>
                <a:latin typeface="+mn-lt"/>
                <a:ea typeface="+mn-ea"/>
                <a:cs typeface="+mn-cs"/>
              </a:rPr>
              <a:t>вносити</a:t>
            </a:r>
            <a:r>
              <a:rPr lang="ru-RU" sz="1200" b="0" i="0" kern="1200" dirty="0">
                <a:solidFill>
                  <a:schemeClr val="tx1"/>
                </a:solidFill>
                <a:effectLst/>
                <a:latin typeface="+mn-lt"/>
                <a:ea typeface="+mn-ea"/>
                <a:cs typeface="+mn-cs"/>
              </a:rPr>
              <a:t> </a:t>
            </a:r>
            <a:r>
              <a:rPr lang="ru-RU" sz="1200" b="0" i="0" kern="1200" dirty="0" err="1">
                <a:solidFill>
                  <a:schemeClr val="tx1"/>
                </a:solidFill>
                <a:effectLst/>
                <a:latin typeface="+mn-lt"/>
                <a:ea typeface="+mn-ea"/>
                <a:cs typeface="+mn-cs"/>
              </a:rPr>
              <a:t>зміни</a:t>
            </a:r>
            <a:r>
              <a:rPr lang="ru-RU" sz="1200" b="0" i="0" kern="1200" dirty="0">
                <a:solidFill>
                  <a:schemeClr val="tx1"/>
                </a:solidFill>
                <a:effectLst/>
                <a:latin typeface="+mn-lt"/>
                <a:ea typeface="+mn-ea"/>
                <a:cs typeface="+mn-cs"/>
              </a:rPr>
              <a:t> в </a:t>
            </a:r>
            <a:r>
              <a:rPr lang="ru-RU" sz="1200" b="0" i="0" kern="1200" dirty="0" err="1">
                <a:solidFill>
                  <a:schemeClr val="tx1"/>
                </a:solidFill>
                <a:effectLst/>
                <a:latin typeface="+mn-lt"/>
                <a:ea typeface="+mn-ea"/>
                <a:cs typeface="+mn-cs"/>
              </a:rPr>
              <a:t>кожен</a:t>
            </a:r>
            <a:r>
              <a:rPr lang="ru-RU" sz="1200" b="0" i="0" kern="1200" dirty="0">
                <a:solidFill>
                  <a:schemeClr val="tx1"/>
                </a:solidFill>
                <a:effectLst/>
                <a:latin typeface="+mn-lt"/>
                <a:ea typeface="+mn-ea"/>
                <a:cs typeface="+mn-cs"/>
              </a:rPr>
              <a:t> метод </a:t>
            </a:r>
            <a:r>
              <a:rPr lang="ru-RU" sz="1200" b="0" i="0" kern="1200" dirty="0" err="1">
                <a:solidFill>
                  <a:schemeClr val="tx1"/>
                </a:solidFill>
                <a:effectLst/>
                <a:latin typeface="+mn-lt"/>
                <a:ea typeface="+mn-ea"/>
                <a:cs typeface="+mn-cs"/>
              </a:rPr>
              <a:t>вашого</a:t>
            </a:r>
            <a:r>
              <a:rPr lang="ru-RU" sz="1200" b="0" i="0" kern="1200" dirty="0">
                <a:solidFill>
                  <a:schemeClr val="tx1"/>
                </a:solidFill>
                <a:effectLst/>
                <a:latin typeface="+mn-lt"/>
                <a:ea typeface="+mn-ea"/>
                <a:cs typeface="+mn-cs"/>
              </a:rPr>
              <a:t> </a:t>
            </a:r>
            <a:r>
              <a:rPr lang="ru-RU" sz="1200" b="0" i="0" kern="1200" dirty="0" err="1">
                <a:solidFill>
                  <a:schemeClr val="tx1"/>
                </a:solidFill>
                <a:effectLst/>
                <a:latin typeface="+mn-lt"/>
                <a:ea typeface="+mn-ea"/>
                <a:cs typeface="+mn-cs"/>
              </a:rPr>
              <a:t>класу</a:t>
            </a:r>
            <a:r>
              <a:rPr lang="ru-RU" sz="1200" b="0" i="0" kern="1200" dirty="0">
                <a:solidFill>
                  <a:schemeClr val="tx1"/>
                </a:solidFill>
                <a:effectLst/>
                <a:latin typeface="+mn-lt"/>
                <a:ea typeface="+mn-ea"/>
                <a:cs typeface="+mn-cs"/>
              </a:rPr>
              <a:t> "</a:t>
            </a:r>
            <a:r>
              <a:rPr lang="ru-RU" sz="1200" b="0" i="0" kern="1200" dirty="0" err="1">
                <a:solidFill>
                  <a:schemeClr val="tx1"/>
                </a:solidFill>
                <a:effectLst/>
                <a:latin typeface="+mn-lt"/>
                <a:ea typeface="+mn-ea"/>
                <a:cs typeface="+mn-cs"/>
              </a:rPr>
              <a:t>Contact</a:t>
            </a:r>
            <a:r>
              <a:rPr lang="ru-RU" sz="1200" b="0" i="0" kern="1200" dirty="0">
                <a:solidFill>
                  <a:schemeClr val="tx1"/>
                </a:solidFill>
                <a:effectLst/>
                <a:latin typeface="+mn-lt"/>
                <a:ea typeface="+mn-ea"/>
                <a:cs typeface="+mn-cs"/>
              </a:rPr>
              <a:t>", </a:t>
            </a:r>
            <a:r>
              <a:rPr lang="ru-RU" sz="1200" b="0" i="0" kern="1200" dirty="0" err="1">
                <a:solidFill>
                  <a:schemeClr val="tx1"/>
                </a:solidFill>
                <a:effectLst/>
                <a:latin typeface="+mn-lt"/>
                <a:ea typeface="+mn-ea"/>
                <a:cs typeface="+mn-cs"/>
              </a:rPr>
              <a:t>щоб</a:t>
            </a:r>
            <a:r>
              <a:rPr lang="ru-RU" sz="1200" b="0" i="0" kern="1200" dirty="0">
                <a:solidFill>
                  <a:schemeClr val="tx1"/>
                </a:solidFill>
                <a:effectLst/>
                <a:latin typeface="+mn-lt"/>
                <a:ea typeface="+mn-ea"/>
                <a:cs typeface="+mn-cs"/>
              </a:rPr>
              <a:t> </a:t>
            </a:r>
            <a:r>
              <a:rPr lang="ru-RU" sz="1200" b="0" i="0" kern="1200" dirty="0" err="1">
                <a:solidFill>
                  <a:schemeClr val="tx1"/>
                </a:solidFill>
                <a:effectLst/>
                <a:latin typeface="+mn-lt"/>
                <a:ea typeface="+mn-ea"/>
                <a:cs typeface="+mn-cs"/>
              </a:rPr>
              <a:t>додати</a:t>
            </a:r>
            <a:r>
              <a:rPr lang="ru-RU" sz="1200" b="0" i="0" kern="1200" dirty="0">
                <a:solidFill>
                  <a:schemeClr val="tx1"/>
                </a:solidFill>
                <a:effectLst/>
                <a:latin typeface="+mn-lt"/>
                <a:ea typeface="+mn-ea"/>
                <a:cs typeface="+mn-cs"/>
              </a:rPr>
              <a:t> код </a:t>
            </a:r>
            <a:r>
              <a:rPr lang="ru-RU" sz="1200" b="0" i="0" kern="1200" dirty="0" err="1">
                <a:solidFill>
                  <a:schemeClr val="tx1"/>
                </a:solidFill>
                <a:effectLst/>
                <a:latin typeface="+mn-lt"/>
                <a:ea typeface="+mn-ea"/>
                <a:cs typeface="+mn-cs"/>
              </a:rPr>
              <a:t>логування</a:t>
            </a:r>
            <a:r>
              <a:rPr lang="ru-RU" sz="1200" b="0" i="0" kern="1200" dirty="0">
                <a:solidFill>
                  <a:schemeClr val="tx1"/>
                </a:solidFill>
                <a:effectLst/>
                <a:latin typeface="+mn-lt"/>
                <a:ea typeface="+mn-ea"/>
                <a:cs typeface="+mn-cs"/>
              </a:rPr>
              <a:t>. </a:t>
            </a:r>
            <a:r>
              <a:rPr lang="ru-RU" sz="1200" b="0" i="0" kern="1200" dirty="0" err="1">
                <a:solidFill>
                  <a:schemeClr val="tx1"/>
                </a:solidFill>
                <a:effectLst/>
                <a:latin typeface="+mn-lt"/>
                <a:ea typeface="+mn-ea"/>
                <a:cs typeface="+mn-cs"/>
              </a:rPr>
              <a:t>Це</a:t>
            </a:r>
            <a:r>
              <a:rPr lang="ru-RU" sz="1200" b="0" i="0" kern="1200" dirty="0">
                <a:solidFill>
                  <a:schemeClr val="tx1"/>
                </a:solidFill>
                <a:effectLst/>
                <a:latin typeface="+mn-lt"/>
                <a:ea typeface="+mn-ea"/>
                <a:cs typeface="+mn-cs"/>
              </a:rPr>
              <a:t> </a:t>
            </a:r>
            <a:r>
              <a:rPr lang="ru-RU" sz="1200" b="0" i="0" kern="1200" dirty="0" err="1">
                <a:solidFill>
                  <a:schemeClr val="tx1"/>
                </a:solidFill>
                <a:effectLst/>
                <a:latin typeface="+mn-lt"/>
                <a:ea typeface="+mn-ea"/>
                <a:cs typeface="+mn-cs"/>
              </a:rPr>
              <a:t>може</a:t>
            </a:r>
            <a:r>
              <a:rPr lang="ru-RU" sz="1200" b="0" i="0" kern="1200" dirty="0">
                <a:solidFill>
                  <a:schemeClr val="tx1"/>
                </a:solidFill>
                <a:effectLst/>
                <a:latin typeface="+mn-lt"/>
                <a:ea typeface="+mn-ea"/>
                <a:cs typeface="+mn-cs"/>
              </a:rPr>
              <a:t> бути </a:t>
            </a:r>
            <a:r>
              <a:rPr lang="ru-RU" sz="1200" b="0" i="0" kern="1200" dirty="0" err="1">
                <a:solidFill>
                  <a:schemeClr val="tx1"/>
                </a:solidFill>
                <a:effectLst/>
                <a:latin typeface="+mn-lt"/>
                <a:ea typeface="+mn-ea"/>
                <a:cs typeface="+mn-cs"/>
              </a:rPr>
              <a:t>важко</a:t>
            </a:r>
            <a:r>
              <a:rPr lang="ru-RU" sz="1200" b="0" i="0" kern="1200" dirty="0">
                <a:solidFill>
                  <a:schemeClr val="tx1"/>
                </a:solidFill>
                <a:effectLst/>
                <a:latin typeface="+mn-lt"/>
                <a:ea typeface="+mn-ea"/>
                <a:cs typeface="+mn-cs"/>
              </a:rPr>
              <a:t> для </a:t>
            </a:r>
            <a:r>
              <a:rPr lang="ru-RU" sz="1200" b="0" i="0" kern="1200" dirty="0" err="1">
                <a:solidFill>
                  <a:schemeClr val="tx1"/>
                </a:solidFill>
                <a:effectLst/>
                <a:latin typeface="+mn-lt"/>
                <a:ea typeface="+mn-ea"/>
                <a:cs typeface="+mn-cs"/>
              </a:rPr>
              <a:t>керування</a:t>
            </a:r>
            <a:r>
              <a:rPr lang="ru-RU" sz="1200" b="0" i="0" kern="1200" dirty="0">
                <a:solidFill>
                  <a:schemeClr val="tx1"/>
                </a:solidFill>
                <a:effectLst/>
                <a:latin typeface="+mn-lt"/>
                <a:ea typeface="+mn-ea"/>
                <a:cs typeface="+mn-cs"/>
              </a:rPr>
              <a:t>, особливо </a:t>
            </a:r>
            <a:r>
              <a:rPr lang="ru-RU" sz="1200" b="0" i="0" kern="1200" dirty="0" err="1">
                <a:solidFill>
                  <a:schemeClr val="tx1"/>
                </a:solidFill>
                <a:effectLst/>
                <a:latin typeface="+mn-lt"/>
                <a:ea typeface="+mn-ea"/>
                <a:cs typeface="+mn-cs"/>
              </a:rPr>
              <a:t>якщо</a:t>
            </a:r>
            <a:r>
              <a:rPr lang="ru-RU" sz="1200" b="0" i="0" kern="1200" dirty="0">
                <a:solidFill>
                  <a:schemeClr val="tx1"/>
                </a:solidFill>
                <a:effectLst/>
                <a:latin typeface="+mn-lt"/>
                <a:ea typeface="+mn-ea"/>
                <a:cs typeface="+mn-cs"/>
              </a:rPr>
              <a:t> у вас є </a:t>
            </a:r>
            <a:r>
              <a:rPr lang="ru-RU" sz="1200" b="0" i="0" kern="1200" dirty="0" err="1">
                <a:solidFill>
                  <a:schemeClr val="tx1"/>
                </a:solidFill>
                <a:effectLst/>
                <a:latin typeface="+mn-lt"/>
                <a:ea typeface="+mn-ea"/>
                <a:cs typeface="+mn-cs"/>
              </a:rPr>
              <a:t>багато</a:t>
            </a:r>
            <a:r>
              <a:rPr lang="ru-RU" sz="1200" b="0" i="0" kern="1200" dirty="0">
                <a:solidFill>
                  <a:schemeClr val="tx1"/>
                </a:solidFill>
                <a:effectLst/>
                <a:latin typeface="+mn-lt"/>
                <a:ea typeface="+mn-ea"/>
                <a:cs typeface="+mn-cs"/>
              </a:rPr>
              <a:t> </a:t>
            </a:r>
            <a:r>
              <a:rPr lang="ru-RU" sz="1200" b="0" i="0" kern="1200" dirty="0" err="1">
                <a:solidFill>
                  <a:schemeClr val="tx1"/>
                </a:solidFill>
                <a:effectLst/>
                <a:latin typeface="+mn-lt"/>
                <a:ea typeface="+mn-ea"/>
                <a:cs typeface="+mn-cs"/>
              </a:rPr>
              <a:t>методів</a:t>
            </a:r>
            <a:r>
              <a:rPr lang="ru-RU" sz="1200" b="0" i="0" kern="1200" dirty="0">
                <a:solidFill>
                  <a:schemeClr val="tx1"/>
                </a:solidFill>
                <a:effectLst/>
                <a:latin typeface="+mn-lt"/>
                <a:ea typeface="+mn-ea"/>
                <a:cs typeface="+mn-cs"/>
              </a:rPr>
              <a:t> та </a:t>
            </a:r>
            <a:r>
              <a:rPr lang="ru-RU" sz="1200" b="0" i="0" kern="1200" dirty="0" err="1">
                <a:solidFill>
                  <a:schemeClr val="tx1"/>
                </a:solidFill>
                <a:effectLst/>
                <a:latin typeface="+mn-lt"/>
                <a:ea typeface="+mn-ea"/>
                <a:cs typeface="+mn-cs"/>
              </a:rPr>
              <a:t>класів</a:t>
            </a:r>
            <a:r>
              <a:rPr lang="ru-RU" sz="1200" b="0" i="0" kern="1200" dirty="0">
                <a:solidFill>
                  <a:schemeClr val="tx1"/>
                </a:solidFill>
                <a:effectLst/>
                <a:latin typeface="+mn-lt"/>
                <a:ea typeface="+mn-ea"/>
                <a:cs typeface="+mn-cs"/>
              </a:rPr>
              <a:t>.</a:t>
            </a:r>
          </a:p>
          <a:p>
            <a:r>
              <a:rPr lang="ru-RU" sz="1200" b="0" i="0" kern="1200" dirty="0" err="1">
                <a:solidFill>
                  <a:schemeClr val="tx1"/>
                </a:solidFill>
                <a:effectLst/>
                <a:latin typeface="+mn-lt"/>
                <a:ea typeface="+mn-ea"/>
                <a:cs typeface="+mn-cs"/>
              </a:rPr>
              <a:t>Отже</a:t>
            </a:r>
            <a:r>
              <a:rPr lang="ru-RU" sz="1200" b="0" i="0" kern="1200" dirty="0">
                <a:solidFill>
                  <a:schemeClr val="tx1"/>
                </a:solidFill>
                <a:effectLst/>
                <a:latin typeface="+mn-lt"/>
                <a:ea typeface="+mn-ea"/>
                <a:cs typeface="+mn-cs"/>
              </a:rPr>
              <a:t>, тут на </a:t>
            </a:r>
            <a:r>
              <a:rPr lang="ru-RU" sz="1200" b="0" i="0" kern="1200" dirty="0" err="1">
                <a:solidFill>
                  <a:schemeClr val="tx1"/>
                </a:solidFill>
                <a:effectLst/>
                <a:latin typeface="+mn-lt"/>
                <a:ea typeface="+mn-ea"/>
                <a:cs typeface="+mn-cs"/>
              </a:rPr>
              <a:t>допомогу</a:t>
            </a:r>
            <a:r>
              <a:rPr lang="ru-RU" sz="1200" b="0" i="0" kern="1200" dirty="0">
                <a:solidFill>
                  <a:schemeClr val="tx1"/>
                </a:solidFill>
                <a:effectLst/>
                <a:latin typeface="+mn-lt"/>
                <a:ea typeface="+mn-ea"/>
                <a:cs typeface="+mn-cs"/>
              </a:rPr>
              <a:t> приходить </a:t>
            </a:r>
            <a:r>
              <a:rPr lang="ru-RU" sz="1200" b="0" i="0" kern="1200" dirty="0" err="1">
                <a:solidFill>
                  <a:schemeClr val="tx1"/>
                </a:solidFill>
                <a:effectLst/>
                <a:latin typeface="+mn-lt"/>
                <a:ea typeface="+mn-ea"/>
                <a:cs typeface="+mn-cs"/>
              </a:rPr>
              <a:t>аспектно-орієнтоване</a:t>
            </a:r>
            <a:r>
              <a:rPr lang="ru-RU" sz="1200" b="0" i="0" kern="1200" dirty="0">
                <a:solidFill>
                  <a:schemeClr val="tx1"/>
                </a:solidFill>
                <a:effectLst/>
                <a:latin typeface="+mn-lt"/>
                <a:ea typeface="+mn-ea"/>
                <a:cs typeface="+mn-cs"/>
              </a:rPr>
              <a:t> </a:t>
            </a:r>
            <a:r>
              <a:rPr lang="ru-RU" sz="1200" b="0" i="0" kern="1200" dirty="0" err="1">
                <a:solidFill>
                  <a:schemeClr val="tx1"/>
                </a:solidFill>
                <a:effectLst/>
                <a:latin typeface="+mn-lt"/>
                <a:ea typeface="+mn-ea"/>
                <a:cs typeface="+mn-cs"/>
              </a:rPr>
              <a:t>програмування</a:t>
            </a:r>
            <a:r>
              <a:rPr lang="ru-RU" sz="1200" b="0" i="0" kern="1200" dirty="0">
                <a:solidFill>
                  <a:schemeClr val="tx1"/>
                </a:solidFill>
                <a:effectLst/>
                <a:latin typeface="+mn-lt"/>
                <a:ea typeface="+mn-ea"/>
                <a:cs typeface="+mn-cs"/>
              </a:rPr>
              <a:t> (АОП). Ви можете </a:t>
            </a:r>
            <a:r>
              <a:rPr lang="ru-RU" sz="1200" b="0" i="0" kern="1200" dirty="0" err="1">
                <a:solidFill>
                  <a:schemeClr val="tx1"/>
                </a:solidFill>
                <a:effectLst/>
                <a:latin typeface="+mn-lt"/>
                <a:ea typeface="+mn-ea"/>
                <a:cs typeface="+mn-cs"/>
              </a:rPr>
              <a:t>визначити</a:t>
            </a:r>
            <a:r>
              <a:rPr lang="ru-RU" sz="1200" b="0" i="0" kern="1200" dirty="0">
                <a:solidFill>
                  <a:schemeClr val="tx1"/>
                </a:solidFill>
                <a:effectLst/>
                <a:latin typeface="+mn-lt"/>
                <a:ea typeface="+mn-ea"/>
                <a:cs typeface="+mn-cs"/>
              </a:rPr>
              <a:t> аспект "</a:t>
            </a:r>
            <a:r>
              <a:rPr lang="ru-RU" sz="1200" b="0" i="0" kern="1200" dirty="0" err="1">
                <a:solidFill>
                  <a:schemeClr val="tx1"/>
                </a:solidFill>
                <a:effectLst/>
                <a:latin typeface="+mn-lt"/>
                <a:ea typeface="+mn-ea"/>
                <a:cs typeface="+mn-cs"/>
              </a:rPr>
              <a:t>LoggingAspect</a:t>
            </a:r>
            <a:r>
              <a:rPr lang="ru-RU" sz="1200" b="0" i="0" kern="1200" dirty="0">
                <a:solidFill>
                  <a:schemeClr val="tx1"/>
                </a:solidFill>
                <a:effectLst/>
                <a:latin typeface="+mn-lt"/>
                <a:ea typeface="+mn-ea"/>
                <a:cs typeface="+mn-cs"/>
              </a:rPr>
              <a:t>", </a:t>
            </a:r>
            <a:r>
              <a:rPr lang="ru-RU" sz="1200" b="0" i="0" kern="1200" dirty="0" err="1">
                <a:solidFill>
                  <a:schemeClr val="tx1"/>
                </a:solidFill>
                <a:effectLst/>
                <a:latin typeface="+mn-lt"/>
                <a:ea typeface="+mn-ea"/>
                <a:cs typeface="+mn-cs"/>
              </a:rPr>
              <a:t>який</a:t>
            </a:r>
            <a:r>
              <a:rPr lang="ru-RU" sz="1200" b="0" i="0" kern="1200" dirty="0">
                <a:solidFill>
                  <a:schemeClr val="tx1"/>
                </a:solidFill>
                <a:effectLst/>
                <a:latin typeface="+mn-lt"/>
                <a:ea typeface="+mn-ea"/>
                <a:cs typeface="+mn-cs"/>
              </a:rPr>
              <a:t> буде </a:t>
            </a:r>
            <a:r>
              <a:rPr lang="ru-RU" sz="1200" b="0" i="0" kern="1200" dirty="0" err="1">
                <a:solidFill>
                  <a:schemeClr val="tx1"/>
                </a:solidFill>
                <a:effectLst/>
                <a:latin typeface="+mn-lt"/>
                <a:ea typeface="+mn-ea"/>
                <a:cs typeface="+mn-cs"/>
              </a:rPr>
              <a:t>містити</a:t>
            </a:r>
            <a:r>
              <a:rPr lang="ru-RU" sz="1200" b="0" i="0" kern="1200" dirty="0">
                <a:solidFill>
                  <a:schemeClr val="tx1"/>
                </a:solidFill>
                <a:effectLst/>
                <a:latin typeface="+mn-lt"/>
                <a:ea typeface="+mn-ea"/>
                <a:cs typeface="+mn-cs"/>
              </a:rPr>
              <a:t> код для </a:t>
            </a:r>
            <a:r>
              <a:rPr lang="ru-RU" sz="1200" b="0" i="0" kern="1200" dirty="0" err="1">
                <a:solidFill>
                  <a:schemeClr val="tx1"/>
                </a:solidFill>
                <a:effectLst/>
                <a:latin typeface="+mn-lt"/>
                <a:ea typeface="+mn-ea"/>
                <a:cs typeface="+mn-cs"/>
              </a:rPr>
              <a:t>логування</a:t>
            </a:r>
            <a:r>
              <a:rPr lang="ru-RU" sz="1200" b="0" i="0" kern="1200" dirty="0">
                <a:solidFill>
                  <a:schemeClr val="tx1"/>
                </a:solidFill>
                <a:effectLst/>
                <a:latin typeface="+mn-lt"/>
                <a:ea typeface="+mn-ea"/>
                <a:cs typeface="+mn-cs"/>
              </a:rPr>
              <a:t> кожного разу, коли </a:t>
            </a:r>
            <a:r>
              <a:rPr lang="ru-RU" sz="1200" b="0" i="0" kern="1200" dirty="0" err="1">
                <a:solidFill>
                  <a:schemeClr val="tx1"/>
                </a:solidFill>
                <a:effectLst/>
                <a:latin typeface="+mn-lt"/>
                <a:ea typeface="+mn-ea"/>
                <a:cs typeface="+mn-cs"/>
              </a:rPr>
              <a:t>ви</a:t>
            </a:r>
            <a:r>
              <a:rPr lang="ru-RU" sz="1200" b="0" i="0" kern="1200" dirty="0">
                <a:solidFill>
                  <a:schemeClr val="tx1"/>
                </a:solidFill>
                <a:effectLst/>
                <a:latin typeface="+mn-lt"/>
                <a:ea typeface="+mn-ea"/>
                <a:cs typeface="+mn-cs"/>
              </a:rPr>
              <a:t> </a:t>
            </a:r>
            <a:r>
              <a:rPr lang="ru-RU" sz="1200" b="0" i="0" kern="1200" dirty="0" err="1">
                <a:solidFill>
                  <a:schemeClr val="tx1"/>
                </a:solidFill>
                <a:effectLst/>
                <a:latin typeface="+mn-lt"/>
                <a:ea typeface="+mn-ea"/>
                <a:cs typeface="+mn-cs"/>
              </a:rPr>
              <a:t>додаєте</a:t>
            </a:r>
            <a:r>
              <a:rPr lang="ru-RU" sz="1200" b="0" i="0" kern="1200" dirty="0">
                <a:solidFill>
                  <a:schemeClr val="tx1"/>
                </a:solidFill>
                <a:effectLst/>
                <a:latin typeface="+mn-lt"/>
                <a:ea typeface="+mn-ea"/>
                <a:cs typeface="+mn-cs"/>
              </a:rPr>
              <a:t>, </a:t>
            </a:r>
            <a:r>
              <a:rPr lang="ru-RU" sz="1200" b="0" i="0" kern="1200" dirty="0" err="1">
                <a:solidFill>
                  <a:schemeClr val="tx1"/>
                </a:solidFill>
                <a:effectLst/>
                <a:latin typeface="+mn-lt"/>
                <a:ea typeface="+mn-ea"/>
                <a:cs typeface="+mn-cs"/>
              </a:rPr>
              <a:t>видаляєте</a:t>
            </a:r>
            <a:r>
              <a:rPr lang="ru-RU" sz="1200" b="0" i="0" kern="1200" dirty="0">
                <a:solidFill>
                  <a:schemeClr val="tx1"/>
                </a:solidFill>
                <a:effectLst/>
                <a:latin typeface="+mn-lt"/>
                <a:ea typeface="+mn-ea"/>
                <a:cs typeface="+mn-cs"/>
              </a:rPr>
              <a:t> </a:t>
            </a:r>
            <a:r>
              <a:rPr lang="ru-RU" sz="1200" b="0" i="0" kern="1200" dirty="0" err="1">
                <a:solidFill>
                  <a:schemeClr val="tx1"/>
                </a:solidFill>
                <a:effectLst/>
                <a:latin typeface="+mn-lt"/>
                <a:ea typeface="+mn-ea"/>
                <a:cs typeface="+mn-cs"/>
              </a:rPr>
              <a:t>або</a:t>
            </a:r>
            <a:r>
              <a:rPr lang="ru-RU" sz="1200" b="0" i="0" kern="1200" dirty="0">
                <a:solidFill>
                  <a:schemeClr val="tx1"/>
                </a:solidFill>
                <a:effectLst/>
                <a:latin typeface="+mn-lt"/>
                <a:ea typeface="+mn-ea"/>
                <a:cs typeface="+mn-cs"/>
              </a:rPr>
              <a:t> </a:t>
            </a:r>
            <a:r>
              <a:rPr lang="ru-RU" sz="1200" b="0" i="0" kern="1200" dirty="0" err="1">
                <a:solidFill>
                  <a:schemeClr val="tx1"/>
                </a:solidFill>
                <a:effectLst/>
                <a:latin typeface="+mn-lt"/>
                <a:ea typeface="+mn-ea"/>
                <a:cs typeface="+mn-cs"/>
              </a:rPr>
              <a:t>змінюєте</a:t>
            </a:r>
            <a:r>
              <a:rPr lang="ru-RU" sz="1200" b="0" i="0" kern="1200" dirty="0">
                <a:solidFill>
                  <a:schemeClr val="tx1"/>
                </a:solidFill>
                <a:effectLst/>
                <a:latin typeface="+mn-lt"/>
                <a:ea typeface="+mn-ea"/>
                <a:cs typeface="+mn-cs"/>
              </a:rPr>
              <a:t> контакт. </a:t>
            </a:r>
            <a:r>
              <a:rPr lang="ru-RU" sz="1200" b="0" i="0" kern="1200" dirty="0" err="1">
                <a:solidFill>
                  <a:schemeClr val="tx1"/>
                </a:solidFill>
                <a:effectLst/>
                <a:latin typeface="+mn-lt"/>
                <a:ea typeface="+mn-ea"/>
                <a:cs typeface="+mn-cs"/>
              </a:rPr>
              <a:t>Потім</a:t>
            </a:r>
            <a:r>
              <a:rPr lang="ru-RU" sz="1200" b="0" i="0" kern="1200" dirty="0">
                <a:solidFill>
                  <a:schemeClr val="tx1"/>
                </a:solidFill>
                <a:effectLst/>
                <a:latin typeface="+mn-lt"/>
                <a:ea typeface="+mn-ea"/>
                <a:cs typeface="+mn-cs"/>
              </a:rPr>
              <a:t> </a:t>
            </a:r>
            <a:r>
              <a:rPr lang="ru-RU" sz="1200" b="0" i="0" kern="1200" dirty="0" err="1">
                <a:solidFill>
                  <a:schemeClr val="tx1"/>
                </a:solidFill>
                <a:effectLst/>
                <a:latin typeface="+mn-lt"/>
                <a:ea typeface="+mn-ea"/>
                <a:cs typeface="+mn-cs"/>
              </a:rPr>
              <a:t>ви</a:t>
            </a:r>
            <a:r>
              <a:rPr lang="ru-RU" sz="1200" b="0" i="0" kern="1200" dirty="0">
                <a:solidFill>
                  <a:schemeClr val="tx1"/>
                </a:solidFill>
                <a:effectLst/>
                <a:latin typeface="+mn-lt"/>
                <a:ea typeface="+mn-ea"/>
                <a:cs typeface="+mn-cs"/>
              </a:rPr>
              <a:t> можете </a:t>
            </a:r>
            <a:r>
              <a:rPr lang="ru-RU" sz="1200" b="0" i="0" kern="1200" dirty="0" err="1">
                <a:solidFill>
                  <a:schemeClr val="tx1"/>
                </a:solidFill>
                <a:effectLst/>
                <a:latin typeface="+mn-lt"/>
                <a:ea typeface="+mn-ea"/>
                <a:cs typeface="+mn-cs"/>
              </a:rPr>
              <a:t>використовувати</a:t>
            </a:r>
            <a:r>
              <a:rPr lang="ru-RU" sz="1200" b="0" i="0" kern="1200" dirty="0">
                <a:solidFill>
                  <a:schemeClr val="tx1"/>
                </a:solidFill>
                <a:effectLst/>
                <a:latin typeface="+mn-lt"/>
                <a:ea typeface="+mn-ea"/>
                <a:cs typeface="+mn-cs"/>
              </a:rPr>
              <a:t> </a:t>
            </a:r>
            <a:r>
              <a:rPr lang="ru-RU" sz="1200" b="0" i="0" kern="1200" dirty="0" err="1">
                <a:solidFill>
                  <a:schemeClr val="tx1"/>
                </a:solidFill>
                <a:effectLst/>
                <a:latin typeface="+mn-lt"/>
                <a:ea typeface="+mn-ea"/>
                <a:cs typeface="+mn-cs"/>
              </a:rPr>
              <a:t>цей</a:t>
            </a:r>
            <a:r>
              <a:rPr lang="ru-RU" sz="1200" b="0" i="0" kern="1200" dirty="0">
                <a:solidFill>
                  <a:schemeClr val="tx1"/>
                </a:solidFill>
                <a:effectLst/>
                <a:latin typeface="+mn-lt"/>
                <a:ea typeface="+mn-ea"/>
                <a:cs typeface="+mn-cs"/>
              </a:rPr>
              <a:t> аспект, </a:t>
            </a:r>
            <a:r>
              <a:rPr lang="ru-RU" sz="1200" b="0" i="0" kern="1200" dirty="0" err="1">
                <a:solidFill>
                  <a:schemeClr val="tx1"/>
                </a:solidFill>
                <a:effectLst/>
                <a:latin typeface="+mn-lt"/>
                <a:ea typeface="+mn-ea"/>
                <a:cs typeface="+mn-cs"/>
              </a:rPr>
              <a:t>щоб</a:t>
            </a:r>
            <a:r>
              <a:rPr lang="ru-RU" sz="1200" b="0" i="0" kern="1200" dirty="0">
                <a:solidFill>
                  <a:schemeClr val="tx1"/>
                </a:solidFill>
                <a:effectLst/>
                <a:latin typeface="+mn-lt"/>
                <a:ea typeface="+mn-ea"/>
                <a:cs typeface="+mn-cs"/>
              </a:rPr>
              <a:t> автоматично </a:t>
            </a:r>
            <a:r>
              <a:rPr lang="ru-RU" sz="1200" b="0" i="0" kern="1200" dirty="0" err="1">
                <a:solidFill>
                  <a:schemeClr val="tx1"/>
                </a:solidFill>
                <a:effectLst/>
                <a:latin typeface="+mn-lt"/>
                <a:ea typeface="+mn-ea"/>
                <a:cs typeface="+mn-cs"/>
              </a:rPr>
              <a:t>застосовувати</a:t>
            </a:r>
            <a:r>
              <a:rPr lang="ru-RU" sz="1200" b="0" i="0" kern="1200" dirty="0">
                <a:solidFill>
                  <a:schemeClr val="tx1"/>
                </a:solidFill>
                <a:effectLst/>
                <a:latin typeface="+mn-lt"/>
                <a:ea typeface="+mn-ea"/>
                <a:cs typeface="+mn-cs"/>
              </a:rPr>
              <a:t> </a:t>
            </a:r>
            <a:r>
              <a:rPr lang="ru-RU" sz="1200" b="0" i="0" kern="1200" dirty="0" err="1">
                <a:solidFill>
                  <a:schemeClr val="tx1"/>
                </a:solidFill>
                <a:effectLst/>
                <a:latin typeface="+mn-lt"/>
                <a:ea typeface="+mn-ea"/>
                <a:cs typeface="+mn-cs"/>
              </a:rPr>
              <a:t>логування</a:t>
            </a:r>
            <a:r>
              <a:rPr lang="ru-RU" sz="1200" b="0" i="0" kern="1200" dirty="0">
                <a:solidFill>
                  <a:schemeClr val="tx1"/>
                </a:solidFill>
                <a:effectLst/>
                <a:latin typeface="+mn-lt"/>
                <a:ea typeface="+mn-ea"/>
                <a:cs typeface="+mn-cs"/>
              </a:rPr>
              <a:t> до ваших </a:t>
            </a:r>
            <a:r>
              <a:rPr lang="ru-RU" sz="1200" b="0" i="0" kern="1200" dirty="0" err="1">
                <a:solidFill>
                  <a:schemeClr val="tx1"/>
                </a:solidFill>
                <a:effectLst/>
                <a:latin typeface="+mn-lt"/>
                <a:ea typeface="+mn-ea"/>
                <a:cs typeface="+mn-cs"/>
              </a:rPr>
              <a:t>методів</a:t>
            </a:r>
            <a:r>
              <a:rPr lang="ru-RU" sz="1200" b="0" i="0" kern="1200" dirty="0">
                <a:solidFill>
                  <a:schemeClr val="tx1"/>
                </a:solidFill>
                <a:effectLst/>
                <a:latin typeface="+mn-lt"/>
                <a:ea typeface="+mn-ea"/>
                <a:cs typeface="+mn-cs"/>
              </a:rPr>
              <a:t> "</a:t>
            </a:r>
            <a:r>
              <a:rPr lang="ru-RU" sz="1200" b="0" i="0" kern="1200" dirty="0" err="1">
                <a:solidFill>
                  <a:schemeClr val="tx1"/>
                </a:solidFill>
                <a:effectLst/>
                <a:latin typeface="+mn-lt"/>
                <a:ea typeface="+mn-ea"/>
                <a:cs typeface="+mn-cs"/>
              </a:rPr>
              <a:t>Contact</a:t>
            </a:r>
            <a:r>
              <a:rPr lang="ru-RU" sz="1200" b="0" i="0" kern="1200" dirty="0">
                <a:solidFill>
                  <a:schemeClr val="tx1"/>
                </a:solidFill>
                <a:effectLst/>
                <a:latin typeface="+mn-lt"/>
                <a:ea typeface="+mn-ea"/>
                <a:cs typeface="+mn-cs"/>
              </a:rPr>
              <a:t>", не </a:t>
            </a:r>
            <a:r>
              <a:rPr lang="ru-RU" sz="1200" b="0" i="0" kern="1200" dirty="0" err="1">
                <a:solidFill>
                  <a:schemeClr val="tx1"/>
                </a:solidFill>
                <a:effectLst/>
                <a:latin typeface="+mn-lt"/>
                <a:ea typeface="+mn-ea"/>
                <a:cs typeface="+mn-cs"/>
              </a:rPr>
              <a:t>змінюючи</a:t>
            </a:r>
            <a:r>
              <a:rPr lang="ru-RU" sz="1200" b="0" i="0" kern="1200" dirty="0">
                <a:solidFill>
                  <a:schemeClr val="tx1"/>
                </a:solidFill>
                <a:effectLst/>
                <a:latin typeface="+mn-lt"/>
                <a:ea typeface="+mn-ea"/>
                <a:cs typeface="+mn-cs"/>
              </a:rPr>
              <a:t> </a:t>
            </a:r>
            <a:r>
              <a:rPr lang="ru-RU" sz="1200" b="0" i="0" kern="1200" dirty="0" err="1">
                <a:solidFill>
                  <a:schemeClr val="tx1"/>
                </a:solidFill>
                <a:effectLst/>
                <a:latin typeface="+mn-lt"/>
                <a:ea typeface="+mn-ea"/>
                <a:cs typeface="+mn-cs"/>
              </a:rPr>
              <a:t>їхний</a:t>
            </a:r>
            <a:r>
              <a:rPr lang="ru-RU" sz="1200" b="0" i="0" kern="1200" dirty="0">
                <a:solidFill>
                  <a:schemeClr val="tx1"/>
                </a:solidFill>
                <a:effectLst/>
                <a:latin typeface="+mn-lt"/>
                <a:ea typeface="+mn-ea"/>
                <a:cs typeface="+mn-cs"/>
              </a:rPr>
              <a:t> </a:t>
            </a:r>
            <a:r>
              <a:rPr lang="ru-RU" sz="1200" b="0" i="0" kern="1200" dirty="0" err="1">
                <a:solidFill>
                  <a:schemeClr val="tx1"/>
                </a:solidFill>
                <a:effectLst/>
                <a:latin typeface="+mn-lt"/>
                <a:ea typeface="+mn-ea"/>
                <a:cs typeface="+mn-cs"/>
              </a:rPr>
              <a:t>основний</a:t>
            </a:r>
            <a:r>
              <a:rPr lang="ru-RU" sz="1200" b="0" i="0" kern="1200" dirty="0">
                <a:solidFill>
                  <a:schemeClr val="tx1"/>
                </a:solidFill>
                <a:effectLst/>
                <a:latin typeface="+mn-lt"/>
                <a:ea typeface="+mn-ea"/>
                <a:cs typeface="+mn-cs"/>
              </a:rPr>
              <a:t> код.</a:t>
            </a:r>
          </a:p>
          <a:p>
            <a:r>
              <a:rPr lang="ru-RU" sz="1200" b="0" i="0" kern="1200" dirty="0" err="1">
                <a:solidFill>
                  <a:schemeClr val="tx1"/>
                </a:solidFill>
                <a:effectLst/>
                <a:latin typeface="+mn-lt"/>
                <a:ea typeface="+mn-ea"/>
                <a:cs typeface="+mn-cs"/>
              </a:rPr>
              <a:t>Отже</a:t>
            </a:r>
            <a:r>
              <a:rPr lang="ru-RU" sz="1200" b="0" i="0" kern="1200" dirty="0">
                <a:solidFill>
                  <a:schemeClr val="tx1"/>
                </a:solidFill>
                <a:effectLst/>
                <a:latin typeface="+mn-lt"/>
                <a:ea typeface="+mn-ea"/>
                <a:cs typeface="+mn-cs"/>
              </a:rPr>
              <a:t>, АОП </a:t>
            </a:r>
            <a:r>
              <a:rPr lang="ru-RU" sz="1200" b="0" i="0" kern="1200" dirty="0" err="1">
                <a:solidFill>
                  <a:schemeClr val="tx1"/>
                </a:solidFill>
                <a:effectLst/>
                <a:latin typeface="+mn-lt"/>
                <a:ea typeface="+mn-ea"/>
                <a:cs typeface="+mn-cs"/>
              </a:rPr>
              <a:t>дозволяє</a:t>
            </a:r>
            <a:r>
              <a:rPr lang="ru-RU" sz="1200" b="0" i="0" kern="1200" dirty="0">
                <a:solidFill>
                  <a:schemeClr val="tx1"/>
                </a:solidFill>
                <a:effectLst/>
                <a:latin typeface="+mn-lt"/>
                <a:ea typeface="+mn-ea"/>
                <a:cs typeface="+mn-cs"/>
              </a:rPr>
              <a:t> вам </a:t>
            </a:r>
            <a:r>
              <a:rPr lang="ru-RU" sz="1200" b="0" i="0" kern="1200" dirty="0" err="1">
                <a:solidFill>
                  <a:schemeClr val="tx1"/>
                </a:solidFill>
                <a:effectLst/>
                <a:latin typeface="+mn-lt"/>
                <a:ea typeface="+mn-ea"/>
                <a:cs typeface="+mn-cs"/>
              </a:rPr>
              <a:t>відокремити</a:t>
            </a:r>
            <a:r>
              <a:rPr lang="ru-RU" sz="1200" b="0" i="0" kern="1200" dirty="0">
                <a:solidFill>
                  <a:schemeClr val="tx1"/>
                </a:solidFill>
                <a:effectLst/>
                <a:latin typeface="+mn-lt"/>
                <a:ea typeface="+mn-ea"/>
                <a:cs typeface="+mn-cs"/>
              </a:rPr>
              <a:t> </a:t>
            </a:r>
            <a:r>
              <a:rPr lang="ru-RU" sz="1200" b="0" i="0" kern="1200" dirty="0" err="1">
                <a:solidFill>
                  <a:schemeClr val="tx1"/>
                </a:solidFill>
                <a:effectLst/>
                <a:latin typeface="+mn-lt"/>
                <a:ea typeface="+mn-ea"/>
                <a:cs typeface="+mn-cs"/>
              </a:rPr>
              <a:t>такі</a:t>
            </a:r>
            <a:r>
              <a:rPr lang="ru-RU" sz="1200" b="0" i="0" kern="1200" dirty="0">
                <a:solidFill>
                  <a:schemeClr val="tx1"/>
                </a:solidFill>
                <a:effectLst/>
                <a:latin typeface="+mn-lt"/>
                <a:ea typeface="+mn-ea"/>
                <a:cs typeface="+mn-cs"/>
              </a:rPr>
              <a:t> </a:t>
            </a:r>
            <a:r>
              <a:rPr lang="ru-RU" sz="1200" b="0" i="0" kern="1200" dirty="0" err="1">
                <a:solidFill>
                  <a:schemeClr val="tx1"/>
                </a:solidFill>
                <a:effectLst/>
                <a:latin typeface="+mn-lt"/>
                <a:ea typeface="+mn-ea"/>
                <a:cs typeface="+mn-cs"/>
              </a:rPr>
              <a:t>речі</a:t>
            </a:r>
            <a:r>
              <a:rPr lang="ru-RU" sz="1200" b="0" i="0" kern="1200" dirty="0">
                <a:solidFill>
                  <a:schemeClr val="tx1"/>
                </a:solidFill>
                <a:effectLst/>
                <a:latin typeface="+mn-lt"/>
                <a:ea typeface="+mn-ea"/>
                <a:cs typeface="+mn-cs"/>
              </a:rPr>
              <a:t>, як </a:t>
            </a:r>
            <a:r>
              <a:rPr lang="ru-RU" sz="1200" b="0" i="0" kern="1200" dirty="0" err="1">
                <a:solidFill>
                  <a:schemeClr val="tx1"/>
                </a:solidFill>
                <a:effectLst/>
                <a:latin typeface="+mn-lt"/>
                <a:ea typeface="+mn-ea"/>
                <a:cs typeface="+mn-cs"/>
              </a:rPr>
              <a:t>логування</a:t>
            </a:r>
            <a:r>
              <a:rPr lang="ru-RU" sz="1200" b="0" i="0" kern="1200" dirty="0">
                <a:solidFill>
                  <a:schemeClr val="tx1"/>
                </a:solidFill>
                <a:effectLst/>
                <a:latin typeface="+mn-lt"/>
                <a:ea typeface="+mn-ea"/>
                <a:cs typeface="+mn-cs"/>
              </a:rPr>
              <a:t>, </a:t>
            </a:r>
            <a:r>
              <a:rPr lang="ru-RU" sz="1200" b="0" i="0" kern="1200" dirty="0" err="1">
                <a:solidFill>
                  <a:schemeClr val="tx1"/>
                </a:solidFill>
                <a:effectLst/>
                <a:latin typeface="+mn-lt"/>
                <a:ea typeface="+mn-ea"/>
                <a:cs typeface="+mn-cs"/>
              </a:rPr>
              <a:t>транзакції</a:t>
            </a:r>
            <a:r>
              <a:rPr lang="ru-RU" sz="1200" b="0" i="0" kern="1200" dirty="0">
                <a:solidFill>
                  <a:schemeClr val="tx1"/>
                </a:solidFill>
                <a:effectLst/>
                <a:latin typeface="+mn-lt"/>
                <a:ea typeface="+mn-ea"/>
                <a:cs typeface="+mn-cs"/>
              </a:rPr>
              <a:t> </a:t>
            </a:r>
            <a:r>
              <a:rPr lang="ru-RU" sz="1200" b="0" i="0" kern="1200" dirty="0" err="1">
                <a:solidFill>
                  <a:schemeClr val="tx1"/>
                </a:solidFill>
                <a:effectLst/>
                <a:latin typeface="+mn-lt"/>
                <a:ea typeface="+mn-ea"/>
                <a:cs typeface="+mn-cs"/>
              </a:rPr>
              <a:t>або</a:t>
            </a:r>
            <a:r>
              <a:rPr lang="ru-RU" sz="1200" b="0" i="0" kern="1200" dirty="0">
                <a:solidFill>
                  <a:schemeClr val="tx1"/>
                </a:solidFill>
                <a:effectLst/>
                <a:latin typeface="+mn-lt"/>
                <a:ea typeface="+mn-ea"/>
                <a:cs typeface="+mn-cs"/>
              </a:rPr>
              <a:t> </a:t>
            </a:r>
            <a:r>
              <a:rPr lang="ru-RU" sz="1200" b="0" i="0" kern="1200" dirty="0" err="1">
                <a:solidFill>
                  <a:schemeClr val="tx1"/>
                </a:solidFill>
                <a:effectLst/>
                <a:latin typeface="+mn-lt"/>
                <a:ea typeface="+mn-ea"/>
                <a:cs typeface="+mn-cs"/>
              </a:rPr>
              <a:t>безпека</a:t>
            </a:r>
            <a:r>
              <a:rPr lang="ru-RU" sz="1200" b="0" i="0" kern="1200" dirty="0">
                <a:solidFill>
                  <a:schemeClr val="tx1"/>
                </a:solidFill>
                <a:effectLst/>
                <a:latin typeface="+mn-lt"/>
                <a:ea typeface="+mn-ea"/>
                <a:cs typeface="+mn-cs"/>
              </a:rPr>
              <a:t>, </a:t>
            </a:r>
            <a:r>
              <a:rPr lang="ru-RU" sz="1200" b="0" i="0" kern="1200" dirty="0" err="1">
                <a:solidFill>
                  <a:schemeClr val="tx1"/>
                </a:solidFill>
                <a:effectLst/>
                <a:latin typeface="+mn-lt"/>
                <a:ea typeface="+mn-ea"/>
                <a:cs typeface="+mn-cs"/>
              </a:rPr>
              <a:t>від</a:t>
            </a:r>
            <a:r>
              <a:rPr lang="ru-RU" sz="1200" b="0" i="0" kern="1200" dirty="0">
                <a:solidFill>
                  <a:schemeClr val="tx1"/>
                </a:solidFill>
                <a:effectLst/>
                <a:latin typeface="+mn-lt"/>
                <a:ea typeface="+mn-ea"/>
                <a:cs typeface="+mn-cs"/>
              </a:rPr>
              <a:t> </a:t>
            </a:r>
            <a:r>
              <a:rPr lang="ru-RU" sz="1200" b="0" i="0" kern="1200" dirty="0" err="1">
                <a:solidFill>
                  <a:schemeClr val="tx1"/>
                </a:solidFill>
                <a:effectLst/>
                <a:latin typeface="+mn-lt"/>
                <a:ea typeface="+mn-ea"/>
                <a:cs typeface="+mn-cs"/>
              </a:rPr>
              <a:t>основної</a:t>
            </a:r>
            <a:r>
              <a:rPr lang="ru-RU" sz="1200" b="0" i="0" kern="1200" dirty="0">
                <a:solidFill>
                  <a:schemeClr val="tx1"/>
                </a:solidFill>
                <a:effectLst/>
                <a:latin typeface="+mn-lt"/>
                <a:ea typeface="+mn-ea"/>
                <a:cs typeface="+mn-cs"/>
              </a:rPr>
              <a:t> </a:t>
            </a:r>
            <a:r>
              <a:rPr lang="ru-RU" sz="1200" b="0" i="0" kern="1200" dirty="0" err="1">
                <a:solidFill>
                  <a:schemeClr val="tx1"/>
                </a:solidFill>
                <a:effectLst/>
                <a:latin typeface="+mn-lt"/>
                <a:ea typeface="+mn-ea"/>
                <a:cs typeface="+mn-cs"/>
              </a:rPr>
              <a:t>логіки</a:t>
            </a:r>
            <a:r>
              <a:rPr lang="ru-RU" sz="1200" b="0" i="0" kern="1200" dirty="0">
                <a:solidFill>
                  <a:schemeClr val="tx1"/>
                </a:solidFill>
                <a:effectLst/>
                <a:latin typeface="+mn-lt"/>
                <a:ea typeface="+mn-ea"/>
                <a:cs typeface="+mn-cs"/>
              </a:rPr>
              <a:t> </a:t>
            </a:r>
            <a:r>
              <a:rPr lang="ru-RU" sz="1200" b="0" i="0" kern="1200" dirty="0" err="1">
                <a:solidFill>
                  <a:schemeClr val="tx1"/>
                </a:solidFill>
                <a:effectLst/>
                <a:latin typeface="+mn-lt"/>
                <a:ea typeface="+mn-ea"/>
                <a:cs typeface="+mn-cs"/>
              </a:rPr>
              <a:t>вашої</a:t>
            </a:r>
            <a:r>
              <a:rPr lang="ru-RU" sz="1200" b="0" i="0" kern="1200" dirty="0">
                <a:solidFill>
                  <a:schemeClr val="tx1"/>
                </a:solidFill>
                <a:effectLst/>
                <a:latin typeface="+mn-lt"/>
                <a:ea typeface="+mn-ea"/>
                <a:cs typeface="+mn-cs"/>
              </a:rPr>
              <a:t> </a:t>
            </a:r>
            <a:r>
              <a:rPr lang="ru-RU" sz="1200" b="0" i="0" kern="1200" dirty="0" err="1">
                <a:solidFill>
                  <a:schemeClr val="tx1"/>
                </a:solidFill>
                <a:effectLst/>
                <a:latin typeface="+mn-lt"/>
                <a:ea typeface="+mn-ea"/>
                <a:cs typeface="+mn-cs"/>
              </a:rPr>
              <a:t>програми</a:t>
            </a:r>
            <a:r>
              <a:rPr lang="ru-RU" sz="1200" b="0" i="0" kern="1200" dirty="0">
                <a:solidFill>
                  <a:schemeClr val="tx1"/>
                </a:solidFill>
                <a:effectLst/>
                <a:latin typeface="+mn-lt"/>
                <a:ea typeface="+mn-ea"/>
                <a:cs typeface="+mn-cs"/>
              </a:rPr>
              <a:t>, </a:t>
            </a:r>
            <a:r>
              <a:rPr lang="ru-RU" sz="1200" b="0" i="0" kern="1200" dirty="0" err="1">
                <a:solidFill>
                  <a:schemeClr val="tx1"/>
                </a:solidFill>
                <a:effectLst/>
                <a:latin typeface="+mn-lt"/>
                <a:ea typeface="+mn-ea"/>
                <a:cs typeface="+mn-cs"/>
              </a:rPr>
              <a:t>щоб</a:t>
            </a:r>
            <a:r>
              <a:rPr lang="ru-RU" sz="1200" b="0" i="0" kern="1200" dirty="0">
                <a:solidFill>
                  <a:schemeClr val="tx1"/>
                </a:solidFill>
                <a:effectLst/>
                <a:latin typeface="+mn-lt"/>
                <a:ea typeface="+mn-ea"/>
                <a:cs typeface="+mn-cs"/>
              </a:rPr>
              <a:t> </a:t>
            </a:r>
            <a:r>
              <a:rPr lang="ru-RU" sz="1200" b="0" i="0" kern="1200" dirty="0" err="1">
                <a:solidFill>
                  <a:schemeClr val="tx1"/>
                </a:solidFill>
                <a:effectLst/>
                <a:latin typeface="+mn-lt"/>
                <a:ea typeface="+mn-ea"/>
                <a:cs typeface="+mn-cs"/>
              </a:rPr>
              <a:t>зробити</a:t>
            </a:r>
            <a:r>
              <a:rPr lang="ru-RU" sz="1200" b="0" i="0" kern="1200" dirty="0">
                <a:solidFill>
                  <a:schemeClr val="tx1"/>
                </a:solidFill>
                <a:effectLst/>
                <a:latin typeface="+mn-lt"/>
                <a:ea typeface="+mn-ea"/>
                <a:cs typeface="+mn-cs"/>
              </a:rPr>
              <a:t> </a:t>
            </a:r>
            <a:r>
              <a:rPr lang="ru-RU" sz="1200" b="0" i="0" kern="1200" dirty="0" err="1">
                <a:solidFill>
                  <a:schemeClr val="tx1"/>
                </a:solidFill>
                <a:effectLst/>
                <a:latin typeface="+mn-lt"/>
                <a:ea typeface="+mn-ea"/>
                <a:cs typeface="+mn-cs"/>
              </a:rPr>
              <a:t>їх</a:t>
            </a:r>
            <a:r>
              <a:rPr lang="ru-RU" sz="1200" b="0" i="0" kern="1200" dirty="0">
                <a:solidFill>
                  <a:schemeClr val="tx1"/>
                </a:solidFill>
                <a:effectLst/>
                <a:latin typeface="+mn-lt"/>
                <a:ea typeface="+mn-ea"/>
                <a:cs typeface="+mn-cs"/>
              </a:rPr>
              <a:t> </a:t>
            </a:r>
            <a:r>
              <a:rPr lang="ru-RU" sz="1200" b="0" i="0" kern="1200" dirty="0" err="1">
                <a:solidFill>
                  <a:schemeClr val="tx1"/>
                </a:solidFill>
                <a:effectLst/>
                <a:latin typeface="+mn-lt"/>
                <a:ea typeface="+mn-ea"/>
                <a:cs typeface="+mn-cs"/>
              </a:rPr>
              <a:t>управління</a:t>
            </a:r>
            <a:r>
              <a:rPr lang="ru-RU" sz="1200" b="0" i="0" kern="1200" dirty="0">
                <a:solidFill>
                  <a:schemeClr val="tx1"/>
                </a:solidFill>
                <a:effectLst/>
                <a:latin typeface="+mn-lt"/>
                <a:ea typeface="+mn-ea"/>
                <a:cs typeface="+mn-cs"/>
              </a:rPr>
              <a:t> </a:t>
            </a:r>
            <a:r>
              <a:rPr lang="ru-RU" sz="1200" b="0" i="0" kern="1200" dirty="0" err="1">
                <a:solidFill>
                  <a:schemeClr val="tx1"/>
                </a:solidFill>
                <a:effectLst/>
                <a:latin typeface="+mn-lt"/>
                <a:ea typeface="+mn-ea"/>
                <a:cs typeface="+mn-cs"/>
              </a:rPr>
              <a:t>простіше</a:t>
            </a:r>
            <a:r>
              <a:rPr lang="ru-RU" sz="1200" b="0" i="0" kern="1200" dirty="0">
                <a:solidFill>
                  <a:schemeClr val="tx1"/>
                </a:solidFill>
                <a:effectLst/>
                <a:latin typeface="+mn-lt"/>
                <a:ea typeface="+mn-ea"/>
                <a:cs typeface="+mn-cs"/>
              </a:rPr>
              <a:t> і </a:t>
            </a:r>
            <a:r>
              <a:rPr lang="ru-RU" sz="1200" b="0" i="0" kern="1200" dirty="0" err="1">
                <a:solidFill>
                  <a:schemeClr val="tx1"/>
                </a:solidFill>
                <a:effectLst/>
                <a:latin typeface="+mn-lt"/>
                <a:ea typeface="+mn-ea"/>
                <a:cs typeface="+mn-cs"/>
              </a:rPr>
              <a:t>зручніше</a:t>
            </a:r>
            <a:r>
              <a:rPr lang="ru-RU" sz="1200" b="0" i="0" kern="1200" dirty="0">
                <a:solidFill>
                  <a:schemeClr val="tx1"/>
                </a:solidFill>
                <a:effectLst/>
                <a:latin typeface="+mn-lt"/>
                <a:ea typeface="+mn-ea"/>
                <a:cs typeface="+mn-cs"/>
              </a:rPr>
              <a:t>.</a:t>
            </a:r>
          </a:p>
          <a:p>
            <a:endParaRPr lang="uk-UA" dirty="0"/>
          </a:p>
        </p:txBody>
      </p:sp>
      <p:sp>
        <p:nvSpPr>
          <p:cNvPr id="4" name="Місце для номера слайда 3"/>
          <p:cNvSpPr>
            <a:spLocks noGrp="1"/>
          </p:cNvSpPr>
          <p:nvPr>
            <p:ph type="sldNum" sz="quarter" idx="5"/>
          </p:nvPr>
        </p:nvSpPr>
        <p:spPr/>
        <p:txBody>
          <a:bodyPr/>
          <a:lstStyle/>
          <a:p>
            <a:fld id="{93A72769-CBFE-4B00-BDCC-0281CBA46955}" type="slidenum">
              <a:rPr lang="uk-UA" smtClean="0"/>
              <a:t>16</a:t>
            </a:fld>
            <a:endParaRPr lang="uk-UA"/>
          </a:p>
        </p:txBody>
      </p:sp>
    </p:spTree>
    <p:extLst>
      <p:ext uri="{BB962C8B-B14F-4D97-AF65-F5344CB8AC3E}">
        <p14:creationId xmlns:p14="http://schemas.microsoft.com/office/powerpoint/2010/main" val="287285008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Місце для зображення 1"/>
          <p:cNvSpPr>
            <a:spLocks noGrp="1" noRot="1" noChangeAspect="1"/>
          </p:cNvSpPr>
          <p:nvPr>
            <p:ph type="sldImg"/>
          </p:nvPr>
        </p:nvSpPr>
        <p:spPr/>
      </p:sp>
      <p:sp>
        <p:nvSpPr>
          <p:cNvPr id="3" name="Місце для нотаток 2"/>
          <p:cNvSpPr>
            <a:spLocks noGrp="1"/>
          </p:cNvSpPr>
          <p:nvPr>
            <p:ph type="body" idx="1"/>
          </p:nvPr>
        </p:nvSpPr>
        <p:spPr/>
        <p:txBody>
          <a:bodyPr/>
          <a:lstStyle/>
          <a:p>
            <a:r>
              <a:rPr lang="uk-UA" sz="1200" b="1" i="0" kern="1200" dirty="0">
                <a:solidFill>
                  <a:schemeClr val="tx1"/>
                </a:solidFill>
                <a:effectLst/>
                <a:latin typeface="+mn-lt"/>
                <a:ea typeface="+mn-ea"/>
                <a:cs typeface="+mn-cs"/>
              </a:rPr>
              <a:t>Створення сутностей (</a:t>
            </a:r>
            <a:r>
              <a:rPr lang="en-US" sz="1200" b="1" i="0" kern="1200" dirty="0">
                <a:solidFill>
                  <a:schemeClr val="tx1"/>
                </a:solidFill>
                <a:effectLst/>
                <a:latin typeface="+mn-lt"/>
                <a:ea typeface="+mn-ea"/>
                <a:cs typeface="+mn-cs"/>
              </a:rPr>
              <a:t>Entity)</a:t>
            </a:r>
            <a:r>
              <a:rPr lang="en-US" sz="1200" b="0" i="0" kern="1200" dirty="0">
                <a:solidFill>
                  <a:schemeClr val="tx1"/>
                </a:solidFill>
                <a:effectLst/>
                <a:latin typeface="+mn-lt"/>
                <a:ea typeface="+mn-ea"/>
                <a:cs typeface="+mn-cs"/>
              </a:rPr>
              <a:t>: </a:t>
            </a:r>
            <a:r>
              <a:rPr lang="uk-UA" sz="1200" b="0" i="0" kern="1200" dirty="0">
                <a:solidFill>
                  <a:schemeClr val="tx1"/>
                </a:solidFill>
                <a:effectLst/>
                <a:latin typeface="+mn-lt"/>
                <a:ea typeface="+mn-ea"/>
                <a:cs typeface="+mn-cs"/>
              </a:rPr>
              <a:t>Перш ніж почати використовувати </a:t>
            </a:r>
            <a:r>
              <a:rPr lang="en-US" sz="1200" b="0" i="0" kern="1200" dirty="0">
                <a:solidFill>
                  <a:schemeClr val="tx1"/>
                </a:solidFill>
                <a:effectLst/>
                <a:latin typeface="+mn-lt"/>
                <a:ea typeface="+mn-ea"/>
                <a:cs typeface="+mn-cs"/>
              </a:rPr>
              <a:t>ORM, </a:t>
            </a:r>
            <a:r>
              <a:rPr lang="uk-UA" sz="1200" b="0" i="0" kern="1200" dirty="0">
                <a:solidFill>
                  <a:schemeClr val="tx1"/>
                </a:solidFill>
                <a:effectLst/>
                <a:latin typeface="+mn-lt"/>
                <a:ea typeface="+mn-ea"/>
                <a:cs typeface="+mn-cs"/>
              </a:rPr>
              <a:t>вам потрібно створити класи, які відповідають таблицям у базі даних. Наприклад, якщо у вас є таблиця </a:t>
            </a:r>
            <a:r>
              <a:rPr lang="en-US" dirty="0"/>
              <a:t>user</a:t>
            </a:r>
            <a:r>
              <a:rPr lang="en-US" sz="1200" b="0" i="0" kern="1200" dirty="0">
                <a:solidFill>
                  <a:schemeClr val="tx1"/>
                </a:solidFill>
                <a:effectLst/>
                <a:latin typeface="+mn-lt"/>
                <a:ea typeface="+mn-ea"/>
                <a:cs typeface="+mn-cs"/>
              </a:rPr>
              <a:t> </a:t>
            </a:r>
            <a:r>
              <a:rPr lang="uk-UA" sz="1200" b="0" i="0" kern="1200" dirty="0">
                <a:solidFill>
                  <a:schemeClr val="tx1"/>
                </a:solidFill>
                <a:effectLst/>
                <a:latin typeface="+mn-lt"/>
                <a:ea typeface="+mn-ea"/>
                <a:cs typeface="+mn-cs"/>
              </a:rPr>
              <a:t>у базі даних, то ви можете створити клас </a:t>
            </a:r>
            <a:r>
              <a:rPr lang="en-US" dirty="0"/>
              <a:t>User</a:t>
            </a:r>
            <a:r>
              <a:rPr lang="en-US" sz="1200" b="0" i="0" kern="1200" dirty="0">
                <a:solidFill>
                  <a:schemeClr val="tx1"/>
                </a:solidFill>
                <a:effectLst/>
                <a:latin typeface="+mn-lt"/>
                <a:ea typeface="+mn-ea"/>
                <a:cs typeface="+mn-cs"/>
              </a:rPr>
              <a:t>, </a:t>
            </a:r>
            <a:r>
              <a:rPr lang="uk-UA" sz="1200" b="0" i="0" kern="1200" dirty="0">
                <a:solidFill>
                  <a:schemeClr val="tx1"/>
                </a:solidFill>
                <a:effectLst/>
                <a:latin typeface="+mn-lt"/>
                <a:ea typeface="+mn-ea"/>
                <a:cs typeface="+mn-cs"/>
              </a:rPr>
              <a:t>який буде відображати цю таблицю. Ви можете використовувати анотації для вказання </a:t>
            </a:r>
            <a:r>
              <a:rPr lang="en-US" sz="1200" b="0" i="0" kern="1200" dirty="0">
                <a:solidFill>
                  <a:schemeClr val="tx1"/>
                </a:solidFill>
                <a:effectLst/>
                <a:latin typeface="+mn-lt"/>
                <a:ea typeface="+mn-ea"/>
                <a:cs typeface="+mn-cs"/>
              </a:rPr>
              <a:t>ORM-</a:t>
            </a:r>
            <a:r>
              <a:rPr lang="uk-UA" sz="1200" b="0" i="0" kern="1200" dirty="0">
                <a:solidFill>
                  <a:schemeClr val="tx1"/>
                </a:solidFill>
                <a:effectLst/>
                <a:latin typeface="+mn-lt"/>
                <a:ea typeface="+mn-ea"/>
                <a:cs typeface="+mn-cs"/>
              </a:rPr>
              <a:t>фреймворку, яким чином поля класу відображаються на стовпці в базі даних.</a:t>
            </a:r>
            <a:endParaRPr lang="uk-UA" dirty="0"/>
          </a:p>
        </p:txBody>
      </p:sp>
      <p:sp>
        <p:nvSpPr>
          <p:cNvPr id="4" name="Місце для номера слайда 3"/>
          <p:cNvSpPr>
            <a:spLocks noGrp="1"/>
          </p:cNvSpPr>
          <p:nvPr>
            <p:ph type="sldNum" sz="quarter" idx="5"/>
          </p:nvPr>
        </p:nvSpPr>
        <p:spPr/>
        <p:txBody>
          <a:bodyPr/>
          <a:lstStyle/>
          <a:p>
            <a:fld id="{93A72769-CBFE-4B00-BDCC-0281CBA46955}" type="slidenum">
              <a:rPr lang="uk-UA" smtClean="0"/>
              <a:t>31</a:t>
            </a:fld>
            <a:endParaRPr lang="uk-UA"/>
          </a:p>
        </p:txBody>
      </p:sp>
    </p:spTree>
    <p:extLst>
      <p:ext uri="{BB962C8B-B14F-4D97-AF65-F5344CB8AC3E}">
        <p14:creationId xmlns:p14="http://schemas.microsoft.com/office/powerpoint/2010/main" val="363124986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Місце для зображення 1"/>
          <p:cNvSpPr>
            <a:spLocks noGrp="1" noRot="1" noChangeAspect="1"/>
          </p:cNvSpPr>
          <p:nvPr>
            <p:ph type="sldImg"/>
          </p:nvPr>
        </p:nvSpPr>
        <p:spPr/>
      </p:sp>
      <p:sp>
        <p:nvSpPr>
          <p:cNvPr id="3" name="Місце для нотаток 2"/>
          <p:cNvSpPr>
            <a:spLocks noGrp="1"/>
          </p:cNvSpPr>
          <p:nvPr>
            <p:ph type="body" idx="1"/>
          </p:nvPr>
        </p:nvSpPr>
        <p:spPr/>
        <p:txBody>
          <a:bodyPr/>
          <a:lstStyle/>
          <a:p>
            <a:r>
              <a:rPr lang="ru-RU" sz="1200" b="1" i="0" kern="1200" dirty="0" err="1">
                <a:solidFill>
                  <a:schemeClr val="tx1"/>
                </a:solidFill>
                <a:effectLst/>
                <a:latin typeface="+mn-lt"/>
                <a:ea typeface="+mn-ea"/>
                <a:cs typeface="+mn-cs"/>
              </a:rPr>
              <a:t>Використання</a:t>
            </a:r>
            <a:r>
              <a:rPr lang="ru-RU" sz="1200" b="1" i="0" kern="1200" dirty="0">
                <a:solidFill>
                  <a:schemeClr val="tx1"/>
                </a:solidFill>
                <a:effectLst/>
                <a:latin typeface="+mn-lt"/>
                <a:ea typeface="+mn-ea"/>
                <a:cs typeface="+mn-cs"/>
              </a:rPr>
              <a:t> ORM у </a:t>
            </a:r>
            <a:r>
              <a:rPr lang="ru-RU" sz="1200" b="1" i="0" kern="1200" dirty="0" err="1">
                <a:solidFill>
                  <a:schemeClr val="tx1"/>
                </a:solidFill>
                <a:effectLst/>
                <a:latin typeface="+mn-lt"/>
                <a:ea typeface="+mn-ea"/>
                <a:cs typeface="+mn-cs"/>
              </a:rPr>
              <a:t>коді</a:t>
            </a:r>
            <a:r>
              <a:rPr lang="ru-RU" sz="1200" b="0" i="0" kern="1200" dirty="0">
                <a:solidFill>
                  <a:schemeClr val="tx1"/>
                </a:solidFill>
                <a:effectLst/>
                <a:latin typeface="+mn-lt"/>
                <a:ea typeface="+mn-ea"/>
                <a:cs typeface="+mn-cs"/>
              </a:rPr>
              <a:t>: </a:t>
            </a:r>
            <a:r>
              <a:rPr lang="ru-RU" sz="1200" b="0" i="0" kern="1200" dirty="0" err="1">
                <a:solidFill>
                  <a:schemeClr val="tx1"/>
                </a:solidFill>
                <a:effectLst/>
                <a:latin typeface="+mn-lt"/>
                <a:ea typeface="+mn-ea"/>
                <a:cs typeface="+mn-cs"/>
              </a:rPr>
              <a:t>Після</a:t>
            </a:r>
            <a:r>
              <a:rPr lang="ru-RU" sz="1200" b="0" i="0" kern="1200" dirty="0">
                <a:solidFill>
                  <a:schemeClr val="tx1"/>
                </a:solidFill>
                <a:effectLst/>
                <a:latin typeface="+mn-lt"/>
                <a:ea typeface="+mn-ea"/>
                <a:cs typeface="+mn-cs"/>
              </a:rPr>
              <a:t> </a:t>
            </a:r>
            <a:r>
              <a:rPr lang="ru-RU" sz="1200" b="0" i="0" kern="1200" dirty="0" err="1">
                <a:solidFill>
                  <a:schemeClr val="tx1"/>
                </a:solidFill>
                <a:effectLst/>
                <a:latin typeface="+mn-lt"/>
                <a:ea typeface="+mn-ea"/>
                <a:cs typeface="+mn-cs"/>
              </a:rPr>
              <a:t>визначення</a:t>
            </a:r>
            <a:r>
              <a:rPr lang="ru-RU" sz="1200" b="0" i="0" kern="1200" dirty="0">
                <a:solidFill>
                  <a:schemeClr val="tx1"/>
                </a:solidFill>
                <a:effectLst/>
                <a:latin typeface="+mn-lt"/>
                <a:ea typeface="+mn-ea"/>
                <a:cs typeface="+mn-cs"/>
              </a:rPr>
              <a:t> </a:t>
            </a:r>
            <a:r>
              <a:rPr lang="ru-RU" sz="1200" b="0" i="0" kern="1200" dirty="0" err="1">
                <a:solidFill>
                  <a:schemeClr val="tx1"/>
                </a:solidFill>
                <a:effectLst/>
                <a:latin typeface="+mn-lt"/>
                <a:ea typeface="+mn-ea"/>
                <a:cs typeface="+mn-cs"/>
              </a:rPr>
              <a:t>сутностей</a:t>
            </a:r>
            <a:r>
              <a:rPr lang="ru-RU" sz="1200" b="0" i="0" kern="1200" dirty="0">
                <a:solidFill>
                  <a:schemeClr val="tx1"/>
                </a:solidFill>
                <a:effectLst/>
                <a:latin typeface="+mn-lt"/>
                <a:ea typeface="+mn-ea"/>
                <a:cs typeface="+mn-cs"/>
              </a:rPr>
              <a:t> </a:t>
            </a:r>
            <a:r>
              <a:rPr lang="ru-RU" sz="1200" b="0" i="0" kern="1200" dirty="0" err="1">
                <a:solidFill>
                  <a:schemeClr val="tx1"/>
                </a:solidFill>
                <a:effectLst/>
                <a:latin typeface="+mn-lt"/>
                <a:ea typeface="+mn-ea"/>
                <a:cs typeface="+mn-cs"/>
              </a:rPr>
              <a:t>ви</a:t>
            </a:r>
            <a:r>
              <a:rPr lang="ru-RU" sz="1200" b="0" i="0" kern="1200" dirty="0">
                <a:solidFill>
                  <a:schemeClr val="tx1"/>
                </a:solidFill>
                <a:effectLst/>
                <a:latin typeface="+mn-lt"/>
                <a:ea typeface="+mn-ea"/>
                <a:cs typeface="+mn-cs"/>
              </a:rPr>
              <a:t> можете </a:t>
            </a:r>
            <a:r>
              <a:rPr lang="ru-RU" sz="1200" b="0" i="0" kern="1200" dirty="0" err="1">
                <a:solidFill>
                  <a:schemeClr val="tx1"/>
                </a:solidFill>
                <a:effectLst/>
                <a:latin typeface="+mn-lt"/>
                <a:ea typeface="+mn-ea"/>
                <a:cs typeface="+mn-cs"/>
              </a:rPr>
              <a:t>використовувати</a:t>
            </a:r>
            <a:r>
              <a:rPr lang="ru-RU" sz="1200" b="0" i="0" kern="1200" dirty="0">
                <a:solidFill>
                  <a:schemeClr val="tx1"/>
                </a:solidFill>
                <a:effectLst/>
                <a:latin typeface="+mn-lt"/>
                <a:ea typeface="+mn-ea"/>
                <a:cs typeface="+mn-cs"/>
              </a:rPr>
              <a:t> ORM для </a:t>
            </a:r>
            <a:r>
              <a:rPr lang="ru-RU" sz="1200" b="0" i="0" kern="1200" dirty="0" err="1">
                <a:solidFill>
                  <a:schemeClr val="tx1"/>
                </a:solidFill>
                <a:effectLst/>
                <a:latin typeface="+mn-lt"/>
                <a:ea typeface="+mn-ea"/>
                <a:cs typeface="+mn-cs"/>
              </a:rPr>
              <a:t>виконання</a:t>
            </a:r>
            <a:r>
              <a:rPr lang="ru-RU" sz="1200" b="0" i="0" kern="1200" dirty="0">
                <a:solidFill>
                  <a:schemeClr val="tx1"/>
                </a:solidFill>
                <a:effectLst/>
                <a:latin typeface="+mn-lt"/>
                <a:ea typeface="+mn-ea"/>
                <a:cs typeface="+mn-cs"/>
              </a:rPr>
              <a:t> </a:t>
            </a:r>
            <a:r>
              <a:rPr lang="ru-RU" sz="1200" b="0" i="0" kern="1200" dirty="0" err="1">
                <a:solidFill>
                  <a:schemeClr val="tx1"/>
                </a:solidFill>
                <a:effectLst/>
                <a:latin typeface="+mn-lt"/>
                <a:ea typeface="+mn-ea"/>
                <a:cs typeface="+mn-cs"/>
              </a:rPr>
              <a:t>операцій</a:t>
            </a:r>
            <a:r>
              <a:rPr lang="ru-RU" sz="1200" b="0" i="0" kern="1200" dirty="0">
                <a:solidFill>
                  <a:schemeClr val="tx1"/>
                </a:solidFill>
                <a:effectLst/>
                <a:latin typeface="+mn-lt"/>
                <a:ea typeface="+mn-ea"/>
                <a:cs typeface="+mn-cs"/>
              </a:rPr>
              <a:t> з базою </a:t>
            </a:r>
            <a:r>
              <a:rPr lang="ru-RU" sz="1200" b="0" i="0" kern="1200" dirty="0" err="1">
                <a:solidFill>
                  <a:schemeClr val="tx1"/>
                </a:solidFill>
                <a:effectLst/>
                <a:latin typeface="+mn-lt"/>
                <a:ea typeface="+mn-ea"/>
                <a:cs typeface="+mn-cs"/>
              </a:rPr>
              <a:t>даних</a:t>
            </a:r>
            <a:r>
              <a:rPr lang="ru-RU" sz="1200" b="0" i="0" kern="1200" dirty="0">
                <a:solidFill>
                  <a:schemeClr val="tx1"/>
                </a:solidFill>
                <a:effectLst/>
                <a:latin typeface="+mn-lt"/>
                <a:ea typeface="+mn-ea"/>
                <a:cs typeface="+mn-cs"/>
              </a:rPr>
              <a:t>. </a:t>
            </a:r>
            <a:r>
              <a:rPr lang="ru-RU" sz="1200" b="0" i="0" kern="1200" dirty="0" err="1">
                <a:solidFill>
                  <a:schemeClr val="tx1"/>
                </a:solidFill>
                <a:effectLst/>
                <a:latin typeface="+mn-lt"/>
                <a:ea typeface="+mn-ea"/>
                <a:cs typeface="+mn-cs"/>
              </a:rPr>
              <a:t>Наприклад</a:t>
            </a:r>
            <a:r>
              <a:rPr lang="ru-RU" sz="1200" b="0" i="0" kern="1200" dirty="0">
                <a:solidFill>
                  <a:schemeClr val="tx1"/>
                </a:solidFill>
                <a:effectLst/>
                <a:latin typeface="+mn-lt"/>
                <a:ea typeface="+mn-ea"/>
                <a:cs typeface="+mn-cs"/>
              </a:rPr>
              <a:t>, для </a:t>
            </a:r>
            <a:r>
              <a:rPr lang="ru-RU" sz="1200" b="0" i="0" kern="1200" dirty="0" err="1">
                <a:solidFill>
                  <a:schemeClr val="tx1"/>
                </a:solidFill>
                <a:effectLst/>
                <a:latin typeface="+mn-lt"/>
                <a:ea typeface="+mn-ea"/>
                <a:cs typeface="+mn-cs"/>
              </a:rPr>
              <a:t>збереження</a:t>
            </a:r>
            <a:r>
              <a:rPr lang="ru-RU" sz="1200" b="0" i="0" kern="1200" dirty="0">
                <a:solidFill>
                  <a:schemeClr val="tx1"/>
                </a:solidFill>
                <a:effectLst/>
                <a:latin typeface="+mn-lt"/>
                <a:ea typeface="+mn-ea"/>
                <a:cs typeface="+mn-cs"/>
              </a:rPr>
              <a:t> нового </a:t>
            </a:r>
            <a:r>
              <a:rPr lang="ru-RU" sz="1200" b="0" i="0" kern="1200" dirty="0" err="1">
                <a:solidFill>
                  <a:schemeClr val="tx1"/>
                </a:solidFill>
                <a:effectLst/>
                <a:latin typeface="+mn-lt"/>
                <a:ea typeface="+mn-ea"/>
                <a:cs typeface="+mn-cs"/>
              </a:rPr>
              <a:t>користувача</a:t>
            </a:r>
            <a:r>
              <a:rPr lang="ru-RU" sz="1200" b="0" i="0" kern="1200" dirty="0">
                <a:solidFill>
                  <a:schemeClr val="tx1"/>
                </a:solidFill>
                <a:effectLst/>
                <a:latin typeface="+mn-lt"/>
                <a:ea typeface="+mn-ea"/>
                <a:cs typeface="+mn-cs"/>
              </a:rPr>
              <a:t> в </a:t>
            </a:r>
            <a:r>
              <a:rPr lang="ru-RU" sz="1200" b="0" i="0" kern="1200" dirty="0" err="1">
                <a:solidFill>
                  <a:schemeClr val="tx1"/>
                </a:solidFill>
                <a:effectLst/>
                <a:latin typeface="+mn-lt"/>
                <a:ea typeface="+mn-ea"/>
                <a:cs typeface="+mn-cs"/>
              </a:rPr>
              <a:t>базі</a:t>
            </a:r>
            <a:r>
              <a:rPr lang="ru-RU" sz="1200" b="0" i="0" kern="1200" dirty="0">
                <a:solidFill>
                  <a:schemeClr val="tx1"/>
                </a:solidFill>
                <a:effectLst/>
                <a:latin typeface="+mn-lt"/>
                <a:ea typeface="+mn-ea"/>
                <a:cs typeface="+mn-cs"/>
              </a:rPr>
              <a:t> </a:t>
            </a:r>
            <a:r>
              <a:rPr lang="ru-RU" sz="1200" b="0" i="0" kern="1200" dirty="0" err="1">
                <a:solidFill>
                  <a:schemeClr val="tx1"/>
                </a:solidFill>
                <a:effectLst/>
                <a:latin typeface="+mn-lt"/>
                <a:ea typeface="+mn-ea"/>
                <a:cs typeface="+mn-cs"/>
              </a:rPr>
              <a:t>даних</a:t>
            </a:r>
            <a:r>
              <a:rPr lang="ru-RU" sz="1200" b="0" i="0" kern="1200" dirty="0">
                <a:solidFill>
                  <a:schemeClr val="tx1"/>
                </a:solidFill>
                <a:effectLst/>
                <a:latin typeface="+mn-lt"/>
                <a:ea typeface="+mn-ea"/>
                <a:cs typeface="+mn-cs"/>
              </a:rPr>
              <a:t> </a:t>
            </a:r>
            <a:r>
              <a:rPr lang="ru-RU" sz="1200" b="0" i="0" kern="1200" dirty="0" err="1">
                <a:solidFill>
                  <a:schemeClr val="tx1"/>
                </a:solidFill>
                <a:effectLst/>
                <a:latin typeface="+mn-lt"/>
                <a:ea typeface="+mn-ea"/>
                <a:cs typeface="+mn-cs"/>
              </a:rPr>
              <a:t>ви</a:t>
            </a:r>
            <a:r>
              <a:rPr lang="ru-RU" sz="1200" b="0" i="0" kern="1200" dirty="0">
                <a:solidFill>
                  <a:schemeClr val="tx1"/>
                </a:solidFill>
                <a:effectLst/>
                <a:latin typeface="+mn-lt"/>
                <a:ea typeface="+mn-ea"/>
                <a:cs typeface="+mn-cs"/>
              </a:rPr>
              <a:t> можете </a:t>
            </a:r>
            <a:r>
              <a:rPr lang="ru-RU" sz="1200" b="0" i="0" kern="1200" dirty="0" err="1">
                <a:solidFill>
                  <a:schemeClr val="tx1"/>
                </a:solidFill>
                <a:effectLst/>
                <a:latin typeface="+mn-lt"/>
                <a:ea typeface="+mn-ea"/>
                <a:cs typeface="+mn-cs"/>
              </a:rPr>
              <a:t>використовувати</a:t>
            </a:r>
            <a:r>
              <a:rPr lang="ru-RU" sz="1200" b="0" i="0" kern="1200" dirty="0">
                <a:solidFill>
                  <a:schemeClr val="tx1"/>
                </a:solidFill>
                <a:effectLst/>
                <a:latin typeface="+mn-lt"/>
                <a:ea typeface="+mn-ea"/>
                <a:cs typeface="+mn-cs"/>
              </a:rPr>
              <a:t> метод </a:t>
            </a:r>
            <a:r>
              <a:rPr lang="ru-RU" dirty="0" err="1"/>
              <a:t>save</a:t>
            </a:r>
            <a:r>
              <a:rPr lang="ru-RU" dirty="0"/>
              <a:t>()</a:t>
            </a:r>
            <a:r>
              <a:rPr lang="ru-RU" sz="1200" b="0" i="0" kern="1200" dirty="0">
                <a:solidFill>
                  <a:schemeClr val="tx1"/>
                </a:solidFill>
                <a:effectLst/>
                <a:latin typeface="+mn-lt"/>
                <a:ea typeface="+mn-ea"/>
                <a:cs typeface="+mn-cs"/>
              </a:rPr>
              <a:t> </a:t>
            </a:r>
            <a:r>
              <a:rPr lang="ru-RU" sz="1200" b="0" i="0" kern="1200" dirty="0" err="1">
                <a:solidFill>
                  <a:schemeClr val="tx1"/>
                </a:solidFill>
                <a:effectLst/>
                <a:latin typeface="+mn-lt"/>
                <a:ea typeface="+mn-ea"/>
                <a:cs typeface="+mn-cs"/>
              </a:rPr>
              <a:t>або</a:t>
            </a:r>
            <a:r>
              <a:rPr lang="ru-RU" sz="1200" b="0" i="0" kern="1200" dirty="0">
                <a:solidFill>
                  <a:schemeClr val="tx1"/>
                </a:solidFill>
                <a:effectLst/>
                <a:latin typeface="+mn-lt"/>
                <a:ea typeface="+mn-ea"/>
                <a:cs typeface="+mn-cs"/>
              </a:rPr>
              <a:t> </a:t>
            </a:r>
            <a:r>
              <a:rPr lang="ru-RU" dirty="0" err="1"/>
              <a:t>persist</a:t>
            </a:r>
            <a:r>
              <a:rPr lang="ru-RU" dirty="0"/>
              <a:t>()</a:t>
            </a:r>
            <a:r>
              <a:rPr lang="ru-RU" sz="1200" b="0" i="0" kern="1200" dirty="0">
                <a:solidFill>
                  <a:schemeClr val="tx1"/>
                </a:solidFill>
                <a:effectLst/>
                <a:latin typeface="+mn-lt"/>
                <a:ea typeface="+mn-ea"/>
                <a:cs typeface="+mn-cs"/>
              </a:rPr>
              <a:t>.</a:t>
            </a:r>
            <a:endParaRPr lang="uk-UA" dirty="0"/>
          </a:p>
        </p:txBody>
      </p:sp>
      <p:sp>
        <p:nvSpPr>
          <p:cNvPr id="4" name="Місце для номера слайда 3"/>
          <p:cNvSpPr>
            <a:spLocks noGrp="1"/>
          </p:cNvSpPr>
          <p:nvPr>
            <p:ph type="sldNum" sz="quarter" idx="5"/>
          </p:nvPr>
        </p:nvSpPr>
        <p:spPr/>
        <p:txBody>
          <a:bodyPr/>
          <a:lstStyle/>
          <a:p>
            <a:fld id="{93A72769-CBFE-4B00-BDCC-0281CBA46955}" type="slidenum">
              <a:rPr lang="uk-UA" smtClean="0"/>
              <a:t>32</a:t>
            </a:fld>
            <a:endParaRPr lang="uk-UA"/>
          </a:p>
        </p:txBody>
      </p:sp>
    </p:spTree>
    <p:extLst>
      <p:ext uri="{BB962C8B-B14F-4D97-AF65-F5344CB8AC3E}">
        <p14:creationId xmlns:p14="http://schemas.microsoft.com/office/powerpoint/2010/main" val="100132537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Місце для зображення 1"/>
          <p:cNvSpPr>
            <a:spLocks noGrp="1" noRot="1" noChangeAspect="1"/>
          </p:cNvSpPr>
          <p:nvPr>
            <p:ph type="sldImg"/>
          </p:nvPr>
        </p:nvSpPr>
        <p:spPr/>
      </p:sp>
      <p:sp>
        <p:nvSpPr>
          <p:cNvPr id="3" name="Місце для нотаток 2"/>
          <p:cNvSpPr>
            <a:spLocks noGrp="1"/>
          </p:cNvSpPr>
          <p:nvPr>
            <p:ph type="body" idx="1"/>
          </p:nvPr>
        </p:nvSpPr>
        <p:spPr/>
        <p:txBody>
          <a:bodyPr/>
          <a:lstStyle/>
          <a:p>
            <a:endParaRPr lang="uk-UA" dirty="0"/>
          </a:p>
        </p:txBody>
      </p:sp>
      <p:sp>
        <p:nvSpPr>
          <p:cNvPr id="4" name="Місце для номера слайда 3"/>
          <p:cNvSpPr>
            <a:spLocks noGrp="1"/>
          </p:cNvSpPr>
          <p:nvPr>
            <p:ph type="sldNum" sz="quarter" idx="5"/>
          </p:nvPr>
        </p:nvSpPr>
        <p:spPr/>
        <p:txBody>
          <a:bodyPr/>
          <a:lstStyle/>
          <a:p>
            <a:fld id="{93A72769-CBFE-4B00-BDCC-0281CBA46955}" type="slidenum">
              <a:rPr lang="uk-UA" smtClean="0"/>
              <a:t>33</a:t>
            </a:fld>
            <a:endParaRPr lang="uk-UA"/>
          </a:p>
        </p:txBody>
      </p:sp>
    </p:spTree>
    <p:extLst>
      <p:ext uri="{BB962C8B-B14F-4D97-AF65-F5344CB8AC3E}">
        <p14:creationId xmlns:p14="http://schemas.microsoft.com/office/powerpoint/2010/main" val="110526270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Місце для зображення 1"/>
          <p:cNvSpPr>
            <a:spLocks noGrp="1" noRot="1" noChangeAspect="1"/>
          </p:cNvSpPr>
          <p:nvPr>
            <p:ph type="sldImg"/>
          </p:nvPr>
        </p:nvSpPr>
        <p:spPr/>
      </p:sp>
      <p:sp>
        <p:nvSpPr>
          <p:cNvPr id="3" name="Місце для нотаток 2"/>
          <p:cNvSpPr>
            <a:spLocks noGrp="1"/>
          </p:cNvSpPr>
          <p:nvPr>
            <p:ph type="body" idx="1"/>
          </p:nvPr>
        </p:nvSpPr>
        <p:spPr/>
        <p:txBody>
          <a:bodyPr/>
          <a:lstStyle/>
          <a:p>
            <a:endParaRPr lang="uk-UA" dirty="0"/>
          </a:p>
        </p:txBody>
      </p:sp>
      <p:sp>
        <p:nvSpPr>
          <p:cNvPr id="4" name="Місце для номера слайда 3"/>
          <p:cNvSpPr>
            <a:spLocks noGrp="1"/>
          </p:cNvSpPr>
          <p:nvPr>
            <p:ph type="sldNum" sz="quarter" idx="5"/>
          </p:nvPr>
        </p:nvSpPr>
        <p:spPr/>
        <p:txBody>
          <a:bodyPr/>
          <a:lstStyle/>
          <a:p>
            <a:fld id="{93A72769-CBFE-4B00-BDCC-0281CBA46955}" type="slidenum">
              <a:rPr lang="uk-UA" smtClean="0"/>
              <a:t>42</a:t>
            </a:fld>
            <a:endParaRPr lang="uk-UA"/>
          </a:p>
        </p:txBody>
      </p:sp>
    </p:spTree>
    <p:extLst>
      <p:ext uri="{BB962C8B-B14F-4D97-AF65-F5344CB8AC3E}">
        <p14:creationId xmlns:p14="http://schemas.microsoft.com/office/powerpoint/2010/main" val="79023478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Місце для зображення 1"/>
          <p:cNvSpPr>
            <a:spLocks noGrp="1" noRot="1" noChangeAspect="1"/>
          </p:cNvSpPr>
          <p:nvPr>
            <p:ph type="sldImg"/>
          </p:nvPr>
        </p:nvSpPr>
        <p:spPr/>
      </p:sp>
      <p:sp>
        <p:nvSpPr>
          <p:cNvPr id="3" name="Місце для нотаток 2"/>
          <p:cNvSpPr>
            <a:spLocks noGrp="1"/>
          </p:cNvSpPr>
          <p:nvPr>
            <p:ph type="body" idx="1"/>
          </p:nvPr>
        </p:nvSpPr>
        <p:spPr/>
        <p:txBody>
          <a:bodyPr/>
          <a:lstStyle/>
          <a:p>
            <a:endParaRPr lang="uk-UA" dirty="0"/>
          </a:p>
        </p:txBody>
      </p:sp>
      <p:sp>
        <p:nvSpPr>
          <p:cNvPr id="4" name="Місце для номера слайда 3"/>
          <p:cNvSpPr>
            <a:spLocks noGrp="1"/>
          </p:cNvSpPr>
          <p:nvPr>
            <p:ph type="sldNum" sz="quarter" idx="5"/>
          </p:nvPr>
        </p:nvSpPr>
        <p:spPr/>
        <p:txBody>
          <a:bodyPr/>
          <a:lstStyle/>
          <a:p>
            <a:fld id="{93A72769-CBFE-4B00-BDCC-0281CBA46955}" type="slidenum">
              <a:rPr lang="uk-UA" smtClean="0"/>
              <a:t>73</a:t>
            </a:fld>
            <a:endParaRPr lang="uk-UA"/>
          </a:p>
        </p:txBody>
      </p:sp>
    </p:spTree>
    <p:extLst>
      <p:ext uri="{BB962C8B-B14F-4D97-AF65-F5344CB8AC3E}">
        <p14:creationId xmlns:p14="http://schemas.microsoft.com/office/powerpoint/2010/main" val="44350730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Місце для зображення 1"/>
          <p:cNvSpPr>
            <a:spLocks noGrp="1" noRot="1" noChangeAspect="1"/>
          </p:cNvSpPr>
          <p:nvPr>
            <p:ph type="sldImg"/>
          </p:nvPr>
        </p:nvSpPr>
        <p:spPr/>
      </p:sp>
      <p:sp>
        <p:nvSpPr>
          <p:cNvPr id="3" name="Місце для нотаток 2"/>
          <p:cNvSpPr>
            <a:spLocks noGrp="1"/>
          </p:cNvSpPr>
          <p:nvPr>
            <p:ph type="body" idx="1"/>
          </p:nvPr>
        </p:nvSpPr>
        <p:spPr/>
        <p:txBody>
          <a:bodyPr/>
          <a:lstStyle/>
          <a:p>
            <a:r>
              <a:rPr lang="uk-UA" dirty="0"/>
              <a:t>Після того, як конфігураційний файл створено, ви можете завантажити його за допомогою </a:t>
            </a:r>
            <a:r>
              <a:rPr lang="en-US" dirty="0" err="1"/>
              <a:t>BeanFactory</a:t>
            </a:r>
            <a:r>
              <a:rPr lang="en-US" dirty="0"/>
              <a:t> </a:t>
            </a:r>
            <a:r>
              <a:rPr lang="uk-UA" dirty="0"/>
              <a:t>або </a:t>
            </a:r>
            <a:r>
              <a:rPr lang="en-US" dirty="0" err="1"/>
              <a:t>ApplicationContext</a:t>
            </a:r>
            <a:r>
              <a:rPr lang="en-US" dirty="0"/>
              <a:t> </a:t>
            </a:r>
            <a:r>
              <a:rPr lang="uk-UA" dirty="0"/>
              <a:t>в вашому додатку </a:t>
            </a:r>
            <a:r>
              <a:rPr lang="en-US" dirty="0"/>
              <a:t>Spring. </a:t>
            </a:r>
          </a:p>
          <a:p>
            <a:endParaRPr lang="en-US" dirty="0"/>
          </a:p>
          <a:p>
            <a:r>
              <a:rPr lang="uk-UA" sz="1200" b="0" i="0" kern="1200" dirty="0">
                <a:solidFill>
                  <a:schemeClr val="tx1"/>
                </a:solidFill>
                <a:effectLst/>
                <a:latin typeface="+mn-lt"/>
                <a:ea typeface="+mn-ea"/>
                <a:cs typeface="+mn-cs"/>
              </a:rPr>
              <a:t>У цьому прикладі </a:t>
            </a:r>
            <a:r>
              <a:rPr lang="en-US" dirty="0"/>
              <a:t>beans.xml</a:t>
            </a:r>
            <a:r>
              <a:rPr lang="en-US" sz="1200" b="0" i="0" kern="1200" dirty="0">
                <a:solidFill>
                  <a:schemeClr val="tx1"/>
                </a:solidFill>
                <a:effectLst/>
                <a:latin typeface="+mn-lt"/>
                <a:ea typeface="+mn-ea"/>
                <a:cs typeface="+mn-cs"/>
              </a:rPr>
              <a:t> - </a:t>
            </a:r>
            <a:r>
              <a:rPr lang="uk-UA" sz="1200" b="0" i="0" kern="1200" dirty="0">
                <a:solidFill>
                  <a:schemeClr val="tx1"/>
                </a:solidFill>
                <a:effectLst/>
                <a:latin typeface="+mn-lt"/>
                <a:ea typeface="+mn-ea"/>
                <a:cs typeface="+mn-cs"/>
              </a:rPr>
              <a:t>це ім'я вашого конфігураційного файлу. </a:t>
            </a:r>
            <a:r>
              <a:rPr lang="en-US" dirty="0" err="1"/>
              <a:t>XmlBeanFactory</a:t>
            </a:r>
            <a:r>
              <a:rPr lang="en-US" sz="1200" b="0" i="0" kern="1200" dirty="0">
                <a:solidFill>
                  <a:schemeClr val="tx1"/>
                </a:solidFill>
                <a:effectLst/>
                <a:latin typeface="+mn-lt"/>
                <a:ea typeface="+mn-ea"/>
                <a:cs typeface="+mn-cs"/>
              </a:rPr>
              <a:t> </a:t>
            </a:r>
            <a:r>
              <a:rPr lang="uk-UA" sz="1200" b="0" i="0" kern="1200" dirty="0">
                <a:solidFill>
                  <a:schemeClr val="tx1"/>
                </a:solidFill>
                <a:effectLst/>
                <a:latin typeface="+mn-lt"/>
                <a:ea typeface="+mn-ea"/>
                <a:cs typeface="+mn-cs"/>
              </a:rPr>
              <a:t>використовується для завантаження цього файлу, а метод </a:t>
            </a:r>
            <a:r>
              <a:rPr lang="en-US" dirty="0" err="1"/>
              <a:t>getBean</a:t>
            </a:r>
            <a:r>
              <a:rPr lang="en-US" dirty="0"/>
              <a:t>()</a:t>
            </a:r>
            <a:r>
              <a:rPr lang="en-US" sz="1200" b="0" i="0" kern="1200" dirty="0">
                <a:solidFill>
                  <a:schemeClr val="tx1"/>
                </a:solidFill>
                <a:effectLst/>
                <a:latin typeface="+mn-lt"/>
                <a:ea typeface="+mn-ea"/>
                <a:cs typeface="+mn-cs"/>
              </a:rPr>
              <a:t> </a:t>
            </a:r>
            <a:r>
              <a:rPr lang="uk-UA" sz="1200" b="0" i="0" kern="1200" dirty="0">
                <a:solidFill>
                  <a:schemeClr val="tx1"/>
                </a:solidFill>
                <a:effectLst/>
                <a:latin typeface="+mn-lt"/>
                <a:ea typeface="+mn-ea"/>
                <a:cs typeface="+mn-cs"/>
              </a:rPr>
              <a:t>дозволяє отримати </a:t>
            </a:r>
            <a:r>
              <a:rPr lang="uk-UA" sz="1200" b="0" i="0" kern="1200" dirty="0" err="1">
                <a:solidFill>
                  <a:schemeClr val="tx1"/>
                </a:solidFill>
                <a:effectLst/>
                <a:latin typeface="+mn-lt"/>
                <a:ea typeface="+mn-ea"/>
                <a:cs typeface="+mn-cs"/>
              </a:rPr>
              <a:t>бін</a:t>
            </a:r>
            <a:r>
              <a:rPr lang="uk-UA" sz="1200" b="0" i="0" kern="1200" dirty="0">
                <a:solidFill>
                  <a:schemeClr val="tx1"/>
                </a:solidFill>
                <a:effectLst/>
                <a:latin typeface="+mn-lt"/>
                <a:ea typeface="+mn-ea"/>
                <a:cs typeface="+mn-cs"/>
              </a:rPr>
              <a:t> за його ідентифікатором для використання в вашому додатку.</a:t>
            </a:r>
            <a:endParaRPr lang="uk-UA" dirty="0"/>
          </a:p>
        </p:txBody>
      </p:sp>
      <p:sp>
        <p:nvSpPr>
          <p:cNvPr id="4" name="Місце для номера слайда 3"/>
          <p:cNvSpPr>
            <a:spLocks noGrp="1"/>
          </p:cNvSpPr>
          <p:nvPr>
            <p:ph type="sldNum" sz="quarter" idx="5"/>
          </p:nvPr>
        </p:nvSpPr>
        <p:spPr/>
        <p:txBody>
          <a:bodyPr/>
          <a:lstStyle/>
          <a:p>
            <a:fld id="{93A72769-CBFE-4B00-BDCC-0281CBA46955}" type="slidenum">
              <a:rPr lang="uk-UA" smtClean="0"/>
              <a:t>76</a:t>
            </a:fld>
            <a:endParaRPr lang="uk-UA"/>
          </a:p>
        </p:txBody>
      </p:sp>
    </p:spTree>
    <p:extLst>
      <p:ext uri="{BB962C8B-B14F-4D97-AF65-F5344CB8AC3E}">
        <p14:creationId xmlns:p14="http://schemas.microsoft.com/office/powerpoint/2010/main" val="141491791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Місце для зображення 1"/>
          <p:cNvSpPr>
            <a:spLocks noGrp="1" noRot="1" noChangeAspect="1"/>
          </p:cNvSpPr>
          <p:nvPr>
            <p:ph type="sldImg"/>
          </p:nvPr>
        </p:nvSpPr>
        <p:spPr/>
      </p:sp>
      <p:sp>
        <p:nvSpPr>
          <p:cNvPr id="3" name="Місце для нотаток 2"/>
          <p:cNvSpPr>
            <a:spLocks noGrp="1"/>
          </p:cNvSpPr>
          <p:nvPr>
            <p:ph type="body" idx="1"/>
          </p:nvPr>
        </p:nvSpPr>
        <p:spPr/>
        <p:txBody>
          <a:bodyPr/>
          <a:lstStyle/>
          <a:p>
            <a:endParaRPr lang="uk-UA" dirty="0"/>
          </a:p>
        </p:txBody>
      </p:sp>
      <p:sp>
        <p:nvSpPr>
          <p:cNvPr id="4" name="Місце для номера слайда 3"/>
          <p:cNvSpPr>
            <a:spLocks noGrp="1"/>
          </p:cNvSpPr>
          <p:nvPr>
            <p:ph type="sldNum" sz="quarter" idx="5"/>
          </p:nvPr>
        </p:nvSpPr>
        <p:spPr/>
        <p:txBody>
          <a:bodyPr/>
          <a:lstStyle/>
          <a:p>
            <a:fld id="{93A72769-CBFE-4B00-BDCC-0281CBA46955}" type="slidenum">
              <a:rPr lang="uk-UA" smtClean="0"/>
              <a:t>77</a:t>
            </a:fld>
            <a:endParaRPr lang="uk-UA"/>
          </a:p>
        </p:txBody>
      </p:sp>
    </p:spTree>
    <p:extLst>
      <p:ext uri="{BB962C8B-B14F-4D97-AF65-F5344CB8AC3E}">
        <p14:creationId xmlns:p14="http://schemas.microsoft.com/office/powerpoint/2010/main" val="346633806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Місце для зображення 1"/>
          <p:cNvSpPr>
            <a:spLocks noGrp="1" noRot="1" noChangeAspect="1"/>
          </p:cNvSpPr>
          <p:nvPr>
            <p:ph type="sldImg"/>
          </p:nvPr>
        </p:nvSpPr>
        <p:spPr/>
      </p:sp>
      <p:sp>
        <p:nvSpPr>
          <p:cNvPr id="3" name="Місце для нотаток 2"/>
          <p:cNvSpPr>
            <a:spLocks noGrp="1"/>
          </p:cNvSpPr>
          <p:nvPr>
            <p:ph type="body" idx="1"/>
          </p:nvPr>
        </p:nvSpPr>
        <p:spPr/>
        <p:txBody>
          <a:bodyPr/>
          <a:lstStyle/>
          <a:p>
            <a:endParaRPr lang="uk-UA" dirty="0"/>
          </a:p>
        </p:txBody>
      </p:sp>
      <p:sp>
        <p:nvSpPr>
          <p:cNvPr id="4" name="Місце для номера слайда 3"/>
          <p:cNvSpPr>
            <a:spLocks noGrp="1"/>
          </p:cNvSpPr>
          <p:nvPr>
            <p:ph type="sldNum" sz="quarter" idx="5"/>
          </p:nvPr>
        </p:nvSpPr>
        <p:spPr/>
        <p:txBody>
          <a:bodyPr/>
          <a:lstStyle/>
          <a:p>
            <a:fld id="{93A72769-CBFE-4B00-BDCC-0281CBA46955}" type="slidenum">
              <a:rPr lang="uk-UA" smtClean="0"/>
              <a:t>84</a:t>
            </a:fld>
            <a:endParaRPr lang="uk-UA"/>
          </a:p>
        </p:txBody>
      </p:sp>
    </p:spTree>
    <p:extLst>
      <p:ext uri="{BB962C8B-B14F-4D97-AF65-F5344CB8AC3E}">
        <p14:creationId xmlns:p14="http://schemas.microsoft.com/office/powerpoint/2010/main" val="371073261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ий слайд">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77343472-948F-40BD-A472-30AB1B770C99}"/>
              </a:ext>
            </a:extLst>
          </p:cNvPr>
          <p:cNvSpPr>
            <a:spLocks noGrp="1"/>
          </p:cNvSpPr>
          <p:nvPr>
            <p:ph type="ctrTitle"/>
          </p:nvPr>
        </p:nvSpPr>
        <p:spPr>
          <a:xfrm>
            <a:off x="1524000" y="1122363"/>
            <a:ext cx="9144000" cy="2387600"/>
          </a:xfrm>
        </p:spPr>
        <p:txBody>
          <a:bodyPr anchor="b"/>
          <a:lstStyle>
            <a:lvl1pPr algn="ctr">
              <a:defRPr sz="6000"/>
            </a:lvl1pPr>
          </a:lstStyle>
          <a:p>
            <a:r>
              <a:rPr lang="uk-UA"/>
              <a:t>Клацніть, щоб редагувати стиль зразка заголовка</a:t>
            </a:r>
          </a:p>
        </p:txBody>
      </p:sp>
      <p:sp>
        <p:nvSpPr>
          <p:cNvPr id="3" name="Підзаголовок 2">
            <a:extLst>
              <a:ext uri="{FF2B5EF4-FFF2-40B4-BE49-F238E27FC236}">
                <a16:creationId xmlns:a16="http://schemas.microsoft.com/office/drawing/2014/main" id="{C6829C32-FB9A-44FC-B6A9-BF8C364BB53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uk-UA"/>
              <a:t>Клацніть, щоб редагувати стиль зразка підзаголовка</a:t>
            </a:r>
          </a:p>
        </p:txBody>
      </p:sp>
      <p:sp>
        <p:nvSpPr>
          <p:cNvPr id="4" name="Місце для дати 3">
            <a:extLst>
              <a:ext uri="{FF2B5EF4-FFF2-40B4-BE49-F238E27FC236}">
                <a16:creationId xmlns:a16="http://schemas.microsoft.com/office/drawing/2014/main" id="{C7AC60A6-1949-4039-8BB8-5948D9B2EECC}"/>
              </a:ext>
            </a:extLst>
          </p:cNvPr>
          <p:cNvSpPr>
            <a:spLocks noGrp="1"/>
          </p:cNvSpPr>
          <p:nvPr>
            <p:ph type="dt" sz="half" idx="10"/>
          </p:nvPr>
        </p:nvSpPr>
        <p:spPr/>
        <p:txBody>
          <a:bodyPr/>
          <a:lstStyle/>
          <a:p>
            <a:fld id="{8E653695-D7E4-46C1-86BE-E975FEF87A04}" type="datetimeFigureOut">
              <a:rPr lang="uk-UA" smtClean="0"/>
              <a:t>28.02.2024</a:t>
            </a:fld>
            <a:endParaRPr lang="uk-UA"/>
          </a:p>
        </p:txBody>
      </p:sp>
      <p:sp>
        <p:nvSpPr>
          <p:cNvPr id="5" name="Місце для нижнього колонтитула 4">
            <a:extLst>
              <a:ext uri="{FF2B5EF4-FFF2-40B4-BE49-F238E27FC236}">
                <a16:creationId xmlns:a16="http://schemas.microsoft.com/office/drawing/2014/main" id="{B2CFDEDE-1AD5-4A7E-8E5C-1A2AC84DB288}"/>
              </a:ext>
            </a:extLst>
          </p:cNvPr>
          <p:cNvSpPr>
            <a:spLocks noGrp="1"/>
          </p:cNvSpPr>
          <p:nvPr>
            <p:ph type="ftr" sz="quarter" idx="11"/>
          </p:nvPr>
        </p:nvSpPr>
        <p:spPr/>
        <p:txBody>
          <a:bodyPr/>
          <a:lstStyle/>
          <a:p>
            <a:endParaRPr lang="uk-UA"/>
          </a:p>
        </p:txBody>
      </p:sp>
      <p:sp>
        <p:nvSpPr>
          <p:cNvPr id="6" name="Місце для номера слайда 5">
            <a:extLst>
              <a:ext uri="{FF2B5EF4-FFF2-40B4-BE49-F238E27FC236}">
                <a16:creationId xmlns:a16="http://schemas.microsoft.com/office/drawing/2014/main" id="{3D4D9DAF-F9DF-45A2-A223-EAB6DBBCFAD4}"/>
              </a:ext>
            </a:extLst>
          </p:cNvPr>
          <p:cNvSpPr>
            <a:spLocks noGrp="1"/>
          </p:cNvSpPr>
          <p:nvPr>
            <p:ph type="sldNum" sz="quarter" idx="12"/>
          </p:nvPr>
        </p:nvSpPr>
        <p:spPr/>
        <p:txBody>
          <a:bodyPr/>
          <a:lstStyle/>
          <a:p>
            <a:fld id="{0856ED21-35A3-47D0-B7FC-3DC2861E80BA}" type="slidenum">
              <a:rPr lang="uk-UA" smtClean="0"/>
              <a:t>‹№›</a:t>
            </a:fld>
            <a:endParaRPr lang="uk-UA"/>
          </a:p>
        </p:txBody>
      </p:sp>
    </p:spTree>
    <p:extLst>
      <p:ext uri="{BB962C8B-B14F-4D97-AF65-F5344CB8AC3E}">
        <p14:creationId xmlns:p14="http://schemas.microsoft.com/office/powerpoint/2010/main" val="408115395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і вертикальний текст">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0AE6C61A-D644-4B90-B1DB-0E1E5EA7C9D6}"/>
              </a:ext>
            </a:extLst>
          </p:cNvPr>
          <p:cNvSpPr>
            <a:spLocks noGrp="1"/>
          </p:cNvSpPr>
          <p:nvPr>
            <p:ph type="title"/>
          </p:nvPr>
        </p:nvSpPr>
        <p:spPr/>
        <p:txBody>
          <a:bodyPr/>
          <a:lstStyle/>
          <a:p>
            <a:r>
              <a:rPr lang="uk-UA"/>
              <a:t>Клацніть, щоб редагувати стиль зразка заголовка</a:t>
            </a:r>
          </a:p>
        </p:txBody>
      </p:sp>
      <p:sp>
        <p:nvSpPr>
          <p:cNvPr id="3" name="Місце для вертикального тексту 2">
            <a:extLst>
              <a:ext uri="{FF2B5EF4-FFF2-40B4-BE49-F238E27FC236}">
                <a16:creationId xmlns:a16="http://schemas.microsoft.com/office/drawing/2014/main" id="{EC8FCFE1-91A1-4DB7-B60F-9D3DBF58C194}"/>
              </a:ext>
            </a:extLst>
          </p:cNvPr>
          <p:cNvSpPr>
            <a:spLocks noGrp="1"/>
          </p:cNvSpPr>
          <p:nvPr>
            <p:ph type="body" orient="vert" idx="1"/>
          </p:nvPr>
        </p:nvSpPr>
        <p:spPr/>
        <p:txBody>
          <a:bodyPr vert="eaVert"/>
          <a:lstStyle/>
          <a:p>
            <a:pPr lvl="0"/>
            <a:r>
              <a:rPr lang="uk-UA"/>
              <a:t>Клацніть, щоб відредагувати стилі зразків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p>
        </p:txBody>
      </p:sp>
      <p:sp>
        <p:nvSpPr>
          <p:cNvPr id="4" name="Місце для дати 3">
            <a:extLst>
              <a:ext uri="{FF2B5EF4-FFF2-40B4-BE49-F238E27FC236}">
                <a16:creationId xmlns:a16="http://schemas.microsoft.com/office/drawing/2014/main" id="{692C4DF7-ED35-4564-808A-F1A5BCB4255A}"/>
              </a:ext>
            </a:extLst>
          </p:cNvPr>
          <p:cNvSpPr>
            <a:spLocks noGrp="1"/>
          </p:cNvSpPr>
          <p:nvPr>
            <p:ph type="dt" sz="half" idx="10"/>
          </p:nvPr>
        </p:nvSpPr>
        <p:spPr/>
        <p:txBody>
          <a:bodyPr/>
          <a:lstStyle/>
          <a:p>
            <a:fld id="{8E653695-D7E4-46C1-86BE-E975FEF87A04}" type="datetimeFigureOut">
              <a:rPr lang="uk-UA" smtClean="0"/>
              <a:t>28.02.2024</a:t>
            </a:fld>
            <a:endParaRPr lang="uk-UA"/>
          </a:p>
        </p:txBody>
      </p:sp>
      <p:sp>
        <p:nvSpPr>
          <p:cNvPr id="5" name="Місце для нижнього колонтитула 4">
            <a:extLst>
              <a:ext uri="{FF2B5EF4-FFF2-40B4-BE49-F238E27FC236}">
                <a16:creationId xmlns:a16="http://schemas.microsoft.com/office/drawing/2014/main" id="{2B81325A-9F76-4E48-ADDF-C7B180B549C6}"/>
              </a:ext>
            </a:extLst>
          </p:cNvPr>
          <p:cNvSpPr>
            <a:spLocks noGrp="1"/>
          </p:cNvSpPr>
          <p:nvPr>
            <p:ph type="ftr" sz="quarter" idx="11"/>
          </p:nvPr>
        </p:nvSpPr>
        <p:spPr/>
        <p:txBody>
          <a:bodyPr/>
          <a:lstStyle/>
          <a:p>
            <a:endParaRPr lang="uk-UA"/>
          </a:p>
        </p:txBody>
      </p:sp>
      <p:sp>
        <p:nvSpPr>
          <p:cNvPr id="6" name="Місце для номера слайда 5">
            <a:extLst>
              <a:ext uri="{FF2B5EF4-FFF2-40B4-BE49-F238E27FC236}">
                <a16:creationId xmlns:a16="http://schemas.microsoft.com/office/drawing/2014/main" id="{51A8F15B-80E2-4C91-B8F9-810ADC643021}"/>
              </a:ext>
            </a:extLst>
          </p:cNvPr>
          <p:cNvSpPr>
            <a:spLocks noGrp="1"/>
          </p:cNvSpPr>
          <p:nvPr>
            <p:ph type="sldNum" sz="quarter" idx="12"/>
          </p:nvPr>
        </p:nvSpPr>
        <p:spPr/>
        <p:txBody>
          <a:bodyPr/>
          <a:lstStyle/>
          <a:p>
            <a:fld id="{0856ED21-35A3-47D0-B7FC-3DC2861E80BA}" type="slidenum">
              <a:rPr lang="uk-UA" smtClean="0"/>
              <a:t>‹№›</a:t>
            </a:fld>
            <a:endParaRPr lang="uk-UA"/>
          </a:p>
        </p:txBody>
      </p:sp>
    </p:spTree>
    <p:extLst>
      <p:ext uri="{BB962C8B-B14F-4D97-AF65-F5344CB8AC3E}">
        <p14:creationId xmlns:p14="http://schemas.microsoft.com/office/powerpoint/2010/main" val="377867718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ий заголовок і текст">
    <p:spTree>
      <p:nvGrpSpPr>
        <p:cNvPr id="1" name=""/>
        <p:cNvGrpSpPr/>
        <p:nvPr/>
      </p:nvGrpSpPr>
      <p:grpSpPr>
        <a:xfrm>
          <a:off x="0" y="0"/>
          <a:ext cx="0" cy="0"/>
          <a:chOff x="0" y="0"/>
          <a:chExt cx="0" cy="0"/>
        </a:xfrm>
      </p:grpSpPr>
      <p:sp>
        <p:nvSpPr>
          <p:cNvPr id="2" name="Вертикальний заголовок 1">
            <a:extLst>
              <a:ext uri="{FF2B5EF4-FFF2-40B4-BE49-F238E27FC236}">
                <a16:creationId xmlns:a16="http://schemas.microsoft.com/office/drawing/2014/main" id="{A00ED9A6-E254-4DF4-84A6-A0D4AE4A1EFA}"/>
              </a:ext>
            </a:extLst>
          </p:cNvPr>
          <p:cNvSpPr>
            <a:spLocks noGrp="1"/>
          </p:cNvSpPr>
          <p:nvPr>
            <p:ph type="title" orient="vert"/>
          </p:nvPr>
        </p:nvSpPr>
        <p:spPr>
          <a:xfrm>
            <a:off x="8724900" y="365125"/>
            <a:ext cx="2628900" cy="5811838"/>
          </a:xfrm>
        </p:spPr>
        <p:txBody>
          <a:bodyPr vert="eaVert"/>
          <a:lstStyle/>
          <a:p>
            <a:r>
              <a:rPr lang="uk-UA"/>
              <a:t>Клацніть, щоб редагувати стиль зразка заголовка</a:t>
            </a:r>
          </a:p>
        </p:txBody>
      </p:sp>
      <p:sp>
        <p:nvSpPr>
          <p:cNvPr id="3" name="Місце для вертикального тексту 2">
            <a:extLst>
              <a:ext uri="{FF2B5EF4-FFF2-40B4-BE49-F238E27FC236}">
                <a16:creationId xmlns:a16="http://schemas.microsoft.com/office/drawing/2014/main" id="{D2F448CA-9761-4349-804F-0EC8ECC73636}"/>
              </a:ext>
            </a:extLst>
          </p:cNvPr>
          <p:cNvSpPr>
            <a:spLocks noGrp="1"/>
          </p:cNvSpPr>
          <p:nvPr>
            <p:ph type="body" orient="vert" idx="1"/>
          </p:nvPr>
        </p:nvSpPr>
        <p:spPr>
          <a:xfrm>
            <a:off x="838200" y="365125"/>
            <a:ext cx="7734300" cy="5811838"/>
          </a:xfrm>
        </p:spPr>
        <p:txBody>
          <a:bodyPr vert="eaVert"/>
          <a:lstStyle/>
          <a:p>
            <a:pPr lvl="0"/>
            <a:r>
              <a:rPr lang="uk-UA"/>
              <a:t>Клацніть, щоб відредагувати стилі зразків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p>
        </p:txBody>
      </p:sp>
      <p:sp>
        <p:nvSpPr>
          <p:cNvPr id="4" name="Місце для дати 3">
            <a:extLst>
              <a:ext uri="{FF2B5EF4-FFF2-40B4-BE49-F238E27FC236}">
                <a16:creationId xmlns:a16="http://schemas.microsoft.com/office/drawing/2014/main" id="{D072645D-26B7-4DA7-A415-BC047EA17F13}"/>
              </a:ext>
            </a:extLst>
          </p:cNvPr>
          <p:cNvSpPr>
            <a:spLocks noGrp="1"/>
          </p:cNvSpPr>
          <p:nvPr>
            <p:ph type="dt" sz="half" idx="10"/>
          </p:nvPr>
        </p:nvSpPr>
        <p:spPr/>
        <p:txBody>
          <a:bodyPr/>
          <a:lstStyle/>
          <a:p>
            <a:fld id="{8E653695-D7E4-46C1-86BE-E975FEF87A04}" type="datetimeFigureOut">
              <a:rPr lang="uk-UA" smtClean="0"/>
              <a:t>28.02.2024</a:t>
            </a:fld>
            <a:endParaRPr lang="uk-UA"/>
          </a:p>
        </p:txBody>
      </p:sp>
      <p:sp>
        <p:nvSpPr>
          <p:cNvPr id="5" name="Місце для нижнього колонтитула 4">
            <a:extLst>
              <a:ext uri="{FF2B5EF4-FFF2-40B4-BE49-F238E27FC236}">
                <a16:creationId xmlns:a16="http://schemas.microsoft.com/office/drawing/2014/main" id="{859BAF8F-9B64-4B66-B293-4299979DF834}"/>
              </a:ext>
            </a:extLst>
          </p:cNvPr>
          <p:cNvSpPr>
            <a:spLocks noGrp="1"/>
          </p:cNvSpPr>
          <p:nvPr>
            <p:ph type="ftr" sz="quarter" idx="11"/>
          </p:nvPr>
        </p:nvSpPr>
        <p:spPr/>
        <p:txBody>
          <a:bodyPr/>
          <a:lstStyle/>
          <a:p>
            <a:endParaRPr lang="uk-UA"/>
          </a:p>
        </p:txBody>
      </p:sp>
      <p:sp>
        <p:nvSpPr>
          <p:cNvPr id="6" name="Місце для номера слайда 5">
            <a:extLst>
              <a:ext uri="{FF2B5EF4-FFF2-40B4-BE49-F238E27FC236}">
                <a16:creationId xmlns:a16="http://schemas.microsoft.com/office/drawing/2014/main" id="{486BE214-0080-4CD2-AADE-70EE158B0711}"/>
              </a:ext>
            </a:extLst>
          </p:cNvPr>
          <p:cNvSpPr>
            <a:spLocks noGrp="1"/>
          </p:cNvSpPr>
          <p:nvPr>
            <p:ph type="sldNum" sz="quarter" idx="12"/>
          </p:nvPr>
        </p:nvSpPr>
        <p:spPr/>
        <p:txBody>
          <a:bodyPr/>
          <a:lstStyle/>
          <a:p>
            <a:fld id="{0856ED21-35A3-47D0-B7FC-3DC2861E80BA}" type="slidenum">
              <a:rPr lang="uk-UA" smtClean="0"/>
              <a:t>‹№›</a:t>
            </a:fld>
            <a:endParaRPr lang="uk-UA"/>
          </a:p>
        </p:txBody>
      </p:sp>
    </p:spTree>
    <p:extLst>
      <p:ext uri="{BB962C8B-B14F-4D97-AF65-F5344CB8AC3E}">
        <p14:creationId xmlns:p14="http://schemas.microsoft.com/office/powerpoint/2010/main" val="227299149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Назва та вміст">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09E3EE03-793B-4920-A7A5-B08AAA841696}"/>
              </a:ext>
            </a:extLst>
          </p:cNvPr>
          <p:cNvSpPr>
            <a:spLocks noGrp="1"/>
          </p:cNvSpPr>
          <p:nvPr>
            <p:ph type="title"/>
          </p:nvPr>
        </p:nvSpPr>
        <p:spPr/>
        <p:txBody>
          <a:bodyPr/>
          <a:lstStyle/>
          <a:p>
            <a:r>
              <a:rPr lang="uk-UA"/>
              <a:t>Клацніть, щоб редагувати стиль зразка заголовка</a:t>
            </a:r>
          </a:p>
        </p:txBody>
      </p:sp>
      <p:sp>
        <p:nvSpPr>
          <p:cNvPr id="3" name="Місце для вмісту 2">
            <a:extLst>
              <a:ext uri="{FF2B5EF4-FFF2-40B4-BE49-F238E27FC236}">
                <a16:creationId xmlns:a16="http://schemas.microsoft.com/office/drawing/2014/main" id="{9375A512-4814-4A03-B672-AEF4496E2F3D}"/>
              </a:ext>
            </a:extLst>
          </p:cNvPr>
          <p:cNvSpPr>
            <a:spLocks noGrp="1"/>
          </p:cNvSpPr>
          <p:nvPr>
            <p:ph idx="1"/>
          </p:nvPr>
        </p:nvSpPr>
        <p:spPr/>
        <p:txBody>
          <a:bodyPr/>
          <a:lstStyle/>
          <a:p>
            <a:pPr lvl="0"/>
            <a:r>
              <a:rPr lang="uk-UA"/>
              <a:t>Клацніть, щоб відредагувати стилі зразків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p>
        </p:txBody>
      </p:sp>
      <p:sp>
        <p:nvSpPr>
          <p:cNvPr id="4" name="Місце для дати 3">
            <a:extLst>
              <a:ext uri="{FF2B5EF4-FFF2-40B4-BE49-F238E27FC236}">
                <a16:creationId xmlns:a16="http://schemas.microsoft.com/office/drawing/2014/main" id="{6C0ACAC3-5B24-45E3-8E28-00249BE0FBB1}"/>
              </a:ext>
            </a:extLst>
          </p:cNvPr>
          <p:cNvSpPr>
            <a:spLocks noGrp="1"/>
          </p:cNvSpPr>
          <p:nvPr>
            <p:ph type="dt" sz="half" idx="10"/>
          </p:nvPr>
        </p:nvSpPr>
        <p:spPr/>
        <p:txBody>
          <a:bodyPr/>
          <a:lstStyle/>
          <a:p>
            <a:fld id="{8E653695-D7E4-46C1-86BE-E975FEF87A04}" type="datetimeFigureOut">
              <a:rPr lang="uk-UA" smtClean="0"/>
              <a:t>28.02.2024</a:t>
            </a:fld>
            <a:endParaRPr lang="uk-UA"/>
          </a:p>
        </p:txBody>
      </p:sp>
      <p:sp>
        <p:nvSpPr>
          <p:cNvPr id="5" name="Місце для нижнього колонтитула 4">
            <a:extLst>
              <a:ext uri="{FF2B5EF4-FFF2-40B4-BE49-F238E27FC236}">
                <a16:creationId xmlns:a16="http://schemas.microsoft.com/office/drawing/2014/main" id="{FED73A60-6523-421B-9B70-D16AD39DF950}"/>
              </a:ext>
            </a:extLst>
          </p:cNvPr>
          <p:cNvSpPr>
            <a:spLocks noGrp="1"/>
          </p:cNvSpPr>
          <p:nvPr>
            <p:ph type="ftr" sz="quarter" idx="11"/>
          </p:nvPr>
        </p:nvSpPr>
        <p:spPr/>
        <p:txBody>
          <a:bodyPr/>
          <a:lstStyle/>
          <a:p>
            <a:endParaRPr lang="uk-UA"/>
          </a:p>
        </p:txBody>
      </p:sp>
      <p:sp>
        <p:nvSpPr>
          <p:cNvPr id="6" name="Місце для номера слайда 5">
            <a:extLst>
              <a:ext uri="{FF2B5EF4-FFF2-40B4-BE49-F238E27FC236}">
                <a16:creationId xmlns:a16="http://schemas.microsoft.com/office/drawing/2014/main" id="{0C44114F-9736-4F8A-BAB4-93280862F467}"/>
              </a:ext>
            </a:extLst>
          </p:cNvPr>
          <p:cNvSpPr>
            <a:spLocks noGrp="1"/>
          </p:cNvSpPr>
          <p:nvPr>
            <p:ph type="sldNum" sz="quarter" idx="12"/>
          </p:nvPr>
        </p:nvSpPr>
        <p:spPr/>
        <p:txBody>
          <a:bodyPr/>
          <a:lstStyle/>
          <a:p>
            <a:fld id="{0856ED21-35A3-47D0-B7FC-3DC2861E80BA}" type="slidenum">
              <a:rPr lang="uk-UA" smtClean="0"/>
              <a:t>‹№›</a:t>
            </a:fld>
            <a:endParaRPr lang="uk-UA"/>
          </a:p>
        </p:txBody>
      </p:sp>
    </p:spTree>
    <p:extLst>
      <p:ext uri="{BB962C8B-B14F-4D97-AF65-F5344CB8AC3E}">
        <p14:creationId xmlns:p14="http://schemas.microsoft.com/office/powerpoint/2010/main" val="344456273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Назва розділу">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FD2ACDEE-3B94-4376-BF76-BB9CE4B42B60}"/>
              </a:ext>
            </a:extLst>
          </p:cNvPr>
          <p:cNvSpPr>
            <a:spLocks noGrp="1"/>
          </p:cNvSpPr>
          <p:nvPr>
            <p:ph type="title"/>
          </p:nvPr>
        </p:nvSpPr>
        <p:spPr>
          <a:xfrm>
            <a:off x="831850" y="1709738"/>
            <a:ext cx="10515600" cy="2852737"/>
          </a:xfrm>
        </p:spPr>
        <p:txBody>
          <a:bodyPr anchor="b"/>
          <a:lstStyle>
            <a:lvl1pPr>
              <a:defRPr sz="6000"/>
            </a:lvl1pPr>
          </a:lstStyle>
          <a:p>
            <a:r>
              <a:rPr lang="uk-UA"/>
              <a:t>Клацніть, щоб редагувати стиль зразка заголовка</a:t>
            </a:r>
          </a:p>
        </p:txBody>
      </p:sp>
      <p:sp>
        <p:nvSpPr>
          <p:cNvPr id="3" name="Місце для тексту 2">
            <a:extLst>
              <a:ext uri="{FF2B5EF4-FFF2-40B4-BE49-F238E27FC236}">
                <a16:creationId xmlns:a16="http://schemas.microsoft.com/office/drawing/2014/main" id="{2CBCBA5B-D8C6-4CDD-AD63-34DE3E1E855A}"/>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uk-UA"/>
              <a:t>Клацніть, щоб відредагувати стилі зразків тексту</a:t>
            </a:r>
          </a:p>
        </p:txBody>
      </p:sp>
      <p:sp>
        <p:nvSpPr>
          <p:cNvPr id="4" name="Місце для дати 3">
            <a:extLst>
              <a:ext uri="{FF2B5EF4-FFF2-40B4-BE49-F238E27FC236}">
                <a16:creationId xmlns:a16="http://schemas.microsoft.com/office/drawing/2014/main" id="{24BE57FA-3E6F-4DB5-A999-A351DF595BDE}"/>
              </a:ext>
            </a:extLst>
          </p:cNvPr>
          <p:cNvSpPr>
            <a:spLocks noGrp="1"/>
          </p:cNvSpPr>
          <p:nvPr>
            <p:ph type="dt" sz="half" idx="10"/>
          </p:nvPr>
        </p:nvSpPr>
        <p:spPr/>
        <p:txBody>
          <a:bodyPr/>
          <a:lstStyle/>
          <a:p>
            <a:fld id="{8E653695-D7E4-46C1-86BE-E975FEF87A04}" type="datetimeFigureOut">
              <a:rPr lang="uk-UA" smtClean="0"/>
              <a:t>28.02.2024</a:t>
            </a:fld>
            <a:endParaRPr lang="uk-UA"/>
          </a:p>
        </p:txBody>
      </p:sp>
      <p:sp>
        <p:nvSpPr>
          <p:cNvPr id="5" name="Місце для нижнього колонтитула 4">
            <a:extLst>
              <a:ext uri="{FF2B5EF4-FFF2-40B4-BE49-F238E27FC236}">
                <a16:creationId xmlns:a16="http://schemas.microsoft.com/office/drawing/2014/main" id="{6E453CDC-2B7D-4640-BA2E-774A374650BC}"/>
              </a:ext>
            </a:extLst>
          </p:cNvPr>
          <p:cNvSpPr>
            <a:spLocks noGrp="1"/>
          </p:cNvSpPr>
          <p:nvPr>
            <p:ph type="ftr" sz="quarter" idx="11"/>
          </p:nvPr>
        </p:nvSpPr>
        <p:spPr/>
        <p:txBody>
          <a:bodyPr/>
          <a:lstStyle/>
          <a:p>
            <a:endParaRPr lang="uk-UA"/>
          </a:p>
        </p:txBody>
      </p:sp>
      <p:sp>
        <p:nvSpPr>
          <p:cNvPr id="6" name="Місце для номера слайда 5">
            <a:extLst>
              <a:ext uri="{FF2B5EF4-FFF2-40B4-BE49-F238E27FC236}">
                <a16:creationId xmlns:a16="http://schemas.microsoft.com/office/drawing/2014/main" id="{D64CF925-9030-442A-9EBE-9A536FBBC1C6}"/>
              </a:ext>
            </a:extLst>
          </p:cNvPr>
          <p:cNvSpPr>
            <a:spLocks noGrp="1"/>
          </p:cNvSpPr>
          <p:nvPr>
            <p:ph type="sldNum" sz="quarter" idx="12"/>
          </p:nvPr>
        </p:nvSpPr>
        <p:spPr/>
        <p:txBody>
          <a:bodyPr/>
          <a:lstStyle/>
          <a:p>
            <a:fld id="{0856ED21-35A3-47D0-B7FC-3DC2861E80BA}" type="slidenum">
              <a:rPr lang="uk-UA" smtClean="0"/>
              <a:t>‹№›</a:t>
            </a:fld>
            <a:endParaRPr lang="uk-UA"/>
          </a:p>
        </p:txBody>
      </p:sp>
    </p:spTree>
    <p:extLst>
      <p:ext uri="{BB962C8B-B14F-4D97-AF65-F5344CB8AC3E}">
        <p14:creationId xmlns:p14="http://schemas.microsoft.com/office/powerpoint/2010/main" val="84874328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єкти">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884D84C9-840E-437B-8242-3E7C7FB91BA8}"/>
              </a:ext>
            </a:extLst>
          </p:cNvPr>
          <p:cNvSpPr>
            <a:spLocks noGrp="1"/>
          </p:cNvSpPr>
          <p:nvPr>
            <p:ph type="title"/>
          </p:nvPr>
        </p:nvSpPr>
        <p:spPr/>
        <p:txBody>
          <a:bodyPr/>
          <a:lstStyle/>
          <a:p>
            <a:r>
              <a:rPr lang="uk-UA"/>
              <a:t>Клацніть, щоб редагувати стиль зразка заголовка</a:t>
            </a:r>
          </a:p>
        </p:txBody>
      </p:sp>
      <p:sp>
        <p:nvSpPr>
          <p:cNvPr id="3" name="Місце для вмісту 2">
            <a:extLst>
              <a:ext uri="{FF2B5EF4-FFF2-40B4-BE49-F238E27FC236}">
                <a16:creationId xmlns:a16="http://schemas.microsoft.com/office/drawing/2014/main" id="{727C11D7-25DE-4747-9A60-93060AB398C5}"/>
              </a:ext>
            </a:extLst>
          </p:cNvPr>
          <p:cNvSpPr>
            <a:spLocks noGrp="1"/>
          </p:cNvSpPr>
          <p:nvPr>
            <p:ph sz="half" idx="1"/>
          </p:nvPr>
        </p:nvSpPr>
        <p:spPr>
          <a:xfrm>
            <a:off x="838200" y="1825625"/>
            <a:ext cx="5181600" cy="4351338"/>
          </a:xfrm>
        </p:spPr>
        <p:txBody>
          <a:bodyPr/>
          <a:lstStyle/>
          <a:p>
            <a:pPr lvl="0"/>
            <a:r>
              <a:rPr lang="uk-UA"/>
              <a:t>Клацніть, щоб відредагувати стилі зразків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p>
        </p:txBody>
      </p:sp>
      <p:sp>
        <p:nvSpPr>
          <p:cNvPr id="4" name="Місце для вмісту 3">
            <a:extLst>
              <a:ext uri="{FF2B5EF4-FFF2-40B4-BE49-F238E27FC236}">
                <a16:creationId xmlns:a16="http://schemas.microsoft.com/office/drawing/2014/main" id="{04669035-CEBB-4D97-890C-6315C28FA40E}"/>
              </a:ext>
            </a:extLst>
          </p:cNvPr>
          <p:cNvSpPr>
            <a:spLocks noGrp="1"/>
          </p:cNvSpPr>
          <p:nvPr>
            <p:ph sz="half" idx="2"/>
          </p:nvPr>
        </p:nvSpPr>
        <p:spPr>
          <a:xfrm>
            <a:off x="6172200" y="1825625"/>
            <a:ext cx="5181600" cy="4351338"/>
          </a:xfrm>
        </p:spPr>
        <p:txBody>
          <a:bodyPr/>
          <a:lstStyle/>
          <a:p>
            <a:pPr lvl="0"/>
            <a:r>
              <a:rPr lang="uk-UA"/>
              <a:t>Клацніть, щоб відредагувати стилі зразків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p>
        </p:txBody>
      </p:sp>
      <p:sp>
        <p:nvSpPr>
          <p:cNvPr id="5" name="Місце для дати 4">
            <a:extLst>
              <a:ext uri="{FF2B5EF4-FFF2-40B4-BE49-F238E27FC236}">
                <a16:creationId xmlns:a16="http://schemas.microsoft.com/office/drawing/2014/main" id="{D48CECD2-1D6A-4148-AA4A-723F0B94FE15}"/>
              </a:ext>
            </a:extLst>
          </p:cNvPr>
          <p:cNvSpPr>
            <a:spLocks noGrp="1"/>
          </p:cNvSpPr>
          <p:nvPr>
            <p:ph type="dt" sz="half" idx="10"/>
          </p:nvPr>
        </p:nvSpPr>
        <p:spPr/>
        <p:txBody>
          <a:bodyPr/>
          <a:lstStyle/>
          <a:p>
            <a:fld id="{8E653695-D7E4-46C1-86BE-E975FEF87A04}" type="datetimeFigureOut">
              <a:rPr lang="uk-UA" smtClean="0"/>
              <a:t>28.02.2024</a:t>
            </a:fld>
            <a:endParaRPr lang="uk-UA"/>
          </a:p>
        </p:txBody>
      </p:sp>
      <p:sp>
        <p:nvSpPr>
          <p:cNvPr id="6" name="Місце для нижнього колонтитула 5">
            <a:extLst>
              <a:ext uri="{FF2B5EF4-FFF2-40B4-BE49-F238E27FC236}">
                <a16:creationId xmlns:a16="http://schemas.microsoft.com/office/drawing/2014/main" id="{C1CA6C1A-D237-465D-B00E-EA2843C1D30A}"/>
              </a:ext>
            </a:extLst>
          </p:cNvPr>
          <p:cNvSpPr>
            <a:spLocks noGrp="1"/>
          </p:cNvSpPr>
          <p:nvPr>
            <p:ph type="ftr" sz="quarter" idx="11"/>
          </p:nvPr>
        </p:nvSpPr>
        <p:spPr/>
        <p:txBody>
          <a:bodyPr/>
          <a:lstStyle/>
          <a:p>
            <a:endParaRPr lang="uk-UA"/>
          </a:p>
        </p:txBody>
      </p:sp>
      <p:sp>
        <p:nvSpPr>
          <p:cNvPr id="7" name="Місце для номера слайда 6">
            <a:extLst>
              <a:ext uri="{FF2B5EF4-FFF2-40B4-BE49-F238E27FC236}">
                <a16:creationId xmlns:a16="http://schemas.microsoft.com/office/drawing/2014/main" id="{8803620E-7B23-4016-ACA8-69AB2860AC56}"/>
              </a:ext>
            </a:extLst>
          </p:cNvPr>
          <p:cNvSpPr>
            <a:spLocks noGrp="1"/>
          </p:cNvSpPr>
          <p:nvPr>
            <p:ph type="sldNum" sz="quarter" idx="12"/>
          </p:nvPr>
        </p:nvSpPr>
        <p:spPr/>
        <p:txBody>
          <a:bodyPr/>
          <a:lstStyle/>
          <a:p>
            <a:fld id="{0856ED21-35A3-47D0-B7FC-3DC2861E80BA}" type="slidenum">
              <a:rPr lang="uk-UA" smtClean="0"/>
              <a:t>‹№›</a:t>
            </a:fld>
            <a:endParaRPr lang="uk-UA"/>
          </a:p>
        </p:txBody>
      </p:sp>
    </p:spTree>
    <p:extLst>
      <p:ext uri="{BB962C8B-B14F-4D97-AF65-F5344CB8AC3E}">
        <p14:creationId xmlns:p14="http://schemas.microsoft.com/office/powerpoint/2010/main" val="63133772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Порівняння">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85EC4E36-6485-408E-8860-55E2726AB9BD}"/>
              </a:ext>
            </a:extLst>
          </p:cNvPr>
          <p:cNvSpPr>
            <a:spLocks noGrp="1"/>
          </p:cNvSpPr>
          <p:nvPr>
            <p:ph type="title"/>
          </p:nvPr>
        </p:nvSpPr>
        <p:spPr>
          <a:xfrm>
            <a:off x="839788" y="365125"/>
            <a:ext cx="10515600" cy="1325563"/>
          </a:xfrm>
        </p:spPr>
        <p:txBody>
          <a:bodyPr/>
          <a:lstStyle/>
          <a:p>
            <a:r>
              <a:rPr lang="uk-UA"/>
              <a:t>Клацніть, щоб редагувати стиль зразка заголовка</a:t>
            </a:r>
          </a:p>
        </p:txBody>
      </p:sp>
      <p:sp>
        <p:nvSpPr>
          <p:cNvPr id="3" name="Місце для тексту 2">
            <a:extLst>
              <a:ext uri="{FF2B5EF4-FFF2-40B4-BE49-F238E27FC236}">
                <a16:creationId xmlns:a16="http://schemas.microsoft.com/office/drawing/2014/main" id="{BA7ADD05-C9EB-4C3A-823B-95C9F6D58DD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uk-UA"/>
              <a:t>Клацніть, щоб відредагувати стилі зразків тексту</a:t>
            </a:r>
          </a:p>
        </p:txBody>
      </p:sp>
      <p:sp>
        <p:nvSpPr>
          <p:cNvPr id="4" name="Місце для вмісту 3">
            <a:extLst>
              <a:ext uri="{FF2B5EF4-FFF2-40B4-BE49-F238E27FC236}">
                <a16:creationId xmlns:a16="http://schemas.microsoft.com/office/drawing/2014/main" id="{663E28E1-DB5C-4EB6-9C2F-CA8CC1C05EB6}"/>
              </a:ext>
            </a:extLst>
          </p:cNvPr>
          <p:cNvSpPr>
            <a:spLocks noGrp="1"/>
          </p:cNvSpPr>
          <p:nvPr>
            <p:ph sz="half" idx="2"/>
          </p:nvPr>
        </p:nvSpPr>
        <p:spPr>
          <a:xfrm>
            <a:off x="839788" y="2505075"/>
            <a:ext cx="5157787" cy="3684588"/>
          </a:xfrm>
        </p:spPr>
        <p:txBody>
          <a:bodyPr/>
          <a:lstStyle/>
          <a:p>
            <a:pPr lvl="0"/>
            <a:r>
              <a:rPr lang="uk-UA"/>
              <a:t>Клацніть, щоб відредагувати стилі зразків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p>
        </p:txBody>
      </p:sp>
      <p:sp>
        <p:nvSpPr>
          <p:cNvPr id="5" name="Місце для тексту 4">
            <a:extLst>
              <a:ext uri="{FF2B5EF4-FFF2-40B4-BE49-F238E27FC236}">
                <a16:creationId xmlns:a16="http://schemas.microsoft.com/office/drawing/2014/main" id="{74A51E29-38F8-4373-97AA-74013EA53EE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uk-UA"/>
              <a:t>Клацніть, щоб відредагувати стилі зразків тексту</a:t>
            </a:r>
          </a:p>
        </p:txBody>
      </p:sp>
      <p:sp>
        <p:nvSpPr>
          <p:cNvPr id="6" name="Місце для вмісту 5">
            <a:extLst>
              <a:ext uri="{FF2B5EF4-FFF2-40B4-BE49-F238E27FC236}">
                <a16:creationId xmlns:a16="http://schemas.microsoft.com/office/drawing/2014/main" id="{FB610BAE-7EAC-4DF1-A701-7A0AA85EF709}"/>
              </a:ext>
            </a:extLst>
          </p:cNvPr>
          <p:cNvSpPr>
            <a:spLocks noGrp="1"/>
          </p:cNvSpPr>
          <p:nvPr>
            <p:ph sz="quarter" idx="4"/>
          </p:nvPr>
        </p:nvSpPr>
        <p:spPr>
          <a:xfrm>
            <a:off x="6172200" y="2505075"/>
            <a:ext cx="5183188" cy="3684588"/>
          </a:xfrm>
        </p:spPr>
        <p:txBody>
          <a:bodyPr/>
          <a:lstStyle/>
          <a:p>
            <a:pPr lvl="0"/>
            <a:r>
              <a:rPr lang="uk-UA"/>
              <a:t>Клацніть, щоб відредагувати стилі зразків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p>
        </p:txBody>
      </p:sp>
      <p:sp>
        <p:nvSpPr>
          <p:cNvPr id="7" name="Місце для дати 6">
            <a:extLst>
              <a:ext uri="{FF2B5EF4-FFF2-40B4-BE49-F238E27FC236}">
                <a16:creationId xmlns:a16="http://schemas.microsoft.com/office/drawing/2014/main" id="{651AB551-2B5E-489F-9958-DD58A6F22D89}"/>
              </a:ext>
            </a:extLst>
          </p:cNvPr>
          <p:cNvSpPr>
            <a:spLocks noGrp="1"/>
          </p:cNvSpPr>
          <p:nvPr>
            <p:ph type="dt" sz="half" idx="10"/>
          </p:nvPr>
        </p:nvSpPr>
        <p:spPr/>
        <p:txBody>
          <a:bodyPr/>
          <a:lstStyle/>
          <a:p>
            <a:fld id="{8E653695-D7E4-46C1-86BE-E975FEF87A04}" type="datetimeFigureOut">
              <a:rPr lang="uk-UA" smtClean="0"/>
              <a:t>28.02.2024</a:t>
            </a:fld>
            <a:endParaRPr lang="uk-UA"/>
          </a:p>
        </p:txBody>
      </p:sp>
      <p:sp>
        <p:nvSpPr>
          <p:cNvPr id="8" name="Місце для нижнього колонтитула 7">
            <a:extLst>
              <a:ext uri="{FF2B5EF4-FFF2-40B4-BE49-F238E27FC236}">
                <a16:creationId xmlns:a16="http://schemas.microsoft.com/office/drawing/2014/main" id="{346E4D3E-01E5-4F53-A1BA-EC75330B71BF}"/>
              </a:ext>
            </a:extLst>
          </p:cNvPr>
          <p:cNvSpPr>
            <a:spLocks noGrp="1"/>
          </p:cNvSpPr>
          <p:nvPr>
            <p:ph type="ftr" sz="quarter" idx="11"/>
          </p:nvPr>
        </p:nvSpPr>
        <p:spPr/>
        <p:txBody>
          <a:bodyPr/>
          <a:lstStyle/>
          <a:p>
            <a:endParaRPr lang="uk-UA"/>
          </a:p>
        </p:txBody>
      </p:sp>
      <p:sp>
        <p:nvSpPr>
          <p:cNvPr id="9" name="Місце для номера слайда 8">
            <a:extLst>
              <a:ext uri="{FF2B5EF4-FFF2-40B4-BE49-F238E27FC236}">
                <a16:creationId xmlns:a16="http://schemas.microsoft.com/office/drawing/2014/main" id="{304ED849-5EDA-42AD-9816-ACA0BA5A28EB}"/>
              </a:ext>
            </a:extLst>
          </p:cNvPr>
          <p:cNvSpPr>
            <a:spLocks noGrp="1"/>
          </p:cNvSpPr>
          <p:nvPr>
            <p:ph type="sldNum" sz="quarter" idx="12"/>
          </p:nvPr>
        </p:nvSpPr>
        <p:spPr/>
        <p:txBody>
          <a:bodyPr/>
          <a:lstStyle/>
          <a:p>
            <a:fld id="{0856ED21-35A3-47D0-B7FC-3DC2861E80BA}" type="slidenum">
              <a:rPr lang="uk-UA" smtClean="0"/>
              <a:t>‹№›</a:t>
            </a:fld>
            <a:endParaRPr lang="uk-UA"/>
          </a:p>
        </p:txBody>
      </p:sp>
    </p:spTree>
    <p:extLst>
      <p:ext uri="{BB962C8B-B14F-4D97-AF65-F5344CB8AC3E}">
        <p14:creationId xmlns:p14="http://schemas.microsoft.com/office/powerpoint/2010/main" val="350516410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Лише заголовок">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CA46998D-FF14-44D3-8F54-BD3E1A190672}"/>
              </a:ext>
            </a:extLst>
          </p:cNvPr>
          <p:cNvSpPr>
            <a:spLocks noGrp="1"/>
          </p:cNvSpPr>
          <p:nvPr>
            <p:ph type="title"/>
          </p:nvPr>
        </p:nvSpPr>
        <p:spPr/>
        <p:txBody>
          <a:bodyPr/>
          <a:lstStyle/>
          <a:p>
            <a:r>
              <a:rPr lang="uk-UA"/>
              <a:t>Клацніть, щоб редагувати стиль зразка заголовка</a:t>
            </a:r>
          </a:p>
        </p:txBody>
      </p:sp>
      <p:sp>
        <p:nvSpPr>
          <p:cNvPr id="3" name="Місце для дати 2">
            <a:extLst>
              <a:ext uri="{FF2B5EF4-FFF2-40B4-BE49-F238E27FC236}">
                <a16:creationId xmlns:a16="http://schemas.microsoft.com/office/drawing/2014/main" id="{5A44843E-2869-46EC-859E-4B3406D58050}"/>
              </a:ext>
            </a:extLst>
          </p:cNvPr>
          <p:cNvSpPr>
            <a:spLocks noGrp="1"/>
          </p:cNvSpPr>
          <p:nvPr>
            <p:ph type="dt" sz="half" idx="10"/>
          </p:nvPr>
        </p:nvSpPr>
        <p:spPr/>
        <p:txBody>
          <a:bodyPr/>
          <a:lstStyle/>
          <a:p>
            <a:fld id="{8E653695-D7E4-46C1-86BE-E975FEF87A04}" type="datetimeFigureOut">
              <a:rPr lang="uk-UA" smtClean="0"/>
              <a:t>28.02.2024</a:t>
            </a:fld>
            <a:endParaRPr lang="uk-UA"/>
          </a:p>
        </p:txBody>
      </p:sp>
      <p:sp>
        <p:nvSpPr>
          <p:cNvPr id="4" name="Місце для нижнього колонтитула 3">
            <a:extLst>
              <a:ext uri="{FF2B5EF4-FFF2-40B4-BE49-F238E27FC236}">
                <a16:creationId xmlns:a16="http://schemas.microsoft.com/office/drawing/2014/main" id="{B330B96F-8099-47F3-A4D8-38E0EDF79AEF}"/>
              </a:ext>
            </a:extLst>
          </p:cNvPr>
          <p:cNvSpPr>
            <a:spLocks noGrp="1"/>
          </p:cNvSpPr>
          <p:nvPr>
            <p:ph type="ftr" sz="quarter" idx="11"/>
          </p:nvPr>
        </p:nvSpPr>
        <p:spPr/>
        <p:txBody>
          <a:bodyPr/>
          <a:lstStyle/>
          <a:p>
            <a:endParaRPr lang="uk-UA"/>
          </a:p>
        </p:txBody>
      </p:sp>
      <p:sp>
        <p:nvSpPr>
          <p:cNvPr id="5" name="Місце для номера слайда 4">
            <a:extLst>
              <a:ext uri="{FF2B5EF4-FFF2-40B4-BE49-F238E27FC236}">
                <a16:creationId xmlns:a16="http://schemas.microsoft.com/office/drawing/2014/main" id="{A0891043-0CB1-4E6D-ADBC-5DA16CF7B809}"/>
              </a:ext>
            </a:extLst>
          </p:cNvPr>
          <p:cNvSpPr>
            <a:spLocks noGrp="1"/>
          </p:cNvSpPr>
          <p:nvPr>
            <p:ph type="sldNum" sz="quarter" idx="12"/>
          </p:nvPr>
        </p:nvSpPr>
        <p:spPr/>
        <p:txBody>
          <a:bodyPr/>
          <a:lstStyle/>
          <a:p>
            <a:fld id="{0856ED21-35A3-47D0-B7FC-3DC2861E80BA}" type="slidenum">
              <a:rPr lang="uk-UA" smtClean="0"/>
              <a:t>‹№›</a:t>
            </a:fld>
            <a:endParaRPr lang="uk-UA"/>
          </a:p>
        </p:txBody>
      </p:sp>
    </p:spTree>
    <p:extLst>
      <p:ext uri="{BB962C8B-B14F-4D97-AF65-F5344CB8AC3E}">
        <p14:creationId xmlns:p14="http://schemas.microsoft.com/office/powerpoint/2010/main" val="87782563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ий слайд">
    <p:spTree>
      <p:nvGrpSpPr>
        <p:cNvPr id="1" name=""/>
        <p:cNvGrpSpPr/>
        <p:nvPr/>
      </p:nvGrpSpPr>
      <p:grpSpPr>
        <a:xfrm>
          <a:off x="0" y="0"/>
          <a:ext cx="0" cy="0"/>
          <a:chOff x="0" y="0"/>
          <a:chExt cx="0" cy="0"/>
        </a:xfrm>
      </p:grpSpPr>
      <p:sp>
        <p:nvSpPr>
          <p:cNvPr id="2" name="Місце для дати 1">
            <a:extLst>
              <a:ext uri="{FF2B5EF4-FFF2-40B4-BE49-F238E27FC236}">
                <a16:creationId xmlns:a16="http://schemas.microsoft.com/office/drawing/2014/main" id="{0821B307-852C-4DED-A644-30FCCA84CDDC}"/>
              </a:ext>
            </a:extLst>
          </p:cNvPr>
          <p:cNvSpPr>
            <a:spLocks noGrp="1"/>
          </p:cNvSpPr>
          <p:nvPr>
            <p:ph type="dt" sz="half" idx="10"/>
          </p:nvPr>
        </p:nvSpPr>
        <p:spPr/>
        <p:txBody>
          <a:bodyPr/>
          <a:lstStyle/>
          <a:p>
            <a:fld id="{8E653695-D7E4-46C1-86BE-E975FEF87A04}" type="datetimeFigureOut">
              <a:rPr lang="uk-UA" smtClean="0"/>
              <a:t>28.02.2024</a:t>
            </a:fld>
            <a:endParaRPr lang="uk-UA"/>
          </a:p>
        </p:txBody>
      </p:sp>
      <p:sp>
        <p:nvSpPr>
          <p:cNvPr id="3" name="Місце для нижнього колонтитула 2">
            <a:extLst>
              <a:ext uri="{FF2B5EF4-FFF2-40B4-BE49-F238E27FC236}">
                <a16:creationId xmlns:a16="http://schemas.microsoft.com/office/drawing/2014/main" id="{1351BAD5-1AA0-4848-A108-96334894BFD1}"/>
              </a:ext>
            </a:extLst>
          </p:cNvPr>
          <p:cNvSpPr>
            <a:spLocks noGrp="1"/>
          </p:cNvSpPr>
          <p:nvPr>
            <p:ph type="ftr" sz="quarter" idx="11"/>
          </p:nvPr>
        </p:nvSpPr>
        <p:spPr/>
        <p:txBody>
          <a:bodyPr/>
          <a:lstStyle/>
          <a:p>
            <a:endParaRPr lang="uk-UA"/>
          </a:p>
        </p:txBody>
      </p:sp>
      <p:sp>
        <p:nvSpPr>
          <p:cNvPr id="4" name="Місце для номера слайда 3">
            <a:extLst>
              <a:ext uri="{FF2B5EF4-FFF2-40B4-BE49-F238E27FC236}">
                <a16:creationId xmlns:a16="http://schemas.microsoft.com/office/drawing/2014/main" id="{9B4B9B02-539D-420D-9E5A-9398926EE72F}"/>
              </a:ext>
            </a:extLst>
          </p:cNvPr>
          <p:cNvSpPr>
            <a:spLocks noGrp="1"/>
          </p:cNvSpPr>
          <p:nvPr>
            <p:ph type="sldNum" sz="quarter" idx="12"/>
          </p:nvPr>
        </p:nvSpPr>
        <p:spPr/>
        <p:txBody>
          <a:bodyPr/>
          <a:lstStyle/>
          <a:p>
            <a:fld id="{0856ED21-35A3-47D0-B7FC-3DC2861E80BA}" type="slidenum">
              <a:rPr lang="uk-UA" smtClean="0"/>
              <a:t>‹№›</a:t>
            </a:fld>
            <a:endParaRPr lang="uk-UA"/>
          </a:p>
        </p:txBody>
      </p:sp>
    </p:spTree>
    <p:extLst>
      <p:ext uri="{BB962C8B-B14F-4D97-AF65-F5344CB8AC3E}">
        <p14:creationId xmlns:p14="http://schemas.microsoft.com/office/powerpoint/2010/main" val="49916541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Вміст і підпис">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EAD63BED-8064-4B98-A43F-E228500EAAED}"/>
              </a:ext>
            </a:extLst>
          </p:cNvPr>
          <p:cNvSpPr>
            <a:spLocks noGrp="1"/>
          </p:cNvSpPr>
          <p:nvPr>
            <p:ph type="title"/>
          </p:nvPr>
        </p:nvSpPr>
        <p:spPr>
          <a:xfrm>
            <a:off x="839788" y="457200"/>
            <a:ext cx="3932237" cy="1600200"/>
          </a:xfrm>
        </p:spPr>
        <p:txBody>
          <a:bodyPr anchor="b"/>
          <a:lstStyle>
            <a:lvl1pPr>
              <a:defRPr sz="3200"/>
            </a:lvl1pPr>
          </a:lstStyle>
          <a:p>
            <a:r>
              <a:rPr lang="uk-UA"/>
              <a:t>Клацніть, щоб редагувати стиль зразка заголовка</a:t>
            </a:r>
          </a:p>
        </p:txBody>
      </p:sp>
      <p:sp>
        <p:nvSpPr>
          <p:cNvPr id="3" name="Місце для вмісту 2">
            <a:extLst>
              <a:ext uri="{FF2B5EF4-FFF2-40B4-BE49-F238E27FC236}">
                <a16:creationId xmlns:a16="http://schemas.microsoft.com/office/drawing/2014/main" id="{8C88B1FE-1306-4F95-A34B-0EBB7F175C2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uk-UA"/>
              <a:t>Клацніть, щоб відредагувати стилі зразків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p>
        </p:txBody>
      </p:sp>
      <p:sp>
        <p:nvSpPr>
          <p:cNvPr id="4" name="Місце для тексту 3">
            <a:extLst>
              <a:ext uri="{FF2B5EF4-FFF2-40B4-BE49-F238E27FC236}">
                <a16:creationId xmlns:a16="http://schemas.microsoft.com/office/drawing/2014/main" id="{22C15A55-2518-464B-ACC1-322137D869D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uk-UA"/>
              <a:t>Клацніть, щоб відредагувати стилі зразків тексту</a:t>
            </a:r>
          </a:p>
        </p:txBody>
      </p:sp>
      <p:sp>
        <p:nvSpPr>
          <p:cNvPr id="5" name="Місце для дати 4">
            <a:extLst>
              <a:ext uri="{FF2B5EF4-FFF2-40B4-BE49-F238E27FC236}">
                <a16:creationId xmlns:a16="http://schemas.microsoft.com/office/drawing/2014/main" id="{98806B0B-FC78-443C-B659-9E14CC26DD0C}"/>
              </a:ext>
            </a:extLst>
          </p:cNvPr>
          <p:cNvSpPr>
            <a:spLocks noGrp="1"/>
          </p:cNvSpPr>
          <p:nvPr>
            <p:ph type="dt" sz="half" idx="10"/>
          </p:nvPr>
        </p:nvSpPr>
        <p:spPr/>
        <p:txBody>
          <a:bodyPr/>
          <a:lstStyle/>
          <a:p>
            <a:fld id="{8E653695-D7E4-46C1-86BE-E975FEF87A04}" type="datetimeFigureOut">
              <a:rPr lang="uk-UA" smtClean="0"/>
              <a:t>28.02.2024</a:t>
            </a:fld>
            <a:endParaRPr lang="uk-UA"/>
          </a:p>
        </p:txBody>
      </p:sp>
      <p:sp>
        <p:nvSpPr>
          <p:cNvPr id="6" name="Місце для нижнього колонтитула 5">
            <a:extLst>
              <a:ext uri="{FF2B5EF4-FFF2-40B4-BE49-F238E27FC236}">
                <a16:creationId xmlns:a16="http://schemas.microsoft.com/office/drawing/2014/main" id="{63255043-A757-45AD-900B-7F93822CF917}"/>
              </a:ext>
            </a:extLst>
          </p:cNvPr>
          <p:cNvSpPr>
            <a:spLocks noGrp="1"/>
          </p:cNvSpPr>
          <p:nvPr>
            <p:ph type="ftr" sz="quarter" idx="11"/>
          </p:nvPr>
        </p:nvSpPr>
        <p:spPr/>
        <p:txBody>
          <a:bodyPr/>
          <a:lstStyle/>
          <a:p>
            <a:endParaRPr lang="uk-UA"/>
          </a:p>
        </p:txBody>
      </p:sp>
      <p:sp>
        <p:nvSpPr>
          <p:cNvPr id="7" name="Місце для номера слайда 6">
            <a:extLst>
              <a:ext uri="{FF2B5EF4-FFF2-40B4-BE49-F238E27FC236}">
                <a16:creationId xmlns:a16="http://schemas.microsoft.com/office/drawing/2014/main" id="{EE50BE6E-C808-4EB7-956C-CD0DA8DD1A11}"/>
              </a:ext>
            </a:extLst>
          </p:cNvPr>
          <p:cNvSpPr>
            <a:spLocks noGrp="1"/>
          </p:cNvSpPr>
          <p:nvPr>
            <p:ph type="sldNum" sz="quarter" idx="12"/>
          </p:nvPr>
        </p:nvSpPr>
        <p:spPr/>
        <p:txBody>
          <a:bodyPr/>
          <a:lstStyle/>
          <a:p>
            <a:fld id="{0856ED21-35A3-47D0-B7FC-3DC2861E80BA}" type="slidenum">
              <a:rPr lang="uk-UA" smtClean="0"/>
              <a:t>‹№›</a:t>
            </a:fld>
            <a:endParaRPr lang="uk-UA"/>
          </a:p>
        </p:txBody>
      </p:sp>
    </p:spTree>
    <p:extLst>
      <p:ext uri="{BB962C8B-B14F-4D97-AF65-F5344CB8AC3E}">
        <p14:creationId xmlns:p14="http://schemas.microsoft.com/office/powerpoint/2010/main" val="236611973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і підпис">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B703A670-33CC-47CD-99C3-2336DD2345E9}"/>
              </a:ext>
            </a:extLst>
          </p:cNvPr>
          <p:cNvSpPr>
            <a:spLocks noGrp="1"/>
          </p:cNvSpPr>
          <p:nvPr>
            <p:ph type="title"/>
          </p:nvPr>
        </p:nvSpPr>
        <p:spPr>
          <a:xfrm>
            <a:off x="839788" y="457200"/>
            <a:ext cx="3932237" cy="1600200"/>
          </a:xfrm>
        </p:spPr>
        <p:txBody>
          <a:bodyPr anchor="b"/>
          <a:lstStyle>
            <a:lvl1pPr>
              <a:defRPr sz="3200"/>
            </a:lvl1pPr>
          </a:lstStyle>
          <a:p>
            <a:r>
              <a:rPr lang="uk-UA"/>
              <a:t>Клацніть, щоб редагувати стиль зразка заголовка</a:t>
            </a:r>
          </a:p>
        </p:txBody>
      </p:sp>
      <p:sp>
        <p:nvSpPr>
          <p:cNvPr id="3" name="Місце для зображення 2">
            <a:extLst>
              <a:ext uri="{FF2B5EF4-FFF2-40B4-BE49-F238E27FC236}">
                <a16:creationId xmlns:a16="http://schemas.microsoft.com/office/drawing/2014/main" id="{997BA921-EC47-41EB-983F-94D1AB2FC54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uk-UA"/>
          </a:p>
        </p:txBody>
      </p:sp>
      <p:sp>
        <p:nvSpPr>
          <p:cNvPr id="4" name="Місце для тексту 3">
            <a:extLst>
              <a:ext uri="{FF2B5EF4-FFF2-40B4-BE49-F238E27FC236}">
                <a16:creationId xmlns:a16="http://schemas.microsoft.com/office/drawing/2014/main" id="{F6AB0629-3BE0-41B9-9CB6-158715557AB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uk-UA"/>
              <a:t>Клацніть, щоб відредагувати стилі зразків тексту</a:t>
            </a:r>
          </a:p>
        </p:txBody>
      </p:sp>
      <p:sp>
        <p:nvSpPr>
          <p:cNvPr id="5" name="Місце для дати 4">
            <a:extLst>
              <a:ext uri="{FF2B5EF4-FFF2-40B4-BE49-F238E27FC236}">
                <a16:creationId xmlns:a16="http://schemas.microsoft.com/office/drawing/2014/main" id="{8E1D0AD8-7125-42C6-B44E-48FFCE569ADC}"/>
              </a:ext>
            </a:extLst>
          </p:cNvPr>
          <p:cNvSpPr>
            <a:spLocks noGrp="1"/>
          </p:cNvSpPr>
          <p:nvPr>
            <p:ph type="dt" sz="half" idx="10"/>
          </p:nvPr>
        </p:nvSpPr>
        <p:spPr/>
        <p:txBody>
          <a:bodyPr/>
          <a:lstStyle/>
          <a:p>
            <a:fld id="{8E653695-D7E4-46C1-86BE-E975FEF87A04}" type="datetimeFigureOut">
              <a:rPr lang="uk-UA" smtClean="0"/>
              <a:t>28.02.2024</a:t>
            </a:fld>
            <a:endParaRPr lang="uk-UA"/>
          </a:p>
        </p:txBody>
      </p:sp>
      <p:sp>
        <p:nvSpPr>
          <p:cNvPr id="6" name="Місце для нижнього колонтитула 5">
            <a:extLst>
              <a:ext uri="{FF2B5EF4-FFF2-40B4-BE49-F238E27FC236}">
                <a16:creationId xmlns:a16="http://schemas.microsoft.com/office/drawing/2014/main" id="{02ED5BCA-78BE-492A-A7DF-4F07AF48E453}"/>
              </a:ext>
            </a:extLst>
          </p:cNvPr>
          <p:cNvSpPr>
            <a:spLocks noGrp="1"/>
          </p:cNvSpPr>
          <p:nvPr>
            <p:ph type="ftr" sz="quarter" idx="11"/>
          </p:nvPr>
        </p:nvSpPr>
        <p:spPr/>
        <p:txBody>
          <a:bodyPr/>
          <a:lstStyle/>
          <a:p>
            <a:endParaRPr lang="uk-UA"/>
          </a:p>
        </p:txBody>
      </p:sp>
      <p:sp>
        <p:nvSpPr>
          <p:cNvPr id="7" name="Місце для номера слайда 6">
            <a:extLst>
              <a:ext uri="{FF2B5EF4-FFF2-40B4-BE49-F238E27FC236}">
                <a16:creationId xmlns:a16="http://schemas.microsoft.com/office/drawing/2014/main" id="{D1794477-5269-4823-822E-BB98873A1114}"/>
              </a:ext>
            </a:extLst>
          </p:cNvPr>
          <p:cNvSpPr>
            <a:spLocks noGrp="1"/>
          </p:cNvSpPr>
          <p:nvPr>
            <p:ph type="sldNum" sz="quarter" idx="12"/>
          </p:nvPr>
        </p:nvSpPr>
        <p:spPr/>
        <p:txBody>
          <a:bodyPr/>
          <a:lstStyle/>
          <a:p>
            <a:fld id="{0856ED21-35A3-47D0-B7FC-3DC2861E80BA}" type="slidenum">
              <a:rPr lang="uk-UA" smtClean="0"/>
              <a:t>‹№›</a:t>
            </a:fld>
            <a:endParaRPr lang="uk-UA"/>
          </a:p>
        </p:txBody>
      </p:sp>
    </p:spTree>
    <p:extLst>
      <p:ext uri="{BB962C8B-B14F-4D97-AF65-F5344CB8AC3E}">
        <p14:creationId xmlns:p14="http://schemas.microsoft.com/office/powerpoint/2010/main" val="21244968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Місце для заголовка 1">
            <a:extLst>
              <a:ext uri="{FF2B5EF4-FFF2-40B4-BE49-F238E27FC236}">
                <a16:creationId xmlns:a16="http://schemas.microsoft.com/office/drawing/2014/main" id="{011D7E69-C88C-44B9-9A79-F39F370A5A3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uk-UA"/>
              <a:t>Клацніть, щоб редагувати стиль зразка заголовка</a:t>
            </a:r>
          </a:p>
        </p:txBody>
      </p:sp>
      <p:sp>
        <p:nvSpPr>
          <p:cNvPr id="3" name="Місце для тексту 2">
            <a:extLst>
              <a:ext uri="{FF2B5EF4-FFF2-40B4-BE49-F238E27FC236}">
                <a16:creationId xmlns:a16="http://schemas.microsoft.com/office/drawing/2014/main" id="{B3AE7C67-3C32-48D8-BF9C-A916C8CC211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uk-UA"/>
              <a:t>Клацніть, щоб відредагувати стилі зразків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p>
        </p:txBody>
      </p:sp>
      <p:sp>
        <p:nvSpPr>
          <p:cNvPr id="4" name="Місце для дати 3">
            <a:extLst>
              <a:ext uri="{FF2B5EF4-FFF2-40B4-BE49-F238E27FC236}">
                <a16:creationId xmlns:a16="http://schemas.microsoft.com/office/drawing/2014/main" id="{76173803-40C5-40BE-85F9-5FA97428B3C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E653695-D7E4-46C1-86BE-E975FEF87A04}" type="datetimeFigureOut">
              <a:rPr lang="uk-UA" smtClean="0"/>
              <a:t>28.02.2024</a:t>
            </a:fld>
            <a:endParaRPr lang="uk-UA"/>
          </a:p>
        </p:txBody>
      </p:sp>
      <p:sp>
        <p:nvSpPr>
          <p:cNvPr id="5" name="Місце для нижнього колонтитула 4">
            <a:extLst>
              <a:ext uri="{FF2B5EF4-FFF2-40B4-BE49-F238E27FC236}">
                <a16:creationId xmlns:a16="http://schemas.microsoft.com/office/drawing/2014/main" id="{71EE0D8C-D435-4AD5-8F71-9D0BEE78A85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uk-UA"/>
          </a:p>
        </p:txBody>
      </p:sp>
      <p:sp>
        <p:nvSpPr>
          <p:cNvPr id="6" name="Місце для номера слайда 5">
            <a:extLst>
              <a:ext uri="{FF2B5EF4-FFF2-40B4-BE49-F238E27FC236}">
                <a16:creationId xmlns:a16="http://schemas.microsoft.com/office/drawing/2014/main" id="{8C9C91E9-C9C0-4107-9FA5-34C858E4940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856ED21-35A3-47D0-B7FC-3DC2861E80BA}" type="slidenum">
              <a:rPr lang="uk-UA" smtClean="0"/>
              <a:t>‹№›</a:t>
            </a:fld>
            <a:endParaRPr lang="uk-UA"/>
          </a:p>
        </p:txBody>
      </p:sp>
    </p:spTree>
    <p:extLst>
      <p:ext uri="{BB962C8B-B14F-4D97-AF65-F5344CB8AC3E}">
        <p14:creationId xmlns:p14="http://schemas.microsoft.com/office/powerpoint/2010/main" val="421108039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uk-UA"/>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image" Target="../media/image29.gif"/><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0A051F93-115F-4E58-8277-1DACC9051B14}"/>
              </a:ext>
            </a:extLst>
          </p:cNvPr>
          <p:cNvSpPr>
            <a:spLocks noGrp="1"/>
          </p:cNvSpPr>
          <p:nvPr>
            <p:ph type="ctrTitle"/>
          </p:nvPr>
        </p:nvSpPr>
        <p:spPr/>
        <p:txBody>
          <a:bodyPr/>
          <a:lstStyle/>
          <a:p>
            <a:endParaRPr lang="uk-UA"/>
          </a:p>
        </p:txBody>
      </p:sp>
      <p:sp>
        <p:nvSpPr>
          <p:cNvPr id="3" name="Підзаголовок 2">
            <a:extLst>
              <a:ext uri="{FF2B5EF4-FFF2-40B4-BE49-F238E27FC236}">
                <a16:creationId xmlns:a16="http://schemas.microsoft.com/office/drawing/2014/main" id="{D9C4566D-2306-4271-83AB-111C629BF40B}"/>
              </a:ext>
            </a:extLst>
          </p:cNvPr>
          <p:cNvSpPr>
            <a:spLocks noGrp="1"/>
          </p:cNvSpPr>
          <p:nvPr>
            <p:ph type="subTitle" idx="1"/>
          </p:nvPr>
        </p:nvSpPr>
        <p:spPr/>
        <p:txBody>
          <a:bodyPr/>
          <a:lstStyle/>
          <a:p>
            <a:endParaRPr lang="uk-UA"/>
          </a:p>
        </p:txBody>
      </p:sp>
    </p:spTree>
    <p:extLst>
      <p:ext uri="{BB962C8B-B14F-4D97-AF65-F5344CB8AC3E}">
        <p14:creationId xmlns:p14="http://schemas.microsoft.com/office/powerpoint/2010/main" val="248831208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9379B135-2EDF-4224-99DF-C8BA5DD489D2}"/>
              </a:ext>
            </a:extLst>
          </p:cNvPr>
          <p:cNvSpPr>
            <a:spLocks noGrp="1"/>
          </p:cNvSpPr>
          <p:nvPr>
            <p:ph type="title"/>
          </p:nvPr>
        </p:nvSpPr>
        <p:spPr/>
        <p:txBody>
          <a:bodyPr/>
          <a:lstStyle/>
          <a:p>
            <a:endParaRPr lang="uk-UA"/>
          </a:p>
        </p:txBody>
      </p:sp>
      <p:sp>
        <p:nvSpPr>
          <p:cNvPr id="3" name="Місце для вмісту 2">
            <a:extLst>
              <a:ext uri="{FF2B5EF4-FFF2-40B4-BE49-F238E27FC236}">
                <a16:creationId xmlns:a16="http://schemas.microsoft.com/office/drawing/2014/main" id="{C89FE6C6-2113-4217-B129-7AEF05422099}"/>
              </a:ext>
            </a:extLst>
          </p:cNvPr>
          <p:cNvSpPr>
            <a:spLocks noGrp="1"/>
          </p:cNvSpPr>
          <p:nvPr>
            <p:ph idx="1"/>
          </p:nvPr>
        </p:nvSpPr>
        <p:spPr/>
        <p:txBody>
          <a:bodyPr>
            <a:normAutofit/>
          </a:bodyPr>
          <a:lstStyle/>
          <a:p>
            <a:pPr marL="0" indent="0" algn="just">
              <a:buNone/>
            </a:pPr>
            <a:r>
              <a:rPr lang="en-US" sz="5000" dirty="0">
                <a:solidFill>
                  <a:srgbClr val="00B050"/>
                </a:solidFill>
              </a:rPr>
              <a:t>Spring Framework </a:t>
            </a:r>
            <a:r>
              <a:rPr lang="en-US" sz="5000" dirty="0"/>
              <a:t>- </a:t>
            </a:r>
            <a:r>
              <a:rPr lang="uk-UA" sz="5000" dirty="0"/>
              <a:t>може бути розглянуто як колекція менших фреймворків або фреймворків в </a:t>
            </a:r>
            <a:r>
              <a:rPr lang="uk-UA" sz="5000" dirty="0" err="1"/>
              <a:t>фрейморку</a:t>
            </a:r>
            <a:r>
              <a:rPr lang="uk-UA" sz="5000" dirty="0"/>
              <a:t>.</a:t>
            </a:r>
          </a:p>
        </p:txBody>
      </p:sp>
    </p:spTree>
    <p:extLst>
      <p:ext uri="{BB962C8B-B14F-4D97-AF65-F5344CB8AC3E}">
        <p14:creationId xmlns:p14="http://schemas.microsoft.com/office/powerpoint/2010/main" val="211100032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AE6EF391-EF5B-408F-85A3-FD4FB58F50DF}"/>
              </a:ext>
            </a:extLst>
          </p:cNvPr>
          <p:cNvSpPr>
            <a:spLocks noGrp="1"/>
          </p:cNvSpPr>
          <p:nvPr>
            <p:ph type="title"/>
          </p:nvPr>
        </p:nvSpPr>
        <p:spPr/>
        <p:txBody>
          <a:bodyPr/>
          <a:lstStyle/>
          <a:p>
            <a:endParaRPr lang="uk-UA"/>
          </a:p>
        </p:txBody>
      </p:sp>
      <p:sp>
        <p:nvSpPr>
          <p:cNvPr id="3" name="Місце для вмісту 2">
            <a:extLst>
              <a:ext uri="{FF2B5EF4-FFF2-40B4-BE49-F238E27FC236}">
                <a16:creationId xmlns:a16="http://schemas.microsoft.com/office/drawing/2014/main" id="{0ED950E5-6248-4D76-B767-CB3BFB935DF1}"/>
              </a:ext>
            </a:extLst>
          </p:cNvPr>
          <p:cNvSpPr>
            <a:spLocks noGrp="1"/>
          </p:cNvSpPr>
          <p:nvPr>
            <p:ph idx="1"/>
          </p:nvPr>
        </p:nvSpPr>
        <p:spPr/>
        <p:txBody>
          <a:bodyPr/>
          <a:lstStyle/>
          <a:p>
            <a:endParaRPr lang="uk-UA" dirty="0"/>
          </a:p>
        </p:txBody>
      </p:sp>
      <p:pic>
        <p:nvPicPr>
          <p:cNvPr id="6146" name="Picture 2" descr="Wat | Know Your Meme">
            <a:extLst>
              <a:ext uri="{FF2B5EF4-FFF2-40B4-BE49-F238E27FC236}">
                <a16:creationId xmlns:a16="http://schemas.microsoft.com/office/drawing/2014/main" id="{2237CE6E-62E0-4392-9D6C-6ECF11259D3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80111" y="1168400"/>
            <a:ext cx="7744609" cy="435954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302993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Місце для вмісту 2">
            <a:extLst>
              <a:ext uri="{FF2B5EF4-FFF2-40B4-BE49-F238E27FC236}">
                <a16:creationId xmlns:a16="http://schemas.microsoft.com/office/drawing/2014/main" id="{926D549A-F6A2-4D38-A713-5D1139FD10DF}"/>
              </a:ext>
            </a:extLst>
          </p:cNvPr>
          <p:cNvSpPr>
            <a:spLocks noGrp="1"/>
          </p:cNvSpPr>
          <p:nvPr>
            <p:ph idx="1"/>
          </p:nvPr>
        </p:nvSpPr>
        <p:spPr>
          <a:xfrm>
            <a:off x="838200" y="345440"/>
            <a:ext cx="10515600" cy="5831523"/>
          </a:xfrm>
        </p:spPr>
        <p:txBody>
          <a:bodyPr/>
          <a:lstStyle/>
          <a:p>
            <a:pPr marL="0" indent="0" algn="just">
              <a:buNone/>
            </a:pPr>
            <a:r>
              <a:rPr lang="en-US" dirty="0">
                <a:solidFill>
                  <a:srgbClr val="00B050"/>
                </a:solidFill>
              </a:rPr>
              <a:t>Spring Framework </a:t>
            </a:r>
            <a:r>
              <a:rPr lang="uk-UA" dirty="0"/>
              <a:t>може бути розглянуто як колекція менших фреймворків, що працюють разом, або як фреймворки в межах одного більшого фреймворку. </a:t>
            </a:r>
          </a:p>
          <a:p>
            <a:pPr marL="0" indent="0" algn="just">
              <a:buNone/>
            </a:pPr>
            <a:r>
              <a:rPr lang="uk-UA" dirty="0"/>
              <a:t>Це свідчить про модульну структуру </a:t>
            </a:r>
            <a:r>
              <a:rPr lang="en-US" dirty="0"/>
              <a:t>Spring </a:t>
            </a:r>
            <a:r>
              <a:rPr lang="uk-UA" dirty="0"/>
              <a:t>та його підходу до розробки програм. </a:t>
            </a:r>
          </a:p>
          <a:p>
            <a:pPr marL="0" indent="0" algn="just">
              <a:buNone/>
            </a:pPr>
            <a:r>
              <a:rPr lang="uk-UA" dirty="0"/>
              <a:t>У </a:t>
            </a:r>
            <a:r>
              <a:rPr lang="en-US" dirty="0"/>
              <a:t>Spring Framework </a:t>
            </a:r>
            <a:r>
              <a:rPr lang="uk-UA" dirty="0"/>
              <a:t>існують різні модулі, які забезпечують різні функціональні можливості, такі як керування об'єктами (</a:t>
            </a:r>
            <a:r>
              <a:rPr lang="en-US" dirty="0"/>
              <a:t>Spring Core), </a:t>
            </a:r>
            <a:r>
              <a:rPr lang="uk-UA" dirty="0"/>
              <a:t>обробка транзакцій (</a:t>
            </a:r>
            <a:r>
              <a:rPr lang="en-US" dirty="0"/>
              <a:t>Spring Transaction), </a:t>
            </a:r>
            <a:r>
              <a:rPr lang="uk-UA" dirty="0"/>
              <a:t>робота з веб-додатками (</a:t>
            </a:r>
            <a:r>
              <a:rPr lang="en-US" dirty="0"/>
              <a:t>Spring Web), </a:t>
            </a:r>
            <a:r>
              <a:rPr lang="uk-UA" dirty="0"/>
              <a:t>доступ до даних (</a:t>
            </a:r>
            <a:r>
              <a:rPr lang="en-US" dirty="0"/>
              <a:t>Spring Data), </a:t>
            </a:r>
            <a:r>
              <a:rPr lang="uk-UA" dirty="0"/>
              <a:t>безпека (</a:t>
            </a:r>
            <a:r>
              <a:rPr lang="en-US" dirty="0"/>
              <a:t>Spring Security) </a:t>
            </a:r>
            <a:r>
              <a:rPr lang="uk-UA" dirty="0"/>
              <a:t>та багато інших. </a:t>
            </a:r>
          </a:p>
          <a:p>
            <a:pPr marL="0" indent="0" algn="just">
              <a:buNone/>
            </a:pPr>
            <a:r>
              <a:rPr lang="uk-UA" dirty="0"/>
              <a:t>Кожен з цих модулів можна розглядати як окремий фреймворк, який спеціалізується на конкретному аспекті розробки програми.</a:t>
            </a:r>
          </a:p>
        </p:txBody>
      </p:sp>
    </p:spTree>
    <p:extLst>
      <p:ext uri="{BB962C8B-B14F-4D97-AF65-F5344CB8AC3E}">
        <p14:creationId xmlns:p14="http://schemas.microsoft.com/office/powerpoint/2010/main" val="94380527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54372CAB-6D7B-4474-ABF5-B3803158B8DA}"/>
              </a:ext>
            </a:extLst>
          </p:cNvPr>
          <p:cNvSpPr>
            <a:spLocks noGrp="1"/>
          </p:cNvSpPr>
          <p:nvPr>
            <p:ph type="title"/>
          </p:nvPr>
        </p:nvSpPr>
        <p:spPr/>
        <p:txBody>
          <a:bodyPr/>
          <a:lstStyle/>
          <a:p>
            <a:endParaRPr lang="uk-UA"/>
          </a:p>
        </p:txBody>
      </p:sp>
      <p:sp>
        <p:nvSpPr>
          <p:cNvPr id="3" name="Місце для вмісту 2">
            <a:extLst>
              <a:ext uri="{FF2B5EF4-FFF2-40B4-BE49-F238E27FC236}">
                <a16:creationId xmlns:a16="http://schemas.microsoft.com/office/drawing/2014/main" id="{2F4AE300-F8DB-43B9-9234-67EEB7FE4713}"/>
              </a:ext>
            </a:extLst>
          </p:cNvPr>
          <p:cNvSpPr>
            <a:spLocks noGrp="1"/>
          </p:cNvSpPr>
          <p:nvPr>
            <p:ph idx="1"/>
          </p:nvPr>
        </p:nvSpPr>
        <p:spPr/>
        <p:txBody>
          <a:bodyPr/>
          <a:lstStyle/>
          <a:p>
            <a:endParaRPr lang="uk-UA" dirty="0"/>
          </a:p>
        </p:txBody>
      </p:sp>
      <p:pic>
        <p:nvPicPr>
          <p:cNvPr id="7170" name="Picture 2" descr="1. Introduction to Spring Framework">
            <a:extLst>
              <a:ext uri="{FF2B5EF4-FFF2-40B4-BE49-F238E27FC236}">
                <a16:creationId xmlns:a16="http://schemas.microsoft.com/office/drawing/2014/main" id="{35025534-999E-47DA-8D29-D62D80F0F77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94840" y="379103"/>
            <a:ext cx="8402320" cy="647889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5845836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Місце для вмісту 2">
            <a:extLst>
              <a:ext uri="{FF2B5EF4-FFF2-40B4-BE49-F238E27FC236}">
                <a16:creationId xmlns:a16="http://schemas.microsoft.com/office/drawing/2014/main" id="{D3CA59A2-3A47-4DA2-AC38-062438E3D072}"/>
              </a:ext>
            </a:extLst>
          </p:cNvPr>
          <p:cNvSpPr>
            <a:spLocks noGrp="1"/>
          </p:cNvSpPr>
          <p:nvPr>
            <p:ph idx="1"/>
          </p:nvPr>
        </p:nvSpPr>
        <p:spPr>
          <a:xfrm>
            <a:off x="838200" y="629920"/>
            <a:ext cx="10515600" cy="5547043"/>
          </a:xfrm>
        </p:spPr>
        <p:txBody>
          <a:bodyPr>
            <a:normAutofit fontScale="92500" lnSpcReduction="20000"/>
          </a:bodyPr>
          <a:lstStyle/>
          <a:p>
            <a:pPr marL="0" indent="0" algn="just">
              <a:buNone/>
            </a:pPr>
            <a:r>
              <a:rPr lang="en-US" dirty="0"/>
              <a:t>Spring Framework Runtime - </a:t>
            </a:r>
            <a:r>
              <a:rPr lang="uk-UA" dirty="0"/>
              <a:t>це середовище виконання, яке включає в себе всі необхідні компоненти та бібліотеки </a:t>
            </a:r>
            <a:r>
              <a:rPr lang="en-US" dirty="0"/>
              <a:t>Spring </a:t>
            </a:r>
            <a:r>
              <a:rPr lang="uk-UA" dirty="0"/>
              <a:t>для запуску і виконання </a:t>
            </a:r>
            <a:r>
              <a:rPr lang="en-US" dirty="0"/>
              <a:t>Spring-</a:t>
            </a:r>
            <a:r>
              <a:rPr lang="uk-UA" dirty="0"/>
              <a:t>додатків. Це означає, що воно містить у собі всі модулі та функціональні можливості </a:t>
            </a:r>
            <a:r>
              <a:rPr lang="en-US" dirty="0"/>
              <a:t>Spring, </a:t>
            </a:r>
            <a:r>
              <a:rPr lang="uk-UA" dirty="0"/>
              <a:t>які потрібні для роботи вашого додатка.</a:t>
            </a:r>
          </a:p>
          <a:p>
            <a:pPr marL="0" indent="0" algn="just">
              <a:buNone/>
            </a:pPr>
            <a:endParaRPr lang="uk-UA" dirty="0"/>
          </a:p>
          <a:p>
            <a:pPr marL="0" indent="0" algn="just">
              <a:buNone/>
            </a:pPr>
            <a:r>
              <a:rPr lang="en-US" dirty="0"/>
              <a:t>Spring Framework Runtime </a:t>
            </a:r>
            <a:r>
              <a:rPr lang="uk-UA" dirty="0"/>
              <a:t>забезпечує інфраструктуру для керування бізнес-логікою, взаємодії з базами даних, обробки транзакцій, створення веб-додатків та багато іншого. Він включає в себе контейнери </a:t>
            </a:r>
            <a:r>
              <a:rPr lang="en-US" dirty="0" err="1"/>
              <a:t>IoC</a:t>
            </a:r>
            <a:r>
              <a:rPr lang="en-US" dirty="0"/>
              <a:t> (Inversion of Control) </a:t>
            </a:r>
            <a:r>
              <a:rPr lang="uk-UA" dirty="0"/>
              <a:t>та </a:t>
            </a:r>
            <a:r>
              <a:rPr lang="en-US" dirty="0"/>
              <a:t>DI (Dependency Injection), </a:t>
            </a:r>
            <a:r>
              <a:rPr lang="uk-UA" dirty="0"/>
              <a:t>що дозволяють керувати життєвим циклом об'єктів та впроваджувати залежності.</a:t>
            </a:r>
          </a:p>
          <a:p>
            <a:pPr marL="0" indent="0" algn="just">
              <a:buNone/>
            </a:pPr>
            <a:endParaRPr lang="uk-UA" dirty="0"/>
          </a:p>
          <a:p>
            <a:pPr marL="0" indent="0" algn="just">
              <a:buNone/>
            </a:pPr>
            <a:r>
              <a:rPr lang="uk-UA" dirty="0"/>
              <a:t>Коли ви запускаєте </a:t>
            </a:r>
            <a:r>
              <a:rPr lang="en-US" dirty="0"/>
              <a:t>Spring-</a:t>
            </a:r>
            <a:r>
              <a:rPr lang="uk-UA" dirty="0"/>
              <a:t>додаток, </a:t>
            </a:r>
            <a:r>
              <a:rPr lang="en-US" dirty="0"/>
              <a:t>Spring Framework Runtime </a:t>
            </a:r>
            <a:r>
              <a:rPr lang="uk-UA" dirty="0"/>
              <a:t>виконується та надає середовище для виконання вашого додатка, забезпечуючи всі необхідні сервіси та можливості </a:t>
            </a:r>
            <a:r>
              <a:rPr lang="en-US" dirty="0"/>
              <a:t>Spring. </a:t>
            </a:r>
            <a:r>
              <a:rPr lang="uk-UA" dirty="0"/>
              <a:t>Це дозволяє розробникам концентруватися на написанні бізнес-логіки своїх додатків, використовуючи вже готову інфраструктуру </a:t>
            </a:r>
            <a:r>
              <a:rPr lang="en-US" dirty="0"/>
              <a:t>Spring </a:t>
            </a:r>
            <a:r>
              <a:rPr lang="uk-UA" dirty="0"/>
              <a:t>для роботи з нею.</a:t>
            </a:r>
          </a:p>
        </p:txBody>
      </p:sp>
    </p:spTree>
    <p:extLst>
      <p:ext uri="{BB962C8B-B14F-4D97-AF65-F5344CB8AC3E}">
        <p14:creationId xmlns:p14="http://schemas.microsoft.com/office/powerpoint/2010/main" val="426269298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9C7EEB08-DA4C-4F86-84F7-0F602DBDFFB2}"/>
              </a:ext>
            </a:extLst>
          </p:cNvPr>
          <p:cNvSpPr>
            <a:spLocks noGrp="1"/>
          </p:cNvSpPr>
          <p:nvPr>
            <p:ph type="title"/>
          </p:nvPr>
        </p:nvSpPr>
        <p:spPr/>
        <p:txBody>
          <a:bodyPr/>
          <a:lstStyle/>
          <a:p>
            <a:endParaRPr lang="uk-UA"/>
          </a:p>
        </p:txBody>
      </p:sp>
      <p:sp>
        <p:nvSpPr>
          <p:cNvPr id="3" name="Місце для вмісту 2">
            <a:extLst>
              <a:ext uri="{FF2B5EF4-FFF2-40B4-BE49-F238E27FC236}">
                <a16:creationId xmlns:a16="http://schemas.microsoft.com/office/drawing/2014/main" id="{7576B67F-3B4D-44B6-B090-03F376A2892D}"/>
              </a:ext>
            </a:extLst>
          </p:cNvPr>
          <p:cNvSpPr>
            <a:spLocks noGrp="1"/>
          </p:cNvSpPr>
          <p:nvPr>
            <p:ph idx="1"/>
          </p:nvPr>
        </p:nvSpPr>
        <p:spPr/>
        <p:txBody>
          <a:bodyPr>
            <a:normAutofit/>
          </a:bodyPr>
          <a:lstStyle/>
          <a:p>
            <a:pPr marL="0" indent="0" algn="just">
              <a:buNone/>
            </a:pPr>
            <a:r>
              <a:rPr lang="en-US" sz="3500" dirty="0">
                <a:solidFill>
                  <a:srgbClr val="00B0F0"/>
                </a:solidFill>
              </a:rPr>
              <a:t>Inversion of Control </a:t>
            </a:r>
            <a:r>
              <a:rPr lang="en-US" sz="3500" dirty="0"/>
              <a:t>- </a:t>
            </a:r>
            <a:r>
              <a:rPr lang="uk-UA" sz="3500" dirty="0"/>
              <a:t>це конфігурування компонентів додатків та управління життєвим циклом </a:t>
            </a:r>
            <a:r>
              <a:rPr lang="en-US" sz="3500" dirty="0"/>
              <a:t>Java - </a:t>
            </a:r>
            <a:r>
              <a:rPr lang="uk-UA" sz="3500" dirty="0"/>
              <a:t>об'єктів</a:t>
            </a:r>
          </a:p>
        </p:txBody>
      </p:sp>
    </p:spTree>
    <p:extLst>
      <p:ext uri="{BB962C8B-B14F-4D97-AF65-F5344CB8AC3E}">
        <p14:creationId xmlns:p14="http://schemas.microsoft.com/office/powerpoint/2010/main" val="263228256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5F8B5ADE-F42C-46CC-92F9-6CDCF8BA141E}"/>
              </a:ext>
            </a:extLst>
          </p:cNvPr>
          <p:cNvSpPr>
            <a:spLocks noGrp="1"/>
          </p:cNvSpPr>
          <p:nvPr>
            <p:ph type="title"/>
          </p:nvPr>
        </p:nvSpPr>
        <p:spPr/>
        <p:txBody>
          <a:bodyPr/>
          <a:lstStyle/>
          <a:p>
            <a:endParaRPr lang="uk-UA"/>
          </a:p>
        </p:txBody>
      </p:sp>
      <p:sp>
        <p:nvSpPr>
          <p:cNvPr id="3" name="Місце для вмісту 2">
            <a:extLst>
              <a:ext uri="{FF2B5EF4-FFF2-40B4-BE49-F238E27FC236}">
                <a16:creationId xmlns:a16="http://schemas.microsoft.com/office/drawing/2014/main" id="{9D59497A-F092-4544-A6C7-42872B51D56B}"/>
              </a:ext>
            </a:extLst>
          </p:cNvPr>
          <p:cNvSpPr>
            <a:spLocks noGrp="1"/>
          </p:cNvSpPr>
          <p:nvPr>
            <p:ph idx="1"/>
          </p:nvPr>
        </p:nvSpPr>
        <p:spPr>
          <a:xfrm>
            <a:off x="419100" y="1886585"/>
            <a:ext cx="11353800" cy="4351338"/>
          </a:xfrm>
        </p:spPr>
        <p:txBody>
          <a:bodyPr>
            <a:normAutofit/>
          </a:bodyPr>
          <a:lstStyle/>
          <a:p>
            <a:pPr marL="0" indent="0" algn="just">
              <a:buNone/>
            </a:pPr>
            <a:r>
              <a:rPr lang="uk-UA" sz="3500" dirty="0" err="1">
                <a:solidFill>
                  <a:srgbClr val="00B0F0"/>
                </a:solidFill>
              </a:rPr>
              <a:t>Аспектно</a:t>
            </a:r>
            <a:r>
              <a:rPr lang="uk-UA" sz="3500" dirty="0">
                <a:solidFill>
                  <a:srgbClr val="00B0F0"/>
                </a:solidFill>
              </a:rPr>
              <a:t>-орієнтоване програмування (АОР) </a:t>
            </a:r>
            <a:r>
              <a:rPr lang="uk-UA" sz="3500" dirty="0"/>
              <a:t>- працює з функціональністю, яка не може бути реалізована можливостями об'єктно - орієнтованого програмування на </a:t>
            </a:r>
            <a:r>
              <a:rPr lang="uk-UA" sz="3500" dirty="0" err="1"/>
              <a:t>Java</a:t>
            </a:r>
            <a:r>
              <a:rPr lang="uk-UA" sz="3500" dirty="0"/>
              <a:t> без втрат</a:t>
            </a:r>
          </a:p>
        </p:txBody>
      </p:sp>
    </p:spTree>
    <p:extLst>
      <p:ext uri="{BB962C8B-B14F-4D97-AF65-F5344CB8AC3E}">
        <p14:creationId xmlns:p14="http://schemas.microsoft.com/office/powerpoint/2010/main" val="116157215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2340428B-922B-4D65-B8E8-F07ECD31E340}"/>
              </a:ext>
            </a:extLst>
          </p:cNvPr>
          <p:cNvSpPr>
            <a:spLocks noGrp="1"/>
          </p:cNvSpPr>
          <p:nvPr>
            <p:ph type="title"/>
          </p:nvPr>
        </p:nvSpPr>
        <p:spPr/>
        <p:txBody>
          <a:bodyPr/>
          <a:lstStyle/>
          <a:p>
            <a:endParaRPr lang="uk-UA"/>
          </a:p>
        </p:txBody>
      </p:sp>
      <p:sp>
        <p:nvSpPr>
          <p:cNvPr id="3" name="Місце для вмісту 2">
            <a:extLst>
              <a:ext uri="{FF2B5EF4-FFF2-40B4-BE49-F238E27FC236}">
                <a16:creationId xmlns:a16="http://schemas.microsoft.com/office/drawing/2014/main" id="{0D8C7A3E-B584-42B5-94B5-E818316A1F56}"/>
              </a:ext>
            </a:extLst>
          </p:cNvPr>
          <p:cNvSpPr>
            <a:spLocks noGrp="1"/>
          </p:cNvSpPr>
          <p:nvPr>
            <p:ph idx="1"/>
          </p:nvPr>
        </p:nvSpPr>
        <p:spPr/>
        <p:txBody>
          <a:bodyPr>
            <a:normAutofit/>
          </a:bodyPr>
          <a:lstStyle/>
          <a:p>
            <a:pPr marL="0" indent="0" algn="just">
              <a:buNone/>
            </a:pPr>
            <a:r>
              <a:rPr lang="uk-UA" sz="3500" dirty="0">
                <a:solidFill>
                  <a:srgbClr val="00B0F0"/>
                </a:solidFill>
              </a:rPr>
              <a:t>Доступ до даних (</a:t>
            </a:r>
            <a:r>
              <a:rPr lang="en-US" sz="3500" dirty="0">
                <a:solidFill>
                  <a:srgbClr val="00B0F0"/>
                </a:solidFill>
              </a:rPr>
              <a:t>Data Access) </a:t>
            </a:r>
            <a:r>
              <a:rPr lang="en-US" sz="3500" dirty="0"/>
              <a:t>- </a:t>
            </a:r>
            <a:r>
              <a:rPr lang="uk-UA" sz="3500" dirty="0"/>
              <a:t>працює з системами керування реляційними базами даних на </a:t>
            </a:r>
            <a:r>
              <a:rPr lang="en-US" sz="3500" dirty="0"/>
              <a:t>Java-</a:t>
            </a:r>
            <a:r>
              <a:rPr lang="uk-UA" sz="3500" dirty="0"/>
              <a:t>платформі, використовуючи </a:t>
            </a:r>
            <a:r>
              <a:rPr lang="en-US" sz="3500" dirty="0"/>
              <a:t>JDBC </a:t>
            </a:r>
            <a:r>
              <a:rPr lang="uk-UA" sz="3500" dirty="0"/>
              <a:t>та </a:t>
            </a:r>
            <a:r>
              <a:rPr lang="en-US" sz="3500" dirty="0"/>
              <a:t>ORM </a:t>
            </a:r>
            <a:r>
              <a:rPr lang="uk-UA" sz="3500" dirty="0"/>
              <a:t>засоби та забезпечуючи вирішення завдань, які повторюються в </a:t>
            </a:r>
            <a:r>
              <a:rPr lang="en-US" sz="3500" dirty="0"/>
              <a:t>Java-based </a:t>
            </a:r>
            <a:r>
              <a:rPr lang="en-US" sz="3500" dirty="0" err="1"/>
              <a:t>envrioments</a:t>
            </a:r>
            <a:r>
              <a:rPr lang="en-US" sz="3500" dirty="0"/>
              <a:t>.</a:t>
            </a:r>
            <a:endParaRPr lang="uk-UA" sz="3500" dirty="0"/>
          </a:p>
        </p:txBody>
      </p:sp>
    </p:spTree>
    <p:extLst>
      <p:ext uri="{BB962C8B-B14F-4D97-AF65-F5344CB8AC3E}">
        <p14:creationId xmlns:p14="http://schemas.microsoft.com/office/powerpoint/2010/main" val="390169371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B9631D39-F9A7-4E1F-B1AA-EC3C2EA11340}"/>
              </a:ext>
            </a:extLst>
          </p:cNvPr>
          <p:cNvSpPr>
            <a:spLocks noGrp="1"/>
          </p:cNvSpPr>
          <p:nvPr>
            <p:ph type="title"/>
          </p:nvPr>
        </p:nvSpPr>
        <p:spPr/>
        <p:txBody>
          <a:bodyPr/>
          <a:lstStyle/>
          <a:p>
            <a:r>
              <a:rPr lang="uk-UA" dirty="0"/>
              <a:t>Реляційні БД</a:t>
            </a:r>
          </a:p>
        </p:txBody>
      </p:sp>
      <p:sp>
        <p:nvSpPr>
          <p:cNvPr id="3" name="Місце для вмісту 2">
            <a:extLst>
              <a:ext uri="{FF2B5EF4-FFF2-40B4-BE49-F238E27FC236}">
                <a16:creationId xmlns:a16="http://schemas.microsoft.com/office/drawing/2014/main" id="{3D645B69-0DF9-4AA1-BC41-D79A43B5E3BA}"/>
              </a:ext>
            </a:extLst>
          </p:cNvPr>
          <p:cNvSpPr>
            <a:spLocks noGrp="1"/>
          </p:cNvSpPr>
          <p:nvPr>
            <p:ph idx="1"/>
          </p:nvPr>
        </p:nvSpPr>
        <p:spPr>
          <a:xfrm>
            <a:off x="838200" y="1825625"/>
            <a:ext cx="6957060" cy="4351338"/>
          </a:xfrm>
        </p:spPr>
        <p:txBody>
          <a:bodyPr>
            <a:normAutofit/>
          </a:bodyPr>
          <a:lstStyle/>
          <a:p>
            <a:pPr marL="0" indent="0" algn="just">
              <a:buNone/>
            </a:pPr>
            <a:r>
              <a:rPr lang="uk-UA" sz="3500" dirty="0"/>
              <a:t>Основна концепція полягає в тому, що дані організовані у вигляді таблиць, де кожна таблиця має стовпці, що представляють різні атрибути, і рядки, що представляють конкретні записи або кортежі даних.</a:t>
            </a:r>
          </a:p>
        </p:txBody>
      </p:sp>
      <p:pic>
        <p:nvPicPr>
          <p:cNvPr id="9220" name="Picture 4" descr="Databases, MySQL and PostgreSQL | TCO Blog">
            <a:extLst>
              <a:ext uri="{FF2B5EF4-FFF2-40B4-BE49-F238E27FC236}">
                <a16:creationId xmlns:a16="http://schemas.microsoft.com/office/drawing/2014/main" id="{E38E6D9F-9F01-4EE0-B07D-F9B5D032D4F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483686" y="274320"/>
            <a:ext cx="4624493" cy="346837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5037325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17A0AB0E-1686-4553-8BBE-B8B07B95D195}"/>
              </a:ext>
            </a:extLst>
          </p:cNvPr>
          <p:cNvSpPr>
            <a:spLocks noGrp="1"/>
          </p:cNvSpPr>
          <p:nvPr>
            <p:ph type="title"/>
          </p:nvPr>
        </p:nvSpPr>
        <p:spPr/>
        <p:txBody>
          <a:bodyPr/>
          <a:lstStyle/>
          <a:p>
            <a:r>
              <a:rPr lang="uk-UA" dirty="0"/>
              <a:t>Нереляційні БД</a:t>
            </a:r>
          </a:p>
        </p:txBody>
      </p:sp>
      <p:sp>
        <p:nvSpPr>
          <p:cNvPr id="3" name="Місце для вмісту 2">
            <a:extLst>
              <a:ext uri="{FF2B5EF4-FFF2-40B4-BE49-F238E27FC236}">
                <a16:creationId xmlns:a16="http://schemas.microsoft.com/office/drawing/2014/main" id="{C15E3492-77F4-4D3F-8456-20C80DA38CA4}"/>
              </a:ext>
            </a:extLst>
          </p:cNvPr>
          <p:cNvSpPr>
            <a:spLocks noGrp="1"/>
          </p:cNvSpPr>
          <p:nvPr>
            <p:ph idx="1"/>
          </p:nvPr>
        </p:nvSpPr>
        <p:spPr/>
        <p:txBody>
          <a:bodyPr/>
          <a:lstStyle/>
          <a:p>
            <a:endParaRPr lang="uk-UA" dirty="0"/>
          </a:p>
        </p:txBody>
      </p:sp>
      <p:pic>
        <p:nvPicPr>
          <p:cNvPr id="7" name="Рисунок 6">
            <a:extLst>
              <a:ext uri="{FF2B5EF4-FFF2-40B4-BE49-F238E27FC236}">
                <a16:creationId xmlns:a16="http://schemas.microsoft.com/office/drawing/2014/main" id="{9EB7EDBE-A02E-4D99-9153-ED0D507252AE}"/>
              </a:ext>
            </a:extLst>
          </p:cNvPr>
          <p:cNvPicPr>
            <a:picLocks noChangeAspect="1"/>
          </p:cNvPicPr>
          <p:nvPr/>
        </p:nvPicPr>
        <p:blipFill>
          <a:blip r:embed="rId2"/>
          <a:stretch>
            <a:fillRect/>
          </a:stretch>
        </p:blipFill>
        <p:spPr>
          <a:xfrm>
            <a:off x="1596390" y="2451735"/>
            <a:ext cx="8839200" cy="2343150"/>
          </a:xfrm>
          <a:prstGeom prst="rect">
            <a:avLst/>
          </a:prstGeom>
        </p:spPr>
      </p:pic>
    </p:spTree>
    <p:extLst>
      <p:ext uri="{BB962C8B-B14F-4D97-AF65-F5344CB8AC3E}">
        <p14:creationId xmlns:p14="http://schemas.microsoft.com/office/powerpoint/2010/main" val="290770218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0F959E84-6F5A-4E19-AF1A-D409F35866F8}"/>
              </a:ext>
            </a:extLst>
          </p:cNvPr>
          <p:cNvSpPr>
            <a:spLocks noGrp="1"/>
          </p:cNvSpPr>
          <p:nvPr>
            <p:ph type="title"/>
          </p:nvPr>
        </p:nvSpPr>
        <p:spPr/>
        <p:txBody>
          <a:bodyPr/>
          <a:lstStyle/>
          <a:p>
            <a:endParaRPr lang="uk-UA"/>
          </a:p>
        </p:txBody>
      </p:sp>
      <p:sp>
        <p:nvSpPr>
          <p:cNvPr id="3" name="Місце для вмісту 2">
            <a:extLst>
              <a:ext uri="{FF2B5EF4-FFF2-40B4-BE49-F238E27FC236}">
                <a16:creationId xmlns:a16="http://schemas.microsoft.com/office/drawing/2014/main" id="{C5431279-78AD-40B4-805D-F82BF8D608AC}"/>
              </a:ext>
            </a:extLst>
          </p:cNvPr>
          <p:cNvSpPr>
            <a:spLocks noGrp="1"/>
          </p:cNvSpPr>
          <p:nvPr>
            <p:ph idx="1"/>
          </p:nvPr>
        </p:nvSpPr>
        <p:spPr/>
        <p:txBody>
          <a:bodyPr>
            <a:normAutofit/>
          </a:bodyPr>
          <a:lstStyle/>
          <a:p>
            <a:pPr marL="0" indent="0" algn="just">
              <a:buNone/>
            </a:pPr>
            <a:r>
              <a:rPr lang="en-US" sz="5000" dirty="0">
                <a:solidFill>
                  <a:srgbClr val="00B050"/>
                </a:solidFill>
              </a:rPr>
              <a:t>Spring Framework </a:t>
            </a:r>
            <a:r>
              <a:rPr lang="en-US" sz="5000" dirty="0"/>
              <a:t>- </a:t>
            </a:r>
            <a:r>
              <a:rPr lang="uk-UA" sz="5000" dirty="0"/>
              <a:t>універсальний фреймворк з відкритим вихідним кодом для </a:t>
            </a:r>
            <a:r>
              <a:rPr lang="en-US" sz="5000" dirty="0"/>
              <a:t>Java EE </a:t>
            </a:r>
            <a:r>
              <a:rPr lang="uk-UA" sz="5000" dirty="0"/>
              <a:t>платформи.</a:t>
            </a:r>
          </a:p>
        </p:txBody>
      </p:sp>
      <p:pic>
        <p:nvPicPr>
          <p:cNvPr id="2050" name="Picture 2" descr="Spring Framework - что это за фреймворк для Java и зачем нужен">
            <a:extLst>
              <a:ext uri="{FF2B5EF4-FFF2-40B4-BE49-F238E27FC236}">
                <a16:creationId xmlns:a16="http://schemas.microsoft.com/office/drawing/2014/main" id="{8981BEA2-3998-4F45-A3B1-731163D4791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934960" y="438698"/>
            <a:ext cx="3418840" cy="87963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2160792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36779912-5218-433E-BE71-15F6D2639DD7}"/>
              </a:ext>
            </a:extLst>
          </p:cNvPr>
          <p:cNvSpPr>
            <a:spLocks noGrp="1"/>
          </p:cNvSpPr>
          <p:nvPr>
            <p:ph type="title"/>
          </p:nvPr>
        </p:nvSpPr>
        <p:spPr/>
        <p:txBody>
          <a:bodyPr/>
          <a:lstStyle/>
          <a:p>
            <a:endParaRPr lang="uk-UA"/>
          </a:p>
        </p:txBody>
      </p:sp>
      <p:sp>
        <p:nvSpPr>
          <p:cNvPr id="3" name="Місце для вмісту 2">
            <a:extLst>
              <a:ext uri="{FF2B5EF4-FFF2-40B4-BE49-F238E27FC236}">
                <a16:creationId xmlns:a16="http://schemas.microsoft.com/office/drawing/2014/main" id="{F8BCB74B-B5D9-4C6F-B431-B4EE5367B990}"/>
              </a:ext>
            </a:extLst>
          </p:cNvPr>
          <p:cNvSpPr>
            <a:spLocks noGrp="1"/>
          </p:cNvSpPr>
          <p:nvPr>
            <p:ph idx="1"/>
          </p:nvPr>
        </p:nvSpPr>
        <p:spPr/>
        <p:txBody>
          <a:bodyPr>
            <a:normAutofit/>
          </a:bodyPr>
          <a:lstStyle/>
          <a:p>
            <a:pPr marL="0" indent="0" algn="just">
              <a:buNone/>
            </a:pPr>
            <a:r>
              <a:rPr lang="en-US" sz="3500" dirty="0">
                <a:solidFill>
                  <a:srgbClr val="C00000"/>
                </a:solidFill>
              </a:rPr>
              <a:t>JDBC (Java Database Connectivity) </a:t>
            </a:r>
            <a:r>
              <a:rPr lang="en-US" sz="3500" dirty="0"/>
              <a:t>- </a:t>
            </a:r>
            <a:r>
              <a:rPr lang="uk-UA" sz="3500" dirty="0"/>
              <a:t>це </a:t>
            </a:r>
            <a:r>
              <a:rPr lang="en-US" sz="3500" dirty="0"/>
              <a:t>API (</a:t>
            </a:r>
            <a:r>
              <a:rPr lang="uk-UA" sz="3500" dirty="0"/>
              <a:t>інтерфейс програмування застосунків) у мові програмування </a:t>
            </a:r>
            <a:r>
              <a:rPr lang="en-US" sz="3500" dirty="0"/>
              <a:t>Java, </a:t>
            </a:r>
            <a:r>
              <a:rPr lang="uk-UA" sz="3500" dirty="0"/>
              <a:t>який дозволяє </a:t>
            </a:r>
            <a:r>
              <a:rPr lang="en-US" sz="3500" dirty="0"/>
              <a:t>Java-</a:t>
            </a:r>
            <a:r>
              <a:rPr lang="uk-UA" sz="3500" dirty="0"/>
              <a:t>програмам взаємодіяти з різними реляційними базами даних. Використання </a:t>
            </a:r>
            <a:r>
              <a:rPr lang="en-US" sz="3500" dirty="0"/>
              <a:t>JDBC </a:t>
            </a:r>
            <a:r>
              <a:rPr lang="uk-UA" sz="3500" dirty="0"/>
              <a:t>дозволяє розробникам підключатися до баз даних, виконувати </a:t>
            </a:r>
            <a:r>
              <a:rPr lang="en-US" sz="3500" dirty="0"/>
              <a:t>SQL-</a:t>
            </a:r>
            <a:r>
              <a:rPr lang="uk-UA" sz="3500" dirty="0"/>
              <a:t>запити, отримувати та змінювати дані.</a:t>
            </a:r>
          </a:p>
        </p:txBody>
      </p:sp>
    </p:spTree>
    <p:extLst>
      <p:ext uri="{BB962C8B-B14F-4D97-AF65-F5344CB8AC3E}">
        <p14:creationId xmlns:p14="http://schemas.microsoft.com/office/powerpoint/2010/main" val="133860274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C63033B4-66A9-4B71-9F6D-13082858021D}"/>
              </a:ext>
            </a:extLst>
          </p:cNvPr>
          <p:cNvSpPr>
            <a:spLocks noGrp="1"/>
          </p:cNvSpPr>
          <p:nvPr>
            <p:ph type="title"/>
          </p:nvPr>
        </p:nvSpPr>
        <p:spPr/>
        <p:txBody>
          <a:bodyPr/>
          <a:lstStyle/>
          <a:p>
            <a:r>
              <a:rPr lang="ru-RU" dirty="0" err="1"/>
              <a:t>Підключення</a:t>
            </a:r>
            <a:r>
              <a:rPr lang="ru-RU" dirty="0"/>
              <a:t> JDBC до проекту </a:t>
            </a:r>
            <a:r>
              <a:rPr lang="ru-RU" dirty="0" err="1"/>
              <a:t>Sprin</a:t>
            </a:r>
            <a:r>
              <a:rPr lang="en-US" dirty="0"/>
              <a:t>g</a:t>
            </a:r>
            <a:br>
              <a:rPr lang="uk-UA" dirty="0"/>
            </a:br>
            <a:endParaRPr lang="uk-UA" dirty="0"/>
          </a:p>
        </p:txBody>
      </p:sp>
      <p:sp>
        <p:nvSpPr>
          <p:cNvPr id="3" name="Місце для вмісту 2">
            <a:extLst>
              <a:ext uri="{FF2B5EF4-FFF2-40B4-BE49-F238E27FC236}">
                <a16:creationId xmlns:a16="http://schemas.microsoft.com/office/drawing/2014/main" id="{54DEE803-2D8C-427C-ACEA-ADE98E6419B7}"/>
              </a:ext>
            </a:extLst>
          </p:cNvPr>
          <p:cNvSpPr>
            <a:spLocks noGrp="1"/>
          </p:cNvSpPr>
          <p:nvPr>
            <p:ph idx="1"/>
          </p:nvPr>
        </p:nvSpPr>
        <p:spPr/>
        <p:txBody>
          <a:bodyPr>
            <a:normAutofit/>
          </a:bodyPr>
          <a:lstStyle/>
          <a:p>
            <a:pPr marL="0" indent="0" algn="just">
              <a:buNone/>
            </a:pPr>
            <a:r>
              <a:rPr lang="uk-UA" sz="3500" dirty="0"/>
              <a:t>Необхідно додати залежність для </a:t>
            </a:r>
            <a:r>
              <a:rPr lang="en-US" sz="3500" dirty="0"/>
              <a:t>JDBC </a:t>
            </a:r>
            <a:r>
              <a:rPr lang="uk-UA" sz="3500" dirty="0"/>
              <a:t>у файл </a:t>
            </a:r>
            <a:r>
              <a:rPr lang="en-US" sz="3500" b="1" dirty="0"/>
              <a:t>pom.xml</a:t>
            </a:r>
            <a:r>
              <a:rPr lang="en-US" sz="3500" dirty="0"/>
              <a:t>, </a:t>
            </a:r>
            <a:r>
              <a:rPr lang="uk-UA" sz="3500" dirty="0"/>
              <a:t>якщо використовуєте </a:t>
            </a:r>
            <a:r>
              <a:rPr lang="en-US" sz="3500" b="1" dirty="0"/>
              <a:t>Maven</a:t>
            </a:r>
            <a:r>
              <a:rPr lang="en-US" sz="3500" dirty="0"/>
              <a:t>, </a:t>
            </a:r>
            <a:r>
              <a:rPr lang="uk-UA" sz="3500" dirty="0"/>
              <a:t>або </a:t>
            </a:r>
            <a:r>
              <a:rPr lang="en-US" sz="3500" b="1" dirty="0" err="1"/>
              <a:t>build.gradle</a:t>
            </a:r>
            <a:r>
              <a:rPr lang="en-US" sz="3500" dirty="0"/>
              <a:t>, </a:t>
            </a:r>
            <a:r>
              <a:rPr lang="uk-UA" sz="3500" dirty="0"/>
              <a:t>якщо використовуєте </a:t>
            </a:r>
            <a:r>
              <a:rPr lang="en-US" sz="3500" b="1" dirty="0"/>
              <a:t>Gradle</a:t>
            </a:r>
            <a:r>
              <a:rPr lang="en-US" sz="3500" dirty="0"/>
              <a:t>. </a:t>
            </a:r>
            <a:endParaRPr lang="uk-UA" sz="3500" dirty="0"/>
          </a:p>
        </p:txBody>
      </p:sp>
      <p:sp>
        <p:nvSpPr>
          <p:cNvPr id="4" name="Заголовок 1">
            <a:extLst>
              <a:ext uri="{FF2B5EF4-FFF2-40B4-BE49-F238E27FC236}">
                <a16:creationId xmlns:a16="http://schemas.microsoft.com/office/drawing/2014/main" id="{543DB398-AE4A-4C27-823A-4031FFF0B14A}"/>
              </a:ext>
            </a:extLst>
          </p:cNvPr>
          <p:cNvSpPr txBox="1">
            <a:spLocks/>
          </p:cNvSpPr>
          <p:nvPr/>
        </p:nvSpPr>
        <p:spPr>
          <a:xfrm>
            <a:off x="2110740" y="681037"/>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800" dirty="0"/>
              <a:t>1. </a:t>
            </a:r>
            <a:r>
              <a:rPr lang="uk-UA" sz="3800" dirty="0"/>
              <a:t>Додати залежності</a:t>
            </a:r>
          </a:p>
        </p:txBody>
      </p:sp>
    </p:spTree>
    <p:extLst>
      <p:ext uri="{BB962C8B-B14F-4D97-AF65-F5344CB8AC3E}">
        <p14:creationId xmlns:p14="http://schemas.microsoft.com/office/powerpoint/2010/main" val="114195917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B5A0E274-5988-4444-BE8C-622E1393C88D}"/>
              </a:ext>
            </a:extLst>
          </p:cNvPr>
          <p:cNvSpPr>
            <a:spLocks noGrp="1"/>
          </p:cNvSpPr>
          <p:nvPr>
            <p:ph type="title"/>
          </p:nvPr>
        </p:nvSpPr>
        <p:spPr/>
        <p:txBody>
          <a:bodyPr/>
          <a:lstStyle/>
          <a:p>
            <a:r>
              <a:rPr lang="uk-UA" dirty="0"/>
              <a:t>Зразок для </a:t>
            </a:r>
            <a:r>
              <a:rPr lang="en-US" dirty="0"/>
              <a:t>Maven:</a:t>
            </a:r>
            <a:endParaRPr lang="uk-UA" dirty="0"/>
          </a:p>
        </p:txBody>
      </p:sp>
      <p:sp>
        <p:nvSpPr>
          <p:cNvPr id="3" name="Місце для вмісту 2">
            <a:extLst>
              <a:ext uri="{FF2B5EF4-FFF2-40B4-BE49-F238E27FC236}">
                <a16:creationId xmlns:a16="http://schemas.microsoft.com/office/drawing/2014/main" id="{76832E7B-B837-4F92-B31F-143C450BD2EB}"/>
              </a:ext>
            </a:extLst>
          </p:cNvPr>
          <p:cNvSpPr>
            <a:spLocks noGrp="1"/>
          </p:cNvSpPr>
          <p:nvPr>
            <p:ph idx="1"/>
          </p:nvPr>
        </p:nvSpPr>
        <p:spPr/>
        <p:txBody>
          <a:bodyPr/>
          <a:lstStyle/>
          <a:p>
            <a:endParaRPr lang="uk-UA" dirty="0"/>
          </a:p>
        </p:txBody>
      </p:sp>
      <p:pic>
        <p:nvPicPr>
          <p:cNvPr id="5" name="Рисунок 4">
            <a:extLst>
              <a:ext uri="{FF2B5EF4-FFF2-40B4-BE49-F238E27FC236}">
                <a16:creationId xmlns:a16="http://schemas.microsoft.com/office/drawing/2014/main" id="{63003BF3-8AF0-4E5F-B305-1413670AE9AF}"/>
              </a:ext>
            </a:extLst>
          </p:cNvPr>
          <p:cNvPicPr>
            <a:picLocks noChangeAspect="1"/>
          </p:cNvPicPr>
          <p:nvPr/>
        </p:nvPicPr>
        <p:blipFill>
          <a:blip r:embed="rId2"/>
          <a:stretch>
            <a:fillRect/>
          </a:stretch>
        </p:blipFill>
        <p:spPr>
          <a:xfrm>
            <a:off x="1594485" y="1471335"/>
            <a:ext cx="8155305" cy="4705628"/>
          </a:xfrm>
          <a:prstGeom prst="rect">
            <a:avLst/>
          </a:prstGeom>
        </p:spPr>
      </p:pic>
    </p:spTree>
    <p:extLst>
      <p:ext uri="{BB962C8B-B14F-4D97-AF65-F5344CB8AC3E}">
        <p14:creationId xmlns:p14="http://schemas.microsoft.com/office/powerpoint/2010/main" val="290294395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497B1DEB-59A0-4F16-B860-D3F270910440}"/>
              </a:ext>
            </a:extLst>
          </p:cNvPr>
          <p:cNvSpPr>
            <a:spLocks noGrp="1"/>
          </p:cNvSpPr>
          <p:nvPr>
            <p:ph type="title"/>
          </p:nvPr>
        </p:nvSpPr>
        <p:spPr/>
        <p:txBody>
          <a:bodyPr/>
          <a:lstStyle/>
          <a:p>
            <a:r>
              <a:rPr lang="uk-UA" dirty="0"/>
              <a:t>Зразок для </a:t>
            </a:r>
            <a:r>
              <a:rPr lang="en-US" dirty="0"/>
              <a:t>Gradle:</a:t>
            </a:r>
            <a:endParaRPr lang="uk-UA" dirty="0"/>
          </a:p>
        </p:txBody>
      </p:sp>
      <p:sp>
        <p:nvSpPr>
          <p:cNvPr id="3" name="Місце для вмісту 2">
            <a:extLst>
              <a:ext uri="{FF2B5EF4-FFF2-40B4-BE49-F238E27FC236}">
                <a16:creationId xmlns:a16="http://schemas.microsoft.com/office/drawing/2014/main" id="{1E9F804E-0657-4E32-80D5-64644739A09B}"/>
              </a:ext>
            </a:extLst>
          </p:cNvPr>
          <p:cNvSpPr>
            <a:spLocks noGrp="1"/>
          </p:cNvSpPr>
          <p:nvPr>
            <p:ph idx="1"/>
          </p:nvPr>
        </p:nvSpPr>
        <p:spPr/>
        <p:txBody>
          <a:bodyPr/>
          <a:lstStyle/>
          <a:p>
            <a:endParaRPr lang="uk-UA" dirty="0"/>
          </a:p>
        </p:txBody>
      </p:sp>
      <p:pic>
        <p:nvPicPr>
          <p:cNvPr id="4" name="Рисунок 3">
            <a:extLst>
              <a:ext uri="{FF2B5EF4-FFF2-40B4-BE49-F238E27FC236}">
                <a16:creationId xmlns:a16="http://schemas.microsoft.com/office/drawing/2014/main" id="{76B2DE6E-57F4-4512-9CA2-8EDC23B98415}"/>
              </a:ext>
            </a:extLst>
          </p:cNvPr>
          <p:cNvPicPr>
            <a:picLocks noChangeAspect="1"/>
          </p:cNvPicPr>
          <p:nvPr/>
        </p:nvPicPr>
        <p:blipFill>
          <a:blip r:embed="rId2"/>
          <a:stretch>
            <a:fillRect/>
          </a:stretch>
        </p:blipFill>
        <p:spPr>
          <a:xfrm>
            <a:off x="419100" y="2015490"/>
            <a:ext cx="11353800" cy="3581400"/>
          </a:xfrm>
          <a:prstGeom prst="rect">
            <a:avLst/>
          </a:prstGeom>
        </p:spPr>
      </p:pic>
    </p:spTree>
    <p:extLst>
      <p:ext uri="{BB962C8B-B14F-4D97-AF65-F5344CB8AC3E}">
        <p14:creationId xmlns:p14="http://schemas.microsoft.com/office/powerpoint/2010/main" val="201646269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CF78ED07-CBEC-4606-9125-8CDCE49A8629}"/>
              </a:ext>
            </a:extLst>
          </p:cNvPr>
          <p:cNvSpPr>
            <a:spLocks noGrp="1"/>
          </p:cNvSpPr>
          <p:nvPr>
            <p:ph type="title"/>
          </p:nvPr>
        </p:nvSpPr>
        <p:spPr/>
        <p:txBody>
          <a:bodyPr/>
          <a:lstStyle/>
          <a:p>
            <a:r>
              <a:rPr lang="uk-UA" dirty="0"/>
              <a:t>2. Налаштування джерела даних</a:t>
            </a:r>
          </a:p>
        </p:txBody>
      </p:sp>
      <p:sp>
        <p:nvSpPr>
          <p:cNvPr id="3" name="Місце для вмісту 2">
            <a:extLst>
              <a:ext uri="{FF2B5EF4-FFF2-40B4-BE49-F238E27FC236}">
                <a16:creationId xmlns:a16="http://schemas.microsoft.com/office/drawing/2014/main" id="{D7D7BF88-E03E-4C8B-B103-D9A986BE1637}"/>
              </a:ext>
            </a:extLst>
          </p:cNvPr>
          <p:cNvSpPr>
            <a:spLocks noGrp="1"/>
          </p:cNvSpPr>
          <p:nvPr>
            <p:ph idx="1"/>
          </p:nvPr>
        </p:nvSpPr>
        <p:spPr/>
        <p:txBody>
          <a:bodyPr>
            <a:normAutofit/>
          </a:bodyPr>
          <a:lstStyle/>
          <a:p>
            <a:pPr marL="0" indent="0" algn="just">
              <a:buNone/>
            </a:pPr>
            <a:r>
              <a:rPr lang="uk-UA" sz="3500" dirty="0"/>
              <a:t>Додати конфігурацію джерела даних в </a:t>
            </a:r>
            <a:r>
              <a:rPr lang="en-US" sz="3500" b="1" dirty="0" err="1"/>
              <a:t>application.properties</a:t>
            </a:r>
            <a:r>
              <a:rPr lang="en-US" sz="3500" b="1" dirty="0"/>
              <a:t> </a:t>
            </a:r>
            <a:r>
              <a:rPr lang="uk-UA" sz="3500" dirty="0"/>
              <a:t>або </a:t>
            </a:r>
            <a:r>
              <a:rPr lang="en-US" sz="3500" b="1" dirty="0" err="1"/>
              <a:t>application.yml</a:t>
            </a:r>
            <a:r>
              <a:rPr lang="en-US" sz="3500" dirty="0"/>
              <a:t>. </a:t>
            </a:r>
            <a:endParaRPr lang="uk-UA" sz="3500" dirty="0"/>
          </a:p>
        </p:txBody>
      </p:sp>
    </p:spTree>
    <p:extLst>
      <p:ext uri="{BB962C8B-B14F-4D97-AF65-F5344CB8AC3E}">
        <p14:creationId xmlns:p14="http://schemas.microsoft.com/office/powerpoint/2010/main" val="137077532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159DFA35-9D10-454D-848C-8516D40BAC78}"/>
              </a:ext>
            </a:extLst>
          </p:cNvPr>
          <p:cNvSpPr>
            <a:spLocks noGrp="1"/>
          </p:cNvSpPr>
          <p:nvPr>
            <p:ph type="title"/>
          </p:nvPr>
        </p:nvSpPr>
        <p:spPr/>
        <p:txBody>
          <a:bodyPr/>
          <a:lstStyle/>
          <a:p>
            <a:r>
              <a:rPr lang="en-US" dirty="0" err="1"/>
              <a:t>application.properties</a:t>
            </a:r>
            <a:r>
              <a:rPr lang="en-US" dirty="0"/>
              <a:t>:</a:t>
            </a:r>
            <a:endParaRPr lang="uk-UA" dirty="0"/>
          </a:p>
        </p:txBody>
      </p:sp>
      <p:sp>
        <p:nvSpPr>
          <p:cNvPr id="3" name="Місце для вмісту 2">
            <a:extLst>
              <a:ext uri="{FF2B5EF4-FFF2-40B4-BE49-F238E27FC236}">
                <a16:creationId xmlns:a16="http://schemas.microsoft.com/office/drawing/2014/main" id="{B730B127-9432-4AC8-96BD-2C431D6A4B79}"/>
              </a:ext>
            </a:extLst>
          </p:cNvPr>
          <p:cNvSpPr>
            <a:spLocks noGrp="1"/>
          </p:cNvSpPr>
          <p:nvPr>
            <p:ph idx="1"/>
          </p:nvPr>
        </p:nvSpPr>
        <p:spPr/>
        <p:txBody>
          <a:bodyPr/>
          <a:lstStyle/>
          <a:p>
            <a:endParaRPr lang="uk-UA"/>
          </a:p>
        </p:txBody>
      </p:sp>
      <p:pic>
        <p:nvPicPr>
          <p:cNvPr id="4" name="Рисунок 3">
            <a:extLst>
              <a:ext uri="{FF2B5EF4-FFF2-40B4-BE49-F238E27FC236}">
                <a16:creationId xmlns:a16="http://schemas.microsoft.com/office/drawing/2014/main" id="{343EEAC0-CE4B-41C0-9FA3-A82DD964E3BB}"/>
              </a:ext>
            </a:extLst>
          </p:cNvPr>
          <p:cNvPicPr>
            <a:picLocks noChangeAspect="1"/>
          </p:cNvPicPr>
          <p:nvPr/>
        </p:nvPicPr>
        <p:blipFill>
          <a:blip r:embed="rId2"/>
          <a:stretch>
            <a:fillRect/>
          </a:stretch>
        </p:blipFill>
        <p:spPr>
          <a:xfrm>
            <a:off x="0" y="1393332"/>
            <a:ext cx="12192000" cy="4299936"/>
          </a:xfrm>
          <a:prstGeom prst="rect">
            <a:avLst/>
          </a:prstGeom>
        </p:spPr>
      </p:pic>
    </p:spTree>
    <p:extLst>
      <p:ext uri="{BB962C8B-B14F-4D97-AF65-F5344CB8AC3E}">
        <p14:creationId xmlns:p14="http://schemas.microsoft.com/office/powerpoint/2010/main" val="429099866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87C83764-2742-4B9F-B009-3FDAF5AF1CCA}"/>
              </a:ext>
            </a:extLst>
          </p:cNvPr>
          <p:cNvSpPr>
            <a:spLocks noGrp="1"/>
          </p:cNvSpPr>
          <p:nvPr>
            <p:ph type="title"/>
          </p:nvPr>
        </p:nvSpPr>
        <p:spPr/>
        <p:txBody>
          <a:bodyPr/>
          <a:lstStyle/>
          <a:p>
            <a:r>
              <a:rPr lang="en-US" b="1" dirty="0" err="1"/>
              <a:t>application.yml</a:t>
            </a:r>
            <a:endParaRPr lang="uk-UA" dirty="0"/>
          </a:p>
        </p:txBody>
      </p:sp>
      <p:sp>
        <p:nvSpPr>
          <p:cNvPr id="3" name="Місце для вмісту 2">
            <a:extLst>
              <a:ext uri="{FF2B5EF4-FFF2-40B4-BE49-F238E27FC236}">
                <a16:creationId xmlns:a16="http://schemas.microsoft.com/office/drawing/2014/main" id="{1FDEF601-88A0-4859-811D-D2C39EAE9896}"/>
              </a:ext>
            </a:extLst>
          </p:cNvPr>
          <p:cNvSpPr>
            <a:spLocks noGrp="1"/>
          </p:cNvSpPr>
          <p:nvPr>
            <p:ph idx="1"/>
          </p:nvPr>
        </p:nvSpPr>
        <p:spPr/>
        <p:txBody>
          <a:bodyPr/>
          <a:lstStyle/>
          <a:p>
            <a:endParaRPr lang="uk-UA"/>
          </a:p>
        </p:txBody>
      </p:sp>
      <p:pic>
        <p:nvPicPr>
          <p:cNvPr id="4" name="Рисунок 3">
            <a:extLst>
              <a:ext uri="{FF2B5EF4-FFF2-40B4-BE49-F238E27FC236}">
                <a16:creationId xmlns:a16="http://schemas.microsoft.com/office/drawing/2014/main" id="{09A7D9F9-69CD-4598-835F-23BBB11E1A64}"/>
              </a:ext>
            </a:extLst>
          </p:cNvPr>
          <p:cNvPicPr>
            <a:picLocks noChangeAspect="1"/>
          </p:cNvPicPr>
          <p:nvPr/>
        </p:nvPicPr>
        <p:blipFill>
          <a:blip r:embed="rId2"/>
          <a:stretch>
            <a:fillRect/>
          </a:stretch>
        </p:blipFill>
        <p:spPr>
          <a:xfrm>
            <a:off x="1072515" y="1411601"/>
            <a:ext cx="10046970" cy="5179386"/>
          </a:xfrm>
          <a:prstGeom prst="rect">
            <a:avLst/>
          </a:prstGeom>
        </p:spPr>
      </p:pic>
    </p:spTree>
    <p:extLst>
      <p:ext uri="{BB962C8B-B14F-4D97-AF65-F5344CB8AC3E}">
        <p14:creationId xmlns:p14="http://schemas.microsoft.com/office/powerpoint/2010/main" val="317333209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1EF4AAEC-E95E-45E2-9ED5-CEE877EFF288}"/>
              </a:ext>
            </a:extLst>
          </p:cNvPr>
          <p:cNvSpPr>
            <a:spLocks noGrp="1"/>
          </p:cNvSpPr>
          <p:nvPr>
            <p:ph type="title"/>
          </p:nvPr>
        </p:nvSpPr>
        <p:spPr/>
        <p:txBody>
          <a:bodyPr/>
          <a:lstStyle/>
          <a:p>
            <a:r>
              <a:rPr lang="en-US" b="1" dirty="0"/>
              <a:t>3. </a:t>
            </a:r>
            <a:r>
              <a:rPr lang="uk-UA" b="1" dirty="0"/>
              <a:t>Використання </a:t>
            </a:r>
            <a:r>
              <a:rPr lang="en-US" b="1" dirty="0"/>
              <a:t>JDBC </a:t>
            </a:r>
            <a:r>
              <a:rPr lang="uk-UA" b="1" dirty="0"/>
              <a:t>в </a:t>
            </a:r>
            <a:r>
              <a:rPr lang="en-US" b="1" dirty="0"/>
              <a:t>Spring-</a:t>
            </a:r>
            <a:r>
              <a:rPr lang="uk-UA" b="1" dirty="0"/>
              <a:t>компонентах</a:t>
            </a:r>
            <a:endParaRPr lang="uk-UA" dirty="0"/>
          </a:p>
        </p:txBody>
      </p:sp>
      <p:sp>
        <p:nvSpPr>
          <p:cNvPr id="3" name="Місце для вмісту 2">
            <a:extLst>
              <a:ext uri="{FF2B5EF4-FFF2-40B4-BE49-F238E27FC236}">
                <a16:creationId xmlns:a16="http://schemas.microsoft.com/office/drawing/2014/main" id="{29F97F80-863D-498F-84BF-A22D4584B1FF}"/>
              </a:ext>
            </a:extLst>
          </p:cNvPr>
          <p:cNvSpPr>
            <a:spLocks noGrp="1"/>
          </p:cNvSpPr>
          <p:nvPr>
            <p:ph idx="1"/>
          </p:nvPr>
        </p:nvSpPr>
        <p:spPr>
          <a:xfrm>
            <a:off x="1055370" y="1402715"/>
            <a:ext cx="10515600" cy="4351338"/>
          </a:xfrm>
        </p:spPr>
        <p:txBody>
          <a:bodyPr/>
          <a:lstStyle/>
          <a:p>
            <a:pPr marL="0" indent="0">
              <a:buNone/>
            </a:pPr>
            <a:r>
              <a:rPr lang="en-US" dirty="0"/>
              <a:t>JDBC </a:t>
            </a:r>
            <a:r>
              <a:rPr lang="uk-UA" dirty="0"/>
              <a:t>можна використовувати</a:t>
            </a:r>
            <a:r>
              <a:rPr lang="en-US" dirty="0"/>
              <a:t> </a:t>
            </a:r>
            <a:r>
              <a:rPr lang="uk-UA" dirty="0"/>
              <a:t>у ваших </a:t>
            </a:r>
            <a:r>
              <a:rPr lang="en-US" dirty="0"/>
              <a:t>Spring-</a:t>
            </a:r>
            <a:r>
              <a:rPr lang="uk-UA" dirty="0"/>
              <a:t>компонентах, таких як сервіси або </a:t>
            </a:r>
            <a:r>
              <a:rPr lang="en-US" b="1" dirty="0"/>
              <a:t>DAO (Data Access Objects</a:t>
            </a:r>
            <a:r>
              <a:rPr lang="uk-UA" b="1" dirty="0"/>
              <a:t>).</a:t>
            </a:r>
          </a:p>
          <a:p>
            <a:pPr marL="0" indent="0">
              <a:buNone/>
            </a:pPr>
            <a:endParaRPr lang="uk-UA" dirty="0"/>
          </a:p>
          <a:p>
            <a:pPr marL="0" indent="0">
              <a:buNone/>
            </a:pPr>
            <a:r>
              <a:rPr lang="uk-UA" dirty="0"/>
              <a:t>Потрібно </a:t>
            </a:r>
            <a:r>
              <a:rPr lang="uk-UA" dirty="0" err="1"/>
              <a:t>внести</a:t>
            </a:r>
            <a:r>
              <a:rPr lang="uk-UA" dirty="0"/>
              <a:t> залежність на </a:t>
            </a:r>
            <a:r>
              <a:rPr lang="en-US" b="1" dirty="0" err="1"/>
              <a:t>JdbcTemplate</a:t>
            </a:r>
            <a:r>
              <a:rPr lang="en-US" dirty="0"/>
              <a:t> </a:t>
            </a:r>
            <a:r>
              <a:rPr lang="uk-UA" dirty="0"/>
              <a:t>та використовувати його для виконання запитів до бази даних.</a:t>
            </a:r>
          </a:p>
        </p:txBody>
      </p:sp>
    </p:spTree>
    <p:extLst>
      <p:ext uri="{BB962C8B-B14F-4D97-AF65-F5344CB8AC3E}">
        <p14:creationId xmlns:p14="http://schemas.microsoft.com/office/powerpoint/2010/main" val="361889415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67CB70CB-28AA-41C6-BD2E-20F581A73E09}"/>
              </a:ext>
            </a:extLst>
          </p:cNvPr>
          <p:cNvSpPr>
            <a:spLocks noGrp="1"/>
          </p:cNvSpPr>
          <p:nvPr>
            <p:ph type="title"/>
          </p:nvPr>
        </p:nvSpPr>
        <p:spPr/>
        <p:txBody>
          <a:bodyPr/>
          <a:lstStyle/>
          <a:p>
            <a:endParaRPr lang="uk-UA"/>
          </a:p>
        </p:txBody>
      </p:sp>
      <p:sp>
        <p:nvSpPr>
          <p:cNvPr id="3" name="Місце для вмісту 2">
            <a:extLst>
              <a:ext uri="{FF2B5EF4-FFF2-40B4-BE49-F238E27FC236}">
                <a16:creationId xmlns:a16="http://schemas.microsoft.com/office/drawing/2014/main" id="{5A010419-9546-4512-9EDB-861FFDD9325E}"/>
              </a:ext>
            </a:extLst>
          </p:cNvPr>
          <p:cNvSpPr>
            <a:spLocks noGrp="1"/>
          </p:cNvSpPr>
          <p:nvPr>
            <p:ph idx="1"/>
          </p:nvPr>
        </p:nvSpPr>
        <p:spPr/>
        <p:txBody>
          <a:bodyPr/>
          <a:lstStyle/>
          <a:p>
            <a:endParaRPr lang="uk-UA"/>
          </a:p>
        </p:txBody>
      </p:sp>
      <p:pic>
        <p:nvPicPr>
          <p:cNvPr id="4" name="Рисунок 3">
            <a:extLst>
              <a:ext uri="{FF2B5EF4-FFF2-40B4-BE49-F238E27FC236}">
                <a16:creationId xmlns:a16="http://schemas.microsoft.com/office/drawing/2014/main" id="{3F33BA19-6260-4A30-B44B-34F36FD8B250}"/>
              </a:ext>
            </a:extLst>
          </p:cNvPr>
          <p:cNvPicPr>
            <a:picLocks noChangeAspect="1"/>
          </p:cNvPicPr>
          <p:nvPr/>
        </p:nvPicPr>
        <p:blipFill>
          <a:blip r:embed="rId2"/>
          <a:stretch>
            <a:fillRect/>
          </a:stretch>
        </p:blipFill>
        <p:spPr>
          <a:xfrm>
            <a:off x="0" y="535878"/>
            <a:ext cx="12192000" cy="5786244"/>
          </a:xfrm>
          <a:prstGeom prst="rect">
            <a:avLst/>
          </a:prstGeom>
        </p:spPr>
      </p:pic>
    </p:spTree>
    <p:extLst>
      <p:ext uri="{BB962C8B-B14F-4D97-AF65-F5344CB8AC3E}">
        <p14:creationId xmlns:p14="http://schemas.microsoft.com/office/powerpoint/2010/main" val="53619925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Місце для вмісту 2">
            <a:extLst>
              <a:ext uri="{FF2B5EF4-FFF2-40B4-BE49-F238E27FC236}">
                <a16:creationId xmlns:a16="http://schemas.microsoft.com/office/drawing/2014/main" id="{079C7C85-0B36-42F2-82E4-16448BF89D04}"/>
              </a:ext>
            </a:extLst>
          </p:cNvPr>
          <p:cNvSpPr>
            <a:spLocks noGrp="1"/>
          </p:cNvSpPr>
          <p:nvPr>
            <p:ph idx="1"/>
          </p:nvPr>
        </p:nvSpPr>
        <p:spPr>
          <a:xfrm>
            <a:off x="838200" y="251460"/>
            <a:ext cx="10515600" cy="5925503"/>
          </a:xfrm>
        </p:spPr>
        <p:txBody>
          <a:bodyPr>
            <a:normAutofit/>
          </a:bodyPr>
          <a:lstStyle/>
          <a:p>
            <a:pPr marL="0" indent="0" algn="just">
              <a:buNone/>
            </a:pPr>
            <a:r>
              <a:rPr lang="en-US" dirty="0"/>
              <a:t>ORM (Object-Relational Mapping) - </a:t>
            </a:r>
            <a:r>
              <a:rPr lang="uk-UA" dirty="0"/>
              <a:t>це технологія, яка дозволяє розробникам працювати з об'єктно-орієнтованими об'єктами у програмному коді, як з реляційною базою даних, зменшуючи або </a:t>
            </a:r>
            <a:r>
              <a:rPr lang="uk-UA" dirty="0" err="1"/>
              <a:t>уникуючи</a:t>
            </a:r>
            <a:r>
              <a:rPr lang="uk-UA" dirty="0"/>
              <a:t> необхідності вручну писати </a:t>
            </a:r>
            <a:r>
              <a:rPr lang="en-US" dirty="0"/>
              <a:t>SQL-</a:t>
            </a:r>
            <a:r>
              <a:rPr lang="uk-UA" dirty="0"/>
              <a:t>запити.</a:t>
            </a:r>
          </a:p>
          <a:p>
            <a:pPr marL="0" indent="0" algn="just">
              <a:buNone/>
            </a:pPr>
            <a:endParaRPr lang="uk-UA" dirty="0"/>
          </a:p>
          <a:p>
            <a:pPr marL="0" indent="0" algn="just">
              <a:buNone/>
            </a:pPr>
            <a:r>
              <a:rPr lang="uk-UA" dirty="0"/>
              <a:t>Основна ідея </a:t>
            </a:r>
            <a:r>
              <a:rPr lang="en-US" dirty="0"/>
              <a:t>ORM </a:t>
            </a:r>
            <a:r>
              <a:rPr lang="uk-UA" dirty="0"/>
              <a:t>полягає в тому, щоб створювати відображення між об'єктами програмного коду і таблицями бази даних. Це дозволяє розробникам працювати з об'єктами, як звичайно, і здійснювати роботу з даними, які зберігаються в базі даних, без прямого використання </a:t>
            </a:r>
            <a:r>
              <a:rPr lang="en-US" dirty="0"/>
              <a:t>SQL-</a:t>
            </a:r>
            <a:r>
              <a:rPr lang="uk-UA" dirty="0"/>
              <a:t>запитів.</a:t>
            </a:r>
          </a:p>
        </p:txBody>
      </p:sp>
    </p:spTree>
    <p:extLst>
      <p:ext uri="{BB962C8B-B14F-4D97-AF65-F5344CB8AC3E}">
        <p14:creationId xmlns:p14="http://schemas.microsoft.com/office/powerpoint/2010/main" val="105905571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5B348C58-83DB-477E-9FB0-A824A17AE7F3}"/>
              </a:ext>
            </a:extLst>
          </p:cNvPr>
          <p:cNvSpPr>
            <a:spLocks noGrp="1"/>
          </p:cNvSpPr>
          <p:nvPr>
            <p:ph type="title"/>
          </p:nvPr>
        </p:nvSpPr>
        <p:spPr/>
        <p:txBody>
          <a:bodyPr/>
          <a:lstStyle/>
          <a:p>
            <a:endParaRPr lang="uk-UA" dirty="0"/>
          </a:p>
        </p:txBody>
      </p:sp>
      <p:sp>
        <p:nvSpPr>
          <p:cNvPr id="3" name="Місце для вмісту 2">
            <a:extLst>
              <a:ext uri="{FF2B5EF4-FFF2-40B4-BE49-F238E27FC236}">
                <a16:creationId xmlns:a16="http://schemas.microsoft.com/office/drawing/2014/main" id="{0287D04A-EF27-4B24-BF38-E2635E883C95}"/>
              </a:ext>
            </a:extLst>
          </p:cNvPr>
          <p:cNvSpPr>
            <a:spLocks noGrp="1"/>
          </p:cNvSpPr>
          <p:nvPr>
            <p:ph idx="1"/>
          </p:nvPr>
        </p:nvSpPr>
        <p:spPr/>
        <p:txBody>
          <a:bodyPr/>
          <a:lstStyle/>
          <a:p>
            <a:pPr marL="0" indent="0" algn="just">
              <a:buNone/>
            </a:pPr>
            <a:r>
              <a:rPr lang="en-US" dirty="0"/>
              <a:t>Java EE (Java Enterprise Edition) — </a:t>
            </a:r>
            <a:r>
              <a:rPr lang="uk-UA" dirty="0"/>
              <a:t>це платформа для розробки та виконання розподілених, масштабованих і надійних програм на мові програмування </a:t>
            </a:r>
            <a:r>
              <a:rPr lang="en-US" dirty="0"/>
              <a:t>Java. </a:t>
            </a:r>
            <a:r>
              <a:rPr lang="uk-UA" dirty="0"/>
              <a:t>Вона надає різноманітні сервіси та </a:t>
            </a:r>
            <a:r>
              <a:rPr lang="en-US" dirty="0"/>
              <a:t>API </a:t>
            </a:r>
            <a:r>
              <a:rPr lang="uk-UA" dirty="0"/>
              <a:t>для побудови корпоративних додатків, таких як веб-додатки, послуги, керовані бізнес-процеси тощо. </a:t>
            </a:r>
            <a:r>
              <a:rPr lang="en-US" dirty="0"/>
              <a:t>Java EE </a:t>
            </a:r>
            <a:r>
              <a:rPr lang="uk-UA" dirty="0"/>
              <a:t>включає в себе багато компонентів, таких як </a:t>
            </a:r>
            <a:r>
              <a:rPr lang="uk-UA" dirty="0" err="1"/>
              <a:t>сервлети</a:t>
            </a:r>
            <a:r>
              <a:rPr lang="uk-UA" dirty="0"/>
              <a:t>, </a:t>
            </a:r>
            <a:r>
              <a:rPr lang="en-US" dirty="0"/>
              <a:t>EJB (Enterprise JavaBeans), JSP (</a:t>
            </a:r>
            <a:r>
              <a:rPr lang="en-US" dirty="0" err="1"/>
              <a:t>JavaServer</a:t>
            </a:r>
            <a:r>
              <a:rPr lang="en-US" dirty="0"/>
              <a:t> Pages), JMS (Java Message Service) </a:t>
            </a:r>
            <a:r>
              <a:rPr lang="uk-UA" dirty="0"/>
              <a:t>та інші.</a:t>
            </a:r>
          </a:p>
        </p:txBody>
      </p:sp>
      <p:pic>
        <p:nvPicPr>
          <p:cNvPr id="1028" name="Picture 4" descr="Industry Spotlight: Java EE finally gets rebooted - SD Times">
            <a:extLst>
              <a:ext uri="{FF2B5EF4-FFF2-40B4-BE49-F238E27FC236}">
                <a16:creationId xmlns:a16="http://schemas.microsoft.com/office/drawing/2014/main" id="{D7A9744B-FC0C-43A5-8E56-8F692BB1381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077200" y="230188"/>
            <a:ext cx="3276600" cy="13906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535830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53CEF3DD-94AA-4DCF-89CC-9D417BFEBA58}"/>
              </a:ext>
            </a:extLst>
          </p:cNvPr>
          <p:cNvSpPr>
            <a:spLocks noGrp="1"/>
          </p:cNvSpPr>
          <p:nvPr>
            <p:ph type="title"/>
          </p:nvPr>
        </p:nvSpPr>
        <p:spPr/>
        <p:txBody>
          <a:bodyPr/>
          <a:lstStyle/>
          <a:p>
            <a:r>
              <a:rPr lang="uk-UA" dirty="0"/>
              <a:t>Деякі основні переваги використання </a:t>
            </a:r>
            <a:r>
              <a:rPr lang="en-US" dirty="0"/>
              <a:t>ORM:</a:t>
            </a:r>
            <a:br>
              <a:rPr lang="en-US" dirty="0"/>
            </a:br>
            <a:endParaRPr lang="uk-UA" dirty="0"/>
          </a:p>
        </p:txBody>
      </p:sp>
      <p:sp>
        <p:nvSpPr>
          <p:cNvPr id="3" name="Місце для вмісту 2">
            <a:extLst>
              <a:ext uri="{FF2B5EF4-FFF2-40B4-BE49-F238E27FC236}">
                <a16:creationId xmlns:a16="http://schemas.microsoft.com/office/drawing/2014/main" id="{39B6D70F-9B8B-40A6-8449-92228DE179B9}"/>
              </a:ext>
            </a:extLst>
          </p:cNvPr>
          <p:cNvSpPr>
            <a:spLocks noGrp="1"/>
          </p:cNvSpPr>
          <p:nvPr>
            <p:ph idx="1"/>
          </p:nvPr>
        </p:nvSpPr>
        <p:spPr>
          <a:xfrm>
            <a:off x="838200" y="365125"/>
            <a:ext cx="10515600" cy="4351338"/>
          </a:xfrm>
        </p:spPr>
        <p:txBody>
          <a:bodyPr>
            <a:noAutofit/>
          </a:bodyPr>
          <a:lstStyle/>
          <a:p>
            <a:pPr marL="0" indent="0">
              <a:buNone/>
            </a:pPr>
            <a:endParaRPr lang="uk-UA" sz="2200" dirty="0"/>
          </a:p>
          <a:p>
            <a:pPr marL="0" indent="0">
              <a:buNone/>
            </a:pPr>
            <a:endParaRPr lang="en-US" sz="2200" dirty="0"/>
          </a:p>
          <a:p>
            <a:pPr marL="0" indent="0">
              <a:buNone/>
            </a:pPr>
            <a:r>
              <a:rPr lang="en-US" sz="2200" dirty="0"/>
              <a:t>1. </a:t>
            </a:r>
            <a:r>
              <a:rPr lang="uk-UA" sz="2200" dirty="0"/>
              <a:t>Зменшення дублювання коду: </a:t>
            </a:r>
            <a:r>
              <a:rPr lang="en-US" sz="2200" dirty="0"/>
              <a:t>ORM </a:t>
            </a:r>
            <a:r>
              <a:rPr lang="uk-UA" sz="2200" dirty="0"/>
              <a:t>дозволяє розробникам уникнути писання великої кількості </a:t>
            </a:r>
            <a:r>
              <a:rPr lang="en-US" sz="2200" dirty="0"/>
              <a:t>SQL-</a:t>
            </a:r>
            <a:r>
              <a:rPr lang="uk-UA" sz="2200" dirty="0"/>
              <a:t>запитів, оскільки він автоматично генерує необхідний </a:t>
            </a:r>
            <a:r>
              <a:rPr lang="en-US" sz="2200" dirty="0"/>
              <a:t>SQL-</a:t>
            </a:r>
            <a:r>
              <a:rPr lang="uk-UA" sz="2200" dirty="0"/>
              <a:t>код для роботи з базою даних.</a:t>
            </a:r>
          </a:p>
          <a:p>
            <a:pPr marL="0" indent="0">
              <a:buNone/>
            </a:pPr>
            <a:endParaRPr lang="uk-UA" sz="2200" dirty="0"/>
          </a:p>
          <a:p>
            <a:pPr marL="0" indent="0">
              <a:buNone/>
            </a:pPr>
            <a:r>
              <a:rPr lang="uk-UA" sz="2200" dirty="0"/>
              <a:t>2. Зручна робота з об'єктами: </a:t>
            </a:r>
            <a:r>
              <a:rPr lang="en-US" sz="2200" dirty="0"/>
              <a:t>ORM </a:t>
            </a:r>
            <a:r>
              <a:rPr lang="uk-UA" sz="2200" dirty="0"/>
              <a:t>дозволяє працювати з об'єктами в коді, а не з таблицями бази даних. Це полегшує розробку і підтримку програмного коду, оскільки ви можете працювати з даними в термінах об'єктів.</a:t>
            </a:r>
          </a:p>
          <a:p>
            <a:pPr marL="0" indent="0">
              <a:buNone/>
            </a:pPr>
            <a:endParaRPr lang="uk-UA" sz="2200" dirty="0"/>
          </a:p>
          <a:p>
            <a:pPr marL="0" indent="0">
              <a:buNone/>
            </a:pPr>
            <a:r>
              <a:rPr lang="uk-UA" sz="2200" dirty="0"/>
              <a:t>3. Менша залежність від конкретної СУБД*: </a:t>
            </a:r>
            <a:r>
              <a:rPr lang="en-US" sz="2200" dirty="0"/>
              <a:t>ORM </a:t>
            </a:r>
            <a:r>
              <a:rPr lang="uk-UA" sz="2200" dirty="0"/>
              <a:t>надає абстракцію бази даних, що дозволяє легко змінювати або підключати різні системи керування базами даних без значних змін у програмному коді.</a:t>
            </a:r>
          </a:p>
          <a:p>
            <a:pPr marL="0" indent="0">
              <a:buNone/>
            </a:pPr>
            <a:endParaRPr lang="uk-UA" sz="2200" dirty="0"/>
          </a:p>
          <a:p>
            <a:pPr marL="0" indent="0">
              <a:buNone/>
            </a:pPr>
            <a:r>
              <a:rPr lang="uk-UA" sz="2200" dirty="0"/>
              <a:t>4. Підтримка об'єктно-орієнтованого підходу до розробки: </a:t>
            </a:r>
            <a:r>
              <a:rPr lang="en-US" sz="2200" dirty="0"/>
              <a:t>ORM </a:t>
            </a:r>
            <a:r>
              <a:rPr lang="uk-UA" sz="2200" dirty="0"/>
              <a:t>дозволяє розробникам використовувати об'єктно-орієнтований підхід до розробки програмного коду, що дозволяє покращити структуру та </a:t>
            </a:r>
            <a:r>
              <a:rPr lang="uk-UA" sz="2200" dirty="0" err="1"/>
              <a:t>обслуговуваність</a:t>
            </a:r>
            <a:r>
              <a:rPr lang="uk-UA" sz="2200" dirty="0"/>
              <a:t> програм.</a:t>
            </a:r>
          </a:p>
          <a:p>
            <a:pPr marL="0" indent="0">
              <a:buNone/>
            </a:pPr>
            <a:endParaRPr lang="uk-UA" sz="2200" dirty="0"/>
          </a:p>
          <a:p>
            <a:endParaRPr lang="uk-UA" sz="2200" dirty="0"/>
          </a:p>
        </p:txBody>
      </p:sp>
    </p:spTree>
    <p:extLst>
      <p:ext uri="{BB962C8B-B14F-4D97-AF65-F5344CB8AC3E}">
        <p14:creationId xmlns:p14="http://schemas.microsoft.com/office/powerpoint/2010/main" val="159777088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BCD5A0CF-A47F-48E1-BA0A-9231B14BCE78}"/>
              </a:ext>
            </a:extLst>
          </p:cNvPr>
          <p:cNvSpPr>
            <a:spLocks noGrp="1"/>
          </p:cNvSpPr>
          <p:nvPr>
            <p:ph type="title"/>
          </p:nvPr>
        </p:nvSpPr>
        <p:spPr/>
        <p:txBody>
          <a:bodyPr/>
          <a:lstStyle/>
          <a:p>
            <a:endParaRPr lang="uk-UA"/>
          </a:p>
        </p:txBody>
      </p:sp>
      <p:sp>
        <p:nvSpPr>
          <p:cNvPr id="3" name="Місце для вмісту 2">
            <a:extLst>
              <a:ext uri="{FF2B5EF4-FFF2-40B4-BE49-F238E27FC236}">
                <a16:creationId xmlns:a16="http://schemas.microsoft.com/office/drawing/2014/main" id="{E1BB5F7A-83EA-41E4-B0E7-5F3A2B6057AD}"/>
              </a:ext>
            </a:extLst>
          </p:cNvPr>
          <p:cNvSpPr>
            <a:spLocks noGrp="1"/>
          </p:cNvSpPr>
          <p:nvPr>
            <p:ph idx="1"/>
          </p:nvPr>
        </p:nvSpPr>
        <p:spPr/>
        <p:txBody>
          <a:bodyPr/>
          <a:lstStyle/>
          <a:p>
            <a:endParaRPr lang="uk-UA"/>
          </a:p>
        </p:txBody>
      </p:sp>
      <p:pic>
        <p:nvPicPr>
          <p:cNvPr id="4" name="Рисунок 3">
            <a:extLst>
              <a:ext uri="{FF2B5EF4-FFF2-40B4-BE49-F238E27FC236}">
                <a16:creationId xmlns:a16="http://schemas.microsoft.com/office/drawing/2014/main" id="{0EA57140-8C99-4CC9-872B-CD9339F1A098}"/>
              </a:ext>
            </a:extLst>
          </p:cNvPr>
          <p:cNvPicPr>
            <a:picLocks noChangeAspect="1"/>
          </p:cNvPicPr>
          <p:nvPr/>
        </p:nvPicPr>
        <p:blipFill>
          <a:blip r:embed="rId3"/>
          <a:stretch>
            <a:fillRect/>
          </a:stretch>
        </p:blipFill>
        <p:spPr>
          <a:xfrm>
            <a:off x="2188382" y="0"/>
            <a:ext cx="7815235" cy="6858000"/>
          </a:xfrm>
          <a:prstGeom prst="rect">
            <a:avLst/>
          </a:prstGeom>
        </p:spPr>
      </p:pic>
    </p:spTree>
    <p:extLst>
      <p:ext uri="{BB962C8B-B14F-4D97-AF65-F5344CB8AC3E}">
        <p14:creationId xmlns:p14="http://schemas.microsoft.com/office/powerpoint/2010/main" val="238167404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315ED277-D8D6-4A2B-BF7E-857F39DF0F93}"/>
              </a:ext>
            </a:extLst>
          </p:cNvPr>
          <p:cNvSpPr>
            <a:spLocks noGrp="1"/>
          </p:cNvSpPr>
          <p:nvPr>
            <p:ph type="title"/>
          </p:nvPr>
        </p:nvSpPr>
        <p:spPr/>
        <p:txBody>
          <a:bodyPr/>
          <a:lstStyle/>
          <a:p>
            <a:endParaRPr lang="uk-UA"/>
          </a:p>
        </p:txBody>
      </p:sp>
      <p:sp>
        <p:nvSpPr>
          <p:cNvPr id="3" name="Місце для вмісту 2">
            <a:extLst>
              <a:ext uri="{FF2B5EF4-FFF2-40B4-BE49-F238E27FC236}">
                <a16:creationId xmlns:a16="http://schemas.microsoft.com/office/drawing/2014/main" id="{D0E0D205-8203-4540-9468-E582255BE9C1}"/>
              </a:ext>
            </a:extLst>
          </p:cNvPr>
          <p:cNvSpPr>
            <a:spLocks noGrp="1"/>
          </p:cNvSpPr>
          <p:nvPr>
            <p:ph idx="1"/>
          </p:nvPr>
        </p:nvSpPr>
        <p:spPr/>
        <p:txBody>
          <a:bodyPr/>
          <a:lstStyle/>
          <a:p>
            <a:endParaRPr lang="uk-UA"/>
          </a:p>
        </p:txBody>
      </p:sp>
      <p:pic>
        <p:nvPicPr>
          <p:cNvPr id="4" name="Рисунок 3">
            <a:extLst>
              <a:ext uri="{FF2B5EF4-FFF2-40B4-BE49-F238E27FC236}">
                <a16:creationId xmlns:a16="http://schemas.microsoft.com/office/drawing/2014/main" id="{B0A201DD-E270-4202-AE72-A1BF331BA4CC}"/>
              </a:ext>
            </a:extLst>
          </p:cNvPr>
          <p:cNvPicPr>
            <a:picLocks noChangeAspect="1"/>
          </p:cNvPicPr>
          <p:nvPr/>
        </p:nvPicPr>
        <p:blipFill>
          <a:blip r:embed="rId3"/>
          <a:stretch>
            <a:fillRect/>
          </a:stretch>
        </p:blipFill>
        <p:spPr>
          <a:xfrm>
            <a:off x="872756" y="0"/>
            <a:ext cx="10446488" cy="6858000"/>
          </a:xfrm>
          <a:prstGeom prst="rect">
            <a:avLst/>
          </a:prstGeom>
        </p:spPr>
      </p:pic>
    </p:spTree>
    <p:extLst>
      <p:ext uri="{BB962C8B-B14F-4D97-AF65-F5344CB8AC3E}">
        <p14:creationId xmlns:p14="http://schemas.microsoft.com/office/powerpoint/2010/main" val="278240251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A7E13C0F-F50B-42A5-9D18-A1EB1A027374}"/>
              </a:ext>
            </a:extLst>
          </p:cNvPr>
          <p:cNvSpPr>
            <a:spLocks noGrp="1"/>
          </p:cNvSpPr>
          <p:nvPr>
            <p:ph type="title"/>
          </p:nvPr>
        </p:nvSpPr>
        <p:spPr/>
        <p:txBody>
          <a:bodyPr/>
          <a:lstStyle/>
          <a:p>
            <a:endParaRPr lang="uk-UA"/>
          </a:p>
        </p:txBody>
      </p:sp>
      <p:sp>
        <p:nvSpPr>
          <p:cNvPr id="3" name="Місце для вмісту 2">
            <a:extLst>
              <a:ext uri="{FF2B5EF4-FFF2-40B4-BE49-F238E27FC236}">
                <a16:creationId xmlns:a16="http://schemas.microsoft.com/office/drawing/2014/main" id="{307A9628-4809-4D81-BB9A-28F513657FCB}"/>
              </a:ext>
            </a:extLst>
          </p:cNvPr>
          <p:cNvSpPr>
            <a:spLocks noGrp="1"/>
          </p:cNvSpPr>
          <p:nvPr>
            <p:ph idx="1"/>
          </p:nvPr>
        </p:nvSpPr>
        <p:spPr/>
        <p:txBody>
          <a:bodyPr>
            <a:normAutofit/>
          </a:bodyPr>
          <a:lstStyle/>
          <a:p>
            <a:pPr marL="0" indent="0" algn="just">
              <a:buNone/>
            </a:pPr>
            <a:r>
              <a:rPr lang="uk-UA" sz="3500" dirty="0">
                <a:solidFill>
                  <a:srgbClr val="0070C0"/>
                </a:solidFill>
              </a:rPr>
              <a:t>Фреймворк управління транзакціями </a:t>
            </a:r>
            <a:r>
              <a:rPr lang="uk-UA" sz="3500" dirty="0"/>
              <a:t>- координація різних </a:t>
            </a:r>
            <a:r>
              <a:rPr lang="en-US" sz="3500" dirty="0"/>
              <a:t>API </a:t>
            </a:r>
            <a:r>
              <a:rPr lang="uk-UA" sz="3500" dirty="0"/>
              <a:t>управління транзакціями і інструментарії налаштованого керування транзакціями для об'єктів </a:t>
            </a:r>
            <a:r>
              <a:rPr lang="en-US" sz="3500" dirty="0"/>
              <a:t>Java</a:t>
            </a:r>
            <a:r>
              <a:rPr lang="uk-UA" sz="3500" dirty="0"/>
              <a:t>.</a:t>
            </a:r>
          </a:p>
        </p:txBody>
      </p:sp>
    </p:spTree>
    <p:extLst>
      <p:ext uri="{BB962C8B-B14F-4D97-AF65-F5344CB8AC3E}">
        <p14:creationId xmlns:p14="http://schemas.microsoft.com/office/powerpoint/2010/main" val="4883949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9D5C427C-0A23-454E-A316-982D9EF0AA51}"/>
              </a:ext>
            </a:extLst>
          </p:cNvPr>
          <p:cNvSpPr>
            <a:spLocks noGrp="1"/>
          </p:cNvSpPr>
          <p:nvPr>
            <p:ph type="title"/>
          </p:nvPr>
        </p:nvSpPr>
        <p:spPr/>
        <p:txBody>
          <a:bodyPr/>
          <a:lstStyle/>
          <a:p>
            <a:endParaRPr lang="uk-UA"/>
          </a:p>
        </p:txBody>
      </p:sp>
      <p:sp>
        <p:nvSpPr>
          <p:cNvPr id="3" name="Місце для вмісту 2">
            <a:extLst>
              <a:ext uri="{FF2B5EF4-FFF2-40B4-BE49-F238E27FC236}">
                <a16:creationId xmlns:a16="http://schemas.microsoft.com/office/drawing/2014/main" id="{47DD271E-5087-47BB-B8AF-0677E11679AD}"/>
              </a:ext>
            </a:extLst>
          </p:cNvPr>
          <p:cNvSpPr>
            <a:spLocks noGrp="1"/>
          </p:cNvSpPr>
          <p:nvPr>
            <p:ph idx="1"/>
          </p:nvPr>
        </p:nvSpPr>
        <p:spPr/>
        <p:txBody>
          <a:bodyPr/>
          <a:lstStyle/>
          <a:p>
            <a:pPr algn="just"/>
            <a:r>
              <a:rPr lang="uk-UA" dirty="0"/>
              <a:t>Транзакція в </a:t>
            </a:r>
            <a:r>
              <a:rPr lang="en-US" dirty="0"/>
              <a:t>Java - </a:t>
            </a:r>
            <a:r>
              <a:rPr lang="uk-UA" dirty="0"/>
              <a:t>це послідовність операцій бази даних, які виконуються як атомарна одиниця роботи. Це означає, що всі операції в рамках транзакції виконуються або всі разом, або жодна з них не виконується. Такий підхід дозволяє забезпечити </a:t>
            </a:r>
            <a:r>
              <a:rPr lang="uk-UA" dirty="0" err="1"/>
              <a:t>консистентність</a:t>
            </a:r>
            <a:r>
              <a:rPr lang="uk-UA" dirty="0"/>
              <a:t> бази даних навіть у випадку виникнення помилок або відмов системи.</a:t>
            </a:r>
          </a:p>
        </p:txBody>
      </p:sp>
    </p:spTree>
    <p:extLst>
      <p:ext uri="{BB962C8B-B14F-4D97-AF65-F5344CB8AC3E}">
        <p14:creationId xmlns:p14="http://schemas.microsoft.com/office/powerpoint/2010/main" val="126913028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AFEAA1B2-F19C-47A0-A02B-E695287CFF1B}"/>
              </a:ext>
            </a:extLst>
          </p:cNvPr>
          <p:cNvSpPr>
            <a:spLocks noGrp="1"/>
          </p:cNvSpPr>
          <p:nvPr>
            <p:ph type="title"/>
          </p:nvPr>
        </p:nvSpPr>
        <p:spPr/>
        <p:txBody>
          <a:bodyPr/>
          <a:lstStyle/>
          <a:p>
            <a:endParaRPr lang="uk-UA"/>
          </a:p>
        </p:txBody>
      </p:sp>
      <p:sp>
        <p:nvSpPr>
          <p:cNvPr id="3" name="Місце для вмісту 2">
            <a:extLst>
              <a:ext uri="{FF2B5EF4-FFF2-40B4-BE49-F238E27FC236}">
                <a16:creationId xmlns:a16="http://schemas.microsoft.com/office/drawing/2014/main" id="{A0B7536E-F8DB-4A00-9D70-DA19A858FB2A}"/>
              </a:ext>
            </a:extLst>
          </p:cNvPr>
          <p:cNvSpPr>
            <a:spLocks noGrp="1"/>
          </p:cNvSpPr>
          <p:nvPr>
            <p:ph idx="1"/>
          </p:nvPr>
        </p:nvSpPr>
        <p:spPr/>
        <p:txBody>
          <a:bodyPr/>
          <a:lstStyle/>
          <a:p>
            <a:endParaRPr lang="uk-UA"/>
          </a:p>
        </p:txBody>
      </p:sp>
    </p:spTree>
    <p:extLst>
      <p:ext uri="{BB962C8B-B14F-4D97-AF65-F5344CB8AC3E}">
        <p14:creationId xmlns:p14="http://schemas.microsoft.com/office/powerpoint/2010/main" val="310065279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954186E8-9E55-435E-9E52-BD12B3464955}"/>
              </a:ext>
            </a:extLst>
          </p:cNvPr>
          <p:cNvSpPr>
            <a:spLocks noGrp="1"/>
          </p:cNvSpPr>
          <p:nvPr>
            <p:ph type="title"/>
          </p:nvPr>
        </p:nvSpPr>
        <p:spPr/>
        <p:txBody>
          <a:bodyPr/>
          <a:lstStyle/>
          <a:p>
            <a:r>
              <a:rPr lang="uk-UA" dirty="0"/>
              <a:t>Набір вимог </a:t>
            </a:r>
            <a:r>
              <a:rPr lang="en-US" dirty="0"/>
              <a:t>ACID </a:t>
            </a:r>
            <a:r>
              <a:rPr lang="uk-UA" dirty="0"/>
              <a:t>до транзакцій</a:t>
            </a:r>
          </a:p>
        </p:txBody>
      </p:sp>
      <p:sp>
        <p:nvSpPr>
          <p:cNvPr id="3" name="Місце для вмісту 2">
            <a:extLst>
              <a:ext uri="{FF2B5EF4-FFF2-40B4-BE49-F238E27FC236}">
                <a16:creationId xmlns:a16="http://schemas.microsoft.com/office/drawing/2014/main" id="{5EDA3E89-7E2B-48DE-AFAE-EBD1DB4884DC}"/>
              </a:ext>
            </a:extLst>
          </p:cNvPr>
          <p:cNvSpPr>
            <a:spLocks noGrp="1"/>
          </p:cNvSpPr>
          <p:nvPr>
            <p:ph idx="1"/>
          </p:nvPr>
        </p:nvSpPr>
        <p:spPr/>
        <p:txBody>
          <a:bodyPr/>
          <a:lstStyle/>
          <a:p>
            <a:pPr>
              <a:buFontTx/>
              <a:buChar char="-"/>
            </a:pPr>
            <a:r>
              <a:rPr lang="uk-UA" dirty="0" err="1"/>
              <a:t>Атомарність</a:t>
            </a:r>
            <a:endParaRPr lang="uk-UA" dirty="0"/>
          </a:p>
          <a:p>
            <a:pPr>
              <a:buFontTx/>
              <a:buChar char="-"/>
            </a:pPr>
            <a:r>
              <a:rPr lang="uk-UA" dirty="0"/>
              <a:t>Узгодженість</a:t>
            </a:r>
          </a:p>
          <a:p>
            <a:pPr>
              <a:buFontTx/>
              <a:buChar char="-"/>
            </a:pPr>
            <a:r>
              <a:rPr lang="uk-UA" dirty="0"/>
              <a:t>Ізольованість</a:t>
            </a:r>
          </a:p>
          <a:p>
            <a:pPr>
              <a:buFontTx/>
              <a:buChar char="-"/>
            </a:pPr>
            <a:r>
              <a:rPr lang="uk-UA" dirty="0"/>
              <a:t>Довговічність</a:t>
            </a:r>
          </a:p>
        </p:txBody>
      </p:sp>
    </p:spTree>
    <p:extLst>
      <p:ext uri="{BB962C8B-B14F-4D97-AF65-F5344CB8AC3E}">
        <p14:creationId xmlns:p14="http://schemas.microsoft.com/office/powerpoint/2010/main" val="278002853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286F7F0F-BE66-4B97-A316-A229AFD1946C}"/>
              </a:ext>
            </a:extLst>
          </p:cNvPr>
          <p:cNvSpPr>
            <a:spLocks noGrp="1"/>
          </p:cNvSpPr>
          <p:nvPr>
            <p:ph type="title"/>
          </p:nvPr>
        </p:nvSpPr>
        <p:spPr/>
        <p:txBody>
          <a:bodyPr/>
          <a:lstStyle/>
          <a:p>
            <a:r>
              <a:rPr lang="uk-UA" dirty="0" err="1"/>
              <a:t>Атомарність</a:t>
            </a:r>
            <a:endParaRPr lang="uk-UA" dirty="0"/>
          </a:p>
        </p:txBody>
      </p:sp>
      <p:sp>
        <p:nvSpPr>
          <p:cNvPr id="3" name="Місце для вмісту 2">
            <a:extLst>
              <a:ext uri="{FF2B5EF4-FFF2-40B4-BE49-F238E27FC236}">
                <a16:creationId xmlns:a16="http://schemas.microsoft.com/office/drawing/2014/main" id="{D0D81610-B8E0-4F3D-9E15-8A19B8EC6D5C}"/>
              </a:ext>
            </a:extLst>
          </p:cNvPr>
          <p:cNvSpPr>
            <a:spLocks noGrp="1"/>
          </p:cNvSpPr>
          <p:nvPr>
            <p:ph idx="1"/>
          </p:nvPr>
        </p:nvSpPr>
        <p:spPr/>
        <p:txBody>
          <a:bodyPr/>
          <a:lstStyle/>
          <a:p>
            <a:pPr algn="just"/>
            <a:r>
              <a:rPr lang="uk-UA" dirty="0"/>
              <a:t>Транзакції часто містять в собі багато операцій. </a:t>
            </a:r>
            <a:r>
              <a:rPr lang="uk-UA" dirty="0" err="1"/>
              <a:t>Атомарність</a:t>
            </a:r>
            <a:r>
              <a:rPr lang="uk-UA" dirty="0"/>
              <a:t> (</a:t>
            </a:r>
            <a:r>
              <a:rPr lang="uk-UA" dirty="0" err="1"/>
              <a:t>англ</a:t>
            </a:r>
            <a:r>
              <a:rPr lang="uk-UA" dirty="0"/>
              <a:t>. </a:t>
            </a:r>
            <a:r>
              <a:rPr lang="en-US" dirty="0"/>
              <a:t>Atomicity) </a:t>
            </a:r>
            <a:r>
              <a:rPr lang="uk-UA" dirty="0"/>
              <a:t>гарантує, що жодна транзакція не буде виконана частково. Будуть або виконані всі операції, що беруть участь у транзакції, або не виконано жодної. Якщо протягом роботи однієї з операцій виникне помилка і операцію буде </a:t>
            </a:r>
            <a:r>
              <a:rPr lang="uk-UA" dirty="0" err="1"/>
              <a:t>відхилено</a:t>
            </a:r>
            <a:r>
              <a:rPr lang="uk-UA" dirty="0"/>
              <a:t>, то будуть відхилені також усі інші зміни, здійснені в межах транзакції. Система має бути атомарною у кожній ситуації, враховуючи відключення електроенергії, помилки та </a:t>
            </a:r>
            <a:r>
              <a:rPr lang="uk-UA" dirty="0" err="1"/>
              <a:t>збої</a:t>
            </a:r>
            <a:r>
              <a:rPr lang="uk-UA" dirty="0"/>
              <a:t>. Гарантія </a:t>
            </a:r>
            <a:r>
              <a:rPr lang="uk-UA" dirty="0" err="1"/>
              <a:t>атомарності</a:t>
            </a:r>
            <a:r>
              <a:rPr lang="uk-UA" dirty="0"/>
              <a:t> перешкоджає частковому оновленню бази даних, яке насправді може спричинити ще більші проблеми, аніж оновлення всієї бази в межах однієї транзакції.</a:t>
            </a:r>
          </a:p>
        </p:txBody>
      </p:sp>
    </p:spTree>
    <p:extLst>
      <p:ext uri="{BB962C8B-B14F-4D97-AF65-F5344CB8AC3E}">
        <p14:creationId xmlns:p14="http://schemas.microsoft.com/office/powerpoint/2010/main" val="103079323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7DE5CC64-C573-42F4-9C69-F8B0FC17C180}"/>
              </a:ext>
            </a:extLst>
          </p:cNvPr>
          <p:cNvSpPr>
            <a:spLocks noGrp="1"/>
          </p:cNvSpPr>
          <p:nvPr>
            <p:ph type="title"/>
          </p:nvPr>
        </p:nvSpPr>
        <p:spPr/>
        <p:txBody>
          <a:bodyPr/>
          <a:lstStyle/>
          <a:p>
            <a:r>
              <a:rPr lang="uk-UA" dirty="0"/>
              <a:t>Узгодженість</a:t>
            </a:r>
          </a:p>
        </p:txBody>
      </p:sp>
      <p:sp>
        <p:nvSpPr>
          <p:cNvPr id="3" name="Місце для вмісту 2">
            <a:extLst>
              <a:ext uri="{FF2B5EF4-FFF2-40B4-BE49-F238E27FC236}">
                <a16:creationId xmlns:a16="http://schemas.microsoft.com/office/drawing/2014/main" id="{34B7841D-BB5A-4113-B654-7C4B658C9051}"/>
              </a:ext>
            </a:extLst>
          </p:cNvPr>
          <p:cNvSpPr>
            <a:spLocks noGrp="1"/>
          </p:cNvSpPr>
          <p:nvPr>
            <p:ph idx="1"/>
          </p:nvPr>
        </p:nvSpPr>
        <p:spPr/>
        <p:txBody>
          <a:bodyPr/>
          <a:lstStyle/>
          <a:p>
            <a:pPr algn="just"/>
            <a:r>
              <a:rPr lang="uk-UA" dirty="0"/>
              <a:t>Відповідно до вимоги узгодженості (</a:t>
            </a:r>
            <a:r>
              <a:rPr lang="uk-UA" dirty="0" err="1"/>
              <a:t>англ</a:t>
            </a:r>
            <a:r>
              <a:rPr lang="uk-UA" dirty="0"/>
              <a:t>. </a:t>
            </a:r>
            <a:r>
              <a:rPr lang="en-US" dirty="0"/>
              <a:t>Consistency), </a:t>
            </a:r>
            <a:r>
              <a:rPr lang="uk-UA" dirty="0"/>
              <a:t>система має перебувати в узгодженому, несуперечливому стані до початку дії транзакції і по її завершенню. При цьому вона може перебувати в неузгодженому стані протягом виконання транзакції, проте ця неузгодженість не буде видимою за межами транзакції завдяки іншим властивостям — </a:t>
            </a:r>
            <a:r>
              <a:rPr lang="uk-UA" dirty="0" err="1"/>
              <a:t>атомарності</a:t>
            </a:r>
            <a:r>
              <a:rPr lang="uk-UA" dirty="0"/>
              <a:t> та ізольованості.</a:t>
            </a:r>
          </a:p>
        </p:txBody>
      </p:sp>
    </p:spTree>
    <p:extLst>
      <p:ext uri="{BB962C8B-B14F-4D97-AF65-F5344CB8AC3E}">
        <p14:creationId xmlns:p14="http://schemas.microsoft.com/office/powerpoint/2010/main" val="106118430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4BB5A18A-803F-4F9F-89F9-4C7CEDE86795}"/>
              </a:ext>
            </a:extLst>
          </p:cNvPr>
          <p:cNvSpPr>
            <a:spLocks noGrp="1"/>
          </p:cNvSpPr>
          <p:nvPr>
            <p:ph type="title"/>
          </p:nvPr>
        </p:nvSpPr>
        <p:spPr/>
        <p:txBody>
          <a:bodyPr/>
          <a:lstStyle/>
          <a:p>
            <a:r>
              <a:rPr lang="uk-UA" dirty="0"/>
              <a:t>Ізольованість</a:t>
            </a:r>
          </a:p>
        </p:txBody>
      </p:sp>
      <p:sp>
        <p:nvSpPr>
          <p:cNvPr id="3" name="Місце для вмісту 2">
            <a:extLst>
              <a:ext uri="{FF2B5EF4-FFF2-40B4-BE49-F238E27FC236}">
                <a16:creationId xmlns:a16="http://schemas.microsoft.com/office/drawing/2014/main" id="{96DE0DCD-49FF-4E11-87BC-F6261A7967B0}"/>
              </a:ext>
            </a:extLst>
          </p:cNvPr>
          <p:cNvSpPr>
            <a:spLocks noGrp="1"/>
          </p:cNvSpPr>
          <p:nvPr>
            <p:ph idx="1"/>
          </p:nvPr>
        </p:nvSpPr>
        <p:spPr/>
        <p:txBody>
          <a:bodyPr/>
          <a:lstStyle/>
          <a:p>
            <a:pPr algn="just"/>
            <a:r>
              <a:rPr lang="uk-UA" dirty="0"/>
              <a:t>Ізольованість (</a:t>
            </a:r>
            <a:r>
              <a:rPr lang="uk-UA" dirty="0" err="1"/>
              <a:t>англ</a:t>
            </a:r>
            <a:r>
              <a:rPr lang="uk-UA" dirty="0"/>
              <a:t>. </a:t>
            </a:r>
            <a:r>
              <a:rPr lang="en-US" dirty="0"/>
              <a:t>Isolation) </a:t>
            </a:r>
            <a:r>
              <a:rPr lang="uk-UA" dirty="0"/>
              <a:t>означає, що жодні проміжні зміни не будуть видимі за межами транзакції аж до її завершення. Питання ізоляції стає актуальним при одночасній роботі багатьох транзакцій з тими самими даними. За цією вимогою, якщо дві транзакції намагатимуться змінити одні й ті самі дані, то одну з них буде </a:t>
            </a:r>
            <a:r>
              <a:rPr lang="uk-UA" dirty="0" err="1"/>
              <a:t>відхилено</a:t>
            </a:r>
            <a:r>
              <a:rPr lang="uk-UA" dirty="0"/>
              <a:t> або призупинено до завершення другої.</a:t>
            </a:r>
          </a:p>
        </p:txBody>
      </p:sp>
    </p:spTree>
    <p:extLst>
      <p:ext uri="{BB962C8B-B14F-4D97-AF65-F5344CB8AC3E}">
        <p14:creationId xmlns:p14="http://schemas.microsoft.com/office/powerpoint/2010/main" val="220817821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Місце для вмісту 2">
            <a:extLst>
              <a:ext uri="{FF2B5EF4-FFF2-40B4-BE49-F238E27FC236}">
                <a16:creationId xmlns:a16="http://schemas.microsoft.com/office/drawing/2014/main" id="{0DABB934-CD45-4BE7-9816-B6A78C3D0F02}"/>
              </a:ext>
            </a:extLst>
          </p:cNvPr>
          <p:cNvSpPr>
            <a:spLocks noGrp="1"/>
          </p:cNvSpPr>
          <p:nvPr>
            <p:ph idx="1"/>
          </p:nvPr>
        </p:nvSpPr>
        <p:spPr>
          <a:xfrm>
            <a:off x="838200" y="254000"/>
            <a:ext cx="10515600" cy="6207760"/>
          </a:xfrm>
        </p:spPr>
        <p:txBody>
          <a:bodyPr>
            <a:normAutofit/>
          </a:bodyPr>
          <a:lstStyle/>
          <a:p>
            <a:pPr marL="0" indent="0" algn="just">
              <a:buNone/>
            </a:pPr>
            <a:r>
              <a:rPr lang="en-US" dirty="0"/>
              <a:t>Java SE (Java Standard Edition) — </a:t>
            </a:r>
            <a:r>
              <a:rPr lang="uk-UA" dirty="0"/>
              <a:t>це стандартна платформа для розробки та виконання </a:t>
            </a:r>
            <a:r>
              <a:rPr lang="uk-UA" dirty="0" err="1"/>
              <a:t>десктопних</a:t>
            </a:r>
            <a:r>
              <a:rPr lang="uk-UA" dirty="0"/>
              <a:t> та веб-додатків на мові програмування </a:t>
            </a:r>
            <a:r>
              <a:rPr lang="en-US" dirty="0"/>
              <a:t>Java. Java SE </a:t>
            </a:r>
            <a:r>
              <a:rPr lang="uk-UA" dirty="0"/>
              <a:t>надає базові сервіси та </a:t>
            </a:r>
            <a:r>
              <a:rPr lang="en-US" dirty="0"/>
              <a:t>API </a:t>
            </a:r>
            <a:r>
              <a:rPr lang="uk-UA" dirty="0"/>
              <a:t>для створення різноманітних програм, таких як графічні інтерфейси користувача, мережеві додатки, робота з файловою системою, обробка введення/виведення тощо. </a:t>
            </a:r>
            <a:endParaRPr lang="en-US" dirty="0"/>
          </a:p>
          <a:p>
            <a:pPr marL="0" indent="0" algn="just">
              <a:buNone/>
            </a:pPr>
            <a:endParaRPr lang="en-US" dirty="0"/>
          </a:p>
          <a:p>
            <a:pPr marL="0" indent="0" algn="just">
              <a:buNone/>
            </a:pPr>
            <a:r>
              <a:rPr lang="en-US" dirty="0"/>
              <a:t>Java SE </a:t>
            </a:r>
            <a:r>
              <a:rPr lang="uk-UA" dirty="0"/>
              <a:t>є основою для інших платформ розробки на </a:t>
            </a:r>
            <a:r>
              <a:rPr lang="en-US" dirty="0"/>
              <a:t>Java, </a:t>
            </a:r>
            <a:r>
              <a:rPr lang="uk-UA" dirty="0"/>
              <a:t>таких як </a:t>
            </a:r>
            <a:r>
              <a:rPr lang="en-US" dirty="0"/>
              <a:t>Java EE (Java Enterprise Edition) </a:t>
            </a:r>
            <a:r>
              <a:rPr lang="uk-UA" dirty="0"/>
              <a:t>та </a:t>
            </a:r>
            <a:r>
              <a:rPr lang="en-US" dirty="0"/>
              <a:t>Java ME (Java Micro Edition). </a:t>
            </a:r>
            <a:r>
              <a:rPr lang="uk-UA" dirty="0"/>
              <a:t>Вона включає в себе компоненти, такі як </a:t>
            </a:r>
            <a:r>
              <a:rPr lang="en-US" dirty="0"/>
              <a:t>JVM (Java Virtual Machine), </a:t>
            </a:r>
            <a:r>
              <a:rPr lang="uk-UA" dirty="0"/>
              <a:t>яка виконує </a:t>
            </a:r>
            <a:r>
              <a:rPr lang="en-US" dirty="0"/>
              <a:t>Java-</a:t>
            </a:r>
            <a:r>
              <a:rPr lang="uk-UA" dirty="0"/>
              <a:t>код, компілятор </a:t>
            </a:r>
            <a:r>
              <a:rPr lang="en-US" dirty="0"/>
              <a:t>Java, </a:t>
            </a:r>
            <a:r>
              <a:rPr lang="uk-UA" dirty="0"/>
              <a:t>набір бібліотек та інші інструменти, необхідні для розробки та запуску </a:t>
            </a:r>
            <a:r>
              <a:rPr lang="en-US" dirty="0"/>
              <a:t>Java-</a:t>
            </a:r>
            <a:r>
              <a:rPr lang="uk-UA" dirty="0"/>
              <a:t>додатків. </a:t>
            </a:r>
            <a:r>
              <a:rPr lang="en-US" dirty="0"/>
              <a:t>Java SE </a:t>
            </a:r>
            <a:r>
              <a:rPr lang="uk-UA" dirty="0"/>
              <a:t>також відома своєю крос-</a:t>
            </a:r>
            <a:r>
              <a:rPr lang="uk-UA" dirty="0" err="1"/>
              <a:t>платформенністю</a:t>
            </a:r>
            <a:r>
              <a:rPr lang="uk-UA" dirty="0"/>
              <a:t>, тобто програми, розроблені на </a:t>
            </a:r>
            <a:r>
              <a:rPr lang="en-US" dirty="0"/>
              <a:t>Java SE, </a:t>
            </a:r>
            <a:r>
              <a:rPr lang="uk-UA" dirty="0"/>
              <a:t>можуть працювати на різних операційних системах без змін вихідного коду.</a:t>
            </a:r>
          </a:p>
        </p:txBody>
      </p:sp>
    </p:spTree>
    <p:extLst>
      <p:ext uri="{BB962C8B-B14F-4D97-AF65-F5344CB8AC3E}">
        <p14:creationId xmlns:p14="http://schemas.microsoft.com/office/powerpoint/2010/main" val="281762526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022FAB57-6794-46F0-8E29-2F4E85C0805E}"/>
              </a:ext>
            </a:extLst>
          </p:cNvPr>
          <p:cNvSpPr>
            <a:spLocks noGrp="1"/>
          </p:cNvSpPr>
          <p:nvPr>
            <p:ph type="title"/>
          </p:nvPr>
        </p:nvSpPr>
        <p:spPr/>
        <p:txBody>
          <a:bodyPr/>
          <a:lstStyle/>
          <a:p>
            <a:r>
              <a:rPr lang="uk-UA" b="1" dirty="0"/>
              <a:t>Довговічність</a:t>
            </a:r>
            <a:endParaRPr lang="uk-UA" dirty="0"/>
          </a:p>
        </p:txBody>
      </p:sp>
      <p:sp>
        <p:nvSpPr>
          <p:cNvPr id="3" name="Місце для вмісту 2">
            <a:extLst>
              <a:ext uri="{FF2B5EF4-FFF2-40B4-BE49-F238E27FC236}">
                <a16:creationId xmlns:a16="http://schemas.microsoft.com/office/drawing/2014/main" id="{F268498A-6720-400A-9532-9CED33CB8BC0}"/>
              </a:ext>
            </a:extLst>
          </p:cNvPr>
          <p:cNvSpPr>
            <a:spLocks noGrp="1"/>
          </p:cNvSpPr>
          <p:nvPr>
            <p:ph idx="1"/>
          </p:nvPr>
        </p:nvSpPr>
        <p:spPr/>
        <p:txBody>
          <a:bodyPr/>
          <a:lstStyle/>
          <a:p>
            <a:pPr algn="just"/>
            <a:r>
              <a:rPr lang="uk-UA" dirty="0"/>
              <a:t>Довговічність (</a:t>
            </a:r>
            <a:r>
              <a:rPr lang="uk-UA" dirty="0" err="1"/>
              <a:t>англ</a:t>
            </a:r>
            <a:r>
              <a:rPr lang="uk-UA" dirty="0"/>
              <a:t>. </a:t>
            </a:r>
            <a:r>
              <a:rPr lang="en-US" dirty="0"/>
              <a:t>Durability) </a:t>
            </a:r>
            <a:r>
              <a:rPr lang="uk-UA" dirty="0"/>
              <a:t>гарантує, що незалежно від інших проблем після відновлення працездатності системи результати завершених транзакцій будуть збережені. Іншими словами, якщо користувач отримав повідомлення про успішне завершення транзакції, то він може бути впевнений, що дані будуть збережені та відновлені у випадку збоїв.</a:t>
            </a:r>
          </a:p>
        </p:txBody>
      </p:sp>
    </p:spTree>
    <p:extLst>
      <p:ext uri="{BB962C8B-B14F-4D97-AF65-F5344CB8AC3E}">
        <p14:creationId xmlns:p14="http://schemas.microsoft.com/office/powerpoint/2010/main" val="318297938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01C336C1-C979-4207-8798-78B58624FE4D}"/>
              </a:ext>
            </a:extLst>
          </p:cNvPr>
          <p:cNvSpPr>
            <a:spLocks noGrp="1"/>
          </p:cNvSpPr>
          <p:nvPr>
            <p:ph type="title"/>
          </p:nvPr>
        </p:nvSpPr>
        <p:spPr/>
        <p:txBody>
          <a:bodyPr/>
          <a:lstStyle/>
          <a:p>
            <a:endParaRPr lang="uk-UA"/>
          </a:p>
        </p:txBody>
      </p:sp>
      <p:sp>
        <p:nvSpPr>
          <p:cNvPr id="3" name="Місце для вмісту 2">
            <a:extLst>
              <a:ext uri="{FF2B5EF4-FFF2-40B4-BE49-F238E27FC236}">
                <a16:creationId xmlns:a16="http://schemas.microsoft.com/office/drawing/2014/main" id="{A5875716-2ADE-4096-88D2-CCB8F25A17E6}"/>
              </a:ext>
            </a:extLst>
          </p:cNvPr>
          <p:cNvSpPr>
            <a:spLocks noGrp="1"/>
          </p:cNvSpPr>
          <p:nvPr>
            <p:ph idx="1"/>
          </p:nvPr>
        </p:nvSpPr>
        <p:spPr/>
        <p:txBody>
          <a:bodyPr/>
          <a:lstStyle/>
          <a:p>
            <a:endParaRPr lang="uk-UA"/>
          </a:p>
        </p:txBody>
      </p:sp>
      <p:pic>
        <p:nvPicPr>
          <p:cNvPr id="1026" name="Picture 2">
            <a:extLst>
              <a:ext uri="{FF2B5EF4-FFF2-40B4-BE49-F238E27FC236}">
                <a16:creationId xmlns:a16="http://schemas.microsoft.com/office/drawing/2014/main" id="{EDDB18A0-10B1-4B64-9BF3-EEA286EA0C5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2288" y="0"/>
            <a:ext cx="11147425"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8618052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6A0389F9-982F-4387-A586-02847F8D6571}"/>
              </a:ext>
            </a:extLst>
          </p:cNvPr>
          <p:cNvSpPr>
            <a:spLocks noGrp="1"/>
          </p:cNvSpPr>
          <p:nvPr>
            <p:ph type="title"/>
          </p:nvPr>
        </p:nvSpPr>
        <p:spPr/>
        <p:txBody>
          <a:bodyPr/>
          <a:lstStyle/>
          <a:p>
            <a:endParaRPr lang="uk-UA"/>
          </a:p>
        </p:txBody>
      </p:sp>
      <p:sp>
        <p:nvSpPr>
          <p:cNvPr id="3" name="Місце для вмісту 2">
            <a:extLst>
              <a:ext uri="{FF2B5EF4-FFF2-40B4-BE49-F238E27FC236}">
                <a16:creationId xmlns:a16="http://schemas.microsoft.com/office/drawing/2014/main" id="{9F7B2305-1665-48E5-BF04-25E90D83BAD4}"/>
              </a:ext>
            </a:extLst>
          </p:cNvPr>
          <p:cNvSpPr>
            <a:spLocks noGrp="1"/>
          </p:cNvSpPr>
          <p:nvPr>
            <p:ph idx="1"/>
          </p:nvPr>
        </p:nvSpPr>
        <p:spPr/>
        <p:txBody>
          <a:bodyPr/>
          <a:lstStyle/>
          <a:p>
            <a:r>
              <a:rPr lang="uk-UA" sz="3500" dirty="0">
                <a:solidFill>
                  <a:srgbClr val="0070C0"/>
                </a:solidFill>
              </a:rPr>
              <a:t>Фреймворк віддаленого доступу </a:t>
            </a:r>
            <a:r>
              <a:rPr lang="uk-UA" dirty="0"/>
              <a:t>налаштована передача </a:t>
            </a:r>
            <a:r>
              <a:rPr lang="en-US" dirty="0"/>
              <a:t>Java-</a:t>
            </a:r>
            <a:r>
              <a:rPr lang="uk-UA" dirty="0"/>
              <a:t>об'єктів через мережу в стилі </a:t>
            </a:r>
            <a:r>
              <a:rPr lang="en-US" dirty="0"/>
              <a:t>RPC, </a:t>
            </a:r>
            <a:r>
              <a:rPr lang="uk-UA" dirty="0"/>
              <a:t>яка підтримує </a:t>
            </a:r>
            <a:r>
              <a:rPr lang="en-US" dirty="0"/>
              <a:t>RMI, CORBA, HTTP-based </a:t>
            </a:r>
            <a:r>
              <a:rPr lang="uk-UA" dirty="0"/>
              <a:t>протоколи, включаючи </a:t>
            </a:r>
            <a:r>
              <a:rPr lang="en-US" dirty="0"/>
              <a:t>web-</a:t>
            </a:r>
            <a:r>
              <a:rPr lang="uk-UA" dirty="0"/>
              <a:t>сервіси (</a:t>
            </a:r>
            <a:r>
              <a:rPr lang="en-US" dirty="0"/>
              <a:t>SOAP).</a:t>
            </a:r>
            <a:endParaRPr lang="uk-UA" dirty="0"/>
          </a:p>
        </p:txBody>
      </p:sp>
    </p:spTree>
    <p:extLst>
      <p:ext uri="{BB962C8B-B14F-4D97-AF65-F5344CB8AC3E}">
        <p14:creationId xmlns:p14="http://schemas.microsoft.com/office/powerpoint/2010/main" val="2518572042"/>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FF058237-2B9F-467D-8B2F-25BAA33FEFE7}"/>
              </a:ext>
            </a:extLst>
          </p:cNvPr>
          <p:cNvSpPr>
            <a:spLocks noGrp="1"/>
          </p:cNvSpPr>
          <p:nvPr>
            <p:ph type="title"/>
          </p:nvPr>
        </p:nvSpPr>
        <p:spPr/>
        <p:txBody>
          <a:bodyPr/>
          <a:lstStyle/>
          <a:p>
            <a:endParaRPr lang="uk-UA"/>
          </a:p>
        </p:txBody>
      </p:sp>
      <p:sp>
        <p:nvSpPr>
          <p:cNvPr id="3" name="Місце для вмісту 2">
            <a:extLst>
              <a:ext uri="{FF2B5EF4-FFF2-40B4-BE49-F238E27FC236}">
                <a16:creationId xmlns:a16="http://schemas.microsoft.com/office/drawing/2014/main" id="{0D16B65D-9748-4735-A865-F1D805C17D21}"/>
              </a:ext>
            </a:extLst>
          </p:cNvPr>
          <p:cNvSpPr>
            <a:spLocks noGrp="1"/>
          </p:cNvSpPr>
          <p:nvPr>
            <p:ph idx="1"/>
          </p:nvPr>
        </p:nvSpPr>
        <p:spPr>
          <a:xfrm>
            <a:off x="457200" y="1837055"/>
            <a:ext cx="5676900" cy="4351338"/>
          </a:xfrm>
        </p:spPr>
        <p:txBody>
          <a:bodyPr>
            <a:normAutofit fontScale="77500" lnSpcReduction="20000"/>
          </a:bodyPr>
          <a:lstStyle/>
          <a:p>
            <a:pPr algn="just"/>
            <a:r>
              <a:rPr lang="en-US" dirty="0"/>
              <a:t>JAX-RPC (</a:t>
            </a:r>
            <a:r>
              <a:rPr lang="uk-UA" dirty="0" err="1"/>
              <a:t>скор</a:t>
            </a:r>
            <a:r>
              <a:rPr lang="uk-UA" dirty="0"/>
              <a:t>. від </a:t>
            </a:r>
            <a:r>
              <a:rPr lang="uk-UA" dirty="0" err="1"/>
              <a:t>англ</a:t>
            </a:r>
            <a:r>
              <a:rPr lang="uk-UA" dirty="0"/>
              <a:t>. </a:t>
            </a:r>
            <a:r>
              <a:rPr lang="en-US" dirty="0"/>
              <a:t>Java API for XML-based RPC) - </a:t>
            </a:r>
            <a:r>
              <a:rPr lang="uk-UA" dirty="0"/>
              <a:t>це </a:t>
            </a:r>
            <a:r>
              <a:rPr lang="en-US" dirty="0"/>
              <a:t>Java API </a:t>
            </a:r>
            <a:r>
              <a:rPr lang="uk-UA" dirty="0"/>
              <a:t>для виклику віддалених методів з використанням засобів </a:t>
            </a:r>
            <a:r>
              <a:rPr lang="en-US" dirty="0"/>
              <a:t>XML (XML-based RPC). </a:t>
            </a:r>
            <a:r>
              <a:rPr lang="uk-UA" dirty="0"/>
              <a:t>Зазвичай використовується при побудові розподілених клієнт-серверних додатків. У </a:t>
            </a:r>
            <a:r>
              <a:rPr lang="en-US" dirty="0"/>
              <a:t>JAX-RPC, </a:t>
            </a:r>
            <a:r>
              <a:rPr lang="uk-UA" dirty="0"/>
              <a:t>виклик віддаленого методу представлений </a:t>
            </a:r>
            <a:r>
              <a:rPr lang="en-US" dirty="0"/>
              <a:t>XML-</a:t>
            </a:r>
            <a:r>
              <a:rPr lang="uk-UA" dirty="0"/>
              <a:t>подібним протоколом, наприклад </a:t>
            </a:r>
            <a:r>
              <a:rPr lang="en-US" dirty="0"/>
              <a:t>SOAP. </a:t>
            </a:r>
            <a:r>
              <a:rPr lang="uk-UA" dirty="0"/>
              <a:t>Специфікація </a:t>
            </a:r>
            <a:r>
              <a:rPr lang="en-US" dirty="0"/>
              <a:t>SOAP </a:t>
            </a:r>
            <a:r>
              <a:rPr lang="uk-UA" dirty="0"/>
              <a:t>визнає структуру повідомлення, правила кодування та перетворення даних, а також представлення віддалених викликів процедур та відповідей. У першій(1.1) версії </a:t>
            </a:r>
            <a:r>
              <a:rPr lang="en-US" dirty="0"/>
              <a:t>JAX-RPC </a:t>
            </a:r>
            <a:r>
              <a:rPr lang="uk-UA" dirty="0"/>
              <a:t>працював на основі двох технологій: </a:t>
            </a:r>
            <a:r>
              <a:rPr lang="en-US" dirty="0"/>
              <a:t>SOAP 1.1 </a:t>
            </a:r>
            <a:r>
              <a:rPr lang="en-US" dirty="0" err="1"/>
              <a:t>i</a:t>
            </a:r>
            <a:r>
              <a:rPr lang="en-US" dirty="0"/>
              <a:t> HTTP 1.1. </a:t>
            </a:r>
            <a:r>
              <a:rPr lang="uk-UA" dirty="0"/>
              <a:t>На основі </a:t>
            </a:r>
            <a:r>
              <a:rPr lang="en-US" dirty="0"/>
              <a:t>JAX-RPC 1.1 </a:t>
            </a:r>
            <a:r>
              <a:rPr lang="uk-UA" dirty="0"/>
              <a:t>було створено </a:t>
            </a:r>
            <a:r>
              <a:rPr lang="en-US" dirty="0"/>
              <a:t>JAX-WS 2.0.</a:t>
            </a:r>
            <a:endParaRPr lang="uk-UA" dirty="0"/>
          </a:p>
        </p:txBody>
      </p:sp>
      <p:pic>
        <p:nvPicPr>
          <p:cNvPr id="2052" name="Picture 4" descr="Creating a Simple Web Service and Client with JAX-RPC">
            <a:extLst>
              <a:ext uri="{FF2B5EF4-FFF2-40B4-BE49-F238E27FC236}">
                <a16:creationId xmlns:a16="http://schemas.microsoft.com/office/drawing/2014/main" id="{514BD14C-84F3-4752-807F-55BD4C9183B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34099" y="3028951"/>
            <a:ext cx="5832633" cy="267843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51018205"/>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52FA5AA7-1D43-44B7-86EC-2E7EBD5702FA}"/>
              </a:ext>
            </a:extLst>
          </p:cNvPr>
          <p:cNvSpPr>
            <a:spLocks noGrp="1"/>
          </p:cNvSpPr>
          <p:nvPr>
            <p:ph type="title"/>
          </p:nvPr>
        </p:nvSpPr>
        <p:spPr/>
        <p:txBody>
          <a:bodyPr/>
          <a:lstStyle/>
          <a:p>
            <a:endParaRPr lang="uk-UA"/>
          </a:p>
        </p:txBody>
      </p:sp>
      <p:sp>
        <p:nvSpPr>
          <p:cNvPr id="3" name="Місце для вмісту 2">
            <a:extLst>
              <a:ext uri="{FF2B5EF4-FFF2-40B4-BE49-F238E27FC236}">
                <a16:creationId xmlns:a16="http://schemas.microsoft.com/office/drawing/2014/main" id="{B2CECA28-F078-4EF3-9AF1-95B948E49DCE}"/>
              </a:ext>
            </a:extLst>
          </p:cNvPr>
          <p:cNvSpPr>
            <a:spLocks noGrp="1"/>
          </p:cNvSpPr>
          <p:nvPr>
            <p:ph idx="1"/>
          </p:nvPr>
        </p:nvSpPr>
        <p:spPr/>
        <p:txBody>
          <a:bodyPr/>
          <a:lstStyle/>
          <a:p>
            <a:r>
              <a:rPr lang="en-US" dirty="0"/>
              <a:t>Remote Method Invocation</a:t>
            </a:r>
          </a:p>
          <a:p>
            <a:pPr marL="0" indent="0">
              <a:buNone/>
            </a:pPr>
            <a:r>
              <a:rPr lang="uk-UA" sz="2500" dirty="0"/>
              <a:t>Розподілена об'єктна модель, що описує, яким чином здійснюється виклик віддалених методів, що працюють на іншій віртуальній машині </a:t>
            </a:r>
            <a:r>
              <a:rPr lang="en-US" sz="2500" dirty="0"/>
              <a:t>Java. </a:t>
            </a:r>
            <a:r>
              <a:rPr lang="uk-UA" sz="2500" dirty="0"/>
              <a:t>При доступі до об'єктів на іншому комп'ютері, можна викликати методи цього об'єкту. Необхідно тільки доставити параметри методу на інший комп'ютер, повідомити об'єкт про необхідність виконання методу, а потім передати назад значення (якщо метод не </a:t>
            </a:r>
            <a:r>
              <a:rPr lang="en-US" sz="2500" dirty="0"/>
              <a:t>void). </a:t>
            </a:r>
            <a:r>
              <a:rPr lang="uk-UA" sz="2500" dirty="0"/>
              <a:t>Механізм </a:t>
            </a:r>
            <a:r>
              <a:rPr lang="en-US" sz="2500" dirty="0"/>
              <a:t>RMI </a:t>
            </a:r>
            <a:r>
              <a:rPr lang="uk-UA" sz="2500" dirty="0"/>
              <a:t>дає можливість організувати виконання всіх цих операцій.</a:t>
            </a:r>
          </a:p>
        </p:txBody>
      </p:sp>
      <p:pic>
        <p:nvPicPr>
          <p:cNvPr id="3076" name="Picture 4">
            <a:extLst>
              <a:ext uri="{FF2B5EF4-FFF2-40B4-BE49-F238E27FC236}">
                <a16:creationId xmlns:a16="http://schemas.microsoft.com/office/drawing/2014/main" id="{C1409221-1710-4821-97FC-D65EDC57545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47849" y="365124"/>
            <a:ext cx="8837087" cy="13255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54533921"/>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Місце для вмісту 2">
            <a:extLst>
              <a:ext uri="{FF2B5EF4-FFF2-40B4-BE49-F238E27FC236}">
                <a16:creationId xmlns:a16="http://schemas.microsoft.com/office/drawing/2014/main" id="{30C5AA21-E8C7-4CD2-AA5E-357AA4FD6A47}"/>
              </a:ext>
            </a:extLst>
          </p:cNvPr>
          <p:cNvSpPr>
            <a:spLocks noGrp="1"/>
          </p:cNvSpPr>
          <p:nvPr>
            <p:ph idx="1"/>
          </p:nvPr>
        </p:nvSpPr>
        <p:spPr>
          <a:xfrm>
            <a:off x="174057" y="930474"/>
            <a:ext cx="5841732" cy="4786931"/>
          </a:xfrm>
        </p:spPr>
        <p:txBody>
          <a:bodyPr>
            <a:normAutofit fontScale="92500" lnSpcReduction="10000"/>
          </a:bodyPr>
          <a:lstStyle/>
          <a:p>
            <a:r>
              <a:rPr lang="en-US" dirty="0"/>
              <a:t>CORBA (</a:t>
            </a:r>
            <a:r>
              <a:rPr lang="uk-UA" dirty="0" err="1"/>
              <a:t>англ</a:t>
            </a:r>
            <a:r>
              <a:rPr lang="uk-UA" dirty="0"/>
              <a:t>. </a:t>
            </a:r>
            <a:r>
              <a:rPr lang="en-US" dirty="0"/>
              <a:t>Common Object Request Broker Architecture — </a:t>
            </a:r>
            <a:r>
              <a:rPr lang="uk-UA" dirty="0"/>
              <a:t>загальна архітектура брокера об'єктних запитів) — це запропонований консорціумом </a:t>
            </a:r>
            <a:r>
              <a:rPr lang="en-US" dirty="0"/>
              <a:t>OMG </a:t>
            </a:r>
            <a:r>
              <a:rPr lang="uk-UA" dirty="0"/>
              <a:t>технологічний стандарт розробки розподілених застосунків. Завдання </a:t>
            </a:r>
            <a:r>
              <a:rPr lang="en-US" dirty="0"/>
              <a:t>CORBA — </a:t>
            </a:r>
            <a:r>
              <a:rPr lang="uk-UA" dirty="0"/>
              <a:t>інтегрувати розподілені системи, дати можливість програмам, що написані різними мовами та працюють у різних вузлах мережі, взаємодіяти одна з одною так само просто, наче вони знаходяться в адресному просторі одного процесу.</a:t>
            </a:r>
          </a:p>
        </p:txBody>
      </p:sp>
      <p:pic>
        <p:nvPicPr>
          <p:cNvPr id="4098" name="Picture 2" descr="Overview of CORBA">
            <a:extLst>
              <a:ext uri="{FF2B5EF4-FFF2-40B4-BE49-F238E27FC236}">
                <a16:creationId xmlns:a16="http://schemas.microsoft.com/office/drawing/2014/main" id="{04621C73-34D8-42C2-8262-69398FFD84C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62863" y="105878"/>
            <a:ext cx="6782602" cy="508695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27320312"/>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9AD893C4-57AC-407A-9148-97318B516398}"/>
              </a:ext>
            </a:extLst>
          </p:cNvPr>
          <p:cNvSpPr>
            <a:spLocks noGrp="1"/>
          </p:cNvSpPr>
          <p:nvPr>
            <p:ph type="title"/>
          </p:nvPr>
        </p:nvSpPr>
        <p:spPr/>
        <p:txBody>
          <a:bodyPr/>
          <a:lstStyle/>
          <a:p>
            <a:endParaRPr lang="uk-UA"/>
          </a:p>
        </p:txBody>
      </p:sp>
      <p:sp>
        <p:nvSpPr>
          <p:cNvPr id="3" name="Місце для вмісту 2">
            <a:extLst>
              <a:ext uri="{FF2B5EF4-FFF2-40B4-BE49-F238E27FC236}">
                <a16:creationId xmlns:a16="http://schemas.microsoft.com/office/drawing/2014/main" id="{4806640D-7744-4F44-8A5E-E6F4A404611C}"/>
              </a:ext>
            </a:extLst>
          </p:cNvPr>
          <p:cNvSpPr>
            <a:spLocks noGrp="1"/>
          </p:cNvSpPr>
          <p:nvPr>
            <p:ph idx="1"/>
          </p:nvPr>
        </p:nvSpPr>
        <p:spPr/>
        <p:txBody>
          <a:bodyPr/>
          <a:lstStyle/>
          <a:p>
            <a:r>
              <a:rPr lang="en-US" dirty="0"/>
              <a:t>HTTP — </a:t>
            </a:r>
            <a:r>
              <a:rPr lang="uk-UA" dirty="0"/>
              <a:t>протокол передачі даних, що використовується в комп'ютерних мережах. Назва скорочена від </a:t>
            </a:r>
            <a:r>
              <a:rPr lang="en-US" dirty="0" err="1"/>
              <a:t>HyperText</a:t>
            </a:r>
            <a:r>
              <a:rPr lang="en-US" dirty="0"/>
              <a:t> Transfer Protocol, </a:t>
            </a:r>
            <a:r>
              <a:rPr lang="uk-UA" dirty="0"/>
              <a:t>протокол передачі гіпертекстових документів </a:t>
            </a:r>
            <a:r>
              <a:rPr lang="en-US" dirty="0"/>
              <a:t>HTTP </a:t>
            </a:r>
            <a:r>
              <a:rPr lang="uk-UA" dirty="0"/>
              <a:t>належить до протоколів моделі </a:t>
            </a:r>
            <a:r>
              <a:rPr lang="en-US" dirty="0"/>
              <a:t>OSI 7-</a:t>
            </a:r>
            <a:r>
              <a:rPr lang="uk-UA" dirty="0"/>
              <a:t>го прикладного рівня. Основним призначенням протоколу </a:t>
            </a:r>
            <a:r>
              <a:rPr lang="en-US" dirty="0"/>
              <a:t>HTTP </a:t>
            </a:r>
            <a:r>
              <a:rPr lang="uk-UA" dirty="0"/>
              <a:t>є передача </a:t>
            </a:r>
            <a:r>
              <a:rPr lang="uk-UA" dirty="0" err="1"/>
              <a:t>вебсторінок</a:t>
            </a:r>
            <a:r>
              <a:rPr lang="uk-UA" dirty="0"/>
              <a:t> (текстових файлів з розміткою </a:t>
            </a:r>
            <a:r>
              <a:rPr lang="en-US" dirty="0"/>
              <a:t>HTML, </a:t>
            </a:r>
            <a:r>
              <a:rPr lang="uk-UA" dirty="0" err="1"/>
              <a:t>зображеннь</a:t>
            </a:r>
            <a:r>
              <a:rPr lang="uk-UA" dirty="0"/>
              <a:t> та застосунків), проте за його допомогою успішно передаються й інші файли (в цьому плані </a:t>
            </a:r>
            <a:r>
              <a:rPr lang="en-US" dirty="0"/>
              <a:t>HTTP </a:t>
            </a:r>
            <a:r>
              <a:rPr lang="uk-UA" dirty="0"/>
              <a:t>складає конкуренцію складнішому </a:t>
            </a:r>
            <a:r>
              <a:rPr lang="en-US" dirty="0"/>
              <a:t>FTP).</a:t>
            </a:r>
            <a:endParaRPr lang="uk-UA" dirty="0"/>
          </a:p>
        </p:txBody>
      </p:sp>
    </p:spTree>
    <p:extLst>
      <p:ext uri="{BB962C8B-B14F-4D97-AF65-F5344CB8AC3E}">
        <p14:creationId xmlns:p14="http://schemas.microsoft.com/office/powerpoint/2010/main" val="794496982"/>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407C3E4F-3FEF-4A3A-B6CE-2F1B4B21B76A}"/>
              </a:ext>
            </a:extLst>
          </p:cNvPr>
          <p:cNvSpPr>
            <a:spLocks noGrp="1"/>
          </p:cNvSpPr>
          <p:nvPr>
            <p:ph type="title"/>
          </p:nvPr>
        </p:nvSpPr>
        <p:spPr/>
        <p:txBody>
          <a:bodyPr/>
          <a:lstStyle/>
          <a:p>
            <a:endParaRPr lang="uk-UA"/>
          </a:p>
        </p:txBody>
      </p:sp>
      <p:sp>
        <p:nvSpPr>
          <p:cNvPr id="3" name="Місце для вмісту 2">
            <a:extLst>
              <a:ext uri="{FF2B5EF4-FFF2-40B4-BE49-F238E27FC236}">
                <a16:creationId xmlns:a16="http://schemas.microsoft.com/office/drawing/2014/main" id="{D4311EAF-9F14-495D-A406-A6890789BCFB}"/>
              </a:ext>
            </a:extLst>
          </p:cNvPr>
          <p:cNvSpPr>
            <a:spLocks noGrp="1"/>
          </p:cNvSpPr>
          <p:nvPr>
            <p:ph idx="1"/>
          </p:nvPr>
        </p:nvSpPr>
        <p:spPr/>
        <p:txBody>
          <a:bodyPr/>
          <a:lstStyle/>
          <a:p>
            <a:endParaRPr lang="uk-UA" dirty="0"/>
          </a:p>
        </p:txBody>
      </p:sp>
      <p:pic>
        <p:nvPicPr>
          <p:cNvPr id="5122" name="Picture 2" descr="Модель OSI. Нижні рівні — Вікі ЦДУ">
            <a:extLst>
              <a:ext uri="{FF2B5EF4-FFF2-40B4-BE49-F238E27FC236}">
                <a16:creationId xmlns:a16="http://schemas.microsoft.com/office/drawing/2014/main" id="{F872CFE2-1813-4460-B3BB-4EB75C78E88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02568" y="365125"/>
            <a:ext cx="6799948" cy="616940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69561791"/>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5DE936F9-129E-4438-9591-8041D1FB0C3E}"/>
              </a:ext>
            </a:extLst>
          </p:cNvPr>
          <p:cNvSpPr>
            <a:spLocks noGrp="1"/>
          </p:cNvSpPr>
          <p:nvPr>
            <p:ph type="title"/>
          </p:nvPr>
        </p:nvSpPr>
        <p:spPr/>
        <p:txBody>
          <a:bodyPr/>
          <a:lstStyle/>
          <a:p>
            <a:endParaRPr lang="uk-UA"/>
          </a:p>
        </p:txBody>
      </p:sp>
      <p:pic>
        <p:nvPicPr>
          <p:cNvPr id="6146" name="Picture 2">
            <a:extLst>
              <a:ext uri="{FF2B5EF4-FFF2-40B4-BE49-F238E27FC236}">
                <a16:creationId xmlns:a16="http://schemas.microsoft.com/office/drawing/2014/main" id="{6ED172D3-7E1E-4F95-B60D-10B874BDB53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18089" y="575260"/>
            <a:ext cx="7512907" cy="2853740"/>
          </a:xfrm>
          <a:prstGeom prst="rect">
            <a:avLst/>
          </a:prstGeom>
          <a:noFill/>
          <a:extLst>
            <a:ext uri="{909E8E84-426E-40DD-AFC4-6F175D3DCCD1}">
              <a14:hiddenFill xmlns:a14="http://schemas.microsoft.com/office/drawing/2010/main">
                <a:solidFill>
                  <a:srgbClr val="FFFFFF"/>
                </a:solidFill>
              </a14:hiddenFill>
            </a:ext>
          </a:extLst>
        </p:spPr>
      </p:pic>
      <p:pic>
        <p:nvPicPr>
          <p:cNvPr id="6150" name="Picture 6">
            <a:extLst>
              <a:ext uri="{FF2B5EF4-FFF2-40B4-BE49-F238E27FC236}">
                <a16:creationId xmlns:a16="http://schemas.microsoft.com/office/drawing/2014/main" id="{C93CB675-3B43-4EC5-AC8A-9CA7AF2B175F}"/>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422308" y="4063457"/>
            <a:ext cx="8305800" cy="2667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76988070"/>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6AEB6BB7-A372-4DDB-82A1-86E159BF3F85}"/>
              </a:ext>
            </a:extLst>
          </p:cNvPr>
          <p:cNvSpPr>
            <a:spLocks noGrp="1"/>
          </p:cNvSpPr>
          <p:nvPr>
            <p:ph type="title"/>
          </p:nvPr>
        </p:nvSpPr>
        <p:spPr/>
        <p:txBody>
          <a:bodyPr/>
          <a:lstStyle/>
          <a:p>
            <a:endParaRPr lang="uk-UA"/>
          </a:p>
        </p:txBody>
      </p:sp>
      <p:sp>
        <p:nvSpPr>
          <p:cNvPr id="3" name="Місце для вмісту 2">
            <a:extLst>
              <a:ext uri="{FF2B5EF4-FFF2-40B4-BE49-F238E27FC236}">
                <a16:creationId xmlns:a16="http://schemas.microsoft.com/office/drawing/2014/main" id="{39383751-497E-4080-A753-ACA9561FA8B2}"/>
              </a:ext>
            </a:extLst>
          </p:cNvPr>
          <p:cNvSpPr>
            <a:spLocks noGrp="1"/>
          </p:cNvSpPr>
          <p:nvPr>
            <p:ph idx="1"/>
          </p:nvPr>
        </p:nvSpPr>
        <p:spPr/>
        <p:txBody>
          <a:bodyPr/>
          <a:lstStyle/>
          <a:p>
            <a:endParaRPr lang="uk-UA"/>
          </a:p>
        </p:txBody>
      </p:sp>
      <p:pic>
        <p:nvPicPr>
          <p:cNvPr id="7170" name="Picture 2">
            <a:extLst>
              <a:ext uri="{FF2B5EF4-FFF2-40B4-BE49-F238E27FC236}">
                <a16:creationId xmlns:a16="http://schemas.microsoft.com/office/drawing/2014/main" id="{EB2AD070-1941-4762-A2DA-8661D07B1B1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8188" y="0"/>
            <a:ext cx="10714037"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5005787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Місце для вмісту 2">
            <a:extLst>
              <a:ext uri="{FF2B5EF4-FFF2-40B4-BE49-F238E27FC236}">
                <a16:creationId xmlns:a16="http://schemas.microsoft.com/office/drawing/2014/main" id="{1F02EB67-5669-4FFD-AB7B-C385A518F083}"/>
              </a:ext>
            </a:extLst>
          </p:cNvPr>
          <p:cNvSpPr>
            <a:spLocks noGrp="1"/>
          </p:cNvSpPr>
          <p:nvPr>
            <p:ph idx="1"/>
          </p:nvPr>
        </p:nvSpPr>
        <p:spPr>
          <a:xfrm>
            <a:off x="838200" y="142240"/>
            <a:ext cx="10515600" cy="6034723"/>
          </a:xfrm>
        </p:spPr>
        <p:txBody>
          <a:bodyPr>
            <a:normAutofit fontScale="92500" lnSpcReduction="10000"/>
          </a:bodyPr>
          <a:lstStyle/>
          <a:p>
            <a:pPr marL="0" indent="0" algn="just">
              <a:buNone/>
            </a:pPr>
            <a:r>
              <a:rPr lang="en-US" dirty="0"/>
              <a:t>Java ME (Java Micro Edition) — </a:t>
            </a:r>
            <a:r>
              <a:rPr lang="uk-UA" dirty="0"/>
              <a:t>це платформа для розробки програмного забезпечення для вбудованих систем, мобільних пристроїв та інших обмежених пристроїв з обмеженими ресурсами, такими як обсяг пам'яті, потужність процесора та об'єм дисплея. </a:t>
            </a:r>
            <a:r>
              <a:rPr lang="en-US" dirty="0"/>
              <a:t>Java ME </a:t>
            </a:r>
            <a:r>
              <a:rPr lang="uk-UA" dirty="0"/>
              <a:t>дозволяє розробникам створювати </a:t>
            </a:r>
            <a:r>
              <a:rPr lang="en-US" dirty="0"/>
              <a:t>Java-</a:t>
            </a:r>
            <a:r>
              <a:rPr lang="uk-UA" dirty="0"/>
              <a:t>додатки, які можуть працювати на різних пристроях та платформах, незалежно від їх обмежень. </a:t>
            </a:r>
          </a:p>
          <a:p>
            <a:pPr marL="0" indent="0" algn="just">
              <a:buNone/>
            </a:pPr>
            <a:r>
              <a:rPr lang="en-US" dirty="0"/>
              <a:t>Java ME </a:t>
            </a:r>
            <a:r>
              <a:rPr lang="uk-UA" dirty="0"/>
              <a:t>має різні профілі та конфігурації, призначені для різних категорій пристроїв та рівнів обмежень. Наприклад, </a:t>
            </a:r>
            <a:r>
              <a:rPr lang="en-US" dirty="0"/>
              <a:t>CLDC (Connected Limited Device Configuration) </a:t>
            </a:r>
            <a:r>
              <a:rPr lang="uk-UA" dirty="0"/>
              <a:t>і </a:t>
            </a:r>
            <a:r>
              <a:rPr lang="en-US" dirty="0"/>
              <a:t>CDC (Connected Device Configuration) </a:t>
            </a:r>
            <a:r>
              <a:rPr lang="uk-UA" dirty="0"/>
              <a:t>є двома основними конфігураціями, що визначають набір функцій та </a:t>
            </a:r>
            <a:r>
              <a:rPr lang="en-US" dirty="0"/>
              <a:t>API, </a:t>
            </a:r>
            <a:r>
              <a:rPr lang="uk-UA" dirty="0"/>
              <a:t>доступних для програм на </a:t>
            </a:r>
            <a:r>
              <a:rPr lang="en-US" dirty="0"/>
              <a:t>Java ME. </a:t>
            </a:r>
            <a:r>
              <a:rPr lang="uk-UA" dirty="0"/>
              <a:t>Крім того, </a:t>
            </a:r>
            <a:r>
              <a:rPr lang="en-US" dirty="0"/>
              <a:t>Java ME </a:t>
            </a:r>
            <a:r>
              <a:rPr lang="uk-UA" dirty="0"/>
              <a:t>включає різні профілі, такі як </a:t>
            </a:r>
            <a:r>
              <a:rPr lang="en-US" dirty="0"/>
              <a:t>MIDP (Mobile Information Device Profile) </a:t>
            </a:r>
            <a:r>
              <a:rPr lang="uk-UA" dirty="0"/>
              <a:t>для мобільних пристроїв, а також інші профілі, які додають додаткові функції та можливості для специфічних категорій пристроїв. </a:t>
            </a:r>
          </a:p>
          <a:p>
            <a:pPr marL="0" indent="0" algn="just">
              <a:buNone/>
            </a:pPr>
            <a:r>
              <a:rPr lang="uk-UA" dirty="0"/>
              <a:t>Загалом, </a:t>
            </a:r>
            <a:r>
              <a:rPr lang="en-US" dirty="0"/>
              <a:t>Java ME </a:t>
            </a:r>
            <a:r>
              <a:rPr lang="uk-UA" dirty="0"/>
              <a:t>дозволяє розробникам створювати </a:t>
            </a:r>
            <a:r>
              <a:rPr lang="en-US" dirty="0"/>
              <a:t>Java-</a:t>
            </a:r>
            <a:r>
              <a:rPr lang="uk-UA" dirty="0"/>
              <a:t>додатки для різноманітних вбудованих систем і мобільних пристроїв, забезпечуючи крос-</a:t>
            </a:r>
            <a:r>
              <a:rPr lang="uk-UA" dirty="0" err="1"/>
              <a:t>платформенність</a:t>
            </a:r>
            <a:r>
              <a:rPr lang="uk-UA" dirty="0"/>
              <a:t> та спрощений процес розробки.</a:t>
            </a:r>
          </a:p>
        </p:txBody>
      </p:sp>
    </p:spTree>
    <p:extLst>
      <p:ext uri="{BB962C8B-B14F-4D97-AF65-F5344CB8AC3E}">
        <p14:creationId xmlns:p14="http://schemas.microsoft.com/office/powerpoint/2010/main" val="2647913232"/>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33F574F0-E297-46FE-89CB-0A02B53CD073}"/>
              </a:ext>
            </a:extLst>
          </p:cNvPr>
          <p:cNvSpPr>
            <a:spLocks noGrp="1"/>
          </p:cNvSpPr>
          <p:nvPr>
            <p:ph type="title"/>
          </p:nvPr>
        </p:nvSpPr>
        <p:spPr>
          <a:xfrm>
            <a:off x="5883282" y="1449195"/>
            <a:ext cx="5512389" cy="721384"/>
          </a:xfrm>
        </p:spPr>
        <p:txBody>
          <a:bodyPr>
            <a:normAutofit/>
          </a:bodyPr>
          <a:lstStyle/>
          <a:p>
            <a:r>
              <a:rPr lang="en-US" dirty="0"/>
              <a:t>HTTP </a:t>
            </a:r>
            <a:r>
              <a:rPr lang="en-US" dirty="0" err="1"/>
              <a:t>Методи</a:t>
            </a:r>
            <a:endParaRPr lang="uk-UA" dirty="0"/>
          </a:p>
        </p:txBody>
      </p:sp>
      <p:sp>
        <p:nvSpPr>
          <p:cNvPr id="3" name="Місце для вмісту 2">
            <a:extLst>
              <a:ext uri="{FF2B5EF4-FFF2-40B4-BE49-F238E27FC236}">
                <a16:creationId xmlns:a16="http://schemas.microsoft.com/office/drawing/2014/main" id="{19A323EE-7652-4E78-B55E-1476E375FB1F}"/>
              </a:ext>
            </a:extLst>
          </p:cNvPr>
          <p:cNvSpPr>
            <a:spLocks noGrp="1"/>
          </p:cNvSpPr>
          <p:nvPr>
            <p:ph idx="1"/>
          </p:nvPr>
        </p:nvSpPr>
        <p:spPr/>
        <p:txBody>
          <a:bodyPr/>
          <a:lstStyle/>
          <a:p>
            <a:r>
              <a:rPr lang="en-US" b="1" dirty="0"/>
              <a:t>GET</a:t>
            </a:r>
            <a:endParaRPr lang="en-US" dirty="0"/>
          </a:p>
          <a:p>
            <a:r>
              <a:rPr lang="en-US" b="1" dirty="0"/>
              <a:t>POST</a:t>
            </a:r>
            <a:endParaRPr lang="en-US" dirty="0"/>
          </a:p>
          <a:p>
            <a:r>
              <a:rPr lang="en-US" b="1" dirty="0"/>
              <a:t>PUT</a:t>
            </a:r>
            <a:endParaRPr lang="en-US" dirty="0"/>
          </a:p>
          <a:p>
            <a:r>
              <a:rPr lang="en-US" b="1" dirty="0"/>
              <a:t>HEAD</a:t>
            </a:r>
            <a:endParaRPr lang="en-US" dirty="0"/>
          </a:p>
          <a:p>
            <a:r>
              <a:rPr lang="en-US" b="1" dirty="0"/>
              <a:t>DELETE</a:t>
            </a:r>
            <a:endParaRPr lang="en-US" dirty="0"/>
          </a:p>
          <a:p>
            <a:r>
              <a:rPr lang="en-US" b="1" dirty="0"/>
              <a:t>PATCH</a:t>
            </a:r>
            <a:endParaRPr lang="en-US" dirty="0"/>
          </a:p>
          <a:p>
            <a:r>
              <a:rPr lang="en-US" b="1" dirty="0"/>
              <a:t>OPTIONS</a:t>
            </a:r>
            <a:endParaRPr lang="en-US" dirty="0"/>
          </a:p>
          <a:p>
            <a:endParaRPr lang="uk-UA" dirty="0"/>
          </a:p>
        </p:txBody>
      </p:sp>
      <p:pic>
        <p:nvPicPr>
          <p:cNvPr id="8196" name="Picture 4">
            <a:extLst>
              <a:ext uri="{FF2B5EF4-FFF2-40B4-BE49-F238E27FC236}">
                <a16:creationId xmlns:a16="http://schemas.microsoft.com/office/drawing/2014/main" id="{A26BB850-3DA9-48D0-829C-329A58163D9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82196" y="1084070"/>
            <a:ext cx="7191119" cy="46898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14560025"/>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1C98DE4E-03C6-4DDE-BDDB-D3EF2E4AF1DE}"/>
              </a:ext>
            </a:extLst>
          </p:cNvPr>
          <p:cNvSpPr>
            <a:spLocks noGrp="1"/>
          </p:cNvSpPr>
          <p:nvPr>
            <p:ph type="title"/>
          </p:nvPr>
        </p:nvSpPr>
        <p:spPr/>
        <p:txBody>
          <a:bodyPr/>
          <a:lstStyle/>
          <a:p>
            <a:r>
              <a:rPr lang="ru-RU" b="1" dirty="0"/>
              <a:t>GET </a:t>
            </a:r>
            <a:r>
              <a:rPr lang="ru-RU" b="1" dirty="0" err="1"/>
              <a:t>використовується</a:t>
            </a:r>
            <a:r>
              <a:rPr lang="ru-RU" b="1" dirty="0"/>
              <a:t> для </a:t>
            </a:r>
            <a:r>
              <a:rPr lang="ru-RU" b="1" dirty="0" err="1"/>
              <a:t>запиту</a:t>
            </a:r>
            <a:r>
              <a:rPr lang="ru-RU" b="1" dirty="0"/>
              <a:t> </a:t>
            </a:r>
            <a:r>
              <a:rPr lang="ru-RU" b="1" dirty="0" err="1"/>
              <a:t>даних</a:t>
            </a:r>
            <a:r>
              <a:rPr lang="ru-RU" b="1" dirty="0"/>
              <a:t> </a:t>
            </a:r>
            <a:r>
              <a:rPr lang="ru-RU" b="1" dirty="0" err="1"/>
              <a:t>від</a:t>
            </a:r>
            <a:r>
              <a:rPr lang="ru-RU" b="1" dirty="0"/>
              <a:t> </a:t>
            </a:r>
            <a:r>
              <a:rPr lang="ru-RU" b="1" dirty="0" err="1"/>
              <a:t>вказаного</a:t>
            </a:r>
            <a:r>
              <a:rPr lang="ru-RU" b="1" dirty="0"/>
              <a:t> ресурсу.</a:t>
            </a:r>
            <a:endParaRPr lang="uk-UA" dirty="0"/>
          </a:p>
        </p:txBody>
      </p:sp>
      <p:sp>
        <p:nvSpPr>
          <p:cNvPr id="3" name="Місце для вмісту 2">
            <a:extLst>
              <a:ext uri="{FF2B5EF4-FFF2-40B4-BE49-F238E27FC236}">
                <a16:creationId xmlns:a16="http://schemas.microsoft.com/office/drawing/2014/main" id="{642C8BFC-31F8-4AD5-BD20-0589F82D05A7}"/>
              </a:ext>
            </a:extLst>
          </p:cNvPr>
          <p:cNvSpPr>
            <a:spLocks noGrp="1"/>
          </p:cNvSpPr>
          <p:nvPr>
            <p:ph idx="1"/>
          </p:nvPr>
        </p:nvSpPr>
        <p:spPr/>
        <p:txBody>
          <a:bodyPr>
            <a:normAutofit fontScale="92500" lnSpcReduction="10000"/>
          </a:bodyPr>
          <a:lstStyle/>
          <a:p>
            <a:pPr marL="0" indent="0">
              <a:buNone/>
            </a:pPr>
            <a:r>
              <a:rPr lang="en-US" dirty="0"/>
              <a:t>/test/demo_form.html?name1=value1&amp;name2=value2</a:t>
            </a:r>
          </a:p>
          <a:p>
            <a:endParaRPr lang="en-US" dirty="0"/>
          </a:p>
          <a:p>
            <a:pPr marL="0" indent="0">
              <a:buNone/>
            </a:pPr>
            <a:r>
              <a:rPr lang="uk-UA" b="1" dirty="0"/>
              <a:t>Деякі інші зауваження про запити </a:t>
            </a:r>
            <a:r>
              <a:rPr lang="en-US" b="1" dirty="0"/>
              <a:t>GET:</a:t>
            </a:r>
            <a:endParaRPr lang="en-US" dirty="0"/>
          </a:p>
          <a:p>
            <a:pPr marL="0" indent="0">
              <a:buNone/>
            </a:pPr>
            <a:r>
              <a:rPr lang="en-US" dirty="0"/>
              <a:t>GET-</a:t>
            </a:r>
            <a:r>
              <a:rPr lang="uk-UA" dirty="0"/>
              <a:t>запити можуть бути </a:t>
            </a:r>
            <a:r>
              <a:rPr lang="uk-UA" dirty="0" err="1"/>
              <a:t>кешовані</a:t>
            </a:r>
            <a:endParaRPr lang="uk-UA" dirty="0"/>
          </a:p>
          <a:p>
            <a:pPr marL="0" indent="0">
              <a:buNone/>
            </a:pPr>
            <a:r>
              <a:rPr lang="en-US" dirty="0"/>
              <a:t>GET-</a:t>
            </a:r>
            <a:r>
              <a:rPr lang="uk-UA" dirty="0"/>
              <a:t>запити залишаються в історії браузера</a:t>
            </a:r>
          </a:p>
          <a:p>
            <a:pPr marL="0" indent="0">
              <a:buNone/>
            </a:pPr>
            <a:r>
              <a:rPr lang="en-US" dirty="0"/>
              <a:t>GET-</a:t>
            </a:r>
            <a:r>
              <a:rPr lang="uk-UA" dirty="0"/>
              <a:t>запити можуть бути додані в закладки</a:t>
            </a:r>
          </a:p>
          <a:p>
            <a:pPr marL="0" indent="0">
              <a:buNone/>
            </a:pPr>
            <a:r>
              <a:rPr lang="en-US" dirty="0"/>
              <a:t>GET-</a:t>
            </a:r>
            <a:r>
              <a:rPr lang="uk-UA" dirty="0"/>
              <a:t>запити ніколи не повинні використовуватись при роботі з конфіденційними даними.</a:t>
            </a:r>
          </a:p>
          <a:p>
            <a:pPr marL="0" indent="0">
              <a:buNone/>
            </a:pPr>
            <a:r>
              <a:rPr lang="en-US" dirty="0"/>
              <a:t>GET-</a:t>
            </a:r>
            <a:r>
              <a:rPr lang="uk-UA" dirty="0"/>
              <a:t>запити мають обмеження по довжині</a:t>
            </a:r>
          </a:p>
          <a:p>
            <a:pPr marL="0" indent="0">
              <a:buNone/>
            </a:pPr>
            <a:r>
              <a:rPr lang="en-US" dirty="0"/>
              <a:t>GET-</a:t>
            </a:r>
            <a:r>
              <a:rPr lang="uk-UA" dirty="0"/>
              <a:t>запити використовуються тільки для запиту даних (не змінюються)</a:t>
            </a:r>
          </a:p>
        </p:txBody>
      </p:sp>
    </p:spTree>
    <p:extLst>
      <p:ext uri="{BB962C8B-B14F-4D97-AF65-F5344CB8AC3E}">
        <p14:creationId xmlns:p14="http://schemas.microsoft.com/office/powerpoint/2010/main" val="2248530373"/>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38797224-1470-4ECA-B89D-9A56799BF097}"/>
              </a:ext>
            </a:extLst>
          </p:cNvPr>
          <p:cNvSpPr>
            <a:spLocks noGrp="1"/>
          </p:cNvSpPr>
          <p:nvPr>
            <p:ph type="title"/>
          </p:nvPr>
        </p:nvSpPr>
        <p:spPr/>
        <p:txBody>
          <a:bodyPr>
            <a:normAutofit fontScale="90000"/>
          </a:bodyPr>
          <a:lstStyle/>
          <a:p>
            <a:r>
              <a:rPr lang="ru-RU" b="1" dirty="0"/>
              <a:t>POST </a:t>
            </a:r>
            <a:r>
              <a:rPr lang="ru-RU" b="1" dirty="0" err="1"/>
              <a:t>використовується</a:t>
            </a:r>
            <a:r>
              <a:rPr lang="ru-RU" b="1" dirty="0"/>
              <a:t> для </a:t>
            </a:r>
            <a:r>
              <a:rPr lang="ru-RU" b="1" dirty="0" err="1"/>
              <a:t>надсилання</a:t>
            </a:r>
            <a:r>
              <a:rPr lang="ru-RU" b="1" dirty="0"/>
              <a:t> </a:t>
            </a:r>
            <a:r>
              <a:rPr lang="ru-RU" b="1" dirty="0" err="1"/>
              <a:t>даних</a:t>
            </a:r>
            <a:r>
              <a:rPr lang="ru-RU" b="1" dirty="0"/>
              <a:t> на сервер для </a:t>
            </a:r>
            <a:r>
              <a:rPr lang="ru-RU" b="1" dirty="0" err="1"/>
              <a:t>створення</a:t>
            </a:r>
            <a:r>
              <a:rPr lang="ru-RU" b="1" dirty="0"/>
              <a:t>/</a:t>
            </a:r>
            <a:r>
              <a:rPr lang="ru-RU" b="1" dirty="0" err="1"/>
              <a:t>оновлення</a:t>
            </a:r>
            <a:r>
              <a:rPr lang="ru-RU" b="1" dirty="0"/>
              <a:t> ресурсу.</a:t>
            </a:r>
            <a:endParaRPr lang="uk-UA" b="1" dirty="0"/>
          </a:p>
        </p:txBody>
      </p:sp>
      <p:sp>
        <p:nvSpPr>
          <p:cNvPr id="3" name="Місце для вмісту 2">
            <a:extLst>
              <a:ext uri="{FF2B5EF4-FFF2-40B4-BE49-F238E27FC236}">
                <a16:creationId xmlns:a16="http://schemas.microsoft.com/office/drawing/2014/main" id="{30823A6A-E51D-487A-8303-BE2FE5D0C9B5}"/>
              </a:ext>
            </a:extLst>
          </p:cNvPr>
          <p:cNvSpPr>
            <a:spLocks noGrp="1"/>
          </p:cNvSpPr>
          <p:nvPr>
            <p:ph idx="1"/>
          </p:nvPr>
        </p:nvSpPr>
        <p:spPr/>
        <p:txBody>
          <a:bodyPr>
            <a:normAutofit fontScale="92500" lnSpcReduction="20000"/>
          </a:bodyPr>
          <a:lstStyle/>
          <a:p>
            <a:pPr marL="0" indent="0">
              <a:buNone/>
            </a:pPr>
            <a:r>
              <a:rPr lang="uk-UA" dirty="0"/>
              <a:t>Дані, відправлені на сервер за допомогою </a:t>
            </a:r>
            <a:r>
              <a:rPr lang="en-US" dirty="0"/>
              <a:t>POST, </a:t>
            </a:r>
            <a:r>
              <a:rPr lang="uk-UA" dirty="0"/>
              <a:t>зберігаються в тілі запиту </a:t>
            </a:r>
            <a:r>
              <a:rPr lang="en-US" dirty="0"/>
              <a:t>HTTP:</a:t>
            </a:r>
          </a:p>
          <a:p>
            <a:pPr marL="0" indent="0">
              <a:buNone/>
            </a:pPr>
            <a:r>
              <a:rPr lang="en-US" dirty="0"/>
              <a:t>POST /test/demo_form.html HTTP/1.1</a:t>
            </a:r>
            <a:br>
              <a:rPr lang="en-US" dirty="0"/>
            </a:br>
            <a:r>
              <a:rPr lang="en-US" dirty="0"/>
              <a:t>Host: w3schools.com</a:t>
            </a:r>
            <a:br>
              <a:rPr lang="en-US" dirty="0"/>
            </a:br>
            <a:r>
              <a:rPr lang="en-US" dirty="0"/>
              <a:t>name1=value1&amp;name2=value2</a:t>
            </a:r>
          </a:p>
          <a:p>
            <a:endParaRPr lang="en-US" dirty="0"/>
          </a:p>
          <a:p>
            <a:pPr marL="0" indent="0">
              <a:buNone/>
            </a:pPr>
            <a:r>
              <a:rPr lang="uk-UA" b="1" dirty="0"/>
              <a:t>Деякі інші зауваження про запити </a:t>
            </a:r>
            <a:r>
              <a:rPr lang="en-US" b="1" dirty="0"/>
              <a:t>POST:</a:t>
            </a:r>
            <a:endParaRPr lang="en-US" dirty="0"/>
          </a:p>
          <a:p>
            <a:pPr marL="0" indent="0">
              <a:buNone/>
            </a:pPr>
            <a:r>
              <a:rPr lang="en-US" dirty="0"/>
              <a:t>POST-</a:t>
            </a:r>
            <a:r>
              <a:rPr lang="uk-UA" dirty="0"/>
              <a:t>запити ніколи не </a:t>
            </a:r>
            <a:r>
              <a:rPr lang="uk-UA" dirty="0" err="1"/>
              <a:t>кешуються</a:t>
            </a:r>
            <a:endParaRPr lang="uk-UA" dirty="0"/>
          </a:p>
          <a:p>
            <a:pPr marL="0" indent="0">
              <a:buNone/>
            </a:pPr>
            <a:r>
              <a:rPr lang="en-US" dirty="0"/>
              <a:t>POST-</a:t>
            </a:r>
            <a:r>
              <a:rPr lang="uk-UA" dirty="0"/>
              <a:t>запити не зберігаються в історії браузера</a:t>
            </a:r>
          </a:p>
          <a:p>
            <a:pPr marL="0" indent="0">
              <a:buNone/>
            </a:pPr>
            <a:r>
              <a:rPr lang="en-US" dirty="0"/>
              <a:t>POST-</a:t>
            </a:r>
            <a:r>
              <a:rPr lang="uk-UA" dirty="0"/>
              <a:t>запити не можуть бути додані в закладки</a:t>
            </a:r>
          </a:p>
          <a:p>
            <a:pPr marL="0" indent="0">
              <a:buNone/>
            </a:pPr>
            <a:r>
              <a:rPr lang="en-US" dirty="0"/>
              <a:t>POST-</a:t>
            </a:r>
            <a:r>
              <a:rPr lang="uk-UA" dirty="0"/>
              <a:t>запити не мають обмежень по довжині даних</a:t>
            </a:r>
          </a:p>
          <a:p>
            <a:endParaRPr lang="uk-UA" dirty="0"/>
          </a:p>
        </p:txBody>
      </p:sp>
    </p:spTree>
    <p:extLst>
      <p:ext uri="{BB962C8B-B14F-4D97-AF65-F5344CB8AC3E}">
        <p14:creationId xmlns:p14="http://schemas.microsoft.com/office/powerpoint/2010/main" val="2209722791"/>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943CE2C7-B281-40AD-A19B-9A2A46306DA6}"/>
              </a:ext>
            </a:extLst>
          </p:cNvPr>
          <p:cNvSpPr>
            <a:spLocks noGrp="1"/>
          </p:cNvSpPr>
          <p:nvPr>
            <p:ph type="title"/>
          </p:nvPr>
        </p:nvSpPr>
        <p:spPr/>
        <p:txBody>
          <a:bodyPr/>
          <a:lstStyle/>
          <a:p>
            <a:endParaRPr lang="uk-UA" dirty="0"/>
          </a:p>
        </p:txBody>
      </p:sp>
      <p:sp>
        <p:nvSpPr>
          <p:cNvPr id="3" name="Місце для вмісту 2">
            <a:extLst>
              <a:ext uri="{FF2B5EF4-FFF2-40B4-BE49-F238E27FC236}">
                <a16:creationId xmlns:a16="http://schemas.microsoft.com/office/drawing/2014/main" id="{B3A1E899-76D6-479F-92EE-B964750C5F47}"/>
              </a:ext>
            </a:extLst>
          </p:cNvPr>
          <p:cNvSpPr>
            <a:spLocks noGrp="1"/>
          </p:cNvSpPr>
          <p:nvPr>
            <p:ph idx="1"/>
          </p:nvPr>
        </p:nvSpPr>
        <p:spPr>
          <a:xfrm>
            <a:off x="838200" y="1825625"/>
            <a:ext cx="5187215" cy="3901407"/>
          </a:xfrm>
        </p:spPr>
        <p:txBody>
          <a:bodyPr>
            <a:normAutofit lnSpcReduction="10000"/>
          </a:bodyPr>
          <a:lstStyle/>
          <a:p>
            <a:pPr algn="just"/>
            <a:r>
              <a:rPr lang="uk-UA" dirty="0"/>
              <a:t>«</a:t>
            </a:r>
            <a:r>
              <a:rPr lang="uk-UA" dirty="0" err="1"/>
              <a:t>Вебкеш</a:t>
            </a:r>
            <a:r>
              <a:rPr lang="uk-UA" dirty="0"/>
              <a:t>» (або «кеш </a:t>
            </a:r>
            <a:r>
              <a:rPr lang="en-US" dirty="0"/>
              <a:t>HTTP») — </a:t>
            </a:r>
            <a:r>
              <a:rPr lang="uk-UA" dirty="0"/>
              <a:t>інформаційна технологія для тимчасового зберігання (</a:t>
            </a:r>
            <a:r>
              <a:rPr lang="uk-UA" dirty="0" err="1"/>
              <a:t>кешування</a:t>
            </a:r>
            <a:r>
              <a:rPr lang="uk-UA" dirty="0"/>
              <a:t>) </a:t>
            </a:r>
            <a:r>
              <a:rPr lang="uk-UA" dirty="0" err="1"/>
              <a:t>вебдокументів</a:t>
            </a:r>
            <a:r>
              <a:rPr lang="uk-UA" dirty="0"/>
              <a:t> і зображень задля зменшення серверних затримок. Система </a:t>
            </a:r>
            <a:r>
              <a:rPr lang="uk-UA" dirty="0" err="1"/>
              <a:t>вебкешу</a:t>
            </a:r>
            <a:r>
              <a:rPr lang="uk-UA" dirty="0"/>
              <a:t> зберігає копії документів, що проходять через неї; подальші запити можуть бути виконані з кешу за певних умов.</a:t>
            </a:r>
          </a:p>
        </p:txBody>
      </p:sp>
      <p:sp>
        <p:nvSpPr>
          <p:cNvPr id="5" name="AutoShape 4" descr="Сервіси кешування для сайтів: короткий огляд Memcached, OPCache і Redis">
            <a:extLst>
              <a:ext uri="{FF2B5EF4-FFF2-40B4-BE49-F238E27FC236}">
                <a16:creationId xmlns:a16="http://schemas.microsoft.com/office/drawing/2014/main" id="{2FB4CF64-F51B-43A0-8E05-4731759AB81E}"/>
              </a:ext>
            </a:extLst>
          </p:cNvPr>
          <p:cNvSpPr>
            <a:spLocks noChangeAspect="1" noChangeArrowheads="1"/>
          </p:cNvSpPr>
          <p:nvPr/>
        </p:nvSpPr>
        <p:spPr bwMode="auto">
          <a:xfrm>
            <a:off x="5943600" y="-42512"/>
            <a:ext cx="3623912" cy="3623912"/>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uk-UA"/>
          </a:p>
        </p:txBody>
      </p:sp>
      <p:sp>
        <p:nvSpPr>
          <p:cNvPr id="7" name="AutoShape 8">
            <a:extLst>
              <a:ext uri="{FF2B5EF4-FFF2-40B4-BE49-F238E27FC236}">
                <a16:creationId xmlns:a16="http://schemas.microsoft.com/office/drawing/2014/main" id="{51D23E9E-E35C-44D1-87B5-2CFFE2FA0A90}"/>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uk-UA"/>
          </a:p>
        </p:txBody>
      </p:sp>
      <p:pic>
        <p:nvPicPr>
          <p:cNvPr id="12" name="Рисунок 11">
            <a:extLst>
              <a:ext uri="{FF2B5EF4-FFF2-40B4-BE49-F238E27FC236}">
                <a16:creationId xmlns:a16="http://schemas.microsoft.com/office/drawing/2014/main" id="{A75AA1B4-AF14-4206-ABEB-2CA2DC523386}"/>
              </a:ext>
            </a:extLst>
          </p:cNvPr>
          <p:cNvPicPr>
            <a:picLocks noChangeAspect="1"/>
          </p:cNvPicPr>
          <p:nvPr/>
        </p:nvPicPr>
        <p:blipFill>
          <a:blip r:embed="rId2"/>
          <a:stretch>
            <a:fillRect/>
          </a:stretch>
        </p:blipFill>
        <p:spPr>
          <a:xfrm>
            <a:off x="6096000" y="1954488"/>
            <a:ext cx="5944508" cy="3388762"/>
          </a:xfrm>
          <a:prstGeom prst="rect">
            <a:avLst/>
          </a:prstGeom>
        </p:spPr>
      </p:pic>
    </p:spTree>
    <p:extLst>
      <p:ext uri="{BB962C8B-B14F-4D97-AF65-F5344CB8AC3E}">
        <p14:creationId xmlns:p14="http://schemas.microsoft.com/office/powerpoint/2010/main" val="778932366"/>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Місце для вмісту 3">
            <a:extLst>
              <a:ext uri="{FF2B5EF4-FFF2-40B4-BE49-F238E27FC236}">
                <a16:creationId xmlns:a16="http://schemas.microsoft.com/office/drawing/2014/main" id="{4F00ABCE-5850-43CD-A414-FBBFC8CC9CFE}"/>
              </a:ext>
            </a:extLst>
          </p:cNvPr>
          <p:cNvGraphicFramePr>
            <a:graphicFrameLocks noGrp="1"/>
          </p:cNvGraphicFramePr>
          <p:nvPr>
            <p:ph idx="1"/>
            <p:extLst>
              <p:ext uri="{D42A27DB-BD31-4B8C-83A1-F6EECF244321}">
                <p14:modId xmlns:p14="http://schemas.microsoft.com/office/powerpoint/2010/main" val="1486853346"/>
              </p:ext>
            </p:extLst>
          </p:nvPr>
        </p:nvGraphicFramePr>
        <p:xfrm>
          <a:off x="2964581" y="962526"/>
          <a:ext cx="6400800" cy="5214437"/>
        </p:xfrm>
        <a:graphic>
          <a:graphicData uri="http://schemas.openxmlformats.org/drawingml/2006/table">
            <a:tbl>
              <a:tblPr/>
              <a:tblGrid>
                <a:gridCol w="3200400">
                  <a:extLst>
                    <a:ext uri="{9D8B030D-6E8A-4147-A177-3AD203B41FA5}">
                      <a16:colId xmlns:a16="http://schemas.microsoft.com/office/drawing/2014/main" val="3897698607"/>
                    </a:ext>
                  </a:extLst>
                </a:gridCol>
                <a:gridCol w="3200400">
                  <a:extLst>
                    <a:ext uri="{9D8B030D-6E8A-4147-A177-3AD203B41FA5}">
                      <a16:colId xmlns:a16="http://schemas.microsoft.com/office/drawing/2014/main" val="3292516827"/>
                    </a:ext>
                  </a:extLst>
                </a:gridCol>
              </a:tblGrid>
              <a:tr h="208140">
                <a:tc>
                  <a:txBody>
                    <a:bodyPr/>
                    <a:lstStyle/>
                    <a:p>
                      <a:pPr algn="ctr" fontAlgn="ctr"/>
                      <a:r>
                        <a:rPr lang="en-US" sz="900" b="1" dirty="0">
                          <a:effectLst/>
                          <a:latin typeface="inherit"/>
                        </a:rPr>
                        <a:t>GET</a:t>
                      </a:r>
                      <a:endParaRPr lang="uk-UA" sz="900" dirty="0">
                        <a:effectLst/>
                      </a:endParaRPr>
                    </a:p>
                  </a:txBody>
                  <a:tcPr marL="16324" marR="16324" marT="16324" marB="16324" anchor="ctr">
                    <a:lnL>
                      <a:noFill/>
                    </a:lnL>
                    <a:lnR>
                      <a:noFill/>
                    </a:lnR>
                    <a:lnT>
                      <a:noFill/>
                    </a:lnT>
                    <a:lnB w="6350" cap="flat" cmpd="sng" algn="ctr">
                      <a:solidFill>
                        <a:srgbClr val="EEEEEE"/>
                      </a:solidFill>
                      <a:prstDash val="solid"/>
                      <a:round/>
                      <a:headEnd type="none" w="med" len="med"/>
                      <a:tailEnd type="none" w="med" len="med"/>
                    </a:lnB>
                    <a:solidFill>
                      <a:srgbClr val="F5F5F5"/>
                    </a:solidFill>
                  </a:tcPr>
                </a:tc>
                <a:tc>
                  <a:txBody>
                    <a:bodyPr/>
                    <a:lstStyle/>
                    <a:p>
                      <a:pPr algn="ctr" fontAlgn="ctr"/>
                      <a:r>
                        <a:rPr lang="en-US" sz="900" b="1" dirty="0">
                          <a:effectLst/>
                          <a:latin typeface="inherit"/>
                        </a:rPr>
                        <a:t>POST</a:t>
                      </a:r>
                      <a:endParaRPr lang="uk-UA" sz="900" dirty="0">
                        <a:effectLst/>
                      </a:endParaRPr>
                    </a:p>
                  </a:txBody>
                  <a:tcPr marL="16324" marR="16324" marT="16324" marB="16324" anchor="ctr">
                    <a:lnL>
                      <a:noFill/>
                    </a:lnL>
                    <a:lnR>
                      <a:noFill/>
                    </a:lnR>
                    <a:lnT>
                      <a:noFill/>
                    </a:lnT>
                    <a:lnB w="6350" cap="flat" cmpd="sng" algn="ctr">
                      <a:solidFill>
                        <a:srgbClr val="EEEEEE"/>
                      </a:solidFill>
                      <a:prstDash val="solid"/>
                      <a:round/>
                      <a:headEnd type="none" w="med" len="med"/>
                      <a:tailEnd type="none" w="med" len="med"/>
                    </a:lnB>
                    <a:solidFill>
                      <a:srgbClr val="F5F5F5"/>
                    </a:solidFill>
                  </a:tcPr>
                </a:tc>
                <a:extLst>
                  <a:ext uri="{0D108BD9-81ED-4DB2-BD59-A6C34878D82A}">
                    <a16:rowId xmlns:a16="http://schemas.microsoft.com/office/drawing/2014/main" val="291099748"/>
                  </a:ext>
                </a:extLst>
              </a:tr>
              <a:tr h="715185">
                <a:tc>
                  <a:txBody>
                    <a:bodyPr/>
                    <a:lstStyle/>
                    <a:p>
                      <a:pPr algn="ctr" fontAlgn="ctr"/>
                      <a:r>
                        <a:rPr lang="ru-RU" sz="900">
                          <a:effectLst/>
                        </a:rPr>
                        <a:t>У методі GET значення відображаються в URL-адресі.</a:t>
                      </a:r>
                    </a:p>
                  </a:txBody>
                  <a:tcPr marL="16324" marR="16324" marT="16324" marB="16324" anchor="ctr">
                    <a:lnL>
                      <a:noFill/>
                    </a:lnL>
                    <a:lnR>
                      <a:noFill/>
                    </a:lnR>
                    <a:lnT w="6350" cap="flat" cmpd="sng" algn="ctr">
                      <a:solidFill>
                        <a:srgbClr val="EEEEEE"/>
                      </a:solidFill>
                      <a:prstDash val="solid"/>
                      <a:round/>
                      <a:headEnd type="none" w="med" len="med"/>
                      <a:tailEnd type="none" w="med" len="med"/>
                    </a:lnT>
                    <a:lnB w="6350" cap="flat" cmpd="sng" algn="ctr">
                      <a:solidFill>
                        <a:srgbClr val="EEEEEE"/>
                      </a:solidFill>
                      <a:prstDash val="solid"/>
                      <a:round/>
                      <a:headEnd type="none" w="med" len="med"/>
                      <a:tailEnd type="none" w="med" len="med"/>
                    </a:lnB>
                    <a:solidFill>
                      <a:srgbClr val="EEEEEE"/>
                    </a:solidFill>
                  </a:tcPr>
                </a:tc>
                <a:tc>
                  <a:txBody>
                    <a:bodyPr/>
                    <a:lstStyle/>
                    <a:p>
                      <a:pPr algn="ctr" fontAlgn="ctr"/>
                      <a:r>
                        <a:rPr lang="ru-RU" sz="900">
                          <a:effectLst/>
                        </a:rPr>
                        <a:t>У методі POST значення не відображаються в URL-адресі.</a:t>
                      </a:r>
                    </a:p>
                  </a:txBody>
                  <a:tcPr marL="16324" marR="16324" marT="16324" marB="16324" anchor="ctr">
                    <a:lnL>
                      <a:noFill/>
                    </a:lnL>
                    <a:lnR>
                      <a:noFill/>
                    </a:lnR>
                    <a:lnT w="6350" cap="flat" cmpd="sng" algn="ctr">
                      <a:solidFill>
                        <a:srgbClr val="EEEEEE"/>
                      </a:solidFill>
                      <a:prstDash val="solid"/>
                      <a:round/>
                      <a:headEnd type="none" w="med" len="med"/>
                      <a:tailEnd type="none" w="med" len="med"/>
                    </a:lnT>
                    <a:lnB w="6350" cap="flat" cmpd="sng" algn="ctr">
                      <a:solidFill>
                        <a:srgbClr val="EEEEEE"/>
                      </a:solidFill>
                      <a:prstDash val="solid"/>
                      <a:round/>
                      <a:headEnd type="none" w="med" len="med"/>
                      <a:tailEnd type="none" w="med" len="med"/>
                    </a:lnB>
                    <a:solidFill>
                      <a:srgbClr val="EEEEEE"/>
                    </a:solidFill>
                  </a:tcPr>
                </a:tc>
                <a:extLst>
                  <a:ext uri="{0D108BD9-81ED-4DB2-BD59-A6C34878D82A}">
                    <a16:rowId xmlns:a16="http://schemas.microsoft.com/office/drawing/2014/main" val="1736656864"/>
                  </a:ext>
                </a:extLst>
              </a:tr>
              <a:tr h="884201">
                <a:tc>
                  <a:txBody>
                    <a:bodyPr/>
                    <a:lstStyle/>
                    <a:p>
                      <a:pPr algn="ctr" fontAlgn="ctr"/>
                      <a:r>
                        <a:rPr lang="ru-RU" sz="900">
                          <a:effectLst/>
                        </a:rPr>
                        <a:t>GET має обмеження на довжину значень, як правило, 255 символів.</a:t>
                      </a:r>
                    </a:p>
                  </a:txBody>
                  <a:tcPr marL="16324" marR="16324" marT="16324" marB="16324" anchor="ctr">
                    <a:lnL>
                      <a:noFill/>
                    </a:lnL>
                    <a:lnR>
                      <a:noFill/>
                    </a:lnR>
                    <a:lnT w="6350" cap="flat" cmpd="sng" algn="ctr">
                      <a:solidFill>
                        <a:srgbClr val="EEEEEE"/>
                      </a:solidFill>
                      <a:prstDash val="solid"/>
                      <a:round/>
                      <a:headEnd type="none" w="med" len="med"/>
                      <a:tailEnd type="none" w="med" len="med"/>
                    </a:lnT>
                    <a:lnB w="6350" cap="flat" cmpd="sng" algn="ctr">
                      <a:solidFill>
                        <a:srgbClr val="EEEEEE"/>
                      </a:solidFill>
                      <a:prstDash val="solid"/>
                      <a:round/>
                      <a:headEnd type="none" w="med" len="med"/>
                      <a:tailEnd type="none" w="med" len="med"/>
                    </a:lnB>
                    <a:solidFill>
                      <a:srgbClr val="F5F5F5"/>
                    </a:solidFill>
                  </a:tcPr>
                </a:tc>
                <a:tc>
                  <a:txBody>
                    <a:bodyPr/>
                    <a:lstStyle/>
                    <a:p>
                      <a:pPr algn="ctr" fontAlgn="ctr"/>
                      <a:r>
                        <a:rPr lang="ru-RU" sz="900">
                          <a:effectLst/>
                        </a:rPr>
                        <a:t>POST не має обмежень на довжину значень, оскільки вони подаються через тіло HTTP.</a:t>
                      </a:r>
                    </a:p>
                  </a:txBody>
                  <a:tcPr marL="16324" marR="16324" marT="16324" marB="16324" anchor="ctr">
                    <a:lnL>
                      <a:noFill/>
                    </a:lnL>
                    <a:lnR>
                      <a:noFill/>
                    </a:lnR>
                    <a:lnT w="6350" cap="flat" cmpd="sng" algn="ctr">
                      <a:solidFill>
                        <a:srgbClr val="EEEEEE"/>
                      </a:solidFill>
                      <a:prstDash val="solid"/>
                      <a:round/>
                      <a:headEnd type="none" w="med" len="med"/>
                      <a:tailEnd type="none" w="med" len="med"/>
                    </a:lnT>
                    <a:lnB w="6350" cap="flat" cmpd="sng" algn="ctr">
                      <a:solidFill>
                        <a:srgbClr val="EEEEEE"/>
                      </a:solidFill>
                      <a:prstDash val="solid"/>
                      <a:round/>
                      <a:headEnd type="none" w="med" len="med"/>
                      <a:tailEnd type="none" w="med" len="med"/>
                    </a:lnB>
                    <a:solidFill>
                      <a:srgbClr val="F5F5F5"/>
                    </a:solidFill>
                  </a:tcPr>
                </a:tc>
                <a:extLst>
                  <a:ext uri="{0D108BD9-81ED-4DB2-BD59-A6C34878D82A}">
                    <a16:rowId xmlns:a16="http://schemas.microsoft.com/office/drawing/2014/main" val="1007403423"/>
                  </a:ext>
                </a:extLst>
              </a:tr>
              <a:tr h="1222231">
                <a:tc>
                  <a:txBody>
                    <a:bodyPr/>
                    <a:lstStyle/>
                    <a:p>
                      <a:pPr algn="ctr" fontAlgn="ctr"/>
                      <a:r>
                        <a:rPr lang="ru-RU" sz="900">
                          <a:effectLst/>
                        </a:rPr>
                        <a:t>Виконання GET є кращими порівняно з POST через простий характер додавання значень у URL-адресу.</a:t>
                      </a:r>
                    </a:p>
                  </a:txBody>
                  <a:tcPr marL="16324" marR="16324" marT="16324" marB="16324" anchor="ctr">
                    <a:lnL>
                      <a:noFill/>
                    </a:lnL>
                    <a:lnR>
                      <a:noFill/>
                    </a:lnR>
                    <a:lnT w="6350" cap="flat" cmpd="sng" algn="ctr">
                      <a:solidFill>
                        <a:srgbClr val="EEEEEE"/>
                      </a:solidFill>
                      <a:prstDash val="solid"/>
                      <a:round/>
                      <a:headEnd type="none" w="med" len="med"/>
                      <a:tailEnd type="none" w="med" len="med"/>
                    </a:lnT>
                    <a:lnB w="6350" cap="flat" cmpd="sng" algn="ctr">
                      <a:solidFill>
                        <a:srgbClr val="EEEEEE"/>
                      </a:solidFill>
                      <a:prstDash val="solid"/>
                      <a:round/>
                      <a:headEnd type="none" w="med" len="med"/>
                      <a:tailEnd type="none" w="med" len="med"/>
                    </a:lnB>
                    <a:solidFill>
                      <a:srgbClr val="EEEEEE"/>
                    </a:solidFill>
                  </a:tcPr>
                </a:tc>
                <a:tc>
                  <a:txBody>
                    <a:bodyPr/>
                    <a:lstStyle/>
                    <a:p>
                      <a:pPr algn="ctr" fontAlgn="ctr"/>
                      <a:r>
                        <a:rPr lang="ru-RU" sz="900" dirty="0" err="1">
                          <a:effectLst/>
                        </a:rPr>
                        <a:t>Він</a:t>
                      </a:r>
                      <a:r>
                        <a:rPr lang="ru-RU" sz="900" dirty="0">
                          <a:effectLst/>
                        </a:rPr>
                        <a:t> </a:t>
                      </a:r>
                      <a:r>
                        <a:rPr lang="ru-RU" sz="900" dirty="0" err="1">
                          <a:effectLst/>
                        </a:rPr>
                        <a:t>має</a:t>
                      </a:r>
                      <a:r>
                        <a:rPr lang="ru-RU" sz="900" dirty="0">
                          <a:effectLst/>
                        </a:rPr>
                        <a:t> </a:t>
                      </a:r>
                      <a:r>
                        <a:rPr lang="ru-RU" sz="900" dirty="0" err="1">
                          <a:effectLst/>
                        </a:rPr>
                        <a:t>нижчу</a:t>
                      </a:r>
                      <a:r>
                        <a:rPr lang="ru-RU" sz="900" dirty="0">
                          <a:effectLst/>
                        </a:rPr>
                        <a:t> </a:t>
                      </a:r>
                      <a:r>
                        <a:rPr lang="ru-RU" sz="900" dirty="0" err="1">
                          <a:effectLst/>
                        </a:rPr>
                        <a:t>продуктивність</a:t>
                      </a:r>
                      <a:r>
                        <a:rPr lang="ru-RU" sz="900" dirty="0">
                          <a:effectLst/>
                        </a:rPr>
                        <a:t> </a:t>
                      </a:r>
                      <a:r>
                        <a:rPr lang="ru-RU" sz="900" dirty="0" err="1">
                          <a:effectLst/>
                        </a:rPr>
                        <a:t>порівняно</a:t>
                      </a:r>
                      <a:r>
                        <a:rPr lang="ru-RU" sz="900" dirty="0">
                          <a:effectLst/>
                        </a:rPr>
                        <a:t> з методом GET через час, </a:t>
                      </a:r>
                      <a:r>
                        <a:rPr lang="ru-RU" sz="900" dirty="0" err="1">
                          <a:effectLst/>
                        </a:rPr>
                        <a:t>витрачений</a:t>
                      </a:r>
                      <a:r>
                        <a:rPr lang="ru-RU" sz="900" dirty="0">
                          <a:effectLst/>
                        </a:rPr>
                        <a:t> на </a:t>
                      </a:r>
                      <a:r>
                        <a:rPr lang="ru-RU" sz="900" dirty="0" err="1">
                          <a:effectLst/>
                        </a:rPr>
                        <a:t>включення</a:t>
                      </a:r>
                      <a:r>
                        <a:rPr lang="ru-RU" sz="900" dirty="0">
                          <a:effectLst/>
                        </a:rPr>
                        <a:t> </a:t>
                      </a:r>
                      <a:r>
                        <a:rPr lang="ru-RU" sz="900" dirty="0" err="1">
                          <a:effectLst/>
                        </a:rPr>
                        <a:t>значень</a:t>
                      </a:r>
                      <a:r>
                        <a:rPr lang="ru-RU" sz="900" dirty="0">
                          <a:effectLst/>
                        </a:rPr>
                        <a:t> POST в </a:t>
                      </a:r>
                      <a:r>
                        <a:rPr lang="ru-RU" sz="900" dirty="0" err="1">
                          <a:effectLst/>
                        </a:rPr>
                        <a:t>тіло</a:t>
                      </a:r>
                      <a:r>
                        <a:rPr lang="ru-RU" sz="900" dirty="0">
                          <a:effectLst/>
                        </a:rPr>
                        <a:t> HTTP.</a:t>
                      </a:r>
                    </a:p>
                  </a:txBody>
                  <a:tcPr marL="16324" marR="16324" marT="16324" marB="16324" anchor="ctr">
                    <a:lnL>
                      <a:noFill/>
                    </a:lnL>
                    <a:lnR>
                      <a:noFill/>
                    </a:lnR>
                    <a:lnT w="6350" cap="flat" cmpd="sng" algn="ctr">
                      <a:solidFill>
                        <a:srgbClr val="EEEEEE"/>
                      </a:solidFill>
                      <a:prstDash val="solid"/>
                      <a:round/>
                      <a:headEnd type="none" w="med" len="med"/>
                      <a:tailEnd type="none" w="med" len="med"/>
                    </a:lnT>
                    <a:lnB w="6350" cap="flat" cmpd="sng" algn="ctr">
                      <a:solidFill>
                        <a:srgbClr val="EEEEEE"/>
                      </a:solidFill>
                      <a:prstDash val="solid"/>
                      <a:round/>
                      <a:headEnd type="none" w="med" len="med"/>
                      <a:tailEnd type="none" w="med" len="med"/>
                    </a:lnB>
                    <a:solidFill>
                      <a:srgbClr val="EEEEEE"/>
                    </a:solidFill>
                  </a:tcPr>
                </a:tc>
                <a:extLst>
                  <a:ext uri="{0D108BD9-81ED-4DB2-BD59-A6C34878D82A}">
                    <a16:rowId xmlns:a16="http://schemas.microsoft.com/office/drawing/2014/main" val="1850581125"/>
                  </a:ext>
                </a:extLst>
              </a:tr>
              <a:tr h="715185">
                <a:tc>
                  <a:txBody>
                    <a:bodyPr/>
                    <a:lstStyle/>
                    <a:p>
                      <a:pPr algn="ctr" fontAlgn="ctr"/>
                      <a:r>
                        <a:rPr lang="ru-RU" sz="900">
                          <a:effectLst/>
                        </a:rPr>
                        <a:t>Цей метод підтримує лише рядкові типи даних.</a:t>
                      </a:r>
                    </a:p>
                  </a:txBody>
                  <a:tcPr marL="16324" marR="16324" marT="16324" marB="16324" anchor="ctr">
                    <a:lnL>
                      <a:noFill/>
                    </a:lnL>
                    <a:lnR>
                      <a:noFill/>
                    </a:lnR>
                    <a:lnT w="6350" cap="flat" cmpd="sng" algn="ctr">
                      <a:solidFill>
                        <a:srgbClr val="EEEEEE"/>
                      </a:solidFill>
                      <a:prstDash val="solid"/>
                      <a:round/>
                      <a:headEnd type="none" w="med" len="med"/>
                      <a:tailEnd type="none" w="med" len="med"/>
                    </a:lnT>
                    <a:lnB w="6350" cap="flat" cmpd="sng" algn="ctr">
                      <a:solidFill>
                        <a:srgbClr val="EEEEEE"/>
                      </a:solidFill>
                      <a:prstDash val="solid"/>
                      <a:round/>
                      <a:headEnd type="none" w="med" len="med"/>
                      <a:tailEnd type="none" w="med" len="med"/>
                    </a:lnB>
                    <a:solidFill>
                      <a:srgbClr val="F5F5F5"/>
                    </a:solidFill>
                  </a:tcPr>
                </a:tc>
                <a:tc>
                  <a:txBody>
                    <a:bodyPr/>
                    <a:lstStyle/>
                    <a:p>
                      <a:pPr algn="ctr" fontAlgn="ctr"/>
                      <a:r>
                        <a:rPr lang="uk-UA" sz="900">
                          <a:effectLst/>
                        </a:rPr>
                        <a:t>Цей метод підтримує різні типи даних, такі як рядок, числові, двійкові тощо.</a:t>
                      </a:r>
                    </a:p>
                  </a:txBody>
                  <a:tcPr marL="16324" marR="16324" marT="16324" marB="16324" anchor="ctr">
                    <a:lnL>
                      <a:noFill/>
                    </a:lnL>
                    <a:lnR>
                      <a:noFill/>
                    </a:lnR>
                    <a:lnT w="6350" cap="flat" cmpd="sng" algn="ctr">
                      <a:solidFill>
                        <a:srgbClr val="EEEEEE"/>
                      </a:solidFill>
                      <a:prstDash val="solid"/>
                      <a:round/>
                      <a:headEnd type="none" w="med" len="med"/>
                      <a:tailEnd type="none" w="med" len="med"/>
                    </a:lnT>
                    <a:lnB w="6350" cap="flat" cmpd="sng" algn="ctr">
                      <a:solidFill>
                        <a:srgbClr val="EEEEEE"/>
                      </a:solidFill>
                      <a:prstDash val="solid"/>
                      <a:round/>
                      <a:headEnd type="none" w="med" len="med"/>
                      <a:tailEnd type="none" w="med" len="med"/>
                    </a:lnB>
                    <a:solidFill>
                      <a:srgbClr val="F5F5F5"/>
                    </a:solidFill>
                  </a:tcPr>
                </a:tc>
                <a:extLst>
                  <a:ext uri="{0D108BD9-81ED-4DB2-BD59-A6C34878D82A}">
                    <a16:rowId xmlns:a16="http://schemas.microsoft.com/office/drawing/2014/main" val="3120662914"/>
                  </a:ext>
                </a:extLst>
              </a:tr>
              <a:tr h="546170">
                <a:tc>
                  <a:txBody>
                    <a:bodyPr/>
                    <a:lstStyle/>
                    <a:p>
                      <a:pPr algn="ctr" fontAlgn="ctr"/>
                      <a:r>
                        <a:rPr lang="ru-RU" sz="900">
                          <a:effectLst/>
                        </a:rPr>
                        <a:t>Результати GET можна додати в закладки.</a:t>
                      </a:r>
                    </a:p>
                  </a:txBody>
                  <a:tcPr marL="16324" marR="16324" marT="16324" marB="16324" anchor="ctr">
                    <a:lnL>
                      <a:noFill/>
                    </a:lnL>
                    <a:lnR>
                      <a:noFill/>
                    </a:lnR>
                    <a:lnT w="6350" cap="flat" cmpd="sng" algn="ctr">
                      <a:solidFill>
                        <a:srgbClr val="EEEEEE"/>
                      </a:solidFill>
                      <a:prstDash val="solid"/>
                      <a:round/>
                      <a:headEnd type="none" w="med" len="med"/>
                      <a:tailEnd type="none" w="med" len="med"/>
                    </a:lnT>
                    <a:lnB w="6350" cap="flat" cmpd="sng" algn="ctr">
                      <a:solidFill>
                        <a:srgbClr val="EEEEEE"/>
                      </a:solidFill>
                      <a:prstDash val="solid"/>
                      <a:round/>
                      <a:headEnd type="none" w="med" len="med"/>
                      <a:tailEnd type="none" w="med" len="med"/>
                    </a:lnB>
                    <a:solidFill>
                      <a:srgbClr val="EEEEEE"/>
                    </a:solidFill>
                  </a:tcPr>
                </a:tc>
                <a:tc>
                  <a:txBody>
                    <a:bodyPr/>
                    <a:lstStyle/>
                    <a:p>
                      <a:pPr algn="ctr" fontAlgn="ctr"/>
                      <a:r>
                        <a:rPr lang="ru-RU" sz="900">
                          <a:effectLst/>
                        </a:rPr>
                        <a:t>Результати POST не можна додати в закладки.</a:t>
                      </a:r>
                    </a:p>
                  </a:txBody>
                  <a:tcPr marL="16324" marR="16324" marT="16324" marB="16324" anchor="ctr">
                    <a:lnL>
                      <a:noFill/>
                    </a:lnL>
                    <a:lnR>
                      <a:noFill/>
                    </a:lnR>
                    <a:lnT w="6350" cap="flat" cmpd="sng" algn="ctr">
                      <a:solidFill>
                        <a:srgbClr val="EEEEEE"/>
                      </a:solidFill>
                      <a:prstDash val="solid"/>
                      <a:round/>
                      <a:headEnd type="none" w="med" len="med"/>
                      <a:tailEnd type="none" w="med" len="med"/>
                    </a:lnT>
                    <a:lnB w="6350" cap="flat" cmpd="sng" algn="ctr">
                      <a:solidFill>
                        <a:srgbClr val="EEEEEE"/>
                      </a:solidFill>
                      <a:prstDash val="solid"/>
                      <a:round/>
                      <a:headEnd type="none" w="med" len="med"/>
                      <a:tailEnd type="none" w="med" len="med"/>
                    </a:lnB>
                    <a:solidFill>
                      <a:srgbClr val="EEEEEE"/>
                    </a:solidFill>
                  </a:tcPr>
                </a:tc>
                <a:extLst>
                  <a:ext uri="{0D108BD9-81ED-4DB2-BD59-A6C34878D82A}">
                    <a16:rowId xmlns:a16="http://schemas.microsoft.com/office/drawing/2014/main" val="4134237169"/>
                  </a:ext>
                </a:extLst>
              </a:tr>
              <a:tr h="377155">
                <a:tc>
                  <a:txBody>
                    <a:bodyPr/>
                    <a:lstStyle/>
                    <a:p>
                      <a:pPr algn="ctr" fontAlgn="ctr"/>
                      <a:r>
                        <a:rPr lang="ru-RU" sz="900">
                          <a:effectLst/>
                        </a:rPr>
                        <a:t>Запит GET часто можна кешувати.</a:t>
                      </a:r>
                    </a:p>
                  </a:txBody>
                  <a:tcPr marL="16324" marR="16324" marT="16324" marB="16324" anchor="ctr">
                    <a:lnL>
                      <a:noFill/>
                    </a:lnL>
                    <a:lnR>
                      <a:noFill/>
                    </a:lnR>
                    <a:lnT w="6350" cap="flat" cmpd="sng" algn="ctr">
                      <a:solidFill>
                        <a:srgbClr val="EEEEEE"/>
                      </a:solidFill>
                      <a:prstDash val="solid"/>
                      <a:round/>
                      <a:headEnd type="none" w="med" len="med"/>
                      <a:tailEnd type="none" w="med" len="med"/>
                    </a:lnT>
                    <a:lnB w="6350" cap="flat" cmpd="sng" algn="ctr">
                      <a:solidFill>
                        <a:srgbClr val="EEEEEE"/>
                      </a:solidFill>
                      <a:prstDash val="solid"/>
                      <a:round/>
                      <a:headEnd type="none" w="med" len="med"/>
                      <a:tailEnd type="none" w="med" len="med"/>
                    </a:lnB>
                    <a:solidFill>
                      <a:srgbClr val="F5F5F5"/>
                    </a:solidFill>
                  </a:tcPr>
                </a:tc>
                <a:tc>
                  <a:txBody>
                    <a:bodyPr/>
                    <a:lstStyle/>
                    <a:p>
                      <a:pPr algn="ctr" fontAlgn="ctr"/>
                      <a:r>
                        <a:rPr lang="ru-RU" sz="900">
                          <a:effectLst/>
                        </a:rPr>
                        <a:t>Запит POST навряд чи можна кешувати.</a:t>
                      </a:r>
                    </a:p>
                  </a:txBody>
                  <a:tcPr marL="16324" marR="16324" marT="16324" marB="16324" anchor="ctr">
                    <a:lnL>
                      <a:noFill/>
                    </a:lnL>
                    <a:lnR>
                      <a:noFill/>
                    </a:lnR>
                    <a:lnT w="6350" cap="flat" cmpd="sng" algn="ctr">
                      <a:solidFill>
                        <a:srgbClr val="EEEEEE"/>
                      </a:solidFill>
                      <a:prstDash val="solid"/>
                      <a:round/>
                      <a:headEnd type="none" w="med" len="med"/>
                      <a:tailEnd type="none" w="med" len="med"/>
                    </a:lnT>
                    <a:lnB w="6350" cap="flat" cmpd="sng" algn="ctr">
                      <a:solidFill>
                        <a:srgbClr val="EEEEEE"/>
                      </a:solidFill>
                      <a:prstDash val="solid"/>
                      <a:round/>
                      <a:headEnd type="none" w="med" len="med"/>
                      <a:tailEnd type="none" w="med" len="med"/>
                    </a:lnB>
                    <a:solidFill>
                      <a:srgbClr val="F5F5F5"/>
                    </a:solidFill>
                  </a:tcPr>
                </a:tc>
                <a:extLst>
                  <a:ext uri="{0D108BD9-81ED-4DB2-BD59-A6C34878D82A}">
                    <a16:rowId xmlns:a16="http://schemas.microsoft.com/office/drawing/2014/main" val="3650551106"/>
                  </a:ext>
                </a:extLst>
              </a:tr>
              <a:tr h="546170">
                <a:tc>
                  <a:txBody>
                    <a:bodyPr/>
                    <a:lstStyle/>
                    <a:p>
                      <a:pPr algn="ctr" fontAlgn="ctr"/>
                      <a:r>
                        <a:rPr lang="ru-RU" sz="900">
                          <a:effectLst/>
                        </a:rPr>
                        <a:t>Параметри GET залишаються в історії веб-браузера.</a:t>
                      </a:r>
                    </a:p>
                  </a:txBody>
                  <a:tcPr marL="16324" marR="16324" marT="16324" marB="16324" anchor="ctr">
                    <a:lnL>
                      <a:noFill/>
                    </a:lnL>
                    <a:lnR>
                      <a:noFill/>
                    </a:lnR>
                    <a:lnT w="6350" cap="flat" cmpd="sng" algn="ctr">
                      <a:solidFill>
                        <a:srgbClr val="EEEEEE"/>
                      </a:solidFill>
                      <a:prstDash val="solid"/>
                      <a:round/>
                      <a:headEnd type="none" w="med" len="med"/>
                      <a:tailEnd type="none" w="med" len="med"/>
                    </a:lnT>
                    <a:lnB w="6350" cap="flat" cmpd="sng" algn="ctr">
                      <a:solidFill>
                        <a:srgbClr val="EEEEEE"/>
                      </a:solidFill>
                      <a:prstDash val="solid"/>
                      <a:round/>
                      <a:headEnd type="none" w="med" len="med"/>
                      <a:tailEnd type="none" w="med" len="med"/>
                    </a:lnB>
                    <a:solidFill>
                      <a:srgbClr val="EEEEEE"/>
                    </a:solidFill>
                  </a:tcPr>
                </a:tc>
                <a:tc>
                  <a:txBody>
                    <a:bodyPr/>
                    <a:lstStyle/>
                    <a:p>
                      <a:pPr algn="ctr" fontAlgn="ctr"/>
                      <a:r>
                        <a:rPr lang="ru-RU" sz="900" dirty="0" err="1">
                          <a:effectLst/>
                        </a:rPr>
                        <a:t>Параметри</a:t>
                      </a:r>
                      <a:r>
                        <a:rPr lang="ru-RU" sz="900" dirty="0">
                          <a:effectLst/>
                        </a:rPr>
                        <a:t> не </a:t>
                      </a:r>
                      <a:r>
                        <a:rPr lang="ru-RU" sz="900" dirty="0" err="1">
                          <a:effectLst/>
                        </a:rPr>
                        <a:t>зберігаються</a:t>
                      </a:r>
                      <a:r>
                        <a:rPr lang="ru-RU" sz="900" dirty="0">
                          <a:effectLst/>
                        </a:rPr>
                        <a:t> в </a:t>
                      </a:r>
                      <a:r>
                        <a:rPr lang="ru-RU" sz="900" dirty="0" err="1">
                          <a:effectLst/>
                        </a:rPr>
                        <a:t>історії</a:t>
                      </a:r>
                      <a:r>
                        <a:rPr lang="ru-RU" sz="900" dirty="0">
                          <a:effectLst/>
                        </a:rPr>
                        <a:t> веб-браузера.</a:t>
                      </a:r>
                    </a:p>
                  </a:txBody>
                  <a:tcPr marL="16324" marR="16324" marT="16324" marB="16324" anchor="ctr">
                    <a:lnL>
                      <a:noFill/>
                    </a:lnL>
                    <a:lnR>
                      <a:noFill/>
                    </a:lnR>
                    <a:lnT w="6350" cap="flat" cmpd="sng" algn="ctr">
                      <a:solidFill>
                        <a:srgbClr val="EEEEEE"/>
                      </a:solidFill>
                      <a:prstDash val="solid"/>
                      <a:round/>
                      <a:headEnd type="none" w="med" len="med"/>
                      <a:tailEnd type="none" w="med" len="med"/>
                    </a:lnT>
                    <a:lnB w="6350" cap="flat" cmpd="sng" algn="ctr">
                      <a:solidFill>
                        <a:srgbClr val="EEEEEE"/>
                      </a:solidFill>
                      <a:prstDash val="solid"/>
                      <a:round/>
                      <a:headEnd type="none" w="med" len="med"/>
                      <a:tailEnd type="none" w="med" len="med"/>
                    </a:lnB>
                    <a:solidFill>
                      <a:srgbClr val="EEEEEE"/>
                    </a:solidFill>
                  </a:tcPr>
                </a:tc>
                <a:extLst>
                  <a:ext uri="{0D108BD9-81ED-4DB2-BD59-A6C34878D82A}">
                    <a16:rowId xmlns:a16="http://schemas.microsoft.com/office/drawing/2014/main" val="345308454"/>
                  </a:ext>
                </a:extLst>
              </a:tr>
            </a:tbl>
          </a:graphicData>
        </a:graphic>
      </p:graphicFrame>
    </p:spTree>
    <p:extLst>
      <p:ext uri="{BB962C8B-B14F-4D97-AF65-F5344CB8AC3E}">
        <p14:creationId xmlns:p14="http://schemas.microsoft.com/office/powerpoint/2010/main" val="2251867830"/>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09A13B87-27AB-4638-86E5-9DD9A056780E}"/>
              </a:ext>
            </a:extLst>
          </p:cNvPr>
          <p:cNvSpPr>
            <a:spLocks noGrp="1"/>
          </p:cNvSpPr>
          <p:nvPr>
            <p:ph type="title"/>
          </p:nvPr>
        </p:nvSpPr>
        <p:spPr/>
        <p:txBody>
          <a:bodyPr/>
          <a:lstStyle/>
          <a:p>
            <a:endParaRPr lang="uk-UA"/>
          </a:p>
        </p:txBody>
      </p:sp>
      <p:sp>
        <p:nvSpPr>
          <p:cNvPr id="3" name="Місце для вмісту 2">
            <a:extLst>
              <a:ext uri="{FF2B5EF4-FFF2-40B4-BE49-F238E27FC236}">
                <a16:creationId xmlns:a16="http://schemas.microsoft.com/office/drawing/2014/main" id="{1C4A4C6F-94EF-4DA1-91E6-7C9DEB2E0B5C}"/>
              </a:ext>
            </a:extLst>
          </p:cNvPr>
          <p:cNvSpPr>
            <a:spLocks noGrp="1"/>
          </p:cNvSpPr>
          <p:nvPr>
            <p:ph idx="1"/>
          </p:nvPr>
        </p:nvSpPr>
        <p:spPr/>
        <p:txBody>
          <a:bodyPr/>
          <a:lstStyle/>
          <a:p>
            <a:r>
              <a:rPr lang="uk-UA" dirty="0"/>
              <a:t>Метод </a:t>
            </a:r>
            <a:r>
              <a:rPr lang="en-US" dirty="0"/>
              <a:t>PUT</a:t>
            </a:r>
          </a:p>
          <a:p>
            <a:r>
              <a:rPr lang="en-US" b="1" dirty="0"/>
              <a:t>PUT </a:t>
            </a:r>
            <a:r>
              <a:rPr lang="uk-UA" b="1" dirty="0"/>
              <a:t>використовується для надсилання даних на сервер для створення/оновлення ресурсу.</a:t>
            </a:r>
            <a:endParaRPr lang="uk-UA" dirty="0"/>
          </a:p>
          <a:p>
            <a:r>
              <a:rPr lang="uk-UA" dirty="0"/>
              <a:t>Різниця між </a:t>
            </a:r>
            <a:r>
              <a:rPr lang="en-US" dirty="0"/>
              <a:t>POST </a:t>
            </a:r>
            <a:r>
              <a:rPr lang="uk-UA" dirty="0"/>
              <a:t>та </a:t>
            </a:r>
            <a:r>
              <a:rPr lang="en-US" dirty="0"/>
              <a:t>PUT </a:t>
            </a:r>
            <a:r>
              <a:rPr lang="uk-UA" dirty="0"/>
              <a:t>полягає в тому, що </a:t>
            </a:r>
            <a:r>
              <a:rPr lang="en-US" dirty="0"/>
              <a:t>PUT-</a:t>
            </a:r>
            <a:r>
              <a:rPr lang="uk-UA" dirty="0"/>
              <a:t>запити є ідентичними. Тобто, виклик одного і того ж запиту </a:t>
            </a:r>
            <a:r>
              <a:rPr lang="en-US" dirty="0"/>
              <a:t>PUT </a:t>
            </a:r>
            <a:r>
              <a:rPr lang="uk-UA" dirty="0"/>
              <a:t>кілька разів завжди буде призводити до одного й того ж результату. Напроти, виклик </a:t>
            </a:r>
            <a:r>
              <a:rPr lang="en-US" dirty="0"/>
              <a:t>POST-</a:t>
            </a:r>
            <a:r>
              <a:rPr lang="uk-UA" dirty="0"/>
              <a:t>запиту неодноразово має побічні ефекти від створення одного й того ж ресурсу кілька разів.</a:t>
            </a:r>
          </a:p>
          <a:p>
            <a:endParaRPr lang="uk-UA" dirty="0"/>
          </a:p>
        </p:txBody>
      </p:sp>
    </p:spTree>
    <p:extLst>
      <p:ext uri="{BB962C8B-B14F-4D97-AF65-F5344CB8AC3E}">
        <p14:creationId xmlns:p14="http://schemas.microsoft.com/office/powerpoint/2010/main" val="3296915413"/>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4F4089EB-DC61-40A5-B15F-29A95F5888AB}"/>
              </a:ext>
            </a:extLst>
          </p:cNvPr>
          <p:cNvSpPr>
            <a:spLocks noGrp="1"/>
          </p:cNvSpPr>
          <p:nvPr>
            <p:ph type="title"/>
          </p:nvPr>
        </p:nvSpPr>
        <p:spPr/>
        <p:txBody>
          <a:bodyPr/>
          <a:lstStyle/>
          <a:p>
            <a:endParaRPr lang="uk-UA"/>
          </a:p>
        </p:txBody>
      </p:sp>
      <p:sp>
        <p:nvSpPr>
          <p:cNvPr id="3" name="Місце для вмісту 2">
            <a:extLst>
              <a:ext uri="{FF2B5EF4-FFF2-40B4-BE49-F238E27FC236}">
                <a16:creationId xmlns:a16="http://schemas.microsoft.com/office/drawing/2014/main" id="{03969277-B287-46ED-9AAD-43EC46B0CEDE}"/>
              </a:ext>
            </a:extLst>
          </p:cNvPr>
          <p:cNvSpPr>
            <a:spLocks noGrp="1"/>
          </p:cNvSpPr>
          <p:nvPr>
            <p:ph idx="1"/>
          </p:nvPr>
        </p:nvSpPr>
        <p:spPr/>
        <p:txBody>
          <a:bodyPr/>
          <a:lstStyle/>
          <a:p>
            <a:r>
              <a:rPr lang="uk-UA" dirty="0"/>
              <a:t>Метод </a:t>
            </a:r>
            <a:r>
              <a:rPr lang="en-US" dirty="0"/>
              <a:t>HEAD</a:t>
            </a:r>
          </a:p>
          <a:p>
            <a:r>
              <a:rPr lang="en-US" b="1" dirty="0"/>
              <a:t>HEAD </a:t>
            </a:r>
            <a:r>
              <a:rPr lang="uk-UA" b="1" dirty="0"/>
              <a:t>майже ідентичний </a:t>
            </a:r>
            <a:r>
              <a:rPr lang="en-US" b="1" dirty="0"/>
              <a:t>GET, </a:t>
            </a:r>
            <a:r>
              <a:rPr lang="uk-UA" b="1" dirty="0"/>
              <a:t>але без тіла відповіді.</a:t>
            </a:r>
            <a:endParaRPr lang="uk-UA" dirty="0"/>
          </a:p>
          <a:p>
            <a:r>
              <a:rPr lang="uk-UA" dirty="0"/>
              <a:t>Іншими словами, якщо </a:t>
            </a:r>
            <a:r>
              <a:rPr lang="en-US" dirty="0"/>
              <a:t>GET/</a:t>
            </a:r>
            <a:r>
              <a:rPr lang="uk-UA" dirty="0"/>
              <a:t>користувачі повертає список користувачів, то </a:t>
            </a:r>
            <a:r>
              <a:rPr lang="en-US" dirty="0"/>
              <a:t>HEAD/</a:t>
            </a:r>
            <a:r>
              <a:rPr lang="uk-UA" dirty="0"/>
              <a:t>користувачі зробить такий самий запит, але не поверне список користувачів.</a:t>
            </a:r>
          </a:p>
          <a:p>
            <a:r>
              <a:rPr lang="uk-UA" dirty="0"/>
              <a:t>Запити </a:t>
            </a:r>
            <a:r>
              <a:rPr lang="en-US" dirty="0"/>
              <a:t>HEAD </a:t>
            </a:r>
            <a:r>
              <a:rPr lang="uk-UA" dirty="0"/>
              <a:t>корисні для перевірки того, що буде повернуто запит </a:t>
            </a:r>
            <a:r>
              <a:rPr lang="en-US" dirty="0"/>
              <a:t>GET, </a:t>
            </a:r>
            <a:r>
              <a:rPr lang="uk-UA" dirty="0"/>
              <a:t>перед тим, як фактично виконати запит </a:t>
            </a:r>
            <a:r>
              <a:rPr lang="en-US" dirty="0"/>
              <a:t>GET, </a:t>
            </a:r>
            <a:r>
              <a:rPr lang="uk-UA" dirty="0"/>
              <a:t>наприклад, перед завантаженням великого файлу або тіла відповіді.</a:t>
            </a:r>
          </a:p>
          <a:p>
            <a:endParaRPr lang="uk-UA" dirty="0"/>
          </a:p>
        </p:txBody>
      </p:sp>
    </p:spTree>
    <p:extLst>
      <p:ext uri="{BB962C8B-B14F-4D97-AF65-F5344CB8AC3E}">
        <p14:creationId xmlns:p14="http://schemas.microsoft.com/office/powerpoint/2010/main" val="450633095"/>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ED29405D-B06D-4AFB-B12D-9B8D4EA5275C}"/>
              </a:ext>
            </a:extLst>
          </p:cNvPr>
          <p:cNvSpPr>
            <a:spLocks noGrp="1"/>
          </p:cNvSpPr>
          <p:nvPr>
            <p:ph type="title"/>
          </p:nvPr>
        </p:nvSpPr>
        <p:spPr/>
        <p:txBody>
          <a:bodyPr/>
          <a:lstStyle/>
          <a:p>
            <a:endParaRPr lang="uk-UA"/>
          </a:p>
        </p:txBody>
      </p:sp>
      <p:sp>
        <p:nvSpPr>
          <p:cNvPr id="3" name="Місце для вмісту 2">
            <a:extLst>
              <a:ext uri="{FF2B5EF4-FFF2-40B4-BE49-F238E27FC236}">
                <a16:creationId xmlns:a16="http://schemas.microsoft.com/office/drawing/2014/main" id="{E33BB75A-F7BA-4DAD-86E3-D15ED86E4212}"/>
              </a:ext>
            </a:extLst>
          </p:cNvPr>
          <p:cNvSpPr>
            <a:spLocks noGrp="1"/>
          </p:cNvSpPr>
          <p:nvPr>
            <p:ph idx="1"/>
          </p:nvPr>
        </p:nvSpPr>
        <p:spPr/>
        <p:txBody>
          <a:bodyPr/>
          <a:lstStyle/>
          <a:p>
            <a:r>
              <a:rPr lang="ru-RU" dirty="0"/>
              <a:t>Метод DELETE</a:t>
            </a:r>
          </a:p>
          <a:p>
            <a:r>
              <a:rPr lang="ru-RU" b="1" dirty="0"/>
              <a:t>Метод DELETE </a:t>
            </a:r>
            <a:r>
              <a:rPr lang="ru-RU" b="1" dirty="0" err="1"/>
              <a:t>видаляє</a:t>
            </a:r>
            <a:r>
              <a:rPr lang="ru-RU" b="1" dirty="0"/>
              <a:t> </a:t>
            </a:r>
            <a:r>
              <a:rPr lang="ru-RU" b="1" dirty="0" err="1"/>
              <a:t>вказаний</a:t>
            </a:r>
            <a:r>
              <a:rPr lang="ru-RU" b="1" dirty="0"/>
              <a:t> ресурс.</a:t>
            </a:r>
            <a:endParaRPr lang="ru-RU" dirty="0"/>
          </a:p>
          <a:p>
            <a:endParaRPr lang="en-US" dirty="0"/>
          </a:p>
          <a:p>
            <a:endParaRPr lang="en-US" dirty="0"/>
          </a:p>
          <a:p>
            <a:r>
              <a:rPr lang="uk-UA" dirty="0"/>
              <a:t>Метод </a:t>
            </a:r>
            <a:r>
              <a:rPr lang="en-US" dirty="0"/>
              <a:t>OPTIONS</a:t>
            </a:r>
          </a:p>
          <a:p>
            <a:r>
              <a:rPr lang="uk-UA" b="1" dirty="0"/>
              <a:t>Метод </a:t>
            </a:r>
            <a:r>
              <a:rPr lang="en-US" b="1" dirty="0"/>
              <a:t>OPTIONS </a:t>
            </a:r>
            <a:r>
              <a:rPr lang="uk-UA" b="1" dirty="0"/>
              <a:t>описує параметри зв’язку для цільового ресурсу.</a:t>
            </a:r>
            <a:endParaRPr lang="uk-UA" dirty="0"/>
          </a:p>
          <a:p>
            <a:endParaRPr lang="uk-UA" dirty="0"/>
          </a:p>
        </p:txBody>
      </p:sp>
    </p:spTree>
    <p:extLst>
      <p:ext uri="{BB962C8B-B14F-4D97-AF65-F5344CB8AC3E}">
        <p14:creationId xmlns:p14="http://schemas.microsoft.com/office/powerpoint/2010/main" val="2735116686"/>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0DF200E0-A02C-40B9-9CA5-DAD7B875765C}"/>
              </a:ext>
            </a:extLst>
          </p:cNvPr>
          <p:cNvSpPr>
            <a:spLocks noGrp="1"/>
          </p:cNvSpPr>
          <p:nvPr>
            <p:ph type="title"/>
          </p:nvPr>
        </p:nvSpPr>
        <p:spPr/>
        <p:txBody>
          <a:bodyPr/>
          <a:lstStyle/>
          <a:p>
            <a:r>
              <a:rPr lang="en-US" dirty="0"/>
              <a:t>Soft Delete</a:t>
            </a:r>
            <a:endParaRPr lang="uk-UA" dirty="0"/>
          </a:p>
        </p:txBody>
      </p:sp>
      <p:sp>
        <p:nvSpPr>
          <p:cNvPr id="3" name="Місце для вмісту 2">
            <a:extLst>
              <a:ext uri="{FF2B5EF4-FFF2-40B4-BE49-F238E27FC236}">
                <a16:creationId xmlns:a16="http://schemas.microsoft.com/office/drawing/2014/main" id="{D86411A9-0E71-49DA-8687-BE5443D82063}"/>
              </a:ext>
            </a:extLst>
          </p:cNvPr>
          <p:cNvSpPr>
            <a:spLocks noGrp="1"/>
          </p:cNvSpPr>
          <p:nvPr>
            <p:ph idx="1"/>
          </p:nvPr>
        </p:nvSpPr>
        <p:spPr/>
        <p:txBody>
          <a:bodyPr>
            <a:normAutofit fontScale="92500" lnSpcReduction="10000"/>
          </a:bodyPr>
          <a:lstStyle/>
          <a:p>
            <a:pPr marL="0" indent="0">
              <a:buNone/>
            </a:pPr>
            <a:r>
              <a:rPr lang="ru-RU" dirty="0"/>
              <a:t>шаблон </a:t>
            </a:r>
            <a:r>
              <a:rPr lang="ru-RU" dirty="0" err="1"/>
              <a:t>проєктування</a:t>
            </a:r>
            <a:r>
              <a:rPr lang="ru-RU" dirty="0"/>
              <a:t>, при </a:t>
            </a:r>
            <a:r>
              <a:rPr lang="ru-RU" dirty="0" err="1"/>
              <a:t>якому</a:t>
            </a:r>
            <a:r>
              <a:rPr lang="ru-RU" dirty="0"/>
              <a:t> </a:t>
            </a:r>
            <a:r>
              <a:rPr lang="ru-RU" dirty="0" err="1"/>
              <a:t>сутність</a:t>
            </a:r>
            <a:r>
              <a:rPr lang="ru-RU" dirty="0"/>
              <a:t> не </a:t>
            </a:r>
            <a:r>
              <a:rPr lang="ru-RU" dirty="0" err="1"/>
              <a:t>видаляється</a:t>
            </a:r>
            <a:r>
              <a:rPr lang="ru-RU" dirty="0"/>
              <a:t> </a:t>
            </a:r>
            <a:r>
              <a:rPr lang="ru-RU" dirty="0" err="1"/>
              <a:t>зі</a:t>
            </a:r>
            <a:r>
              <a:rPr lang="ru-RU" dirty="0"/>
              <a:t> </a:t>
            </a:r>
            <a:r>
              <a:rPr lang="ru-RU" dirty="0" err="1"/>
              <a:t>сховища</a:t>
            </a:r>
            <a:r>
              <a:rPr lang="ru-RU" dirty="0"/>
              <a:t>, а </a:t>
            </a:r>
            <a:r>
              <a:rPr lang="ru-RU" dirty="0" err="1"/>
              <a:t>лише</a:t>
            </a:r>
            <a:r>
              <a:rPr lang="ru-RU" dirty="0"/>
              <a:t> </a:t>
            </a:r>
            <a:r>
              <a:rPr lang="ru-RU" dirty="0" err="1"/>
              <a:t>помічається</a:t>
            </a:r>
            <a:r>
              <a:rPr lang="ru-RU" dirty="0"/>
              <a:t> як </a:t>
            </a:r>
            <a:r>
              <a:rPr lang="ru-RU" dirty="0" err="1"/>
              <a:t>видалена</a:t>
            </a:r>
            <a:r>
              <a:rPr lang="ru-RU" dirty="0"/>
              <a:t>.</a:t>
            </a:r>
            <a:endParaRPr lang="en-US" dirty="0"/>
          </a:p>
          <a:p>
            <a:endParaRPr lang="en-US" dirty="0"/>
          </a:p>
          <a:p>
            <a:pPr marL="0" indent="0">
              <a:buNone/>
            </a:pPr>
            <a:r>
              <a:rPr lang="uk-UA" b="1" dirty="0"/>
              <a:t>Переваги</a:t>
            </a:r>
            <a:endParaRPr lang="en-US" b="1" dirty="0"/>
          </a:p>
          <a:p>
            <a:r>
              <a:rPr lang="uk-UA" dirty="0"/>
              <a:t>Дані ніколи не втрачаються оскільки нічого не видаляється.</a:t>
            </a:r>
          </a:p>
          <a:p>
            <a:r>
              <a:rPr lang="uk-UA" dirty="0"/>
              <a:t>Операція видалення працює швидше.</a:t>
            </a:r>
          </a:p>
          <a:p>
            <a:r>
              <a:rPr lang="uk-UA" dirty="0"/>
              <a:t>Запобігає випадковому видаленню даних.</a:t>
            </a:r>
          </a:p>
          <a:p>
            <a:pPr marL="0" indent="0">
              <a:buNone/>
            </a:pPr>
            <a:r>
              <a:rPr lang="uk-UA" b="1" dirty="0"/>
              <a:t>Недоліки</a:t>
            </a:r>
            <a:endParaRPr lang="en-US" b="1" dirty="0"/>
          </a:p>
          <a:p>
            <a:r>
              <a:rPr lang="uk-UA" dirty="0"/>
              <a:t>Зростає розмір сховища.</a:t>
            </a:r>
            <a:endParaRPr lang="en-US" dirty="0"/>
          </a:p>
          <a:p>
            <a:r>
              <a:rPr lang="uk-UA" dirty="0"/>
              <a:t>Всі запити містять додатковий фільтр, який варто підтримувати.</a:t>
            </a:r>
          </a:p>
          <a:p>
            <a:endParaRPr lang="uk-UA" dirty="0"/>
          </a:p>
        </p:txBody>
      </p:sp>
    </p:spTree>
    <p:extLst>
      <p:ext uri="{BB962C8B-B14F-4D97-AF65-F5344CB8AC3E}">
        <p14:creationId xmlns:p14="http://schemas.microsoft.com/office/powerpoint/2010/main" val="2153733342"/>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A45B9B29-060F-4357-AB59-3EE95EA98BF2}"/>
              </a:ext>
            </a:extLst>
          </p:cNvPr>
          <p:cNvSpPr>
            <a:spLocks noGrp="1"/>
          </p:cNvSpPr>
          <p:nvPr>
            <p:ph type="title"/>
          </p:nvPr>
        </p:nvSpPr>
        <p:spPr/>
        <p:txBody>
          <a:bodyPr/>
          <a:lstStyle/>
          <a:p>
            <a:r>
              <a:rPr lang="uk-UA" dirty="0"/>
              <a:t>Коди стану </a:t>
            </a:r>
            <a:r>
              <a:rPr lang="en-US" dirty="0"/>
              <a:t>HTTP</a:t>
            </a:r>
            <a:endParaRPr lang="uk-UA" dirty="0"/>
          </a:p>
        </p:txBody>
      </p:sp>
      <p:sp>
        <p:nvSpPr>
          <p:cNvPr id="3" name="Місце для вмісту 2">
            <a:extLst>
              <a:ext uri="{FF2B5EF4-FFF2-40B4-BE49-F238E27FC236}">
                <a16:creationId xmlns:a16="http://schemas.microsoft.com/office/drawing/2014/main" id="{ACAA0DEE-3593-4530-B6B5-7543310C271E}"/>
              </a:ext>
            </a:extLst>
          </p:cNvPr>
          <p:cNvSpPr>
            <a:spLocks noGrp="1"/>
          </p:cNvSpPr>
          <p:nvPr>
            <p:ph idx="1"/>
          </p:nvPr>
        </p:nvSpPr>
        <p:spPr>
          <a:xfrm>
            <a:off x="106680" y="2301081"/>
            <a:ext cx="4946583" cy="4051593"/>
          </a:xfrm>
        </p:spPr>
        <p:txBody>
          <a:bodyPr/>
          <a:lstStyle/>
          <a:p>
            <a:r>
              <a:rPr lang="en-US" dirty="0"/>
              <a:t>https://uk.wikipedia.org/wiki/%D0%A1%D0%BF%D0%B8%D1%81%D0%BE%D0%BA_%D0%BA%D0%BE%D0%B4%D1%96%D0%B2_%D1%81%D1%82%D0%B0%D0%BD%D1%83_HTTP</a:t>
            </a:r>
            <a:endParaRPr lang="uk-UA" dirty="0"/>
          </a:p>
        </p:txBody>
      </p:sp>
      <p:pic>
        <p:nvPicPr>
          <p:cNvPr id="12292" name="Picture 4">
            <a:extLst>
              <a:ext uri="{FF2B5EF4-FFF2-40B4-BE49-F238E27FC236}">
                <a16:creationId xmlns:a16="http://schemas.microsoft.com/office/drawing/2014/main" id="{C8AA4CCF-65DA-451E-ACB7-B001B89F3B6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43550" y="1796565"/>
            <a:ext cx="6941770" cy="390425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6011411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Місце для вмісту 2">
            <a:extLst>
              <a:ext uri="{FF2B5EF4-FFF2-40B4-BE49-F238E27FC236}">
                <a16:creationId xmlns:a16="http://schemas.microsoft.com/office/drawing/2014/main" id="{56683273-8EED-479D-B431-DEE25E199D09}"/>
              </a:ext>
            </a:extLst>
          </p:cNvPr>
          <p:cNvSpPr>
            <a:spLocks noGrp="1"/>
          </p:cNvSpPr>
          <p:nvPr>
            <p:ph idx="1"/>
          </p:nvPr>
        </p:nvSpPr>
        <p:spPr>
          <a:xfrm>
            <a:off x="838199" y="296862"/>
            <a:ext cx="10515600" cy="6103938"/>
          </a:xfrm>
        </p:spPr>
        <p:txBody>
          <a:bodyPr>
            <a:normAutofit/>
          </a:bodyPr>
          <a:lstStyle/>
          <a:p>
            <a:pPr marL="0" indent="0" algn="just">
              <a:buNone/>
            </a:pPr>
            <a:r>
              <a:rPr lang="en-US" dirty="0"/>
              <a:t>Spring Framework </a:t>
            </a:r>
            <a:r>
              <a:rPr lang="uk-UA" dirty="0"/>
              <a:t>забезпечує вирішення багатьох задач, з якими стикаються </a:t>
            </a:r>
            <a:r>
              <a:rPr lang="en-US" dirty="0"/>
              <a:t>Java </a:t>
            </a:r>
            <a:r>
              <a:rPr lang="uk-UA" dirty="0"/>
              <a:t>розробники та організації, які хочуть створити інформаційну систему, засновану на платформі </a:t>
            </a:r>
            <a:r>
              <a:rPr lang="en-US" dirty="0"/>
              <a:t>Java</a:t>
            </a:r>
            <a:endParaRPr lang="uk-UA" dirty="0"/>
          </a:p>
          <a:p>
            <a:pPr marL="0" indent="0" algn="just">
              <a:buNone/>
            </a:pPr>
            <a:endParaRPr lang="uk-UA" dirty="0"/>
          </a:p>
          <a:p>
            <a:pPr marL="0" indent="0" algn="just">
              <a:buNone/>
            </a:pPr>
            <a:endParaRPr lang="uk-UA" dirty="0"/>
          </a:p>
          <a:p>
            <a:pPr marL="0" indent="0" algn="just">
              <a:buNone/>
            </a:pPr>
            <a:endParaRPr lang="uk-UA" dirty="0"/>
          </a:p>
          <a:p>
            <a:pPr marL="0" indent="0" algn="just">
              <a:buNone/>
            </a:pPr>
            <a:endParaRPr lang="uk-UA" dirty="0"/>
          </a:p>
          <a:p>
            <a:pPr marL="0" indent="0" algn="just">
              <a:buNone/>
            </a:pPr>
            <a:endParaRPr lang="uk-UA" dirty="0"/>
          </a:p>
          <a:p>
            <a:pPr marL="0" indent="0" algn="just">
              <a:buNone/>
            </a:pPr>
            <a:r>
              <a:rPr lang="en-US" dirty="0"/>
              <a:t>Spring Framework </a:t>
            </a:r>
            <a:r>
              <a:rPr lang="uk-UA" dirty="0"/>
              <a:t>не повністю </a:t>
            </a:r>
            <a:r>
              <a:rPr lang="uk-UA" dirty="0" err="1"/>
              <a:t>пов</a:t>
            </a:r>
            <a:r>
              <a:rPr lang="en-US" dirty="0"/>
              <a:t>'</a:t>
            </a:r>
            <a:r>
              <a:rPr lang="uk-UA" dirty="0" err="1"/>
              <a:t>язаний</a:t>
            </a:r>
            <a:r>
              <a:rPr lang="uk-UA" dirty="0"/>
              <a:t> з платформою </a:t>
            </a:r>
            <a:r>
              <a:rPr lang="en-US" dirty="0"/>
              <a:t>Java EE, </a:t>
            </a:r>
            <a:r>
              <a:rPr lang="uk-UA" dirty="0"/>
              <a:t>але має масштабну інтеграцію з нею, що є важливою причиною його популярності</a:t>
            </a:r>
          </a:p>
          <a:p>
            <a:pPr marL="0" indent="0" algn="just">
              <a:buNone/>
            </a:pPr>
            <a:endParaRPr lang="uk-UA" dirty="0"/>
          </a:p>
        </p:txBody>
      </p:sp>
      <p:pic>
        <p:nvPicPr>
          <p:cNvPr id="3076" name="Picture 4" descr="Spring Boot - Wikipedia">
            <a:extLst>
              <a:ext uri="{FF2B5EF4-FFF2-40B4-BE49-F238E27FC236}">
                <a16:creationId xmlns:a16="http://schemas.microsoft.com/office/drawing/2014/main" id="{B0DE8524-6029-4984-9033-51EE88E3D04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24436" y="1758951"/>
            <a:ext cx="2143125" cy="21431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43039621"/>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Місце для вмісту 2">
            <a:extLst>
              <a:ext uri="{FF2B5EF4-FFF2-40B4-BE49-F238E27FC236}">
                <a16:creationId xmlns:a16="http://schemas.microsoft.com/office/drawing/2014/main" id="{17430352-8447-468C-ABB2-7E348F91AD2D}"/>
              </a:ext>
            </a:extLst>
          </p:cNvPr>
          <p:cNvSpPr>
            <a:spLocks noGrp="1"/>
          </p:cNvSpPr>
          <p:nvPr>
            <p:ph idx="1"/>
          </p:nvPr>
        </p:nvSpPr>
        <p:spPr>
          <a:xfrm>
            <a:off x="867076" y="1661996"/>
            <a:ext cx="6544377" cy="4132413"/>
          </a:xfrm>
        </p:spPr>
        <p:txBody>
          <a:bodyPr/>
          <a:lstStyle/>
          <a:p>
            <a:pPr marL="0" indent="0" algn="just">
              <a:buNone/>
            </a:pPr>
            <a:r>
              <a:rPr lang="uk-UA" dirty="0">
                <a:solidFill>
                  <a:srgbClr val="0070C0"/>
                </a:solidFill>
              </a:rPr>
              <a:t>Аутентифікація та авторизація</a:t>
            </a:r>
            <a:r>
              <a:rPr lang="uk-UA" dirty="0"/>
              <a:t>. Налаштовуваний інструментарій процесів аутентифікації та авторизації, які підтримує багато популярних протоколів, інструментів, практик через дочірній проект </a:t>
            </a:r>
            <a:r>
              <a:rPr lang="en-US" dirty="0"/>
              <a:t>Spring Security (</a:t>
            </a:r>
            <a:r>
              <a:rPr lang="uk-UA" dirty="0"/>
              <a:t>колись називався </a:t>
            </a:r>
            <a:r>
              <a:rPr lang="en-US" dirty="0" err="1"/>
              <a:t>Acegi</a:t>
            </a:r>
            <a:r>
              <a:rPr lang="en-US" dirty="0"/>
              <a:t>)</a:t>
            </a:r>
            <a:endParaRPr lang="uk-UA" dirty="0"/>
          </a:p>
        </p:txBody>
      </p:sp>
      <p:pic>
        <p:nvPicPr>
          <p:cNvPr id="13314" name="Picture 2" descr="Get started with spring security 6.xx | by Mohammed Faiz | Medium">
            <a:extLst>
              <a:ext uri="{FF2B5EF4-FFF2-40B4-BE49-F238E27FC236}">
                <a16:creationId xmlns:a16="http://schemas.microsoft.com/office/drawing/2014/main" id="{F949659A-7DA5-466C-BDA1-22D69AB3AA4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095146" y="1661996"/>
            <a:ext cx="3105150" cy="1466850"/>
          </a:xfrm>
          <a:prstGeom prst="rect">
            <a:avLst/>
          </a:prstGeom>
          <a:noFill/>
          <a:extLst>
            <a:ext uri="{909E8E84-426E-40DD-AFC4-6F175D3DCCD1}">
              <a14:hiddenFill xmlns:a14="http://schemas.microsoft.com/office/drawing/2010/main">
                <a:solidFill>
                  <a:srgbClr val="FFFFFF"/>
                </a:solidFill>
              </a14:hiddenFill>
            </a:ext>
          </a:extLst>
        </p:spPr>
      </p:pic>
      <p:pic>
        <p:nvPicPr>
          <p:cNvPr id="13316" name="Picture 4" descr="Acegi Security for Dummies - AMIS Technology Blog | Oracle - Microsoft Azure">
            <a:extLst>
              <a:ext uri="{FF2B5EF4-FFF2-40B4-BE49-F238E27FC236}">
                <a16:creationId xmlns:a16="http://schemas.microsoft.com/office/drawing/2014/main" id="{ADE9BCA2-88BD-409B-817E-D286AF755D4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095146" y="4629752"/>
            <a:ext cx="2057400" cy="1371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06346422"/>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489FE5F5-CC3D-492F-93D0-68897645E829}"/>
              </a:ext>
            </a:extLst>
          </p:cNvPr>
          <p:cNvSpPr>
            <a:spLocks noGrp="1"/>
          </p:cNvSpPr>
          <p:nvPr>
            <p:ph type="title"/>
          </p:nvPr>
        </p:nvSpPr>
        <p:spPr/>
        <p:txBody>
          <a:bodyPr/>
          <a:lstStyle/>
          <a:p>
            <a:endParaRPr lang="uk-UA"/>
          </a:p>
        </p:txBody>
      </p:sp>
      <p:sp>
        <p:nvSpPr>
          <p:cNvPr id="3" name="Місце для вмісту 2">
            <a:extLst>
              <a:ext uri="{FF2B5EF4-FFF2-40B4-BE49-F238E27FC236}">
                <a16:creationId xmlns:a16="http://schemas.microsoft.com/office/drawing/2014/main" id="{44E190E4-0E3C-411C-B14C-84B8668E63F9}"/>
              </a:ext>
            </a:extLst>
          </p:cNvPr>
          <p:cNvSpPr>
            <a:spLocks noGrp="1"/>
          </p:cNvSpPr>
          <p:nvPr>
            <p:ph idx="1"/>
          </p:nvPr>
        </p:nvSpPr>
        <p:spPr/>
        <p:txBody>
          <a:bodyPr/>
          <a:lstStyle/>
          <a:p>
            <a:r>
              <a:rPr lang="ru-RU" dirty="0" err="1">
                <a:solidFill>
                  <a:srgbClr val="0070C0"/>
                </a:solidFill>
              </a:rPr>
              <a:t>Відалене</a:t>
            </a:r>
            <a:r>
              <a:rPr lang="ru-RU" dirty="0">
                <a:solidFill>
                  <a:srgbClr val="0070C0"/>
                </a:solidFill>
              </a:rPr>
              <a:t> </a:t>
            </a:r>
            <a:r>
              <a:rPr lang="ru-RU" dirty="0" err="1">
                <a:solidFill>
                  <a:srgbClr val="0070C0"/>
                </a:solidFill>
              </a:rPr>
              <a:t>керування</a:t>
            </a:r>
            <a:r>
              <a:rPr lang="ru-RU" dirty="0"/>
              <a:t>. </a:t>
            </a:r>
            <a:r>
              <a:rPr lang="ru-RU" dirty="0" err="1"/>
              <a:t>Налаштовуване</a:t>
            </a:r>
            <a:r>
              <a:rPr lang="ru-RU" dirty="0"/>
              <a:t> </a:t>
            </a:r>
            <a:r>
              <a:rPr lang="ru-RU" dirty="0" err="1"/>
              <a:t>представлення</a:t>
            </a:r>
            <a:r>
              <a:rPr lang="ru-RU" dirty="0"/>
              <a:t> та </a:t>
            </a:r>
            <a:r>
              <a:rPr lang="ru-RU" dirty="0" err="1"/>
              <a:t>керування</a:t>
            </a:r>
            <a:r>
              <a:rPr lang="ru-RU" dirty="0"/>
              <a:t> </a:t>
            </a:r>
            <a:r>
              <a:rPr lang="ru-RU" dirty="0" err="1"/>
              <a:t>Java-обєктами</a:t>
            </a:r>
            <a:r>
              <a:rPr lang="ru-RU" dirty="0"/>
              <a:t> для </a:t>
            </a:r>
            <a:r>
              <a:rPr lang="ru-RU" dirty="0" err="1"/>
              <a:t>локальної</a:t>
            </a:r>
            <a:r>
              <a:rPr lang="ru-RU" dirty="0"/>
              <a:t> та </a:t>
            </a:r>
            <a:r>
              <a:rPr lang="ru-RU" dirty="0" err="1"/>
              <a:t>віддаленої</a:t>
            </a:r>
            <a:r>
              <a:rPr lang="ru-RU" dirty="0"/>
              <a:t> </a:t>
            </a:r>
            <a:r>
              <a:rPr lang="ru-RU" dirty="0" err="1"/>
              <a:t>конфігурації</a:t>
            </a:r>
            <a:r>
              <a:rPr lang="ru-RU" dirty="0"/>
              <a:t> за </a:t>
            </a:r>
            <a:r>
              <a:rPr lang="ru-RU" dirty="0" err="1"/>
              <a:t>допомогою</a:t>
            </a:r>
            <a:r>
              <a:rPr lang="ru-RU" dirty="0"/>
              <a:t> JMX</a:t>
            </a:r>
            <a:endParaRPr lang="uk-UA" dirty="0"/>
          </a:p>
        </p:txBody>
      </p:sp>
    </p:spTree>
    <p:extLst>
      <p:ext uri="{BB962C8B-B14F-4D97-AF65-F5344CB8AC3E}">
        <p14:creationId xmlns:p14="http://schemas.microsoft.com/office/powerpoint/2010/main" val="1172005151"/>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C2943EFD-A74E-45BA-A4C8-B7E15F6759CF}"/>
              </a:ext>
            </a:extLst>
          </p:cNvPr>
          <p:cNvSpPr>
            <a:spLocks noGrp="1"/>
          </p:cNvSpPr>
          <p:nvPr>
            <p:ph type="title"/>
          </p:nvPr>
        </p:nvSpPr>
        <p:spPr/>
        <p:txBody>
          <a:bodyPr/>
          <a:lstStyle/>
          <a:p>
            <a:endParaRPr lang="uk-UA"/>
          </a:p>
        </p:txBody>
      </p:sp>
      <p:sp>
        <p:nvSpPr>
          <p:cNvPr id="3" name="Місце для вмісту 2">
            <a:extLst>
              <a:ext uri="{FF2B5EF4-FFF2-40B4-BE49-F238E27FC236}">
                <a16:creationId xmlns:a16="http://schemas.microsoft.com/office/drawing/2014/main" id="{A4ACAC6C-14EE-481E-BA35-FB6E2BC0EF37}"/>
              </a:ext>
            </a:extLst>
          </p:cNvPr>
          <p:cNvSpPr>
            <a:spLocks noGrp="1"/>
          </p:cNvSpPr>
          <p:nvPr>
            <p:ph idx="1"/>
          </p:nvPr>
        </p:nvSpPr>
        <p:spPr/>
        <p:txBody>
          <a:bodyPr/>
          <a:lstStyle/>
          <a:p>
            <a:pPr marL="0" indent="0">
              <a:buNone/>
            </a:pPr>
            <a:r>
              <a:rPr lang="ru-RU" dirty="0">
                <a:solidFill>
                  <a:srgbClr val="0070C0"/>
                </a:solidFill>
              </a:rPr>
              <a:t>Робота з </a:t>
            </a:r>
            <a:r>
              <a:rPr lang="ru-RU" dirty="0" err="1">
                <a:solidFill>
                  <a:srgbClr val="0070C0"/>
                </a:solidFill>
              </a:rPr>
              <a:t>повідомленнями</a:t>
            </a:r>
            <a:r>
              <a:rPr lang="ru-RU" dirty="0"/>
              <a:t>. </a:t>
            </a:r>
            <a:r>
              <a:rPr lang="ru-RU" dirty="0" err="1"/>
              <a:t>Налаштовувана</a:t>
            </a:r>
            <a:r>
              <a:rPr lang="ru-RU" dirty="0"/>
              <a:t> </a:t>
            </a:r>
            <a:r>
              <a:rPr lang="ru-RU" dirty="0" err="1"/>
              <a:t>реєстрація</a:t>
            </a:r>
            <a:r>
              <a:rPr lang="ru-RU" dirty="0"/>
              <a:t> </a:t>
            </a:r>
            <a:r>
              <a:rPr lang="ru-RU" dirty="0" err="1"/>
              <a:t>обєктів-слухачів</a:t>
            </a:r>
            <a:r>
              <a:rPr lang="ru-RU" dirty="0"/>
              <a:t> </a:t>
            </a:r>
            <a:r>
              <a:rPr lang="ru-RU" dirty="0" err="1"/>
              <a:t>повідомлень</a:t>
            </a:r>
            <a:r>
              <a:rPr lang="ru-RU" dirty="0"/>
              <a:t> для </a:t>
            </a:r>
            <a:r>
              <a:rPr lang="ru-RU" dirty="0" err="1"/>
              <a:t>прозорої</a:t>
            </a:r>
            <a:r>
              <a:rPr lang="ru-RU" dirty="0"/>
              <a:t> </a:t>
            </a:r>
            <a:r>
              <a:rPr lang="ru-RU" dirty="0" err="1"/>
              <a:t>обробки</a:t>
            </a:r>
            <a:r>
              <a:rPr lang="ru-RU" dirty="0"/>
              <a:t> </a:t>
            </a:r>
            <a:r>
              <a:rPr lang="ru-RU" dirty="0" err="1"/>
              <a:t>повідомлень</a:t>
            </a:r>
            <a:r>
              <a:rPr lang="ru-RU" dirty="0"/>
              <a:t> з "</a:t>
            </a:r>
            <a:r>
              <a:rPr lang="ru-RU" dirty="0" err="1"/>
              <a:t>черги</a:t>
            </a:r>
            <a:r>
              <a:rPr lang="ru-RU" dirty="0"/>
              <a:t> </a:t>
            </a:r>
            <a:r>
              <a:rPr lang="ru-RU" dirty="0" err="1"/>
              <a:t>повідомлень</a:t>
            </a:r>
            <a:r>
              <a:rPr lang="ru-RU" dirty="0"/>
              <a:t>" за </a:t>
            </a:r>
            <a:r>
              <a:rPr lang="ru-RU" dirty="0" err="1"/>
              <a:t>допомогою</a:t>
            </a:r>
            <a:r>
              <a:rPr lang="ru-RU" dirty="0"/>
              <a:t> JMS, </a:t>
            </a:r>
            <a:r>
              <a:rPr lang="ru-RU" dirty="0" err="1"/>
              <a:t>покращена</a:t>
            </a:r>
            <a:r>
              <a:rPr lang="ru-RU" dirty="0"/>
              <a:t> </a:t>
            </a:r>
            <a:r>
              <a:rPr lang="ru-RU" dirty="0" err="1"/>
              <a:t>відправка</a:t>
            </a:r>
            <a:r>
              <a:rPr lang="ru-RU" dirty="0"/>
              <a:t> </a:t>
            </a:r>
            <a:r>
              <a:rPr lang="ru-RU" dirty="0" err="1"/>
              <a:t>повідомлень</a:t>
            </a:r>
            <a:r>
              <a:rPr lang="ru-RU" dirty="0"/>
              <a:t> по стандарту JMS API</a:t>
            </a:r>
            <a:endParaRPr lang="uk-UA" dirty="0"/>
          </a:p>
        </p:txBody>
      </p:sp>
    </p:spTree>
    <p:extLst>
      <p:ext uri="{BB962C8B-B14F-4D97-AF65-F5344CB8AC3E}">
        <p14:creationId xmlns:p14="http://schemas.microsoft.com/office/powerpoint/2010/main" val="1334742183"/>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B3654F7E-6DEC-4188-B8E8-C21AFD3CEBB0}"/>
              </a:ext>
            </a:extLst>
          </p:cNvPr>
          <p:cNvSpPr>
            <a:spLocks noGrp="1"/>
          </p:cNvSpPr>
          <p:nvPr>
            <p:ph type="title"/>
          </p:nvPr>
        </p:nvSpPr>
        <p:spPr/>
        <p:txBody>
          <a:bodyPr/>
          <a:lstStyle/>
          <a:p>
            <a:endParaRPr lang="uk-UA"/>
          </a:p>
        </p:txBody>
      </p:sp>
      <p:sp>
        <p:nvSpPr>
          <p:cNvPr id="3" name="Місце для вмісту 2">
            <a:extLst>
              <a:ext uri="{FF2B5EF4-FFF2-40B4-BE49-F238E27FC236}">
                <a16:creationId xmlns:a16="http://schemas.microsoft.com/office/drawing/2014/main" id="{CC688031-9687-4593-82D2-2B8EB54E1CC1}"/>
              </a:ext>
            </a:extLst>
          </p:cNvPr>
          <p:cNvSpPr>
            <a:spLocks noGrp="1"/>
          </p:cNvSpPr>
          <p:nvPr>
            <p:ph idx="1"/>
          </p:nvPr>
        </p:nvSpPr>
        <p:spPr/>
        <p:txBody>
          <a:bodyPr/>
          <a:lstStyle/>
          <a:p>
            <a:r>
              <a:rPr lang="ru-RU" dirty="0" err="1">
                <a:solidFill>
                  <a:srgbClr val="0070C0"/>
                </a:solidFill>
              </a:rPr>
              <a:t>Тестування</a:t>
            </a:r>
            <a:r>
              <a:rPr lang="ru-RU" dirty="0"/>
              <a:t> - каркас, </a:t>
            </a:r>
            <a:r>
              <a:rPr lang="ru-RU" dirty="0" err="1"/>
              <a:t>який</a:t>
            </a:r>
            <a:r>
              <a:rPr lang="ru-RU" dirty="0"/>
              <a:t> </a:t>
            </a:r>
            <a:r>
              <a:rPr lang="ru-RU" dirty="0" err="1"/>
              <a:t>підтримує</a:t>
            </a:r>
            <a:r>
              <a:rPr lang="ru-RU" dirty="0"/>
              <a:t> </a:t>
            </a:r>
            <a:r>
              <a:rPr lang="ru-RU" dirty="0" err="1"/>
              <a:t>класи</a:t>
            </a:r>
            <a:r>
              <a:rPr lang="ru-RU" dirty="0"/>
              <a:t> для </a:t>
            </a:r>
            <a:r>
              <a:rPr lang="ru-RU" dirty="0" err="1"/>
              <a:t>написання</a:t>
            </a:r>
            <a:r>
              <a:rPr lang="ru-RU" dirty="0"/>
              <a:t> </a:t>
            </a:r>
            <a:r>
              <a:rPr lang="ru-RU" dirty="0" err="1"/>
              <a:t>модульних</a:t>
            </a:r>
            <a:r>
              <a:rPr lang="ru-RU" dirty="0"/>
              <a:t> та </a:t>
            </a:r>
            <a:r>
              <a:rPr lang="ru-RU" dirty="0" err="1"/>
              <a:t>інтеграційних</a:t>
            </a:r>
            <a:r>
              <a:rPr lang="ru-RU" dirty="0"/>
              <a:t> </a:t>
            </a:r>
            <a:r>
              <a:rPr lang="ru-RU" dirty="0" err="1"/>
              <a:t>тестів</a:t>
            </a:r>
            <a:r>
              <a:rPr lang="ru-RU" dirty="0"/>
              <a:t>.</a:t>
            </a:r>
          </a:p>
          <a:p>
            <a:endParaRPr lang="ru-RU" dirty="0"/>
          </a:p>
          <a:p>
            <a:endParaRPr lang="uk-UA" dirty="0"/>
          </a:p>
        </p:txBody>
      </p:sp>
    </p:spTree>
    <p:extLst>
      <p:ext uri="{BB962C8B-B14F-4D97-AF65-F5344CB8AC3E}">
        <p14:creationId xmlns:p14="http://schemas.microsoft.com/office/powerpoint/2010/main" val="123869546"/>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51AA1D4D-EC84-44D7-B95E-B279D6194AE1}"/>
              </a:ext>
            </a:extLst>
          </p:cNvPr>
          <p:cNvSpPr>
            <a:spLocks noGrp="1"/>
          </p:cNvSpPr>
          <p:nvPr>
            <p:ph type="title"/>
          </p:nvPr>
        </p:nvSpPr>
        <p:spPr/>
        <p:txBody>
          <a:bodyPr/>
          <a:lstStyle/>
          <a:p>
            <a:endParaRPr lang="uk-UA"/>
          </a:p>
        </p:txBody>
      </p:sp>
      <p:sp>
        <p:nvSpPr>
          <p:cNvPr id="3" name="Місце для вмісту 2">
            <a:extLst>
              <a:ext uri="{FF2B5EF4-FFF2-40B4-BE49-F238E27FC236}">
                <a16:creationId xmlns:a16="http://schemas.microsoft.com/office/drawing/2014/main" id="{79727E93-2B1B-4A10-81D1-A127659FD12D}"/>
              </a:ext>
            </a:extLst>
          </p:cNvPr>
          <p:cNvSpPr>
            <a:spLocks noGrp="1"/>
          </p:cNvSpPr>
          <p:nvPr>
            <p:ph idx="1"/>
          </p:nvPr>
        </p:nvSpPr>
        <p:spPr/>
        <p:txBody>
          <a:bodyPr>
            <a:normAutofit fontScale="92500" lnSpcReduction="10000"/>
          </a:bodyPr>
          <a:lstStyle/>
          <a:p>
            <a:r>
              <a:rPr lang="uk-UA" b="1" dirty="0"/>
              <a:t>Модульні тести</a:t>
            </a:r>
            <a:r>
              <a:rPr lang="uk-UA" dirty="0"/>
              <a:t>:</a:t>
            </a:r>
          </a:p>
          <a:p>
            <a:pPr lvl="1"/>
            <a:r>
              <a:rPr lang="uk-UA" dirty="0"/>
              <a:t>Модульні тести перевіряють окремі компоненти програми, такі як класи, методи або функції, ізольовано від інших частин програми.</a:t>
            </a:r>
          </a:p>
          <a:p>
            <a:pPr lvl="1"/>
            <a:r>
              <a:rPr lang="uk-UA" dirty="0"/>
              <a:t>Вони тестують функціональність окремих модулів або одиниць програми, зазвичай в ізоляції від </a:t>
            </a:r>
            <a:r>
              <a:rPr lang="uk-UA" dirty="0" err="1"/>
              <a:t>залежностей</a:t>
            </a:r>
            <a:r>
              <a:rPr lang="uk-UA" dirty="0"/>
              <a:t>.</a:t>
            </a:r>
          </a:p>
          <a:p>
            <a:pPr lvl="1"/>
            <a:r>
              <a:rPr lang="uk-UA" dirty="0"/>
              <a:t>Модульні тести допомагають впевнитися в правильній роботі окремих частин програми та виявити помилки на ранніх етапах розробки.</a:t>
            </a:r>
          </a:p>
          <a:p>
            <a:r>
              <a:rPr lang="uk-UA" b="1" dirty="0"/>
              <a:t>Інтеграційні тести</a:t>
            </a:r>
            <a:r>
              <a:rPr lang="uk-UA" dirty="0"/>
              <a:t>:</a:t>
            </a:r>
          </a:p>
          <a:p>
            <a:pPr lvl="1"/>
            <a:r>
              <a:rPr lang="uk-UA" dirty="0"/>
              <a:t>Інтеграційні тести перевіряють взаємодію між різними компонентами програми.</a:t>
            </a:r>
          </a:p>
          <a:p>
            <a:pPr lvl="1"/>
            <a:r>
              <a:rPr lang="uk-UA" dirty="0"/>
              <a:t>Вони тестують, як різні модулі або компоненти взаємодіють між собою та чи працює програма в цілому.</a:t>
            </a:r>
          </a:p>
          <a:p>
            <a:pPr lvl="1"/>
            <a:r>
              <a:rPr lang="uk-UA" dirty="0"/>
              <a:t>Інтеграційні тести допомагають виявити проблеми, які виникають при взаємодії між компонентами програми.</a:t>
            </a:r>
          </a:p>
          <a:p>
            <a:endParaRPr lang="uk-UA" dirty="0"/>
          </a:p>
        </p:txBody>
      </p:sp>
    </p:spTree>
    <p:extLst>
      <p:ext uri="{BB962C8B-B14F-4D97-AF65-F5344CB8AC3E}">
        <p14:creationId xmlns:p14="http://schemas.microsoft.com/office/powerpoint/2010/main" val="98504611"/>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D937BAE4-B023-4178-AAE8-90B15544A07C}"/>
              </a:ext>
            </a:extLst>
          </p:cNvPr>
          <p:cNvSpPr>
            <a:spLocks noGrp="1"/>
          </p:cNvSpPr>
          <p:nvPr>
            <p:ph type="title"/>
          </p:nvPr>
        </p:nvSpPr>
        <p:spPr/>
        <p:txBody>
          <a:bodyPr/>
          <a:lstStyle/>
          <a:p>
            <a:endParaRPr lang="uk-UA"/>
          </a:p>
        </p:txBody>
      </p:sp>
      <p:sp>
        <p:nvSpPr>
          <p:cNvPr id="3" name="Місце для вмісту 2">
            <a:extLst>
              <a:ext uri="{FF2B5EF4-FFF2-40B4-BE49-F238E27FC236}">
                <a16:creationId xmlns:a16="http://schemas.microsoft.com/office/drawing/2014/main" id="{14AF5C02-589A-4BA1-A4C5-E81EE3BB168A}"/>
              </a:ext>
            </a:extLst>
          </p:cNvPr>
          <p:cNvSpPr>
            <a:spLocks noGrp="1"/>
          </p:cNvSpPr>
          <p:nvPr>
            <p:ph idx="1"/>
          </p:nvPr>
        </p:nvSpPr>
        <p:spPr/>
        <p:txBody>
          <a:bodyPr/>
          <a:lstStyle/>
          <a:p>
            <a:pPr marL="0" indent="0">
              <a:buNone/>
            </a:pPr>
            <a:r>
              <a:rPr lang="uk-UA" dirty="0"/>
              <a:t>У </a:t>
            </a:r>
            <a:r>
              <a:rPr lang="en-US" dirty="0"/>
              <a:t>Java Spring </a:t>
            </a:r>
            <a:r>
              <a:rPr lang="uk-UA" dirty="0"/>
              <a:t>модульні тести можуть бути написані з використанням функціональних можливостей тестування, таких як </a:t>
            </a:r>
            <a:r>
              <a:rPr lang="en-US" dirty="0"/>
              <a:t>JUnit </a:t>
            </a:r>
            <a:r>
              <a:rPr lang="uk-UA" dirty="0"/>
              <a:t>або </a:t>
            </a:r>
            <a:r>
              <a:rPr lang="en-US" dirty="0"/>
              <a:t>TestNG. </a:t>
            </a:r>
            <a:r>
              <a:rPr lang="uk-UA" dirty="0"/>
              <a:t>Інтеграційні тести можуть включати тести веб-застосунків з використанням фреймворків, таких як </a:t>
            </a:r>
            <a:r>
              <a:rPr lang="en-US" dirty="0"/>
              <a:t>Spring Test </a:t>
            </a:r>
            <a:r>
              <a:rPr lang="uk-UA" dirty="0"/>
              <a:t>або </a:t>
            </a:r>
            <a:r>
              <a:rPr lang="en-US" dirty="0"/>
              <a:t>Selenium, </a:t>
            </a:r>
            <a:r>
              <a:rPr lang="uk-UA" dirty="0"/>
              <a:t>які дозволяють тестувати взаємодію різних складових веб-додатку.</a:t>
            </a:r>
          </a:p>
        </p:txBody>
      </p:sp>
      <p:pic>
        <p:nvPicPr>
          <p:cNvPr id="1026" name="Picture 2" descr="How to use Junit 4 in a Spring Boot 2.6 project | by Saeed Zarinfam | Medium">
            <a:extLst>
              <a:ext uri="{FF2B5EF4-FFF2-40B4-BE49-F238E27FC236}">
                <a16:creationId xmlns:a16="http://schemas.microsoft.com/office/drawing/2014/main" id="{D6988F5B-0832-4C9A-A741-4650A733124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37079" y="147144"/>
            <a:ext cx="3375441" cy="1416269"/>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TestNG">
            <a:extLst>
              <a:ext uri="{FF2B5EF4-FFF2-40B4-BE49-F238E27FC236}">
                <a16:creationId xmlns:a16="http://schemas.microsoft.com/office/drawing/2014/main" id="{FD875364-6AED-4D8E-8B4F-C22B6875317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8200" y="4373617"/>
            <a:ext cx="2857500" cy="1600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69297274"/>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FC0846B5-EB16-4CB3-A081-AFC7D0EB13F1}"/>
              </a:ext>
            </a:extLst>
          </p:cNvPr>
          <p:cNvSpPr>
            <a:spLocks noGrp="1"/>
          </p:cNvSpPr>
          <p:nvPr>
            <p:ph type="title"/>
          </p:nvPr>
        </p:nvSpPr>
        <p:spPr>
          <a:xfrm>
            <a:off x="144517" y="170804"/>
            <a:ext cx="10515600" cy="1325563"/>
          </a:xfrm>
        </p:spPr>
        <p:txBody>
          <a:bodyPr/>
          <a:lstStyle/>
          <a:p>
            <a:r>
              <a:rPr lang="uk-UA" dirty="0"/>
              <a:t>Приклад тесту</a:t>
            </a:r>
          </a:p>
        </p:txBody>
      </p:sp>
      <p:pic>
        <p:nvPicPr>
          <p:cNvPr id="6" name="Місце для вмісту 5">
            <a:extLst>
              <a:ext uri="{FF2B5EF4-FFF2-40B4-BE49-F238E27FC236}">
                <a16:creationId xmlns:a16="http://schemas.microsoft.com/office/drawing/2014/main" id="{FC765679-FDBD-4D3D-B008-73D5FA049749}"/>
              </a:ext>
            </a:extLst>
          </p:cNvPr>
          <p:cNvPicPr>
            <a:picLocks noGrp="1" noChangeAspect="1"/>
          </p:cNvPicPr>
          <p:nvPr>
            <p:ph idx="1"/>
          </p:nvPr>
        </p:nvPicPr>
        <p:blipFill>
          <a:blip r:embed="rId2"/>
          <a:stretch>
            <a:fillRect/>
          </a:stretch>
        </p:blipFill>
        <p:spPr>
          <a:xfrm>
            <a:off x="5399508" y="1141503"/>
            <a:ext cx="5590858" cy="5011384"/>
          </a:xfrm>
          <a:prstGeom prst="rect">
            <a:avLst/>
          </a:prstGeom>
        </p:spPr>
      </p:pic>
      <p:pic>
        <p:nvPicPr>
          <p:cNvPr id="5" name="Рисунок 4">
            <a:extLst>
              <a:ext uri="{FF2B5EF4-FFF2-40B4-BE49-F238E27FC236}">
                <a16:creationId xmlns:a16="http://schemas.microsoft.com/office/drawing/2014/main" id="{BFEBE34C-D98E-4E6E-AAC6-6219BD2A7B65}"/>
              </a:ext>
            </a:extLst>
          </p:cNvPr>
          <p:cNvPicPr>
            <a:picLocks noChangeAspect="1"/>
          </p:cNvPicPr>
          <p:nvPr/>
        </p:nvPicPr>
        <p:blipFill>
          <a:blip r:embed="rId3"/>
          <a:stretch>
            <a:fillRect/>
          </a:stretch>
        </p:blipFill>
        <p:spPr>
          <a:xfrm>
            <a:off x="639891" y="2217299"/>
            <a:ext cx="4264244" cy="2859791"/>
          </a:xfrm>
          <a:prstGeom prst="rect">
            <a:avLst/>
          </a:prstGeom>
        </p:spPr>
      </p:pic>
    </p:spTree>
    <p:extLst>
      <p:ext uri="{BB962C8B-B14F-4D97-AF65-F5344CB8AC3E}">
        <p14:creationId xmlns:p14="http://schemas.microsoft.com/office/powerpoint/2010/main" val="532853522"/>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22791CC1-3A70-49EA-AB5B-8BCCEE8A4B92}"/>
              </a:ext>
            </a:extLst>
          </p:cNvPr>
          <p:cNvSpPr>
            <a:spLocks noGrp="1"/>
          </p:cNvSpPr>
          <p:nvPr>
            <p:ph type="title"/>
          </p:nvPr>
        </p:nvSpPr>
        <p:spPr/>
        <p:txBody>
          <a:bodyPr/>
          <a:lstStyle/>
          <a:p>
            <a:endParaRPr lang="uk-UA"/>
          </a:p>
        </p:txBody>
      </p:sp>
      <p:sp>
        <p:nvSpPr>
          <p:cNvPr id="3" name="Місце для вмісту 2">
            <a:extLst>
              <a:ext uri="{FF2B5EF4-FFF2-40B4-BE49-F238E27FC236}">
                <a16:creationId xmlns:a16="http://schemas.microsoft.com/office/drawing/2014/main" id="{B9CE1267-2111-44B6-A231-F3A1013472DD}"/>
              </a:ext>
            </a:extLst>
          </p:cNvPr>
          <p:cNvSpPr>
            <a:spLocks noGrp="1"/>
          </p:cNvSpPr>
          <p:nvPr>
            <p:ph idx="1"/>
          </p:nvPr>
        </p:nvSpPr>
        <p:spPr/>
        <p:txBody>
          <a:bodyPr/>
          <a:lstStyle/>
          <a:p>
            <a:pPr marL="0" indent="0">
              <a:buNone/>
            </a:pPr>
            <a:r>
              <a:rPr lang="ru-RU" dirty="0">
                <a:solidFill>
                  <a:srgbClr val="0070C0"/>
                </a:solidFill>
              </a:rPr>
              <a:t>Фреймворк MVC </a:t>
            </a:r>
            <a:r>
              <a:rPr lang="ru-RU" dirty="0"/>
              <a:t>- каркас, </a:t>
            </a:r>
            <a:r>
              <a:rPr lang="ru-RU" dirty="0" err="1"/>
              <a:t>заснований</a:t>
            </a:r>
            <a:r>
              <a:rPr lang="ru-RU" dirty="0"/>
              <a:t> на HTTP та </a:t>
            </a:r>
            <a:r>
              <a:rPr lang="ru-RU" dirty="0" err="1"/>
              <a:t>сервлетах</a:t>
            </a:r>
            <a:r>
              <a:rPr lang="ru-RU" dirty="0"/>
              <a:t>, </a:t>
            </a:r>
            <a:r>
              <a:rPr lang="ru-RU" dirty="0" err="1"/>
              <a:t>який</a:t>
            </a:r>
            <a:r>
              <a:rPr lang="ru-RU" dirty="0"/>
              <a:t> </a:t>
            </a:r>
            <a:r>
              <a:rPr lang="ru-RU" dirty="0" err="1"/>
              <a:t>надає</a:t>
            </a:r>
            <a:r>
              <a:rPr lang="ru-RU" dirty="0"/>
              <a:t> </a:t>
            </a:r>
            <a:r>
              <a:rPr lang="ru-RU" dirty="0" err="1"/>
              <a:t>багато</a:t>
            </a:r>
            <a:r>
              <a:rPr lang="ru-RU" dirty="0"/>
              <a:t> </a:t>
            </a:r>
            <a:r>
              <a:rPr lang="ru-RU" dirty="0" err="1"/>
              <a:t>можливостей</a:t>
            </a:r>
            <a:r>
              <a:rPr lang="ru-RU" dirty="0"/>
              <a:t> для </a:t>
            </a:r>
            <a:r>
              <a:rPr lang="ru-RU" dirty="0" err="1"/>
              <a:t>розширення</a:t>
            </a:r>
            <a:r>
              <a:rPr lang="ru-RU" dirty="0"/>
              <a:t> та </a:t>
            </a:r>
            <a:r>
              <a:rPr lang="ru-RU" dirty="0" err="1"/>
              <a:t>налаштувань</a:t>
            </a:r>
            <a:r>
              <a:rPr lang="ru-RU" dirty="0"/>
              <a:t>.</a:t>
            </a:r>
            <a:endParaRPr lang="uk-UA" dirty="0"/>
          </a:p>
        </p:txBody>
      </p:sp>
    </p:spTree>
    <p:extLst>
      <p:ext uri="{BB962C8B-B14F-4D97-AF65-F5344CB8AC3E}">
        <p14:creationId xmlns:p14="http://schemas.microsoft.com/office/powerpoint/2010/main" val="3985812237"/>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CD89F968-DCF7-405A-A4BF-5A4F2578836E}"/>
              </a:ext>
            </a:extLst>
          </p:cNvPr>
          <p:cNvSpPr>
            <a:spLocks noGrp="1"/>
          </p:cNvSpPr>
          <p:nvPr>
            <p:ph type="title"/>
          </p:nvPr>
        </p:nvSpPr>
        <p:spPr/>
        <p:txBody>
          <a:bodyPr/>
          <a:lstStyle/>
          <a:p>
            <a:endParaRPr lang="uk-UA"/>
          </a:p>
        </p:txBody>
      </p:sp>
      <p:sp>
        <p:nvSpPr>
          <p:cNvPr id="3" name="Місце для вмісту 2">
            <a:extLst>
              <a:ext uri="{FF2B5EF4-FFF2-40B4-BE49-F238E27FC236}">
                <a16:creationId xmlns:a16="http://schemas.microsoft.com/office/drawing/2014/main" id="{D88D3139-3365-42C8-B36F-317CBE3F7A90}"/>
              </a:ext>
            </a:extLst>
          </p:cNvPr>
          <p:cNvSpPr>
            <a:spLocks noGrp="1"/>
          </p:cNvSpPr>
          <p:nvPr>
            <p:ph idx="1"/>
          </p:nvPr>
        </p:nvSpPr>
        <p:spPr/>
        <p:txBody>
          <a:bodyPr/>
          <a:lstStyle/>
          <a:p>
            <a:r>
              <a:rPr lang="ru-RU" dirty="0" err="1"/>
              <a:t>Більшість</a:t>
            </a:r>
            <a:r>
              <a:rPr lang="ru-RU" dirty="0"/>
              <a:t> </a:t>
            </a:r>
            <a:r>
              <a:rPr lang="ru-RU" dirty="0" err="1"/>
              <a:t>цих</a:t>
            </a:r>
            <a:r>
              <a:rPr lang="ru-RU" dirty="0"/>
              <a:t> </a:t>
            </a:r>
            <a:r>
              <a:rPr lang="ru-RU" dirty="0" err="1"/>
              <a:t>фреймворків</a:t>
            </a:r>
            <a:r>
              <a:rPr lang="ru-RU" dirty="0"/>
              <a:t> </a:t>
            </a:r>
            <a:r>
              <a:rPr lang="ru-RU" dirty="0" err="1"/>
              <a:t>може</a:t>
            </a:r>
            <a:r>
              <a:rPr lang="ru-RU" dirty="0"/>
              <a:t> </a:t>
            </a:r>
            <a:r>
              <a:rPr lang="ru-RU" dirty="0" err="1"/>
              <a:t>працювати</a:t>
            </a:r>
            <a:r>
              <a:rPr lang="ru-RU" dirty="0"/>
              <a:t> </a:t>
            </a:r>
            <a:r>
              <a:rPr lang="ru-RU" dirty="0" err="1"/>
              <a:t>незалежно</a:t>
            </a:r>
            <a:r>
              <a:rPr lang="ru-RU" dirty="0"/>
              <a:t> один </a:t>
            </a:r>
            <a:r>
              <a:rPr lang="ru-RU" dirty="0" err="1"/>
              <a:t>від</a:t>
            </a:r>
            <a:r>
              <a:rPr lang="ru-RU" dirty="0"/>
              <a:t> одного, </a:t>
            </a:r>
            <a:r>
              <a:rPr lang="ru-RU" dirty="0" err="1"/>
              <a:t>проте</a:t>
            </a:r>
            <a:r>
              <a:rPr lang="ru-RU" dirty="0"/>
              <a:t> вони </a:t>
            </a:r>
            <a:r>
              <a:rPr lang="ru-RU" dirty="0" err="1"/>
              <a:t>забезпечують</a:t>
            </a:r>
            <a:r>
              <a:rPr lang="ru-RU" dirty="0"/>
              <a:t> </a:t>
            </a:r>
            <a:r>
              <a:rPr lang="ru-RU" dirty="0" err="1"/>
              <a:t>більшу</a:t>
            </a:r>
            <a:r>
              <a:rPr lang="ru-RU" dirty="0"/>
              <a:t> </a:t>
            </a:r>
            <a:r>
              <a:rPr lang="ru-RU" dirty="0" err="1"/>
              <a:t>функціональність</a:t>
            </a:r>
            <a:r>
              <a:rPr lang="ru-RU" dirty="0"/>
              <a:t> при </a:t>
            </a:r>
            <a:r>
              <a:rPr lang="ru-RU" dirty="0" err="1"/>
              <a:t>спільному</a:t>
            </a:r>
            <a:r>
              <a:rPr lang="ru-RU" dirty="0"/>
              <a:t> </a:t>
            </a:r>
            <a:r>
              <a:rPr lang="ru-RU" dirty="0" err="1"/>
              <a:t>їх</a:t>
            </a:r>
            <a:r>
              <a:rPr lang="ru-RU" dirty="0"/>
              <a:t> </a:t>
            </a:r>
            <a:r>
              <a:rPr lang="ru-RU" dirty="0" err="1"/>
              <a:t>використанні</a:t>
            </a:r>
            <a:endParaRPr lang="uk-UA" dirty="0"/>
          </a:p>
        </p:txBody>
      </p:sp>
    </p:spTree>
    <p:extLst>
      <p:ext uri="{BB962C8B-B14F-4D97-AF65-F5344CB8AC3E}">
        <p14:creationId xmlns:p14="http://schemas.microsoft.com/office/powerpoint/2010/main" val="1928002124"/>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3C496990-6D56-4E1F-AB6B-2719FF1BF4DD}"/>
              </a:ext>
            </a:extLst>
          </p:cNvPr>
          <p:cNvSpPr>
            <a:spLocks noGrp="1"/>
          </p:cNvSpPr>
          <p:nvPr>
            <p:ph type="title"/>
          </p:nvPr>
        </p:nvSpPr>
        <p:spPr/>
        <p:txBody>
          <a:bodyPr/>
          <a:lstStyle/>
          <a:p>
            <a:endParaRPr lang="uk-UA"/>
          </a:p>
        </p:txBody>
      </p:sp>
      <p:sp>
        <p:nvSpPr>
          <p:cNvPr id="3" name="Місце для вмісту 2">
            <a:extLst>
              <a:ext uri="{FF2B5EF4-FFF2-40B4-BE49-F238E27FC236}">
                <a16:creationId xmlns:a16="http://schemas.microsoft.com/office/drawing/2014/main" id="{A8A7AE09-2FA3-4075-9B69-029F64B7EDFC}"/>
              </a:ext>
            </a:extLst>
          </p:cNvPr>
          <p:cNvSpPr>
            <a:spLocks noGrp="1"/>
          </p:cNvSpPr>
          <p:nvPr>
            <p:ph idx="1"/>
          </p:nvPr>
        </p:nvSpPr>
        <p:spPr/>
        <p:txBody>
          <a:bodyPr/>
          <a:lstStyle/>
          <a:p>
            <a:r>
              <a:rPr lang="en-US" dirty="0">
                <a:solidFill>
                  <a:srgbClr val="0070C0"/>
                </a:solidFill>
              </a:rPr>
              <a:t>Spring Web Flow (SWF) </a:t>
            </a:r>
            <a:r>
              <a:rPr lang="en-US" dirty="0"/>
              <a:t>- </a:t>
            </a:r>
            <a:r>
              <a:rPr lang="uk-UA" dirty="0"/>
              <a:t>це </a:t>
            </a:r>
            <a:r>
              <a:rPr lang="uk-UA" dirty="0" err="1"/>
              <a:t>суб</a:t>
            </a:r>
            <a:r>
              <a:rPr lang="uk-UA" dirty="0"/>
              <a:t>-проект </a:t>
            </a:r>
            <a:r>
              <a:rPr lang="en-US" dirty="0"/>
              <a:t>Spring Framework, </a:t>
            </a:r>
            <a:r>
              <a:rPr lang="uk-UA" dirty="0"/>
              <a:t>метою якого є представлення інфраструктури для розробки веб-додатків зі складною архітектурою</a:t>
            </a:r>
            <a:endParaRPr lang="en-US" dirty="0"/>
          </a:p>
          <a:p>
            <a:endParaRPr lang="en-US" dirty="0"/>
          </a:p>
          <a:p>
            <a:r>
              <a:rPr lang="ru-RU" dirty="0"/>
              <a:t>Як </a:t>
            </a:r>
            <a:r>
              <a:rPr lang="ru-RU" dirty="0" err="1"/>
              <a:t>впроваджуються</a:t>
            </a:r>
            <a:r>
              <a:rPr lang="ru-RU" dirty="0"/>
              <a:t> на </a:t>
            </a:r>
            <a:r>
              <a:rPr lang="ru-RU" dirty="0" err="1"/>
              <a:t>вебсторінці</a:t>
            </a:r>
            <a:r>
              <a:rPr lang="ru-RU" dirty="0"/>
              <a:t> правила </a:t>
            </a:r>
            <a:r>
              <a:rPr lang="ru-RU" dirty="0" err="1"/>
              <a:t>навігації</a:t>
            </a:r>
            <a:r>
              <a:rPr lang="ru-RU" dirty="0"/>
              <a:t>?</a:t>
            </a:r>
          </a:p>
          <a:p>
            <a:r>
              <a:rPr lang="ru-RU" dirty="0"/>
              <a:t>Яким чином </a:t>
            </a:r>
            <a:r>
              <a:rPr lang="ru-RU" dirty="0" err="1"/>
              <a:t>здійснюється</a:t>
            </a:r>
            <a:r>
              <a:rPr lang="ru-RU" dirty="0"/>
              <a:t> </a:t>
            </a:r>
            <a:r>
              <a:rPr lang="ru-RU" dirty="0" err="1"/>
              <a:t>навігація</a:t>
            </a:r>
            <a:r>
              <a:rPr lang="ru-RU" dirty="0"/>
              <a:t> та </a:t>
            </a:r>
            <a:r>
              <a:rPr lang="ru-RU" dirty="0" err="1"/>
              <a:t>керування</a:t>
            </a:r>
            <a:r>
              <a:rPr lang="ru-RU" dirty="0"/>
              <a:t> станом?</a:t>
            </a:r>
          </a:p>
          <a:p>
            <a:r>
              <a:rPr lang="ru-RU" dirty="0"/>
              <a:t>Яким чином </a:t>
            </a:r>
            <a:r>
              <a:rPr lang="ru-RU" dirty="0" err="1"/>
              <a:t>впровадити</a:t>
            </a:r>
            <a:r>
              <a:rPr lang="ru-RU" dirty="0"/>
              <a:t> </a:t>
            </a:r>
            <a:r>
              <a:rPr lang="ru-RU" dirty="0" err="1"/>
              <a:t>модульність</a:t>
            </a:r>
            <a:r>
              <a:rPr lang="ru-RU" dirty="0"/>
              <a:t> та </a:t>
            </a:r>
            <a:r>
              <a:rPr lang="ru-RU" dirty="0" err="1"/>
              <a:t>полегшити</a:t>
            </a:r>
            <a:r>
              <a:rPr lang="ru-RU" dirty="0"/>
              <a:t> </a:t>
            </a:r>
            <a:r>
              <a:rPr lang="ru-RU" dirty="0" err="1"/>
              <a:t>повторне</a:t>
            </a:r>
            <a:r>
              <a:rPr lang="ru-RU" dirty="0"/>
              <a:t> </a:t>
            </a:r>
            <a:r>
              <a:rPr lang="ru-RU" dirty="0" err="1"/>
              <a:t>використання</a:t>
            </a:r>
            <a:r>
              <a:rPr lang="ru-RU" dirty="0"/>
              <a:t>?</a:t>
            </a:r>
          </a:p>
          <a:p>
            <a:endParaRPr lang="uk-UA" dirty="0"/>
          </a:p>
        </p:txBody>
      </p:sp>
      <p:pic>
        <p:nvPicPr>
          <p:cNvPr id="2050" name="Picture 2" descr="Overview (Spring Web Flow 3.0.0 API)">
            <a:extLst>
              <a:ext uri="{FF2B5EF4-FFF2-40B4-BE49-F238E27FC236}">
                <a16:creationId xmlns:a16="http://schemas.microsoft.com/office/drawing/2014/main" id="{DB0876C4-6C2F-4CF0-AC4E-EC3EF768B9C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845277" y="0"/>
            <a:ext cx="2657475" cy="17240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4210373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Місце для вмісту 2">
            <a:extLst>
              <a:ext uri="{FF2B5EF4-FFF2-40B4-BE49-F238E27FC236}">
                <a16:creationId xmlns:a16="http://schemas.microsoft.com/office/drawing/2014/main" id="{F02062F3-30E1-45C9-ACA9-716215E69F93}"/>
              </a:ext>
            </a:extLst>
          </p:cNvPr>
          <p:cNvSpPr>
            <a:spLocks noGrp="1"/>
          </p:cNvSpPr>
          <p:nvPr>
            <p:ph idx="1"/>
          </p:nvPr>
        </p:nvSpPr>
        <p:spPr>
          <a:xfrm>
            <a:off x="5496560" y="452278"/>
            <a:ext cx="6060440" cy="6080602"/>
          </a:xfrm>
        </p:spPr>
        <p:txBody>
          <a:bodyPr/>
          <a:lstStyle/>
          <a:p>
            <a:pPr marL="0" indent="0">
              <a:buNone/>
            </a:pPr>
            <a:r>
              <a:rPr lang="uk-UA" dirty="0"/>
              <a:t>Перша версія була написана </a:t>
            </a:r>
            <a:endParaRPr lang="en-US" dirty="0"/>
          </a:p>
          <a:p>
            <a:pPr marL="0" indent="0">
              <a:buNone/>
            </a:pPr>
            <a:r>
              <a:rPr lang="uk-UA" b="1" dirty="0"/>
              <a:t>Родом Джонсоном</a:t>
            </a:r>
            <a:r>
              <a:rPr lang="uk-UA" dirty="0"/>
              <a:t>, </a:t>
            </a:r>
            <a:endParaRPr lang="en-US" dirty="0"/>
          </a:p>
          <a:p>
            <a:pPr marL="0" indent="0">
              <a:buNone/>
            </a:pPr>
            <a:r>
              <a:rPr lang="uk-UA" dirty="0"/>
              <a:t>який вперше опублікував її разом з видавництвом своєї книжки </a:t>
            </a:r>
            <a:endParaRPr lang="en-US" dirty="0"/>
          </a:p>
          <a:p>
            <a:pPr marL="0" indent="0">
              <a:buNone/>
            </a:pPr>
            <a:r>
              <a:rPr lang="uk-UA" b="1" dirty="0"/>
              <a:t>"</a:t>
            </a:r>
            <a:r>
              <a:rPr lang="en-US" b="1" dirty="0"/>
              <a:t>Expert One-on-One Java EE Design and Development“ </a:t>
            </a:r>
            <a:r>
              <a:rPr lang="uk-UA" dirty="0"/>
              <a:t>(жовтень, 2022)</a:t>
            </a:r>
          </a:p>
        </p:txBody>
      </p:sp>
      <p:pic>
        <p:nvPicPr>
          <p:cNvPr id="4098" name="Picture 2" descr="Кого читать? Известные Java-эксперты, на которых стоит подписаться">
            <a:extLst>
              <a:ext uri="{FF2B5EF4-FFF2-40B4-BE49-F238E27FC236}">
                <a16:creationId xmlns:a16="http://schemas.microsoft.com/office/drawing/2014/main" id="{60040141-D680-4BF4-BBFC-49849ADB566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41400" y="452278"/>
            <a:ext cx="4286250" cy="42862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49889813"/>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Місце для вмісту 2">
            <a:extLst>
              <a:ext uri="{FF2B5EF4-FFF2-40B4-BE49-F238E27FC236}">
                <a16:creationId xmlns:a16="http://schemas.microsoft.com/office/drawing/2014/main" id="{AF318F0E-7E84-4CB1-A9CB-46CAE959E918}"/>
              </a:ext>
            </a:extLst>
          </p:cNvPr>
          <p:cNvSpPr>
            <a:spLocks noGrp="1"/>
          </p:cNvSpPr>
          <p:nvPr>
            <p:ph idx="1"/>
          </p:nvPr>
        </p:nvSpPr>
        <p:spPr>
          <a:xfrm>
            <a:off x="838200" y="630621"/>
            <a:ext cx="10515600" cy="5546342"/>
          </a:xfrm>
        </p:spPr>
        <p:txBody>
          <a:bodyPr>
            <a:normAutofit/>
          </a:bodyPr>
          <a:lstStyle/>
          <a:p>
            <a:pPr marL="0" indent="0">
              <a:buNone/>
            </a:pPr>
            <a:r>
              <a:rPr lang="uk-UA" dirty="0"/>
              <a:t>Інверсія управління (</a:t>
            </a:r>
            <a:r>
              <a:rPr lang="uk-UA" dirty="0" err="1"/>
              <a:t>IoC</a:t>
            </a:r>
            <a:r>
              <a:rPr lang="uk-UA" dirty="0"/>
              <a:t>) - це принцип об'єктно-орієнтованого програмування, який служить для зменшення зв'язаності слоїв важких додатків.</a:t>
            </a:r>
          </a:p>
          <a:p>
            <a:pPr marL="0" indent="0">
              <a:buNone/>
            </a:pPr>
            <a:r>
              <a:rPr lang="uk-UA" dirty="0"/>
              <a:t>Основна ідея </a:t>
            </a:r>
            <a:r>
              <a:rPr lang="en-US" dirty="0" err="1"/>
              <a:t>IoC</a:t>
            </a:r>
            <a:r>
              <a:rPr lang="en-US" dirty="0"/>
              <a:t> </a:t>
            </a:r>
            <a:r>
              <a:rPr lang="uk-UA" dirty="0"/>
              <a:t>полягає в тому, що управління життєвим циклом та </a:t>
            </a:r>
            <a:r>
              <a:rPr lang="uk-UA" dirty="0" err="1"/>
              <a:t>залежностями</a:t>
            </a:r>
            <a:r>
              <a:rPr lang="uk-UA" dirty="0"/>
              <a:t> об'єктів відокремлене від їхньої реалізації. Замість того, щоб об'єкти створювали і управляли своїми </a:t>
            </a:r>
            <a:r>
              <a:rPr lang="uk-UA" dirty="0" err="1"/>
              <a:t>залежностями</a:t>
            </a:r>
            <a:r>
              <a:rPr lang="uk-UA" dirty="0"/>
              <a:t>, це відповідальність перекладається на зовнішній контейнер, який забезпечує ці залежності під час виконання. </a:t>
            </a:r>
          </a:p>
        </p:txBody>
      </p:sp>
    </p:spTree>
    <p:extLst>
      <p:ext uri="{BB962C8B-B14F-4D97-AF65-F5344CB8AC3E}">
        <p14:creationId xmlns:p14="http://schemas.microsoft.com/office/powerpoint/2010/main" val="129838034"/>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Місце для вмісту 2">
            <a:extLst>
              <a:ext uri="{FF2B5EF4-FFF2-40B4-BE49-F238E27FC236}">
                <a16:creationId xmlns:a16="http://schemas.microsoft.com/office/drawing/2014/main" id="{AF318F0E-7E84-4CB1-A9CB-46CAE959E918}"/>
              </a:ext>
            </a:extLst>
          </p:cNvPr>
          <p:cNvSpPr>
            <a:spLocks noGrp="1"/>
          </p:cNvSpPr>
          <p:nvPr>
            <p:ph idx="1"/>
          </p:nvPr>
        </p:nvSpPr>
        <p:spPr>
          <a:xfrm>
            <a:off x="838200" y="630621"/>
            <a:ext cx="10515600" cy="5546342"/>
          </a:xfrm>
        </p:spPr>
        <p:txBody>
          <a:bodyPr>
            <a:normAutofit/>
          </a:bodyPr>
          <a:lstStyle/>
          <a:p>
            <a:pPr marL="0" indent="0">
              <a:buNone/>
            </a:pPr>
            <a:r>
              <a:rPr lang="uk-UA" dirty="0"/>
              <a:t>У контексті </a:t>
            </a:r>
            <a:r>
              <a:rPr lang="en-US" dirty="0"/>
              <a:t>Java </a:t>
            </a:r>
            <a:r>
              <a:rPr lang="uk-UA" dirty="0"/>
              <a:t>та </a:t>
            </a:r>
            <a:r>
              <a:rPr lang="en-US" dirty="0"/>
              <a:t>Spring Framework, </a:t>
            </a:r>
            <a:r>
              <a:rPr lang="en-US" dirty="0" err="1"/>
              <a:t>IoC</a:t>
            </a:r>
            <a:r>
              <a:rPr lang="en-US" dirty="0"/>
              <a:t> </a:t>
            </a:r>
            <a:r>
              <a:rPr lang="uk-UA" dirty="0"/>
              <a:t>реалізується за допомогою контейнера </a:t>
            </a:r>
            <a:r>
              <a:rPr lang="en-US" dirty="0" err="1"/>
              <a:t>IoC</a:t>
            </a:r>
            <a:r>
              <a:rPr lang="en-US" dirty="0"/>
              <a:t>, </a:t>
            </a:r>
            <a:r>
              <a:rPr lang="uk-UA" dirty="0"/>
              <a:t>який керує створенням та управлінням об'єктами, а також їхніми </a:t>
            </a:r>
            <a:r>
              <a:rPr lang="uk-UA" dirty="0" err="1"/>
              <a:t>залежностями</a:t>
            </a:r>
            <a:r>
              <a:rPr lang="uk-UA" dirty="0"/>
              <a:t>. Замість того, щоб класи створювали свої залежності за допомогою оператора </a:t>
            </a:r>
            <a:r>
              <a:rPr lang="en-US" dirty="0"/>
              <a:t>new, </a:t>
            </a:r>
            <a:r>
              <a:rPr lang="uk-UA" dirty="0"/>
              <a:t>вони вимагають їх від контейнера. Це спрощує керування об'єктами, полегшує тестування та робить додаток більш гнучким та підтримуваним.</a:t>
            </a:r>
          </a:p>
        </p:txBody>
      </p:sp>
      <p:pic>
        <p:nvPicPr>
          <p:cNvPr id="4098" name="Picture 2" descr="IoC Containers | Learn The Two Major Types of IoC Containers">
            <a:extLst>
              <a:ext uri="{FF2B5EF4-FFF2-40B4-BE49-F238E27FC236}">
                <a16:creationId xmlns:a16="http://schemas.microsoft.com/office/drawing/2014/main" id="{10E51CFC-6E1F-44BC-AFE4-E228E23A957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00905" y="3154417"/>
            <a:ext cx="5979729" cy="334864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43049302"/>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Місце для вмісту 2">
            <a:extLst>
              <a:ext uri="{FF2B5EF4-FFF2-40B4-BE49-F238E27FC236}">
                <a16:creationId xmlns:a16="http://schemas.microsoft.com/office/drawing/2014/main" id="{AF318F0E-7E84-4CB1-A9CB-46CAE959E918}"/>
              </a:ext>
            </a:extLst>
          </p:cNvPr>
          <p:cNvSpPr>
            <a:spLocks noGrp="1"/>
          </p:cNvSpPr>
          <p:nvPr>
            <p:ph idx="1"/>
          </p:nvPr>
        </p:nvSpPr>
        <p:spPr>
          <a:xfrm>
            <a:off x="838200" y="630621"/>
            <a:ext cx="10515600" cy="5546342"/>
          </a:xfrm>
        </p:spPr>
        <p:txBody>
          <a:bodyPr>
            <a:normAutofit fontScale="92500" lnSpcReduction="10000"/>
          </a:bodyPr>
          <a:lstStyle/>
          <a:p>
            <a:pPr marL="0" indent="0">
              <a:buNone/>
            </a:pPr>
            <a:r>
              <a:rPr lang="uk-UA" dirty="0"/>
              <a:t>У </a:t>
            </a:r>
            <a:r>
              <a:rPr lang="en-US" dirty="0"/>
              <a:t>Spring Framework </a:t>
            </a:r>
            <a:r>
              <a:rPr lang="uk-UA" dirty="0"/>
              <a:t>реалізація інверсії управління (</a:t>
            </a:r>
            <a:r>
              <a:rPr lang="en-US" dirty="0" err="1"/>
              <a:t>IoC</a:t>
            </a:r>
            <a:r>
              <a:rPr lang="en-US" dirty="0"/>
              <a:t>) </a:t>
            </a:r>
            <a:r>
              <a:rPr lang="uk-UA" dirty="0"/>
              <a:t>здійснюється за допомогою контейнера інверсії керування (</a:t>
            </a:r>
            <a:r>
              <a:rPr lang="en-US" dirty="0" err="1"/>
              <a:t>IoC</a:t>
            </a:r>
            <a:r>
              <a:rPr lang="en-US" dirty="0"/>
              <a:t> container). </a:t>
            </a:r>
            <a:r>
              <a:rPr lang="uk-UA" dirty="0"/>
              <a:t>Цей контейнер управляє створенням, конфігурацією та управлінням життєвим циклом об'єктів в додатку.</a:t>
            </a:r>
          </a:p>
          <a:p>
            <a:pPr marL="0" indent="0">
              <a:buNone/>
            </a:pPr>
            <a:endParaRPr lang="uk-UA" dirty="0"/>
          </a:p>
          <a:p>
            <a:pPr marL="0" indent="0">
              <a:buNone/>
            </a:pPr>
            <a:r>
              <a:rPr lang="uk-UA" dirty="0"/>
              <a:t>Основні складові </a:t>
            </a:r>
            <a:r>
              <a:rPr lang="en-US" dirty="0" err="1"/>
              <a:t>IoC</a:t>
            </a:r>
            <a:r>
              <a:rPr lang="en-US" dirty="0"/>
              <a:t> </a:t>
            </a:r>
            <a:r>
              <a:rPr lang="uk-UA" dirty="0"/>
              <a:t>контейнера в </a:t>
            </a:r>
            <a:r>
              <a:rPr lang="en-US" dirty="0"/>
              <a:t>Spring </a:t>
            </a:r>
            <a:r>
              <a:rPr lang="uk-UA" dirty="0"/>
              <a:t>включають:</a:t>
            </a:r>
          </a:p>
          <a:p>
            <a:pPr marL="0" indent="0">
              <a:buNone/>
            </a:pPr>
            <a:endParaRPr lang="uk-UA" dirty="0"/>
          </a:p>
          <a:p>
            <a:pPr marL="0" indent="0">
              <a:buNone/>
            </a:pPr>
            <a:r>
              <a:rPr lang="uk-UA" dirty="0"/>
              <a:t>1. </a:t>
            </a:r>
            <a:r>
              <a:rPr lang="en-US" dirty="0"/>
              <a:t>Bean Factory: </a:t>
            </a:r>
            <a:r>
              <a:rPr lang="uk-UA" dirty="0"/>
              <a:t>Це основний інтерфейс для управління </a:t>
            </a:r>
            <a:r>
              <a:rPr lang="uk-UA" dirty="0" err="1"/>
              <a:t>бінами</a:t>
            </a:r>
            <a:r>
              <a:rPr lang="uk-UA" dirty="0"/>
              <a:t> (компонентами додатка) у </a:t>
            </a:r>
            <a:r>
              <a:rPr lang="en-US" dirty="0"/>
              <a:t>Spring. Bean Factory </a:t>
            </a:r>
            <a:r>
              <a:rPr lang="uk-UA" dirty="0"/>
              <a:t>відповідає за створення та управління </a:t>
            </a:r>
            <a:r>
              <a:rPr lang="uk-UA" dirty="0" err="1"/>
              <a:t>бінами</a:t>
            </a:r>
            <a:r>
              <a:rPr lang="uk-UA" dirty="0"/>
              <a:t> згідно з їхньою конфігурацією.</a:t>
            </a:r>
          </a:p>
          <a:p>
            <a:pPr marL="0" indent="0">
              <a:buNone/>
            </a:pPr>
            <a:endParaRPr lang="uk-UA" dirty="0"/>
          </a:p>
          <a:p>
            <a:pPr marL="0" indent="0">
              <a:buNone/>
            </a:pPr>
            <a:r>
              <a:rPr lang="uk-UA" dirty="0"/>
              <a:t>2. </a:t>
            </a:r>
            <a:r>
              <a:rPr lang="en-US" dirty="0"/>
              <a:t>Application Context: </a:t>
            </a:r>
            <a:r>
              <a:rPr lang="uk-UA" dirty="0"/>
              <a:t>Це розширення </a:t>
            </a:r>
            <a:r>
              <a:rPr lang="en-US" dirty="0"/>
              <a:t>Bean Factory, </a:t>
            </a:r>
            <a:r>
              <a:rPr lang="uk-UA" dirty="0"/>
              <a:t>яке додає додаткові можливості, такі як обробка подій додатка, міжнародна підтримка, обробка транзакцій тощо.</a:t>
            </a:r>
          </a:p>
          <a:p>
            <a:pPr marL="0" indent="0">
              <a:buNone/>
            </a:pPr>
            <a:endParaRPr lang="uk-UA" dirty="0"/>
          </a:p>
        </p:txBody>
      </p:sp>
    </p:spTree>
    <p:extLst>
      <p:ext uri="{BB962C8B-B14F-4D97-AF65-F5344CB8AC3E}">
        <p14:creationId xmlns:p14="http://schemas.microsoft.com/office/powerpoint/2010/main" val="933843122"/>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Місце для вмісту 2">
            <a:extLst>
              <a:ext uri="{FF2B5EF4-FFF2-40B4-BE49-F238E27FC236}">
                <a16:creationId xmlns:a16="http://schemas.microsoft.com/office/drawing/2014/main" id="{AF318F0E-7E84-4CB1-A9CB-46CAE959E918}"/>
              </a:ext>
            </a:extLst>
          </p:cNvPr>
          <p:cNvSpPr>
            <a:spLocks noGrp="1"/>
          </p:cNvSpPr>
          <p:nvPr>
            <p:ph idx="1"/>
          </p:nvPr>
        </p:nvSpPr>
        <p:spPr>
          <a:xfrm>
            <a:off x="838200" y="630621"/>
            <a:ext cx="10515600" cy="5546342"/>
          </a:xfrm>
        </p:spPr>
        <p:txBody>
          <a:bodyPr>
            <a:normAutofit fontScale="77500" lnSpcReduction="20000"/>
          </a:bodyPr>
          <a:lstStyle/>
          <a:p>
            <a:pPr marL="0" indent="0">
              <a:buNone/>
            </a:pPr>
            <a:endParaRPr lang="uk-UA" dirty="0"/>
          </a:p>
          <a:p>
            <a:pPr marL="0" indent="0">
              <a:buNone/>
            </a:pPr>
            <a:r>
              <a:rPr lang="uk-UA" dirty="0"/>
              <a:t>Існують різні способи конфігурації </a:t>
            </a:r>
            <a:r>
              <a:rPr lang="en-US" dirty="0" err="1"/>
              <a:t>IoC</a:t>
            </a:r>
            <a:r>
              <a:rPr lang="en-US" dirty="0"/>
              <a:t> </a:t>
            </a:r>
            <a:r>
              <a:rPr lang="uk-UA" dirty="0"/>
              <a:t>контейнера в </a:t>
            </a:r>
            <a:r>
              <a:rPr lang="en-US" dirty="0"/>
              <a:t>Spring:</a:t>
            </a:r>
          </a:p>
          <a:p>
            <a:pPr marL="0" indent="0">
              <a:buNone/>
            </a:pPr>
            <a:endParaRPr lang="en-US" dirty="0"/>
          </a:p>
          <a:p>
            <a:pPr marL="0" indent="0">
              <a:buNone/>
            </a:pPr>
            <a:r>
              <a:rPr lang="en-US" dirty="0"/>
              <a:t>- XML-</a:t>
            </a:r>
            <a:r>
              <a:rPr lang="uk-UA" dirty="0"/>
              <a:t>конфігурація: Ви можете використовувати </a:t>
            </a:r>
            <a:r>
              <a:rPr lang="en-US" dirty="0"/>
              <a:t>XML-</a:t>
            </a:r>
            <a:r>
              <a:rPr lang="uk-UA" dirty="0"/>
              <a:t>конфігураційні файли для опису </a:t>
            </a:r>
            <a:r>
              <a:rPr lang="uk-UA" dirty="0" err="1"/>
              <a:t>бінів</a:t>
            </a:r>
            <a:r>
              <a:rPr lang="uk-UA" dirty="0"/>
              <a:t> та їх </a:t>
            </a:r>
            <a:r>
              <a:rPr lang="uk-UA" dirty="0" err="1"/>
              <a:t>залежностей</a:t>
            </a:r>
            <a:r>
              <a:rPr lang="uk-UA" dirty="0"/>
              <a:t>.</a:t>
            </a:r>
          </a:p>
          <a:p>
            <a:pPr marL="0" indent="0">
              <a:buNone/>
            </a:pPr>
            <a:r>
              <a:rPr lang="uk-UA" dirty="0"/>
              <a:t>  </a:t>
            </a:r>
          </a:p>
          <a:p>
            <a:pPr marL="0" indent="0">
              <a:buNone/>
            </a:pPr>
            <a:r>
              <a:rPr lang="uk-UA" dirty="0"/>
              <a:t>- Анотації (</a:t>
            </a:r>
            <a:r>
              <a:rPr lang="en-US" dirty="0"/>
              <a:t>Annotation-based configuration): </a:t>
            </a:r>
            <a:r>
              <a:rPr lang="uk-UA" dirty="0"/>
              <a:t>Ви можете використовувати анотації, такі як `@</a:t>
            </a:r>
            <a:r>
              <a:rPr lang="en-US" dirty="0"/>
              <a:t>Component`, `@Service`, `@Repository`, `@</a:t>
            </a:r>
            <a:r>
              <a:rPr lang="en-US" dirty="0" err="1"/>
              <a:t>Autowired</a:t>
            </a:r>
            <a:r>
              <a:rPr lang="en-US" dirty="0"/>
              <a:t>`, </a:t>
            </a:r>
            <a:r>
              <a:rPr lang="uk-UA" dirty="0"/>
              <a:t>для вказівки </a:t>
            </a:r>
            <a:r>
              <a:rPr lang="uk-UA" dirty="0" err="1"/>
              <a:t>бінів</a:t>
            </a:r>
            <a:r>
              <a:rPr lang="uk-UA" dirty="0"/>
              <a:t> та їх </a:t>
            </a:r>
            <a:r>
              <a:rPr lang="uk-UA" dirty="0" err="1"/>
              <a:t>залежностей</a:t>
            </a:r>
            <a:r>
              <a:rPr lang="uk-UA" dirty="0"/>
              <a:t> безпосередньо в коді.</a:t>
            </a:r>
          </a:p>
          <a:p>
            <a:pPr marL="0" indent="0">
              <a:buNone/>
            </a:pPr>
            <a:endParaRPr lang="uk-UA" dirty="0"/>
          </a:p>
          <a:p>
            <a:pPr marL="0" indent="0">
              <a:buNone/>
            </a:pPr>
            <a:r>
              <a:rPr lang="uk-UA" dirty="0"/>
              <a:t>- </a:t>
            </a:r>
            <a:r>
              <a:rPr lang="en-US" dirty="0"/>
              <a:t>Java-based configuration: </a:t>
            </a:r>
            <a:r>
              <a:rPr lang="uk-UA" dirty="0"/>
              <a:t>Ви можете використовувати </a:t>
            </a:r>
            <a:r>
              <a:rPr lang="en-US" dirty="0"/>
              <a:t>Java-</a:t>
            </a:r>
            <a:r>
              <a:rPr lang="uk-UA" dirty="0"/>
              <a:t>конфігураційні класи, які використовують анотації, такі як `@</a:t>
            </a:r>
            <a:r>
              <a:rPr lang="en-US" dirty="0"/>
              <a:t>Configuration`, `@Bean`, </a:t>
            </a:r>
            <a:r>
              <a:rPr lang="uk-UA" dirty="0"/>
              <a:t>для конфігурації </a:t>
            </a:r>
            <a:r>
              <a:rPr lang="uk-UA" dirty="0" err="1"/>
              <a:t>бінів</a:t>
            </a:r>
            <a:r>
              <a:rPr lang="uk-UA" dirty="0"/>
              <a:t> та їх </a:t>
            </a:r>
            <a:r>
              <a:rPr lang="uk-UA" dirty="0" err="1"/>
              <a:t>залежностей</a:t>
            </a:r>
            <a:r>
              <a:rPr lang="uk-UA" dirty="0"/>
              <a:t>.</a:t>
            </a:r>
          </a:p>
          <a:p>
            <a:pPr marL="0" indent="0">
              <a:buNone/>
            </a:pPr>
            <a:endParaRPr lang="uk-UA" dirty="0"/>
          </a:p>
          <a:p>
            <a:pPr marL="0" indent="0">
              <a:buNone/>
            </a:pPr>
            <a:r>
              <a:rPr lang="uk-UA" dirty="0"/>
              <a:t>Коли контейнер </a:t>
            </a:r>
            <a:r>
              <a:rPr lang="en-US" dirty="0" err="1"/>
              <a:t>IoC</a:t>
            </a:r>
            <a:r>
              <a:rPr lang="en-US" dirty="0"/>
              <a:t> </a:t>
            </a:r>
            <a:r>
              <a:rPr lang="uk-UA" dirty="0" err="1"/>
              <a:t>ініціалізується</a:t>
            </a:r>
            <a:r>
              <a:rPr lang="uk-UA" dirty="0"/>
              <a:t>, він створює та налаштовує всі </a:t>
            </a:r>
            <a:r>
              <a:rPr lang="uk-UA" dirty="0" err="1"/>
              <a:t>біни</a:t>
            </a:r>
            <a:r>
              <a:rPr lang="uk-UA" dirty="0"/>
              <a:t> згідно з конфігурацією. Залежності </a:t>
            </a:r>
            <a:r>
              <a:rPr lang="uk-UA" dirty="0" err="1"/>
              <a:t>бінів</a:t>
            </a:r>
            <a:r>
              <a:rPr lang="uk-UA" dirty="0"/>
              <a:t> </a:t>
            </a:r>
            <a:r>
              <a:rPr lang="uk-UA" dirty="0" err="1"/>
              <a:t>ін'єктуються</a:t>
            </a:r>
            <a:r>
              <a:rPr lang="uk-UA" dirty="0"/>
              <a:t> автоматично, що дозволяє уникнути прямої залежності в коді та полегшує управління складними конфігураціями</a:t>
            </a:r>
          </a:p>
        </p:txBody>
      </p:sp>
    </p:spTree>
    <p:extLst>
      <p:ext uri="{BB962C8B-B14F-4D97-AF65-F5344CB8AC3E}">
        <p14:creationId xmlns:p14="http://schemas.microsoft.com/office/powerpoint/2010/main" val="1111287968"/>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396AA082-A47D-4ED5-B36B-9B13C92379E0}"/>
              </a:ext>
            </a:extLst>
          </p:cNvPr>
          <p:cNvSpPr>
            <a:spLocks noGrp="1"/>
          </p:cNvSpPr>
          <p:nvPr>
            <p:ph type="title"/>
          </p:nvPr>
        </p:nvSpPr>
        <p:spPr/>
        <p:txBody>
          <a:bodyPr/>
          <a:lstStyle/>
          <a:p>
            <a:endParaRPr lang="uk-UA"/>
          </a:p>
        </p:txBody>
      </p:sp>
      <p:sp>
        <p:nvSpPr>
          <p:cNvPr id="3" name="Місце для вмісту 2">
            <a:extLst>
              <a:ext uri="{FF2B5EF4-FFF2-40B4-BE49-F238E27FC236}">
                <a16:creationId xmlns:a16="http://schemas.microsoft.com/office/drawing/2014/main" id="{06DAC050-D52F-4543-95AB-178D9C71DE8B}"/>
              </a:ext>
            </a:extLst>
          </p:cNvPr>
          <p:cNvSpPr>
            <a:spLocks noGrp="1"/>
          </p:cNvSpPr>
          <p:nvPr>
            <p:ph idx="1"/>
          </p:nvPr>
        </p:nvSpPr>
        <p:spPr/>
        <p:txBody>
          <a:bodyPr/>
          <a:lstStyle/>
          <a:p>
            <a:endParaRPr lang="uk-UA" dirty="0"/>
          </a:p>
        </p:txBody>
      </p:sp>
      <p:pic>
        <p:nvPicPr>
          <p:cNvPr id="4" name="Рисунок 3">
            <a:extLst>
              <a:ext uri="{FF2B5EF4-FFF2-40B4-BE49-F238E27FC236}">
                <a16:creationId xmlns:a16="http://schemas.microsoft.com/office/drawing/2014/main" id="{8822900F-5D79-4652-B5EC-C695FBA60C50}"/>
              </a:ext>
            </a:extLst>
          </p:cNvPr>
          <p:cNvPicPr>
            <a:picLocks noChangeAspect="1"/>
          </p:cNvPicPr>
          <p:nvPr/>
        </p:nvPicPr>
        <p:blipFill>
          <a:blip r:embed="rId2"/>
          <a:stretch>
            <a:fillRect/>
          </a:stretch>
        </p:blipFill>
        <p:spPr>
          <a:xfrm>
            <a:off x="0" y="-203750"/>
            <a:ext cx="12192000" cy="6696625"/>
          </a:xfrm>
          <a:prstGeom prst="rect">
            <a:avLst/>
          </a:prstGeom>
        </p:spPr>
      </p:pic>
    </p:spTree>
    <p:extLst>
      <p:ext uri="{BB962C8B-B14F-4D97-AF65-F5344CB8AC3E}">
        <p14:creationId xmlns:p14="http://schemas.microsoft.com/office/powerpoint/2010/main" val="223674465"/>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Місце для вмісту 2">
            <a:extLst>
              <a:ext uri="{FF2B5EF4-FFF2-40B4-BE49-F238E27FC236}">
                <a16:creationId xmlns:a16="http://schemas.microsoft.com/office/drawing/2014/main" id="{59C05686-9FC2-4DED-BF37-1D74776A0AEB}"/>
              </a:ext>
            </a:extLst>
          </p:cNvPr>
          <p:cNvSpPr>
            <a:spLocks noGrp="1"/>
          </p:cNvSpPr>
          <p:nvPr>
            <p:ph idx="1"/>
          </p:nvPr>
        </p:nvSpPr>
        <p:spPr>
          <a:xfrm>
            <a:off x="838200" y="462455"/>
            <a:ext cx="10515600" cy="5714508"/>
          </a:xfrm>
        </p:spPr>
        <p:txBody>
          <a:bodyPr>
            <a:normAutofit/>
          </a:bodyPr>
          <a:lstStyle/>
          <a:p>
            <a:r>
              <a:rPr lang="uk-UA" dirty="0"/>
              <a:t>Визначається конфігураційний файл </a:t>
            </a:r>
            <a:r>
              <a:rPr lang="en-US" dirty="0"/>
              <a:t>Spring </a:t>
            </a:r>
            <a:r>
              <a:rPr lang="uk-UA" dirty="0"/>
              <a:t>за допомогою кореневого елемента &lt;</a:t>
            </a:r>
            <a:r>
              <a:rPr lang="en-US" dirty="0"/>
              <a:t>beans&gt;. </a:t>
            </a:r>
          </a:p>
          <a:p>
            <a:r>
              <a:rPr lang="uk-UA" dirty="0"/>
              <a:t>Для кожного </a:t>
            </a:r>
            <a:r>
              <a:rPr lang="uk-UA" dirty="0" err="1"/>
              <a:t>біна</a:t>
            </a:r>
            <a:r>
              <a:rPr lang="uk-UA" dirty="0"/>
              <a:t> визначається елемент &lt;</a:t>
            </a:r>
            <a:r>
              <a:rPr lang="en-US" dirty="0"/>
              <a:t>bean&gt;. </a:t>
            </a:r>
            <a:r>
              <a:rPr lang="uk-UA" dirty="0"/>
              <a:t>Кожен </a:t>
            </a:r>
            <a:r>
              <a:rPr lang="uk-UA" dirty="0" err="1"/>
              <a:t>бін</a:t>
            </a:r>
            <a:r>
              <a:rPr lang="uk-UA" dirty="0"/>
              <a:t> має атрибут </a:t>
            </a:r>
            <a:r>
              <a:rPr lang="en-US" dirty="0"/>
              <a:t>id, </a:t>
            </a:r>
            <a:r>
              <a:rPr lang="uk-UA" dirty="0"/>
              <a:t>який визначає унікальний ідентифікатор для </a:t>
            </a:r>
            <a:r>
              <a:rPr lang="uk-UA" dirty="0" err="1"/>
              <a:t>біна</a:t>
            </a:r>
            <a:r>
              <a:rPr lang="uk-UA" dirty="0"/>
              <a:t>, та атрибут </a:t>
            </a:r>
            <a:r>
              <a:rPr lang="en-US" dirty="0"/>
              <a:t>class, </a:t>
            </a:r>
            <a:r>
              <a:rPr lang="uk-UA" dirty="0"/>
              <a:t>який вказує повний кваліфікований ім'я класу для створення об'єкта </a:t>
            </a:r>
            <a:r>
              <a:rPr lang="uk-UA" dirty="0" err="1"/>
              <a:t>біна</a:t>
            </a:r>
            <a:r>
              <a:rPr lang="uk-UA" dirty="0"/>
              <a:t>. </a:t>
            </a:r>
            <a:endParaRPr lang="en-US" dirty="0"/>
          </a:p>
          <a:p>
            <a:r>
              <a:rPr lang="uk-UA" dirty="0"/>
              <a:t>Для встановлення </a:t>
            </a:r>
            <a:r>
              <a:rPr lang="uk-UA" dirty="0" err="1"/>
              <a:t>залежностей</a:t>
            </a:r>
            <a:r>
              <a:rPr lang="uk-UA" dirty="0"/>
              <a:t> можна використовувати атрибути &lt;</a:t>
            </a:r>
            <a:r>
              <a:rPr lang="en-US" dirty="0"/>
              <a:t>constructor-</a:t>
            </a:r>
            <a:r>
              <a:rPr lang="en-US" dirty="0" err="1"/>
              <a:t>arg</a:t>
            </a:r>
            <a:r>
              <a:rPr lang="en-US" dirty="0"/>
              <a:t>&gt; </a:t>
            </a:r>
            <a:r>
              <a:rPr lang="uk-UA" dirty="0"/>
              <a:t>або &lt;</a:t>
            </a:r>
            <a:r>
              <a:rPr lang="en-US" dirty="0"/>
              <a:t>property&gt;. </a:t>
            </a:r>
            <a:r>
              <a:rPr lang="uk-UA" dirty="0"/>
              <a:t>У цьому прикладі використано &lt;</a:t>
            </a:r>
            <a:r>
              <a:rPr lang="en-US" dirty="0"/>
              <a:t>constructor-</a:t>
            </a:r>
            <a:r>
              <a:rPr lang="en-US" dirty="0" err="1"/>
              <a:t>arg</a:t>
            </a:r>
            <a:r>
              <a:rPr lang="en-US" dirty="0"/>
              <a:t>&gt; </a:t>
            </a:r>
            <a:r>
              <a:rPr lang="uk-UA" dirty="0"/>
              <a:t>для встановлення залежності через конструктор. </a:t>
            </a:r>
            <a:endParaRPr lang="en-US" dirty="0"/>
          </a:p>
          <a:p>
            <a:r>
              <a:rPr lang="uk-UA" dirty="0"/>
              <a:t>Кожен </a:t>
            </a:r>
            <a:r>
              <a:rPr lang="uk-UA" dirty="0" err="1"/>
              <a:t>бін</a:t>
            </a:r>
            <a:r>
              <a:rPr lang="uk-UA" dirty="0"/>
              <a:t> може мати додаткові параметри, такі як </a:t>
            </a:r>
            <a:r>
              <a:rPr lang="uk-UA" dirty="0" err="1"/>
              <a:t>ініціалізаційні</a:t>
            </a:r>
            <a:r>
              <a:rPr lang="uk-UA" dirty="0"/>
              <a:t> методи, знищення, аргументи конструктора тощо.</a:t>
            </a:r>
          </a:p>
        </p:txBody>
      </p:sp>
    </p:spTree>
    <p:extLst>
      <p:ext uri="{BB962C8B-B14F-4D97-AF65-F5344CB8AC3E}">
        <p14:creationId xmlns:p14="http://schemas.microsoft.com/office/powerpoint/2010/main" val="1590434911"/>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14EB5902-544A-4327-AEAA-2890D48B2265}"/>
              </a:ext>
            </a:extLst>
          </p:cNvPr>
          <p:cNvSpPr>
            <a:spLocks noGrp="1"/>
          </p:cNvSpPr>
          <p:nvPr>
            <p:ph type="title"/>
          </p:nvPr>
        </p:nvSpPr>
        <p:spPr/>
        <p:txBody>
          <a:bodyPr/>
          <a:lstStyle/>
          <a:p>
            <a:endParaRPr lang="uk-UA"/>
          </a:p>
        </p:txBody>
      </p:sp>
      <p:sp>
        <p:nvSpPr>
          <p:cNvPr id="3" name="Місце для вмісту 2">
            <a:extLst>
              <a:ext uri="{FF2B5EF4-FFF2-40B4-BE49-F238E27FC236}">
                <a16:creationId xmlns:a16="http://schemas.microsoft.com/office/drawing/2014/main" id="{AA12F75E-AF08-4E48-B1E1-6C19FB17F0B8}"/>
              </a:ext>
            </a:extLst>
          </p:cNvPr>
          <p:cNvSpPr>
            <a:spLocks noGrp="1"/>
          </p:cNvSpPr>
          <p:nvPr>
            <p:ph idx="1"/>
          </p:nvPr>
        </p:nvSpPr>
        <p:spPr/>
        <p:txBody>
          <a:bodyPr/>
          <a:lstStyle/>
          <a:p>
            <a:endParaRPr lang="uk-UA"/>
          </a:p>
        </p:txBody>
      </p:sp>
      <p:pic>
        <p:nvPicPr>
          <p:cNvPr id="5" name="Рисунок 4">
            <a:extLst>
              <a:ext uri="{FF2B5EF4-FFF2-40B4-BE49-F238E27FC236}">
                <a16:creationId xmlns:a16="http://schemas.microsoft.com/office/drawing/2014/main" id="{4CF69CF6-2BD7-4EF7-A4DC-1A97A00A110C}"/>
              </a:ext>
            </a:extLst>
          </p:cNvPr>
          <p:cNvPicPr>
            <a:picLocks noChangeAspect="1"/>
          </p:cNvPicPr>
          <p:nvPr/>
        </p:nvPicPr>
        <p:blipFill>
          <a:blip r:embed="rId3"/>
          <a:stretch>
            <a:fillRect/>
          </a:stretch>
        </p:blipFill>
        <p:spPr>
          <a:xfrm>
            <a:off x="93482" y="0"/>
            <a:ext cx="12005035" cy="6858000"/>
          </a:xfrm>
          <a:prstGeom prst="rect">
            <a:avLst/>
          </a:prstGeom>
        </p:spPr>
      </p:pic>
    </p:spTree>
    <p:extLst>
      <p:ext uri="{BB962C8B-B14F-4D97-AF65-F5344CB8AC3E}">
        <p14:creationId xmlns:p14="http://schemas.microsoft.com/office/powerpoint/2010/main" val="4280800701"/>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7CF4E82F-BDCC-4D86-96C6-948AC0776326}"/>
              </a:ext>
            </a:extLst>
          </p:cNvPr>
          <p:cNvSpPr>
            <a:spLocks noGrp="1"/>
          </p:cNvSpPr>
          <p:nvPr>
            <p:ph type="title"/>
          </p:nvPr>
        </p:nvSpPr>
        <p:spPr/>
        <p:txBody>
          <a:bodyPr/>
          <a:lstStyle/>
          <a:p>
            <a:endParaRPr lang="uk-UA"/>
          </a:p>
        </p:txBody>
      </p:sp>
      <p:sp>
        <p:nvSpPr>
          <p:cNvPr id="3" name="Місце для вмісту 2">
            <a:extLst>
              <a:ext uri="{FF2B5EF4-FFF2-40B4-BE49-F238E27FC236}">
                <a16:creationId xmlns:a16="http://schemas.microsoft.com/office/drawing/2014/main" id="{4536BBA4-F4EC-4940-BCD1-FB8909BE5AF1}"/>
              </a:ext>
            </a:extLst>
          </p:cNvPr>
          <p:cNvSpPr>
            <a:spLocks noGrp="1"/>
          </p:cNvSpPr>
          <p:nvPr>
            <p:ph idx="1"/>
          </p:nvPr>
        </p:nvSpPr>
        <p:spPr>
          <a:xfrm>
            <a:off x="1000760" y="601504"/>
            <a:ext cx="10515600" cy="4351338"/>
          </a:xfrm>
        </p:spPr>
        <p:txBody>
          <a:bodyPr/>
          <a:lstStyle/>
          <a:p>
            <a:r>
              <a:rPr lang="uk-UA" dirty="0"/>
              <a:t>В 2004 році Мартін Фаулер запропонував відійти від </a:t>
            </a:r>
            <a:r>
              <a:rPr lang="uk-UA" dirty="0" err="1"/>
              <a:t>терміна</a:t>
            </a:r>
            <a:r>
              <a:rPr lang="uk-UA" dirty="0"/>
              <a:t> </a:t>
            </a:r>
            <a:r>
              <a:rPr lang="en-US" dirty="0"/>
              <a:t>Inversion of Control (</a:t>
            </a:r>
            <a:r>
              <a:rPr lang="en-US" dirty="0" err="1"/>
              <a:t>IoC</a:t>
            </a:r>
            <a:r>
              <a:rPr lang="en-US" dirty="0"/>
              <a:t>) </a:t>
            </a:r>
            <a:r>
              <a:rPr lang="uk-UA" dirty="0"/>
              <a:t>на користь </a:t>
            </a:r>
            <a:r>
              <a:rPr lang="en-US" dirty="0"/>
              <a:t>Dependency Injection (DI), </a:t>
            </a:r>
            <a:r>
              <a:rPr lang="uk-UA" dirty="0"/>
              <a:t>мотивує це тим, що термін </a:t>
            </a:r>
            <a:r>
              <a:rPr lang="en-US" dirty="0" err="1"/>
              <a:t>IoC</a:t>
            </a:r>
            <a:r>
              <a:rPr lang="en-US" dirty="0"/>
              <a:t> </a:t>
            </a:r>
            <a:r>
              <a:rPr lang="uk-UA" dirty="0"/>
              <a:t>занадто загальний і викликає проблеми в розумінні</a:t>
            </a:r>
          </a:p>
        </p:txBody>
      </p:sp>
      <p:pic>
        <p:nvPicPr>
          <p:cNvPr id="6146" name="Picture 2" descr="Martin Fowler (software engineer) - Wikipedia">
            <a:extLst>
              <a:ext uri="{FF2B5EF4-FFF2-40B4-BE49-F238E27FC236}">
                <a16:creationId xmlns:a16="http://schemas.microsoft.com/office/drawing/2014/main" id="{B4267090-F083-4DAC-B6CC-2F5F3FB0FAB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92321" y="2777173"/>
            <a:ext cx="2647634" cy="353472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9095173"/>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68FC3E9E-DB20-484B-8B28-9F91F86B2E68}"/>
              </a:ext>
            </a:extLst>
          </p:cNvPr>
          <p:cNvSpPr>
            <a:spLocks noGrp="1"/>
          </p:cNvSpPr>
          <p:nvPr>
            <p:ph type="title"/>
          </p:nvPr>
        </p:nvSpPr>
        <p:spPr/>
        <p:txBody>
          <a:bodyPr/>
          <a:lstStyle/>
          <a:p>
            <a:endParaRPr lang="uk-UA"/>
          </a:p>
        </p:txBody>
      </p:sp>
      <p:sp>
        <p:nvSpPr>
          <p:cNvPr id="3" name="Місце для вмісту 2">
            <a:extLst>
              <a:ext uri="{FF2B5EF4-FFF2-40B4-BE49-F238E27FC236}">
                <a16:creationId xmlns:a16="http://schemas.microsoft.com/office/drawing/2014/main" id="{0BFD06AC-A5C7-474F-9C1B-DA586316EF9A}"/>
              </a:ext>
            </a:extLst>
          </p:cNvPr>
          <p:cNvSpPr>
            <a:spLocks noGrp="1"/>
          </p:cNvSpPr>
          <p:nvPr>
            <p:ph idx="1"/>
          </p:nvPr>
        </p:nvSpPr>
        <p:spPr/>
        <p:txBody>
          <a:bodyPr/>
          <a:lstStyle/>
          <a:p>
            <a:r>
              <a:rPr lang="en-US" dirty="0" err="1"/>
              <a:t>Dipendency</a:t>
            </a:r>
            <a:r>
              <a:rPr lang="en-US" dirty="0"/>
              <a:t> Injection (DI) - </a:t>
            </a:r>
            <a:r>
              <a:rPr lang="uk-UA" dirty="0"/>
              <a:t>це шаблон проектування, який дозволяє розробникам "розв'язувати" </a:t>
            </a:r>
            <a:r>
              <a:rPr lang="uk-UA" dirty="0" err="1"/>
              <a:t>компонети</a:t>
            </a:r>
            <a:r>
              <a:rPr lang="uk-UA" dirty="0"/>
              <a:t> їх додатку, послабляючи зв'язки між ними</a:t>
            </a:r>
          </a:p>
        </p:txBody>
      </p:sp>
    </p:spTree>
    <p:extLst>
      <p:ext uri="{BB962C8B-B14F-4D97-AF65-F5344CB8AC3E}">
        <p14:creationId xmlns:p14="http://schemas.microsoft.com/office/powerpoint/2010/main" val="883204698"/>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EE10B69C-A398-458E-99BF-ECC2417EE8D9}"/>
              </a:ext>
            </a:extLst>
          </p:cNvPr>
          <p:cNvSpPr>
            <a:spLocks noGrp="1"/>
          </p:cNvSpPr>
          <p:nvPr>
            <p:ph type="title"/>
          </p:nvPr>
        </p:nvSpPr>
        <p:spPr/>
        <p:txBody>
          <a:bodyPr/>
          <a:lstStyle/>
          <a:p>
            <a:endParaRPr lang="uk-UA"/>
          </a:p>
        </p:txBody>
      </p:sp>
      <p:sp>
        <p:nvSpPr>
          <p:cNvPr id="3" name="Місце для вмісту 2">
            <a:extLst>
              <a:ext uri="{FF2B5EF4-FFF2-40B4-BE49-F238E27FC236}">
                <a16:creationId xmlns:a16="http://schemas.microsoft.com/office/drawing/2014/main" id="{70693331-A34E-4CD8-9D66-030EA054AE45}"/>
              </a:ext>
            </a:extLst>
          </p:cNvPr>
          <p:cNvSpPr>
            <a:spLocks noGrp="1"/>
          </p:cNvSpPr>
          <p:nvPr>
            <p:ph idx="1"/>
          </p:nvPr>
        </p:nvSpPr>
        <p:spPr/>
        <p:txBody>
          <a:bodyPr/>
          <a:lstStyle/>
          <a:p>
            <a:r>
              <a:rPr lang="en-US" dirty="0"/>
              <a:t>Constructor Injection – </a:t>
            </a:r>
            <a:r>
              <a:rPr lang="uk-UA" dirty="0"/>
              <a:t>використання через конструктор</a:t>
            </a:r>
          </a:p>
          <a:p>
            <a:endParaRPr lang="uk-UA" dirty="0"/>
          </a:p>
          <a:p>
            <a:r>
              <a:rPr lang="en-US" dirty="0"/>
              <a:t>Setter Injection - </a:t>
            </a:r>
            <a:r>
              <a:rPr lang="uk-UA" dirty="0"/>
              <a:t>використання через сетери</a:t>
            </a:r>
          </a:p>
          <a:p>
            <a:endParaRPr lang="uk-UA" dirty="0"/>
          </a:p>
          <a:p>
            <a:r>
              <a:rPr lang="ru-RU" dirty="0" err="1"/>
              <a:t>Method</a:t>
            </a:r>
            <a:r>
              <a:rPr lang="ru-RU" dirty="0"/>
              <a:t> </a:t>
            </a:r>
            <a:r>
              <a:rPr lang="ru-RU" dirty="0" err="1"/>
              <a:t>Injection</a:t>
            </a:r>
            <a:r>
              <a:rPr lang="ru-RU" dirty="0"/>
              <a:t> - </a:t>
            </a:r>
            <a:r>
              <a:rPr lang="ru-RU" dirty="0" err="1"/>
              <a:t>використання</a:t>
            </a:r>
            <a:r>
              <a:rPr lang="ru-RU" dirty="0"/>
              <a:t> через </a:t>
            </a:r>
            <a:r>
              <a:rPr lang="ru-RU" dirty="0" err="1"/>
              <a:t>гетери</a:t>
            </a:r>
            <a:endParaRPr lang="uk-UA" dirty="0"/>
          </a:p>
        </p:txBody>
      </p:sp>
    </p:spTree>
    <p:extLst>
      <p:ext uri="{BB962C8B-B14F-4D97-AF65-F5344CB8AC3E}">
        <p14:creationId xmlns:p14="http://schemas.microsoft.com/office/powerpoint/2010/main" val="331558693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Місце для вмісту 2">
            <a:extLst>
              <a:ext uri="{FF2B5EF4-FFF2-40B4-BE49-F238E27FC236}">
                <a16:creationId xmlns:a16="http://schemas.microsoft.com/office/drawing/2014/main" id="{ECEA6B67-AEAD-4E9C-9157-E94B8DD28A6B}"/>
              </a:ext>
            </a:extLst>
          </p:cNvPr>
          <p:cNvSpPr>
            <a:spLocks noGrp="1"/>
          </p:cNvSpPr>
          <p:nvPr>
            <p:ph idx="1"/>
          </p:nvPr>
        </p:nvSpPr>
        <p:spPr>
          <a:xfrm>
            <a:off x="949960" y="1406208"/>
            <a:ext cx="10515600" cy="5821363"/>
          </a:xfrm>
        </p:spPr>
        <p:txBody>
          <a:bodyPr>
            <a:normAutofit/>
          </a:bodyPr>
          <a:lstStyle/>
          <a:p>
            <a:pPr marL="0" indent="0" algn="just">
              <a:buNone/>
            </a:pPr>
            <a:r>
              <a:rPr lang="en-US" sz="3500" dirty="0">
                <a:solidFill>
                  <a:srgbClr val="00B050"/>
                </a:solidFill>
              </a:rPr>
              <a:t>Spring</a:t>
            </a:r>
            <a:r>
              <a:rPr lang="en-US" sz="3500" dirty="0"/>
              <a:t> </a:t>
            </a:r>
            <a:r>
              <a:rPr lang="uk-UA" sz="3500" dirty="0"/>
              <a:t>був вперше випущений під ліцензією </a:t>
            </a:r>
            <a:r>
              <a:rPr lang="en-US" sz="3500" dirty="0"/>
              <a:t>Apache 2.0 license </a:t>
            </a:r>
            <a:r>
              <a:rPr lang="uk-UA" sz="3500" dirty="0"/>
              <a:t>в червні 2003 року. Перший стабільний реліз 1.0 був випущений в березні 2004. </a:t>
            </a:r>
            <a:r>
              <a:rPr lang="en-US" sz="3500" dirty="0"/>
              <a:t>Spring 2.0 </a:t>
            </a:r>
            <a:r>
              <a:rPr lang="uk-UA" sz="3500" dirty="0"/>
              <a:t>був випущений в жовтні 2006</a:t>
            </a:r>
          </a:p>
        </p:txBody>
      </p:sp>
      <p:pic>
        <p:nvPicPr>
          <p:cNvPr id="5122" name="Picture 2" descr="Что такое Apache | Рег.ру">
            <a:extLst>
              <a:ext uri="{FF2B5EF4-FFF2-40B4-BE49-F238E27FC236}">
                <a16:creationId xmlns:a16="http://schemas.microsoft.com/office/drawing/2014/main" id="{9D8C19F2-2982-4B91-9AD8-4ECC2AC9B64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21050" y="3429000"/>
            <a:ext cx="4765990" cy="2398077"/>
          </a:xfrm>
          <a:prstGeom prst="rect">
            <a:avLst/>
          </a:prstGeom>
          <a:noFill/>
          <a:extLst>
            <a:ext uri="{909E8E84-426E-40DD-AFC4-6F175D3DCCD1}">
              <a14:hiddenFill xmlns:a14="http://schemas.microsoft.com/office/drawing/2010/main">
                <a:solidFill>
                  <a:srgbClr val="FFFFFF"/>
                </a:solidFill>
              </a14:hiddenFill>
            </a:ext>
          </a:extLst>
        </p:spPr>
      </p:pic>
      <p:sp>
        <p:nvSpPr>
          <p:cNvPr id="5" name="Заголовок 1">
            <a:extLst>
              <a:ext uri="{FF2B5EF4-FFF2-40B4-BE49-F238E27FC236}">
                <a16:creationId xmlns:a16="http://schemas.microsoft.com/office/drawing/2014/main" id="{91E10EC7-988A-49F8-B9F2-4C99F9354C6A}"/>
              </a:ext>
            </a:extLst>
          </p:cNvPr>
          <p:cNvSpPr>
            <a:spLocks noGrp="1"/>
          </p:cNvSpPr>
          <p:nvPr>
            <p:ph type="title"/>
          </p:nvPr>
        </p:nvSpPr>
        <p:spPr>
          <a:xfrm>
            <a:off x="949960" y="80645"/>
            <a:ext cx="10515600" cy="1325563"/>
          </a:xfrm>
        </p:spPr>
        <p:txBody>
          <a:bodyPr/>
          <a:lstStyle/>
          <a:p>
            <a:r>
              <a:rPr lang="en-US" dirty="0"/>
              <a:t>Spring: </a:t>
            </a:r>
            <a:r>
              <a:rPr lang="uk-UA" dirty="0"/>
              <a:t>історія версій</a:t>
            </a:r>
          </a:p>
        </p:txBody>
      </p:sp>
    </p:spTree>
    <p:extLst>
      <p:ext uri="{BB962C8B-B14F-4D97-AF65-F5344CB8AC3E}">
        <p14:creationId xmlns:p14="http://schemas.microsoft.com/office/powerpoint/2010/main" val="1602526364"/>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F7FACEA6-7816-46ED-A03B-267261DCE43D}"/>
              </a:ext>
            </a:extLst>
          </p:cNvPr>
          <p:cNvSpPr>
            <a:spLocks noGrp="1"/>
          </p:cNvSpPr>
          <p:nvPr>
            <p:ph type="title"/>
          </p:nvPr>
        </p:nvSpPr>
        <p:spPr/>
        <p:txBody>
          <a:bodyPr/>
          <a:lstStyle/>
          <a:p>
            <a:endParaRPr lang="uk-UA"/>
          </a:p>
        </p:txBody>
      </p:sp>
      <p:sp>
        <p:nvSpPr>
          <p:cNvPr id="3" name="Місце для вмісту 2">
            <a:extLst>
              <a:ext uri="{FF2B5EF4-FFF2-40B4-BE49-F238E27FC236}">
                <a16:creationId xmlns:a16="http://schemas.microsoft.com/office/drawing/2014/main" id="{176894F8-75EB-4065-B310-CF7E3AECB619}"/>
              </a:ext>
            </a:extLst>
          </p:cNvPr>
          <p:cNvSpPr>
            <a:spLocks noGrp="1"/>
          </p:cNvSpPr>
          <p:nvPr>
            <p:ph idx="1"/>
          </p:nvPr>
        </p:nvSpPr>
        <p:spPr/>
        <p:txBody>
          <a:bodyPr/>
          <a:lstStyle/>
          <a:p>
            <a:endParaRPr lang="uk-UA" dirty="0"/>
          </a:p>
        </p:txBody>
      </p:sp>
      <p:pic>
        <p:nvPicPr>
          <p:cNvPr id="6" name="Рисунок 5">
            <a:extLst>
              <a:ext uri="{FF2B5EF4-FFF2-40B4-BE49-F238E27FC236}">
                <a16:creationId xmlns:a16="http://schemas.microsoft.com/office/drawing/2014/main" id="{652BF07E-CA10-493B-8689-ABA470E45362}"/>
              </a:ext>
            </a:extLst>
          </p:cNvPr>
          <p:cNvPicPr>
            <a:picLocks noChangeAspect="1"/>
          </p:cNvPicPr>
          <p:nvPr/>
        </p:nvPicPr>
        <p:blipFill>
          <a:blip r:embed="rId2"/>
          <a:stretch>
            <a:fillRect/>
          </a:stretch>
        </p:blipFill>
        <p:spPr>
          <a:xfrm>
            <a:off x="1801554" y="0"/>
            <a:ext cx="8588891" cy="6858000"/>
          </a:xfrm>
          <a:prstGeom prst="rect">
            <a:avLst/>
          </a:prstGeom>
        </p:spPr>
      </p:pic>
    </p:spTree>
    <p:extLst>
      <p:ext uri="{BB962C8B-B14F-4D97-AF65-F5344CB8AC3E}">
        <p14:creationId xmlns:p14="http://schemas.microsoft.com/office/powerpoint/2010/main" val="1617751151"/>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8A8F2C76-5AC8-40E3-8C9B-44FDD34CD941}"/>
              </a:ext>
            </a:extLst>
          </p:cNvPr>
          <p:cNvSpPr>
            <a:spLocks noGrp="1"/>
          </p:cNvSpPr>
          <p:nvPr>
            <p:ph type="title"/>
          </p:nvPr>
        </p:nvSpPr>
        <p:spPr/>
        <p:txBody>
          <a:bodyPr/>
          <a:lstStyle/>
          <a:p>
            <a:endParaRPr lang="uk-UA"/>
          </a:p>
        </p:txBody>
      </p:sp>
      <p:sp>
        <p:nvSpPr>
          <p:cNvPr id="3" name="Місце для вмісту 2">
            <a:extLst>
              <a:ext uri="{FF2B5EF4-FFF2-40B4-BE49-F238E27FC236}">
                <a16:creationId xmlns:a16="http://schemas.microsoft.com/office/drawing/2014/main" id="{C81D734F-0BE9-43AA-8DEF-64004E0B58A0}"/>
              </a:ext>
            </a:extLst>
          </p:cNvPr>
          <p:cNvSpPr>
            <a:spLocks noGrp="1"/>
          </p:cNvSpPr>
          <p:nvPr>
            <p:ph idx="1"/>
          </p:nvPr>
        </p:nvSpPr>
        <p:spPr/>
        <p:txBody>
          <a:bodyPr/>
          <a:lstStyle/>
          <a:p>
            <a:endParaRPr lang="uk-UA"/>
          </a:p>
        </p:txBody>
      </p:sp>
      <p:pic>
        <p:nvPicPr>
          <p:cNvPr id="5" name="Рисунок 4">
            <a:extLst>
              <a:ext uri="{FF2B5EF4-FFF2-40B4-BE49-F238E27FC236}">
                <a16:creationId xmlns:a16="http://schemas.microsoft.com/office/drawing/2014/main" id="{1074DECF-F5FD-456D-89B1-C5EB49959BBF}"/>
              </a:ext>
            </a:extLst>
          </p:cNvPr>
          <p:cNvPicPr>
            <a:picLocks noChangeAspect="1"/>
          </p:cNvPicPr>
          <p:nvPr/>
        </p:nvPicPr>
        <p:blipFill>
          <a:blip r:embed="rId2"/>
          <a:stretch>
            <a:fillRect/>
          </a:stretch>
        </p:blipFill>
        <p:spPr>
          <a:xfrm>
            <a:off x="1801554" y="0"/>
            <a:ext cx="8588891" cy="6858000"/>
          </a:xfrm>
          <a:prstGeom prst="rect">
            <a:avLst/>
          </a:prstGeom>
        </p:spPr>
      </p:pic>
    </p:spTree>
    <p:extLst>
      <p:ext uri="{BB962C8B-B14F-4D97-AF65-F5344CB8AC3E}">
        <p14:creationId xmlns:p14="http://schemas.microsoft.com/office/powerpoint/2010/main" val="331331007"/>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BF4ED7B4-EAD0-40AD-B78B-1CB65069FCC3}"/>
              </a:ext>
            </a:extLst>
          </p:cNvPr>
          <p:cNvSpPr>
            <a:spLocks noGrp="1"/>
          </p:cNvSpPr>
          <p:nvPr>
            <p:ph type="title"/>
          </p:nvPr>
        </p:nvSpPr>
        <p:spPr/>
        <p:txBody>
          <a:bodyPr/>
          <a:lstStyle/>
          <a:p>
            <a:endParaRPr lang="uk-UA"/>
          </a:p>
        </p:txBody>
      </p:sp>
      <p:sp>
        <p:nvSpPr>
          <p:cNvPr id="3" name="Місце для вмісту 2">
            <a:extLst>
              <a:ext uri="{FF2B5EF4-FFF2-40B4-BE49-F238E27FC236}">
                <a16:creationId xmlns:a16="http://schemas.microsoft.com/office/drawing/2014/main" id="{199808E9-48CB-4C87-A6DA-BC89F771A221}"/>
              </a:ext>
            </a:extLst>
          </p:cNvPr>
          <p:cNvSpPr>
            <a:spLocks noGrp="1"/>
          </p:cNvSpPr>
          <p:nvPr>
            <p:ph idx="1"/>
          </p:nvPr>
        </p:nvSpPr>
        <p:spPr/>
        <p:txBody>
          <a:bodyPr/>
          <a:lstStyle/>
          <a:p>
            <a:endParaRPr lang="uk-UA"/>
          </a:p>
        </p:txBody>
      </p:sp>
      <p:pic>
        <p:nvPicPr>
          <p:cNvPr id="4" name="Рисунок 3">
            <a:extLst>
              <a:ext uri="{FF2B5EF4-FFF2-40B4-BE49-F238E27FC236}">
                <a16:creationId xmlns:a16="http://schemas.microsoft.com/office/drawing/2014/main" id="{19C00637-9E47-4B0D-8D35-3F4FB400BC98}"/>
              </a:ext>
            </a:extLst>
          </p:cNvPr>
          <p:cNvPicPr>
            <a:picLocks noChangeAspect="1"/>
          </p:cNvPicPr>
          <p:nvPr/>
        </p:nvPicPr>
        <p:blipFill>
          <a:blip r:embed="rId2"/>
          <a:stretch>
            <a:fillRect/>
          </a:stretch>
        </p:blipFill>
        <p:spPr>
          <a:xfrm>
            <a:off x="1742547" y="0"/>
            <a:ext cx="8706906" cy="6858000"/>
          </a:xfrm>
          <a:prstGeom prst="rect">
            <a:avLst/>
          </a:prstGeom>
        </p:spPr>
      </p:pic>
    </p:spTree>
    <p:extLst>
      <p:ext uri="{BB962C8B-B14F-4D97-AF65-F5344CB8AC3E}">
        <p14:creationId xmlns:p14="http://schemas.microsoft.com/office/powerpoint/2010/main" val="1815282103"/>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Місце для вмісту 2">
            <a:extLst>
              <a:ext uri="{FF2B5EF4-FFF2-40B4-BE49-F238E27FC236}">
                <a16:creationId xmlns:a16="http://schemas.microsoft.com/office/drawing/2014/main" id="{23571C2E-216D-46CE-9C62-AB4B30B7CD50}"/>
              </a:ext>
            </a:extLst>
          </p:cNvPr>
          <p:cNvSpPr>
            <a:spLocks noGrp="1"/>
          </p:cNvSpPr>
          <p:nvPr>
            <p:ph idx="1"/>
          </p:nvPr>
        </p:nvSpPr>
        <p:spPr>
          <a:xfrm>
            <a:off x="838200" y="457200"/>
            <a:ext cx="10515600" cy="5719763"/>
          </a:xfrm>
        </p:spPr>
        <p:txBody>
          <a:bodyPr>
            <a:normAutofit fontScale="92500" lnSpcReduction="10000"/>
          </a:bodyPr>
          <a:lstStyle/>
          <a:p>
            <a:r>
              <a:rPr lang="uk-UA" dirty="0"/>
              <a:t>Контекст - середовище, в якому існує об'єкт.</a:t>
            </a:r>
          </a:p>
          <a:p>
            <a:endParaRPr lang="uk-UA" dirty="0"/>
          </a:p>
          <a:p>
            <a:r>
              <a:rPr lang="uk-UA" b="1" dirty="0"/>
              <a:t>Об'єкт - розроблювана компонента (</a:t>
            </a:r>
            <a:r>
              <a:rPr lang="en-US" b="1" dirty="0"/>
              <a:t>JavaBean)</a:t>
            </a:r>
            <a:r>
              <a:rPr lang="en-US" dirty="0"/>
              <a:t>: </a:t>
            </a:r>
            <a:r>
              <a:rPr lang="uk-UA" dirty="0"/>
              <a:t>Це означає, що об'єкт є частиною програми, яка реалізує певну функціональність або представляє деякий об'єкт в програмі. В контексті </a:t>
            </a:r>
            <a:r>
              <a:rPr lang="en-US" dirty="0"/>
              <a:t>JavaBeans, </a:t>
            </a:r>
            <a:r>
              <a:rPr lang="uk-UA" dirty="0"/>
              <a:t>це об'єкт </a:t>
            </a:r>
            <a:r>
              <a:rPr lang="en-US" dirty="0"/>
              <a:t>Java, </a:t>
            </a:r>
            <a:r>
              <a:rPr lang="uk-UA" dirty="0"/>
              <a:t>який відповідає стандартним правилам, таким як наявність публічних методів-</a:t>
            </a:r>
            <a:r>
              <a:rPr lang="uk-UA" dirty="0" err="1"/>
              <a:t>геттерів</a:t>
            </a:r>
            <a:r>
              <a:rPr lang="uk-UA" dirty="0"/>
              <a:t> і методів-</a:t>
            </a:r>
            <a:r>
              <a:rPr lang="uk-UA" dirty="0" err="1"/>
              <a:t>сеттерів</a:t>
            </a:r>
            <a:r>
              <a:rPr lang="uk-UA" dirty="0"/>
              <a:t> для доступу до властивостей.</a:t>
            </a:r>
          </a:p>
          <a:p>
            <a:r>
              <a:rPr lang="uk-UA" b="1" dirty="0"/>
              <a:t>Середовище - всі інші компоненти (</a:t>
            </a:r>
            <a:r>
              <a:rPr lang="uk-UA" b="1" dirty="0" err="1"/>
              <a:t>біни</a:t>
            </a:r>
            <a:r>
              <a:rPr lang="uk-UA" b="1" dirty="0"/>
              <a:t>), необхідні для життєвого циклу вашої компоненти</a:t>
            </a:r>
            <a:r>
              <a:rPr lang="uk-UA" dirty="0"/>
              <a:t>: Це означає, що компонента взаємодіє з іншими компонентами в системі, які забезпечують необхідне середовище для її функціонування. Ці інші компоненти, або "</a:t>
            </a:r>
            <a:r>
              <a:rPr lang="uk-UA" dirty="0" err="1"/>
              <a:t>біни</a:t>
            </a:r>
            <a:r>
              <a:rPr lang="uk-UA" dirty="0"/>
              <a:t>", можуть включатися у конфігураційному файлі та забезпечувати різні функції, такі як керування життєвим циклом об'єктів, ін'єкція </a:t>
            </a:r>
            <a:r>
              <a:rPr lang="uk-UA" dirty="0" err="1"/>
              <a:t>залежностей</a:t>
            </a:r>
            <a:r>
              <a:rPr lang="uk-UA" dirty="0"/>
              <a:t> та інше.</a:t>
            </a:r>
          </a:p>
          <a:p>
            <a:endParaRPr lang="uk-UA" dirty="0"/>
          </a:p>
        </p:txBody>
      </p:sp>
    </p:spTree>
    <p:extLst>
      <p:ext uri="{BB962C8B-B14F-4D97-AF65-F5344CB8AC3E}">
        <p14:creationId xmlns:p14="http://schemas.microsoft.com/office/powerpoint/2010/main" val="3138361464"/>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014F0138-63A9-4CCE-9DF8-3615DFC0AFAA}"/>
              </a:ext>
            </a:extLst>
          </p:cNvPr>
          <p:cNvSpPr>
            <a:spLocks noGrp="1"/>
          </p:cNvSpPr>
          <p:nvPr>
            <p:ph type="title"/>
          </p:nvPr>
        </p:nvSpPr>
        <p:spPr/>
        <p:txBody>
          <a:bodyPr/>
          <a:lstStyle/>
          <a:p>
            <a:endParaRPr lang="uk-UA"/>
          </a:p>
        </p:txBody>
      </p:sp>
      <p:sp>
        <p:nvSpPr>
          <p:cNvPr id="3" name="Місце для вмісту 2">
            <a:extLst>
              <a:ext uri="{FF2B5EF4-FFF2-40B4-BE49-F238E27FC236}">
                <a16:creationId xmlns:a16="http://schemas.microsoft.com/office/drawing/2014/main" id="{020C5DDF-FF16-4911-8CBA-7722B0EBD73D}"/>
              </a:ext>
            </a:extLst>
          </p:cNvPr>
          <p:cNvSpPr>
            <a:spLocks noGrp="1"/>
          </p:cNvSpPr>
          <p:nvPr>
            <p:ph idx="1"/>
          </p:nvPr>
        </p:nvSpPr>
        <p:spPr/>
        <p:txBody>
          <a:bodyPr/>
          <a:lstStyle/>
          <a:p>
            <a:r>
              <a:rPr lang="uk-UA" dirty="0"/>
              <a:t>Наприклад, контролер, який дає можливість відправити клієнту повідомлення по пошті, в даному випадку є об'єктом, а сам </a:t>
            </a:r>
            <a:r>
              <a:rPr lang="uk-UA" dirty="0" err="1"/>
              <a:t>мейлер</a:t>
            </a:r>
            <a:r>
              <a:rPr lang="uk-UA" dirty="0"/>
              <a:t> і логер - є середовище оточення.</a:t>
            </a:r>
          </a:p>
        </p:txBody>
      </p:sp>
    </p:spTree>
    <p:extLst>
      <p:ext uri="{BB962C8B-B14F-4D97-AF65-F5344CB8AC3E}">
        <p14:creationId xmlns:p14="http://schemas.microsoft.com/office/powerpoint/2010/main" val="160102624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1104B0E3-1962-4976-B40E-D5D0D75910AB}"/>
              </a:ext>
            </a:extLst>
          </p:cNvPr>
          <p:cNvSpPr>
            <a:spLocks noGrp="1"/>
          </p:cNvSpPr>
          <p:nvPr>
            <p:ph type="title"/>
          </p:nvPr>
        </p:nvSpPr>
        <p:spPr/>
        <p:txBody>
          <a:bodyPr/>
          <a:lstStyle/>
          <a:p>
            <a:r>
              <a:rPr lang="en-US" b="1" dirty="0"/>
              <a:t>Spring: </a:t>
            </a:r>
            <a:r>
              <a:rPr lang="uk-UA" b="1" dirty="0"/>
              <a:t>історія версій</a:t>
            </a:r>
          </a:p>
        </p:txBody>
      </p:sp>
      <p:sp>
        <p:nvSpPr>
          <p:cNvPr id="3" name="Місце для вмісту 2">
            <a:extLst>
              <a:ext uri="{FF2B5EF4-FFF2-40B4-BE49-F238E27FC236}">
                <a16:creationId xmlns:a16="http://schemas.microsoft.com/office/drawing/2014/main" id="{C54B2345-BDED-4FA8-B910-EE44E42A23D3}"/>
              </a:ext>
            </a:extLst>
          </p:cNvPr>
          <p:cNvSpPr>
            <a:spLocks noGrp="1"/>
          </p:cNvSpPr>
          <p:nvPr>
            <p:ph idx="1"/>
          </p:nvPr>
        </p:nvSpPr>
        <p:spPr>
          <a:xfrm>
            <a:off x="838200" y="1402080"/>
            <a:ext cx="10515600" cy="4774883"/>
          </a:xfrm>
        </p:spPr>
        <p:txBody>
          <a:bodyPr>
            <a:normAutofit fontScale="92500" lnSpcReduction="20000"/>
          </a:bodyPr>
          <a:lstStyle/>
          <a:p>
            <a:r>
              <a:rPr lang="en-US" b="1" dirty="0"/>
              <a:t>Spring Framework 3.0</a:t>
            </a:r>
            <a:r>
              <a:rPr lang="en-US" dirty="0"/>
              <a:t>: </a:t>
            </a:r>
            <a:r>
              <a:rPr lang="uk-UA" dirty="0"/>
              <a:t>Випущено в грудні 2009 року.</a:t>
            </a:r>
          </a:p>
          <a:p>
            <a:r>
              <a:rPr lang="en-US" b="1" dirty="0"/>
              <a:t>Spring Framework 3.1</a:t>
            </a:r>
            <a:r>
              <a:rPr lang="en-US" dirty="0"/>
              <a:t>: </a:t>
            </a:r>
            <a:r>
              <a:rPr lang="uk-UA" dirty="0"/>
              <a:t>Випущено в грудні 2011 року.</a:t>
            </a:r>
          </a:p>
          <a:p>
            <a:r>
              <a:rPr lang="en-US" b="1" dirty="0"/>
              <a:t>Spring Framework 3.2</a:t>
            </a:r>
            <a:r>
              <a:rPr lang="en-US" dirty="0"/>
              <a:t>: </a:t>
            </a:r>
            <a:r>
              <a:rPr lang="uk-UA" dirty="0"/>
              <a:t>Випущено в грудні 2012 року.</a:t>
            </a:r>
          </a:p>
          <a:p>
            <a:r>
              <a:rPr lang="en-US" b="1" dirty="0"/>
              <a:t>Spring Framework 4.0</a:t>
            </a:r>
            <a:r>
              <a:rPr lang="en-US" dirty="0"/>
              <a:t>: </a:t>
            </a:r>
            <a:r>
              <a:rPr lang="uk-UA" dirty="0"/>
              <a:t>Випущено в грудні 2013 року.</a:t>
            </a:r>
          </a:p>
          <a:p>
            <a:r>
              <a:rPr lang="en-US" b="1" dirty="0"/>
              <a:t>Spring Framework 4.1</a:t>
            </a:r>
            <a:r>
              <a:rPr lang="en-US" dirty="0"/>
              <a:t>: </a:t>
            </a:r>
            <a:r>
              <a:rPr lang="uk-UA" dirty="0"/>
              <a:t>Випущено в вересні 2014 року.</a:t>
            </a:r>
          </a:p>
          <a:p>
            <a:r>
              <a:rPr lang="en-US" b="1" dirty="0"/>
              <a:t>Spring Framework 4.2</a:t>
            </a:r>
            <a:r>
              <a:rPr lang="en-US" dirty="0"/>
              <a:t>: </a:t>
            </a:r>
            <a:r>
              <a:rPr lang="uk-UA" dirty="0"/>
              <a:t>Випущено в липні 2015 року.</a:t>
            </a:r>
          </a:p>
          <a:p>
            <a:r>
              <a:rPr lang="en-US" b="1" dirty="0"/>
              <a:t>Spring Framework 4.3</a:t>
            </a:r>
            <a:r>
              <a:rPr lang="en-US" dirty="0"/>
              <a:t>: </a:t>
            </a:r>
            <a:r>
              <a:rPr lang="uk-UA" dirty="0"/>
              <a:t>Випущено в червні 2016 року.</a:t>
            </a:r>
          </a:p>
          <a:p>
            <a:r>
              <a:rPr lang="en-US" b="1" dirty="0"/>
              <a:t>Spring Framework 5.0</a:t>
            </a:r>
            <a:r>
              <a:rPr lang="en-US" dirty="0"/>
              <a:t>: </a:t>
            </a:r>
            <a:r>
              <a:rPr lang="uk-UA" dirty="0"/>
              <a:t>Випущено в вересні 2017 року.</a:t>
            </a:r>
          </a:p>
          <a:p>
            <a:r>
              <a:rPr lang="en-US" b="1" dirty="0"/>
              <a:t>Spring Framework 5.1</a:t>
            </a:r>
            <a:r>
              <a:rPr lang="en-US" dirty="0"/>
              <a:t>: </a:t>
            </a:r>
            <a:r>
              <a:rPr lang="uk-UA" dirty="0"/>
              <a:t>Випущено в жовтні 2018 року.</a:t>
            </a:r>
          </a:p>
          <a:p>
            <a:r>
              <a:rPr lang="en-US" b="1" dirty="0"/>
              <a:t>Spring Framework 5.2</a:t>
            </a:r>
            <a:r>
              <a:rPr lang="en-US" dirty="0"/>
              <a:t>: </a:t>
            </a:r>
            <a:r>
              <a:rPr lang="uk-UA" dirty="0"/>
              <a:t>Випущено в листопаді 2019 року.</a:t>
            </a:r>
          </a:p>
          <a:p>
            <a:r>
              <a:rPr lang="en-US" b="1" dirty="0"/>
              <a:t>Spring Framework 5.3</a:t>
            </a:r>
            <a:r>
              <a:rPr lang="en-US" dirty="0"/>
              <a:t>: </a:t>
            </a:r>
            <a:r>
              <a:rPr lang="uk-UA" dirty="0"/>
              <a:t>Випущено в листопаді 2020 року.</a:t>
            </a:r>
          </a:p>
        </p:txBody>
      </p:sp>
    </p:spTree>
    <p:extLst>
      <p:ext uri="{BB962C8B-B14F-4D97-AF65-F5344CB8AC3E}">
        <p14:creationId xmlns:p14="http://schemas.microsoft.com/office/powerpoint/2010/main" val="3594104902"/>
      </p:ext>
    </p:extLst>
  </p:cSld>
  <p:clrMapOvr>
    <a:masterClrMapping/>
  </p:clrMapOvr>
</p:sld>
</file>

<file path=ppt/theme/theme1.xml><?xml version="1.0" encoding="utf-8"?>
<a:theme xmlns:a="http://schemas.openxmlformats.org/drawingml/2006/main" name="Тема Office">
  <a:themeElements>
    <a:clrScheme name="Офіс">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Офіс">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Офіс">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Тема Office">
  <a:themeElements>
    <a:clrScheme name="Офіс">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Офіс">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Офіс">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428</TotalTime>
  <Words>4148</Words>
  <Application>Microsoft Office PowerPoint</Application>
  <PresentationFormat>Широкий екран</PresentationFormat>
  <Paragraphs>244</Paragraphs>
  <Slides>84</Slides>
  <Notes>9</Notes>
  <HiddenSlides>0</HiddenSlides>
  <MMClips>0</MMClips>
  <ScaleCrop>false</ScaleCrop>
  <HeadingPairs>
    <vt:vector size="6" baseType="variant">
      <vt:variant>
        <vt:lpstr>Використані шрифти</vt:lpstr>
      </vt:variant>
      <vt:variant>
        <vt:i4>4</vt:i4>
      </vt:variant>
      <vt:variant>
        <vt:lpstr>Тема</vt:lpstr>
      </vt:variant>
      <vt:variant>
        <vt:i4>1</vt:i4>
      </vt:variant>
      <vt:variant>
        <vt:lpstr>Заголовки слайдів</vt:lpstr>
      </vt:variant>
      <vt:variant>
        <vt:i4>84</vt:i4>
      </vt:variant>
    </vt:vector>
  </HeadingPairs>
  <TitlesOfParts>
    <vt:vector size="89" baseType="lpstr">
      <vt:lpstr>Arial</vt:lpstr>
      <vt:lpstr>Calibri</vt:lpstr>
      <vt:lpstr>Calibri Light</vt:lpstr>
      <vt:lpstr>inherit</vt:lpstr>
      <vt:lpstr>Тема Office</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Spring: історія версій</vt:lpstr>
      <vt:lpstr>Spring: історія версій</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Реляційні БД</vt:lpstr>
      <vt:lpstr>Нереляційні БД</vt:lpstr>
      <vt:lpstr>Презентація PowerPoint</vt:lpstr>
      <vt:lpstr>Підключення JDBC до проекту Spring </vt:lpstr>
      <vt:lpstr>Зразок для Maven:</vt:lpstr>
      <vt:lpstr>Зразок для Gradle:</vt:lpstr>
      <vt:lpstr>2. Налаштування джерела даних</vt:lpstr>
      <vt:lpstr>application.properties:</vt:lpstr>
      <vt:lpstr>application.yml</vt:lpstr>
      <vt:lpstr>3. Використання JDBC в Spring-компонентах</vt:lpstr>
      <vt:lpstr>Презентація PowerPoint</vt:lpstr>
      <vt:lpstr>Презентація PowerPoint</vt:lpstr>
      <vt:lpstr>Деякі основні переваги використання ORM: </vt:lpstr>
      <vt:lpstr>Презентація PowerPoint</vt:lpstr>
      <vt:lpstr>Презентація PowerPoint</vt:lpstr>
      <vt:lpstr>Презентація PowerPoint</vt:lpstr>
      <vt:lpstr>Презентація PowerPoint</vt:lpstr>
      <vt:lpstr>Презентація PowerPoint</vt:lpstr>
      <vt:lpstr>Набір вимог ACID до транзакцій</vt:lpstr>
      <vt:lpstr>Атомарність</vt:lpstr>
      <vt:lpstr>Узгодженість</vt:lpstr>
      <vt:lpstr>Ізольованість</vt:lpstr>
      <vt:lpstr>Довговічність</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HTTP Методи</vt:lpstr>
      <vt:lpstr>GET використовується для запиту даних від вказаного ресурсу.</vt:lpstr>
      <vt:lpstr>POST використовується для надсилання даних на сервер для створення/оновлення ресурсу.</vt:lpstr>
      <vt:lpstr>Презентація PowerPoint</vt:lpstr>
      <vt:lpstr>Презентація PowerPoint</vt:lpstr>
      <vt:lpstr>Презентація PowerPoint</vt:lpstr>
      <vt:lpstr>Презентація PowerPoint</vt:lpstr>
      <vt:lpstr>Презентація PowerPoint</vt:lpstr>
      <vt:lpstr>Soft Delete</vt:lpstr>
      <vt:lpstr>Коди стану HTTP</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Приклад тесту</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Презентація PowerPoint</dc:title>
  <dc:creator>admin-ubgd</dc:creator>
  <cp:lastModifiedBy>admin-ubgd</cp:lastModifiedBy>
  <cp:revision>9</cp:revision>
  <dcterms:created xsi:type="dcterms:W3CDTF">2024-02-14T06:49:27Z</dcterms:created>
  <dcterms:modified xsi:type="dcterms:W3CDTF">2024-02-28T10:24:22Z</dcterms:modified>
</cp:coreProperties>
</file>