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57" r:id="rId1"/>
  </p:sldMasterIdLst>
  <p:notesMasterIdLst>
    <p:notesMasterId r:id="rId31"/>
  </p:notesMasterIdLst>
  <p:handoutMasterIdLst>
    <p:handoutMasterId r:id="rId32"/>
  </p:handoutMasterIdLst>
  <p:sldIdLst>
    <p:sldId id="348" r:id="rId2"/>
    <p:sldId id="293" r:id="rId3"/>
    <p:sldId id="349" r:id="rId4"/>
    <p:sldId id="350" r:id="rId5"/>
    <p:sldId id="351" r:id="rId6"/>
    <p:sldId id="352" r:id="rId7"/>
    <p:sldId id="353" r:id="rId8"/>
    <p:sldId id="354" r:id="rId9"/>
    <p:sldId id="355" r:id="rId10"/>
    <p:sldId id="356" r:id="rId11"/>
    <p:sldId id="357" r:id="rId12"/>
    <p:sldId id="358" r:id="rId13"/>
    <p:sldId id="359" r:id="rId14"/>
    <p:sldId id="338" r:id="rId15"/>
    <p:sldId id="337" r:id="rId16"/>
    <p:sldId id="360" r:id="rId17"/>
    <p:sldId id="361" r:id="rId18"/>
    <p:sldId id="362" r:id="rId19"/>
    <p:sldId id="363" r:id="rId20"/>
    <p:sldId id="364" r:id="rId21"/>
    <p:sldId id="365" r:id="rId22"/>
    <p:sldId id="366" r:id="rId23"/>
    <p:sldId id="367" r:id="rId24"/>
    <p:sldId id="368" r:id="rId25"/>
    <p:sldId id="369" r:id="rId26"/>
    <p:sldId id="370" r:id="rId27"/>
    <p:sldId id="372" r:id="rId28"/>
    <p:sldId id="371" r:id="rId29"/>
    <p:sldId id="373"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9200"/>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autoAdjust="0"/>
  </p:normalViewPr>
  <p:slideViewPr>
    <p:cSldViewPr>
      <p:cViewPr varScale="1">
        <p:scale>
          <a:sx n="88" d="100"/>
          <a:sy n="88" d="100"/>
        </p:scale>
        <p:origin x="-13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3F9BDE-99BA-4EC5-866D-34D64A43CC30}" type="datetimeFigureOut">
              <a:rPr lang="uk-UA" smtClean="0"/>
              <a:pPr/>
              <a:t>15.11.2021</a:t>
            </a:fld>
            <a:endParaRPr lang="uk-UA"/>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5E3C40-4FD1-4EA9-B1AA-D49513F93A78}" type="slidenum">
              <a:rPr lang="uk-UA" smtClean="0"/>
              <a:pPr/>
              <a:t>‹#›</a:t>
            </a:fld>
            <a:endParaRPr lang="uk-UA"/>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AABCB7-1FF5-49D1-8E92-276871A6C854}" type="datetimeFigureOut">
              <a:rPr lang="uk-UA" smtClean="0"/>
              <a:pPr/>
              <a:t>15.11.2021</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1F418-3CB0-488D-BAD2-3E9D3850F470}" type="slidenum">
              <a:rPr lang="uk-UA" smtClean="0"/>
              <a:pPr/>
              <a:t>‹#›</a:t>
            </a:fld>
            <a:endParaRPr lang="uk-UA"/>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23</a:t>
            </a:fld>
            <a:endParaRPr lang="uk-U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24</a:t>
            </a:fld>
            <a:endParaRPr lang="uk-U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25</a:t>
            </a:fld>
            <a:endParaRPr lang="uk-U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26</a:t>
            </a:fld>
            <a:endParaRPr lang="uk-U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27</a:t>
            </a:fld>
            <a:endParaRPr lang="uk-U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28</a:t>
            </a:fld>
            <a:endParaRPr lang="uk-U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F721F418-3CB0-488D-BAD2-3E9D3850F470}" type="slidenum">
              <a:rPr lang="uk-UA" smtClean="0"/>
              <a:pPr/>
              <a:t>29</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a:p>
        </p:txBody>
      </p:sp>
      <p:sp>
        <p:nvSpPr>
          <p:cNvPr id="4" name="Номер слайда 3"/>
          <p:cNvSpPr>
            <a:spLocks noGrp="1"/>
          </p:cNvSpPr>
          <p:nvPr>
            <p:ph type="sldNum" sz="quarter" idx="10"/>
          </p:nvPr>
        </p:nvSpPr>
        <p:spPr/>
        <p:txBody>
          <a:bodyPr/>
          <a:lstStyle/>
          <a:p>
            <a:fld id="{F721F418-3CB0-488D-BAD2-3E9D3850F470}"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4578" name="Rectangle 2"/>
          <p:cNvSpPr>
            <a:spLocks noGrp="1" noChangeArrowheads="1"/>
          </p:cNvSpPr>
          <p:nvPr>
            <p:ph type="ctrTitle" sz="quarter"/>
          </p:nvPr>
        </p:nvSpPr>
        <p:spPr>
          <a:xfrm>
            <a:off x="685800" y="1676400"/>
            <a:ext cx="7772400" cy="1828800"/>
          </a:xfrm>
        </p:spPr>
        <p:txBody>
          <a:bodyPr/>
          <a:lstStyle>
            <a:lvl1pPr>
              <a:defRPr/>
            </a:lvl1pPr>
          </a:lstStyle>
          <a:p>
            <a:pPr lvl="0"/>
            <a:r>
              <a:rPr lang="uk-UA" noProof="0" smtClean="0"/>
              <a:t>Образец заголовка</a:t>
            </a:r>
          </a:p>
        </p:txBody>
      </p:sp>
      <p:sp>
        <p:nvSpPr>
          <p:cNvPr id="2457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uk-UA" noProof="0" smtClean="0"/>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9EA03B39-A707-47FB-9155-FDBA4D0CEA5E}" type="slidenum">
              <a:rPr lang="uk-UA"/>
              <a:pPr>
                <a:defRPr/>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DC10896-4760-4C4B-9276-DCCCECEFBD50}" type="slidenum">
              <a:rPr lang="uk-UA"/>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079AF82D-EF4E-43EF-BA3C-57187CDE36B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78A31D96-E23D-44C8-AFB2-DA02E14C2627}" type="slidenum">
              <a:rPr lang="uk-UA"/>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uk-UA"/>
          </a:p>
        </p:txBody>
      </p:sp>
      <p:sp>
        <p:nvSpPr>
          <p:cNvPr id="5"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6" name="Rectangle 6"/>
          <p:cNvSpPr>
            <a:spLocks noGrp="1" noChangeArrowheads="1"/>
          </p:cNvSpPr>
          <p:nvPr>
            <p:ph type="sldNum" sz="quarter" idx="12"/>
          </p:nvPr>
        </p:nvSpPr>
        <p:spPr>
          <a:ln/>
        </p:spPr>
        <p:txBody>
          <a:bodyPr/>
          <a:lstStyle>
            <a:lvl1pPr>
              <a:defRPr/>
            </a:lvl1pPr>
          </a:lstStyle>
          <a:p>
            <a:pPr>
              <a:defRPr/>
            </a:pPr>
            <a:fld id="{2D800882-5D48-453C-84E5-E778487540F5}" type="slidenum">
              <a:rPr lang="uk-UA"/>
              <a:pPr>
                <a:defRPr/>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F7B6DE4B-21AD-4677-8CE6-0CF5DD2D68DF}" type="slidenum">
              <a:rPr lang="uk-UA"/>
              <a:pPr>
                <a:defRPr/>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uk-UA"/>
          </a:p>
        </p:txBody>
      </p:sp>
      <p:sp>
        <p:nvSpPr>
          <p:cNvPr id="8"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9" name="Rectangle 6"/>
          <p:cNvSpPr>
            <a:spLocks noGrp="1" noChangeArrowheads="1"/>
          </p:cNvSpPr>
          <p:nvPr>
            <p:ph type="sldNum" sz="quarter" idx="12"/>
          </p:nvPr>
        </p:nvSpPr>
        <p:spPr>
          <a:ln/>
        </p:spPr>
        <p:txBody>
          <a:bodyPr/>
          <a:lstStyle>
            <a:lvl1pPr>
              <a:defRPr/>
            </a:lvl1pPr>
          </a:lstStyle>
          <a:p>
            <a:pPr>
              <a:defRPr/>
            </a:pPr>
            <a:fld id="{AC8D25AF-02F6-488E-AD5A-1D7E1ED44A71}" type="slidenum">
              <a:rPr lang="uk-UA"/>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uk-UA"/>
          </a:p>
        </p:txBody>
      </p:sp>
      <p:sp>
        <p:nvSpPr>
          <p:cNvPr id="4"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5" name="Rectangle 6"/>
          <p:cNvSpPr>
            <a:spLocks noGrp="1" noChangeArrowheads="1"/>
          </p:cNvSpPr>
          <p:nvPr>
            <p:ph type="sldNum" sz="quarter" idx="12"/>
          </p:nvPr>
        </p:nvSpPr>
        <p:spPr>
          <a:ln/>
        </p:spPr>
        <p:txBody>
          <a:bodyPr/>
          <a:lstStyle>
            <a:lvl1pPr>
              <a:defRPr/>
            </a:lvl1pPr>
          </a:lstStyle>
          <a:p>
            <a:pPr>
              <a:defRPr/>
            </a:pPr>
            <a:fld id="{C38A6CA7-6BFA-45D2-AAC1-CA65CC9A5BE0}" type="slidenum">
              <a:rPr lang="uk-UA"/>
              <a:pPr>
                <a:defRPr/>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uk-UA"/>
          </a:p>
        </p:txBody>
      </p:sp>
      <p:sp>
        <p:nvSpPr>
          <p:cNvPr id="3"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4" name="Rectangle 6"/>
          <p:cNvSpPr>
            <a:spLocks noGrp="1" noChangeArrowheads="1"/>
          </p:cNvSpPr>
          <p:nvPr>
            <p:ph type="sldNum" sz="quarter" idx="12"/>
          </p:nvPr>
        </p:nvSpPr>
        <p:spPr>
          <a:ln/>
        </p:spPr>
        <p:txBody>
          <a:bodyPr/>
          <a:lstStyle>
            <a:lvl1pPr>
              <a:defRPr/>
            </a:lvl1pPr>
          </a:lstStyle>
          <a:p>
            <a:pPr>
              <a:defRPr/>
            </a:pPr>
            <a:fld id="{9CB76CCF-1355-401E-8571-2B3DF485782A}" type="slidenum">
              <a:rPr lang="uk-UA"/>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3A81F90A-552A-48E9-8AFA-FB740107F48E}" type="slidenum">
              <a:rPr lang="uk-UA"/>
              <a:pPr>
                <a:defRPr/>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uk-UA"/>
          </a:p>
        </p:txBody>
      </p:sp>
      <p:sp>
        <p:nvSpPr>
          <p:cNvPr id="6" name="Rectangle 5"/>
          <p:cNvSpPr>
            <a:spLocks noGrp="1" noChangeArrowheads="1"/>
          </p:cNvSpPr>
          <p:nvPr>
            <p:ph type="ftr" sz="quarter" idx="11"/>
          </p:nvPr>
        </p:nvSpPr>
        <p:spPr>
          <a:ln/>
        </p:spPr>
        <p:txBody>
          <a:bodyPr/>
          <a:lstStyle>
            <a:lvl1pPr>
              <a:defRPr/>
            </a:lvl1pPr>
          </a:lstStyle>
          <a:p>
            <a:pPr>
              <a:defRPr/>
            </a:pPr>
            <a:r>
              <a:rPr lang="uk-UA" smtClean="0"/>
              <a:t>сканери вразливості веб-сервера</a:t>
            </a:r>
            <a:endParaRPr lang="uk-UA"/>
          </a:p>
        </p:txBody>
      </p:sp>
      <p:sp>
        <p:nvSpPr>
          <p:cNvPr id="7" name="Rectangle 6"/>
          <p:cNvSpPr>
            <a:spLocks noGrp="1" noChangeArrowheads="1"/>
          </p:cNvSpPr>
          <p:nvPr>
            <p:ph type="sldNum" sz="quarter" idx="12"/>
          </p:nvPr>
        </p:nvSpPr>
        <p:spPr>
          <a:ln/>
        </p:spPr>
        <p:txBody>
          <a:bodyPr/>
          <a:lstStyle>
            <a:lvl1pPr>
              <a:defRPr/>
            </a:lvl1pPr>
          </a:lstStyle>
          <a:p>
            <a:pPr>
              <a:defRPr/>
            </a:pPr>
            <a:fld id="{45F22E24-6FAC-4682-A73E-1F1860FFB689}" type="slidenum">
              <a:rPr lang="uk-UA"/>
              <a:pPr>
                <a:defRPr/>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uk-UA" smtClean="0"/>
              <a:t>Образец заголовка</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uk-UA"/>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r>
              <a:rPr lang="uk-UA" smtClean="0"/>
              <a:t>сканери вразливості веб-сервера</a:t>
            </a:r>
            <a:endParaRPr lang="uk-UA"/>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C8FE73A7-4BEE-4AC4-96CF-92F90AB3E79E}" type="slidenum">
              <a:rPr lang="uk-UA"/>
              <a:pPr>
                <a:defRPr/>
              </a:pPr>
              <a:t>‹#›</a:t>
            </a:fld>
            <a:endParaRPr lang="uk-UA"/>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a:t>
            </a:fld>
            <a:endParaRPr lang="uk-UA" dirty="0"/>
          </a:p>
        </p:txBody>
      </p:sp>
      <p:sp>
        <p:nvSpPr>
          <p:cNvPr id="6" name="Прямоугольник 5"/>
          <p:cNvSpPr/>
          <p:nvPr/>
        </p:nvSpPr>
        <p:spPr>
          <a:xfrm>
            <a:off x="142844" y="671715"/>
            <a:ext cx="8786874" cy="6186309"/>
          </a:xfrm>
          <a:prstGeom prst="rect">
            <a:avLst/>
          </a:prstGeom>
        </p:spPr>
        <p:txBody>
          <a:bodyPr wrap="square">
            <a:spAutoFit/>
          </a:bodyPr>
          <a:lstStyle/>
          <a:p>
            <a:pPr marL="266700" indent="-266700" algn="just">
              <a:buFont typeface="Wingdings" pitchFamily="2" charset="2"/>
              <a:buChar char="Ø"/>
            </a:pPr>
            <a:r>
              <a:rPr lang="en-US" dirty="0" smtClean="0"/>
              <a:t>Linux</a:t>
            </a:r>
            <a:r>
              <a:rPr lang="ru-RU" dirty="0" smtClean="0"/>
              <a:t> - </a:t>
            </a:r>
            <a:r>
              <a:rPr lang="ru-RU" dirty="0" err="1" smtClean="0"/>
              <a:t>операційна</a:t>
            </a:r>
            <a:r>
              <a:rPr lang="ru-RU" dirty="0" smtClean="0"/>
              <a:t> система, створена в 1991 </a:t>
            </a:r>
            <a:r>
              <a:rPr lang="ru-RU" dirty="0" err="1" smtClean="0"/>
              <a:t>році</a:t>
            </a:r>
            <a:r>
              <a:rPr lang="ru-RU" dirty="0" smtClean="0"/>
              <a:t>.</a:t>
            </a:r>
            <a:endParaRPr lang="en-US" dirty="0" smtClean="0"/>
          </a:p>
          <a:p>
            <a:pPr marL="266700" indent="-266700" algn="just">
              <a:buFont typeface="Wingdings" pitchFamily="2" charset="2"/>
              <a:buChar char="Ø"/>
            </a:pPr>
            <a:r>
              <a:rPr lang="en-US" dirty="0" smtClean="0"/>
              <a:t>Linux</a:t>
            </a:r>
            <a:r>
              <a:rPr lang="ru-RU" dirty="0" smtClean="0"/>
              <a:t> - </a:t>
            </a:r>
            <a:r>
              <a:rPr lang="ru-RU" dirty="0" err="1" smtClean="0"/>
              <a:t>це</a:t>
            </a:r>
            <a:r>
              <a:rPr lang="ru-RU" dirty="0" smtClean="0"/>
              <a:t> </a:t>
            </a:r>
            <a:r>
              <a:rPr lang="ru-RU" dirty="0" err="1" smtClean="0"/>
              <a:t>відкритий</a:t>
            </a:r>
            <a:r>
              <a:rPr lang="ru-RU" dirty="0" smtClean="0"/>
              <a:t> код, </a:t>
            </a:r>
            <a:r>
              <a:rPr lang="ru-RU" dirty="0" err="1" smtClean="0"/>
              <a:t>швидкий</a:t>
            </a:r>
            <a:r>
              <a:rPr lang="ru-RU" dirty="0" smtClean="0"/>
              <a:t>, </a:t>
            </a:r>
            <a:r>
              <a:rPr lang="ru-RU" dirty="0" err="1" smtClean="0"/>
              <a:t>надійний</a:t>
            </a:r>
            <a:r>
              <a:rPr lang="ru-RU" dirty="0" smtClean="0"/>
              <a:t> </a:t>
            </a:r>
            <a:r>
              <a:rPr lang="ru-RU" dirty="0" err="1" smtClean="0"/>
              <a:t>і</a:t>
            </a:r>
            <a:r>
              <a:rPr lang="ru-RU" dirty="0" smtClean="0"/>
              <a:t> невеликий</a:t>
            </a:r>
            <a:r>
              <a:rPr lang="en-US" dirty="0" smtClean="0"/>
              <a:t>, </a:t>
            </a:r>
            <a:r>
              <a:rPr lang="ru-RU" dirty="0" err="1" smtClean="0"/>
              <a:t>вимагає</a:t>
            </a:r>
            <a:r>
              <a:rPr lang="ru-RU" dirty="0" smtClean="0"/>
              <a:t> для </a:t>
            </a:r>
            <a:r>
              <a:rPr lang="ru-RU" dirty="0" err="1" smtClean="0"/>
              <a:t>роботи</a:t>
            </a:r>
            <a:r>
              <a:rPr lang="ru-RU" dirty="0" smtClean="0"/>
              <a:t> </a:t>
            </a:r>
            <a:r>
              <a:rPr lang="ru-RU" dirty="0" err="1" smtClean="0"/>
              <a:t>дуже</a:t>
            </a:r>
            <a:r>
              <a:rPr lang="ru-RU" dirty="0" smtClean="0"/>
              <a:t> мало </a:t>
            </a:r>
            <a:r>
              <a:rPr lang="ru-RU" dirty="0" err="1" smtClean="0"/>
              <a:t>апаратних</a:t>
            </a:r>
            <a:r>
              <a:rPr lang="ru-RU" dirty="0" smtClean="0"/>
              <a:t> </a:t>
            </a:r>
            <a:r>
              <a:rPr lang="ru-RU" dirty="0" err="1" smtClean="0"/>
              <a:t>ресурсів</a:t>
            </a:r>
            <a:r>
              <a:rPr lang="ru-RU" dirty="0" smtClean="0"/>
              <a:t>, </a:t>
            </a:r>
            <a:r>
              <a:rPr lang="ru-RU" dirty="0" err="1" smtClean="0"/>
              <a:t>і</a:t>
            </a:r>
            <a:r>
              <a:rPr lang="ru-RU" dirty="0" smtClean="0"/>
              <a:t> </a:t>
            </a:r>
            <a:r>
              <a:rPr lang="ru-RU" dirty="0" err="1" smtClean="0"/>
              <a:t>його</a:t>
            </a:r>
            <a:r>
              <a:rPr lang="ru-RU" dirty="0" smtClean="0"/>
              <a:t> </a:t>
            </a:r>
            <a:r>
              <a:rPr lang="ru-RU" dirty="0" err="1" smtClean="0"/>
              <a:t>можна</a:t>
            </a:r>
            <a:r>
              <a:rPr lang="ru-RU" dirty="0" smtClean="0"/>
              <a:t> легко </a:t>
            </a:r>
            <a:r>
              <a:rPr lang="ru-RU" dirty="0" err="1" smtClean="0"/>
              <a:t>налаштувати</a:t>
            </a:r>
            <a:r>
              <a:rPr lang="ru-RU" dirty="0" smtClean="0"/>
              <a:t>.</a:t>
            </a:r>
          </a:p>
          <a:p>
            <a:pPr marL="266700" indent="-266700" algn="just">
              <a:buFont typeface="Wingdings" pitchFamily="2" charset="2"/>
              <a:buChar char="Ø"/>
            </a:pPr>
            <a:r>
              <a:rPr lang="ru-RU" dirty="0" smtClean="0"/>
              <a:t>На </a:t>
            </a:r>
            <a:r>
              <a:rPr lang="ru-RU" dirty="0" err="1" smtClean="0"/>
              <a:t>відміну</a:t>
            </a:r>
            <a:r>
              <a:rPr lang="ru-RU" dirty="0" smtClean="0"/>
              <a:t> </a:t>
            </a:r>
            <a:r>
              <a:rPr lang="ru-RU" dirty="0" err="1" smtClean="0"/>
              <a:t>від</a:t>
            </a:r>
            <a:r>
              <a:rPr lang="ru-RU" dirty="0" smtClean="0"/>
              <a:t> </a:t>
            </a:r>
            <a:r>
              <a:rPr lang="ru-RU" dirty="0" err="1" smtClean="0"/>
              <a:t>інших</a:t>
            </a:r>
            <a:r>
              <a:rPr lang="ru-RU" dirty="0" smtClean="0"/>
              <a:t> </a:t>
            </a:r>
            <a:r>
              <a:rPr lang="ru-RU" dirty="0" err="1" smtClean="0"/>
              <a:t>операційних</a:t>
            </a:r>
            <a:r>
              <a:rPr lang="ru-RU" dirty="0" smtClean="0"/>
              <a:t> систем, таких як </a:t>
            </a:r>
            <a:r>
              <a:rPr lang="en-US" dirty="0" smtClean="0"/>
              <a:t>Windows</a:t>
            </a:r>
            <a:r>
              <a:rPr lang="ru-RU" dirty="0" smtClean="0"/>
              <a:t> </a:t>
            </a:r>
            <a:r>
              <a:rPr lang="ru-RU" dirty="0" err="1" smtClean="0"/>
              <a:t>і</a:t>
            </a:r>
            <a:r>
              <a:rPr lang="ru-RU" dirty="0" smtClean="0"/>
              <a:t> </a:t>
            </a:r>
            <a:r>
              <a:rPr lang="en-US" dirty="0" smtClean="0"/>
              <a:t>Mac OS X</a:t>
            </a:r>
            <a:r>
              <a:rPr lang="ru-RU" dirty="0" smtClean="0"/>
              <a:t>, </a:t>
            </a:r>
            <a:r>
              <a:rPr lang="en-US" dirty="0" smtClean="0"/>
              <a:t>Linux</a:t>
            </a:r>
            <a:r>
              <a:rPr lang="ru-RU" dirty="0" smtClean="0"/>
              <a:t> </a:t>
            </a:r>
            <a:r>
              <a:rPr lang="ru-RU" dirty="0" err="1" smtClean="0"/>
              <a:t>було</a:t>
            </a:r>
            <a:r>
              <a:rPr lang="ru-RU" dirty="0" smtClean="0"/>
              <a:t> створено </a:t>
            </a:r>
            <a:r>
              <a:rPr lang="ru-RU" dirty="0" err="1" smtClean="0"/>
              <a:t>і</a:t>
            </a:r>
            <a:r>
              <a:rPr lang="ru-RU" dirty="0" smtClean="0"/>
              <a:t> в </a:t>
            </a:r>
            <a:r>
              <a:rPr lang="ru-RU" dirty="0" err="1" smtClean="0"/>
              <a:t>даний</a:t>
            </a:r>
            <a:r>
              <a:rPr lang="ru-RU" dirty="0" smtClean="0"/>
              <a:t> час </a:t>
            </a:r>
            <a:r>
              <a:rPr lang="ru-RU" dirty="0" err="1" smtClean="0"/>
              <a:t>підтримується</a:t>
            </a:r>
            <a:r>
              <a:rPr lang="ru-RU" dirty="0" smtClean="0"/>
              <a:t> </a:t>
            </a:r>
            <a:r>
              <a:rPr lang="ru-RU" dirty="0" err="1" smtClean="0"/>
              <a:t>спільнотою</a:t>
            </a:r>
            <a:r>
              <a:rPr lang="ru-RU" dirty="0" smtClean="0"/>
              <a:t> </a:t>
            </a:r>
            <a:r>
              <a:rPr lang="ru-RU" dirty="0" err="1" smtClean="0"/>
              <a:t>програмістів</a:t>
            </a:r>
            <a:r>
              <a:rPr lang="ru-RU" dirty="0" smtClean="0"/>
              <a:t>.</a:t>
            </a:r>
          </a:p>
          <a:p>
            <a:pPr marL="266700" indent="-266700" algn="just">
              <a:buFont typeface="Wingdings" pitchFamily="2" charset="2"/>
              <a:buChar char="Ø"/>
            </a:pPr>
            <a:r>
              <a:rPr lang="en-US" dirty="0" smtClean="0"/>
              <a:t>Linux</a:t>
            </a:r>
            <a:r>
              <a:rPr lang="ru-RU" dirty="0" smtClean="0"/>
              <a:t> </a:t>
            </a:r>
            <a:r>
              <a:rPr lang="ru-RU" dirty="0" err="1" smtClean="0"/>
              <a:t>є</a:t>
            </a:r>
            <a:r>
              <a:rPr lang="ru-RU" dirty="0" smtClean="0"/>
              <a:t> </a:t>
            </a:r>
            <a:r>
              <a:rPr lang="ru-RU" dirty="0" err="1" smtClean="0"/>
              <a:t>частиною</a:t>
            </a:r>
            <a:r>
              <a:rPr lang="ru-RU" dirty="0" smtClean="0"/>
              <a:t> </a:t>
            </a:r>
            <a:r>
              <a:rPr lang="ru-RU" dirty="0" err="1" smtClean="0"/>
              <a:t>декількох</a:t>
            </a:r>
            <a:r>
              <a:rPr lang="ru-RU" dirty="0" smtClean="0"/>
              <a:t> платформ </a:t>
            </a:r>
            <a:r>
              <a:rPr lang="ru-RU" dirty="0" err="1" smtClean="0"/>
              <a:t>і</a:t>
            </a:r>
            <a:r>
              <a:rPr lang="ru-RU" dirty="0" smtClean="0"/>
              <a:t> </a:t>
            </a:r>
            <a:r>
              <a:rPr lang="ru-RU" dirty="0" err="1" smtClean="0"/>
              <a:t>може</a:t>
            </a:r>
            <a:r>
              <a:rPr lang="ru-RU" dirty="0" smtClean="0"/>
              <a:t> </a:t>
            </a:r>
            <a:r>
              <a:rPr lang="ru-RU" dirty="0" err="1" smtClean="0"/>
              <a:t>використовуватися</a:t>
            </a:r>
            <a:r>
              <a:rPr lang="ru-RU" dirty="0" smtClean="0"/>
              <a:t> на </a:t>
            </a:r>
            <a:r>
              <a:rPr lang="ru-RU" dirty="0" err="1" smtClean="0"/>
              <a:t>пристроях</a:t>
            </a:r>
            <a:r>
              <a:rPr lang="ru-RU" dirty="0" smtClean="0"/>
              <a:t> де </a:t>
            </a:r>
            <a:r>
              <a:rPr lang="ru-RU" dirty="0" err="1" smtClean="0"/>
              <a:t>завгодно</a:t>
            </a:r>
            <a:r>
              <a:rPr lang="ru-RU" dirty="0" smtClean="0"/>
              <a:t>, </a:t>
            </a:r>
            <a:r>
              <a:rPr lang="ru-RU" dirty="0" err="1" smtClean="0"/>
              <a:t>від</a:t>
            </a:r>
            <a:r>
              <a:rPr lang="ru-RU" dirty="0" smtClean="0"/>
              <a:t> «</a:t>
            </a:r>
            <a:r>
              <a:rPr lang="ru-RU" dirty="0" err="1" smtClean="0"/>
              <a:t>наручних</a:t>
            </a:r>
            <a:r>
              <a:rPr lang="ru-RU" dirty="0" smtClean="0"/>
              <a:t> </a:t>
            </a:r>
            <a:r>
              <a:rPr lang="ru-RU" dirty="0" err="1" smtClean="0"/>
              <a:t>годинників</a:t>
            </a:r>
            <a:r>
              <a:rPr lang="ru-RU" dirty="0" smtClean="0"/>
              <a:t> до </a:t>
            </a:r>
            <a:r>
              <a:rPr lang="ru-RU" dirty="0" err="1" smtClean="0"/>
              <a:t>суперкомп’ютерів</a:t>
            </a:r>
            <a:r>
              <a:rPr lang="ru-RU" dirty="0" smtClean="0"/>
              <a:t>».</a:t>
            </a:r>
          </a:p>
          <a:p>
            <a:pPr marL="266700" indent="-266700" algn="just">
              <a:buFont typeface="Wingdings" pitchFamily="2" charset="2"/>
              <a:buChar char="Ø"/>
            </a:pPr>
            <a:r>
              <a:rPr lang="ru-RU" dirty="0" err="1" smtClean="0"/>
              <a:t>Іншим</a:t>
            </a:r>
            <a:r>
              <a:rPr lang="ru-RU" dirty="0" smtClean="0"/>
              <a:t> </a:t>
            </a:r>
            <a:r>
              <a:rPr lang="ru-RU" dirty="0" err="1" smtClean="0"/>
              <a:t>важливим</a:t>
            </a:r>
            <a:r>
              <a:rPr lang="ru-RU" dirty="0" smtClean="0"/>
              <a:t> аспектом </a:t>
            </a:r>
            <a:r>
              <a:rPr lang="en-US" dirty="0" smtClean="0"/>
              <a:t>Linux</a:t>
            </a:r>
            <a:r>
              <a:rPr lang="ru-RU" dirty="0" smtClean="0"/>
              <a:t> </a:t>
            </a:r>
            <a:r>
              <a:rPr lang="ru-RU" dirty="0" err="1" smtClean="0"/>
              <a:t>є</a:t>
            </a:r>
            <a:r>
              <a:rPr lang="ru-RU" dirty="0" smtClean="0"/>
              <a:t> те, </a:t>
            </a:r>
            <a:r>
              <a:rPr lang="ru-RU" dirty="0" err="1" smtClean="0"/>
              <a:t>що</a:t>
            </a:r>
            <a:r>
              <a:rPr lang="ru-RU" dirty="0" smtClean="0"/>
              <a:t> </a:t>
            </a:r>
            <a:r>
              <a:rPr lang="ru-RU" dirty="0" err="1" smtClean="0"/>
              <a:t>він</a:t>
            </a:r>
            <a:r>
              <a:rPr lang="ru-RU" dirty="0" smtClean="0"/>
              <a:t> </a:t>
            </a:r>
            <a:r>
              <a:rPr lang="ru-RU" dirty="0" err="1" smtClean="0"/>
              <a:t>розроблений</a:t>
            </a:r>
            <a:r>
              <a:rPr lang="ru-RU" dirty="0" smtClean="0"/>
              <a:t> для </a:t>
            </a:r>
            <a:r>
              <a:rPr lang="ru-RU" dirty="0" err="1" smtClean="0"/>
              <a:t>підключення</a:t>
            </a:r>
            <a:r>
              <a:rPr lang="ru-RU" dirty="0" smtClean="0"/>
              <a:t> до </a:t>
            </a:r>
            <a:r>
              <a:rPr lang="ru-RU" dirty="0" err="1" smtClean="0"/>
              <a:t>мережі</a:t>
            </a:r>
            <a:r>
              <a:rPr lang="ru-RU" dirty="0" smtClean="0"/>
              <a:t>, </a:t>
            </a:r>
            <a:r>
              <a:rPr lang="ru-RU" dirty="0" err="1" smtClean="0"/>
              <a:t>що</a:t>
            </a:r>
            <a:r>
              <a:rPr lang="ru-RU" dirty="0" smtClean="0"/>
              <a:t> </a:t>
            </a:r>
            <a:r>
              <a:rPr lang="ru-RU" dirty="0" err="1" smtClean="0"/>
              <a:t>значно</a:t>
            </a:r>
            <a:r>
              <a:rPr lang="ru-RU" dirty="0" smtClean="0"/>
              <a:t> </a:t>
            </a:r>
            <a:r>
              <a:rPr lang="ru-RU" dirty="0" err="1" smtClean="0"/>
              <a:t>спрощує</a:t>
            </a:r>
            <a:r>
              <a:rPr lang="ru-RU" dirty="0" smtClean="0"/>
              <a:t> </a:t>
            </a:r>
            <a:r>
              <a:rPr lang="ru-RU" dirty="0" err="1" smtClean="0"/>
              <a:t>написання</a:t>
            </a:r>
            <a:r>
              <a:rPr lang="ru-RU" dirty="0" smtClean="0"/>
              <a:t> та </a:t>
            </a:r>
            <a:r>
              <a:rPr lang="ru-RU" dirty="0" err="1" smtClean="0"/>
              <a:t>використання</a:t>
            </a:r>
            <a:r>
              <a:rPr lang="ru-RU" dirty="0" smtClean="0"/>
              <a:t> </a:t>
            </a:r>
            <a:r>
              <a:rPr lang="ru-RU" dirty="0" err="1" smtClean="0"/>
              <a:t>мережевих</a:t>
            </a:r>
            <a:r>
              <a:rPr lang="ru-RU" dirty="0" smtClean="0"/>
              <a:t> </a:t>
            </a:r>
            <a:r>
              <a:rPr lang="ru-RU" dirty="0" err="1" smtClean="0"/>
              <a:t>додатків</a:t>
            </a:r>
            <a:r>
              <a:rPr lang="ru-RU" dirty="0" smtClean="0"/>
              <a:t>.</a:t>
            </a:r>
          </a:p>
          <a:p>
            <a:pPr marL="266700" indent="-266700" algn="just">
              <a:buFont typeface="Wingdings" pitchFamily="2" charset="2"/>
              <a:buChar char="Ø"/>
            </a:pPr>
            <a:r>
              <a:rPr lang="ru-RU" dirty="0" err="1" smtClean="0"/>
              <a:t>Оскільки</a:t>
            </a:r>
            <a:r>
              <a:rPr lang="ru-RU" dirty="0" smtClean="0"/>
              <a:t> </a:t>
            </a:r>
            <a:r>
              <a:rPr lang="en-US" dirty="0" smtClean="0"/>
              <a:t>Linux</a:t>
            </a:r>
            <a:r>
              <a:rPr lang="ru-RU" dirty="0" smtClean="0"/>
              <a:t> </a:t>
            </a:r>
            <a:r>
              <a:rPr lang="ru-RU" dirty="0" err="1" smtClean="0"/>
              <a:t>є</a:t>
            </a:r>
            <a:r>
              <a:rPr lang="ru-RU" dirty="0" smtClean="0"/>
              <a:t> </a:t>
            </a:r>
            <a:r>
              <a:rPr lang="ru-RU" dirty="0" err="1" smtClean="0"/>
              <a:t>відкритим</a:t>
            </a:r>
            <a:r>
              <a:rPr lang="ru-RU" dirty="0" smtClean="0"/>
              <a:t> кодом, </a:t>
            </a:r>
            <a:r>
              <a:rPr lang="ru-RU" dirty="0" err="1" smtClean="0"/>
              <a:t>будь-яка</a:t>
            </a:r>
            <a:r>
              <a:rPr lang="ru-RU" dirty="0" smtClean="0"/>
              <a:t> особа </a:t>
            </a:r>
            <a:r>
              <a:rPr lang="ru-RU" dirty="0" err="1" smtClean="0"/>
              <a:t>або</a:t>
            </a:r>
            <a:r>
              <a:rPr lang="ru-RU" dirty="0" smtClean="0"/>
              <a:t> </a:t>
            </a:r>
            <a:r>
              <a:rPr lang="ru-RU" dirty="0" err="1" smtClean="0"/>
              <a:t>компанія</a:t>
            </a:r>
            <a:r>
              <a:rPr lang="ru-RU" dirty="0" smtClean="0"/>
              <a:t> </a:t>
            </a:r>
            <a:r>
              <a:rPr lang="ru-RU" dirty="0" err="1" smtClean="0"/>
              <a:t>може</a:t>
            </a:r>
            <a:r>
              <a:rPr lang="ru-RU" dirty="0" smtClean="0"/>
              <a:t> </a:t>
            </a:r>
            <a:r>
              <a:rPr lang="ru-RU" dirty="0" err="1" smtClean="0"/>
              <a:t>отримати</a:t>
            </a:r>
            <a:r>
              <a:rPr lang="ru-RU" dirty="0" smtClean="0"/>
              <a:t> </a:t>
            </a:r>
            <a:r>
              <a:rPr lang="ru-RU" dirty="0" err="1" smtClean="0"/>
              <a:t>вихідний</a:t>
            </a:r>
            <a:r>
              <a:rPr lang="ru-RU" dirty="0" smtClean="0"/>
              <a:t> код ядра, </a:t>
            </a:r>
            <a:r>
              <a:rPr lang="ru-RU" dirty="0" err="1" smtClean="0"/>
              <a:t>перевірити</a:t>
            </a:r>
            <a:r>
              <a:rPr lang="ru-RU" dirty="0" smtClean="0"/>
              <a:t> </a:t>
            </a:r>
            <a:r>
              <a:rPr lang="ru-RU" dirty="0" err="1" smtClean="0"/>
              <a:t>його</a:t>
            </a:r>
            <a:r>
              <a:rPr lang="ru-RU" dirty="0" smtClean="0"/>
              <a:t>, </a:t>
            </a:r>
            <a:r>
              <a:rPr lang="ru-RU" dirty="0" err="1" smtClean="0"/>
              <a:t>змінити</a:t>
            </a:r>
            <a:r>
              <a:rPr lang="ru-RU" dirty="0" smtClean="0"/>
              <a:t> та повторно </a:t>
            </a:r>
            <a:r>
              <a:rPr lang="ru-RU" dirty="0" err="1" smtClean="0"/>
              <a:t>скомпілювати</a:t>
            </a:r>
            <a:r>
              <a:rPr lang="ru-RU" dirty="0" smtClean="0"/>
              <a:t> за </a:t>
            </a:r>
            <a:r>
              <a:rPr lang="ru-RU" dirty="0" err="1" smtClean="0"/>
              <a:t>власним</a:t>
            </a:r>
            <a:r>
              <a:rPr lang="ru-RU" dirty="0" smtClean="0"/>
              <a:t> </a:t>
            </a:r>
            <a:r>
              <a:rPr lang="ru-RU" dirty="0" err="1" smtClean="0"/>
              <a:t>бажанням</a:t>
            </a:r>
            <a:r>
              <a:rPr lang="ru-RU" dirty="0" smtClean="0"/>
              <a:t>. </a:t>
            </a:r>
            <a:r>
              <a:rPr lang="en-US" dirty="0" err="1" smtClean="0"/>
              <a:t>Їм</a:t>
            </a:r>
            <a:r>
              <a:rPr lang="en-US" dirty="0" smtClean="0"/>
              <a:t> </a:t>
            </a:r>
            <a:r>
              <a:rPr lang="en-US" dirty="0" err="1" smtClean="0"/>
              <a:t>також</a:t>
            </a:r>
            <a:r>
              <a:rPr lang="en-US" dirty="0" smtClean="0"/>
              <a:t> </a:t>
            </a:r>
            <a:r>
              <a:rPr lang="en-US" dirty="0" err="1" smtClean="0"/>
              <a:t>дозволяється</a:t>
            </a:r>
            <a:r>
              <a:rPr lang="en-US" dirty="0" smtClean="0"/>
              <a:t> </a:t>
            </a:r>
            <a:r>
              <a:rPr lang="en-US" dirty="0" err="1" smtClean="0"/>
              <a:t>розповсюджувати</a:t>
            </a:r>
            <a:r>
              <a:rPr lang="en-US" dirty="0" smtClean="0"/>
              <a:t> </a:t>
            </a:r>
            <a:r>
              <a:rPr lang="en-US" dirty="0" err="1" smtClean="0"/>
              <a:t>програму</a:t>
            </a:r>
            <a:r>
              <a:rPr lang="en-US" dirty="0" smtClean="0"/>
              <a:t> з </a:t>
            </a:r>
            <a:r>
              <a:rPr lang="en-US" dirty="0" err="1" smtClean="0"/>
              <a:t>оплатою</a:t>
            </a:r>
            <a:r>
              <a:rPr lang="en-US" dirty="0" smtClean="0"/>
              <a:t> </a:t>
            </a:r>
            <a:r>
              <a:rPr lang="en-US" dirty="0" err="1" smtClean="0"/>
              <a:t>або</a:t>
            </a:r>
            <a:r>
              <a:rPr lang="en-US" dirty="0" smtClean="0"/>
              <a:t> </a:t>
            </a:r>
            <a:r>
              <a:rPr lang="en-US" dirty="0" err="1" smtClean="0"/>
              <a:t>без</a:t>
            </a:r>
            <a:r>
              <a:rPr lang="en-US" dirty="0" smtClean="0"/>
              <a:t>.</a:t>
            </a:r>
            <a:endParaRPr lang="uk-UA" dirty="0" smtClean="0"/>
          </a:p>
          <a:p>
            <a:pPr marL="266700" indent="-266700" algn="just">
              <a:buFont typeface="Wingdings" pitchFamily="2" charset="2"/>
              <a:buChar char="Ø"/>
            </a:pPr>
            <a:r>
              <a:rPr lang="ru-RU" dirty="0" smtClean="0"/>
              <a:t>Дистрибутив </a:t>
            </a:r>
            <a:r>
              <a:rPr lang="en-US" dirty="0" smtClean="0"/>
              <a:t>Linux</a:t>
            </a:r>
            <a:r>
              <a:rPr lang="ru-RU" dirty="0" smtClean="0"/>
              <a:t> - </a:t>
            </a:r>
            <a:r>
              <a:rPr lang="ru-RU" dirty="0" err="1" smtClean="0"/>
              <a:t>термін</a:t>
            </a:r>
            <a:r>
              <a:rPr lang="ru-RU" dirty="0" smtClean="0"/>
              <a:t>, </a:t>
            </a:r>
            <a:r>
              <a:rPr lang="ru-RU" dirty="0" err="1" smtClean="0"/>
              <a:t>що</a:t>
            </a:r>
            <a:r>
              <a:rPr lang="ru-RU" dirty="0" smtClean="0"/>
              <a:t> </a:t>
            </a:r>
            <a:r>
              <a:rPr lang="ru-RU" dirty="0" err="1" smtClean="0"/>
              <a:t>використовується</a:t>
            </a:r>
            <a:r>
              <a:rPr lang="ru-RU" dirty="0" smtClean="0"/>
              <a:t> для </a:t>
            </a:r>
            <a:r>
              <a:rPr lang="ru-RU" dirty="0" err="1" smtClean="0"/>
              <a:t>опису</a:t>
            </a:r>
            <a:r>
              <a:rPr lang="ru-RU" dirty="0" smtClean="0"/>
              <a:t> </a:t>
            </a:r>
            <a:r>
              <a:rPr lang="ru-RU" dirty="0" err="1" smtClean="0"/>
              <a:t>пакетів</a:t>
            </a:r>
            <a:r>
              <a:rPr lang="ru-RU" dirty="0" smtClean="0"/>
              <a:t>, </a:t>
            </a:r>
            <a:r>
              <a:rPr lang="ru-RU" dirty="0" err="1" smtClean="0"/>
              <a:t>створених</a:t>
            </a:r>
            <a:r>
              <a:rPr lang="ru-RU" dirty="0" smtClean="0"/>
              <a:t> </a:t>
            </a:r>
            <a:r>
              <a:rPr lang="ru-RU" dirty="0" err="1" smtClean="0"/>
              <a:t>різними</a:t>
            </a:r>
            <a:r>
              <a:rPr lang="ru-RU" dirty="0" smtClean="0"/>
              <a:t> </a:t>
            </a:r>
            <a:r>
              <a:rPr lang="ru-RU" dirty="0" err="1" smtClean="0"/>
              <a:t>організаціями</a:t>
            </a:r>
            <a:r>
              <a:rPr lang="ru-RU" dirty="0" smtClean="0"/>
              <a:t>. </a:t>
            </a:r>
            <a:r>
              <a:rPr lang="ru-RU" dirty="0" err="1" smtClean="0"/>
              <a:t>Дистрибутиви</a:t>
            </a:r>
            <a:r>
              <a:rPr lang="ru-RU" dirty="0" smtClean="0"/>
              <a:t> </a:t>
            </a:r>
            <a:r>
              <a:rPr lang="en-US" dirty="0" smtClean="0"/>
              <a:t>Linux</a:t>
            </a:r>
            <a:r>
              <a:rPr lang="ru-RU" dirty="0" smtClean="0"/>
              <a:t> </a:t>
            </a:r>
            <a:r>
              <a:rPr lang="ru-RU" dirty="0" err="1" smtClean="0"/>
              <a:t>включають</a:t>
            </a:r>
            <a:r>
              <a:rPr lang="ru-RU" dirty="0" smtClean="0"/>
              <a:t> </a:t>
            </a:r>
            <a:r>
              <a:rPr lang="ru-RU" b="1" dirty="0" smtClean="0">
                <a:solidFill>
                  <a:schemeClr val="tx2">
                    <a:lumMod val="50000"/>
                  </a:schemeClr>
                </a:solidFill>
              </a:rPr>
              <a:t>ядро</a:t>
            </a:r>
            <a:r>
              <a:rPr lang="ru-RU" dirty="0" smtClean="0"/>
              <a:t> </a:t>
            </a:r>
            <a:r>
              <a:rPr lang="en-US" dirty="0" smtClean="0"/>
              <a:t>Linux</a:t>
            </a:r>
            <a:r>
              <a:rPr lang="ru-RU" dirty="0" smtClean="0"/>
              <a:t> </a:t>
            </a:r>
            <a:r>
              <a:rPr lang="ru-RU" dirty="0" err="1" smtClean="0"/>
              <a:t>зі</a:t>
            </a:r>
            <a:r>
              <a:rPr lang="ru-RU" dirty="0" smtClean="0"/>
              <a:t> </a:t>
            </a:r>
            <a:r>
              <a:rPr lang="ru-RU" dirty="0" err="1" smtClean="0"/>
              <a:t>спеціальними</a:t>
            </a:r>
            <a:r>
              <a:rPr lang="ru-RU" dirty="0" smtClean="0"/>
              <a:t> </a:t>
            </a:r>
            <a:r>
              <a:rPr lang="ru-RU" dirty="0" err="1" smtClean="0"/>
              <a:t>інструментами</a:t>
            </a:r>
            <a:r>
              <a:rPr lang="ru-RU" dirty="0" smtClean="0"/>
              <a:t> та </a:t>
            </a:r>
            <a:r>
              <a:rPr lang="ru-RU" b="1" dirty="0" err="1" smtClean="0">
                <a:solidFill>
                  <a:schemeClr val="tx2">
                    <a:lumMod val="50000"/>
                  </a:schemeClr>
                </a:solidFill>
              </a:rPr>
              <a:t>програмними</a:t>
            </a:r>
            <a:r>
              <a:rPr lang="ru-RU" b="1" dirty="0" smtClean="0">
                <a:solidFill>
                  <a:schemeClr val="tx2">
                    <a:lumMod val="50000"/>
                  </a:schemeClr>
                </a:solidFill>
              </a:rPr>
              <a:t> пакетами</a:t>
            </a:r>
            <a:r>
              <a:rPr lang="ru-RU" dirty="0" smtClean="0"/>
              <a:t>. </a:t>
            </a:r>
            <a:r>
              <a:rPr lang="ru-RU" dirty="0" err="1" smtClean="0"/>
              <a:t>Хоча</a:t>
            </a:r>
            <a:r>
              <a:rPr lang="ru-RU" dirty="0" smtClean="0"/>
              <a:t> </a:t>
            </a:r>
            <a:r>
              <a:rPr lang="ru-RU" dirty="0" err="1" smtClean="0"/>
              <a:t>деякі</a:t>
            </a:r>
            <a:r>
              <a:rPr lang="ru-RU" dirty="0" smtClean="0"/>
              <a:t> </a:t>
            </a:r>
            <a:r>
              <a:rPr lang="ru-RU" dirty="0" err="1" smtClean="0"/>
              <a:t>з</a:t>
            </a:r>
            <a:r>
              <a:rPr lang="ru-RU" dirty="0" smtClean="0"/>
              <a:t> </a:t>
            </a:r>
            <a:r>
              <a:rPr lang="ru-RU" dirty="0" err="1" smtClean="0"/>
              <a:t>цих</a:t>
            </a:r>
            <a:r>
              <a:rPr lang="ru-RU" dirty="0" smtClean="0"/>
              <a:t> </a:t>
            </a:r>
            <a:r>
              <a:rPr lang="ru-RU" dirty="0" err="1" smtClean="0"/>
              <a:t>організацій</a:t>
            </a:r>
            <a:r>
              <a:rPr lang="ru-RU" dirty="0" smtClean="0"/>
              <a:t> </a:t>
            </a:r>
            <a:r>
              <a:rPr lang="ru-RU" dirty="0" err="1" smtClean="0"/>
              <a:t>можуть</a:t>
            </a:r>
            <a:r>
              <a:rPr lang="ru-RU" dirty="0" smtClean="0"/>
              <a:t> </a:t>
            </a:r>
            <a:r>
              <a:rPr lang="ru-RU" dirty="0" err="1" smtClean="0"/>
              <a:t>брати</a:t>
            </a:r>
            <a:r>
              <a:rPr lang="ru-RU" dirty="0" smtClean="0"/>
              <a:t> плату за </a:t>
            </a:r>
            <a:r>
              <a:rPr lang="ru-RU" dirty="0" err="1" smtClean="0"/>
              <a:t>підтримку</a:t>
            </a:r>
            <a:r>
              <a:rPr lang="ru-RU" dirty="0" smtClean="0"/>
              <a:t> </a:t>
            </a:r>
            <a:r>
              <a:rPr lang="ru-RU" dirty="0" err="1" smtClean="0"/>
              <a:t>дистрибуції</a:t>
            </a:r>
            <a:r>
              <a:rPr lang="ru-RU" dirty="0" smtClean="0"/>
              <a:t> </a:t>
            </a:r>
            <a:r>
              <a:rPr lang="en-US" dirty="0" smtClean="0"/>
              <a:t>Linux</a:t>
            </a:r>
            <a:r>
              <a:rPr lang="ru-RU" dirty="0" smtClean="0"/>
              <a:t> (</a:t>
            </a:r>
            <a:r>
              <a:rPr lang="ru-RU" dirty="0" err="1" smtClean="0"/>
              <a:t>орієнтовану</a:t>
            </a:r>
            <a:r>
              <a:rPr lang="ru-RU" dirty="0" smtClean="0"/>
              <a:t> на </a:t>
            </a:r>
            <a:r>
              <a:rPr lang="ru-RU" dirty="0" err="1" smtClean="0"/>
              <a:t>бізнес</a:t>
            </a:r>
            <a:r>
              <a:rPr lang="ru-RU" dirty="0" smtClean="0"/>
              <a:t> </a:t>
            </a:r>
            <a:r>
              <a:rPr lang="ru-RU" dirty="0" err="1" smtClean="0"/>
              <a:t>на</a:t>
            </a:r>
            <a:r>
              <a:rPr lang="ru-RU" dirty="0" smtClean="0"/>
              <a:t> </a:t>
            </a:r>
            <a:r>
              <a:rPr lang="ru-RU" dirty="0" err="1" smtClean="0"/>
              <a:t>базі</a:t>
            </a:r>
            <a:r>
              <a:rPr lang="ru-RU" dirty="0" smtClean="0"/>
              <a:t> </a:t>
            </a:r>
            <a:r>
              <a:rPr lang="en-US" dirty="0" smtClean="0"/>
              <a:t>Linux</a:t>
            </a:r>
            <a:r>
              <a:rPr lang="ru-RU" dirty="0" smtClean="0"/>
              <a:t>), </a:t>
            </a:r>
            <a:r>
              <a:rPr lang="ru-RU" dirty="0" err="1" smtClean="0"/>
              <a:t>більшість</a:t>
            </a:r>
            <a:r>
              <a:rPr lang="ru-RU" dirty="0" smtClean="0"/>
              <a:t> </a:t>
            </a:r>
            <a:r>
              <a:rPr lang="ru-RU" dirty="0" err="1" smtClean="0"/>
              <a:t>з</a:t>
            </a:r>
            <a:r>
              <a:rPr lang="ru-RU" dirty="0" smtClean="0"/>
              <a:t> них </a:t>
            </a:r>
            <a:r>
              <a:rPr lang="ru-RU" dirty="0" err="1" smtClean="0"/>
              <a:t>також</a:t>
            </a:r>
            <a:r>
              <a:rPr lang="ru-RU" dirty="0" smtClean="0"/>
              <a:t> </a:t>
            </a:r>
            <a:r>
              <a:rPr lang="ru-RU" dirty="0" err="1" smtClean="0"/>
              <a:t>пропонують</a:t>
            </a:r>
            <a:r>
              <a:rPr lang="ru-RU" dirty="0" smtClean="0"/>
              <a:t> </a:t>
            </a:r>
            <a:r>
              <a:rPr lang="ru-RU" dirty="0" err="1" smtClean="0"/>
              <a:t>розповсюдження</a:t>
            </a:r>
            <a:r>
              <a:rPr lang="ru-RU" dirty="0" smtClean="0"/>
              <a:t> </a:t>
            </a:r>
            <a:r>
              <a:rPr lang="ru-RU" dirty="0" err="1" smtClean="0"/>
              <a:t>безкоштовно</a:t>
            </a:r>
            <a:r>
              <a:rPr lang="ru-RU" dirty="0" smtClean="0"/>
              <a:t> без </a:t>
            </a:r>
            <a:r>
              <a:rPr lang="ru-RU" dirty="0" err="1" smtClean="0"/>
              <a:t>підтримки</a:t>
            </a:r>
            <a:r>
              <a:rPr lang="ru-RU" dirty="0" smtClean="0"/>
              <a:t>.</a:t>
            </a:r>
          </a:p>
          <a:p>
            <a:pPr marL="266700" indent="-266700" algn="just">
              <a:buFont typeface="Wingdings" pitchFamily="2" charset="2"/>
              <a:buChar char="Ø"/>
            </a:pPr>
            <a:r>
              <a:rPr lang="en-US" b="1" dirty="0" err="1" smtClean="0"/>
              <a:t>Debian</a:t>
            </a:r>
            <a:r>
              <a:rPr lang="ru-RU" dirty="0" smtClean="0"/>
              <a:t>, </a:t>
            </a:r>
            <a:r>
              <a:rPr lang="en-US" b="1" dirty="0" smtClean="0"/>
              <a:t>Red Hat</a:t>
            </a:r>
            <a:r>
              <a:rPr lang="ru-RU" dirty="0" smtClean="0"/>
              <a:t>, </a:t>
            </a:r>
            <a:r>
              <a:rPr lang="en-US" b="1" dirty="0" err="1" smtClean="0"/>
              <a:t>Ubuntu</a:t>
            </a:r>
            <a:r>
              <a:rPr lang="ru-RU" dirty="0" smtClean="0"/>
              <a:t>, </a:t>
            </a:r>
            <a:r>
              <a:rPr lang="en-US" b="1" dirty="0" err="1" smtClean="0"/>
              <a:t>CentOS</a:t>
            </a:r>
            <a:r>
              <a:rPr lang="ru-RU" dirty="0" smtClean="0"/>
              <a:t> та </a:t>
            </a:r>
            <a:r>
              <a:rPr lang="en-US" b="1" dirty="0" smtClean="0"/>
              <a:t>SUSE</a:t>
            </a:r>
            <a:r>
              <a:rPr lang="ru-RU" dirty="0" smtClean="0"/>
              <a:t> - </a:t>
            </a:r>
            <a:r>
              <a:rPr lang="ru-RU" dirty="0" err="1" smtClean="0"/>
              <a:t>лише</a:t>
            </a:r>
            <a:r>
              <a:rPr lang="ru-RU" dirty="0" smtClean="0"/>
              <a:t> </a:t>
            </a:r>
            <a:r>
              <a:rPr lang="ru-RU" dirty="0" err="1" smtClean="0"/>
              <a:t>кілька</a:t>
            </a:r>
            <a:r>
              <a:rPr lang="ru-RU" dirty="0" smtClean="0"/>
              <a:t> </a:t>
            </a:r>
            <a:r>
              <a:rPr lang="ru-RU" dirty="0" err="1" smtClean="0"/>
              <a:t>прикладів</a:t>
            </a:r>
            <a:r>
              <a:rPr lang="ru-RU" dirty="0" smtClean="0"/>
              <a:t> </a:t>
            </a:r>
            <a:r>
              <a:rPr lang="ru-RU" dirty="0" err="1" smtClean="0"/>
              <a:t>дистрибутивів</a:t>
            </a:r>
            <a:r>
              <a:rPr lang="ru-RU" dirty="0" smtClean="0"/>
              <a:t> </a:t>
            </a:r>
            <a:r>
              <a:rPr lang="en-US" dirty="0" smtClean="0"/>
              <a:t>Linux</a:t>
            </a:r>
            <a:r>
              <a:rPr lang="ru-RU" dirty="0" smtClean="0"/>
              <a:t>.</a:t>
            </a:r>
            <a:endParaRPr lang="en-US" dirty="0" smtClean="0"/>
          </a:p>
        </p:txBody>
      </p:sp>
      <p:pic>
        <p:nvPicPr>
          <p:cNvPr id="4" name="Рисунок 3" descr="4.1.1.0000.jpg"/>
          <p:cNvPicPr>
            <a:picLocks noChangeAspect="1"/>
          </p:cNvPicPr>
          <p:nvPr/>
        </p:nvPicPr>
        <p:blipFill>
          <a:blip r:embed="rId3" cstate="print"/>
          <a:stretch>
            <a:fillRect/>
          </a:stretch>
        </p:blipFill>
        <p:spPr>
          <a:xfrm>
            <a:off x="7429552" y="0"/>
            <a:ext cx="1428728" cy="990838"/>
          </a:xfrm>
          <a:prstGeom prst="rect">
            <a:avLst/>
          </a:prstGeom>
        </p:spPr>
      </p:pic>
      <p:sp>
        <p:nvSpPr>
          <p:cNvPr id="5" name="Rectangle 3"/>
          <p:cNvSpPr txBox="1">
            <a:spLocks noChangeArrowheads="1"/>
          </p:cNvSpPr>
          <p:nvPr/>
        </p:nvSpPr>
        <p:spPr bwMode="auto">
          <a:xfrm>
            <a:off x="0" y="0"/>
            <a:ext cx="3428992" cy="7858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Clr>
                <a:schemeClr val="hlink"/>
              </a:buClr>
              <a:buSzPct val="65000"/>
              <a:defRPr/>
            </a:pPr>
            <a:r>
              <a:rPr kumimoji="0" lang="en-US"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Linux</a:t>
            </a:r>
            <a:r>
              <a:rPr kumimoji="0" lang="uk-UA" sz="4000" b="0"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r>
              <a:rPr lang="ru-RU" sz="4000" kern="0" dirty="0" err="1" smtClean="0">
                <a:solidFill>
                  <a:schemeClr val="tx2"/>
                </a:solidFill>
                <a:effectLst>
                  <a:outerShdw blurRad="38100" dist="38100" dir="2700000" algn="tl">
                    <a:srgbClr val="000000"/>
                  </a:outerShdw>
                </a:effectLst>
              </a:rPr>
              <a:t>Огляд</a:t>
            </a:r>
            <a:r>
              <a:rPr lang="ru-RU" sz="4000" kern="0" dirty="0" smtClean="0">
                <a:solidFill>
                  <a:schemeClr val="tx2"/>
                </a:solidFill>
                <a:effectLst>
                  <a:outerShdw blurRad="38100" dist="38100" dir="2700000" algn="tl">
                    <a:srgbClr val="000000"/>
                  </a:outerShdw>
                </a:effectLst>
              </a:rPr>
              <a:t>.</a:t>
            </a:r>
            <a:endParaRPr kumimoji="0" lang="ru-RU" sz="40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10</a:t>
            </a:fld>
            <a:endParaRPr lang="uk-UA" dirty="0"/>
          </a:p>
        </p:txBody>
      </p:sp>
      <p:sp>
        <p:nvSpPr>
          <p:cNvPr id="6" name="Прямоугольник 5"/>
          <p:cNvSpPr/>
          <p:nvPr/>
        </p:nvSpPr>
        <p:spPr>
          <a:xfrm>
            <a:off x="500034" y="571480"/>
            <a:ext cx="8001056" cy="5355312"/>
          </a:xfrm>
          <a:prstGeom prst="rect">
            <a:avLst/>
          </a:prstGeom>
        </p:spPr>
        <p:txBody>
          <a:bodyPr wrap="square">
            <a:spAutoFit/>
          </a:bodyPr>
          <a:lstStyle/>
          <a:p>
            <a:r>
              <a:rPr lang="en-CA" b="1" dirty="0" err="1" smtClean="0">
                <a:solidFill>
                  <a:schemeClr val="tx2">
                    <a:lumMod val="90000"/>
                  </a:schemeClr>
                </a:solidFill>
              </a:rPr>
              <a:t>Основи</a:t>
            </a:r>
            <a:r>
              <a:rPr lang="en-US" b="1" dirty="0" smtClean="0">
                <a:solidFill>
                  <a:schemeClr val="tx2">
                    <a:lumMod val="90000"/>
                  </a:schemeClr>
                </a:solidFill>
              </a:rPr>
              <a:t> </a:t>
            </a:r>
            <a:r>
              <a:rPr lang="en-US" b="1" dirty="0" err="1" smtClean="0">
                <a:solidFill>
                  <a:schemeClr val="tx2">
                    <a:lumMod val="90000"/>
                  </a:schemeClr>
                </a:solidFill>
              </a:rPr>
              <a:t>адміністрування</a:t>
            </a:r>
            <a:r>
              <a:rPr lang="en-US" b="1" dirty="0" smtClean="0">
                <a:solidFill>
                  <a:schemeClr val="tx2">
                    <a:lumMod val="90000"/>
                  </a:schemeClr>
                </a:solidFill>
              </a:rPr>
              <a:t> </a:t>
            </a:r>
            <a:r>
              <a:rPr lang="en-US" b="1" dirty="0" err="1" smtClean="0">
                <a:solidFill>
                  <a:schemeClr val="tx2">
                    <a:lumMod val="90000"/>
                  </a:schemeClr>
                </a:solidFill>
              </a:rPr>
              <a:t>сервера</a:t>
            </a:r>
            <a:endParaRPr lang="uk-UA" b="1" dirty="0" smtClean="0">
              <a:solidFill>
                <a:schemeClr val="tx2">
                  <a:lumMod val="90000"/>
                </a:schemeClr>
              </a:solidFill>
            </a:endParaRPr>
          </a:p>
          <a:p>
            <a:endParaRPr lang="uk-UA" dirty="0" smtClean="0"/>
          </a:p>
          <a:p>
            <a:r>
              <a:rPr lang="uk-UA" dirty="0" smtClean="0"/>
              <a:t>У </a:t>
            </a:r>
            <a:r>
              <a:rPr lang="uk-UA" dirty="0" err="1" smtClean="0"/>
              <a:t>Linux</a:t>
            </a:r>
            <a:r>
              <a:rPr lang="uk-UA" dirty="0" smtClean="0"/>
              <a:t> службами керують за допомогою файлів конфігурації.</a:t>
            </a:r>
          </a:p>
          <a:p>
            <a:endParaRPr lang="uk-UA" dirty="0" smtClean="0"/>
          </a:p>
          <a:p>
            <a:r>
              <a:rPr lang="uk-UA" dirty="0" smtClean="0"/>
              <a:t>Загальними параметрами у файлах конфігурації є </a:t>
            </a:r>
            <a:r>
              <a:rPr lang="uk-UA" u="sng" dirty="0" smtClean="0">
                <a:solidFill>
                  <a:srgbClr val="FFC000"/>
                </a:solidFill>
              </a:rPr>
              <a:t>номер порту</a:t>
            </a:r>
            <a:r>
              <a:rPr lang="uk-UA" dirty="0" smtClean="0"/>
              <a:t>, розташування </a:t>
            </a:r>
            <a:r>
              <a:rPr lang="uk-UA" u="sng" dirty="0" smtClean="0">
                <a:solidFill>
                  <a:srgbClr val="FFC000"/>
                </a:solidFill>
              </a:rPr>
              <a:t>розміщених ресурсів</a:t>
            </a:r>
            <a:r>
              <a:rPr lang="uk-UA" dirty="0" smtClean="0"/>
              <a:t> та </a:t>
            </a:r>
            <a:r>
              <a:rPr lang="uk-UA" u="sng" dirty="0" smtClean="0">
                <a:solidFill>
                  <a:srgbClr val="FFC000"/>
                </a:solidFill>
              </a:rPr>
              <a:t>деталі авторизації</a:t>
            </a:r>
            <a:r>
              <a:rPr lang="uk-UA" dirty="0" smtClean="0"/>
              <a:t> клієнта.</a:t>
            </a:r>
          </a:p>
          <a:p>
            <a:endParaRPr lang="uk-UA" dirty="0" smtClean="0"/>
          </a:p>
          <a:p>
            <a:r>
              <a:rPr lang="uk-UA" dirty="0" smtClean="0"/>
              <a:t>Коли служба запускається, вона шукає свої конфігураційні файли, завантажує їх у пам’ять та налаштовує відповідно до налаштувань у файлах.</a:t>
            </a:r>
          </a:p>
          <a:p>
            <a:r>
              <a:rPr lang="uk-UA" dirty="0" smtClean="0"/>
              <a:t>Зміни файлів конфігурації часто вимагають перезапуску служби до того, як зміни набудуть чинності.</a:t>
            </a:r>
          </a:p>
          <a:p>
            <a:endParaRPr lang="uk-UA" dirty="0" smtClean="0"/>
          </a:p>
          <a:p>
            <a:r>
              <a:rPr lang="uk-UA" dirty="0" smtClean="0"/>
              <a:t>Оскільки для запуску служб часто потрібні привілеї суперкористувача, відповідно це необхідно і для редагування файлів конфігурації служб.</a:t>
            </a:r>
          </a:p>
          <a:p>
            <a:endParaRPr lang="ru-RU" dirty="0" smtClean="0"/>
          </a:p>
          <a:p>
            <a:r>
              <a:rPr lang="ru-RU" dirty="0" err="1" smtClean="0"/>
              <a:t>Немає</a:t>
            </a:r>
            <a:r>
              <a:rPr lang="ru-RU" dirty="0" smtClean="0"/>
              <a:t> правил </a:t>
            </a:r>
            <a:r>
              <a:rPr lang="ru-RU" dirty="0" err="1" smtClean="0"/>
              <a:t>щодо</a:t>
            </a:r>
            <a:r>
              <a:rPr lang="ru-RU" dirty="0" smtClean="0"/>
              <a:t> формату файлу </a:t>
            </a:r>
            <a:r>
              <a:rPr lang="ru-RU" dirty="0" err="1" smtClean="0"/>
              <a:t>конфігурації</a:t>
            </a:r>
            <a:r>
              <a:rPr lang="ru-RU" dirty="0" smtClean="0"/>
              <a:t> – </a:t>
            </a:r>
            <a:r>
              <a:rPr lang="ru-RU" dirty="0" err="1" smtClean="0"/>
              <a:t>це</a:t>
            </a:r>
            <a:r>
              <a:rPr lang="ru-RU" dirty="0" smtClean="0"/>
              <a:t> </a:t>
            </a:r>
            <a:r>
              <a:rPr lang="ru-RU" dirty="0" err="1" smtClean="0"/>
              <a:t>вибір</a:t>
            </a:r>
            <a:r>
              <a:rPr lang="ru-RU" dirty="0" smtClean="0"/>
              <a:t> </a:t>
            </a:r>
            <a:r>
              <a:rPr lang="ru-RU" dirty="0" err="1" smtClean="0"/>
              <a:t>розробника</a:t>
            </a:r>
            <a:r>
              <a:rPr lang="ru-RU" dirty="0" smtClean="0"/>
              <a:t> </a:t>
            </a:r>
            <a:r>
              <a:rPr lang="ru-RU" dirty="0" err="1" smtClean="0"/>
              <a:t>послуги</a:t>
            </a:r>
            <a:r>
              <a:rPr lang="ru-RU" dirty="0" smtClean="0"/>
              <a:t>.</a:t>
            </a:r>
          </a:p>
          <a:p>
            <a:r>
              <a:rPr lang="ru-RU" dirty="0" err="1" smtClean="0"/>
              <a:t>Однак</a:t>
            </a:r>
            <a:r>
              <a:rPr lang="ru-RU" dirty="0" smtClean="0"/>
              <a:t> часто </a:t>
            </a:r>
            <a:r>
              <a:rPr lang="ru-RU" dirty="0" err="1" smtClean="0"/>
              <a:t>використовується</a:t>
            </a:r>
            <a:r>
              <a:rPr lang="ru-RU" dirty="0" smtClean="0"/>
              <a:t> формат		 </a:t>
            </a:r>
            <a:r>
              <a:rPr lang="en-US" dirty="0" smtClean="0">
                <a:solidFill>
                  <a:schemeClr val="tx2">
                    <a:lumMod val="90000"/>
                  </a:schemeClr>
                </a:solidFill>
              </a:rPr>
              <a:t>option</a:t>
            </a:r>
            <a:r>
              <a:rPr lang="ru-RU" dirty="0" smtClean="0">
                <a:solidFill>
                  <a:schemeClr val="tx2">
                    <a:lumMod val="90000"/>
                  </a:schemeClr>
                </a:solidFill>
              </a:rPr>
              <a:t> = </a:t>
            </a:r>
            <a:r>
              <a:rPr lang="en-US" dirty="0" smtClean="0">
                <a:solidFill>
                  <a:schemeClr val="tx2">
                    <a:lumMod val="90000"/>
                  </a:schemeClr>
                </a:solidFill>
              </a:rPr>
              <a:t>value</a:t>
            </a:r>
            <a:r>
              <a:rPr lang="ru-RU" dirty="0" smtClean="0"/>
              <a:t>.</a:t>
            </a:r>
            <a:endParaRPr lang="uk-UA" dirty="0" smtClean="0"/>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11</a:t>
            </a:fld>
            <a:endParaRPr lang="uk-UA" dirty="0"/>
          </a:p>
        </p:txBody>
      </p:sp>
      <p:sp>
        <p:nvSpPr>
          <p:cNvPr id="7" name="Прямоугольник 6"/>
          <p:cNvSpPr/>
          <p:nvPr/>
        </p:nvSpPr>
        <p:spPr>
          <a:xfrm>
            <a:off x="142844" y="0"/>
            <a:ext cx="9001156" cy="6858000"/>
          </a:xfrm>
          <a:prstGeom prst="rect">
            <a:avLst/>
          </a:prstGeom>
        </p:spPr>
        <p:txBody>
          <a:bodyPr wrap="square">
            <a:spAutoFit/>
          </a:bodyPr>
          <a:lstStyle/>
          <a:p>
            <a:r>
              <a:rPr lang="ru-RU" sz="1700" dirty="0" err="1" smtClean="0"/>
              <a:t>Захист</a:t>
            </a:r>
            <a:r>
              <a:rPr lang="ru-RU" sz="1700" dirty="0" smtClean="0"/>
              <a:t> пристрою </a:t>
            </a:r>
            <a:r>
              <a:rPr lang="ru-RU" sz="1700" dirty="0" err="1" smtClean="0"/>
              <a:t>передбачає</a:t>
            </a:r>
            <a:r>
              <a:rPr lang="ru-RU" sz="1700" dirty="0" smtClean="0"/>
              <a:t> </a:t>
            </a:r>
            <a:r>
              <a:rPr lang="ru-RU" sz="1700" u="sng" dirty="0" err="1" smtClean="0">
                <a:solidFill>
                  <a:schemeClr val="tx2">
                    <a:lumMod val="75000"/>
                  </a:schemeClr>
                </a:solidFill>
              </a:rPr>
              <a:t>впровадження</a:t>
            </a:r>
            <a:r>
              <a:rPr lang="ru-RU" sz="1700" u="sng" dirty="0" smtClean="0">
                <a:solidFill>
                  <a:schemeClr val="tx2">
                    <a:lumMod val="75000"/>
                  </a:schemeClr>
                </a:solidFill>
              </a:rPr>
              <a:t> </a:t>
            </a:r>
            <a:r>
              <a:rPr lang="ru-RU" sz="1700" u="sng" dirty="0" err="1" smtClean="0">
                <a:solidFill>
                  <a:schemeClr val="tx2">
                    <a:lumMod val="75000"/>
                  </a:schemeClr>
                </a:solidFill>
              </a:rPr>
              <a:t>перевірених</a:t>
            </a:r>
            <a:r>
              <a:rPr lang="ru-RU" sz="1700" u="sng" dirty="0" smtClean="0">
                <a:solidFill>
                  <a:schemeClr val="tx2">
                    <a:lumMod val="75000"/>
                  </a:schemeClr>
                </a:solidFill>
              </a:rPr>
              <a:t> </a:t>
            </a:r>
            <a:r>
              <a:rPr lang="ru-RU" sz="1700" u="sng" dirty="0" err="1" smtClean="0">
                <a:solidFill>
                  <a:schemeClr val="tx2">
                    <a:lumMod val="75000"/>
                  </a:schemeClr>
                </a:solidFill>
              </a:rPr>
              <a:t>методів</a:t>
            </a:r>
            <a:r>
              <a:rPr lang="ru-RU" sz="1700" u="sng" dirty="0" smtClean="0">
                <a:solidFill>
                  <a:schemeClr val="tx2">
                    <a:lumMod val="75000"/>
                  </a:schemeClr>
                </a:solidFill>
              </a:rPr>
              <a:t> </a:t>
            </a:r>
            <a:r>
              <a:rPr lang="ru-RU" sz="1700" u="sng" dirty="0" err="1" smtClean="0">
                <a:solidFill>
                  <a:schemeClr val="tx2">
                    <a:lumMod val="75000"/>
                  </a:schemeClr>
                </a:solidFill>
              </a:rPr>
              <a:t>захисту</a:t>
            </a:r>
            <a:r>
              <a:rPr lang="ru-RU" sz="1700" dirty="0" smtClean="0">
                <a:solidFill>
                  <a:schemeClr val="tx2">
                    <a:lumMod val="75000"/>
                  </a:schemeClr>
                </a:solidFill>
              </a:rPr>
              <a:t> </a:t>
            </a:r>
            <a:r>
              <a:rPr lang="ru-RU" sz="1700" dirty="0" err="1" smtClean="0"/>
              <a:t>пристрою</a:t>
            </a:r>
            <a:r>
              <a:rPr lang="ru-RU" sz="1700" dirty="0" smtClean="0"/>
              <a:t> та </a:t>
            </a:r>
            <a:r>
              <a:rPr lang="ru-RU" sz="1700" dirty="0" err="1" smtClean="0"/>
              <a:t>захисту</a:t>
            </a:r>
            <a:r>
              <a:rPr lang="ru-RU" sz="1700" dirty="0" smtClean="0"/>
              <a:t> </a:t>
            </a:r>
            <a:r>
              <a:rPr lang="ru-RU" sz="1700" dirty="0" err="1" smtClean="0"/>
              <a:t>його</a:t>
            </a:r>
            <a:r>
              <a:rPr lang="ru-RU" sz="1700" dirty="0" smtClean="0"/>
              <a:t> </a:t>
            </a:r>
            <a:r>
              <a:rPr lang="ru-RU" sz="1700" dirty="0" err="1" smtClean="0"/>
              <a:t>адміністративного</a:t>
            </a:r>
            <a:r>
              <a:rPr lang="ru-RU" sz="1700" dirty="0" smtClean="0"/>
              <a:t> доступу.</a:t>
            </a:r>
          </a:p>
          <a:p>
            <a:r>
              <a:rPr lang="ru-RU" sz="1700" dirty="0" err="1" smtClean="0"/>
              <a:t>Деякі</a:t>
            </a:r>
            <a:r>
              <a:rPr lang="ru-RU" sz="1700" dirty="0" smtClean="0"/>
              <a:t> </a:t>
            </a:r>
            <a:r>
              <a:rPr lang="ru-RU" sz="1700" dirty="0" err="1" smtClean="0"/>
              <a:t>з</a:t>
            </a:r>
            <a:r>
              <a:rPr lang="ru-RU" sz="1700" dirty="0" smtClean="0"/>
              <a:t> </a:t>
            </a:r>
            <a:r>
              <a:rPr lang="ru-RU" sz="1700" dirty="0" err="1" smtClean="0"/>
              <a:t>цих</a:t>
            </a:r>
            <a:r>
              <a:rPr lang="ru-RU" sz="1700" dirty="0" smtClean="0"/>
              <a:t> </a:t>
            </a:r>
            <a:r>
              <a:rPr lang="ru-RU" sz="1700" dirty="0" err="1" smtClean="0"/>
              <a:t>методів</a:t>
            </a:r>
            <a:r>
              <a:rPr lang="ru-RU" sz="1700" dirty="0" smtClean="0"/>
              <a:t> </a:t>
            </a:r>
            <a:r>
              <a:rPr lang="ru-RU" sz="1700" dirty="0" err="1" smtClean="0"/>
              <a:t>включають</a:t>
            </a:r>
            <a:r>
              <a:rPr lang="ru-RU" sz="1700" dirty="0" smtClean="0"/>
              <a:t> </a:t>
            </a:r>
            <a:r>
              <a:rPr lang="ru-RU" sz="1700" u="sng" dirty="0" err="1" smtClean="0">
                <a:solidFill>
                  <a:schemeClr val="tx2">
                    <a:lumMod val="75000"/>
                  </a:schemeClr>
                </a:solidFill>
              </a:rPr>
              <a:t>підтримку</a:t>
            </a:r>
            <a:r>
              <a:rPr lang="ru-RU" sz="1700" u="sng" dirty="0" smtClean="0">
                <a:solidFill>
                  <a:schemeClr val="tx2">
                    <a:lumMod val="75000"/>
                  </a:schemeClr>
                </a:solidFill>
              </a:rPr>
              <a:t> </a:t>
            </a:r>
            <a:r>
              <a:rPr lang="ru-RU" sz="1700" u="sng" dirty="0" err="1" smtClean="0">
                <a:solidFill>
                  <a:schemeClr val="tx2">
                    <a:lumMod val="75000"/>
                  </a:schemeClr>
                </a:solidFill>
              </a:rPr>
              <a:t>паролів</a:t>
            </a:r>
            <a:r>
              <a:rPr lang="ru-RU" sz="1700" dirty="0" smtClean="0"/>
              <a:t>, </a:t>
            </a:r>
            <a:r>
              <a:rPr lang="ru-RU" sz="1700" dirty="0" err="1" smtClean="0"/>
              <a:t>налаштування</a:t>
            </a:r>
            <a:r>
              <a:rPr lang="ru-RU" sz="1700" dirty="0" smtClean="0"/>
              <a:t> </a:t>
            </a:r>
            <a:r>
              <a:rPr lang="ru-RU" sz="1700" dirty="0" err="1" smtClean="0"/>
              <a:t>розширених</a:t>
            </a:r>
            <a:r>
              <a:rPr lang="ru-RU" sz="1700" dirty="0" smtClean="0"/>
              <a:t> </a:t>
            </a:r>
            <a:r>
              <a:rPr lang="ru-RU" sz="1700" dirty="0" err="1" smtClean="0"/>
              <a:t>функцій</a:t>
            </a:r>
            <a:r>
              <a:rPr lang="ru-RU" sz="1700" dirty="0" smtClean="0"/>
              <a:t> </a:t>
            </a:r>
            <a:r>
              <a:rPr lang="ru-RU" sz="1700" u="sng" dirty="0" err="1" smtClean="0">
                <a:solidFill>
                  <a:schemeClr val="tx2">
                    <a:lumMod val="75000"/>
                  </a:schemeClr>
                </a:solidFill>
              </a:rPr>
              <a:t>віддаленого</a:t>
            </a:r>
            <a:r>
              <a:rPr lang="ru-RU" sz="1700" u="sng" dirty="0" smtClean="0">
                <a:solidFill>
                  <a:schemeClr val="tx2">
                    <a:lumMod val="75000"/>
                  </a:schemeClr>
                </a:solidFill>
              </a:rPr>
              <a:t> входу</a:t>
            </a:r>
            <a:r>
              <a:rPr lang="ru-RU" sz="1700" dirty="0" smtClean="0"/>
              <a:t> та </a:t>
            </a:r>
            <a:r>
              <a:rPr lang="ru-RU" sz="1700" dirty="0" err="1" smtClean="0"/>
              <a:t>впровадження</a:t>
            </a:r>
            <a:r>
              <a:rPr lang="ru-RU" sz="1700" dirty="0" smtClean="0"/>
              <a:t> </a:t>
            </a:r>
            <a:r>
              <a:rPr lang="ru-RU" sz="1700" dirty="0" err="1" smtClean="0"/>
              <a:t>безпечного</a:t>
            </a:r>
            <a:r>
              <a:rPr lang="ru-RU" sz="1700" dirty="0" smtClean="0"/>
              <a:t> </a:t>
            </a:r>
            <a:r>
              <a:rPr lang="ru-RU" sz="1700" u="sng" dirty="0" smtClean="0">
                <a:solidFill>
                  <a:schemeClr val="tx2">
                    <a:lumMod val="75000"/>
                  </a:schemeClr>
                </a:solidFill>
              </a:rPr>
              <a:t>входу за </a:t>
            </a:r>
            <a:r>
              <a:rPr lang="ru-RU" sz="1700" u="sng" dirty="0" err="1" smtClean="0">
                <a:solidFill>
                  <a:schemeClr val="tx2">
                    <a:lumMod val="75000"/>
                  </a:schemeClr>
                </a:solidFill>
              </a:rPr>
              <a:t>допомогою</a:t>
            </a:r>
            <a:r>
              <a:rPr lang="ru-RU" sz="1700" u="sng" dirty="0" smtClean="0">
                <a:solidFill>
                  <a:schemeClr val="tx2">
                    <a:lumMod val="75000"/>
                  </a:schemeClr>
                </a:solidFill>
              </a:rPr>
              <a:t> </a:t>
            </a:r>
            <a:r>
              <a:rPr lang="en-US" sz="1700" u="sng" dirty="0" smtClean="0">
                <a:solidFill>
                  <a:schemeClr val="tx2">
                    <a:lumMod val="75000"/>
                  </a:schemeClr>
                </a:solidFill>
              </a:rPr>
              <a:t>SSH</a:t>
            </a:r>
            <a:r>
              <a:rPr lang="ru-RU" sz="1700" dirty="0" smtClean="0"/>
              <a:t>.</a:t>
            </a:r>
          </a:p>
          <a:p>
            <a:r>
              <a:rPr lang="ru-RU" sz="1700" dirty="0" err="1" smtClean="0"/>
              <a:t>Визначення</a:t>
            </a:r>
            <a:r>
              <a:rPr lang="ru-RU" sz="1700" dirty="0" smtClean="0"/>
              <a:t> </a:t>
            </a:r>
            <a:r>
              <a:rPr lang="ru-RU" sz="1700" u="sng" dirty="0" err="1" smtClean="0">
                <a:solidFill>
                  <a:schemeClr val="tx2">
                    <a:lumMod val="75000"/>
                  </a:schemeClr>
                </a:solidFill>
              </a:rPr>
              <a:t>адміністративних</a:t>
            </a:r>
            <a:r>
              <a:rPr lang="ru-RU" sz="1700" u="sng" dirty="0" smtClean="0">
                <a:solidFill>
                  <a:schemeClr val="tx2">
                    <a:lumMod val="75000"/>
                  </a:schemeClr>
                </a:solidFill>
              </a:rPr>
              <a:t> ролей </a:t>
            </a:r>
            <a:r>
              <a:rPr lang="ru-RU" sz="1700" dirty="0" err="1" smtClean="0"/>
              <a:t>з</a:t>
            </a:r>
            <a:r>
              <a:rPr lang="ru-RU" sz="1700" dirty="0" smtClean="0"/>
              <a:t> точки </a:t>
            </a:r>
            <a:r>
              <a:rPr lang="ru-RU" sz="1700" dirty="0" err="1" smtClean="0"/>
              <a:t>зору</a:t>
            </a:r>
            <a:r>
              <a:rPr lang="ru-RU" sz="1700" dirty="0" smtClean="0"/>
              <a:t> доступу </a:t>
            </a:r>
            <a:r>
              <a:rPr lang="ru-RU" sz="1700" dirty="0" err="1" smtClean="0"/>
              <a:t>є</a:t>
            </a:r>
            <a:r>
              <a:rPr lang="ru-RU" sz="1700" dirty="0" smtClean="0"/>
              <a:t> </a:t>
            </a:r>
            <a:r>
              <a:rPr lang="ru-RU" sz="1700" dirty="0" err="1" smtClean="0"/>
              <a:t>ще</a:t>
            </a:r>
            <a:r>
              <a:rPr lang="ru-RU" sz="1700" dirty="0" smtClean="0"/>
              <a:t> одним </a:t>
            </a:r>
            <a:r>
              <a:rPr lang="ru-RU" sz="1700" dirty="0" err="1" smtClean="0"/>
              <a:t>важливим</a:t>
            </a:r>
            <a:r>
              <a:rPr lang="ru-RU" sz="1700" dirty="0" smtClean="0"/>
              <a:t> аспектом </a:t>
            </a:r>
            <a:r>
              <a:rPr lang="ru-RU" sz="1700" dirty="0" err="1" smtClean="0"/>
              <a:t>захисту</a:t>
            </a:r>
            <a:r>
              <a:rPr lang="ru-RU" sz="1700" dirty="0" smtClean="0"/>
              <a:t> </a:t>
            </a:r>
            <a:r>
              <a:rPr lang="ru-RU" sz="1700" dirty="0" err="1" smtClean="0"/>
              <a:t>пристроїв</a:t>
            </a:r>
            <a:r>
              <a:rPr lang="ru-RU" sz="1700" dirty="0" smtClean="0"/>
              <a:t> </a:t>
            </a:r>
            <a:r>
              <a:rPr lang="ru-RU" sz="1700" dirty="0" err="1" smtClean="0"/>
              <a:t>інфраструктури</a:t>
            </a:r>
            <a:r>
              <a:rPr lang="ru-RU" sz="1700" dirty="0" smtClean="0"/>
              <a:t>, </a:t>
            </a:r>
            <a:r>
              <a:rPr lang="ru-RU" sz="1700" dirty="0" err="1" smtClean="0"/>
              <a:t>оскільки</a:t>
            </a:r>
            <a:r>
              <a:rPr lang="ru-RU" sz="1700" dirty="0" smtClean="0"/>
              <a:t> не </a:t>
            </a:r>
            <a:r>
              <a:rPr lang="ru-RU" sz="1700" dirty="0" err="1" smtClean="0"/>
              <a:t>всі</a:t>
            </a:r>
            <a:r>
              <a:rPr lang="ru-RU" sz="1700" dirty="0" smtClean="0"/>
              <a:t> </a:t>
            </a:r>
            <a:r>
              <a:rPr lang="ru-RU" sz="1700" dirty="0" err="1" smtClean="0"/>
              <a:t>працівники</a:t>
            </a:r>
            <a:r>
              <a:rPr lang="ru-RU" sz="1700" dirty="0" smtClean="0"/>
              <a:t> </a:t>
            </a:r>
            <a:r>
              <a:rPr lang="ru-RU" sz="1700" dirty="0" err="1" smtClean="0"/>
              <a:t>повинні</a:t>
            </a:r>
            <a:r>
              <a:rPr lang="ru-RU" sz="1700" dirty="0" smtClean="0"/>
              <a:t> </a:t>
            </a:r>
            <a:r>
              <a:rPr lang="ru-RU" sz="1700" dirty="0" err="1" smtClean="0"/>
              <a:t>мати</a:t>
            </a:r>
            <a:r>
              <a:rPr lang="ru-RU" sz="1700" dirty="0" smtClean="0"/>
              <a:t> </a:t>
            </a:r>
            <a:r>
              <a:rPr lang="ru-RU" sz="1700" dirty="0" err="1" smtClean="0"/>
              <a:t>однаковий</a:t>
            </a:r>
            <a:r>
              <a:rPr lang="ru-RU" sz="1700" dirty="0" smtClean="0"/>
              <a:t> </a:t>
            </a:r>
            <a:r>
              <a:rPr lang="ru-RU" sz="1700" dirty="0" err="1" smtClean="0"/>
              <a:t>рівень</a:t>
            </a:r>
            <a:r>
              <a:rPr lang="ru-RU" sz="1700" dirty="0" smtClean="0"/>
              <a:t> доступу до </a:t>
            </a:r>
            <a:r>
              <a:rPr lang="ru-RU" sz="1700" dirty="0" err="1" smtClean="0"/>
              <a:t>пристроїв</a:t>
            </a:r>
            <a:r>
              <a:rPr lang="ru-RU" sz="1700" dirty="0" smtClean="0"/>
              <a:t> </a:t>
            </a:r>
            <a:r>
              <a:rPr lang="ru-RU" sz="1700" dirty="0" err="1" smtClean="0"/>
              <a:t>інфраструктури</a:t>
            </a:r>
            <a:r>
              <a:rPr lang="ru-RU" sz="1700" dirty="0" smtClean="0"/>
              <a:t>.</a:t>
            </a:r>
            <a:endParaRPr lang="uk-UA" sz="1700" dirty="0" smtClean="0"/>
          </a:p>
          <a:p>
            <a:endParaRPr lang="ru-RU" sz="800" dirty="0" smtClean="0"/>
          </a:p>
          <a:p>
            <a:r>
              <a:rPr lang="ru-RU" sz="1700" dirty="0" err="1" smtClean="0"/>
              <a:t>Залежно</a:t>
            </a:r>
            <a:r>
              <a:rPr lang="ru-RU" sz="1700" dirty="0" smtClean="0"/>
              <a:t> </a:t>
            </a:r>
            <a:r>
              <a:rPr lang="ru-RU" sz="1700" dirty="0" err="1" smtClean="0"/>
              <a:t>від</a:t>
            </a:r>
            <a:r>
              <a:rPr lang="ru-RU" sz="1700" dirty="0" smtClean="0"/>
              <a:t> дистрибутива </a:t>
            </a:r>
            <a:r>
              <a:rPr lang="en-US" sz="1700" dirty="0" smtClean="0"/>
              <a:t>Linux</a:t>
            </a:r>
            <a:r>
              <a:rPr lang="ru-RU" sz="1700" dirty="0" smtClean="0"/>
              <a:t>, </a:t>
            </a:r>
            <a:r>
              <a:rPr lang="ru-RU" sz="1700" dirty="0" err="1" smtClean="0"/>
              <a:t>багато</a:t>
            </a:r>
            <a:r>
              <a:rPr lang="ru-RU" sz="1700" dirty="0" smtClean="0"/>
              <a:t> служб </a:t>
            </a:r>
            <a:r>
              <a:rPr lang="ru-RU" sz="1700" dirty="0" err="1" smtClean="0"/>
              <a:t>увімкнено</a:t>
            </a:r>
            <a:r>
              <a:rPr lang="ru-RU" sz="1700" dirty="0" smtClean="0"/>
              <a:t> за </a:t>
            </a:r>
            <a:r>
              <a:rPr lang="ru-RU" sz="1700" dirty="0" err="1" smtClean="0"/>
              <a:t>замовчуванням</a:t>
            </a:r>
            <a:r>
              <a:rPr lang="ru-RU" sz="1700" dirty="0" smtClean="0"/>
              <a:t>.</a:t>
            </a:r>
          </a:p>
          <a:p>
            <a:r>
              <a:rPr lang="ru-RU" sz="1700" dirty="0" err="1" smtClean="0">
                <a:solidFill>
                  <a:schemeClr val="tx2">
                    <a:lumMod val="75000"/>
                  </a:schemeClr>
                </a:solidFill>
              </a:rPr>
              <a:t>Зупинка</a:t>
            </a:r>
            <a:r>
              <a:rPr lang="ru-RU" sz="1700" dirty="0" smtClean="0">
                <a:solidFill>
                  <a:schemeClr val="tx2">
                    <a:lumMod val="75000"/>
                  </a:schemeClr>
                </a:solidFill>
              </a:rPr>
              <a:t> таких служб та </a:t>
            </a:r>
            <a:r>
              <a:rPr lang="ru-RU" sz="1700" dirty="0" err="1" smtClean="0">
                <a:solidFill>
                  <a:schemeClr val="tx2">
                    <a:lumMod val="75000"/>
                  </a:schemeClr>
                </a:solidFill>
              </a:rPr>
              <a:t>забезпечення</a:t>
            </a:r>
            <a:r>
              <a:rPr lang="ru-RU" sz="1700" dirty="0" smtClean="0">
                <a:solidFill>
                  <a:schemeClr val="tx2">
                    <a:lumMod val="75000"/>
                  </a:schemeClr>
                </a:solidFill>
              </a:rPr>
              <a:t> того, </a:t>
            </a:r>
            <a:r>
              <a:rPr lang="ru-RU" sz="1700" dirty="0" err="1" smtClean="0">
                <a:solidFill>
                  <a:schemeClr val="tx2">
                    <a:lumMod val="75000"/>
                  </a:schemeClr>
                </a:solidFill>
              </a:rPr>
              <a:t>щоб</a:t>
            </a:r>
            <a:r>
              <a:rPr lang="ru-RU" sz="1700" dirty="0" smtClean="0">
                <a:solidFill>
                  <a:schemeClr val="tx2">
                    <a:lumMod val="75000"/>
                  </a:schemeClr>
                </a:solidFill>
              </a:rPr>
              <a:t> вони не запускались автоматично </a:t>
            </a:r>
            <a:r>
              <a:rPr lang="ru-RU" sz="1700" dirty="0" err="1" smtClean="0"/>
              <a:t>під</a:t>
            </a:r>
            <a:r>
              <a:rPr lang="ru-RU" sz="1700" dirty="0" smtClean="0"/>
              <a:t> час </a:t>
            </a:r>
            <a:r>
              <a:rPr lang="ru-RU" sz="1700" dirty="0" err="1" smtClean="0"/>
              <a:t>завантаження</a:t>
            </a:r>
            <a:r>
              <a:rPr lang="ru-RU" sz="1700" dirty="0" smtClean="0"/>
              <a:t> - </a:t>
            </a:r>
            <a:r>
              <a:rPr lang="ru-RU" sz="1700" dirty="0" err="1" smtClean="0"/>
              <a:t>ще</a:t>
            </a:r>
            <a:r>
              <a:rPr lang="ru-RU" sz="1700" dirty="0" smtClean="0"/>
              <a:t> одна </a:t>
            </a:r>
            <a:r>
              <a:rPr lang="ru-RU" sz="1700" dirty="0" err="1" smtClean="0"/>
              <a:t>техніка</a:t>
            </a:r>
            <a:r>
              <a:rPr lang="ru-RU" sz="1700" dirty="0" smtClean="0"/>
              <a:t> </a:t>
            </a:r>
            <a:r>
              <a:rPr lang="ru-RU" sz="1700" dirty="0" err="1" smtClean="0"/>
              <a:t>зміцнення</a:t>
            </a:r>
            <a:r>
              <a:rPr lang="ru-RU" sz="1700" dirty="0" smtClean="0"/>
              <a:t> пристрою.</a:t>
            </a:r>
            <a:endParaRPr lang="uk-UA" sz="1700" dirty="0" smtClean="0"/>
          </a:p>
          <a:p>
            <a:r>
              <a:rPr lang="ru-RU" sz="1700" u="sng" dirty="0" err="1" smtClean="0">
                <a:solidFill>
                  <a:schemeClr val="tx2">
                    <a:lumMod val="75000"/>
                  </a:schemeClr>
                </a:solidFill>
              </a:rPr>
              <a:t>Оновлення</a:t>
            </a:r>
            <a:r>
              <a:rPr lang="ru-RU" sz="1700" u="sng" dirty="0" smtClean="0">
                <a:solidFill>
                  <a:schemeClr val="tx2">
                    <a:lumMod val="75000"/>
                  </a:schemeClr>
                </a:solidFill>
              </a:rPr>
              <a:t> ОС</a:t>
            </a:r>
            <a:r>
              <a:rPr lang="ru-RU" sz="1700" dirty="0" smtClean="0">
                <a:solidFill>
                  <a:schemeClr val="tx2">
                    <a:lumMod val="75000"/>
                  </a:schemeClr>
                </a:solidFill>
              </a:rPr>
              <a:t> </a:t>
            </a:r>
            <a:r>
              <a:rPr lang="ru-RU" sz="1700" dirty="0" err="1" smtClean="0"/>
              <a:t>також</a:t>
            </a:r>
            <a:r>
              <a:rPr lang="ru-RU" sz="1700" dirty="0" smtClean="0"/>
              <a:t> </a:t>
            </a:r>
            <a:r>
              <a:rPr lang="ru-RU" sz="1700" dirty="0" err="1" smtClean="0"/>
              <a:t>надзвичайно</a:t>
            </a:r>
            <a:r>
              <a:rPr lang="ru-RU" sz="1700" dirty="0" smtClean="0"/>
              <a:t> </a:t>
            </a:r>
            <a:r>
              <a:rPr lang="ru-RU" sz="1700" dirty="0" err="1" smtClean="0"/>
              <a:t>важливі</a:t>
            </a:r>
            <a:r>
              <a:rPr lang="ru-RU" sz="1700" dirty="0" smtClean="0"/>
              <a:t> для </a:t>
            </a:r>
            <a:r>
              <a:rPr lang="ru-RU" sz="1700" dirty="0" err="1" smtClean="0"/>
              <a:t>підтримки</a:t>
            </a:r>
            <a:r>
              <a:rPr lang="ru-RU" sz="1700" dirty="0" smtClean="0"/>
              <a:t> </a:t>
            </a:r>
            <a:r>
              <a:rPr lang="ru-RU" sz="1700" dirty="0" err="1" smtClean="0"/>
              <a:t>безпеки</a:t>
            </a:r>
            <a:r>
              <a:rPr lang="ru-RU" sz="1700" dirty="0" smtClean="0"/>
              <a:t> пристрою. </a:t>
            </a:r>
            <a:r>
              <a:rPr lang="ru-RU" sz="1700" dirty="0" err="1" smtClean="0"/>
              <a:t>Щодня</a:t>
            </a:r>
            <a:r>
              <a:rPr lang="ru-RU" sz="1700" dirty="0" smtClean="0"/>
              <a:t> </a:t>
            </a:r>
            <a:r>
              <a:rPr lang="ru-RU" sz="1700" dirty="0" err="1" smtClean="0"/>
              <a:t>виявляються</a:t>
            </a:r>
            <a:r>
              <a:rPr lang="ru-RU" sz="1700" dirty="0" smtClean="0"/>
              <a:t> </a:t>
            </a:r>
            <a:r>
              <a:rPr lang="ru-RU" sz="1700" dirty="0" err="1" smtClean="0"/>
              <a:t>нові</a:t>
            </a:r>
            <a:r>
              <a:rPr lang="ru-RU" sz="1700" dirty="0" smtClean="0"/>
              <a:t> </a:t>
            </a:r>
            <a:r>
              <a:rPr lang="ru-RU" sz="1700" dirty="0" err="1" smtClean="0"/>
              <a:t>вразливості</a:t>
            </a:r>
            <a:r>
              <a:rPr lang="ru-RU" sz="1700" dirty="0" smtClean="0"/>
              <a:t>. </a:t>
            </a:r>
            <a:r>
              <a:rPr lang="ru-RU" sz="1700" dirty="0" err="1" smtClean="0"/>
              <a:t>Розробники</a:t>
            </a:r>
            <a:r>
              <a:rPr lang="ru-RU" sz="1700" dirty="0" smtClean="0"/>
              <a:t> ОС регулярно </a:t>
            </a:r>
            <a:r>
              <a:rPr lang="ru-RU" sz="1700" dirty="0" err="1" smtClean="0"/>
              <a:t>створюють</a:t>
            </a:r>
            <a:r>
              <a:rPr lang="ru-RU" sz="1700" dirty="0" smtClean="0"/>
              <a:t> та </a:t>
            </a:r>
            <a:r>
              <a:rPr lang="ru-RU" sz="1700" dirty="0" err="1" smtClean="0"/>
              <a:t>видають</a:t>
            </a:r>
            <a:r>
              <a:rPr lang="ru-RU" sz="1700" dirty="0" smtClean="0"/>
              <a:t> </a:t>
            </a:r>
            <a:r>
              <a:rPr lang="ru-RU" sz="1700" dirty="0" err="1" smtClean="0"/>
              <a:t>виправлення</a:t>
            </a:r>
            <a:r>
              <a:rPr lang="ru-RU" sz="1700" dirty="0" smtClean="0"/>
              <a:t>. </a:t>
            </a:r>
            <a:r>
              <a:rPr lang="ru-RU" sz="1700" dirty="0" err="1" smtClean="0"/>
              <a:t>Оновлене</a:t>
            </a:r>
            <a:r>
              <a:rPr lang="ru-RU" sz="1700" dirty="0" smtClean="0"/>
              <a:t> ПЗ </a:t>
            </a:r>
            <a:r>
              <a:rPr lang="ru-RU" sz="1700" dirty="0" err="1" smtClean="0"/>
              <a:t>комп’ютера</a:t>
            </a:r>
            <a:r>
              <a:rPr lang="ru-RU" sz="1700" dirty="0" smtClean="0"/>
              <a:t> </a:t>
            </a:r>
            <a:r>
              <a:rPr lang="ru-RU" sz="1700" dirty="0" err="1" smtClean="0"/>
              <a:t>менш</a:t>
            </a:r>
            <a:r>
              <a:rPr lang="ru-RU" sz="1700" dirty="0" smtClean="0"/>
              <a:t> </a:t>
            </a:r>
            <a:r>
              <a:rPr lang="ru-RU" sz="1700" dirty="0" err="1" smtClean="0"/>
              <a:t>схильне</a:t>
            </a:r>
            <a:r>
              <a:rPr lang="ru-RU" sz="1700" dirty="0" smtClean="0"/>
              <a:t> до </a:t>
            </a:r>
            <a:r>
              <a:rPr lang="ru-RU" sz="1700" dirty="0" err="1" smtClean="0"/>
              <a:t>компрометації</a:t>
            </a:r>
            <a:r>
              <a:rPr lang="ru-RU" sz="1700" dirty="0" smtClean="0"/>
              <a:t>.</a:t>
            </a:r>
            <a:endParaRPr lang="uk-UA" sz="1700" dirty="0" smtClean="0"/>
          </a:p>
          <a:p>
            <a:endParaRPr lang="ru-RU" sz="800" dirty="0" smtClean="0"/>
          </a:p>
          <a:p>
            <a:r>
              <a:rPr lang="ru-RU" sz="1700" dirty="0" err="1" smtClean="0"/>
              <a:t>Нижче</a:t>
            </a:r>
            <a:r>
              <a:rPr lang="ru-RU" sz="1700" dirty="0" smtClean="0"/>
              <a:t> наведено </a:t>
            </a:r>
            <a:r>
              <a:rPr lang="ru-RU" sz="1700" dirty="0" err="1" smtClean="0"/>
              <a:t>основні</a:t>
            </a:r>
            <a:r>
              <a:rPr lang="ru-RU" sz="1700" dirty="0" smtClean="0"/>
              <a:t> </a:t>
            </a:r>
            <a:r>
              <a:rPr lang="ru-RU" sz="1700" dirty="0" err="1" smtClean="0"/>
              <a:t>найкращі</a:t>
            </a:r>
            <a:r>
              <a:rPr lang="ru-RU" sz="1700" dirty="0" smtClean="0"/>
              <a:t> </a:t>
            </a:r>
            <a:r>
              <a:rPr lang="ru-RU" sz="1700" dirty="0" err="1" smtClean="0"/>
              <a:t>методи</a:t>
            </a:r>
            <a:r>
              <a:rPr lang="ru-RU" sz="1700" dirty="0" smtClean="0"/>
              <a:t> </a:t>
            </a:r>
            <a:r>
              <a:rPr lang="ru-RU" sz="1700" dirty="0" err="1" smtClean="0"/>
              <a:t>укріплення</a:t>
            </a:r>
            <a:r>
              <a:rPr lang="ru-RU" sz="1700" dirty="0" smtClean="0"/>
              <a:t> пристрою.</a:t>
            </a:r>
            <a:endParaRPr lang="uk-UA" sz="1700" dirty="0" smtClean="0"/>
          </a:p>
          <a:p>
            <a:r>
              <a:rPr lang="ru-RU" sz="1700" dirty="0" smtClean="0"/>
              <a:t>• </a:t>
            </a:r>
            <a:r>
              <a:rPr lang="ru-RU" sz="1700" dirty="0" err="1" smtClean="0"/>
              <a:t>Забезпечити</a:t>
            </a:r>
            <a:r>
              <a:rPr lang="ru-RU" sz="1700" dirty="0" smtClean="0"/>
              <a:t> </a:t>
            </a:r>
            <a:r>
              <a:rPr lang="ru-RU" sz="1700" dirty="0" err="1" smtClean="0"/>
              <a:t>фізичну</a:t>
            </a:r>
            <a:r>
              <a:rPr lang="ru-RU" sz="1700" dirty="0" smtClean="0"/>
              <a:t> </a:t>
            </a:r>
            <a:r>
              <a:rPr lang="ru-RU" sz="1700" dirty="0" err="1" smtClean="0"/>
              <a:t>безпеку</a:t>
            </a:r>
            <a:endParaRPr lang="uk-UA" sz="1700" dirty="0" smtClean="0"/>
          </a:p>
          <a:p>
            <a:r>
              <a:rPr lang="ru-RU" sz="1700" dirty="0" smtClean="0"/>
              <a:t>• </a:t>
            </a:r>
            <a:r>
              <a:rPr lang="ru-RU" sz="1700" dirty="0" err="1" smtClean="0"/>
              <a:t>Мінімізувати</a:t>
            </a:r>
            <a:r>
              <a:rPr lang="ru-RU" sz="1700" dirty="0" smtClean="0"/>
              <a:t> </a:t>
            </a:r>
            <a:r>
              <a:rPr lang="ru-RU" sz="1700" dirty="0" err="1" smtClean="0"/>
              <a:t>встановлені</a:t>
            </a:r>
            <a:r>
              <a:rPr lang="ru-RU" sz="1700" dirty="0" smtClean="0"/>
              <a:t> </a:t>
            </a:r>
            <a:r>
              <a:rPr lang="ru-RU" sz="1700" dirty="0" err="1" smtClean="0"/>
              <a:t>пакети</a:t>
            </a:r>
            <a:endParaRPr lang="uk-UA" sz="1700" dirty="0" smtClean="0"/>
          </a:p>
          <a:p>
            <a:r>
              <a:rPr lang="ru-RU" sz="1700" dirty="0" smtClean="0"/>
              <a:t>• </a:t>
            </a:r>
            <a:r>
              <a:rPr lang="ru-RU" sz="1700" dirty="0" err="1" smtClean="0"/>
              <a:t>Вимкнути</a:t>
            </a:r>
            <a:r>
              <a:rPr lang="ru-RU" sz="1700" dirty="0" smtClean="0"/>
              <a:t> </a:t>
            </a:r>
            <a:r>
              <a:rPr lang="ru-RU" sz="1700" dirty="0" err="1" smtClean="0"/>
              <a:t>невикористовувані</a:t>
            </a:r>
            <a:r>
              <a:rPr lang="ru-RU" sz="1700" dirty="0" smtClean="0"/>
              <a:t> </a:t>
            </a:r>
            <a:r>
              <a:rPr lang="ru-RU" sz="1700" dirty="0" err="1" smtClean="0"/>
              <a:t>послуги</a:t>
            </a:r>
            <a:endParaRPr lang="uk-UA" sz="1700" dirty="0" smtClean="0"/>
          </a:p>
          <a:p>
            <a:r>
              <a:rPr lang="ru-RU" sz="1700" dirty="0" smtClean="0"/>
              <a:t>• </a:t>
            </a:r>
            <a:r>
              <a:rPr lang="ru-RU" sz="1700" dirty="0" err="1" smtClean="0"/>
              <a:t>Використовувати</a:t>
            </a:r>
            <a:r>
              <a:rPr lang="ru-RU" sz="1700" dirty="0" smtClean="0"/>
              <a:t> </a:t>
            </a:r>
            <a:r>
              <a:rPr lang="en-US" sz="1700" dirty="0" smtClean="0"/>
              <a:t>SSH</a:t>
            </a:r>
            <a:r>
              <a:rPr lang="ru-RU" sz="1700" dirty="0" smtClean="0"/>
              <a:t> та </a:t>
            </a:r>
            <a:r>
              <a:rPr lang="ru-RU" sz="1700" dirty="0" err="1" smtClean="0"/>
              <a:t>відключіть</a:t>
            </a:r>
            <a:r>
              <a:rPr lang="ru-RU" sz="1700" dirty="0" smtClean="0"/>
              <a:t> </a:t>
            </a:r>
            <a:r>
              <a:rPr lang="ru-RU" sz="1700" dirty="0" err="1" smtClean="0"/>
              <a:t>вхід</a:t>
            </a:r>
            <a:r>
              <a:rPr lang="ru-RU" sz="1700" dirty="0" smtClean="0"/>
              <a:t> до </a:t>
            </a:r>
            <a:r>
              <a:rPr lang="ru-RU" sz="1700" dirty="0" err="1" smtClean="0"/>
              <a:t>кореневого</a:t>
            </a:r>
            <a:r>
              <a:rPr lang="ru-RU" sz="1700" dirty="0" smtClean="0"/>
              <a:t> </a:t>
            </a:r>
            <a:r>
              <a:rPr lang="ru-RU" sz="1700" dirty="0" err="1" smtClean="0"/>
              <a:t>облікового</a:t>
            </a:r>
            <a:r>
              <a:rPr lang="ru-RU" sz="1700" dirty="0" smtClean="0"/>
              <a:t> </a:t>
            </a:r>
            <a:r>
              <a:rPr lang="ru-RU" sz="1700" dirty="0" err="1" smtClean="0"/>
              <a:t>запису</a:t>
            </a:r>
            <a:r>
              <a:rPr lang="ru-RU" sz="1700" dirty="0" smtClean="0"/>
              <a:t> через </a:t>
            </a:r>
            <a:r>
              <a:rPr lang="en-US" sz="1700" dirty="0" smtClean="0"/>
              <a:t>SSH</a:t>
            </a:r>
            <a:endParaRPr lang="uk-UA" sz="1700" dirty="0" smtClean="0"/>
          </a:p>
          <a:p>
            <a:r>
              <a:rPr lang="ru-RU" sz="1700" dirty="0" smtClean="0"/>
              <a:t>• Систематично </a:t>
            </a:r>
            <a:r>
              <a:rPr lang="ru-RU" sz="1700" dirty="0" err="1" smtClean="0"/>
              <a:t>оновлювати</a:t>
            </a:r>
            <a:r>
              <a:rPr lang="ru-RU" sz="1700" dirty="0" smtClean="0"/>
              <a:t> систему</a:t>
            </a:r>
            <a:endParaRPr lang="uk-UA" sz="1700" dirty="0" smtClean="0"/>
          </a:p>
          <a:p>
            <a:r>
              <a:rPr lang="ru-RU" sz="1700" dirty="0" smtClean="0"/>
              <a:t>• </a:t>
            </a:r>
            <a:r>
              <a:rPr lang="ru-RU" sz="1700" dirty="0" err="1" smtClean="0"/>
              <a:t>Вимкнути</a:t>
            </a:r>
            <a:r>
              <a:rPr lang="ru-RU" sz="1700" dirty="0" smtClean="0"/>
              <a:t> </a:t>
            </a:r>
            <a:r>
              <a:rPr lang="ru-RU" sz="1700" dirty="0" err="1" smtClean="0"/>
              <a:t>автоматичне</a:t>
            </a:r>
            <a:r>
              <a:rPr lang="ru-RU" sz="1700" dirty="0" smtClean="0"/>
              <a:t> </a:t>
            </a:r>
            <a:r>
              <a:rPr lang="ru-RU" sz="1700" dirty="0" err="1" smtClean="0"/>
              <a:t>виявлення</a:t>
            </a:r>
            <a:r>
              <a:rPr lang="ru-RU" sz="1700" dirty="0" smtClean="0"/>
              <a:t> </a:t>
            </a:r>
            <a:r>
              <a:rPr lang="en-US" sz="1700" dirty="0" smtClean="0"/>
              <a:t>USB</a:t>
            </a:r>
            <a:endParaRPr lang="uk-UA" sz="1700" dirty="0" smtClean="0"/>
          </a:p>
          <a:p>
            <a:r>
              <a:rPr lang="ru-RU" sz="1700" dirty="0" smtClean="0"/>
              <a:t>• </a:t>
            </a:r>
            <a:r>
              <a:rPr lang="ru-RU" sz="1700" dirty="0" err="1" smtClean="0"/>
              <a:t>Застосовуйте</a:t>
            </a:r>
            <a:r>
              <a:rPr lang="ru-RU" sz="1700" dirty="0" smtClean="0"/>
              <a:t> </a:t>
            </a:r>
            <a:r>
              <a:rPr lang="ru-RU" sz="1700" dirty="0" err="1" smtClean="0"/>
              <a:t>надійні</a:t>
            </a:r>
            <a:r>
              <a:rPr lang="ru-RU" sz="1700" dirty="0" smtClean="0"/>
              <a:t> </a:t>
            </a:r>
            <a:r>
              <a:rPr lang="ru-RU" sz="1700" dirty="0" err="1" smtClean="0"/>
              <a:t>паролі</a:t>
            </a:r>
            <a:endParaRPr lang="uk-UA" sz="1700" dirty="0" smtClean="0"/>
          </a:p>
          <a:p>
            <a:r>
              <a:rPr lang="ru-RU" sz="1700" dirty="0" smtClean="0"/>
              <a:t>• </a:t>
            </a:r>
            <a:r>
              <a:rPr lang="ru-RU" sz="1700" dirty="0" err="1" smtClean="0"/>
              <a:t>Примусово</a:t>
            </a:r>
            <a:r>
              <a:rPr lang="ru-RU" sz="1700" dirty="0" smtClean="0"/>
              <a:t> </a:t>
            </a:r>
            <a:r>
              <a:rPr lang="ru-RU" sz="1700" dirty="0" err="1" smtClean="0"/>
              <a:t>періодично</a:t>
            </a:r>
            <a:r>
              <a:rPr lang="ru-RU" sz="1700" dirty="0" smtClean="0"/>
              <a:t> </a:t>
            </a:r>
            <a:r>
              <a:rPr lang="ru-RU" sz="1700" dirty="0" err="1" smtClean="0"/>
              <a:t>змінюйте</a:t>
            </a:r>
            <a:r>
              <a:rPr lang="ru-RU" sz="1700" dirty="0" smtClean="0"/>
              <a:t> пароль</a:t>
            </a:r>
            <a:endParaRPr lang="uk-UA" sz="1700" dirty="0" smtClean="0"/>
          </a:p>
          <a:p>
            <a:r>
              <a:rPr lang="ru-RU" sz="1700" dirty="0" smtClean="0"/>
              <a:t>• Не дайте </a:t>
            </a:r>
            <a:r>
              <a:rPr lang="ru-RU" sz="1700" dirty="0" err="1" smtClean="0"/>
              <a:t>користувачам</a:t>
            </a:r>
            <a:r>
              <a:rPr lang="ru-RU" sz="1700" dirty="0" smtClean="0"/>
              <a:t> повторно </a:t>
            </a:r>
            <a:r>
              <a:rPr lang="ru-RU" sz="1700" dirty="0" err="1" smtClean="0"/>
              <a:t>використовувати</a:t>
            </a:r>
            <a:r>
              <a:rPr lang="ru-RU" sz="1700" dirty="0" smtClean="0"/>
              <a:t> </a:t>
            </a:r>
            <a:r>
              <a:rPr lang="ru-RU" sz="1700" dirty="0" err="1" smtClean="0"/>
              <a:t>старі</a:t>
            </a:r>
            <a:r>
              <a:rPr lang="ru-RU" sz="1700" dirty="0" smtClean="0"/>
              <a:t> </a:t>
            </a:r>
            <a:r>
              <a:rPr lang="ru-RU" sz="1700" dirty="0" err="1" smtClean="0"/>
              <a:t>паролі</a:t>
            </a:r>
            <a:endParaRPr lang="uk-UA" sz="1700" dirty="0" smtClean="0"/>
          </a:p>
          <a:p>
            <a:r>
              <a:rPr lang="ru-RU" sz="1700" dirty="0" err="1" smtClean="0"/>
              <a:t>Існує</a:t>
            </a:r>
            <a:r>
              <a:rPr lang="ru-RU" sz="1700" dirty="0" smtClean="0"/>
              <a:t> </a:t>
            </a:r>
            <a:r>
              <a:rPr lang="ru-RU" sz="1700" dirty="0" err="1" smtClean="0"/>
              <a:t>багато</a:t>
            </a:r>
            <a:r>
              <a:rPr lang="ru-RU" sz="1700" dirty="0" smtClean="0"/>
              <a:t> </a:t>
            </a:r>
            <a:r>
              <a:rPr lang="ru-RU" sz="1700" dirty="0" err="1" smtClean="0"/>
              <a:t>інших</a:t>
            </a:r>
            <a:r>
              <a:rPr lang="ru-RU" sz="1700" dirty="0" smtClean="0"/>
              <a:t> </a:t>
            </a:r>
            <a:r>
              <a:rPr lang="ru-RU" sz="1700" dirty="0" err="1" smtClean="0"/>
              <a:t>кроків</a:t>
            </a:r>
            <a:r>
              <a:rPr lang="ru-RU" sz="1700" dirty="0" smtClean="0"/>
              <a:t>, </a:t>
            </a:r>
            <a:r>
              <a:rPr lang="ru-RU" sz="1700" dirty="0" err="1" smtClean="0"/>
              <a:t>які</a:t>
            </a:r>
            <a:r>
              <a:rPr lang="ru-RU" sz="1700" dirty="0" smtClean="0"/>
              <a:t> часто </a:t>
            </a:r>
            <a:r>
              <a:rPr lang="ru-RU" sz="1700" dirty="0" err="1" smtClean="0"/>
              <a:t>залежать</a:t>
            </a:r>
            <a:r>
              <a:rPr lang="ru-RU" sz="1700" dirty="0" smtClean="0"/>
              <a:t> </a:t>
            </a:r>
            <a:r>
              <a:rPr lang="ru-RU" sz="1700" dirty="0" err="1" smtClean="0"/>
              <a:t>від</a:t>
            </a:r>
            <a:r>
              <a:rPr lang="ru-RU" sz="1700" dirty="0" smtClean="0"/>
              <a:t> </a:t>
            </a:r>
            <a:r>
              <a:rPr lang="ru-RU" sz="1700" dirty="0" err="1" smtClean="0"/>
              <a:t>послуг</a:t>
            </a:r>
            <a:r>
              <a:rPr lang="ru-RU" sz="1700" dirty="0" smtClean="0"/>
              <a:t> </a:t>
            </a:r>
            <a:r>
              <a:rPr lang="ru-RU" sz="1700" dirty="0" err="1" smtClean="0"/>
              <a:t>чи</a:t>
            </a:r>
            <a:r>
              <a:rPr lang="ru-RU" sz="1700" dirty="0" smtClean="0"/>
              <a:t> </a:t>
            </a:r>
            <a:r>
              <a:rPr lang="ru-RU" sz="1700" dirty="0" err="1" smtClean="0"/>
              <a:t>програм</a:t>
            </a:r>
            <a:r>
              <a:rPr lang="ru-RU" sz="1700" dirty="0" smtClean="0"/>
              <a:t>.</a:t>
            </a:r>
            <a:endParaRPr lang="uk-UA" sz="1700" b="1" dirty="0" smtClean="0">
              <a:solidFill>
                <a:schemeClr val="tx2">
                  <a:lumMod val="90000"/>
                </a:schemeClr>
              </a:solidFill>
            </a:endParaRP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12</a:t>
            </a:fld>
            <a:endParaRPr lang="uk-UA" dirty="0"/>
          </a:p>
        </p:txBody>
      </p:sp>
      <p:sp>
        <p:nvSpPr>
          <p:cNvPr id="7" name="Прямоугольник 6"/>
          <p:cNvSpPr/>
          <p:nvPr/>
        </p:nvSpPr>
        <p:spPr>
          <a:xfrm>
            <a:off x="214282" y="0"/>
            <a:ext cx="8929718" cy="6771084"/>
          </a:xfrm>
          <a:prstGeom prst="rect">
            <a:avLst/>
          </a:prstGeom>
        </p:spPr>
        <p:txBody>
          <a:bodyPr wrap="square">
            <a:spAutoFit/>
          </a:bodyPr>
          <a:lstStyle/>
          <a:p>
            <a:r>
              <a:rPr lang="en-US" sz="1600" b="1" dirty="0" err="1" smtClean="0">
                <a:solidFill>
                  <a:schemeClr val="tx2">
                    <a:lumMod val="90000"/>
                  </a:schemeClr>
                </a:solidFill>
              </a:rPr>
              <a:t>Журнали</a:t>
            </a:r>
            <a:r>
              <a:rPr lang="en-US" sz="1600" b="1" dirty="0" smtClean="0">
                <a:solidFill>
                  <a:schemeClr val="tx2">
                    <a:lumMod val="90000"/>
                  </a:schemeClr>
                </a:solidFill>
              </a:rPr>
              <a:t> </a:t>
            </a:r>
            <a:r>
              <a:rPr lang="en-US" sz="1600" b="1" dirty="0" err="1" smtClean="0">
                <a:solidFill>
                  <a:schemeClr val="tx2">
                    <a:lumMod val="90000"/>
                  </a:schemeClr>
                </a:solidFill>
              </a:rPr>
              <a:t>моніторингу</a:t>
            </a:r>
            <a:r>
              <a:rPr lang="en-US" sz="1600" b="1" dirty="0" smtClean="0">
                <a:solidFill>
                  <a:schemeClr val="tx2">
                    <a:lumMod val="90000"/>
                  </a:schemeClr>
                </a:solidFill>
              </a:rPr>
              <a:t> </a:t>
            </a:r>
            <a:r>
              <a:rPr lang="en-US" sz="1600" b="1" dirty="0" err="1" smtClean="0">
                <a:solidFill>
                  <a:schemeClr val="tx2">
                    <a:lumMod val="90000"/>
                  </a:schemeClr>
                </a:solidFill>
              </a:rPr>
              <a:t>послуг</a:t>
            </a:r>
            <a:endParaRPr lang="ru-RU" sz="1700" b="1" dirty="0" smtClean="0">
              <a:solidFill>
                <a:schemeClr val="tx2">
                  <a:lumMod val="90000"/>
                </a:schemeClr>
              </a:solidFill>
            </a:endParaRPr>
          </a:p>
          <a:p>
            <a:endParaRPr lang="ru-RU" sz="1600" b="1" u="sng" dirty="0" smtClean="0"/>
          </a:p>
          <a:p>
            <a:r>
              <a:rPr lang="ru-RU" sz="1600" b="1" u="sng" dirty="0" err="1" smtClean="0">
                <a:solidFill>
                  <a:srgbClr val="FFC000"/>
                </a:solidFill>
              </a:rPr>
              <a:t>Файли</a:t>
            </a:r>
            <a:r>
              <a:rPr lang="ru-RU" sz="1600" b="1" u="sng" dirty="0" smtClean="0">
                <a:solidFill>
                  <a:srgbClr val="FFC000"/>
                </a:solidFill>
              </a:rPr>
              <a:t> </a:t>
            </a:r>
            <a:r>
              <a:rPr lang="ru-RU" sz="1600" b="1" u="sng" dirty="0" err="1" smtClean="0">
                <a:solidFill>
                  <a:srgbClr val="FFC000"/>
                </a:solidFill>
              </a:rPr>
              <a:t>журналів</a:t>
            </a:r>
            <a:r>
              <a:rPr lang="ru-RU" sz="1600" b="1" u="sng" dirty="0" smtClean="0"/>
              <a:t> - </a:t>
            </a:r>
            <a:r>
              <a:rPr lang="ru-RU" sz="1600" b="1" u="sng" dirty="0" err="1" smtClean="0"/>
              <a:t>це</a:t>
            </a:r>
            <a:r>
              <a:rPr lang="ru-RU" sz="1600" b="1" u="sng" dirty="0" smtClean="0"/>
              <a:t> записи, </a:t>
            </a:r>
            <a:r>
              <a:rPr lang="ru-RU" sz="1600" b="1" u="sng" dirty="0" err="1" smtClean="0"/>
              <a:t>які</a:t>
            </a:r>
            <a:r>
              <a:rPr lang="ru-RU" sz="1600" b="1" u="sng" dirty="0" smtClean="0"/>
              <a:t> </a:t>
            </a:r>
            <a:r>
              <a:rPr lang="ru-RU" sz="1600" b="1" u="sng" dirty="0" err="1" smtClean="0"/>
              <a:t>комп'ютер</a:t>
            </a:r>
            <a:r>
              <a:rPr lang="ru-RU" sz="1600" b="1" u="sng" dirty="0" smtClean="0"/>
              <a:t> </a:t>
            </a:r>
            <a:r>
              <a:rPr lang="ru-RU" sz="1600" b="1" u="sng" dirty="0" err="1" smtClean="0"/>
              <a:t>зберігає</a:t>
            </a:r>
            <a:r>
              <a:rPr lang="ru-RU" sz="1600" b="1" u="sng" dirty="0" smtClean="0"/>
              <a:t> для </a:t>
            </a:r>
            <a:r>
              <a:rPr lang="ru-RU" sz="1600" b="1" u="sng" dirty="0" err="1" smtClean="0"/>
              <a:t>відстеження</a:t>
            </a:r>
            <a:r>
              <a:rPr lang="ru-RU" sz="1600" b="1" u="sng" dirty="0" smtClean="0"/>
              <a:t> </a:t>
            </a:r>
            <a:r>
              <a:rPr lang="ru-RU" sz="1600" b="1" u="sng" dirty="0" err="1" smtClean="0"/>
              <a:t>важливих</a:t>
            </a:r>
            <a:r>
              <a:rPr lang="ru-RU" sz="1600" b="1" u="sng" dirty="0" smtClean="0"/>
              <a:t> </a:t>
            </a:r>
            <a:r>
              <a:rPr lang="ru-RU" sz="1600" b="1" u="sng" dirty="0" err="1" smtClean="0"/>
              <a:t>подій</a:t>
            </a:r>
            <a:r>
              <a:rPr lang="ru-RU" sz="1600" b="1" u="sng" dirty="0" smtClean="0"/>
              <a:t>.</a:t>
            </a:r>
          </a:p>
          <a:p>
            <a:r>
              <a:rPr lang="ru-RU" sz="1600" dirty="0" smtClean="0"/>
              <a:t>Ядро, </a:t>
            </a:r>
            <a:r>
              <a:rPr lang="ru-RU" sz="1600" dirty="0" err="1" smtClean="0"/>
              <a:t>служби</a:t>
            </a:r>
            <a:r>
              <a:rPr lang="ru-RU" sz="1600" dirty="0" smtClean="0"/>
              <a:t> та </a:t>
            </a:r>
            <a:r>
              <a:rPr lang="ru-RU" sz="1600" dirty="0" err="1" smtClean="0"/>
              <a:t>події</a:t>
            </a:r>
            <a:r>
              <a:rPr lang="ru-RU" sz="1600" dirty="0" smtClean="0"/>
              <a:t> </a:t>
            </a:r>
            <a:r>
              <a:rPr lang="ru-RU" sz="1600" dirty="0" err="1" smtClean="0"/>
              <a:t>додатків</a:t>
            </a:r>
            <a:r>
              <a:rPr lang="ru-RU" sz="1600" dirty="0" smtClean="0"/>
              <a:t> </a:t>
            </a:r>
            <a:r>
              <a:rPr lang="ru-RU" sz="1600" dirty="0" err="1" smtClean="0"/>
              <a:t>записуються</a:t>
            </a:r>
            <a:r>
              <a:rPr lang="ru-RU" sz="1600" dirty="0" smtClean="0"/>
              <a:t> у </a:t>
            </a:r>
            <a:r>
              <a:rPr lang="ru-RU" sz="1600" dirty="0" err="1" smtClean="0"/>
              <a:t>файли</a:t>
            </a:r>
            <a:r>
              <a:rPr lang="ru-RU" sz="1600" dirty="0" smtClean="0"/>
              <a:t> </a:t>
            </a:r>
            <a:r>
              <a:rPr lang="ru-RU" sz="1600" dirty="0" err="1" smtClean="0"/>
              <a:t>журналів</a:t>
            </a:r>
            <a:r>
              <a:rPr lang="ru-RU" sz="1600" dirty="0" smtClean="0"/>
              <a:t>. Для </a:t>
            </a:r>
            <a:r>
              <a:rPr lang="ru-RU" sz="1600" dirty="0" err="1" smtClean="0"/>
              <a:t>адміністратора</a:t>
            </a:r>
            <a:r>
              <a:rPr lang="ru-RU" sz="1600" dirty="0" smtClean="0"/>
              <a:t> </a:t>
            </a:r>
            <a:r>
              <a:rPr lang="ru-RU" sz="1600" dirty="0" err="1" smtClean="0"/>
              <a:t>дуже</a:t>
            </a:r>
            <a:r>
              <a:rPr lang="ru-RU" sz="1600" dirty="0" smtClean="0"/>
              <a:t> </a:t>
            </a:r>
            <a:r>
              <a:rPr lang="ru-RU" sz="1600" dirty="0" err="1" smtClean="0"/>
              <a:t>важливо</a:t>
            </a:r>
            <a:r>
              <a:rPr lang="ru-RU" sz="1600" dirty="0" smtClean="0"/>
              <a:t> </a:t>
            </a:r>
            <a:r>
              <a:rPr lang="ru-RU" sz="1600" dirty="0" err="1" smtClean="0"/>
              <a:t>періодично</a:t>
            </a:r>
            <a:r>
              <a:rPr lang="ru-RU" sz="1600" dirty="0" smtClean="0"/>
              <a:t> </a:t>
            </a:r>
            <a:r>
              <a:rPr lang="ru-RU" sz="1600" dirty="0" err="1" smtClean="0"/>
              <a:t>переглядати</a:t>
            </a:r>
            <a:r>
              <a:rPr lang="ru-RU" sz="1600" dirty="0" smtClean="0"/>
              <a:t> </a:t>
            </a:r>
            <a:r>
              <a:rPr lang="ru-RU" sz="1600" dirty="0" err="1" smtClean="0"/>
              <a:t>журнали</a:t>
            </a:r>
            <a:r>
              <a:rPr lang="ru-RU" sz="1600" dirty="0" smtClean="0"/>
              <a:t> </a:t>
            </a:r>
            <a:r>
              <a:rPr lang="ru-RU" sz="1600" dirty="0" err="1" smtClean="0"/>
              <a:t>комп’ютера</a:t>
            </a:r>
            <a:r>
              <a:rPr lang="ru-RU" sz="1600" dirty="0" smtClean="0"/>
              <a:t>, </a:t>
            </a:r>
            <a:r>
              <a:rPr lang="ru-RU" sz="1600" dirty="0" err="1" smtClean="0"/>
              <a:t>щоб</a:t>
            </a:r>
            <a:r>
              <a:rPr lang="ru-RU" sz="1600" dirty="0" smtClean="0"/>
              <a:t> </a:t>
            </a:r>
            <a:r>
              <a:rPr lang="ru-RU" sz="1600" dirty="0" err="1" smtClean="0"/>
              <a:t>підтримувати</a:t>
            </a:r>
            <a:r>
              <a:rPr lang="ru-RU" sz="1600" dirty="0" smtClean="0"/>
              <a:t> </a:t>
            </a:r>
            <a:r>
              <a:rPr lang="ru-RU" sz="1600" dirty="0" err="1" smtClean="0"/>
              <a:t>його</a:t>
            </a:r>
            <a:r>
              <a:rPr lang="ru-RU" sz="1600" dirty="0" smtClean="0"/>
              <a:t> </a:t>
            </a:r>
            <a:r>
              <a:rPr lang="ru-RU" sz="1600" dirty="0" err="1" smtClean="0"/>
              <a:t>дієздатність</a:t>
            </a:r>
            <a:r>
              <a:rPr lang="ru-RU" sz="1600" dirty="0" smtClean="0"/>
              <a:t>. </a:t>
            </a:r>
            <a:r>
              <a:rPr lang="ru-RU" sz="1600" dirty="0" err="1" smtClean="0"/>
              <a:t>Відстежуючи</a:t>
            </a:r>
            <a:r>
              <a:rPr lang="ru-RU" sz="1600" dirty="0" smtClean="0"/>
              <a:t> </a:t>
            </a:r>
            <a:r>
              <a:rPr lang="ru-RU" sz="1600" dirty="0" err="1" smtClean="0"/>
              <a:t>файли</a:t>
            </a:r>
            <a:r>
              <a:rPr lang="ru-RU" sz="1600" dirty="0" smtClean="0"/>
              <a:t> </a:t>
            </a:r>
            <a:r>
              <a:rPr lang="ru-RU" sz="1600" dirty="0" err="1" smtClean="0"/>
              <a:t>журналів</a:t>
            </a:r>
            <a:r>
              <a:rPr lang="ru-RU" sz="1600" dirty="0" smtClean="0"/>
              <a:t> </a:t>
            </a:r>
            <a:r>
              <a:rPr lang="en-US" sz="1600" dirty="0" smtClean="0"/>
              <a:t>Linux</a:t>
            </a:r>
            <a:r>
              <a:rPr lang="ru-RU" sz="1600" dirty="0" smtClean="0"/>
              <a:t>, </a:t>
            </a:r>
            <a:r>
              <a:rPr lang="ru-RU" sz="1600" dirty="0" err="1" smtClean="0"/>
              <a:t>адміністратор</a:t>
            </a:r>
            <a:r>
              <a:rPr lang="ru-RU" sz="1600" dirty="0" smtClean="0"/>
              <a:t> </a:t>
            </a:r>
            <a:r>
              <a:rPr lang="ru-RU" sz="1600" dirty="0" err="1" smtClean="0"/>
              <a:t>отримує</a:t>
            </a:r>
            <a:r>
              <a:rPr lang="ru-RU" sz="1600" dirty="0" smtClean="0"/>
              <a:t> </a:t>
            </a:r>
            <a:r>
              <a:rPr lang="ru-RU" sz="1600" dirty="0" err="1" smtClean="0"/>
              <a:t>чітке</a:t>
            </a:r>
            <a:r>
              <a:rPr lang="ru-RU" sz="1600" dirty="0" smtClean="0"/>
              <a:t> </a:t>
            </a:r>
            <a:r>
              <a:rPr lang="ru-RU" sz="1600" dirty="0" err="1" smtClean="0"/>
              <a:t>уявлення</a:t>
            </a:r>
            <a:r>
              <a:rPr lang="ru-RU" sz="1600" dirty="0" smtClean="0"/>
              <a:t> про </a:t>
            </a:r>
            <a:r>
              <a:rPr lang="ru-RU" sz="1600" dirty="0" err="1" smtClean="0"/>
              <a:t>продуктивність</a:t>
            </a:r>
            <a:r>
              <a:rPr lang="ru-RU" sz="1600" dirty="0" smtClean="0"/>
              <a:t> </a:t>
            </a:r>
            <a:r>
              <a:rPr lang="ru-RU" sz="1600" dirty="0" err="1" smtClean="0"/>
              <a:t>комп'ютера</a:t>
            </a:r>
            <a:r>
              <a:rPr lang="ru-RU" sz="1600" dirty="0" smtClean="0"/>
              <a:t>, стан </a:t>
            </a:r>
            <a:r>
              <a:rPr lang="ru-RU" sz="1600" dirty="0" err="1" smtClean="0"/>
              <a:t>безпеки</a:t>
            </a:r>
            <a:r>
              <a:rPr lang="ru-RU" sz="1600" dirty="0" smtClean="0"/>
              <a:t> та </a:t>
            </a:r>
            <a:r>
              <a:rPr lang="ru-RU" sz="1600" dirty="0" err="1" smtClean="0"/>
              <a:t>всі</a:t>
            </a:r>
            <a:r>
              <a:rPr lang="ru-RU" sz="1600" dirty="0" smtClean="0"/>
              <a:t> </a:t>
            </a:r>
            <a:r>
              <a:rPr lang="ru-RU" sz="1600" dirty="0" err="1" smtClean="0"/>
              <a:t>основні</a:t>
            </a:r>
            <a:r>
              <a:rPr lang="ru-RU" sz="1600" dirty="0" smtClean="0"/>
              <a:t> </a:t>
            </a:r>
            <a:r>
              <a:rPr lang="ru-RU" sz="1600" dirty="0" err="1" smtClean="0"/>
              <a:t>проблеми</a:t>
            </a:r>
            <a:r>
              <a:rPr lang="ru-RU" sz="1600" dirty="0" smtClean="0"/>
              <a:t>.</a:t>
            </a:r>
          </a:p>
          <a:p>
            <a:r>
              <a:rPr lang="ru-RU" sz="1600" dirty="0" err="1" smtClean="0"/>
              <a:t>Аналіз</a:t>
            </a:r>
            <a:r>
              <a:rPr lang="ru-RU" sz="1600" dirty="0" smtClean="0"/>
              <a:t> </a:t>
            </a:r>
            <a:r>
              <a:rPr lang="ru-RU" sz="1600" dirty="0" err="1" smtClean="0"/>
              <a:t>файлів</a:t>
            </a:r>
            <a:r>
              <a:rPr lang="ru-RU" sz="1600" dirty="0" smtClean="0"/>
              <a:t> </a:t>
            </a:r>
            <a:r>
              <a:rPr lang="ru-RU" sz="1600" dirty="0" err="1" smtClean="0"/>
              <a:t>журналів</a:t>
            </a:r>
            <a:r>
              <a:rPr lang="ru-RU" sz="1600" dirty="0" smtClean="0"/>
              <a:t> </a:t>
            </a:r>
            <a:r>
              <a:rPr lang="ru-RU" sz="1600" dirty="0" err="1" smtClean="0"/>
              <a:t>дозволяє</a:t>
            </a:r>
            <a:r>
              <a:rPr lang="ru-RU" sz="1600" dirty="0" smtClean="0"/>
              <a:t> </a:t>
            </a:r>
            <a:r>
              <a:rPr lang="ru-RU" sz="1600" dirty="0" err="1" smtClean="0"/>
              <a:t>адміністратору</a:t>
            </a:r>
            <a:r>
              <a:rPr lang="ru-RU" sz="1600" dirty="0" smtClean="0"/>
              <a:t> </a:t>
            </a:r>
            <a:r>
              <a:rPr lang="ru-RU" sz="1600" dirty="0" err="1" smtClean="0"/>
              <a:t>захищатися</a:t>
            </a:r>
            <a:r>
              <a:rPr lang="ru-RU" sz="1600" dirty="0" smtClean="0"/>
              <a:t> </a:t>
            </a:r>
            <a:r>
              <a:rPr lang="ru-RU" sz="1600" dirty="0" err="1" smtClean="0"/>
              <a:t>від</a:t>
            </a:r>
            <a:r>
              <a:rPr lang="ru-RU" sz="1600" dirty="0" smtClean="0"/>
              <a:t> </a:t>
            </a:r>
            <a:r>
              <a:rPr lang="ru-RU" sz="1600" dirty="0" err="1" smtClean="0"/>
              <a:t>майбутніх</a:t>
            </a:r>
            <a:r>
              <a:rPr lang="ru-RU" sz="1600" dirty="0" smtClean="0"/>
              <a:t> проблем до </a:t>
            </a:r>
            <a:r>
              <a:rPr lang="ru-RU" sz="1600" dirty="0" err="1" smtClean="0"/>
              <a:t>їх</a:t>
            </a:r>
            <a:r>
              <a:rPr lang="ru-RU" sz="1600" dirty="0" smtClean="0"/>
              <a:t> </a:t>
            </a:r>
            <a:r>
              <a:rPr lang="ru-RU" sz="1600" dirty="0" err="1" smtClean="0"/>
              <a:t>виникнення</a:t>
            </a:r>
            <a:r>
              <a:rPr lang="ru-RU" sz="1600" dirty="0" smtClean="0"/>
              <a:t>.</a:t>
            </a:r>
            <a:endParaRPr lang="uk-UA" sz="1600" dirty="0" smtClean="0"/>
          </a:p>
          <a:p>
            <a:r>
              <a:rPr lang="ru-RU" sz="1600" dirty="0" smtClean="0"/>
              <a:t>У </a:t>
            </a:r>
            <a:r>
              <a:rPr lang="en-US" sz="1600" dirty="0" smtClean="0"/>
              <a:t>Linux</a:t>
            </a:r>
            <a:r>
              <a:rPr lang="ru-RU" sz="1600" dirty="0" smtClean="0"/>
              <a:t> </a:t>
            </a:r>
            <a:r>
              <a:rPr lang="ru-RU" sz="1600" dirty="0" err="1" smtClean="0"/>
              <a:t>файли</a:t>
            </a:r>
            <a:r>
              <a:rPr lang="ru-RU" sz="1600" dirty="0" smtClean="0"/>
              <a:t> </a:t>
            </a:r>
            <a:r>
              <a:rPr lang="ru-RU" sz="1600" dirty="0" err="1" smtClean="0"/>
              <a:t>журналів</a:t>
            </a:r>
            <a:r>
              <a:rPr lang="ru-RU" sz="1600" dirty="0" smtClean="0"/>
              <a:t> </a:t>
            </a:r>
            <a:r>
              <a:rPr lang="ru-RU" sz="1600" dirty="0" err="1" smtClean="0"/>
              <a:t>можна</a:t>
            </a:r>
            <a:r>
              <a:rPr lang="ru-RU" sz="1600" dirty="0" smtClean="0"/>
              <a:t> </a:t>
            </a:r>
            <a:r>
              <a:rPr lang="ru-RU" sz="1600" dirty="0" err="1" smtClean="0"/>
              <a:t>класифікувати</a:t>
            </a:r>
            <a:r>
              <a:rPr lang="ru-RU" sz="1600" dirty="0" smtClean="0"/>
              <a:t> як:</a:t>
            </a:r>
            <a:endParaRPr lang="uk-UA" sz="1600" dirty="0" smtClean="0"/>
          </a:p>
          <a:p>
            <a:r>
              <a:rPr lang="ru-RU" sz="1600" dirty="0" smtClean="0"/>
              <a:t>• </a:t>
            </a:r>
            <a:r>
              <a:rPr lang="ru-RU" sz="1600" dirty="0" err="1" smtClean="0"/>
              <a:t>Журнали</a:t>
            </a:r>
            <a:r>
              <a:rPr lang="ru-RU" sz="1600" dirty="0" smtClean="0"/>
              <a:t> </a:t>
            </a:r>
            <a:r>
              <a:rPr lang="ru-RU" sz="1600" dirty="0" err="1" smtClean="0"/>
              <a:t>програм</a:t>
            </a:r>
            <a:endParaRPr lang="uk-UA" sz="1600" dirty="0" smtClean="0"/>
          </a:p>
          <a:p>
            <a:r>
              <a:rPr lang="ru-RU" sz="1600" dirty="0" smtClean="0"/>
              <a:t>• </a:t>
            </a:r>
            <a:r>
              <a:rPr lang="ru-RU" sz="1600" dirty="0" err="1" smtClean="0"/>
              <a:t>Журнали</a:t>
            </a:r>
            <a:r>
              <a:rPr lang="ru-RU" sz="1600" dirty="0" smtClean="0"/>
              <a:t> </a:t>
            </a:r>
            <a:r>
              <a:rPr lang="ru-RU" sz="1600" dirty="0" err="1" smtClean="0"/>
              <a:t>подій</a:t>
            </a:r>
            <a:endParaRPr lang="uk-UA" sz="1600" dirty="0" smtClean="0"/>
          </a:p>
          <a:p>
            <a:r>
              <a:rPr lang="ru-RU" sz="1600" dirty="0" smtClean="0"/>
              <a:t>• </a:t>
            </a:r>
            <a:r>
              <a:rPr lang="ru-RU" sz="1600" dirty="0" err="1" smtClean="0"/>
              <a:t>Журнали</a:t>
            </a:r>
            <a:r>
              <a:rPr lang="ru-RU" sz="1600" dirty="0" smtClean="0"/>
              <a:t> </a:t>
            </a:r>
            <a:r>
              <a:rPr lang="ru-RU" sz="1600" dirty="0" err="1" smtClean="0"/>
              <a:t>обслуговування</a:t>
            </a:r>
            <a:endParaRPr lang="uk-UA" sz="1600" dirty="0" smtClean="0"/>
          </a:p>
          <a:p>
            <a:r>
              <a:rPr lang="ru-RU" sz="1600" dirty="0" smtClean="0"/>
              <a:t>• </a:t>
            </a:r>
            <a:r>
              <a:rPr lang="ru-RU" sz="1600" dirty="0" err="1" smtClean="0"/>
              <a:t>Системні</a:t>
            </a:r>
            <a:r>
              <a:rPr lang="ru-RU" sz="1600" dirty="0" smtClean="0"/>
              <a:t> </a:t>
            </a:r>
            <a:r>
              <a:rPr lang="ru-RU" sz="1600" dirty="0" err="1" smtClean="0"/>
              <a:t>журнали</a:t>
            </a:r>
            <a:endParaRPr lang="uk-UA" sz="1600" dirty="0" smtClean="0"/>
          </a:p>
          <a:p>
            <a:endParaRPr lang="ru-RU" sz="1600" dirty="0" smtClean="0"/>
          </a:p>
          <a:p>
            <a:r>
              <a:rPr lang="ru-RU" sz="1600" dirty="0" err="1" smtClean="0"/>
              <a:t>Деякі</a:t>
            </a:r>
            <a:r>
              <a:rPr lang="ru-RU" sz="1600" dirty="0" smtClean="0"/>
              <a:t> </a:t>
            </a:r>
            <a:r>
              <a:rPr lang="ru-RU" sz="1600" dirty="0" err="1" smtClean="0"/>
              <a:t>журнали</a:t>
            </a:r>
            <a:r>
              <a:rPr lang="ru-RU" sz="1600" dirty="0" smtClean="0"/>
              <a:t> </a:t>
            </a:r>
            <a:r>
              <a:rPr lang="ru-RU" sz="1600" dirty="0" err="1" smtClean="0"/>
              <a:t>містять</a:t>
            </a:r>
            <a:r>
              <a:rPr lang="ru-RU" sz="1600" dirty="0" smtClean="0"/>
              <a:t> </a:t>
            </a:r>
            <a:r>
              <a:rPr lang="ru-RU" sz="1600" dirty="0" err="1" smtClean="0"/>
              <a:t>інформацію</a:t>
            </a:r>
            <a:r>
              <a:rPr lang="ru-RU" sz="1600" dirty="0" smtClean="0"/>
              <a:t> про </a:t>
            </a:r>
            <a:r>
              <a:rPr lang="ru-RU" sz="1600" dirty="0" err="1" smtClean="0"/>
              <a:t>демони</a:t>
            </a:r>
            <a:r>
              <a:rPr lang="ru-RU" sz="1600" dirty="0" smtClean="0"/>
              <a:t>, </a:t>
            </a:r>
            <a:r>
              <a:rPr lang="ru-RU" sz="1600" dirty="0" err="1" smtClean="0"/>
              <a:t>які</a:t>
            </a:r>
            <a:r>
              <a:rPr lang="ru-RU" sz="1600" dirty="0" smtClean="0"/>
              <a:t> </a:t>
            </a:r>
            <a:r>
              <a:rPr lang="ru-RU" sz="1600" dirty="0" err="1" smtClean="0"/>
              <a:t>працюють</a:t>
            </a:r>
            <a:r>
              <a:rPr lang="ru-RU" sz="1600" dirty="0" smtClean="0"/>
              <a:t> у </a:t>
            </a:r>
            <a:r>
              <a:rPr lang="ru-RU" sz="1600" dirty="0" err="1" smtClean="0"/>
              <a:t>системі</a:t>
            </a:r>
            <a:r>
              <a:rPr lang="ru-RU" sz="1600" dirty="0" smtClean="0"/>
              <a:t> </a:t>
            </a:r>
            <a:r>
              <a:rPr lang="en-US" sz="1600" dirty="0" smtClean="0"/>
              <a:t>Linux</a:t>
            </a:r>
            <a:r>
              <a:rPr lang="ru-RU" sz="1600" dirty="0" smtClean="0"/>
              <a:t>.</a:t>
            </a:r>
          </a:p>
          <a:p>
            <a:r>
              <a:rPr lang="ru-RU" sz="1600" b="1" u="sng" dirty="0" smtClean="0">
                <a:solidFill>
                  <a:srgbClr val="FFC000"/>
                </a:solidFill>
              </a:rPr>
              <a:t>Демон</a:t>
            </a:r>
            <a:r>
              <a:rPr lang="ru-RU" sz="1600" b="1" u="sng" dirty="0" smtClean="0"/>
              <a:t> - </a:t>
            </a:r>
            <a:r>
              <a:rPr lang="ru-RU" sz="1600" b="1" u="sng" dirty="0" err="1" smtClean="0"/>
              <a:t>це</a:t>
            </a:r>
            <a:r>
              <a:rPr lang="ru-RU" sz="1600" b="1" u="sng" dirty="0" smtClean="0"/>
              <a:t> </a:t>
            </a:r>
            <a:r>
              <a:rPr lang="ru-RU" sz="1600" b="1" u="sng" dirty="0" err="1" smtClean="0"/>
              <a:t>фоновий</a:t>
            </a:r>
            <a:r>
              <a:rPr lang="ru-RU" sz="1600" b="1" u="sng" dirty="0" smtClean="0"/>
              <a:t> </a:t>
            </a:r>
            <a:r>
              <a:rPr lang="ru-RU" sz="1600" b="1" u="sng" dirty="0" err="1" smtClean="0"/>
              <a:t>процес</a:t>
            </a:r>
            <a:r>
              <a:rPr lang="ru-RU" sz="1600" b="1" u="sng" dirty="0" smtClean="0"/>
              <a:t>, </a:t>
            </a:r>
            <a:r>
              <a:rPr lang="ru-RU" sz="1600" b="1" u="sng" dirty="0" err="1" smtClean="0"/>
              <a:t>який</a:t>
            </a:r>
            <a:r>
              <a:rPr lang="ru-RU" sz="1600" b="1" u="sng" dirty="0" smtClean="0"/>
              <a:t> </a:t>
            </a:r>
            <a:r>
              <a:rPr lang="ru-RU" sz="1600" b="1" u="sng" dirty="0" err="1" smtClean="0"/>
              <a:t>працює</a:t>
            </a:r>
            <a:r>
              <a:rPr lang="ru-RU" sz="1600" b="1" u="sng" dirty="0" smtClean="0"/>
              <a:t> без </a:t>
            </a:r>
            <a:r>
              <a:rPr lang="ru-RU" sz="1600" b="1" u="sng" dirty="0" err="1" smtClean="0"/>
              <a:t>необхідності</a:t>
            </a:r>
            <a:r>
              <a:rPr lang="ru-RU" sz="1600" b="1" u="sng" dirty="0" smtClean="0"/>
              <a:t> </a:t>
            </a:r>
            <a:r>
              <a:rPr lang="ru-RU" sz="1600" b="1" u="sng" dirty="0" err="1" smtClean="0"/>
              <a:t>взаємодії</a:t>
            </a:r>
            <a:r>
              <a:rPr lang="ru-RU" sz="1600" b="1" u="sng" dirty="0" smtClean="0"/>
              <a:t> </a:t>
            </a:r>
            <a:r>
              <a:rPr lang="ru-RU" sz="1600" b="1" u="sng" dirty="0" err="1" smtClean="0"/>
              <a:t>з</a:t>
            </a:r>
            <a:r>
              <a:rPr lang="ru-RU" sz="1600" b="1" u="sng" dirty="0" smtClean="0"/>
              <a:t> </a:t>
            </a:r>
            <a:r>
              <a:rPr lang="ru-RU" sz="1600" b="1" u="sng" dirty="0" err="1" smtClean="0"/>
              <a:t>користувачем</a:t>
            </a:r>
            <a:r>
              <a:rPr lang="ru-RU" sz="1600" dirty="0" smtClean="0"/>
              <a:t>.</a:t>
            </a:r>
          </a:p>
          <a:p>
            <a:r>
              <a:rPr lang="ru-RU" sz="1600" dirty="0" err="1" smtClean="0"/>
              <a:t>Наприклад</a:t>
            </a:r>
            <a:r>
              <a:rPr lang="ru-RU" sz="1600" dirty="0" smtClean="0"/>
              <a:t>, демон </a:t>
            </a:r>
            <a:r>
              <a:rPr lang="ru-RU" sz="1600" dirty="0" err="1" smtClean="0"/>
              <a:t>системних</a:t>
            </a:r>
            <a:r>
              <a:rPr lang="ru-RU" sz="1600" dirty="0" smtClean="0"/>
              <a:t> служб </a:t>
            </a:r>
            <a:r>
              <a:rPr lang="ru-RU" sz="1600" dirty="0" err="1" smtClean="0"/>
              <a:t>безпеки</a:t>
            </a:r>
            <a:r>
              <a:rPr lang="ru-RU" sz="1600" dirty="0" smtClean="0"/>
              <a:t> (</a:t>
            </a:r>
            <a:r>
              <a:rPr lang="en-US" sz="1600" dirty="0" smtClean="0">
                <a:solidFill>
                  <a:srgbClr val="FFC000"/>
                </a:solidFill>
              </a:rPr>
              <a:t>SSSD</a:t>
            </a:r>
            <a:r>
              <a:rPr lang="uk-UA" sz="1600" dirty="0" smtClean="0"/>
              <a:t> - </a:t>
            </a:r>
            <a:r>
              <a:rPr lang="uk-UA" sz="1600" dirty="0" err="1" smtClean="0">
                <a:solidFill>
                  <a:srgbClr val="FFC000"/>
                </a:solidFill>
              </a:rPr>
              <a:t>System</a:t>
            </a:r>
            <a:r>
              <a:rPr lang="uk-UA" sz="1600" dirty="0" smtClean="0">
                <a:solidFill>
                  <a:srgbClr val="FFC000"/>
                </a:solidFill>
              </a:rPr>
              <a:t> </a:t>
            </a:r>
            <a:r>
              <a:rPr lang="uk-UA" sz="1600" dirty="0" err="1" smtClean="0">
                <a:solidFill>
                  <a:srgbClr val="FFC000"/>
                </a:solidFill>
              </a:rPr>
              <a:t>Security</a:t>
            </a:r>
            <a:r>
              <a:rPr lang="uk-UA" sz="1600" dirty="0" smtClean="0">
                <a:solidFill>
                  <a:srgbClr val="FFC000"/>
                </a:solidFill>
              </a:rPr>
              <a:t> </a:t>
            </a:r>
            <a:r>
              <a:rPr lang="uk-UA" sz="1600" dirty="0" err="1" smtClean="0">
                <a:solidFill>
                  <a:srgbClr val="FFC000"/>
                </a:solidFill>
              </a:rPr>
              <a:t>Services</a:t>
            </a:r>
            <a:r>
              <a:rPr lang="uk-UA" sz="1600" dirty="0" smtClean="0">
                <a:solidFill>
                  <a:srgbClr val="FFC000"/>
                </a:solidFill>
              </a:rPr>
              <a:t> </a:t>
            </a:r>
            <a:r>
              <a:rPr lang="uk-UA" sz="1600" dirty="0" err="1" smtClean="0">
                <a:solidFill>
                  <a:srgbClr val="FFC000"/>
                </a:solidFill>
              </a:rPr>
              <a:t>Daemon</a:t>
            </a:r>
            <a:r>
              <a:rPr lang="uk-UA" sz="1600" dirty="0" smtClean="0"/>
              <a:t> </a:t>
            </a:r>
            <a:r>
              <a:rPr lang="ru-RU" sz="1600" dirty="0" smtClean="0"/>
              <a:t>) </a:t>
            </a:r>
            <a:r>
              <a:rPr lang="ru-RU" sz="1600" dirty="0" err="1" smtClean="0"/>
              <a:t>керує</a:t>
            </a:r>
            <a:r>
              <a:rPr lang="ru-RU" sz="1600" dirty="0" smtClean="0"/>
              <a:t> </a:t>
            </a:r>
            <a:r>
              <a:rPr lang="ru-RU" sz="1600" dirty="0" err="1" smtClean="0"/>
              <a:t>віддаленим</a:t>
            </a:r>
            <a:r>
              <a:rPr lang="ru-RU" sz="1600" dirty="0" smtClean="0"/>
              <a:t> доступом та </a:t>
            </a:r>
            <a:r>
              <a:rPr lang="ru-RU" sz="1600" dirty="0" err="1" smtClean="0"/>
              <a:t>автентифікацією</a:t>
            </a:r>
            <a:r>
              <a:rPr lang="ru-RU" sz="1600" dirty="0" smtClean="0"/>
              <a:t> для </a:t>
            </a:r>
            <a:r>
              <a:rPr lang="ru-RU" sz="1600" dirty="0" err="1" smtClean="0"/>
              <a:t>можливостей</a:t>
            </a:r>
            <a:r>
              <a:rPr lang="ru-RU" sz="1600" dirty="0" smtClean="0"/>
              <a:t> </a:t>
            </a:r>
            <a:r>
              <a:rPr lang="ru-RU" sz="1600" dirty="0" err="1" smtClean="0"/>
              <a:t>єдиного</a:t>
            </a:r>
            <a:r>
              <a:rPr lang="ru-RU" sz="1600" dirty="0" smtClean="0"/>
              <a:t> входу.</a:t>
            </a:r>
            <a:endParaRPr lang="uk-UA" sz="1600" dirty="0" smtClean="0"/>
          </a:p>
          <a:p>
            <a:r>
              <a:rPr lang="ru-RU" sz="1600" dirty="0" smtClean="0"/>
              <a:t>У </a:t>
            </a:r>
            <a:r>
              <a:rPr lang="ru-RU" sz="1600" dirty="0" err="1" smtClean="0"/>
              <a:t>таблиці</a:t>
            </a:r>
            <a:r>
              <a:rPr lang="ru-RU" sz="1600" dirty="0" smtClean="0"/>
              <a:t> </a:t>
            </a:r>
            <a:r>
              <a:rPr lang="ru-RU" sz="1600" dirty="0" err="1" smtClean="0"/>
              <a:t>нижче</a:t>
            </a:r>
            <a:r>
              <a:rPr lang="ru-RU" sz="1600" dirty="0" smtClean="0"/>
              <a:t> </a:t>
            </a:r>
            <a:r>
              <a:rPr lang="ru-RU" sz="1600" dirty="0" err="1" smtClean="0"/>
              <a:t>перелічено</a:t>
            </a:r>
            <a:r>
              <a:rPr lang="ru-RU" sz="1600" dirty="0" smtClean="0"/>
              <a:t> </a:t>
            </a:r>
            <a:r>
              <a:rPr lang="ru-RU" sz="1600" dirty="0" err="1" smtClean="0"/>
              <a:t>кілька</a:t>
            </a:r>
            <a:r>
              <a:rPr lang="ru-RU" sz="1600" dirty="0" smtClean="0"/>
              <a:t> </a:t>
            </a:r>
            <a:r>
              <a:rPr lang="ru-RU" sz="1600" dirty="0" err="1" smtClean="0"/>
              <a:t>популярних</a:t>
            </a:r>
            <a:r>
              <a:rPr lang="ru-RU" sz="1600" dirty="0" smtClean="0"/>
              <a:t> </a:t>
            </a:r>
            <a:r>
              <a:rPr lang="ru-RU" sz="1600" dirty="0" err="1" smtClean="0"/>
              <a:t>файлів</a:t>
            </a:r>
            <a:r>
              <a:rPr lang="ru-RU" sz="1600" dirty="0" smtClean="0"/>
              <a:t> </a:t>
            </a:r>
            <a:r>
              <a:rPr lang="ru-RU" sz="1600" dirty="0" err="1" smtClean="0"/>
              <a:t>журналів</a:t>
            </a:r>
            <a:r>
              <a:rPr lang="ru-RU" sz="1600" dirty="0" smtClean="0"/>
              <a:t> </a:t>
            </a:r>
            <a:r>
              <a:rPr lang="en-US" sz="1600" dirty="0" smtClean="0"/>
              <a:t>Linux</a:t>
            </a:r>
            <a:r>
              <a:rPr lang="ru-RU" sz="1600" dirty="0" smtClean="0"/>
              <a:t> та </a:t>
            </a:r>
            <a:r>
              <a:rPr lang="ru-RU" sz="1600" dirty="0" err="1" smtClean="0"/>
              <a:t>їх</a:t>
            </a:r>
            <a:r>
              <a:rPr lang="ru-RU" sz="1600" dirty="0" smtClean="0"/>
              <a:t> </a:t>
            </a:r>
            <a:r>
              <a:rPr lang="ru-RU" sz="1600" dirty="0" err="1" smtClean="0"/>
              <a:t>функції</a:t>
            </a:r>
            <a:endParaRPr lang="ru-RU" sz="1700" dirty="0" smtClean="0"/>
          </a:p>
          <a:p>
            <a:endParaRPr lang="ru-RU" sz="1700" dirty="0" smtClean="0"/>
          </a:p>
          <a:p>
            <a:r>
              <a:rPr lang="ru-RU" sz="1700" dirty="0" err="1" smtClean="0"/>
              <a:t>Захист</a:t>
            </a:r>
            <a:r>
              <a:rPr lang="ru-RU" sz="1700" dirty="0" smtClean="0"/>
              <a:t> пристрою </a:t>
            </a:r>
            <a:r>
              <a:rPr lang="ru-RU" sz="1700" dirty="0" err="1" smtClean="0"/>
              <a:t>передбачає</a:t>
            </a:r>
            <a:r>
              <a:rPr lang="ru-RU" sz="1700" dirty="0" smtClean="0"/>
              <a:t> </a:t>
            </a:r>
            <a:r>
              <a:rPr lang="ru-RU" sz="1700" u="sng" dirty="0" err="1" smtClean="0">
                <a:solidFill>
                  <a:schemeClr val="tx2">
                    <a:lumMod val="75000"/>
                  </a:schemeClr>
                </a:solidFill>
              </a:rPr>
              <a:t>впровадження</a:t>
            </a:r>
            <a:r>
              <a:rPr lang="ru-RU" sz="1700" u="sng" dirty="0" smtClean="0">
                <a:solidFill>
                  <a:schemeClr val="tx2">
                    <a:lumMod val="75000"/>
                  </a:schemeClr>
                </a:solidFill>
              </a:rPr>
              <a:t> </a:t>
            </a:r>
            <a:r>
              <a:rPr lang="ru-RU" sz="1700" u="sng" dirty="0" err="1" smtClean="0">
                <a:solidFill>
                  <a:schemeClr val="tx2">
                    <a:lumMod val="75000"/>
                  </a:schemeClr>
                </a:solidFill>
              </a:rPr>
              <a:t>перевірених</a:t>
            </a:r>
            <a:r>
              <a:rPr lang="ru-RU" sz="1700" u="sng" dirty="0" smtClean="0">
                <a:solidFill>
                  <a:schemeClr val="tx2">
                    <a:lumMod val="75000"/>
                  </a:schemeClr>
                </a:solidFill>
              </a:rPr>
              <a:t> </a:t>
            </a:r>
            <a:r>
              <a:rPr lang="ru-RU" sz="1700" u="sng" dirty="0" err="1" smtClean="0">
                <a:solidFill>
                  <a:schemeClr val="tx2">
                    <a:lumMod val="75000"/>
                  </a:schemeClr>
                </a:solidFill>
              </a:rPr>
              <a:t>методів</a:t>
            </a:r>
            <a:r>
              <a:rPr lang="ru-RU" sz="1700" u="sng" dirty="0" smtClean="0">
                <a:solidFill>
                  <a:schemeClr val="tx2">
                    <a:lumMod val="75000"/>
                  </a:schemeClr>
                </a:solidFill>
              </a:rPr>
              <a:t> </a:t>
            </a:r>
            <a:r>
              <a:rPr lang="ru-RU" sz="1700" u="sng" dirty="0" err="1" smtClean="0">
                <a:solidFill>
                  <a:schemeClr val="tx2">
                    <a:lumMod val="75000"/>
                  </a:schemeClr>
                </a:solidFill>
              </a:rPr>
              <a:t>захисту</a:t>
            </a:r>
            <a:endParaRPr lang="ru-RU" sz="1700" u="sng" dirty="0" smtClean="0">
              <a:solidFill>
                <a:schemeClr val="tx2">
                  <a:lumMod val="75000"/>
                </a:schemeClr>
              </a:solidFill>
            </a:endParaRPr>
          </a:p>
          <a:p>
            <a:r>
              <a:rPr lang="en-US" sz="1600" dirty="0" err="1" smtClean="0"/>
              <a:t>Вихідні</a:t>
            </a:r>
            <a:r>
              <a:rPr lang="en-US" sz="1600" dirty="0" smtClean="0"/>
              <a:t> </a:t>
            </a:r>
            <a:r>
              <a:rPr lang="en-US" sz="1600" dirty="0" err="1" smtClean="0"/>
              <a:t>дані</a:t>
            </a:r>
            <a:r>
              <a:rPr lang="en-US" sz="1600" dirty="0" smtClean="0"/>
              <a:t> </a:t>
            </a:r>
            <a:r>
              <a:rPr lang="en-US" sz="1600" dirty="0" err="1" smtClean="0"/>
              <a:t>команди</a:t>
            </a:r>
            <a:r>
              <a:rPr lang="en-US" sz="1600" dirty="0" smtClean="0"/>
              <a:t> </a:t>
            </a:r>
            <a:r>
              <a:rPr lang="en-US" sz="1600" dirty="0" err="1" smtClean="0"/>
              <a:t>відображають</a:t>
            </a:r>
            <a:r>
              <a:rPr lang="en-US" sz="1600" dirty="0" smtClean="0"/>
              <a:t> </a:t>
            </a:r>
            <a:r>
              <a:rPr lang="en-US" sz="1600" dirty="0" err="1" smtClean="0"/>
              <a:t>частину</a:t>
            </a:r>
            <a:r>
              <a:rPr lang="en-US" sz="1600" dirty="0" smtClean="0"/>
              <a:t> </a:t>
            </a:r>
            <a:r>
              <a:rPr lang="en-US" sz="1600" dirty="0" err="1" smtClean="0"/>
              <a:t>файлу</a:t>
            </a:r>
            <a:r>
              <a:rPr lang="en-US" sz="1600" dirty="0" smtClean="0"/>
              <a:t> </a:t>
            </a:r>
            <a:r>
              <a:rPr lang="en-US" sz="1600" dirty="0" err="1" smtClean="0"/>
              <a:t>журналу</a:t>
            </a:r>
            <a:r>
              <a:rPr lang="en-US" sz="1600" dirty="0" smtClean="0"/>
              <a:t> </a:t>
            </a:r>
            <a:r>
              <a:rPr lang="uk-UA" sz="1600" dirty="0" smtClean="0">
                <a:solidFill>
                  <a:schemeClr val="tx2">
                    <a:lumMod val="75000"/>
                  </a:schemeClr>
                </a:solidFill>
              </a:rPr>
              <a:t>/var/log/messages</a:t>
            </a:r>
            <a:r>
              <a:rPr lang="en-US" sz="1600" dirty="0" smtClean="0"/>
              <a:t>.</a:t>
            </a:r>
            <a:endParaRPr lang="uk-UA" sz="1600" dirty="0" smtClean="0"/>
          </a:p>
          <a:p>
            <a:r>
              <a:rPr lang="ru-RU" sz="1600" dirty="0" err="1" smtClean="0"/>
              <a:t>Кожен</a:t>
            </a:r>
            <a:r>
              <a:rPr lang="ru-RU" sz="1600" dirty="0" smtClean="0"/>
              <a:t> рядок </a:t>
            </a:r>
            <a:r>
              <a:rPr lang="ru-RU" sz="1600" dirty="0" err="1" smtClean="0"/>
              <a:t>представляє</a:t>
            </a:r>
            <a:r>
              <a:rPr lang="ru-RU" sz="1600" dirty="0" smtClean="0"/>
              <a:t> </a:t>
            </a:r>
            <a:r>
              <a:rPr lang="ru-RU" sz="1600" dirty="0" err="1" smtClean="0"/>
              <a:t>зареєстровану</a:t>
            </a:r>
            <a:r>
              <a:rPr lang="ru-RU" sz="1600" dirty="0" smtClean="0"/>
              <a:t> </a:t>
            </a:r>
            <a:r>
              <a:rPr lang="ru-RU" sz="1600" dirty="0" err="1" smtClean="0"/>
              <a:t>подію</a:t>
            </a:r>
            <a:r>
              <a:rPr lang="ru-RU" sz="1600" dirty="0" smtClean="0"/>
              <a:t>.</a:t>
            </a:r>
          </a:p>
          <a:p>
            <a:r>
              <a:rPr lang="ru-RU" sz="1600" dirty="0" err="1" smtClean="0"/>
              <a:t>Мітки</a:t>
            </a:r>
            <a:r>
              <a:rPr lang="ru-RU" sz="1600" dirty="0" smtClean="0"/>
              <a:t> часу на початку </a:t>
            </a:r>
            <a:r>
              <a:rPr lang="ru-RU" sz="1600" dirty="0" err="1" smtClean="0"/>
              <a:t>рядків</a:t>
            </a:r>
            <a:r>
              <a:rPr lang="ru-RU" sz="1600" dirty="0" smtClean="0"/>
              <a:t> </a:t>
            </a:r>
            <a:r>
              <a:rPr lang="ru-RU" sz="1600" dirty="0" err="1" smtClean="0"/>
              <a:t>позначають</a:t>
            </a:r>
            <a:r>
              <a:rPr lang="ru-RU" sz="1600" dirty="0" smtClean="0"/>
              <a:t> момент, коли </a:t>
            </a:r>
            <a:r>
              <a:rPr lang="ru-RU" sz="1600" dirty="0" err="1" smtClean="0"/>
              <a:t>відбулася</a:t>
            </a:r>
            <a:r>
              <a:rPr lang="ru-RU" sz="1600" dirty="0" smtClean="0"/>
              <a:t> </a:t>
            </a:r>
            <a:r>
              <a:rPr lang="ru-RU" sz="1600" dirty="0" err="1" smtClean="0"/>
              <a:t>подія</a:t>
            </a:r>
            <a:r>
              <a:rPr lang="ru-RU" sz="1600" dirty="0" smtClean="0"/>
              <a:t>.</a:t>
            </a:r>
            <a:endParaRPr lang="uk-UA" sz="1700" b="1" dirty="0" smtClean="0">
              <a:solidFill>
                <a:schemeClr val="tx2">
                  <a:lumMod val="90000"/>
                </a:schemeClr>
              </a:solidFill>
            </a:endParaRP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13</a:t>
            </a:fld>
            <a:endParaRPr lang="uk-UA" dirty="0"/>
          </a:p>
        </p:txBody>
      </p:sp>
      <p:graphicFrame>
        <p:nvGraphicFramePr>
          <p:cNvPr id="4" name="Таблица 3"/>
          <p:cNvGraphicFramePr>
            <a:graphicFrameLocks noGrp="1"/>
          </p:cNvGraphicFramePr>
          <p:nvPr/>
        </p:nvGraphicFramePr>
        <p:xfrm>
          <a:off x="0" y="71414"/>
          <a:ext cx="9144000" cy="6624828"/>
        </p:xfrm>
        <a:graphic>
          <a:graphicData uri="http://schemas.openxmlformats.org/drawingml/2006/table">
            <a:tbl>
              <a:tblPr/>
              <a:tblGrid>
                <a:gridCol w="2079730"/>
                <a:gridCol w="7064270"/>
              </a:tblGrid>
              <a:tr h="112889">
                <a:tc>
                  <a:txBody>
                    <a:bodyPr/>
                    <a:lstStyle/>
                    <a:p>
                      <a:pPr marL="0" algn="ctr" defTabSz="914400" rtl="0" eaLnBrk="1" latinLnBrk="0" hangingPunct="1">
                        <a:lnSpc>
                          <a:spcPct val="115000"/>
                        </a:lnSpc>
                        <a:spcAft>
                          <a:spcPts val="0"/>
                        </a:spcAft>
                      </a:pPr>
                      <a:r>
                        <a:rPr lang="uk-UA" sz="1400" kern="1200" dirty="0" err="1" smtClean="0">
                          <a:solidFill>
                            <a:schemeClr val="tx2">
                              <a:lumMod val="75000"/>
                            </a:schemeClr>
                          </a:solidFill>
                          <a:latin typeface="Calibri"/>
                          <a:ea typeface="Times New Roman"/>
                          <a:cs typeface="Calibri"/>
                        </a:rPr>
                        <a:t>Linux</a:t>
                      </a:r>
                      <a:r>
                        <a:rPr lang="uk-UA" sz="1400" kern="1200" dirty="0" smtClean="0">
                          <a:solidFill>
                            <a:schemeClr val="tx2">
                              <a:lumMod val="75000"/>
                            </a:schemeClr>
                          </a:solidFill>
                          <a:latin typeface="Calibri"/>
                          <a:ea typeface="Times New Roman"/>
                          <a:cs typeface="Calibri"/>
                        </a:rPr>
                        <a:t> </a:t>
                      </a:r>
                      <a:r>
                        <a:rPr lang="uk-UA" sz="1400" kern="1200" dirty="0" err="1" smtClean="0">
                          <a:solidFill>
                            <a:schemeClr val="tx2">
                              <a:lumMod val="75000"/>
                            </a:schemeClr>
                          </a:solidFill>
                          <a:latin typeface="Calibri"/>
                          <a:ea typeface="Times New Roman"/>
                          <a:cs typeface="Calibri"/>
                        </a:rPr>
                        <a:t>Log</a:t>
                      </a:r>
                      <a:r>
                        <a:rPr lang="uk-UA" sz="1400" kern="1200" dirty="0" smtClean="0">
                          <a:solidFill>
                            <a:schemeClr val="tx2">
                              <a:lumMod val="75000"/>
                            </a:schemeClr>
                          </a:solidFill>
                          <a:latin typeface="Calibri"/>
                          <a:ea typeface="Times New Roman"/>
                          <a:cs typeface="Calibri"/>
                        </a:rPr>
                        <a:t> </a:t>
                      </a:r>
                      <a:r>
                        <a:rPr lang="uk-UA" sz="1400" kern="1200" dirty="0" err="1" smtClean="0">
                          <a:solidFill>
                            <a:schemeClr val="tx2">
                              <a:lumMod val="75000"/>
                            </a:schemeClr>
                          </a:solidFill>
                          <a:latin typeface="Calibri"/>
                          <a:ea typeface="Times New Roman"/>
                          <a:cs typeface="Calibri"/>
                        </a:rPr>
                        <a:t>File</a:t>
                      </a:r>
                      <a:endParaRPr lang="uk-UA" sz="1400" kern="1200" dirty="0">
                        <a:solidFill>
                          <a:schemeClr val="tx2">
                            <a:lumMod val="75000"/>
                          </a:schemeClr>
                        </a:solidFill>
                        <a:latin typeface="Calibri"/>
                        <a:ea typeface="Times New Roman"/>
                        <a:cs typeface="Calibri"/>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400" dirty="0" err="1">
                          <a:solidFill>
                            <a:schemeClr val="tx1"/>
                          </a:solidFill>
                          <a:latin typeface="Calibri"/>
                          <a:ea typeface="Times New Roman"/>
                          <a:cs typeface="Calibri"/>
                        </a:rPr>
                        <a:t>Опис</a:t>
                      </a:r>
                      <a:r>
                        <a:rPr lang="en-US" sz="1400" dirty="0">
                          <a:solidFill>
                            <a:schemeClr val="tx1"/>
                          </a:solidFill>
                          <a:latin typeface="Calibri"/>
                          <a:ea typeface="Times New Roman"/>
                          <a:cs typeface="Calibri"/>
                        </a:rPr>
                        <a:t> </a:t>
                      </a:r>
                      <a:r>
                        <a:rPr lang="en-US" sz="1400" dirty="0" err="1">
                          <a:solidFill>
                            <a:schemeClr val="tx1"/>
                          </a:solidFill>
                          <a:latin typeface="Calibri"/>
                          <a:ea typeface="Times New Roman"/>
                          <a:cs typeface="Calibri"/>
                        </a:rPr>
                        <a:t>файлу</a:t>
                      </a:r>
                      <a:endParaRPr lang="uk-UA" sz="140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4444">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 var / log / messages</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Цей каталог містить </a:t>
                      </a:r>
                      <a:r>
                        <a:rPr lang="uk-UA" sz="1400" noProof="0" dirty="0" smtClean="0">
                          <a:solidFill>
                            <a:srgbClr val="FFC000"/>
                          </a:solidFill>
                          <a:latin typeface="Calibri"/>
                          <a:ea typeface="Times New Roman"/>
                          <a:cs typeface="Calibri"/>
                        </a:rPr>
                        <a:t>загальні журнали діяльності </a:t>
                      </a:r>
                      <a:r>
                        <a:rPr lang="uk-UA" sz="1400" noProof="0" dirty="0" smtClean="0">
                          <a:solidFill>
                            <a:schemeClr val="tx1"/>
                          </a:solidFill>
                          <a:latin typeface="Calibri"/>
                          <a:ea typeface="Times New Roman"/>
                          <a:cs typeface="Calibri"/>
                        </a:rPr>
                        <a:t>комп’ютера.</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В основному використовується для зберігання </a:t>
                      </a:r>
                      <a:r>
                        <a:rPr lang="uk-UA" sz="1400" noProof="0" dirty="0" smtClean="0">
                          <a:solidFill>
                            <a:srgbClr val="FFC000"/>
                          </a:solidFill>
                          <a:latin typeface="Calibri"/>
                          <a:ea typeface="Times New Roman"/>
                          <a:cs typeface="Calibri"/>
                        </a:rPr>
                        <a:t>інформаційних</a:t>
                      </a:r>
                      <a:r>
                        <a:rPr lang="uk-UA" sz="1400" noProof="0" dirty="0" smtClean="0">
                          <a:solidFill>
                            <a:schemeClr val="tx1"/>
                          </a:solidFill>
                          <a:latin typeface="Calibri"/>
                          <a:ea typeface="Times New Roman"/>
                          <a:cs typeface="Calibri"/>
                        </a:rPr>
                        <a:t> та </a:t>
                      </a:r>
                      <a:r>
                        <a:rPr lang="uk-UA" sz="1400" noProof="0" dirty="0" smtClean="0">
                          <a:solidFill>
                            <a:srgbClr val="FFC000"/>
                          </a:solidFill>
                          <a:latin typeface="Calibri"/>
                          <a:ea typeface="Times New Roman"/>
                          <a:cs typeface="Calibri"/>
                        </a:rPr>
                        <a:t>некритичних</a:t>
                      </a:r>
                      <a:r>
                        <a:rPr lang="uk-UA" sz="1400" noProof="0" dirty="0" smtClean="0">
                          <a:solidFill>
                            <a:schemeClr val="tx1"/>
                          </a:solidFill>
                          <a:latin typeface="Calibri"/>
                          <a:ea typeface="Times New Roman"/>
                          <a:cs typeface="Calibri"/>
                        </a:rPr>
                        <a:t> системних повідомлень.</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На комп'ютерах, що базуються на Debian, каталог </a:t>
                      </a:r>
                      <a:r>
                        <a:rPr lang="uk-UA" sz="1400" noProof="0" dirty="0" smtClean="0">
                          <a:solidFill>
                            <a:schemeClr val="tx2">
                              <a:lumMod val="75000"/>
                            </a:schemeClr>
                          </a:solidFill>
                          <a:latin typeface="Calibri"/>
                          <a:ea typeface="Times New Roman"/>
                          <a:cs typeface="Calibri"/>
                        </a:rPr>
                        <a:t>/ var / log / syslog </a:t>
                      </a:r>
                      <a:r>
                        <a:rPr lang="uk-UA" sz="1400" noProof="0" dirty="0" smtClean="0">
                          <a:solidFill>
                            <a:schemeClr val="tx1"/>
                          </a:solidFill>
                          <a:latin typeface="Calibri"/>
                          <a:ea typeface="Times New Roman"/>
                          <a:cs typeface="Calibri"/>
                        </a:rPr>
                        <a:t>виконує ті ж цілі.</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/var/log/auth.log</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файл зберігає всі події, пов’язані з </a:t>
                      </a:r>
                      <a:r>
                        <a:rPr lang="uk-UA" sz="1400" noProof="0" dirty="0" smtClean="0">
                          <a:solidFill>
                            <a:srgbClr val="FFC000"/>
                          </a:solidFill>
                          <a:latin typeface="Calibri"/>
                          <a:ea typeface="Times New Roman"/>
                          <a:cs typeface="Calibri"/>
                        </a:rPr>
                        <a:t>автентифікацією</a:t>
                      </a:r>
                      <a:r>
                        <a:rPr lang="uk-UA" sz="1400" noProof="0" dirty="0" smtClean="0">
                          <a:solidFill>
                            <a:schemeClr val="tx1"/>
                          </a:solidFill>
                          <a:latin typeface="Calibri"/>
                          <a:ea typeface="Times New Roman"/>
                          <a:cs typeface="Calibri"/>
                        </a:rPr>
                        <a:t>, на комп’ютерах Debian та Ubuntu.</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У цьому файлі можна знайти все, що стосується механізму </a:t>
                      </a:r>
                      <a:r>
                        <a:rPr lang="uk-UA" sz="1400" noProof="0" dirty="0" smtClean="0">
                          <a:solidFill>
                            <a:srgbClr val="FFC000"/>
                          </a:solidFill>
                          <a:latin typeface="Calibri"/>
                          <a:ea typeface="Times New Roman"/>
                          <a:cs typeface="Calibri"/>
                        </a:rPr>
                        <a:t>авторизації</a:t>
                      </a:r>
                      <a:r>
                        <a:rPr lang="uk-UA" sz="1400" noProof="0" dirty="0" smtClean="0">
                          <a:solidFill>
                            <a:schemeClr val="tx1"/>
                          </a:solidFill>
                          <a:latin typeface="Calibri"/>
                          <a:ea typeface="Times New Roman"/>
                          <a:cs typeface="Calibri"/>
                        </a:rPr>
                        <a:t> користувачів.</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1556">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 var / log / secure</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Цей каталог використовується комп’ютерами </a:t>
                      </a:r>
                      <a:r>
                        <a:rPr lang="uk-UA" sz="1400" b="1" noProof="0" dirty="0" smtClean="0">
                          <a:solidFill>
                            <a:srgbClr val="FFC000"/>
                          </a:solidFill>
                          <a:latin typeface="Calibri"/>
                          <a:ea typeface="Times New Roman"/>
                          <a:cs typeface="Calibri"/>
                        </a:rPr>
                        <a:t>RedHat</a:t>
                      </a:r>
                      <a:r>
                        <a:rPr lang="uk-UA" sz="1400" noProof="0" dirty="0" smtClean="0">
                          <a:solidFill>
                            <a:schemeClr val="tx1"/>
                          </a:solidFill>
                          <a:latin typeface="Calibri"/>
                          <a:ea typeface="Times New Roman"/>
                          <a:cs typeface="Calibri"/>
                        </a:rPr>
                        <a:t> та </a:t>
                      </a:r>
                      <a:r>
                        <a:rPr lang="uk-UA" sz="1400" b="1" kern="1200" noProof="0" dirty="0" smtClean="0">
                          <a:solidFill>
                            <a:srgbClr val="FFC000"/>
                          </a:solidFill>
                          <a:latin typeface="Calibri"/>
                          <a:ea typeface="Times New Roman"/>
                          <a:cs typeface="Calibri"/>
                        </a:rPr>
                        <a:t>CentOS</a:t>
                      </a:r>
                      <a:r>
                        <a:rPr lang="uk-UA" sz="1400" noProof="0" dirty="0" smtClean="0">
                          <a:solidFill>
                            <a:schemeClr val="tx1"/>
                          </a:solidFill>
                          <a:latin typeface="Calibri"/>
                          <a:ea typeface="Times New Roman"/>
                          <a:cs typeface="Calibri"/>
                        </a:rPr>
                        <a:t> замість </a:t>
                      </a:r>
                      <a:r>
                        <a:rPr lang="uk-UA" sz="1400" noProof="0" dirty="0" smtClean="0">
                          <a:solidFill>
                            <a:schemeClr val="tx2">
                              <a:lumMod val="75000"/>
                            </a:schemeClr>
                          </a:solidFill>
                          <a:latin typeface="Calibri"/>
                          <a:ea typeface="Times New Roman"/>
                          <a:cs typeface="Calibri"/>
                        </a:rPr>
                        <a:t>/var/log/auth.log</a:t>
                      </a:r>
                      <a:r>
                        <a:rPr lang="uk-UA" sz="1400" noProof="0" dirty="0" smtClean="0">
                          <a:solidFill>
                            <a:schemeClr val="tx1"/>
                          </a:solidFill>
                          <a:latin typeface="Calibri"/>
                          <a:ea typeface="Times New Roman"/>
                          <a:cs typeface="Calibri"/>
                        </a:rPr>
                        <a:t>.</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Він також відстежує </a:t>
                      </a:r>
                      <a:r>
                        <a:rPr lang="uk-UA" sz="1400" noProof="0" dirty="0" smtClean="0">
                          <a:solidFill>
                            <a:schemeClr val="tx2">
                              <a:lumMod val="75000"/>
                            </a:schemeClr>
                          </a:solidFill>
                          <a:latin typeface="Calibri"/>
                          <a:ea typeface="Times New Roman"/>
                          <a:cs typeface="Calibri"/>
                        </a:rPr>
                        <a:t>sudo</a:t>
                      </a:r>
                      <a:r>
                        <a:rPr lang="uk-UA" sz="1400" noProof="0" dirty="0" smtClean="0">
                          <a:solidFill>
                            <a:schemeClr val="tx1"/>
                          </a:solidFill>
                          <a:latin typeface="Calibri"/>
                          <a:ea typeface="Times New Roman"/>
                          <a:cs typeface="Calibri"/>
                        </a:rPr>
                        <a:t> логіни, SSH логіни та інші помилки, зареєстровані SSSD.</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778">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/var/log/boot.log</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Цей файл зберігає інформацію, пов’язану із </a:t>
                      </a:r>
                      <a:r>
                        <a:rPr lang="uk-UA" sz="1400" noProof="0" dirty="0" smtClean="0">
                          <a:solidFill>
                            <a:srgbClr val="FFC000"/>
                          </a:solidFill>
                          <a:latin typeface="Calibri"/>
                          <a:ea typeface="Times New Roman"/>
                          <a:cs typeface="Calibri"/>
                        </a:rPr>
                        <a:t>завантаженням</a:t>
                      </a:r>
                      <a:r>
                        <a:rPr lang="uk-UA" sz="1400" noProof="0" dirty="0" smtClean="0">
                          <a:solidFill>
                            <a:schemeClr val="tx1"/>
                          </a:solidFill>
                          <a:latin typeface="Calibri"/>
                          <a:ea typeface="Times New Roman"/>
                          <a:cs typeface="Calibri"/>
                        </a:rPr>
                        <a:t>, та повідомлення, записані </a:t>
                      </a:r>
                      <a:r>
                        <a:rPr lang="uk-UA" sz="1400" noProof="0" dirty="0" smtClean="0">
                          <a:solidFill>
                            <a:srgbClr val="FFC000"/>
                          </a:solidFill>
                          <a:latin typeface="Calibri"/>
                          <a:ea typeface="Times New Roman"/>
                          <a:cs typeface="Calibri"/>
                        </a:rPr>
                        <a:t>під час запуску </a:t>
                      </a:r>
                      <a:r>
                        <a:rPr lang="uk-UA" sz="1400" noProof="0" dirty="0" smtClean="0">
                          <a:solidFill>
                            <a:schemeClr val="tx1"/>
                          </a:solidFill>
                          <a:latin typeface="Calibri"/>
                          <a:ea typeface="Times New Roman"/>
                          <a:cs typeface="Calibri"/>
                        </a:rPr>
                        <a:t>комп’ютера.</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222">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 var / log / dmesg</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Цей каталог містить повідомлення </a:t>
                      </a:r>
                      <a:r>
                        <a:rPr lang="uk-UA" sz="1400" noProof="0" dirty="0" smtClean="0">
                          <a:solidFill>
                            <a:srgbClr val="FFC000"/>
                          </a:solidFill>
                          <a:latin typeface="Calibri"/>
                          <a:ea typeface="Times New Roman"/>
                          <a:cs typeface="Calibri"/>
                        </a:rPr>
                        <a:t>буфера ядра</a:t>
                      </a:r>
                      <a:r>
                        <a:rPr lang="uk-UA" sz="1400" noProof="0" dirty="0" smtClean="0">
                          <a:solidFill>
                            <a:schemeClr val="tx1"/>
                          </a:solidFill>
                          <a:latin typeface="Calibri"/>
                          <a:ea typeface="Times New Roman"/>
                          <a:cs typeface="Calibri"/>
                        </a:rPr>
                        <a:t>.</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Тут записана інформація, що стосується </a:t>
                      </a:r>
                      <a:r>
                        <a:rPr lang="uk-UA" sz="1400" noProof="0" dirty="0" smtClean="0">
                          <a:solidFill>
                            <a:srgbClr val="FFC000"/>
                          </a:solidFill>
                          <a:latin typeface="Calibri"/>
                          <a:ea typeface="Times New Roman"/>
                          <a:cs typeface="Calibri"/>
                        </a:rPr>
                        <a:t>апаратних пристроїв </a:t>
                      </a:r>
                      <a:r>
                        <a:rPr lang="uk-UA" sz="1400" noProof="0" dirty="0" smtClean="0">
                          <a:solidFill>
                            <a:schemeClr val="tx1"/>
                          </a:solidFill>
                          <a:latin typeface="Calibri"/>
                          <a:ea typeface="Times New Roman"/>
                          <a:cs typeface="Calibri"/>
                        </a:rPr>
                        <a:t>та їх </a:t>
                      </a:r>
                      <a:r>
                        <a:rPr lang="uk-UA" sz="1400" noProof="0" dirty="0" smtClean="0">
                          <a:solidFill>
                            <a:srgbClr val="FFC000"/>
                          </a:solidFill>
                          <a:latin typeface="Calibri"/>
                          <a:ea typeface="Times New Roman"/>
                          <a:cs typeface="Calibri"/>
                        </a:rPr>
                        <a:t>драйверів</a:t>
                      </a:r>
                      <a:r>
                        <a:rPr lang="uk-UA" sz="1400" noProof="0" dirty="0" smtClean="0">
                          <a:solidFill>
                            <a:schemeClr val="tx1"/>
                          </a:solidFill>
                          <a:latin typeface="Calibri"/>
                          <a:ea typeface="Times New Roman"/>
                          <a:cs typeface="Calibri"/>
                        </a:rPr>
                        <a:t>.</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Це дуже важливо, оскільки через свою низькорівневу природу системи реєстрації, такі як </a:t>
                      </a:r>
                      <a:r>
                        <a:rPr lang="uk-UA" sz="1400" noProof="0" dirty="0" smtClean="0">
                          <a:solidFill>
                            <a:schemeClr val="tx2">
                              <a:lumMod val="75000"/>
                            </a:schemeClr>
                          </a:solidFill>
                          <a:latin typeface="Calibri"/>
                          <a:ea typeface="Times New Roman"/>
                          <a:cs typeface="Calibri"/>
                        </a:rPr>
                        <a:t>syslog</a:t>
                      </a:r>
                      <a:r>
                        <a:rPr lang="uk-UA" sz="1400" noProof="0" dirty="0" smtClean="0">
                          <a:solidFill>
                            <a:schemeClr val="tx1"/>
                          </a:solidFill>
                          <a:latin typeface="Calibri"/>
                          <a:ea typeface="Times New Roman"/>
                          <a:cs typeface="Calibri"/>
                        </a:rPr>
                        <a:t>, не працюють, коли відбуваються ці події, а тому часто недоступні адміністратору в режимі реального часу.</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89">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/var/log/kern.log</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Цей файл містить інформацію, записану</a:t>
                      </a:r>
                      <a:r>
                        <a:rPr lang="uk-UA" sz="1400" noProof="0" dirty="0" smtClean="0">
                          <a:solidFill>
                            <a:srgbClr val="FFC000"/>
                          </a:solidFill>
                          <a:latin typeface="Calibri"/>
                          <a:ea typeface="Times New Roman"/>
                          <a:cs typeface="Calibri"/>
                        </a:rPr>
                        <a:t> ядром</a:t>
                      </a:r>
                      <a:r>
                        <a:rPr lang="uk-UA" sz="1400" noProof="0" dirty="0" smtClean="0">
                          <a:solidFill>
                            <a:schemeClr val="tx1"/>
                          </a:solidFill>
                          <a:latin typeface="Calibri"/>
                          <a:ea typeface="Times New Roman"/>
                          <a:cs typeface="Calibri"/>
                        </a:rPr>
                        <a:t>.</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15000"/>
                        </a:lnSpc>
                        <a:spcAft>
                          <a:spcPts val="0"/>
                        </a:spcAft>
                      </a:pPr>
                      <a:r>
                        <a:rPr lang="en-US" sz="1400" noProof="0" smtClean="0">
                          <a:solidFill>
                            <a:schemeClr val="tx2">
                              <a:lumMod val="75000"/>
                            </a:schemeClr>
                          </a:solidFill>
                          <a:latin typeface="Calibri"/>
                          <a:ea typeface="Times New Roman"/>
                          <a:cs typeface="Calibri"/>
                        </a:rPr>
                        <a:t>/ var / log / cron</a:t>
                      </a:r>
                      <a:endParaRPr lang="en-US" sz="1400" noProof="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a:t>
                      </a:r>
                      <a:r>
                        <a:rPr lang="uk-UA" sz="1400" b="1" noProof="0" dirty="0" err="1" smtClean="0">
                          <a:solidFill>
                            <a:schemeClr val="tx2">
                              <a:lumMod val="50000"/>
                            </a:schemeClr>
                          </a:solidFill>
                          <a:latin typeface="Calibri"/>
                          <a:ea typeface="Times New Roman"/>
                          <a:cs typeface="Calibri"/>
                        </a:rPr>
                        <a:t>Cron</a:t>
                      </a:r>
                      <a:r>
                        <a:rPr lang="uk-UA" sz="1400" noProof="0" dirty="0" smtClean="0">
                          <a:solidFill>
                            <a:schemeClr val="tx1"/>
                          </a:solidFill>
                          <a:latin typeface="Calibri"/>
                          <a:ea typeface="Times New Roman"/>
                          <a:cs typeface="Calibri"/>
                        </a:rPr>
                        <a:t> - це служба, яка використовується для планування </a:t>
                      </a:r>
                      <a:r>
                        <a:rPr lang="uk-UA" sz="1400" noProof="0" dirty="0" smtClean="0">
                          <a:solidFill>
                            <a:srgbClr val="FFC000"/>
                          </a:solidFill>
                          <a:latin typeface="Calibri"/>
                          <a:ea typeface="Times New Roman"/>
                          <a:cs typeface="Calibri"/>
                        </a:rPr>
                        <a:t>автоматизованих завдань </a:t>
                      </a:r>
                      <a:r>
                        <a:rPr lang="uk-UA" sz="1400" noProof="0" dirty="0" smtClean="0">
                          <a:solidFill>
                            <a:schemeClr val="tx1"/>
                          </a:solidFill>
                          <a:latin typeface="Calibri"/>
                          <a:ea typeface="Times New Roman"/>
                          <a:cs typeface="Calibri"/>
                        </a:rPr>
                        <a:t>у Linux, і цей каталог зберігає свої події.</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Щоразу, коли виконується заплановане завдання (яке також називається завданням cron), тут зберігається вся його відповідна інформація, включаючи стан виконання та повідомлення про помилки.</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7333">
                <a:tc>
                  <a:txBody>
                    <a:bodyPr/>
                    <a:lstStyle/>
                    <a:p>
                      <a:pPr>
                        <a:lnSpc>
                          <a:spcPct val="115000"/>
                        </a:lnSpc>
                        <a:spcAft>
                          <a:spcPts val="0"/>
                        </a:spcAft>
                      </a:pPr>
                      <a:r>
                        <a:rPr lang="en-US" sz="1400" noProof="0" dirty="0" smtClean="0">
                          <a:solidFill>
                            <a:schemeClr val="tx2">
                              <a:lumMod val="75000"/>
                            </a:schemeClr>
                          </a:solidFill>
                          <a:latin typeface="Calibri"/>
                          <a:ea typeface="Times New Roman"/>
                          <a:cs typeface="Calibri"/>
                        </a:rPr>
                        <a:t>/</a:t>
                      </a:r>
                      <a:r>
                        <a:rPr lang="en-US" sz="1400" noProof="0" dirty="0" err="1" smtClean="0">
                          <a:solidFill>
                            <a:schemeClr val="tx2">
                              <a:lumMod val="75000"/>
                            </a:schemeClr>
                          </a:solidFill>
                          <a:latin typeface="Calibri"/>
                          <a:ea typeface="Times New Roman"/>
                          <a:cs typeface="Calibri"/>
                        </a:rPr>
                        <a:t>var</a:t>
                      </a:r>
                      <a:r>
                        <a:rPr lang="en-US" sz="1400" noProof="0" dirty="0" smtClean="0">
                          <a:solidFill>
                            <a:schemeClr val="tx2">
                              <a:lumMod val="75000"/>
                            </a:schemeClr>
                          </a:solidFill>
                          <a:latin typeface="Calibri"/>
                          <a:ea typeface="Times New Roman"/>
                          <a:cs typeface="Calibri"/>
                        </a:rPr>
                        <a:t>/log/mysqld.log</a:t>
                      </a:r>
                      <a:endParaRPr lang="en-US" sz="1400" noProof="0" dirty="0" smtClean="0">
                        <a:solidFill>
                          <a:schemeClr val="tx2">
                            <a:lumMod val="75000"/>
                          </a:schemeClr>
                        </a:solidFill>
                        <a:latin typeface="Calibri"/>
                        <a:ea typeface="Calibri"/>
                        <a:cs typeface="Times New Roman"/>
                      </a:endParaRPr>
                    </a:p>
                    <a:p>
                      <a:pPr>
                        <a:lnSpc>
                          <a:spcPct val="115000"/>
                        </a:lnSpc>
                        <a:spcAft>
                          <a:spcPts val="0"/>
                        </a:spcAft>
                      </a:pPr>
                      <a:r>
                        <a:rPr lang="en-US" sz="1400" noProof="0" dirty="0" err="1" smtClean="0">
                          <a:solidFill>
                            <a:schemeClr val="tx2">
                              <a:lumMod val="75000"/>
                            </a:schemeClr>
                          </a:solidFill>
                          <a:latin typeface="Calibri"/>
                          <a:ea typeface="Times New Roman"/>
                          <a:cs typeface="Calibri"/>
                        </a:rPr>
                        <a:t>Або</a:t>
                      </a:r>
                      <a:endParaRPr lang="en-US" sz="1400" noProof="0" dirty="0" smtClean="0">
                        <a:solidFill>
                          <a:schemeClr val="tx2">
                            <a:lumMod val="75000"/>
                          </a:schemeClr>
                        </a:solidFill>
                        <a:latin typeface="Calibri"/>
                        <a:ea typeface="Calibri"/>
                        <a:cs typeface="Times New Roman"/>
                      </a:endParaRPr>
                    </a:p>
                    <a:p>
                      <a:pPr>
                        <a:lnSpc>
                          <a:spcPct val="115000"/>
                        </a:lnSpc>
                        <a:spcAft>
                          <a:spcPts val="0"/>
                        </a:spcAft>
                      </a:pPr>
                      <a:r>
                        <a:rPr lang="en-US" sz="1400" noProof="0" dirty="0" smtClean="0">
                          <a:solidFill>
                            <a:schemeClr val="tx2">
                              <a:lumMod val="75000"/>
                            </a:schemeClr>
                          </a:solidFill>
                          <a:latin typeface="Calibri"/>
                          <a:ea typeface="Times New Roman"/>
                          <a:cs typeface="Calibri"/>
                        </a:rPr>
                        <a:t>/</a:t>
                      </a:r>
                      <a:r>
                        <a:rPr lang="en-US" sz="1400" noProof="0" dirty="0" err="1" smtClean="0">
                          <a:solidFill>
                            <a:schemeClr val="tx2">
                              <a:lumMod val="75000"/>
                            </a:schemeClr>
                          </a:solidFill>
                          <a:latin typeface="Calibri"/>
                          <a:ea typeface="Times New Roman"/>
                          <a:cs typeface="Calibri"/>
                        </a:rPr>
                        <a:t>var</a:t>
                      </a:r>
                      <a:r>
                        <a:rPr lang="en-US" sz="1400" noProof="0" dirty="0" smtClean="0">
                          <a:solidFill>
                            <a:schemeClr val="tx2">
                              <a:lumMod val="75000"/>
                            </a:schemeClr>
                          </a:solidFill>
                          <a:latin typeface="Calibri"/>
                          <a:ea typeface="Times New Roman"/>
                          <a:cs typeface="Calibri"/>
                        </a:rPr>
                        <a:t>/log/mysql.log</a:t>
                      </a:r>
                      <a:endParaRPr lang="en-US" sz="1400" noProof="0" dirty="0">
                        <a:solidFill>
                          <a:schemeClr val="tx2">
                            <a:lumMod val="75000"/>
                          </a:schemeClr>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noProof="0" dirty="0" smtClean="0">
                          <a:solidFill>
                            <a:schemeClr val="tx1"/>
                          </a:solidFill>
                          <a:latin typeface="Calibri"/>
                          <a:ea typeface="Times New Roman"/>
                          <a:cs typeface="Calibri"/>
                        </a:rPr>
                        <a:t>• Це файл журналу </a:t>
                      </a:r>
                      <a:r>
                        <a:rPr lang="uk-UA" sz="1400" noProof="0" dirty="0" smtClean="0">
                          <a:solidFill>
                            <a:srgbClr val="FFC000"/>
                          </a:solidFill>
                          <a:latin typeface="Calibri"/>
                          <a:ea typeface="Times New Roman"/>
                          <a:cs typeface="Calibri"/>
                        </a:rPr>
                        <a:t>MySQL</a:t>
                      </a:r>
                      <a:r>
                        <a:rPr lang="uk-UA" sz="1400" noProof="0" dirty="0" smtClean="0">
                          <a:solidFill>
                            <a:schemeClr val="tx1"/>
                          </a:solidFill>
                          <a:latin typeface="Calibri"/>
                          <a:ea typeface="Times New Roman"/>
                          <a:cs typeface="Calibri"/>
                        </a:rPr>
                        <a:t>.</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Усі повідомлення про налагодження, помилки та успіх, пов'язані з процесом </a:t>
                      </a:r>
                      <a:r>
                        <a:rPr lang="uk-UA" sz="1400" noProof="0" dirty="0" smtClean="0">
                          <a:solidFill>
                            <a:schemeClr val="tx2">
                              <a:lumMod val="75000"/>
                            </a:schemeClr>
                          </a:solidFill>
                          <a:latin typeface="Calibri"/>
                          <a:ea typeface="Times New Roman"/>
                          <a:cs typeface="Calibri"/>
                        </a:rPr>
                        <a:t>mysqld</a:t>
                      </a:r>
                      <a:r>
                        <a:rPr lang="uk-UA" sz="1400" noProof="0" dirty="0" smtClean="0">
                          <a:solidFill>
                            <a:schemeClr val="tx1"/>
                          </a:solidFill>
                          <a:latin typeface="Calibri"/>
                          <a:ea typeface="Times New Roman"/>
                          <a:cs typeface="Calibri"/>
                        </a:rPr>
                        <a:t> та демоном </a:t>
                      </a:r>
                      <a:r>
                        <a:rPr lang="uk-UA" sz="1400" kern="1200" noProof="0" dirty="0" smtClean="0">
                          <a:solidFill>
                            <a:schemeClr val="tx2">
                              <a:lumMod val="75000"/>
                            </a:schemeClr>
                          </a:solidFill>
                          <a:latin typeface="Calibri"/>
                          <a:ea typeface="Times New Roman"/>
                          <a:cs typeface="Calibri"/>
                        </a:rPr>
                        <a:t>mysqld_safe</a:t>
                      </a:r>
                      <a:r>
                        <a:rPr lang="uk-UA" sz="1400" noProof="0" dirty="0" smtClean="0">
                          <a:solidFill>
                            <a:schemeClr val="tx1"/>
                          </a:solidFill>
                          <a:latin typeface="Calibri"/>
                          <a:ea typeface="Times New Roman"/>
                          <a:cs typeface="Calibri"/>
                        </a:rPr>
                        <a:t>, реєструються тут.</a:t>
                      </a:r>
                      <a:endParaRPr lang="uk-UA" sz="1400" noProof="0" dirty="0" smtClean="0">
                        <a:solidFill>
                          <a:schemeClr val="tx1"/>
                        </a:solidFill>
                        <a:latin typeface="Calibri"/>
                        <a:ea typeface="Calibri"/>
                        <a:cs typeface="Times New Roman"/>
                      </a:endParaRPr>
                    </a:p>
                    <a:p>
                      <a:pPr>
                        <a:lnSpc>
                          <a:spcPct val="115000"/>
                        </a:lnSpc>
                        <a:spcAft>
                          <a:spcPts val="0"/>
                        </a:spcAft>
                      </a:pPr>
                      <a:r>
                        <a:rPr lang="uk-UA" sz="1400" noProof="0" dirty="0" smtClean="0">
                          <a:solidFill>
                            <a:schemeClr val="tx1"/>
                          </a:solidFill>
                          <a:latin typeface="Calibri"/>
                          <a:ea typeface="Times New Roman"/>
                          <a:cs typeface="Calibri"/>
                        </a:rPr>
                        <a:t>• </a:t>
                      </a:r>
                      <a:r>
                        <a:rPr lang="uk-UA" sz="1400" noProof="0" dirty="0" err="1" smtClean="0">
                          <a:solidFill>
                            <a:schemeClr val="tx1"/>
                          </a:solidFill>
                          <a:latin typeface="Calibri"/>
                          <a:ea typeface="Times New Roman"/>
                          <a:cs typeface="Calibri"/>
                        </a:rPr>
                        <a:t>Дистрибутиви</a:t>
                      </a:r>
                      <a:r>
                        <a:rPr lang="uk-UA" sz="1400" noProof="0" dirty="0" smtClean="0">
                          <a:solidFill>
                            <a:schemeClr val="tx1"/>
                          </a:solidFill>
                          <a:latin typeface="Calibri"/>
                          <a:ea typeface="Times New Roman"/>
                          <a:cs typeface="Calibri"/>
                        </a:rPr>
                        <a:t> </a:t>
                      </a:r>
                      <a:r>
                        <a:rPr lang="uk-UA" sz="1400" b="1" noProof="0" dirty="0" err="1" smtClean="0">
                          <a:solidFill>
                            <a:srgbClr val="FFC000"/>
                          </a:solidFill>
                          <a:latin typeface="Calibri"/>
                          <a:ea typeface="Times New Roman"/>
                          <a:cs typeface="Calibri"/>
                        </a:rPr>
                        <a:t>RedHat</a:t>
                      </a:r>
                      <a:r>
                        <a:rPr lang="uk-UA" sz="1400" noProof="0" dirty="0" smtClean="0">
                          <a:solidFill>
                            <a:schemeClr val="tx1"/>
                          </a:solidFill>
                          <a:latin typeface="Calibri"/>
                          <a:ea typeface="Times New Roman"/>
                          <a:cs typeface="Calibri"/>
                        </a:rPr>
                        <a:t>, </a:t>
                      </a:r>
                      <a:r>
                        <a:rPr lang="uk-UA" sz="1400" b="1" kern="1200" noProof="0" dirty="0" err="1" smtClean="0">
                          <a:solidFill>
                            <a:srgbClr val="FFC000"/>
                          </a:solidFill>
                          <a:latin typeface="Calibri"/>
                          <a:ea typeface="Times New Roman"/>
                          <a:cs typeface="Calibri"/>
                        </a:rPr>
                        <a:t>CentOS</a:t>
                      </a:r>
                      <a:r>
                        <a:rPr lang="uk-UA" sz="1400" b="1" kern="1200" noProof="0" dirty="0" smtClean="0">
                          <a:solidFill>
                            <a:srgbClr val="FFC000"/>
                          </a:solidFill>
                          <a:latin typeface="Calibri"/>
                          <a:ea typeface="Times New Roman"/>
                          <a:cs typeface="Calibri"/>
                        </a:rPr>
                        <a:t> </a:t>
                      </a:r>
                      <a:r>
                        <a:rPr lang="uk-UA" sz="1400" noProof="0" dirty="0" smtClean="0">
                          <a:solidFill>
                            <a:schemeClr val="tx1"/>
                          </a:solidFill>
                          <a:latin typeface="Calibri"/>
                          <a:ea typeface="Times New Roman"/>
                          <a:cs typeface="Calibri"/>
                        </a:rPr>
                        <a:t>та </a:t>
                      </a:r>
                      <a:r>
                        <a:rPr lang="uk-UA" sz="1400" b="1" kern="1200" noProof="0" dirty="0" err="1" smtClean="0">
                          <a:solidFill>
                            <a:srgbClr val="FFC000"/>
                          </a:solidFill>
                          <a:latin typeface="Calibri"/>
                          <a:ea typeface="Times New Roman"/>
                          <a:cs typeface="Calibri"/>
                        </a:rPr>
                        <a:t>Fedora</a:t>
                      </a:r>
                      <a:r>
                        <a:rPr lang="uk-UA" sz="1400" noProof="0" dirty="0" smtClean="0">
                          <a:solidFill>
                            <a:schemeClr val="tx1"/>
                          </a:solidFill>
                          <a:latin typeface="Calibri"/>
                          <a:ea typeface="Times New Roman"/>
                          <a:cs typeface="Calibri"/>
                        </a:rPr>
                        <a:t> </a:t>
                      </a:r>
                      <a:r>
                        <a:rPr lang="uk-UA" sz="1400" noProof="0" dirty="0" err="1" smtClean="0">
                          <a:solidFill>
                            <a:schemeClr val="tx1"/>
                          </a:solidFill>
                          <a:latin typeface="Calibri"/>
                          <a:ea typeface="Times New Roman"/>
                          <a:cs typeface="Calibri"/>
                        </a:rPr>
                        <a:t>Linux</a:t>
                      </a:r>
                      <a:r>
                        <a:rPr lang="uk-UA" sz="1400" noProof="0" dirty="0" smtClean="0">
                          <a:solidFill>
                            <a:schemeClr val="tx1"/>
                          </a:solidFill>
                          <a:latin typeface="Calibri"/>
                          <a:ea typeface="Times New Roman"/>
                          <a:cs typeface="Calibri"/>
                        </a:rPr>
                        <a:t> зберігають журнали MySQL у розділі </a:t>
                      </a:r>
                      <a:r>
                        <a:rPr lang="uk-UA" sz="1400" noProof="0" dirty="0" smtClean="0">
                          <a:solidFill>
                            <a:schemeClr val="tx2">
                              <a:lumMod val="75000"/>
                            </a:schemeClr>
                          </a:solidFill>
                          <a:latin typeface="Calibri"/>
                          <a:ea typeface="Times New Roman"/>
                          <a:cs typeface="Calibri"/>
                        </a:rPr>
                        <a:t>/var/log/mysqld.log</a:t>
                      </a:r>
                      <a:r>
                        <a:rPr lang="uk-UA" sz="1400" noProof="0" dirty="0" smtClean="0">
                          <a:solidFill>
                            <a:schemeClr val="tx1"/>
                          </a:solidFill>
                          <a:latin typeface="Calibri"/>
                          <a:ea typeface="Times New Roman"/>
                          <a:cs typeface="Calibri"/>
                        </a:rPr>
                        <a:t>, тоді як </a:t>
                      </a:r>
                      <a:r>
                        <a:rPr lang="uk-UA" sz="1400" b="1" kern="1200" noProof="0" dirty="0" smtClean="0">
                          <a:solidFill>
                            <a:srgbClr val="FFC000"/>
                          </a:solidFill>
                          <a:latin typeface="Calibri"/>
                          <a:ea typeface="Times New Roman"/>
                          <a:cs typeface="Calibri"/>
                        </a:rPr>
                        <a:t>Debian</a:t>
                      </a:r>
                      <a:r>
                        <a:rPr lang="uk-UA" sz="1400" noProof="0" dirty="0" smtClean="0">
                          <a:solidFill>
                            <a:schemeClr val="tx1"/>
                          </a:solidFill>
                          <a:latin typeface="Calibri"/>
                          <a:ea typeface="Times New Roman"/>
                          <a:cs typeface="Calibri"/>
                        </a:rPr>
                        <a:t> та </a:t>
                      </a:r>
                      <a:r>
                        <a:rPr lang="uk-UA" sz="1400" b="1" kern="1200" noProof="0" dirty="0" smtClean="0">
                          <a:solidFill>
                            <a:srgbClr val="FFC000"/>
                          </a:solidFill>
                          <a:latin typeface="Calibri"/>
                          <a:ea typeface="Times New Roman"/>
                          <a:cs typeface="Calibri"/>
                        </a:rPr>
                        <a:t>Ubuntu </a:t>
                      </a:r>
                      <a:r>
                        <a:rPr lang="uk-UA" sz="1400" noProof="0" dirty="0" smtClean="0">
                          <a:solidFill>
                            <a:schemeClr val="tx1"/>
                          </a:solidFill>
                          <a:latin typeface="Calibri"/>
                          <a:ea typeface="Times New Roman"/>
                          <a:cs typeface="Calibri"/>
                        </a:rPr>
                        <a:t>підтримують файл входу </a:t>
                      </a:r>
                      <a:r>
                        <a:rPr lang="uk-UA" sz="1400" noProof="0" dirty="0" smtClean="0">
                          <a:solidFill>
                            <a:schemeClr val="tx2">
                              <a:lumMod val="75000"/>
                            </a:schemeClr>
                          </a:solidFill>
                          <a:latin typeface="Calibri"/>
                          <a:ea typeface="Times New Roman"/>
                          <a:cs typeface="Calibri"/>
                        </a:rPr>
                        <a:t>/var/log/mysql.log</a:t>
                      </a:r>
                      <a:r>
                        <a:rPr lang="uk-UA" sz="1400" noProof="0" dirty="0" smtClean="0">
                          <a:solidFill>
                            <a:schemeClr val="tx1"/>
                          </a:solidFill>
                          <a:latin typeface="Calibri"/>
                          <a:ea typeface="Times New Roman"/>
                          <a:cs typeface="Calibri"/>
                        </a:rPr>
                        <a:t>.</a:t>
                      </a:r>
                      <a:endParaRPr lang="uk-UA" sz="1400" noProof="0" dirty="0">
                        <a:solidFill>
                          <a:schemeClr val="tx1"/>
                        </a:solidFill>
                        <a:latin typeface="Calibri"/>
                        <a:ea typeface="Calibri"/>
                        <a:cs typeface="Times New Roman"/>
                      </a:endParaRPr>
                    </a:p>
                  </a:txBody>
                  <a:tcPr marL="44174" marR="441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14</a:t>
            </a:fld>
            <a:endParaRPr lang="uk-UA" dirty="0"/>
          </a:p>
        </p:txBody>
      </p:sp>
      <p:sp>
        <p:nvSpPr>
          <p:cNvPr id="6" name="Прямоугольник 5"/>
          <p:cNvSpPr/>
          <p:nvPr/>
        </p:nvSpPr>
        <p:spPr>
          <a:xfrm>
            <a:off x="0" y="-23"/>
            <a:ext cx="2786050" cy="338554"/>
          </a:xfrm>
          <a:prstGeom prst="rect">
            <a:avLst/>
          </a:prstGeom>
        </p:spPr>
        <p:txBody>
          <a:bodyPr wrap="square">
            <a:spAutoFit/>
          </a:bodyPr>
          <a:lstStyle/>
          <a:p>
            <a:r>
              <a:rPr lang="en-US" sz="1600" b="1" dirty="0" err="1" smtClean="0">
                <a:solidFill>
                  <a:schemeClr val="tx2">
                    <a:lumMod val="75000"/>
                  </a:schemeClr>
                </a:solidFill>
              </a:rPr>
              <a:t>Файлова</a:t>
            </a:r>
            <a:r>
              <a:rPr lang="en-US" sz="1600" b="1" dirty="0" smtClean="0">
                <a:solidFill>
                  <a:schemeClr val="tx2">
                    <a:lumMod val="75000"/>
                  </a:schemeClr>
                </a:solidFill>
              </a:rPr>
              <a:t> </a:t>
            </a:r>
            <a:r>
              <a:rPr lang="en-US" sz="1600" b="1" dirty="0" err="1" smtClean="0">
                <a:solidFill>
                  <a:schemeClr val="tx2">
                    <a:lumMod val="75000"/>
                  </a:schemeClr>
                </a:solidFill>
              </a:rPr>
              <a:t>система</a:t>
            </a:r>
            <a:r>
              <a:rPr lang="en-US" sz="1600" b="1" dirty="0" smtClean="0">
                <a:solidFill>
                  <a:schemeClr val="tx2">
                    <a:lumMod val="75000"/>
                  </a:schemeClr>
                </a:solidFill>
              </a:rPr>
              <a:t> Linux</a:t>
            </a:r>
            <a:endParaRPr lang="uk-UA" sz="2800" dirty="0" smtClean="0">
              <a:solidFill>
                <a:srgbClr val="FFC000"/>
              </a:solidFill>
            </a:endParaRPr>
          </a:p>
        </p:txBody>
      </p:sp>
      <p:graphicFrame>
        <p:nvGraphicFramePr>
          <p:cNvPr id="5" name="Таблица 4"/>
          <p:cNvGraphicFramePr>
            <a:graphicFrameLocks noGrp="1"/>
          </p:cNvGraphicFramePr>
          <p:nvPr/>
        </p:nvGraphicFramePr>
        <p:xfrm>
          <a:off x="0" y="285728"/>
          <a:ext cx="9144000" cy="6574597"/>
        </p:xfrm>
        <a:graphic>
          <a:graphicData uri="http://schemas.openxmlformats.org/drawingml/2006/table">
            <a:tbl>
              <a:tblPr/>
              <a:tblGrid>
                <a:gridCol w="2077167"/>
                <a:gridCol w="7066833"/>
              </a:tblGrid>
              <a:tr h="176871">
                <a:tc>
                  <a:txBody>
                    <a:bodyPr/>
                    <a:lstStyle/>
                    <a:p>
                      <a:pPr algn="ctr">
                        <a:lnSpc>
                          <a:spcPct val="115000"/>
                        </a:lnSpc>
                        <a:spcAft>
                          <a:spcPts val="0"/>
                        </a:spcAft>
                      </a:pPr>
                      <a:r>
                        <a:rPr lang="en-US" sz="1000" b="1" dirty="0" err="1">
                          <a:solidFill>
                            <a:schemeClr val="tx2">
                              <a:lumMod val="90000"/>
                            </a:schemeClr>
                          </a:solidFill>
                          <a:latin typeface="Calibri"/>
                          <a:ea typeface="Times New Roman"/>
                          <a:cs typeface="Calibri"/>
                        </a:rPr>
                        <a:t>файлова</a:t>
                      </a:r>
                      <a:r>
                        <a:rPr lang="en-US" sz="1000" b="1" dirty="0">
                          <a:solidFill>
                            <a:schemeClr val="tx2">
                              <a:lumMod val="90000"/>
                            </a:schemeClr>
                          </a:solidFill>
                          <a:latin typeface="Calibri"/>
                          <a:ea typeface="Times New Roman"/>
                          <a:cs typeface="Calibri"/>
                        </a:rPr>
                        <a:t> </a:t>
                      </a:r>
                      <a:r>
                        <a:rPr lang="en-US" sz="1000" b="1" dirty="0" err="1">
                          <a:solidFill>
                            <a:schemeClr val="tx2">
                              <a:lumMod val="90000"/>
                            </a:schemeClr>
                          </a:solidFill>
                          <a:latin typeface="Calibri"/>
                          <a:ea typeface="Times New Roman"/>
                          <a:cs typeface="Calibri"/>
                        </a:rPr>
                        <a:t>система</a:t>
                      </a:r>
                      <a:r>
                        <a:rPr lang="en-US" sz="1000" b="1" dirty="0">
                          <a:solidFill>
                            <a:schemeClr val="tx2">
                              <a:lumMod val="90000"/>
                            </a:schemeClr>
                          </a:solidFill>
                          <a:latin typeface="Calibri"/>
                          <a:ea typeface="Times New Roman"/>
                          <a:cs typeface="Calibri"/>
                        </a:rPr>
                        <a:t> Linux</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b="1" dirty="0" err="1">
                          <a:solidFill>
                            <a:schemeClr val="tx1"/>
                          </a:solidFill>
                          <a:latin typeface="Calibri"/>
                          <a:ea typeface="Times New Roman"/>
                          <a:cs typeface="Calibri"/>
                        </a:rPr>
                        <a:t>Опис</a:t>
                      </a:r>
                      <a:endParaRPr lang="uk-UA" sz="100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32312">
                <a:tc>
                  <a:txBody>
                    <a:bodyPr/>
                    <a:lstStyle/>
                    <a:p>
                      <a:pPr algn="ctr">
                        <a:lnSpc>
                          <a:spcPct val="115000"/>
                        </a:lnSpc>
                        <a:spcAft>
                          <a:spcPts val="0"/>
                        </a:spcAft>
                      </a:pPr>
                      <a:r>
                        <a:rPr lang="en-US" sz="1800" b="1" dirty="0" smtClean="0">
                          <a:solidFill>
                            <a:schemeClr val="tx2">
                              <a:lumMod val="90000"/>
                            </a:schemeClr>
                          </a:solidFill>
                          <a:latin typeface="Calibri"/>
                          <a:ea typeface="Times New Roman"/>
                          <a:cs typeface="Calibri"/>
                        </a:rPr>
                        <a:t>Ext</a:t>
                      </a:r>
                      <a:r>
                        <a:rPr lang="ru-RU" sz="1800" b="1" dirty="0" smtClean="0">
                          <a:solidFill>
                            <a:schemeClr val="tx2">
                              <a:lumMod val="90000"/>
                            </a:schemeClr>
                          </a:solidFill>
                          <a:latin typeface="Calibri"/>
                          <a:ea typeface="Times New Roman"/>
                          <a:cs typeface="Calibri"/>
                        </a:rPr>
                        <a:t>2</a:t>
                      </a:r>
                    </a:p>
                    <a:p>
                      <a:pPr algn="ctr">
                        <a:lnSpc>
                          <a:spcPct val="115000"/>
                        </a:lnSpc>
                        <a:spcAft>
                          <a:spcPts val="0"/>
                        </a:spcAft>
                      </a:pPr>
                      <a:endParaRPr lang="uk-UA" sz="14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ext2 була файловою системою за замовчуванням у кількох основних дистрибутивах Linux, поки ext3 не витіснила її.</a:t>
                      </a:r>
                    </a:p>
                    <a:p>
                      <a:pPr>
                        <a:lnSpc>
                          <a:spcPct val="115000"/>
                        </a:lnSpc>
                        <a:spcAft>
                          <a:spcPts val="0"/>
                        </a:spcAft>
                      </a:pPr>
                      <a:r>
                        <a:rPr lang="uk-UA" sz="1000" noProof="0" dirty="0" smtClean="0">
                          <a:solidFill>
                            <a:schemeClr val="tx1"/>
                          </a:solidFill>
                          <a:latin typeface="Calibri"/>
                          <a:ea typeface="Times New Roman"/>
                          <a:cs typeface="Calibri"/>
                        </a:rPr>
                        <a:t>• Практично повністю сумісна з ext3 також підтримує ведення журналів .</a:t>
                      </a:r>
                    </a:p>
                    <a:p>
                      <a:pPr>
                        <a:lnSpc>
                          <a:spcPct val="115000"/>
                        </a:lnSpc>
                        <a:spcAft>
                          <a:spcPts val="0"/>
                        </a:spcAft>
                      </a:pPr>
                      <a:r>
                        <a:rPr lang="uk-UA" sz="1000" noProof="0" dirty="0" smtClean="0">
                          <a:solidFill>
                            <a:schemeClr val="tx1"/>
                          </a:solidFill>
                          <a:latin typeface="Calibri"/>
                          <a:ea typeface="Times New Roman"/>
                          <a:cs typeface="Calibri"/>
                        </a:rPr>
                        <a:t>• ext2 все ще залишається обраною файловою системою для носіїв даних на базі флеш-пам'яті, оскільки відсутність журналу підвищує продуктивність та мінімізує кількість записів.</a:t>
                      </a:r>
                    </a:p>
                    <a:p>
                      <a:pPr>
                        <a:lnSpc>
                          <a:spcPct val="115000"/>
                        </a:lnSpc>
                        <a:spcAft>
                          <a:spcPts val="0"/>
                        </a:spcAft>
                      </a:pPr>
                      <a:r>
                        <a:rPr lang="uk-UA" sz="1000" noProof="0" dirty="0" smtClean="0">
                          <a:solidFill>
                            <a:schemeClr val="tx1"/>
                          </a:solidFill>
                          <a:latin typeface="Calibri"/>
                          <a:ea typeface="Times New Roman"/>
                          <a:cs typeface="Calibri"/>
                        </a:rPr>
                        <a:t>• Оскільки пристрої флеш-пам'яті мають обмежену кількість операцій запису, мінімізація операцій запису збільшує термін служби пристрою.             • Однак сучасні ядра Linux також підтримують ext4, ще більш сучасну файлову систему, з кращою продуктивністю, яка також може працювати в режимі без журналу.</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4367">
                <a:tc>
                  <a:txBody>
                    <a:bodyPr/>
                    <a:lstStyle/>
                    <a:p>
                      <a:pPr algn="ctr">
                        <a:lnSpc>
                          <a:spcPct val="115000"/>
                        </a:lnSpc>
                        <a:spcAft>
                          <a:spcPts val="0"/>
                        </a:spcAft>
                      </a:pPr>
                      <a:r>
                        <a:rPr lang="en-US" sz="1800" b="1" dirty="0" smtClean="0">
                          <a:solidFill>
                            <a:schemeClr val="tx2">
                              <a:lumMod val="90000"/>
                            </a:schemeClr>
                          </a:solidFill>
                          <a:latin typeface="Calibri"/>
                          <a:ea typeface="Times New Roman"/>
                          <a:cs typeface="Calibri"/>
                        </a:rPr>
                        <a:t>Ext</a:t>
                      </a:r>
                      <a:r>
                        <a:rPr lang="ru-RU" sz="1800" b="1" dirty="0">
                          <a:solidFill>
                            <a:schemeClr val="tx2">
                              <a:lumMod val="90000"/>
                            </a:schemeClr>
                          </a:solidFill>
                          <a:latin typeface="Calibri"/>
                          <a:ea typeface="Times New Roman"/>
                          <a:cs typeface="Calibri"/>
                        </a:rPr>
                        <a:t>3</a:t>
                      </a:r>
                      <a:r>
                        <a:rPr lang="ru-RU" sz="1000" b="1" dirty="0">
                          <a:solidFill>
                            <a:schemeClr val="tx2">
                              <a:lumMod val="90000"/>
                            </a:schemeClr>
                          </a:solidFill>
                          <a:latin typeface="Calibri"/>
                          <a:ea typeface="Times New Roman"/>
                          <a:cs typeface="Calibri"/>
                        </a:rPr>
                        <a:t> </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ext3 - це журнальна файлова система, призначена для вдосконалення існуючої файлової системи ext2.</a:t>
                      </a:r>
                    </a:p>
                    <a:p>
                      <a:pPr>
                        <a:lnSpc>
                          <a:spcPct val="115000"/>
                        </a:lnSpc>
                        <a:spcAft>
                          <a:spcPts val="0"/>
                        </a:spcAft>
                      </a:pPr>
                      <a:r>
                        <a:rPr lang="uk-UA" sz="1000" noProof="0" dirty="0" smtClean="0">
                          <a:solidFill>
                            <a:schemeClr val="tx1"/>
                          </a:solidFill>
                          <a:latin typeface="Calibri"/>
                          <a:ea typeface="Times New Roman"/>
                          <a:cs typeface="Calibri"/>
                        </a:rPr>
                        <a:t>• Журнал, головна особливість яка додається до ext3, - це методика, що використовується для мінімізації ризику пошкодження файлової системи у разі раптової втрати енергії. </a:t>
                      </a:r>
                    </a:p>
                    <a:p>
                      <a:pPr>
                        <a:lnSpc>
                          <a:spcPct val="115000"/>
                        </a:lnSpc>
                        <a:spcAft>
                          <a:spcPts val="0"/>
                        </a:spcAft>
                      </a:pPr>
                      <a:r>
                        <a:rPr lang="uk-UA" sz="1000" noProof="0" dirty="0" smtClean="0">
                          <a:solidFill>
                            <a:schemeClr val="tx1"/>
                          </a:solidFill>
                          <a:latin typeface="Calibri"/>
                          <a:ea typeface="Times New Roman"/>
                          <a:cs typeface="Calibri"/>
                        </a:rPr>
                        <a:t>• Файлові системи ведуть журнал усіх змін файлової системи, які мають бути зроблені. • Якщо комп'ютер аварійно завершує роботу до завершення змін, журнал може бути використаний для відновлення або виправлення будь-яких можливих проблем, створених аварією.                                          • Максимальний розмір файлу у файлових системах ext3 становить </a:t>
                      </a:r>
                      <a:r>
                        <a:rPr lang="uk-UA" sz="1000" b="1" noProof="0" dirty="0" smtClean="0">
                          <a:solidFill>
                            <a:schemeClr val="bg1"/>
                          </a:solidFill>
                          <a:highlight>
                            <a:srgbClr val="FFFF00"/>
                          </a:highlight>
                          <a:latin typeface="Calibri"/>
                          <a:ea typeface="Times New Roman"/>
                          <a:cs typeface="Calibri"/>
                        </a:rPr>
                        <a:t>32 ТБ.</a:t>
                      </a:r>
                      <a:endParaRPr lang="uk-UA" sz="1000" noProof="0" dirty="0">
                        <a:solidFill>
                          <a:schemeClr val="bg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975">
                <a:tc>
                  <a:txBody>
                    <a:bodyPr/>
                    <a:lstStyle/>
                    <a:p>
                      <a:pPr marL="0" algn="ctr" defTabSz="914400" rtl="0" eaLnBrk="1" latinLnBrk="0" hangingPunct="1">
                        <a:lnSpc>
                          <a:spcPct val="115000"/>
                        </a:lnSpc>
                        <a:spcAft>
                          <a:spcPts val="0"/>
                        </a:spcAft>
                      </a:pPr>
                      <a:r>
                        <a:rPr lang="en-US" sz="1800" b="1" kern="1200" dirty="0" smtClean="0">
                          <a:solidFill>
                            <a:schemeClr val="tx2">
                              <a:lumMod val="90000"/>
                            </a:schemeClr>
                          </a:solidFill>
                          <a:latin typeface="Calibri"/>
                          <a:ea typeface="Times New Roman"/>
                          <a:cs typeface="Calibri"/>
                        </a:rPr>
                        <a:t>ext</a:t>
                      </a:r>
                      <a:r>
                        <a:rPr lang="uk-UA" sz="1800" b="1" kern="1200" dirty="0" smtClean="0">
                          <a:solidFill>
                            <a:schemeClr val="tx2">
                              <a:lumMod val="90000"/>
                            </a:schemeClr>
                          </a:solidFill>
                          <a:latin typeface="Calibri"/>
                          <a:ea typeface="Times New Roman"/>
                          <a:cs typeface="Calibri"/>
                        </a:rPr>
                        <a:t>4</a:t>
                      </a: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Розроблена як наступниця ext3, ext4 була створена на основі серії розширень до ext3. </a:t>
                      </a:r>
                    </a:p>
                    <a:p>
                      <a:pPr>
                        <a:lnSpc>
                          <a:spcPct val="115000"/>
                        </a:lnSpc>
                        <a:spcAft>
                          <a:spcPts val="0"/>
                        </a:spcAft>
                      </a:pPr>
                      <a:r>
                        <a:rPr lang="uk-UA" sz="1000" noProof="0" dirty="0" smtClean="0">
                          <a:solidFill>
                            <a:schemeClr val="tx1"/>
                          </a:solidFill>
                          <a:latin typeface="Calibri"/>
                          <a:ea typeface="Times New Roman"/>
                          <a:cs typeface="Calibri"/>
                        </a:rPr>
                        <a:t>• Хоча розширення покращують продуктивність ext3 та збільшують підтримувані розміри файлів, розробники ядра Linux були стурбовані проблемами стабільності і виступали проти додавання розширень до стабільного ext3. </a:t>
                      </a:r>
                    </a:p>
                    <a:p>
                      <a:pPr>
                        <a:lnSpc>
                          <a:spcPct val="115000"/>
                        </a:lnSpc>
                        <a:spcAft>
                          <a:spcPts val="0"/>
                        </a:spcAft>
                      </a:pPr>
                      <a:r>
                        <a:rPr lang="uk-UA" sz="1000" noProof="0" dirty="0" smtClean="0">
                          <a:solidFill>
                            <a:schemeClr val="tx1"/>
                          </a:solidFill>
                          <a:latin typeface="Calibri"/>
                          <a:ea typeface="Times New Roman"/>
                          <a:cs typeface="Calibri"/>
                        </a:rPr>
                        <a:t> Проект ext3 був розділений на дві частини; один зберігається як ext3 та його нормальний розвиток, а інший, названий ext4, включає згадані розширення.</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1680">
                <a:tc>
                  <a:txBody>
                    <a:bodyPr/>
                    <a:lstStyle/>
                    <a:p>
                      <a:pPr algn="ctr">
                        <a:lnSpc>
                          <a:spcPct val="115000"/>
                        </a:lnSpc>
                        <a:spcAft>
                          <a:spcPts val="0"/>
                        </a:spcAft>
                      </a:pPr>
                      <a:r>
                        <a:rPr lang="en-US" sz="1000" b="1" dirty="0">
                          <a:solidFill>
                            <a:schemeClr val="tx2">
                              <a:lumMod val="90000"/>
                            </a:schemeClr>
                          </a:solidFill>
                          <a:latin typeface="Calibri"/>
                          <a:ea typeface="Times New Roman"/>
                          <a:cs typeface="Calibri"/>
                        </a:rPr>
                        <a:t>NFS</a:t>
                      </a:r>
                      <a:r>
                        <a:rPr lang="ru-RU" sz="1000" b="1" dirty="0">
                          <a:solidFill>
                            <a:schemeClr val="tx2">
                              <a:lumMod val="90000"/>
                            </a:schemeClr>
                          </a:solidFill>
                          <a:latin typeface="Calibri"/>
                          <a:ea typeface="Times New Roman"/>
                          <a:cs typeface="Calibri"/>
                        </a:rPr>
                        <a:t> </a:t>
                      </a:r>
                      <a:endParaRPr lang="ru-RU" sz="1000" b="1" dirty="0" smtClean="0">
                        <a:solidFill>
                          <a:schemeClr val="tx2">
                            <a:lumMod val="90000"/>
                          </a:schemeClr>
                        </a:solidFill>
                        <a:latin typeface="Calibri"/>
                        <a:ea typeface="Times New Roman"/>
                        <a:cs typeface="Calibri"/>
                      </a:endParaRPr>
                    </a:p>
                    <a:p>
                      <a:pPr algn="ctr">
                        <a:lnSpc>
                          <a:spcPct val="115000"/>
                        </a:lnSpc>
                        <a:spcAft>
                          <a:spcPts val="0"/>
                        </a:spcAft>
                      </a:pPr>
                      <a:r>
                        <a:rPr lang="ru-RU" sz="1000" b="1" dirty="0" smtClean="0">
                          <a:solidFill>
                            <a:schemeClr val="tx2">
                              <a:lumMod val="90000"/>
                            </a:schemeClr>
                          </a:solidFill>
                          <a:latin typeface="Calibri"/>
                          <a:ea typeface="Times New Roman"/>
                          <a:cs typeface="Calibri"/>
                        </a:rPr>
                        <a:t>(</a:t>
                      </a:r>
                      <a:r>
                        <a:rPr lang="ru-RU" sz="1000" b="1" dirty="0" err="1">
                          <a:solidFill>
                            <a:schemeClr val="tx2">
                              <a:lumMod val="90000"/>
                            </a:schemeClr>
                          </a:solidFill>
                          <a:latin typeface="Calibri"/>
                          <a:ea typeface="Times New Roman"/>
                          <a:cs typeface="Calibri"/>
                        </a:rPr>
                        <a:t>мережева</a:t>
                      </a:r>
                      <a:r>
                        <a:rPr lang="ru-RU" sz="1000" b="1" dirty="0">
                          <a:solidFill>
                            <a:schemeClr val="tx2">
                              <a:lumMod val="90000"/>
                            </a:schemeClr>
                          </a:solidFill>
                          <a:latin typeface="Calibri"/>
                          <a:ea typeface="Times New Roman"/>
                          <a:cs typeface="Calibri"/>
                        </a:rPr>
                        <a:t> </a:t>
                      </a:r>
                      <a:r>
                        <a:rPr lang="ru-RU" sz="1000" b="1" dirty="0" err="1">
                          <a:solidFill>
                            <a:schemeClr val="tx2">
                              <a:lumMod val="90000"/>
                            </a:schemeClr>
                          </a:solidFill>
                          <a:latin typeface="Calibri"/>
                          <a:ea typeface="Times New Roman"/>
                          <a:cs typeface="Calibri"/>
                        </a:rPr>
                        <a:t>файлова</a:t>
                      </a:r>
                      <a:r>
                        <a:rPr lang="ru-RU" sz="1000" b="1" dirty="0">
                          <a:solidFill>
                            <a:schemeClr val="tx2">
                              <a:lumMod val="90000"/>
                            </a:schemeClr>
                          </a:solidFill>
                          <a:latin typeface="Calibri"/>
                          <a:ea typeface="Times New Roman"/>
                          <a:cs typeface="Calibri"/>
                        </a:rPr>
                        <a:t> система)</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NFS - це мережева файлова система, що забезпечує доступ до файлів через мережу.</a:t>
                      </a:r>
                    </a:p>
                    <a:p>
                      <a:pPr>
                        <a:lnSpc>
                          <a:spcPct val="115000"/>
                        </a:lnSpc>
                        <a:spcAft>
                          <a:spcPts val="0"/>
                        </a:spcAft>
                      </a:pPr>
                      <a:r>
                        <a:rPr lang="uk-UA" sz="1000" noProof="0" dirty="0" smtClean="0">
                          <a:solidFill>
                            <a:schemeClr val="tx1"/>
                          </a:solidFill>
                          <a:latin typeface="Calibri"/>
                          <a:ea typeface="Times New Roman"/>
                          <a:cs typeface="Calibri"/>
                        </a:rPr>
                        <a:t>• З точки зору користувача, немає різниці між доступом до файлу, що зберігається локально або на іншому комп'ютері в мережі.                                                          • NFS - це відкритий стандарт, який дозволяє будь-кому впровадити його.</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17">
                <a:tc>
                  <a:txBody>
                    <a:bodyPr/>
                    <a:lstStyle/>
                    <a:p>
                      <a:pPr algn="ctr">
                        <a:lnSpc>
                          <a:spcPct val="115000"/>
                        </a:lnSpc>
                        <a:spcAft>
                          <a:spcPts val="0"/>
                        </a:spcAft>
                      </a:pPr>
                      <a:r>
                        <a:rPr lang="en-US" sz="1000" b="1" dirty="0">
                          <a:solidFill>
                            <a:schemeClr val="tx2">
                              <a:lumMod val="90000"/>
                            </a:schemeClr>
                          </a:solidFill>
                          <a:latin typeface="Calibri"/>
                          <a:ea typeface="Times New Roman"/>
                          <a:cs typeface="Calibri"/>
                        </a:rPr>
                        <a:t>CDFS</a:t>
                      </a:r>
                      <a:r>
                        <a:rPr lang="ru-RU" sz="1000" b="1" dirty="0">
                          <a:solidFill>
                            <a:schemeClr val="tx2">
                              <a:lumMod val="90000"/>
                            </a:schemeClr>
                          </a:solidFill>
                          <a:latin typeface="Calibri"/>
                          <a:ea typeface="Times New Roman"/>
                          <a:cs typeface="Calibri"/>
                        </a:rPr>
                        <a:t> </a:t>
                      </a:r>
                      <a:endParaRPr lang="ru-RU" sz="1000" b="1" dirty="0" smtClean="0">
                        <a:solidFill>
                          <a:schemeClr val="tx2">
                            <a:lumMod val="90000"/>
                          </a:schemeClr>
                        </a:solidFill>
                        <a:latin typeface="Calibri"/>
                        <a:ea typeface="Times New Roman"/>
                        <a:cs typeface="Calibri"/>
                      </a:endParaRPr>
                    </a:p>
                    <a:p>
                      <a:pPr algn="ctr">
                        <a:lnSpc>
                          <a:spcPct val="115000"/>
                        </a:lnSpc>
                        <a:spcAft>
                          <a:spcPts val="0"/>
                        </a:spcAft>
                      </a:pPr>
                      <a:r>
                        <a:rPr lang="ru-RU" sz="1000" dirty="0" smtClean="0">
                          <a:solidFill>
                            <a:schemeClr val="tx2">
                              <a:lumMod val="90000"/>
                            </a:schemeClr>
                          </a:solidFill>
                          <a:latin typeface="Calibri"/>
                          <a:ea typeface="Times New Roman"/>
                          <a:cs typeface="Calibri"/>
                        </a:rPr>
                        <a:t>(</a:t>
                      </a:r>
                      <a:r>
                        <a:rPr lang="ru-RU" sz="1000" dirty="0" err="1">
                          <a:solidFill>
                            <a:schemeClr val="tx2">
                              <a:lumMod val="90000"/>
                            </a:schemeClr>
                          </a:solidFill>
                          <a:latin typeface="Calibri"/>
                          <a:ea typeface="Times New Roman"/>
                          <a:cs typeface="Calibri"/>
                        </a:rPr>
                        <a:t>компакт-дискова</a:t>
                      </a:r>
                      <a:r>
                        <a:rPr lang="ru-RU" sz="1000" dirty="0">
                          <a:solidFill>
                            <a:schemeClr val="tx2">
                              <a:lumMod val="90000"/>
                            </a:schemeClr>
                          </a:solidFill>
                          <a:latin typeface="Calibri"/>
                          <a:ea typeface="Times New Roman"/>
                          <a:cs typeface="Calibri"/>
                        </a:rPr>
                        <a:t> </a:t>
                      </a:r>
                      <a:r>
                        <a:rPr lang="ru-RU" sz="1000" dirty="0" err="1">
                          <a:solidFill>
                            <a:schemeClr val="tx2">
                              <a:lumMod val="90000"/>
                            </a:schemeClr>
                          </a:solidFill>
                          <a:latin typeface="Calibri"/>
                          <a:ea typeface="Times New Roman"/>
                          <a:cs typeface="Calibri"/>
                        </a:rPr>
                        <a:t>файлова</a:t>
                      </a:r>
                      <a:r>
                        <a:rPr lang="ru-RU" sz="1000" dirty="0">
                          <a:solidFill>
                            <a:schemeClr val="tx2">
                              <a:lumMod val="90000"/>
                            </a:schemeClr>
                          </a:solidFill>
                          <a:latin typeface="Calibri"/>
                          <a:ea typeface="Times New Roman"/>
                          <a:cs typeface="Calibri"/>
                        </a:rPr>
                        <a:t> система)</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smtClean="0">
                          <a:solidFill>
                            <a:schemeClr val="tx1"/>
                          </a:solidFill>
                          <a:latin typeface="Calibri"/>
                          <a:ea typeface="Times New Roman"/>
                          <a:cs typeface="Calibri"/>
                        </a:rPr>
                        <a:t>CDFS була створена спеціально для оптичних дискових носіїв.</a:t>
                      </a:r>
                      <a:endParaRPr lang="uk-UA" sz="1000" noProof="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4367">
                <a:tc>
                  <a:txBody>
                    <a:bodyPr/>
                    <a:lstStyle/>
                    <a:p>
                      <a:pPr algn="ctr">
                        <a:lnSpc>
                          <a:spcPct val="115000"/>
                        </a:lnSpc>
                        <a:spcAft>
                          <a:spcPts val="0"/>
                        </a:spcAft>
                      </a:pPr>
                      <a:r>
                        <a:rPr lang="ru-RU" sz="1000" b="1" dirty="0" err="1">
                          <a:solidFill>
                            <a:schemeClr val="tx2">
                              <a:lumMod val="90000"/>
                            </a:schemeClr>
                          </a:solidFill>
                          <a:latin typeface="Calibri"/>
                          <a:ea typeface="Times New Roman"/>
                          <a:cs typeface="Calibri"/>
                        </a:rPr>
                        <a:t>Файлова</a:t>
                      </a:r>
                      <a:r>
                        <a:rPr lang="ru-RU" sz="1000" b="1" dirty="0">
                          <a:solidFill>
                            <a:schemeClr val="tx2">
                              <a:lumMod val="90000"/>
                            </a:schemeClr>
                          </a:solidFill>
                          <a:latin typeface="Calibri"/>
                          <a:ea typeface="Times New Roman"/>
                          <a:cs typeface="Calibri"/>
                        </a:rPr>
                        <a:t> система </a:t>
                      </a:r>
                      <a:r>
                        <a:rPr lang="ru-RU" sz="1000" b="1" dirty="0" err="1">
                          <a:solidFill>
                            <a:schemeClr val="tx2">
                              <a:lumMod val="90000"/>
                            </a:schemeClr>
                          </a:solidFill>
                          <a:latin typeface="Calibri"/>
                          <a:ea typeface="Times New Roman"/>
                          <a:cs typeface="Calibri"/>
                        </a:rPr>
                        <a:t>підкачки</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Файлова система підкачки використовується Linux, коли у неї закінчується оперативна пам’ять. </a:t>
                      </a:r>
                    </a:p>
                    <a:p>
                      <a:pPr>
                        <a:lnSpc>
                          <a:spcPct val="115000"/>
                        </a:lnSpc>
                        <a:spcAft>
                          <a:spcPts val="0"/>
                        </a:spcAft>
                      </a:pPr>
                      <a:r>
                        <a:rPr lang="uk-UA" sz="1000" noProof="0" dirty="0" smtClean="0">
                          <a:solidFill>
                            <a:schemeClr val="tx1"/>
                          </a:solidFill>
                          <a:latin typeface="Calibri"/>
                          <a:ea typeface="Times New Roman"/>
                          <a:cs typeface="Calibri"/>
                        </a:rPr>
                        <a:t>• Технічно це розділ підкачки, який не має певної файлової системи, але він має відношення до обговорення файлової системи.</a:t>
                      </a:r>
                    </a:p>
                    <a:p>
                      <a:pPr>
                        <a:lnSpc>
                          <a:spcPct val="115000"/>
                        </a:lnSpc>
                        <a:spcAft>
                          <a:spcPts val="0"/>
                        </a:spcAft>
                      </a:pPr>
                      <a:r>
                        <a:rPr lang="uk-UA" sz="1000" noProof="0" dirty="0" smtClean="0">
                          <a:solidFill>
                            <a:schemeClr val="tx1"/>
                          </a:solidFill>
                          <a:latin typeface="Calibri"/>
                          <a:ea typeface="Times New Roman"/>
                          <a:cs typeface="Calibri"/>
                        </a:rPr>
                        <a:t>• Коли це трапляється, ядро переміщує неактивний вміст оперативної пам'яті до розділу підкачки на диску. </a:t>
                      </a:r>
                    </a:p>
                    <a:p>
                      <a:pPr>
                        <a:lnSpc>
                          <a:spcPct val="115000"/>
                        </a:lnSpc>
                        <a:spcAft>
                          <a:spcPts val="0"/>
                        </a:spcAft>
                      </a:pPr>
                      <a:r>
                        <a:rPr lang="uk-UA" sz="1000" noProof="0" dirty="0" smtClean="0">
                          <a:solidFill>
                            <a:schemeClr val="tx1"/>
                          </a:solidFill>
                          <a:latin typeface="Calibri"/>
                          <a:ea typeface="Times New Roman"/>
                          <a:cs typeface="Calibri"/>
                        </a:rPr>
                        <a:t>• Незважаючи на те, що розділи підкачки (також відомі як простір підкачки) можуть бути корисними для комп'ютерів Linux з обмеженим обсягом пам'яті, їх не слід розглядати як основне рішення. </a:t>
                      </a:r>
                    </a:p>
                    <a:p>
                      <a:pPr>
                        <a:lnSpc>
                          <a:spcPct val="115000"/>
                        </a:lnSpc>
                        <a:spcAft>
                          <a:spcPts val="0"/>
                        </a:spcAft>
                      </a:pPr>
                      <a:r>
                        <a:rPr lang="uk-UA" sz="1000" noProof="0" dirty="0" smtClean="0">
                          <a:solidFill>
                            <a:schemeClr val="tx1"/>
                          </a:solidFill>
                          <a:latin typeface="Calibri"/>
                          <a:ea typeface="Times New Roman"/>
                          <a:cs typeface="Calibri"/>
                        </a:rPr>
                        <a:t>• Розділ підкачки зберігається на диску, який має набагато нижчу швидкість доступу, ніж оперативна пам'ять.</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117">
                <a:tc>
                  <a:txBody>
                    <a:bodyPr/>
                    <a:lstStyle/>
                    <a:p>
                      <a:pPr algn="ctr">
                        <a:lnSpc>
                          <a:spcPct val="115000"/>
                        </a:lnSpc>
                        <a:spcAft>
                          <a:spcPts val="0"/>
                        </a:spcAft>
                      </a:pPr>
                      <a:r>
                        <a:rPr lang="en-US" sz="1000" b="1" dirty="0">
                          <a:solidFill>
                            <a:schemeClr val="tx2">
                              <a:lumMod val="50000"/>
                            </a:schemeClr>
                          </a:solidFill>
                          <a:latin typeface="Calibri"/>
                          <a:ea typeface="Times New Roman"/>
                          <a:cs typeface="Calibri"/>
                        </a:rPr>
                        <a:t>HFS Plus</a:t>
                      </a:r>
                      <a:r>
                        <a:rPr lang="ru-RU" sz="1000" b="1" dirty="0">
                          <a:solidFill>
                            <a:schemeClr val="tx2">
                              <a:lumMod val="50000"/>
                            </a:schemeClr>
                          </a:solidFill>
                          <a:latin typeface="Calibri"/>
                          <a:ea typeface="Times New Roman"/>
                          <a:cs typeface="Calibri"/>
                        </a:rPr>
                        <a:t> </a:t>
                      </a:r>
                      <a:r>
                        <a:rPr lang="ru-RU" sz="1000" b="1" kern="1200" dirty="0" err="1">
                          <a:solidFill>
                            <a:schemeClr val="tx2">
                              <a:lumMod val="90000"/>
                            </a:schemeClr>
                          </a:solidFill>
                          <a:latin typeface="Calibri"/>
                          <a:ea typeface="Times New Roman"/>
                          <a:cs typeface="Calibri"/>
                        </a:rPr>
                        <a:t>або</a:t>
                      </a:r>
                      <a:r>
                        <a:rPr lang="ru-RU" sz="1000" b="1" kern="1200" dirty="0">
                          <a:solidFill>
                            <a:schemeClr val="tx2">
                              <a:lumMod val="50000"/>
                            </a:schemeClr>
                          </a:solidFill>
                          <a:latin typeface="Calibri"/>
                          <a:ea typeface="Times New Roman"/>
                          <a:cs typeface="Calibri"/>
                        </a:rPr>
                        <a:t> </a:t>
                      </a:r>
                      <a:r>
                        <a:rPr lang="en-US" sz="1000" b="1" kern="1200" dirty="0">
                          <a:solidFill>
                            <a:schemeClr val="tx2">
                              <a:lumMod val="50000"/>
                            </a:schemeClr>
                          </a:solidFill>
                          <a:latin typeface="Calibri"/>
                          <a:ea typeface="Times New Roman"/>
                          <a:cs typeface="Calibri"/>
                        </a:rPr>
                        <a:t>HFS</a:t>
                      </a:r>
                      <a:r>
                        <a:rPr lang="ru-RU" sz="1000" b="1" kern="1200" dirty="0">
                          <a:solidFill>
                            <a:schemeClr val="tx2">
                              <a:lumMod val="50000"/>
                            </a:schemeClr>
                          </a:solidFill>
                          <a:latin typeface="Calibri"/>
                          <a:ea typeface="Times New Roman"/>
                          <a:cs typeface="Calibri"/>
                        </a:rPr>
                        <a:t> + </a:t>
                      </a:r>
                      <a:r>
                        <a:rPr lang="ru-RU" sz="1000" dirty="0">
                          <a:solidFill>
                            <a:schemeClr val="tx2">
                              <a:lumMod val="90000"/>
                            </a:schemeClr>
                          </a:solidFill>
                          <a:latin typeface="Calibri"/>
                          <a:ea typeface="Times New Roman"/>
                          <a:cs typeface="Calibri"/>
                        </a:rPr>
                        <a:t>(</a:t>
                      </a:r>
                      <a:r>
                        <a:rPr lang="ru-RU" sz="1000" dirty="0" err="1">
                          <a:solidFill>
                            <a:schemeClr val="tx2">
                              <a:lumMod val="90000"/>
                            </a:schemeClr>
                          </a:solidFill>
                          <a:latin typeface="Calibri"/>
                          <a:ea typeface="Times New Roman"/>
                          <a:cs typeface="Calibri"/>
                        </a:rPr>
                        <a:t>ієрархічна</a:t>
                      </a:r>
                      <a:r>
                        <a:rPr lang="ru-RU" sz="1000" dirty="0">
                          <a:solidFill>
                            <a:schemeClr val="tx2">
                              <a:lumMod val="90000"/>
                            </a:schemeClr>
                          </a:solidFill>
                          <a:latin typeface="Calibri"/>
                          <a:ea typeface="Times New Roman"/>
                          <a:cs typeface="Calibri"/>
                        </a:rPr>
                        <a:t> </a:t>
                      </a:r>
                      <a:r>
                        <a:rPr lang="ru-RU" sz="1000" dirty="0" err="1">
                          <a:solidFill>
                            <a:schemeClr val="tx2">
                              <a:lumMod val="90000"/>
                            </a:schemeClr>
                          </a:solidFill>
                          <a:latin typeface="Calibri"/>
                          <a:ea typeface="Times New Roman"/>
                          <a:cs typeface="Calibri"/>
                        </a:rPr>
                        <a:t>файлова</a:t>
                      </a:r>
                      <a:r>
                        <a:rPr lang="ru-RU" sz="1000" dirty="0">
                          <a:solidFill>
                            <a:schemeClr val="tx2">
                              <a:lumMod val="90000"/>
                            </a:schemeClr>
                          </a:solidFill>
                          <a:latin typeface="Calibri"/>
                          <a:ea typeface="Times New Roman"/>
                          <a:cs typeface="Calibri"/>
                        </a:rPr>
                        <a:t> система </a:t>
                      </a:r>
                      <a:r>
                        <a:rPr lang="en-US" sz="1000" dirty="0">
                          <a:solidFill>
                            <a:schemeClr val="tx2">
                              <a:lumMod val="90000"/>
                            </a:schemeClr>
                          </a:solidFill>
                          <a:latin typeface="Calibri"/>
                          <a:ea typeface="Times New Roman"/>
                          <a:cs typeface="Calibri"/>
                        </a:rPr>
                        <a:t>Plus</a:t>
                      </a:r>
                      <a:r>
                        <a:rPr lang="ru-RU" sz="1000" dirty="0">
                          <a:solidFill>
                            <a:schemeClr val="tx2">
                              <a:lumMod val="90000"/>
                            </a:schemeClr>
                          </a:solidFill>
                          <a:latin typeface="Calibri"/>
                          <a:ea typeface="Times New Roman"/>
                          <a:cs typeface="Calibri"/>
                        </a:rPr>
                        <a:t>)</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Файлова система, що використовується Apple на комп’ютерах Macintosh.</a:t>
                      </a:r>
                    </a:p>
                    <a:p>
                      <a:pPr>
                        <a:lnSpc>
                          <a:spcPct val="115000"/>
                        </a:lnSpc>
                        <a:spcAft>
                          <a:spcPts val="0"/>
                        </a:spcAft>
                      </a:pPr>
                      <a:r>
                        <a:rPr lang="uk-UA" sz="1000" noProof="0" dirty="0" smtClean="0">
                          <a:solidFill>
                            <a:schemeClr val="tx1"/>
                          </a:solidFill>
                          <a:latin typeface="Calibri"/>
                          <a:ea typeface="Times New Roman"/>
                          <a:cs typeface="Calibri"/>
                        </a:rPr>
                        <a:t>• Ядро Linux включає модуль для монтажу HFS + для операцій читання-запису.</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95">
                <a:tc>
                  <a:txBody>
                    <a:bodyPr/>
                    <a:lstStyle/>
                    <a:p>
                      <a:pPr algn="ctr">
                        <a:lnSpc>
                          <a:spcPct val="115000"/>
                        </a:lnSpc>
                        <a:spcAft>
                          <a:spcPts val="0"/>
                        </a:spcAft>
                      </a:pPr>
                      <a:r>
                        <a:rPr lang="en-US" sz="1000" b="1" dirty="0" smtClean="0">
                          <a:solidFill>
                            <a:schemeClr val="accent1">
                              <a:lumMod val="60000"/>
                              <a:lumOff val="40000"/>
                            </a:schemeClr>
                          </a:solidFill>
                          <a:latin typeface="Calibri"/>
                          <a:ea typeface="Times New Roman"/>
                          <a:cs typeface="Calibri"/>
                        </a:rPr>
                        <a:t>APFS</a:t>
                      </a:r>
                      <a:r>
                        <a:rPr lang="ru-RU" sz="1000" b="1" dirty="0" smtClean="0">
                          <a:solidFill>
                            <a:schemeClr val="accent1">
                              <a:lumMod val="60000"/>
                              <a:lumOff val="40000"/>
                            </a:schemeClr>
                          </a:solidFill>
                          <a:latin typeface="Calibri"/>
                          <a:ea typeface="Times New Roman"/>
                          <a:cs typeface="Calibri"/>
                        </a:rPr>
                        <a:t> </a:t>
                      </a:r>
                      <a:r>
                        <a:rPr lang="ru-RU" sz="1000" b="1" dirty="0" smtClean="0">
                          <a:solidFill>
                            <a:schemeClr val="tx2">
                              <a:lumMod val="90000"/>
                            </a:schemeClr>
                          </a:solidFill>
                          <a:latin typeface="Calibri"/>
                          <a:ea typeface="Times New Roman"/>
                          <a:cs typeface="Calibri"/>
                        </a:rPr>
                        <a:t>(</a:t>
                      </a:r>
                      <a:r>
                        <a:rPr lang="en-US" sz="1000" b="1" dirty="0">
                          <a:solidFill>
                            <a:schemeClr val="tx2">
                              <a:lumMod val="90000"/>
                            </a:schemeClr>
                          </a:solidFill>
                          <a:latin typeface="Calibri"/>
                          <a:ea typeface="Times New Roman"/>
                          <a:cs typeface="Calibri"/>
                        </a:rPr>
                        <a:t>Apple File System</a:t>
                      </a:r>
                      <a:r>
                        <a:rPr lang="ru-RU" sz="1000" b="1" dirty="0">
                          <a:solidFill>
                            <a:schemeClr val="tx2">
                              <a:lumMod val="90000"/>
                            </a:schemeClr>
                          </a:solidFill>
                          <a:latin typeface="Calibri"/>
                          <a:ea typeface="Times New Roman"/>
                          <a:cs typeface="Calibri"/>
                        </a:rPr>
                        <a:t>)</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Оновлена файлова система, яка використовується пристроями Apple. </a:t>
                      </a:r>
                    </a:p>
                    <a:p>
                      <a:pPr>
                        <a:lnSpc>
                          <a:spcPct val="115000"/>
                        </a:lnSpc>
                        <a:spcAft>
                          <a:spcPts val="0"/>
                        </a:spcAft>
                      </a:pPr>
                      <a:r>
                        <a:rPr lang="uk-UA" sz="1000" noProof="0" dirty="0" smtClean="0">
                          <a:solidFill>
                            <a:schemeClr val="tx1"/>
                          </a:solidFill>
                          <a:latin typeface="Calibri"/>
                          <a:ea typeface="Times New Roman"/>
                          <a:cs typeface="Calibri"/>
                        </a:rPr>
                        <a:t>• Вона забезпечує надійне шифрування та оптимізована для флеш-накопичувачів та твердотільних накопичувачів.</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771">
                <a:tc>
                  <a:txBody>
                    <a:bodyPr/>
                    <a:lstStyle/>
                    <a:p>
                      <a:pPr algn="ctr">
                        <a:lnSpc>
                          <a:spcPct val="115000"/>
                        </a:lnSpc>
                        <a:spcAft>
                          <a:spcPts val="0"/>
                        </a:spcAft>
                      </a:pPr>
                      <a:r>
                        <a:rPr lang="en-US" sz="1000" b="1" dirty="0" err="1">
                          <a:solidFill>
                            <a:schemeClr val="tx2">
                              <a:lumMod val="90000"/>
                            </a:schemeClr>
                          </a:solidFill>
                          <a:latin typeface="Calibri"/>
                          <a:ea typeface="Times New Roman"/>
                          <a:cs typeface="Calibri"/>
                        </a:rPr>
                        <a:t>Основний</a:t>
                      </a:r>
                      <a:r>
                        <a:rPr lang="en-US" sz="1000" b="1" dirty="0">
                          <a:solidFill>
                            <a:schemeClr val="tx2">
                              <a:lumMod val="90000"/>
                            </a:schemeClr>
                          </a:solidFill>
                          <a:latin typeface="Calibri"/>
                          <a:ea typeface="Times New Roman"/>
                          <a:cs typeface="Calibri"/>
                        </a:rPr>
                        <a:t> </a:t>
                      </a:r>
                      <a:r>
                        <a:rPr lang="en-US" sz="1000" b="1" dirty="0" err="1">
                          <a:solidFill>
                            <a:schemeClr val="tx2">
                              <a:lumMod val="90000"/>
                            </a:schemeClr>
                          </a:solidFill>
                          <a:latin typeface="Calibri"/>
                          <a:ea typeface="Times New Roman"/>
                          <a:cs typeface="Calibri"/>
                        </a:rPr>
                        <a:t>завантажувальний</a:t>
                      </a:r>
                      <a:r>
                        <a:rPr lang="en-US" sz="1000" b="1" dirty="0">
                          <a:solidFill>
                            <a:schemeClr val="tx2">
                              <a:lumMod val="90000"/>
                            </a:schemeClr>
                          </a:solidFill>
                          <a:latin typeface="Calibri"/>
                          <a:ea typeface="Times New Roman"/>
                          <a:cs typeface="Calibri"/>
                        </a:rPr>
                        <a:t> </a:t>
                      </a:r>
                      <a:r>
                        <a:rPr lang="en-US" sz="1000" b="1" dirty="0" err="1">
                          <a:solidFill>
                            <a:schemeClr val="tx2">
                              <a:lumMod val="90000"/>
                            </a:schemeClr>
                          </a:solidFill>
                          <a:latin typeface="Calibri"/>
                          <a:ea typeface="Times New Roman"/>
                          <a:cs typeface="Calibri"/>
                        </a:rPr>
                        <a:t>запис</a:t>
                      </a:r>
                      <a:r>
                        <a:rPr lang="en-US" sz="1000" b="1" dirty="0">
                          <a:solidFill>
                            <a:schemeClr val="tx2">
                              <a:lumMod val="90000"/>
                            </a:schemeClr>
                          </a:solidFill>
                          <a:latin typeface="Calibri"/>
                          <a:ea typeface="Times New Roman"/>
                          <a:cs typeface="Calibri"/>
                        </a:rPr>
                        <a:t> </a:t>
                      </a:r>
                      <a:r>
                        <a:rPr lang="uk-UA" sz="1000" b="1" kern="1200" dirty="0" err="1" smtClean="0">
                          <a:solidFill>
                            <a:schemeClr val="tx1"/>
                          </a:solidFill>
                          <a:latin typeface="+mn-lt"/>
                          <a:ea typeface="+mn-ea"/>
                          <a:cs typeface="+mn-cs"/>
                        </a:rPr>
                        <a:t>Master</a:t>
                      </a:r>
                      <a:r>
                        <a:rPr lang="uk-UA" sz="1000" b="1" kern="1200" dirty="0" smtClean="0">
                          <a:solidFill>
                            <a:schemeClr val="tx1"/>
                          </a:solidFill>
                          <a:latin typeface="+mn-lt"/>
                          <a:ea typeface="+mn-ea"/>
                          <a:cs typeface="+mn-cs"/>
                        </a:rPr>
                        <a:t> </a:t>
                      </a:r>
                      <a:r>
                        <a:rPr lang="uk-UA" sz="1000" b="1" kern="1200" dirty="0" err="1" smtClean="0">
                          <a:solidFill>
                            <a:schemeClr val="tx1"/>
                          </a:solidFill>
                          <a:latin typeface="+mn-lt"/>
                          <a:ea typeface="+mn-ea"/>
                          <a:cs typeface="+mn-cs"/>
                        </a:rPr>
                        <a:t>Boot</a:t>
                      </a:r>
                      <a:r>
                        <a:rPr lang="uk-UA" sz="1000" b="1" kern="1200" dirty="0" smtClean="0">
                          <a:solidFill>
                            <a:schemeClr val="tx1"/>
                          </a:solidFill>
                          <a:latin typeface="+mn-lt"/>
                          <a:ea typeface="+mn-ea"/>
                          <a:cs typeface="+mn-cs"/>
                        </a:rPr>
                        <a:t> </a:t>
                      </a:r>
                      <a:r>
                        <a:rPr lang="uk-UA" sz="1000" b="1" kern="1200" dirty="0" err="1" smtClean="0">
                          <a:solidFill>
                            <a:schemeClr val="tx1"/>
                          </a:solidFill>
                          <a:latin typeface="+mn-lt"/>
                          <a:ea typeface="+mn-ea"/>
                          <a:cs typeface="+mn-cs"/>
                        </a:rPr>
                        <a:t>Record</a:t>
                      </a:r>
                      <a:r>
                        <a:rPr lang="uk-UA" sz="1000" b="1" kern="1200" dirty="0" smtClean="0">
                          <a:solidFill>
                            <a:schemeClr val="tx1"/>
                          </a:solidFill>
                          <a:latin typeface="+mn-lt"/>
                          <a:ea typeface="+mn-ea"/>
                          <a:cs typeface="+mn-cs"/>
                        </a:rPr>
                        <a:t> </a:t>
                      </a:r>
                      <a:r>
                        <a:rPr lang="en-US" sz="1000" b="1" dirty="0" smtClean="0">
                          <a:solidFill>
                            <a:schemeClr val="tx2">
                              <a:lumMod val="90000"/>
                            </a:schemeClr>
                          </a:solidFill>
                          <a:latin typeface="Calibri"/>
                          <a:ea typeface="Times New Roman"/>
                          <a:cs typeface="Calibri"/>
                        </a:rPr>
                        <a:t>(</a:t>
                      </a:r>
                      <a:r>
                        <a:rPr lang="en-US" sz="1000" b="1" dirty="0">
                          <a:solidFill>
                            <a:schemeClr val="tx2">
                              <a:lumMod val="90000"/>
                            </a:schemeClr>
                          </a:solidFill>
                          <a:latin typeface="Calibri"/>
                          <a:ea typeface="Times New Roman"/>
                          <a:cs typeface="Calibri"/>
                        </a:rPr>
                        <a:t>MBR)</a:t>
                      </a:r>
                      <a:endParaRPr lang="uk-UA" sz="1000" dirty="0">
                        <a:solidFill>
                          <a:schemeClr val="tx2">
                            <a:lumMod val="90000"/>
                          </a:schemeClr>
                        </a:solidFill>
                        <a:latin typeface="Calibri"/>
                        <a:ea typeface="Calibri"/>
                        <a:cs typeface="Times New Roman"/>
                      </a:endParaRPr>
                    </a:p>
                  </a:txBody>
                  <a:tcPr marL="34798" marR="347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000" noProof="0" dirty="0" smtClean="0">
                          <a:solidFill>
                            <a:schemeClr val="tx1"/>
                          </a:solidFill>
                          <a:latin typeface="Calibri"/>
                          <a:ea typeface="Times New Roman"/>
                          <a:cs typeface="Calibri"/>
                        </a:rPr>
                        <a:t>• Розташований у першому секторі розділеного комп'ютера, MBR зберігає всю інформацію про спосіб організації файлової системи.                                                    • MBR швидко передає контроль функції завантаження, яка завантажує ОС.</a:t>
                      </a:r>
                      <a:endParaRPr lang="uk-UA" sz="1000" noProof="0" dirty="0">
                        <a:solidFill>
                          <a:schemeClr val="tx1"/>
                        </a:solidFill>
                        <a:latin typeface="Calibri"/>
                        <a:ea typeface="Calibri"/>
                        <a:cs typeface="Times New Roman"/>
                      </a:endParaRPr>
                    </a:p>
                  </a:txBody>
                  <a:tcPr marL="34798" marR="347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15</a:t>
            </a:fld>
            <a:endParaRPr lang="uk-UA" dirty="0"/>
          </a:p>
        </p:txBody>
      </p:sp>
      <p:sp>
        <p:nvSpPr>
          <p:cNvPr id="4" name="Прямоугольник 3"/>
          <p:cNvSpPr/>
          <p:nvPr/>
        </p:nvSpPr>
        <p:spPr>
          <a:xfrm>
            <a:off x="142844" y="214290"/>
            <a:ext cx="8858312" cy="6494085"/>
          </a:xfrm>
          <a:prstGeom prst="rect">
            <a:avLst/>
          </a:prstGeom>
        </p:spPr>
        <p:txBody>
          <a:bodyPr wrap="square">
            <a:spAutoFit/>
          </a:bodyPr>
          <a:lstStyle/>
          <a:p>
            <a:r>
              <a:rPr lang="en-US" sz="1600" dirty="0" err="1" smtClean="0"/>
              <a:t>Існує</a:t>
            </a:r>
            <a:r>
              <a:rPr lang="en-US" sz="1600" dirty="0" smtClean="0"/>
              <a:t> </a:t>
            </a:r>
            <a:r>
              <a:rPr lang="en-US" sz="1600" dirty="0" err="1" smtClean="0"/>
              <a:t>багато</a:t>
            </a:r>
            <a:r>
              <a:rPr lang="en-US" sz="1600" dirty="0" smtClean="0"/>
              <a:t> </a:t>
            </a:r>
            <a:r>
              <a:rPr lang="en-US" sz="1600" dirty="0" err="1" smtClean="0"/>
              <a:t>різних</a:t>
            </a:r>
            <a:r>
              <a:rPr lang="en-US" sz="1600" dirty="0" smtClean="0"/>
              <a:t> </a:t>
            </a:r>
            <a:r>
              <a:rPr lang="en-US" sz="1600" dirty="0" err="1" smtClean="0"/>
              <a:t>типів</a:t>
            </a:r>
            <a:r>
              <a:rPr lang="en-US" sz="1600" dirty="0" smtClean="0"/>
              <a:t> </a:t>
            </a:r>
            <a:r>
              <a:rPr lang="en-US" sz="1600" dirty="0" err="1" smtClean="0"/>
              <a:t>файлових</a:t>
            </a:r>
            <a:r>
              <a:rPr lang="en-US" sz="1600" dirty="0" smtClean="0"/>
              <a:t> </a:t>
            </a:r>
            <a:r>
              <a:rPr lang="en-US" sz="1600" dirty="0" err="1" smtClean="0"/>
              <a:t>систем</a:t>
            </a:r>
            <a:r>
              <a:rPr lang="en-US" sz="1600" dirty="0" smtClean="0"/>
              <a:t>, </a:t>
            </a:r>
            <a:r>
              <a:rPr lang="uk-UA" sz="1600" dirty="0" smtClean="0"/>
              <a:t>які</a:t>
            </a:r>
            <a:r>
              <a:rPr lang="en-US" sz="1600" dirty="0" smtClean="0"/>
              <a:t> </a:t>
            </a:r>
            <a:r>
              <a:rPr lang="en-US" sz="1600" dirty="0" err="1" smtClean="0"/>
              <a:t>відрізняються</a:t>
            </a:r>
            <a:r>
              <a:rPr lang="en-US" sz="1600" dirty="0" smtClean="0"/>
              <a:t> </a:t>
            </a:r>
            <a:r>
              <a:rPr lang="en-US" sz="1600" dirty="0" err="1" smtClean="0"/>
              <a:t>за</a:t>
            </a:r>
            <a:r>
              <a:rPr lang="en-US" sz="1600" dirty="0" smtClean="0"/>
              <a:t> </a:t>
            </a:r>
            <a:r>
              <a:rPr lang="en-US" sz="1600" dirty="0" err="1" smtClean="0"/>
              <a:t>швидк</a:t>
            </a:r>
            <a:r>
              <a:rPr lang="uk-UA" sz="1600" dirty="0" smtClean="0"/>
              <a:t>і</a:t>
            </a:r>
            <a:r>
              <a:rPr lang="en-US" sz="1600" dirty="0" err="1" smtClean="0"/>
              <a:t>ст</a:t>
            </a:r>
            <a:r>
              <a:rPr lang="uk-UA" sz="1600" dirty="0" smtClean="0"/>
              <a:t>ю</a:t>
            </a:r>
            <a:r>
              <a:rPr lang="en-US" sz="1600" dirty="0" smtClean="0"/>
              <a:t>, </a:t>
            </a:r>
            <a:r>
              <a:rPr lang="en-US" sz="1600" dirty="0" err="1" smtClean="0"/>
              <a:t>гнучк</a:t>
            </a:r>
            <a:r>
              <a:rPr lang="uk-UA" sz="1600" dirty="0" smtClean="0"/>
              <a:t>і</a:t>
            </a:r>
            <a:r>
              <a:rPr lang="en-US" sz="1600" dirty="0" err="1" smtClean="0"/>
              <a:t>ст</a:t>
            </a:r>
            <a:r>
              <a:rPr lang="uk-UA" sz="1600" dirty="0" smtClean="0"/>
              <a:t>ю</a:t>
            </a:r>
            <a:r>
              <a:rPr lang="en-US" sz="1600" dirty="0" smtClean="0"/>
              <a:t>, </a:t>
            </a:r>
            <a:r>
              <a:rPr lang="en-US" sz="1600" dirty="0" err="1" smtClean="0"/>
              <a:t>безпек</a:t>
            </a:r>
            <a:r>
              <a:rPr lang="uk-UA" sz="1600" dirty="0" err="1" smtClean="0"/>
              <a:t>ою</a:t>
            </a:r>
            <a:r>
              <a:rPr lang="en-US" sz="1600" dirty="0" smtClean="0"/>
              <a:t>, </a:t>
            </a:r>
            <a:r>
              <a:rPr lang="en-US" sz="1600" dirty="0" err="1" smtClean="0"/>
              <a:t>розмір</a:t>
            </a:r>
            <a:r>
              <a:rPr lang="uk-UA" sz="1600" dirty="0" smtClean="0"/>
              <a:t>ом</a:t>
            </a:r>
            <a:r>
              <a:rPr lang="en-US" sz="1600" dirty="0" smtClean="0"/>
              <a:t>, </a:t>
            </a:r>
            <a:r>
              <a:rPr lang="en-US" sz="1600" dirty="0" err="1" smtClean="0"/>
              <a:t>структур</a:t>
            </a:r>
            <a:r>
              <a:rPr lang="uk-UA" sz="1600" dirty="0" err="1" smtClean="0"/>
              <a:t>ою</a:t>
            </a:r>
            <a:r>
              <a:rPr lang="en-US" sz="1600" dirty="0" smtClean="0"/>
              <a:t>, </a:t>
            </a:r>
            <a:r>
              <a:rPr lang="en-US" sz="1600" dirty="0" err="1" smtClean="0"/>
              <a:t>логік</a:t>
            </a:r>
            <a:r>
              <a:rPr lang="uk-UA" sz="1600" dirty="0" err="1" smtClean="0"/>
              <a:t>ою</a:t>
            </a:r>
            <a:r>
              <a:rPr lang="en-US" sz="1600" dirty="0" smtClean="0"/>
              <a:t> </a:t>
            </a:r>
            <a:r>
              <a:rPr lang="uk-UA" sz="1600" dirty="0" smtClean="0"/>
              <a:t>… </a:t>
            </a:r>
            <a:r>
              <a:rPr lang="en-US" sz="1600" dirty="0" smtClean="0"/>
              <a:t>.</a:t>
            </a:r>
            <a:endParaRPr lang="uk-UA" sz="1600" dirty="0" smtClean="0"/>
          </a:p>
          <a:p>
            <a:endParaRPr lang="uk-UA" sz="1600" dirty="0" smtClean="0"/>
          </a:p>
          <a:p>
            <a:r>
              <a:rPr lang="en-US" sz="1600" dirty="0" err="1" smtClean="0"/>
              <a:t>Адміністратор</a:t>
            </a:r>
            <a:r>
              <a:rPr lang="en-US" sz="1600" dirty="0" smtClean="0"/>
              <a:t> </a:t>
            </a:r>
            <a:r>
              <a:rPr lang="en-US" sz="1600" dirty="0" err="1" smtClean="0"/>
              <a:t>повинен</a:t>
            </a:r>
            <a:r>
              <a:rPr lang="en-US" sz="1600" dirty="0" smtClean="0"/>
              <a:t> </a:t>
            </a:r>
            <a:r>
              <a:rPr lang="en-US" sz="1600" dirty="0" err="1" smtClean="0"/>
              <a:t>вирішити</a:t>
            </a:r>
            <a:r>
              <a:rPr lang="en-US" sz="1600" dirty="0" smtClean="0"/>
              <a:t>, </a:t>
            </a:r>
            <a:r>
              <a:rPr lang="en-US" sz="1600" dirty="0" err="1" smtClean="0"/>
              <a:t>який</a:t>
            </a:r>
            <a:r>
              <a:rPr lang="en-US" sz="1600" dirty="0" smtClean="0"/>
              <a:t> </a:t>
            </a:r>
            <a:r>
              <a:rPr lang="en-US" sz="1600" dirty="0" err="1" smtClean="0"/>
              <a:t>тип</a:t>
            </a:r>
            <a:r>
              <a:rPr lang="en-US" sz="1600" dirty="0" smtClean="0"/>
              <a:t> </a:t>
            </a:r>
            <a:r>
              <a:rPr lang="en-US" sz="1600" dirty="0" err="1" smtClean="0"/>
              <a:t>файлової</a:t>
            </a:r>
            <a:r>
              <a:rPr lang="en-US" sz="1600" dirty="0" smtClean="0"/>
              <a:t> </a:t>
            </a:r>
            <a:r>
              <a:rPr lang="en-US" sz="1600" dirty="0" err="1" smtClean="0"/>
              <a:t>системи</a:t>
            </a:r>
            <a:r>
              <a:rPr lang="en-US" sz="1600" dirty="0" smtClean="0"/>
              <a:t> </a:t>
            </a:r>
            <a:r>
              <a:rPr lang="en-US" sz="1600" dirty="0" err="1" smtClean="0"/>
              <a:t>найкраще</a:t>
            </a:r>
            <a:r>
              <a:rPr lang="en-US" sz="1600" dirty="0" smtClean="0"/>
              <a:t> </a:t>
            </a:r>
            <a:r>
              <a:rPr lang="en-US" sz="1600" dirty="0" err="1" smtClean="0"/>
              <a:t>відповідає</a:t>
            </a:r>
            <a:r>
              <a:rPr lang="en-US" sz="1600" dirty="0" smtClean="0"/>
              <a:t> </a:t>
            </a:r>
            <a:r>
              <a:rPr lang="en-US" sz="1600" dirty="0" err="1" smtClean="0"/>
              <a:t>операційній</a:t>
            </a:r>
            <a:r>
              <a:rPr lang="en-US" sz="1600" dirty="0" smtClean="0"/>
              <a:t> </a:t>
            </a:r>
            <a:r>
              <a:rPr lang="en-US" sz="1600" dirty="0" err="1" smtClean="0"/>
              <a:t>системі</a:t>
            </a:r>
            <a:r>
              <a:rPr lang="en-US" sz="1600" dirty="0" smtClean="0"/>
              <a:t> </a:t>
            </a:r>
            <a:r>
              <a:rPr lang="en-US" sz="1600" dirty="0" err="1" smtClean="0"/>
              <a:t>та</a:t>
            </a:r>
            <a:r>
              <a:rPr lang="en-US" sz="1600" dirty="0" smtClean="0"/>
              <a:t> </a:t>
            </a:r>
            <a:r>
              <a:rPr lang="en-US" sz="1600" dirty="0" err="1" smtClean="0"/>
              <a:t>файлам</a:t>
            </a:r>
            <a:r>
              <a:rPr lang="en-US" sz="1600" dirty="0" smtClean="0"/>
              <a:t>, </a:t>
            </a:r>
            <a:r>
              <a:rPr lang="en-US" sz="1600" dirty="0" err="1" smtClean="0"/>
              <a:t>які</a:t>
            </a:r>
            <a:r>
              <a:rPr lang="en-US" sz="1600" dirty="0" smtClean="0"/>
              <a:t> </a:t>
            </a:r>
            <a:r>
              <a:rPr lang="en-US" sz="1600" dirty="0" err="1" smtClean="0"/>
              <a:t>він</a:t>
            </a:r>
            <a:r>
              <a:rPr lang="en-US" sz="1600" dirty="0" smtClean="0"/>
              <a:t> </a:t>
            </a:r>
            <a:r>
              <a:rPr lang="en-US" sz="1600" dirty="0" err="1" smtClean="0"/>
              <a:t>буде</a:t>
            </a:r>
            <a:r>
              <a:rPr lang="en-US" sz="1600" dirty="0" smtClean="0"/>
              <a:t> </a:t>
            </a:r>
            <a:r>
              <a:rPr lang="en-US" sz="1600" dirty="0" err="1" smtClean="0"/>
              <a:t>зберігати</a:t>
            </a:r>
            <a:r>
              <a:rPr lang="en-US" sz="1600" dirty="0" smtClean="0"/>
              <a:t>.</a:t>
            </a:r>
            <a:endParaRPr lang="uk-UA" sz="1600" dirty="0" smtClean="0"/>
          </a:p>
          <a:p>
            <a:endParaRPr lang="uk-UA" sz="1600" dirty="0" smtClean="0"/>
          </a:p>
          <a:p>
            <a:r>
              <a:rPr lang="en-US" sz="1600" dirty="0" smtClean="0"/>
              <a:t>У </a:t>
            </a:r>
            <a:r>
              <a:rPr lang="en-US" sz="1600" dirty="0" err="1" smtClean="0"/>
              <a:t>таблиці</a:t>
            </a:r>
            <a:r>
              <a:rPr lang="en-US" sz="1600" dirty="0" smtClean="0"/>
              <a:t> </a:t>
            </a:r>
            <a:r>
              <a:rPr lang="uk-UA" sz="1600" dirty="0" smtClean="0"/>
              <a:t>вище </a:t>
            </a:r>
            <a:r>
              <a:rPr lang="en-US" sz="1600" dirty="0" err="1" smtClean="0"/>
              <a:t>перелічено</a:t>
            </a:r>
            <a:r>
              <a:rPr lang="en-US" sz="1600" dirty="0" smtClean="0"/>
              <a:t> </a:t>
            </a:r>
            <a:r>
              <a:rPr lang="en-US" sz="1600" dirty="0" err="1" smtClean="0"/>
              <a:t>кілька</a:t>
            </a:r>
            <a:r>
              <a:rPr lang="en-US" sz="1600" dirty="0" smtClean="0"/>
              <a:t> </a:t>
            </a:r>
            <a:r>
              <a:rPr lang="en-US" sz="1600" dirty="0" err="1" smtClean="0"/>
              <a:t>типів</a:t>
            </a:r>
            <a:r>
              <a:rPr lang="en-US" sz="1600" dirty="0" smtClean="0"/>
              <a:t> </a:t>
            </a:r>
            <a:r>
              <a:rPr lang="en-US" sz="1600" dirty="0" err="1" smtClean="0"/>
              <a:t>файлових</a:t>
            </a:r>
            <a:r>
              <a:rPr lang="en-US" sz="1600" dirty="0" smtClean="0"/>
              <a:t> </a:t>
            </a:r>
            <a:r>
              <a:rPr lang="en-US" sz="1600" dirty="0" err="1" smtClean="0"/>
              <a:t>систем</a:t>
            </a:r>
            <a:r>
              <a:rPr lang="en-US" sz="1600" dirty="0" smtClean="0"/>
              <a:t>, </a:t>
            </a:r>
            <a:r>
              <a:rPr lang="en-US" sz="1600" dirty="0" err="1" smtClean="0"/>
              <a:t>як</a:t>
            </a:r>
            <a:r>
              <a:rPr lang="uk-UA" sz="1600" dirty="0" err="1" smtClean="0"/>
              <a:t>ими</a:t>
            </a:r>
            <a:r>
              <a:rPr lang="en-US" sz="1600" dirty="0" smtClean="0"/>
              <a:t> </a:t>
            </a:r>
            <a:r>
              <a:rPr lang="en-US" sz="1600" dirty="0" err="1" smtClean="0"/>
              <a:t>зазвичай</a:t>
            </a:r>
            <a:r>
              <a:rPr lang="en-US" sz="1600" dirty="0" smtClean="0"/>
              <a:t> </a:t>
            </a:r>
            <a:r>
              <a:rPr lang="uk-UA" sz="1600" dirty="0" smtClean="0"/>
              <a:t>користуються </a:t>
            </a:r>
            <a:r>
              <a:rPr lang="en-US" sz="1600" dirty="0" smtClean="0"/>
              <a:t>і </a:t>
            </a:r>
            <a:r>
              <a:rPr lang="en-US" sz="1600" dirty="0" err="1" smtClean="0"/>
              <a:t>підтримують</a:t>
            </a:r>
            <a:r>
              <a:rPr lang="en-US" sz="1600" dirty="0" smtClean="0"/>
              <a:t> Linux</a:t>
            </a:r>
            <a:endParaRPr lang="uk-UA" sz="1600" dirty="0" smtClean="0"/>
          </a:p>
          <a:p>
            <a:pPr algn="just"/>
            <a:endParaRPr lang="ru-RU" sz="1600" dirty="0" smtClean="0"/>
          </a:p>
          <a:p>
            <a:r>
              <a:rPr lang="ru-RU" sz="1600" u="sng" dirty="0" err="1" smtClean="0">
                <a:solidFill>
                  <a:schemeClr val="tx2">
                    <a:lumMod val="75000"/>
                  </a:schemeClr>
                </a:solidFill>
              </a:rPr>
              <a:t>Монтування</a:t>
            </a:r>
            <a:r>
              <a:rPr lang="ru-RU" sz="1600" dirty="0" smtClean="0"/>
              <a:t> - </a:t>
            </a:r>
            <a:r>
              <a:rPr lang="ru-RU" sz="1600" dirty="0" err="1" smtClean="0"/>
              <a:t>термін</a:t>
            </a:r>
            <a:r>
              <a:rPr lang="ru-RU" sz="1600" dirty="0" smtClean="0"/>
              <a:t>, </a:t>
            </a:r>
            <a:r>
              <a:rPr lang="ru-RU" sz="1600" dirty="0" err="1" smtClean="0"/>
              <a:t>яким</a:t>
            </a:r>
            <a:r>
              <a:rPr lang="ru-RU" sz="1600" dirty="0" smtClean="0"/>
              <a:t> </a:t>
            </a:r>
            <a:r>
              <a:rPr lang="ru-RU" sz="1600" dirty="0" err="1" smtClean="0"/>
              <a:t>називають</a:t>
            </a:r>
            <a:r>
              <a:rPr lang="ru-RU" sz="1600" dirty="0" smtClean="0"/>
              <a:t> </a:t>
            </a:r>
            <a:r>
              <a:rPr lang="ru-RU" sz="1600" dirty="0" err="1" smtClean="0"/>
              <a:t>процес</a:t>
            </a:r>
            <a:r>
              <a:rPr lang="ru-RU" sz="1600" dirty="0" smtClean="0"/>
              <a:t> </a:t>
            </a:r>
            <a:r>
              <a:rPr lang="ru-RU" sz="1600" dirty="0" err="1" smtClean="0"/>
              <a:t>присвоєння</a:t>
            </a:r>
            <a:r>
              <a:rPr lang="ru-RU" sz="1600" dirty="0" smtClean="0"/>
              <a:t> каталогу </a:t>
            </a:r>
            <a:r>
              <a:rPr lang="ru-RU" sz="1600" dirty="0" err="1" smtClean="0"/>
              <a:t>розділу</a:t>
            </a:r>
            <a:r>
              <a:rPr lang="ru-RU" sz="1600" dirty="0" smtClean="0"/>
              <a:t>.</a:t>
            </a:r>
          </a:p>
          <a:p>
            <a:r>
              <a:rPr lang="ru-RU" sz="1600" dirty="0" err="1" smtClean="0"/>
              <a:t>Після</a:t>
            </a:r>
            <a:r>
              <a:rPr lang="ru-RU" sz="1600" dirty="0" smtClean="0"/>
              <a:t> </a:t>
            </a:r>
            <a:r>
              <a:rPr lang="ru-RU" sz="1600" dirty="0" err="1" smtClean="0"/>
              <a:t>успішної</a:t>
            </a:r>
            <a:r>
              <a:rPr lang="ru-RU" sz="1600" dirty="0" smtClean="0"/>
              <a:t> </a:t>
            </a:r>
            <a:r>
              <a:rPr lang="ru-RU" sz="1600" dirty="0" err="1" smtClean="0"/>
              <a:t>операції</a:t>
            </a:r>
            <a:r>
              <a:rPr lang="ru-RU" sz="1600" dirty="0" smtClean="0"/>
              <a:t> </a:t>
            </a:r>
            <a:r>
              <a:rPr lang="ru-RU" sz="1600" dirty="0" err="1" smtClean="0"/>
              <a:t>монтування</a:t>
            </a:r>
            <a:r>
              <a:rPr lang="ru-RU" sz="1600" dirty="0" smtClean="0"/>
              <a:t> </a:t>
            </a:r>
            <a:r>
              <a:rPr lang="ru-RU" sz="1600" dirty="0" err="1" smtClean="0"/>
              <a:t>файлова</a:t>
            </a:r>
            <a:r>
              <a:rPr lang="ru-RU" sz="1600" dirty="0" smtClean="0"/>
              <a:t> система, </a:t>
            </a:r>
            <a:r>
              <a:rPr lang="ru-RU" sz="1600" dirty="0" err="1" smtClean="0"/>
              <a:t>що</a:t>
            </a:r>
            <a:r>
              <a:rPr lang="ru-RU" sz="1600" dirty="0" smtClean="0"/>
              <a:t> </a:t>
            </a:r>
            <a:r>
              <a:rPr lang="ru-RU" sz="1600" dirty="0" err="1" smtClean="0"/>
              <a:t>міститься</a:t>
            </a:r>
            <a:r>
              <a:rPr lang="ru-RU" sz="1600" dirty="0" smtClean="0"/>
              <a:t> в </a:t>
            </a:r>
            <a:r>
              <a:rPr lang="ru-RU" sz="1600" dirty="0" err="1" smtClean="0"/>
              <a:t>розділі</a:t>
            </a:r>
            <a:r>
              <a:rPr lang="ru-RU" sz="1600" dirty="0" smtClean="0"/>
              <a:t>, доступна через </a:t>
            </a:r>
            <a:r>
              <a:rPr lang="ru-RU" sz="1600" dirty="0" err="1" smtClean="0"/>
              <a:t>вказаний</a:t>
            </a:r>
            <a:r>
              <a:rPr lang="ru-RU" sz="1600" dirty="0" smtClean="0"/>
              <a:t> каталог.</a:t>
            </a:r>
          </a:p>
          <a:p>
            <a:endParaRPr lang="ru-RU" sz="1600" dirty="0" smtClean="0"/>
          </a:p>
          <a:p>
            <a:r>
              <a:rPr lang="ru-RU" sz="1600" dirty="0" smtClean="0"/>
              <a:t>У </a:t>
            </a:r>
            <a:r>
              <a:rPr lang="ru-RU" sz="1600" dirty="0" err="1" smtClean="0"/>
              <a:t>цьому</a:t>
            </a:r>
            <a:r>
              <a:rPr lang="ru-RU" sz="1600" dirty="0" smtClean="0"/>
              <a:t> </a:t>
            </a:r>
            <a:r>
              <a:rPr lang="ru-RU" sz="1600" dirty="0" err="1" smtClean="0"/>
              <a:t>контексті</a:t>
            </a:r>
            <a:r>
              <a:rPr lang="ru-RU" sz="1600" dirty="0" smtClean="0"/>
              <a:t> каталог </a:t>
            </a:r>
            <a:r>
              <a:rPr lang="ru-RU" sz="1600" dirty="0" err="1" smtClean="0"/>
              <a:t>називається</a:t>
            </a:r>
            <a:r>
              <a:rPr lang="ru-RU" sz="1600" dirty="0" smtClean="0"/>
              <a:t> точкою </a:t>
            </a:r>
            <a:r>
              <a:rPr lang="ru-RU" sz="1600" dirty="0" err="1" smtClean="0"/>
              <a:t>монтування</a:t>
            </a:r>
            <a:r>
              <a:rPr lang="ru-RU" sz="1600" dirty="0" smtClean="0"/>
              <a:t> для </a:t>
            </a:r>
            <a:r>
              <a:rPr lang="ru-RU" sz="1600" dirty="0" err="1" smtClean="0"/>
              <a:t>цієї</a:t>
            </a:r>
            <a:r>
              <a:rPr lang="ru-RU" sz="1600" dirty="0" smtClean="0"/>
              <a:t> </a:t>
            </a:r>
            <a:r>
              <a:rPr lang="ru-RU" sz="1600" dirty="0" err="1" smtClean="0"/>
              <a:t>файлової</a:t>
            </a:r>
            <a:r>
              <a:rPr lang="ru-RU" sz="1600" dirty="0" smtClean="0"/>
              <a:t> </a:t>
            </a:r>
            <a:r>
              <a:rPr lang="ru-RU" sz="1600" dirty="0" err="1" smtClean="0"/>
              <a:t>системи</a:t>
            </a:r>
            <a:r>
              <a:rPr lang="ru-RU" sz="1600" dirty="0" smtClean="0"/>
              <a:t>.</a:t>
            </a:r>
          </a:p>
          <a:p>
            <a:r>
              <a:rPr lang="ru-RU" sz="1600" dirty="0" smtClean="0"/>
              <a:t>Для  </a:t>
            </a:r>
            <a:r>
              <a:rPr lang="ru-RU" sz="1600" dirty="0" err="1" smtClean="0"/>
              <a:t>користувачів</a:t>
            </a:r>
            <a:r>
              <a:rPr lang="ru-RU" sz="1600" dirty="0" smtClean="0"/>
              <a:t> </a:t>
            </a:r>
            <a:r>
              <a:rPr lang="en-US" sz="1600" dirty="0" smtClean="0"/>
              <a:t>Windows</a:t>
            </a:r>
            <a:r>
              <a:rPr lang="ru-RU" sz="1600" dirty="0" smtClean="0"/>
              <a:t> </a:t>
            </a:r>
            <a:r>
              <a:rPr lang="ru-RU" sz="1600" dirty="0" err="1" smtClean="0"/>
              <a:t>аналогія</a:t>
            </a:r>
            <a:r>
              <a:rPr lang="ru-RU" sz="1600" dirty="0" smtClean="0"/>
              <a:t> – буква диска.</a:t>
            </a:r>
          </a:p>
          <a:p>
            <a:endParaRPr lang="ru-RU" sz="1600" dirty="0" smtClean="0"/>
          </a:p>
          <a:p>
            <a:r>
              <a:rPr lang="ru-RU" sz="1600" dirty="0" smtClean="0"/>
              <a:t>Команда </a:t>
            </a:r>
            <a:r>
              <a:rPr lang="uk-UA" sz="1600" b="1" dirty="0" err="1" smtClean="0">
                <a:solidFill>
                  <a:schemeClr val="accent1">
                    <a:lumMod val="60000"/>
                    <a:lumOff val="40000"/>
                  </a:schemeClr>
                </a:solidFill>
              </a:rPr>
              <a:t>mount</a:t>
            </a:r>
            <a:r>
              <a:rPr lang="ru-RU" sz="1600" dirty="0" smtClean="0"/>
              <a:t>.</a:t>
            </a:r>
            <a:endParaRPr lang="uk-UA" sz="1600" dirty="0" smtClean="0"/>
          </a:p>
          <a:p>
            <a:endParaRPr lang="uk-UA" sz="1600" dirty="0" smtClean="0"/>
          </a:p>
          <a:p>
            <a:r>
              <a:rPr lang="uk-UA" sz="1600" dirty="0" smtClean="0"/>
              <a:t>У разі </a:t>
            </a:r>
            <a:r>
              <a:rPr lang="uk-UA" sz="1600" dirty="0" err="1" smtClean="0"/>
              <a:t>задання</a:t>
            </a:r>
            <a:r>
              <a:rPr lang="uk-UA" sz="1600" dirty="0" smtClean="0"/>
              <a:t> без опцій, </a:t>
            </a:r>
            <a:r>
              <a:rPr lang="uk-UA" sz="1600" b="1" dirty="0" smtClean="0">
                <a:solidFill>
                  <a:schemeClr val="tx2">
                    <a:lumMod val="75000"/>
                  </a:schemeClr>
                </a:solidFill>
              </a:rPr>
              <a:t>mount</a:t>
            </a:r>
            <a:r>
              <a:rPr lang="uk-UA" sz="1600" dirty="0" smtClean="0"/>
              <a:t> повертає список файлових систем, наразі змонтованих на комп'ютері Linux.</a:t>
            </a:r>
          </a:p>
          <a:p>
            <a:endParaRPr lang="uk-UA" sz="1600" dirty="0" smtClean="0"/>
          </a:p>
          <a:p>
            <a:r>
              <a:rPr lang="uk-UA" sz="1600" dirty="0" smtClean="0"/>
              <a:t>Коренева файлова система представлена символом “/” і за замовчуванням містить усі файли на комп’ютері.</a:t>
            </a:r>
          </a:p>
          <a:p>
            <a:endParaRPr lang="uk-UA" sz="1600" dirty="0" smtClean="0"/>
          </a:p>
          <a:p>
            <a:r>
              <a:rPr lang="uk-UA" sz="1600" dirty="0" smtClean="0"/>
              <a:t>коренева файлова система часто відформатована як </a:t>
            </a:r>
            <a:r>
              <a:rPr lang="uk-UA" sz="1600" dirty="0" smtClean="0">
                <a:solidFill>
                  <a:schemeClr val="tx2">
                    <a:lumMod val="75000"/>
                  </a:schemeClr>
                </a:solidFill>
              </a:rPr>
              <a:t>ext4</a:t>
            </a:r>
            <a:r>
              <a:rPr lang="uk-UA" sz="1600" dirty="0" smtClean="0"/>
              <a:t> і займає перший розділ першого диска (</a:t>
            </a:r>
            <a:r>
              <a:rPr lang="uk-UA" sz="1600" dirty="0" smtClean="0">
                <a:solidFill>
                  <a:schemeClr val="tx2">
                    <a:lumMod val="75000"/>
                  </a:schemeClr>
                </a:solidFill>
              </a:rPr>
              <a:t>/ dev / sda1</a:t>
            </a:r>
            <a:r>
              <a:rPr lang="uk-UA" sz="1600" dirty="0" smtClean="0"/>
              <a:t>).</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16</a:t>
            </a:fld>
            <a:endParaRPr lang="uk-UA" dirty="0"/>
          </a:p>
        </p:txBody>
      </p:sp>
      <p:sp>
        <p:nvSpPr>
          <p:cNvPr id="4" name="Прямоугольник 3"/>
          <p:cNvSpPr/>
          <p:nvPr/>
        </p:nvSpPr>
        <p:spPr>
          <a:xfrm>
            <a:off x="142844" y="142852"/>
            <a:ext cx="8858312" cy="1815882"/>
          </a:xfrm>
          <a:prstGeom prst="rect">
            <a:avLst/>
          </a:prstGeom>
        </p:spPr>
        <p:txBody>
          <a:bodyPr wrap="square">
            <a:spAutoFit/>
          </a:bodyPr>
          <a:lstStyle/>
          <a:p>
            <a:r>
              <a:rPr lang="ru-RU" sz="1600" dirty="0" smtClean="0"/>
              <a:t>У </a:t>
            </a:r>
            <a:r>
              <a:rPr lang="ru-RU" sz="1600" dirty="0" err="1" smtClean="0"/>
              <a:t>Linux</a:t>
            </a:r>
            <a:r>
              <a:rPr lang="ru-RU" sz="1600" dirty="0" smtClean="0"/>
              <a:t> </a:t>
            </a:r>
            <a:r>
              <a:rPr lang="ru-RU" sz="1600" dirty="0" err="1" smtClean="0"/>
              <a:t>більшість</a:t>
            </a:r>
            <a:r>
              <a:rPr lang="ru-RU" sz="1600" dirty="0" smtClean="0"/>
              <a:t> </a:t>
            </a:r>
            <a:r>
              <a:rPr lang="ru-RU" sz="1600" dirty="0" err="1" smtClean="0"/>
              <a:t>системних</a:t>
            </a:r>
            <a:r>
              <a:rPr lang="ru-RU" sz="1600" dirty="0" smtClean="0"/>
              <a:t> </a:t>
            </a:r>
            <a:r>
              <a:rPr lang="ru-RU" sz="1600" dirty="0" err="1" smtClean="0"/>
              <a:t>сутностей</a:t>
            </a:r>
            <a:r>
              <a:rPr lang="ru-RU" sz="1600" dirty="0" smtClean="0"/>
              <a:t> </a:t>
            </a:r>
            <a:r>
              <a:rPr lang="ru-RU" sz="1600" dirty="0" err="1" smtClean="0"/>
              <a:t>розглядаються</a:t>
            </a:r>
            <a:r>
              <a:rPr lang="ru-RU" sz="1600" dirty="0" smtClean="0"/>
              <a:t> як </a:t>
            </a:r>
            <a:r>
              <a:rPr lang="ru-RU" sz="1600" dirty="0" err="1" smtClean="0"/>
              <a:t>файли</a:t>
            </a:r>
            <a:r>
              <a:rPr lang="ru-RU" sz="1600" dirty="0" smtClean="0"/>
              <a:t>.</a:t>
            </a:r>
          </a:p>
          <a:p>
            <a:r>
              <a:rPr lang="ru-RU" sz="1600" dirty="0" smtClean="0"/>
              <a:t>Для того, </a:t>
            </a:r>
            <a:r>
              <a:rPr lang="ru-RU" sz="1600" dirty="0" err="1" smtClean="0"/>
              <a:t>щоб</a:t>
            </a:r>
            <a:r>
              <a:rPr lang="ru-RU" sz="1600" dirty="0" smtClean="0"/>
              <a:t> </a:t>
            </a:r>
            <a:r>
              <a:rPr lang="ru-RU" sz="1600" dirty="0" err="1" smtClean="0"/>
              <a:t>організувати</a:t>
            </a:r>
            <a:r>
              <a:rPr lang="ru-RU" sz="1600" dirty="0" smtClean="0"/>
              <a:t> систему та </a:t>
            </a:r>
            <a:r>
              <a:rPr lang="ru-RU" sz="1600" dirty="0" err="1" smtClean="0"/>
              <a:t>накласти</a:t>
            </a:r>
            <a:r>
              <a:rPr lang="ru-RU" sz="1600" dirty="0" smtClean="0"/>
              <a:t> </a:t>
            </a:r>
            <a:r>
              <a:rPr lang="ru-RU" sz="1600" dirty="0" err="1" smtClean="0"/>
              <a:t>обмеження</a:t>
            </a:r>
            <a:r>
              <a:rPr lang="ru-RU" sz="1600" dirty="0" smtClean="0"/>
              <a:t> на </a:t>
            </a:r>
            <a:r>
              <a:rPr lang="ru-RU" sz="1600" dirty="0" err="1" smtClean="0"/>
              <a:t>комп'ютер</a:t>
            </a:r>
            <a:r>
              <a:rPr lang="ru-RU" sz="1600" dirty="0" smtClean="0"/>
              <a:t>, </a:t>
            </a:r>
            <a:r>
              <a:rPr lang="ru-RU" sz="1600" dirty="0" err="1" smtClean="0"/>
              <a:t>Linux</a:t>
            </a:r>
            <a:r>
              <a:rPr lang="ru-RU" sz="1600" dirty="0" smtClean="0"/>
              <a:t> </a:t>
            </a:r>
            <a:r>
              <a:rPr lang="ru-RU" sz="1600" dirty="0" err="1" smtClean="0"/>
              <a:t>використовує</a:t>
            </a:r>
            <a:r>
              <a:rPr lang="ru-RU" sz="1600" dirty="0" smtClean="0"/>
              <a:t> </a:t>
            </a:r>
            <a:r>
              <a:rPr lang="ru-RU" sz="1600" dirty="0" err="1" smtClean="0"/>
              <a:t>дозволи</a:t>
            </a:r>
            <a:r>
              <a:rPr lang="ru-RU" sz="1600" dirty="0" smtClean="0"/>
              <a:t> </a:t>
            </a:r>
            <a:r>
              <a:rPr lang="ru-RU" sz="1600" dirty="0" err="1" smtClean="0"/>
              <a:t>на</a:t>
            </a:r>
            <a:r>
              <a:rPr lang="ru-RU" sz="1600" dirty="0" smtClean="0"/>
              <a:t> </a:t>
            </a:r>
            <a:r>
              <a:rPr lang="ru-RU" sz="1600" dirty="0" err="1" smtClean="0"/>
              <a:t>використання</a:t>
            </a:r>
            <a:r>
              <a:rPr lang="ru-RU" sz="1600" dirty="0" smtClean="0"/>
              <a:t> </a:t>
            </a:r>
            <a:r>
              <a:rPr lang="ru-RU" sz="1600" dirty="0" err="1" smtClean="0"/>
              <a:t>файлів</a:t>
            </a:r>
            <a:r>
              <a:rPr lang="ru-RU" sz="1600" dirty="0" smtClean="0"/>
              <a:t>. </a:t>
            </a:r>
            <a:r>
              <a:rPr lang="ru-RU" sz="1600" dirty="0" err="1" smtClean="0"/>
              <a:t>Файлові</a:t>
            </a:r>
            <a:r>
              <a:rPr lang="ru-RU" sz="1600" dirty="0" smtClean="0"/>
              <a:t> </a:t>
            </a:r>
            <a:r>
              <a:rPr lang="ru-RU" sz="1600" dirty="0" err="1" smtClean="0"/>
              <a:t>дозволи</a:t>
            </a:r>
            <a:r>
              <a:rPr lang="ru-RU" sz="1600" dirty="0" smtClean="0"/>
              <a:t> </a:t>
            </a:r>
            <a:r>
              <a:rPr lang="ru-RU" sz="1600" dirty="0" err="1" smtClean="0"/>
              <a:t>вбудовані</a:t>
            </a:r>
            <a:r>
              <a:rPr lang="ru-RU" sz="1600" dirty="0" smtClean="0"/>
              <a:t> в структуру </a:t>
            </a:r>
            <a:r>
              <a:rPr lang="ru-RU" sz="1600" dirty="0" err="1" smtClean="0"/>
              <a:t>файлової</a:t>
            </a:r>
            <a:r>
              <a:rPr lang="ru-RU" sz="1600" dirty="0" smtClean="0"/>
              <a:t> </a:t>
            </a:r>
            <a:r>
              <a:rPr lang="ru-RU" sz="1600" dirty="0" err="1" smtClean="0"/>
              <a:t>системи</a:t>
            </a:r>
            <a:r>
              <a:rPr lang="ru-RU" sz="1600" dirty="0" smtClean="0"/>
              <a:t> та </a:t>
            </a:r>
            <a:r>
              <a:rPr lang="ru-RU" sz="1600" dirty="0" err="1" smtClean="0"/>
              <a:t>забезпечують</a:t>
            </a:r>
            <a:r>
              <a:rPr lang="ru-RU" sz="1600" dirty="0" smtClean="0"/>
              <a:t> </a:t>
            </a:r>
            <a:r>
              <a:rPr lang="ru-RU" sz="1600" dirty="0" err="1" smtClean="0"/>
              <a:t>механізм</a:t>
            </a:r>
            <a:r>
              <a:rPr lang="ru-RU" sz="1600" dirty="0" smtClean="0"/>
              <a:t> </a:t>
            </a:r>
            <a:r>
              <a:rPr lang="ru-RU" sz="1600" dirty="0" err="1" smtClean="0"/>
              <a:t>визначення</a:t>
            </a:r>
            <a:r>
              <a:rPr lang="ru-RU" sz="1600" dirty="0" smtClean="0"/>
              <a:t> </a:t>
            </a:r>
            <a:r>
              <a:rPr lang="ru-RU" sz="1600" dirty="0" err="1" smtClean="0"/>
              <a:t>дозволів</a:t>
            </a:r>
            <a:r>
              <a:rPr lang="ru-RU" sz="1600" dirty="0" smtClean="0"/>
              <a:t> для кожного файлу. </a:t>
            </a:r>
            <a:r>
              <a:rPr lang="ru-RU" sz="1600" dirty="0" err="1" smtClean="0"/>
              <a:t>Кожен</a:t>
            </a:r>
            <a:r>
              <a:rPr lang="ru-RU" sz="1600" dirty="0" smtClean="0"/>
              <a:t> файл у </a:t>
            </a:r>
            <a:r>
              <a:rPr lang="ru-RU" sz="1600" dirty="0" err="1" smtClean="0"/>
              <a:t>Linux</a:t>
            </a:r>
            <a:r>
              <a:rPr lang="ru-RU" sz="1600" dirty="0" smtClean="0"/>
              <a:t> </a:t>
            </a:r>
            <a:r>
              <a:rPr lang="ru-RU" sz="1600" dirty="0" err="1" smtClean="0"/>
              <a:t>має</a:t>
            </a:r>
            <a:r>
              <a:rPr lang="ru-RU" sz="1600" dirty="0" smtClean="0"/>
              <a:t> </a:t>
            </a:r>
            <a:r>
              <a:rPr lang="ru-RU" sz="1600" dirty="0" err="1" smtClean="0"/>
              <a:t>свої</a:t>
            </a:r>
            <a:r>
              <a:rPr lang="ru-RU" sz="1600" dirty="0" smtClean="0"/>
              <a:t> </a:t>
            </a:r>
            <a:r>
              <a:rPr lang="ru-RU" sz="1600" dirty="0" err="1" smtClean="0"/>
              <a:t>дозволи</a:t>
            </a:r>
            <a:r>
              <a:rPr lang="ru-RU" sz="1600" dirty="0" smtClean="0"/>
              <a:t>, </a:t>
            </a:r>
            <a:r>
              <a:rPr lang="ru-RU" sz="1600" dirty="0" err="1" smtClean="0"/>
              <a:t>які</a:t>
            </a:r>
            <a:r>
              <a:rPr lang="ru-RU" sz="1600" dirty="0" smtClean="0"/>
              <a:t> </a:t>
            </a:r>
            <a:r>
              <a:rPr lang="ru-RU" sz="1600" dirty="0" err="1" smtClean="0"/>
              <a:t>визначають</a:t>
            </a:r>
            <a:r>
              <a:rPr lang="ru-RU" sz="1600" dirty="0" smtClean="0"/>
              <a:t> </a:t>
            </a:r>
            <a:r>
              <a:rPr lang="ru-RU" sz="1600" dirty="0" err="1" smtClean="0"/>
              <a:t>дії</a:t>
            </a:r>
            <a:r>
              <a:rPr lang="ru-RU" sz="1600" dirty="0" smtClean="0"/>
              <a:t>, </a:t>
            </a:r>
            <a:r>
              <a:rPr lang="ru-RU" sz="1600" dirty="0" err="1" smtClean="0"/>
              <a:t>які</a:t>
            </a:r>
            <a:r>
              <a:rPr lang="ru-RU" sz="1600" dirty="0" smtClean="0"/>
              <a:t> </a:t>
            </a:r>
            <a:r>
              <a:rPr lang="ru-RU" sz="1600" dirty="0" err="1" smtClean="0"/>
              <a:t>власник</a:t>
            </a:r>
            <a:r>
              <a:rPr lang="ru-RU" sz="1600" dirty="0" smtClean="0"/>
              <a:t>, </a:t>
            </a:r>
            <a:r>
              <a:rPr lang="ru-RU" sz="1600" dirty="0" err="1" smtClean="0"/>
              <a:t>група</a:t>
            </a:r>
            <a:r>
              <a:rPr lang="ru-RU" sz="1600" dirty="0" smtClean="0"/>
              <a:t> та </a:t>
            </a:r>
            <a:r>
              <a:rPr lang="ru-RU" sz="1600" dirty="0" err="1" smtClean="0"/>
              <a:t>інші</a:t>
            </a:r>
            <a:r>
              <a:rPr lang="ru-RU" sz="1600" dirty="0" smtClean="0"/>
              <a:t> </a:t>
            </a:r>
            <a:r>
              <a:rPr lang="ru-RU" sz="1600" dirty="0" err="1" smtClean="0"/>
              <a:t>можуть</a:t>
            </a:r>
            <a:r>
              <a:rPr lang="ru-RU" sz="1600" dirty="0" smtClean="0"/>
              <a:t> </a:t>
            </a:r>
            <a:r>
              <a:rPr lang="ru-RU" sz="1600" dirty="0" err="1" smtClean="0"/>
              <a:t>виконувати</a:t>
            </a:r>
            <a:r>
              <a:rPr lang="ru-RU" sz="1600" dirty="0" smtClean="0"/>
              <a:t> </a:t>
            </a:r>
            <a:r>
              <a:rPr lang="ru-RU" sz="1600" dirty="0" err="1" smtClean="0"/>
              <a:t>з</a:t>
            </a:r>
            <a:r>
              <a:rPr lang="ru-RU" sz="1600" dirty="0" smtClean="0"/>
              <a:t> файлом. </a:t>
            </a:r>
            <a:r>
              <a:rPr lang="ru-RU" sz="1600" dirty="0" err="1" smtClean="0"/>
              <a:t>Можливими</a:t>
            </a:r>
            <a:r>
              <a:rPr lang="ru-RU" sz="1600" dirty="0" smtClean="0"/>
              <a:t> правами </a:t>
            </a:r>
            <a:r>
              <a:rPr lang="ru-RU" sz="1600" dirty="0" err="1" smtClean="0"/>
              <a:t>дозволу</a:t>
            </a:r>
            <a:r>
              <a:rPr lang="ru-RU" sz="1600" dirty="0" smtClean="0"/>
              <a:t> </a:t>
            </a:r>
            <a:r>
              <a:rPr lang="ru-RU" sz="1600" dirty="0" err="1" smtClean="0"/>
              <a:t>є</a:t>
            </a:r>
            <a:r>
              <a:rPr lang="ru-RU" sz="1600" dirty="0" smtClean="0"/>
              <a:t> "</a:t>
            </a:r>
            <a:r>
              <a:rPr lang="ru-RU" sz="1600" dirty="0" err="1" smtClean="0"/>
              <a:t>Читати</a:t>
            </a:r>
            <a:r>
              <a:rPr lang="ru-RU" sz="1600" dirty="0" smtClean="0"/>
              <a:t>, </a:t>
            </a:r>
            <a:r>
              <a:rPr lang="ru-RU" sz="1600" dirty="0" err="1" smtClean="0"/>
              <a:t>писати</a:t>
            </a:r>
            <a:r>
              <a:rPr lang="ru-RU" sz="1600" dirty="0" smtClean="0"/>
              <a:t> та </a:t>
            </a:r>
            <a:r>
              <a:rPr lang="ru-RU" sz="1600" dirty="0" err="1" smtClean="0"/>
              <a:t>виконувати</a:t>
            </a:r>
            <a:r>
              <a:rPr lang="ru-RU" sz="1600" dirty="0" smtClean="0"/>
              <a:t>". Команда </a:t>
            </a:r>
            <a:r>
              <a:rPr lang="ru-RU" sz="1600" dirty="0" err="1" smtClean="0">
                <a:solidFill>
                  <a:schemeClr val="tx2">
                    <a:lumMod val="75000"/>
                  </a:schemeClr>
                </a:solidFill>
              </a:rPr>
              <a:t>ls</a:t>
            </a:r>
            <a:r>
              <a:rPr lang="ru-RU" sz="1600" dirty="0" smtClean="0">
                <a:solidFill>
                  <a:schemeClr val="tx2">
                    <a:lumMod val="75000"/>
                  </a:schemeClr>
                </a:solidFill>
              </a:rPr>
              <a:t> -</a:t>
            </a:r>
            <a:r>
              <a:rPr lang="ru-RU" sz="1600" dirty="0" err="1" smtClean="0">
                <a:solidFill>
                  <a:schemeClr val="tx2">
                    <a:lumMod val="75000"/>
                  </a:schemeClr>
                </a:solidFill>
              </a:rPr>
              <a:t>l</a:t>
            </a:r>
            <a:r>
              <a:rPr lang="ru-RU" sz="1600" dirty="0" smtClean="0">
                <a:solidFill>
                  <a:schemeClr val="tx2">
                    <a:lumMod val="75000"/>
                  </a:schemeClr>
                </a:solidFill>
              </a:rPr>
              <a:t> </a:t>
            </a:r>
            <a:r>
              <a:rPr lang="ru-RU" sz="1600" dirty="0" err="1" smtClean="0"/>
              <a:t>містить</a:t>
            </a:r>
            <a:r>
              <a:rPr lang="ru-RU" sz="1600" dirty="0" smtClean="0"/>
              <a:t> </a:t>
            </a:r>
            <a:r>
              <a:rPr lang="ru-RU" sz="1600" dirty="0" err="1" smtClean="0"/>
              <a:t>додаткову</a:t>
            </a:r>
            <a:r>
              <a:rPr lang="ru-RU" sz="1600" dirty="0" smtClean="0"/>
              <a:t> </a:t>
            </a:r>
            <a:r>
              <a:rPr lang="ru-RU" sz="1600" dirty="0" err="1" smtClean="0"/>
              <a:t>інформацію</a:t>
            </a:r>
            <a:r>
              <a:rPr lang="ru-RU" sz="1600" dirty="0" smtClean="0"/>
              <a:t> про файл. </a:t>
            </a:r>
            <a:r>
              <a:rPr lang="ru-RU" sz="1600" dirty="0" err="1" smtClean="0"/>
              <a:t>Розглянемо</a:t>
            </a:r>
            <a:r>
              <a:rPr lang="ru-RU" sz="1600" dirty="0" smtClean="0"/>
              <a:t> </a:t>
            </a:r>
            <a:r>
              <a:rPr lang="ru-RU" sz="1600" dirty="0" err="1" smtClean="0"/>
              <a:t>вихід</a:t>
            </a:r>
            <a:r>
              <a:rPr lang="ru-RU" sz="1600" dirty="0" smtClean="0"/>
              <a:t> </a:t>
            </a:r>
            <a:r>
              <a:rPr lang="ru-RU" sz="1600" dirty="0" err="1" smtClean="0"/>
              <a:t>команди</a:t>
            </a:r>
            <a:r>
              <a:rPr lang="ru-RU" sz="1600" dirty="0" smtClean="0"/>
              <a:t> </a:t>
            </a:r>
            <a:r>
              <a:rPr lang="ru-RU" sz="1600" dirty="0" err="1" smtClean="0"/>
              <a:t>ls</a:t>
            </a:r>
            <a:r>
              <a:rPr lang="ru-RU" sz="1600" dirty="0" smtClean="0"/>
              <a:t> -</a:t>
            </a:r>
            <a:r>
              <a:rPr lang="ru-RU" sz="1600" dirty="0" err="1" smtClean="0"/>
              <a:t>l</a:t>
            </a:r>
            <a:endParaRPr lang="uk-UA" sz="1600" dirty="0" smtClean="0"/>
          </a:p>
        </p:txBody>
      </p:sp>
      <p:sp>
        <p:nvSpPr>
          <p:cNvPr id="5" name="Прямоугольник 4"/>
          <p:cNvSpPr/>
          <p:nvPr/>
        </p:nvSpPr>
        <p:spPr>
          <a:xfrm>
            <a:off x="142844" y="3318570"/>
            <a:ext cx="8715436" cy="3293209"/>
          </a:xfrm>
          <a:prstGeom prst="rect">
            <a:avLst/>
          </a:prstGeom>
        </p:spPr>
        <p:txBody>
          <a:bodyPr wrap="square">
            <a:spAutoFit/>
          </a:bodyPr>
          <a:lstStyle/>
          <a:p>
            <a:r>
              <a:rPr lang="uk-UA" sz="1600" dirty="0" smtClean="0"/>
              <a:t>Вихідні дані містять багато інформації про файл </a:t>
            </a:r>
            <a:r>
              <a:rPr lang="ru-RU" sz="1600" dirty="0" err="1" smtClean="0"/>
              <a:t>space</a:t>
            </a:r>
            <a:r>
              <a:rPr lang="uk-UA" sz="1600" dirty="0" smtClean="0"/>
              <a:t>.</a:t>
            </a:r>
            <a:r>
              <a:rPr lang="ru-RU" sz="1600" dirty="0" err="1" smtClean="0"/>
              <a:t>txt</a:t>
            </a:r>
            <a:r>
              <a:rPr lang="uk-UA" sz="1600" dirty="0" smtClean="0"/>
              <a:t>.</a:t>
            </a:r>
          </a:p>
          <a:p>
            <a:r>
              <a:rPr lang="uk-UA" sz="1600" dirty="0" smtClean="0"/>
              <a:t>Перше поле вихідних даних відображає дозволи, пов'язані з </a:t>
            </a:r>
            <a:r>
              <a:rPr lang="ru-RU" sz="1600" dirty="0" err="1" smtClean="0">
                <a:solidFill>
                  <a:schemeClr val="bg2">
                    <a:lumMod val="20000"/>
                    <a:lumOff val="80000"/>
                  </a:schemeClr>
                </a:solidFill>
              </a:rPr>
              <a:t>space</a:t>
            </a:r>
            <a:r>
              <a:rPr lang="uk-UA" sz="1600" dirty="0" smtClean="0">
                <a:solidFill>
                  <a:schemeClr val="bg2">
                    <a:lumMod val="20000"/>
                    <a:lumOff val="80000"/>
                  </a:schemeClr>
                </a:solidFill>
              </a:rPr>
              <a:t>.</a:t>
            </a:r>
            <a:r>
              <a:rPr lang="ru-RU" sz="1600" dirty="0" err="1" smtClean="0">
                <a:solidFill>
                  <a:schemeClr val="bg2">
                    <a:lumMod val="20000"/>
                    <a:lumOff val="80000"/>
                  </a:schemeClr>
                </a:solidFill>
              </a:rPr>
              <a:t>txt</a:t>
            </a:r>
            <a:r>
              <a:rPr lang="uk-UA" sz="1600" dirty="0" smtClean="0">
                <a:solidFill>
                  <a:schemeClr val="bg2">
                    <a:lumMod val="20000"/>
                    <a:lumOff val="80000"/>
                  </a:schemeClr>
                </a:solidFill>
              </a:rPr>
              <a:t> </a:t>
            </a:r>
            <a:r>
              <a:rPr lang="uk-UA" sz="1600" dirty="0" smtClean="0">
                <a:solidFill>
                  <a:schemeClr val="tx2">
                    <a:lumMod val="75000"/>
                  </a:schemeClr>
                </a:solidFill>
              </a:rPr>
              <a:t>(-</a:t>
            </a:r>
            <a:r>
              <a:rPr lang="ru-RU" sz="1600" dirty="0" err="1" smtClean="0">
                <a:solidFill>
                  <a:schemeClr val="tx2">
                    <a:lumMod val="75000"/>
                  </a:schemeClr>
                </a:solidFill>
              </a:rPr>
              <a:t>rwxrw</a:t>
            </a:r>
            <a:r>
              <a:rPr lang="uk-UA" sz="1600" dirty="0" smtClean="0">
                <a:solidFill>
                  <a:schemeClr val="tx2">
                    <a:lumMod val="75000"/>
                  </a:schemeClr>
                </a:solidFill>
              </a:rPr>
              <a:t>-</a:t>
            </a:r>
            <a:r>
              <a:rPr lang="ru-RU" sz="1600" dirty="0" err="1" smtClean="0">
                <a:solidFill>
                  <a:schemeClr val="tx2">
                    <a:lumMod val="75000"/>
                  </a:schemeClr>
                </a:solidFill>
              </a:rPr>
              <a:t>r</a:t>
            </a:r>
            <a:r>
              <a:rPr lang="uk-UA" sz="1600" dirty="0" smtClean="0">
                <a:solidFill>
                  <a:schemeClr val="tx2">
                    <a:lumMod val="75000"/>
                  </a:schemeClr>
                </a:solidFill>
              </a:rPr>
              <a:t>--). </a:t>
            </a:r>
            <a:r>
              <a:rPr lang="ru-RU" sz="1600" dirty="0" err="1" smtClean="0"/>
              <a:t>Файлові</a:t>
            </a:r>
            <a:r>
              <a:rPr lang="ru-RU" sz="1600" dirty="0" smtClean="0"/>
              <a:t> </a:t>
            </a:r>
            <a:r>
              <a:rPr lang="ru-RU" sz="1600" dirty="0" err="1" smtClean="0"/>
              <a:t>дозволи</a:t>
            </a:r>
            <a:r>
              <a:rPr lang="ru-RU" sz="1600" dirty="0" smtClean="0"/>
              <a:t> </a:t>
            </a:r>
            <a:r>
              <a:rPr lang="ru-RU" sz="1600" dirty="0" err="1" smtClean="0"/>
              <a:t>завжди</a:t>
            </a:r>
            <a:r>
              <a:rPr lang="ru-RU" sz="1600" dirty="0" smtClean="0"/>
              <a:t> </a:t>
            </a:r>
            <a:r>
              <a:rPr lang="ru-RU" sz="1600" dirty="0" err="1" smtClean="0"/>
              <a:t>відображаються</a:t>
            </a:r>
            <a:r>
              <a:rPr lang="ru-RU" sz="1600" dirty="0" smtClean="0"/>
              <a:t> в порядку </a:t>
            </a:r>
            <a:r>
              <a:rPr lang="ru-RU" sz="1600" dirty="0" err="1" smtClean="0"/>
              <a:t>користувача</a:t>
            </a:r>
            <a:r>
              <a:rPr lang="ru-RU" sz="1600" dirty="0" smtClean="0"/>
              <a:t>, </a:t>
            </a:r>
            <a:r>
              <a:rPr lang="ru-RU" sz="1600" dirty="0" err="1" smtClean="0"/>
              <a:t>групи</a:t>
            </a:r>
            <a:r>
              <a:rPr lang="ru-RU" sz="1600" dirty="0" smtClean="0"/>
              <a:t> та </a:t>
            </a:r>
            <a:r>
              <a:rPr lang="ru-RU" sz="1600" dirty="0" err="1" smtClean="0"/>
              <a:t>іншого</a:t>
            </a:r>
            <a:r>
              <a:rPr lang="ru-RU" sz="1600" dirty="0" smtClean="0"/>
              <a:t>.</a:t>
            </a:r>
            <a:endParaRPr lang="uk-UA" sz="1600" dirty="0" smtClean="0"/>
          </a:p>
          <a:p>
            <a:endParaRPr lang="ru-RU" sz="1600" dirty="0" smtClean="0"/>
          </a:p>
          <a:p>
            <a:r>
              <a:rPr lang="ru-RU" sz="1600" dirty="0" smtClean="0"/>
              <a:t>Файл </a:t>
            </a:r>
            <a:r>
              <a:rPr lang="ru-RU" sz="1600" dirty="0" err="1" smtClean="0">
                <a:solidFill>
                  <a:schemeClr val="tx2">
                    <a:lumMod val="75000"/>
                  </a:schemeClr>
                </a:solidFill>
              </a:rPr>
              <a:t>space.txt</a:t>
            </a:r>
            <a:r>
              <a:rPr lang="ru-RU" sz="1600" dirty="0" smtClean="0"/>
              <a:t> </a:t>
            </a:r>
            <a:r>
              <a:rPr lang="ru-RU" sz="1600" dirty="0" err="1" smtClean="0"/>
              <a:t>має</a:t>
            </a:r>
            <a:r>
              <a:rPr lang="ru-RU" sz="1600" dirty="0" smtClean="0"/>
              <a:t> </a:t>
            </a:r>
            <a:r>
              <a:rPr lang="ru-RU" sz="1600" dirty="0" err="1" smtClean="0"/>
              <a:t>такі</a:t>
            </a:r>
            <a:r>
              <a:rPr lang="ru-RU" sz="1600" dirty="0" smtClean="0"/>
              <a:t> </a:t>
            </a:r>
            <a:r>
              <a:rPr lang="ru-RU" sz="1600" dirty="0" err="1" smtClean="0"/>
              <a:t>дозволи</a:t>
            </a:r>
            <a:r>
              <a:rPr lang="ru-RU" sz="1600" dirty="0" smtClean="0"/>
              <a:t>:</a:t>
            </a:r>
            <a:endParaRPr lang="uk-UA" sz="1600" dirty="0" smtClean="0"/>
          </a:p>
          <a:p>
            <a:endParaRPr lang="ru-RU" sz="1600" dirty="0" smtClean="0"/>
          </a:p>
          <a:p>
            <a:r>
              <a:rPr lang="ru-RU" sz="1600" dirty="0" smtClean="0"/>
              <a:t>• Тире (-) </a:t>
            </a:r>
            <a:r>
              <a:rPr lang="ru-RU" sz="1600" dirty="0" err="1" smtClean="0"/>
              <a:t>означає</a:t>
            </a:r>
            <a:r>
              <a:rPr lang="ru-RU" sz="1600" dirty="0" smtClean="0"/>
              <a:t>, </a:t>
            </a:r>
            <a:r>
              <a:rPr lang="ru-RU" sz="1600" dirty="0" err="1" smtClean="0"/>
              <a:t>що</a:t>
            </a:r>
            <a:r>
              <a:rPr lang="ru-RU" sz="1600" dirty="0" smtClean="0"/>
              <a:t> </a:t>
            </a:r>
            <a:r>
              <a:rPr lang="ru-RU" sz="1600" dirty="0" err="1" smtClean="0"/>
              <a:t>це</a:t>
            </a:r>
            <a:r>
              <a:rPr lang="ru-RU" sz="1600" dirty="0" smtClean="0"/>
              <a:t> файл. Для </a:t>
            </a:r>
            <a:r>
              <a:rPr lang="ru-RU" sz="1600" dirty="0" err="1" smtClean="0"/>
              <a:t>каталогів</a:t>
            </a:r>
            <a:r>
              <a:rPr lang="ru-RU" sz="1600" dirty="0" smtClean="0"/>
              <a:t> першим символом буде </a:t>
            </a:r>
            <a:r>
              <a:rPr lang="ru-RU" sz="1600" dirty="0" err="1" smtClean="0">
                <a:solidFill>
                  <a:schemeClr val="tx2">
                    <a:lumMod val="75000"/>
                  </a:schemeClr>
                </a:solidFill>
              </a:rPr>
              <a:t>d</a:t>
            </a:r>
            <a:r>
              <a:rPr lang="ru-RU" sz="1600" dirty="0" smtClean="0"/>
              <a:t>.</a:t>
            </a:r>
            <a:endParaRPr lang="uk-UA" sz="1600" dirty="0" smtClean="0"/>
          </a:p>
          <a:p>
            <a:r>
              <a:rPr lang="ru-RU" sz="1600" dirty="0" smtClean="0"/>
              <a:t>• Перший </a:t>
            </a:r>
            <a:r>
              <a:rPr lang="ru-RU" sz="1600" dirty="0" err="1" smtClean="0"/>
              <a:t>набір</a:t>
            </a:r>
            <a:r>
              <a:rPr lang="ru-RU" sz="1600" dirty="0" smtClean="0"/>
              <a:t> </a:t>
            </a:r>
            <a:r>
              <a:rPr lang="ru-RU" sz="1600" dirty="0" err="1" smtClean="0"/>
              <a:t>символів</a:t>
            </a:r>
            <a:r>
              <a:rPr lang="ru-RU" sz="1600" dirty="0" smtClean="0"/>
              <a:t> </a:t>
            </a:r>
            <a:r>
              <a:rPr lang="ru-RU" sz="1600" dirty="0" err="1" smtClean="0"/>
              <a:t>призначений</a:t>
            </a:r>
            <a:r>
              <a:rPr lang="ru-RU" sz="1600" dirty="0" smtClean="0"/>
              <a:t> для </a:t>
            </a:r>
            <a:r>
              <a:rPr lang="ru-RU" sz="1600" dirty="0" err="1" smtClean="0"/>
              <a:t>дозволу</a:t>
            </a:r>
            <a:r>
              <a:rPr lang="ru-RU" sz="1600" dirty="0" smtClean="0"/>
              <a:t> </a:t>
            </a:r>
            <a:r>
              <a:rPr lang="ru-RU" sz="1600" dirty="0" err="1" smtClean="0"/>
              <a:t>користувача</a:t>
            </a:r>
            <a:r>
              <a:rPr lang="ru-RU" sz="1600" dirty="0" smtClean="0"/>
              <a:t> (</a:t>
            </a:r>
            <a:r>
              <a:rPr lang="ru-RU" sz="1600" dirty="0" err="1" smtClean="0">
                <a:solidFill>
                  <a:schemeClr val="tx2">
                    <a:lumMod val="75000"/>
                  </a:schemeClr>
                </a:solidFill>
              </a:rPr>
              <a:t>rwx</a:t>
            </a:r>
            <a:r>
              <a:rPr lang="ru-RU" sz="1600" dirty="0" smtClean="0"/>
              <a:t>). </a:t>
            </a:r>
            <a:r>
              <a:rPr lang="ru-RU" sz="1600" dirty="0" err="1" smtClean="0"/>
              <a:t>Користувач</a:t>
            </a:r>
            <a:r>
              <a:rPr lang="ru-RU" sz="1600" dirty="0" smtClean="0"/>
              <a:t>, </a:t>
            </a:r>
            <a:r>
              <a:rPr lang="ru-RU" sz="1600" dirty="0" err="1" smtClean="0"/>
              <a:t>аналітик</a:t>
            </a:r>
            <a:r>
              <a:rPr lang="ru-RU" sz="1600" dirty="0" smtClean="0"/>
              <a:t>, </a:t>
            </a:r>
            <a:r>
              <a:rPr lang="ru-RU" sz="1600" dirty="0" err="1" smtClean="0"/>
              <a:t>якому</a:t>
            </a:r>
            <a:r>
              <a:rPr lang="ru-RU" sz="1600" dirty="0" smtClean="0"/>
              <a:t> </a:t>
            </a:r>
            <a:r>
              <a:rPr lang="ru-RU" sz="1600" dirty="0" err="1" smtClean="0"/>
              <a:t>належить</a:t>
            </a:r>
            <a:r>
              <a:rPr lang="ru-RU" sz="1600" dirty="0" smtClean="0"/>
              <a:t> файл, </a:t>
            </a:r>
            <a:r>
              <a:rPr lang="ru-RU" sz="1600" dirty="0" err="1" smtClean="0"/>
              <a:t>може</a:t>
            </a:r>
            <a:r>
              <a:rPr lang="ru-RU" sz="1600" dirty="0" smtClean="0"/>
              <a:t> </a:t>
            </a:r>
            <a:r>
              <a:rPr lang="ru-RU" sz="1600" dirty="0" err="1" smtClean="0"/>
              <a:t>читати</a:t>
            </a:r>
            <a:r>
              <a:rPr lang="ru-RU" sz="1600" dirty="0" smtClean="0"/>
              <a:t>, </a:t>
            </a:r>
            <a:r>
              <a:rPr lang="ru-RU" sz="1600" dirty="0" err="1" smtClean="0"/>
              <a:t>писати</a:t>
            </a:r>
            <a:r>
              <a:rPr lang="ru-RU" sz="1600" dirty="0" smtClean="0"/>
              <a:t> та </a:t>
            </a:r>
            <a:r>
              <a:rPr lang="ru-RU" sz="1600" dirty="0" err="1" smtClean="0"/>
              <a:t>виконувати</a:t>
            </a:r>
            <a:r>
              <a:rPr lang="ru-RU" sz="1600" dirty="0" smtClean="0"/>
              <a:t> файл.</a:t>
            </a:r>
            <a:endParaRPr lang="uk-UA" sz="1600" dirty="0" smtClean="0"/>
          </a:p>
          <a:p>
            <a:r>
              <a:rPr lang="ru-RU" sz="1600" dirty="0" smtClean="0"/>
              <a:t>• </a:t>
            </a:r>
            <a:r>
              <a:rPr lang="ru-RU" sz="1600" dirty="0" err="1" smtClean="0"/>
              <a:t>Другий</a:t>
            </a:r>
            <a:r>
              <a:rPr lang="ru-RU" sz="1600" dirty="0" smtClean="0"/>
              <a:t> </a:t>
            </a:r>
            <a:r>
              <a:rPr lang="ru-RU" sz="1600" dirty="0" err="1" smtClean="0"/>
              <a:t>набір</a:t>
            </a:r>
            <a:r>
              <a:rPr lang="ru-RU" sz="1600" dirty="0" smtClean="0"/>
              <a:t> </a:t>
            </a:r>
            <a:r>
              <a:rPr lang="ru-RU" sz="1600" dirty="0" err="1" smtClean="0"/>
              <a:t>символів</a:t>
            </a:r>
            <a:r>
              <a:rPr lang="ru-RU" sz="1600" dirty="0" smtClean="0"/>
              <a:t> </a:t>
            </a:r>
            <a:r>
              <a:rPr lang="ru-RU" sz="1600" dirty="0" err="1" smtClean="0"/>
              <a:t>призначений</a:t>
            </a:r>
            <a:r>
              <a:rPr lang="ru-RU" sz="1600" dirty="0" smtClean="0"/>
              <a:t> для </a:t>
            </a:r>
            <a:r>
              <a:rPr lang="ru-RU" sz="1600" dirty="0" err="1" smtClean="0"/>
              <a:t>групових</a:t>
            </a:r>
            <a:r>
              <a:rPr lang="ru-RU" sz="1600" dirty="0" smtClean="0"/>
              <a:t> </a:t>
            </a:r>
            <a:r>
              <a:rPr lang="ru-RU" sz="1600" dirty="0" err="1" smtClean="0"/>
              <a:t>дозволів</a:t>
            </a:r>
            <a:r>
              <a:rPr lang="ru-RU" sz="1600" dirty="0" smtClean="0"/>
              <a:t> (</a:t>
            </a:r>
            <a:r>
              <a:rPr lang="ru-RU" sz="1600" dirty="0" err="1" smtClean="0">
                <a:solidFill>
                  <a:schemeClr val="tx2">
                    <a:lumMod val="75000"/>
                  </a:schemeClr>
                </a:solidFill>
              </a:rPr>
              <a:t>rw</a:t>
            </a:r>
            <a:r>
              <a:rPr lang="ru-RU" sz="1600" dirty="0" smtClean="0">
                <a:solidFill>
                  <a:schemeClr val="tx2">
                    <a:lumMod val="75000"/>
                  </a:schemeClr>
                </a:solidFill>
              </a:rPr>
              <a:t>-</a:t>
            </a:r>
            <a:r>
              <a:rPr lang="ru-RU" sz="1600" dirty="0" smtClean="0"/>
              <a:t>). </a:t>
            </a:r>
            <a:r>
              <a:rPr lang="ru-RU" sz="1600" dirty="0" err="1" smtClean="0"/>
              <a:t>Група</a:t>
            </a:r>
            <a:r>
              <a:rPr lang="ru-RU" sz="1600" dirty="0" smtClean="0"/>
              <a:t>, персонал, </a:t>
            </a:r>
            <a:r>
              <a:rPr lang="ru-RU" sz="1600" dirty="0" err="1" smtClean="0"/>
              <a:t>якому</a:t>
            </a:r>
            <a:r>
              <a:rPr lang="ru-RU" sz="1600" dirty="0" smtClean="0"/>
              <a:t> </a:t>
            </a:r>
            <a:r>
              <a:rPr lang="ru-RU" sz="1600" dirty="0" err="1" smtClean="0"/>
              <a:t>належить</a:t>
            </a:r>
            <a:r>
              <a:rPr lang="ru-RU" sz="1600" dirty="0" smtClean="0"/>
              <a:t> файл, </a:t>
            </a:r>
            <a:r>
              <a:rPr lang="ru-RU" sz="1600" dirty="0" err="1" smtClean="0"/>
              <a:t>може</a:t>
            </a:r>
            <a:r>
              <a:rPr lang="ru-RU" sz="1600" dirty="0" smtClean="0"/>
              <a:t> </a:t>
            </a:r>
            <a:r>
              <a:rPr lang="ru-RU" sz="1600" dirty="0" err="1" smtClean="0"/>
              <a:t>читати</a:t>
            </a:r>
            <a:r>
              <a:rPr lang="ru-RU" sz="1600" dirty="0" smtClean="0"/>
              <a:t> та </a:t>
            </a:r>
            <a:r>
              <a:rPr lang="ru-RU" sz="1600" dirty="0" err="1" smtClean="0"/>
              <a:t>записувати</a:t>
            </a:r>
            <a:r>
              <a:rPr lang="ru-RU" sz="1600" dirty="0" smtClean="0"/>
              <a:t> у файл.</a:t>
            </a:r>
            <a:endParaRPr lang="uk-UA" sz="1600" dirty="0" smtClean="0"/>
          </a:p>
          <a:p>
            <a:r>
              <a:rPr lang="ru-RU" sz="1600" dirty="0" smtClean="0"/>
              <a:t>• </a:t>
            </a:r>
            <a:r>
              <a:rPr lang="ru-RU" sz="1600" dirty="0" err="1" smtClean="0"/>
              <a:t>Третій</a:t>
            </a:r>
            <a:r>
              <a:rPr lang="ru-RU" sz="1600" dirty="0" smtClean="0"/>
              <a:t> </a:t>
            </a:r>
            <a:r>
              <a:rPr lang="ru-RU" sz="1600" dirty="0" err="1" smtClean="0"/>
              <a:t>набір</a:t>
            </a:r>
            <a:r>
              <a:rPr lang="ru-RU" sz="1600" dirty="0" smtClean="0"/>
              <a:t> </a:t>
            </a:r>
            <a:r>
              <a:rPr lang="ru-RU" sz="1600" dirty="0" err="1" smtClean="0"/>
              <a:t>символів</a:t>
            </a:r>
            <a:r>
              <a:rPr lang="ru-RU" sz="1600" dirty="0" smtClean="0"/>
              <a:t> </a:t>
            </a:r>
            <a:r>
              <a:rPr lang="ru-RU" sz="1600" dirty="0" err="1" smtClean="0"/>
              <a:t>призначений</a:t>
            </a:r>
            <a:r>
              <a:rPr lang="ru-RU" sz="1600" dirty="0" smtClean="0"/>
              <a:t> для </a:t>
            </a:r>
            <a:r>
              <a:rPr lang="ru-RU" sz="1600" dirty="0" err="1" smtClean="0"/>
              <a:t>будь-яких</a:t>
            </a:r>
            <a:r>
              <a:rPr lang="ru-RU" sz="1600" dirty="0" smtClean="0"/>
              <a:t> </a:t>
            </a:r>
            <a:r>
              <a:rPr lang="ru-RU" sz="1600" dirty="0" err="1" smtClean="0"/>
              <a:t>інших</a:t>
            </a:r>
            <a:r>
              <a:rPr lang="ru-RU" sz="1600" dirty="0" smtClean="0"/>
              <a:t> </a:t>
            </a:r>
            <a:r>
              <a:rPr lang="ru-RU" sz="1600" dirty="0" err="1" smtClean="0"/>
              <a:t>дозволів</a:t>
            </a:r>
            <a:r>
              <a:rPr lang="ru-RU" sz="1600" dirty="0" smtClean="0"/>
              <a:t> </a:t>
            </a:r>
            <a:r>
              <a:rPr lang="ru-RU" sz="1600" dirty="0" err="1" smtClean="0"/>
              <a:t>користувача</a:t>
            </a:r>
            <a:r>
              <a:rPr lang="ru-RU" sz="1600" dirty="0" smtClean="0"/>
              <a:t> </a:t>
            </a:r>
            <a:r>
              <a:rPr lang="ru-RU" sz="1600" dirty="0" err="1" smtClean="0"/>
              <a:t>або</a:t>
            </a:r>
            <a:r>
              <a:rPr lang="ru-RU" sz="1600" dirty="0" smtClean="0"/>
              <a:t> </a:t>
            </a:r>
            <a:r>
              <a:rPr lang="ru-RU" sz="1600" dirty="0" err="1" smtClean="0"/>
              <a:t>групи</a:t>
            </a:r>
            <a:r>
              <a:rPr lang="ru-RU" sz="1600" dirty="0" smtClean="0"/>
              <a:t> (</a:t>
            </a:r>
            <a:r>
              <a:rPr lang="ru-RU" sz="1600" dirty="0" err="1" smtClean="0">
                <a:solidFill>
                  <a:schemeClr val="tx2">
                    <a:lumMod val="75000"/>
                  </a:schemeClr>
                </a:solidFill>
              </a:rPr>
              <a:t>r</a:t>
            </a:r>
            <a:r>
              <a:rPr lang="ru-RU" sz="1600" dirty="0" smtClean="0">
                <a:solidFill>
                  <a:schemeClr val="tx2">
                    <a:lumMod val="75000"/>
                  </a:schemeClr>
                </a:solidFill>
              </a:rPr>
              <a:t>--</a:t>
            </a:r>
            <a:r>
              <a:rPr lang="ru-RU" sz="1600" dirty="0" smtClean="0"/>
              <a:t>). </a:t>
            </a:r>
            <a:r>
              <a:rPr lang="ru-RU" sz="1600" dirty="0" err="1" smtClean="0"/>
              <a:t>Будь-який</a:t>
            </a:r>
            <a:r>
              <a:rPr lang="ru-RU" sz="1600" dirty="0" smtClean="0"/>
              <a:t> </a:t>
            </a:r>
            <a:r>
              <a:rPr lang="ru-RU" sz="1600" dirty="0" err="1" smtClean="0"/>
              <a:t>інший</a:t>
            </a:r>
            <a:r>
              <a:rPr lang="ru-RU" sz="1600" dirty="0" smtClean="0"/>
              <a:t> </a:t>
            </a:r>
            <a:r>
              <a:rPr lang="ru-RU" sz="1600" dirty="0" err="1" smtClean="0"/>
              <a:t>користувач</a:t>
            </a:r>
            <a:r>
              <a:rPr lang="ru-RU" sz="1600" dirty="0" smtClean="0"/>
              <a:t> </a:t>
            </a:r>
            <a:r>
              <a:rPr lang="ru-RU" sz="1600" dirty="0" err="1" smtClean="0"/>
              <a:t>або</a:t>
            </a:r>
            <a:r>
              <a:rPr lang="ru-RU" sz="1600" dirty="0" smtClean="0"/>
              <a:t> </a:t>
            </a:r>
            <a:r>
              <a:rPr lang="ru-RU" sz="1600" dirty="0" err="1" smtClean="0"/>
              <a:t>група</a:t>
            </a:r>
            <a:r>
              <a:rPr lang="ru-RU" sz="1600" dirty="0" smtClean="0"/>
              <a:t> на </a:t>
            </a:r>
            <a:r>
              <a:rPr lang="ru-RU" sz="1600" dirty="0" err="1" smtClean="0"/>
              <a:t>комп’ютері</a:t>
            </a:r>
            <a:r>
              <a:rPr lang="ru-RU" sz="1600" dirty="0" smtClean="0"/>
              <a:t> </a:t>
            </a:r>
            <a:r>
              <a:rPr lang="ru-RU" sz="1600" dirty="0" err="1" smtClean="0"/>
              <a:t>може</a:t>
            </a:r>
            <a:r>
              <a:rPr lang="ru-RU" sz="1600" dirty="0" smtClean="0"/>
              <a:t> </a:t>
            </a:r>
            <a:r>
              <a:rPr lang="ru-RU" sz="1600" dirty="0" err="1" smtClean="0"/>
              <a:t>лише</a:t>
            </a:r>
            <a:r>
              <a:rPr lang="ru-RU" sz="1600" dirty="0" smtClean="0"/>
              <a:t> </a:t>
            </a:r>
            <a:r>
              <a:rPr lang="ru-RU" sz="1600" dirty="0" err="1" smtClean="0"/>
              <a:t>прочитати</a:t>
            </a:r>
            <a:r>
              <a:rPr lang="ru-RU" sz="1600" dirty="0" smtClean="0"/>
              <a:t> файл.</a:t>
            </a:r>
          </a:p>
        </p:txBody>
      </p:sp>
      <p:pic>
        <p:nvPicPr>
          <p:cNvPr id="6" name="Рисунок 5" descr="4.5.2.0001.jpg"/>
          <p:cNvPicPr/>
          <p:nvPr/>
        </p:nvPicPr>
        <p:blipFill>
          <a:blip r:embed="rId3" cstate="print"/>
          <a:stretch>
            <a:fillRect/>
          </a:stretch>
        </p:blipFill>
        <p:spPr>
          <a:xfrm>
            <a:off x="219074" y="2071678"/>
            <a:ext cx="4210050" cy="876300"/>
          </a:xfrm>
          <a:prstGeom prst="rect">
            <a:avLst/>
          </a:prstGeom>
        </p:spPr>
      </p:pic>
      <p:pic>
        <p:nvPicPr>
          <p:cNvPr id="7" name="Рисунок 6" descr="4.5.2.0002.jpg"/>
          <p:cNvPicPr/>
          <p:nvPr/>
        </p:nvPicPr>
        <p:blipFill>
          <a:blip r:embed="rId4" cstate="print"/>
          <a:stretch>
            <a:fillRect/>
          </a:stretch>
        </p:blipFill>
        <p:spPr>
          <a:xfrm>
            <a:off x="4429124" y="2071678"/>
            <a:ext cx="4575810" cy="1070610"/>
          </a:xfrm>
          <a:prstGeom prst="rect">
            <a:avLst/>
          </a:prstGeom>
        </p:spPr>
      </p:pic>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17</a:t>
            </a:fld>
            <a:endParaRPr lang="uk-UA" dirty="0"/>
          </a:p>
        </p:txBody>
      </p:sp>
      <p:sp>
        <p:nvSpPr>
          <p:cNvPr id="4" name="Прямоугольник 3"/>
          <p:cNvSpPr/>
          <p:nvPr/>
        </p:nvSpPr>
        <p:spPr>
          <a:xfrm>
            <a:off x="142844" y="214291"/>
            <a:ext cx="8858312" cy="6494085"/>
          </a:xfrm>
          <a:prstGeom prst="rect">
            <a:avLst/>
          </a:prstGeom>
        </p:spPr>
        <p:txBody>
          <a:bodyPr wrap="square">
            <a:spAutoFit/>
          </a:bodyPr>
          <a:lstStyle/>
          <a:p>
            <a:r>
              <a:rPr lang="ru-RU" sz="1600" dirty="0" smtClean="0"/>
              <a:t>Друге поле </a:t>
            </a:r>
            <a:r>
              <a:rPr lang="ru-RU" sz="1600" dirty="0" err="1" smtClean="0"/>
              <a:t>визначає</a:t>
            </a:r>
            <a:r>
              <a:rPr lang="ru-RU" sz="1600" dirty="0" smtClean="0"/>
              <a:t> </a:t>
            </a:r>
            <a:r>
              <a:rPr lang="ru-RU" sz="1600" dirty="0" err="1" smtClean="0"/>
              <a:t>кількість</a:t>
            </a:r>
            <a:r>
              <a:rPr lang="ru-RU" sz="1600" dirty="0" smtClean="0"/>
              <a:t> </a:t>
            </a:r>
            <a:r>
              <a:rPr lang="ru-RU" sz="1600" dirty="0" err="1" smtClean="0"/>
              <a:t>жорстких</a:t>
            </a:r>
            <a:r>
              <a:rPr lang="ru-RU" sz="1600" dirty="0" smtClean="0"/>
              <a:t> </a:t>
            </a:r>
            <a:r>
              <a:rPr lang="ru-RU" sz="1600" dirty="0" err="1" smtClean="0"/>
              <a:t>посилань</a:t>
            </a:r>
            <a:r>
              <a:rPr lang="ru-RU" sz="1600" dirty="0" smtClean="0"/>
              <a:t> на файл (число 1 </a:t>
            </a:r>
            <a:r>
              <a:rPr lang="ru-RU" sz="1600" dirty="0" err="1" smtClean="0"/>
              <a:t>після</a:t>
            </a:r>
            <a:r>
              <a:rPr lang="ru-RU" sz="1600" dirty="0" smtClean="0"/>
              <a:t> </a:t>
            </a:r>
            <a:r>
              <a:rPr lang="ru-RU" sz="1600" dirty="0" err="1" smtClean="0"/>
              <a:t>дозволів</a:t>
            </a:r>
            <a:r>
              <a:rPr lang="ru-RU" sz="1600" dirty="0" smtClean="0"/>
              <a:t>). </a:t>
            </a:r>
            <a:r>
              <a:rPr lang="ru-RU" sz="1600" dirty="0" err="1" smtClean="0"/>
              <a:t>Жорстке</a:t>
            </a:r>
            <a:r>
              <a:rPr lang="ru-RU" sz="1600" dirty="0" smtClean="0"/>
              <a:t> </a:t>
            </a:r>
            <a:r>
              <a:rPr lang="ru-RU" sz="1600" dirty="0" err="1" smtClean="0"/>
              <a:t>посилання</a:t>
            </a:r>
            <a:r>
              <a:rPr lang="ru-RU" sz="1600" dirty="0" smtClean="0"/>
              <a:t> </a:t>
            </a:r>
            <a:r>
              <a:rPr lang="ru-RU" sz="1600" dirty="0" err="1" smtClean="0"/>
              <a:t>створює</a:t>
            </a:r>
            <a:r>
              <a:rPr lang="ru-RU" sz="1600" dirty="0" smtClean="0"/>
              <a:t> </a:t>
            </a:r>
            <a:r>
              <a:rPr lang="ru-RU" sz="1600" dirty="0" err="1" smtClean="0"/>
              <a:t>інший</a:t>
            </a:r>
            <a:r>
              <a:rPr lang="ru-RU" sz="1600" dirty="0" smtClean="0"/>
              <a:t> файл </a:t>
            </a:r>
            <a:r>
              <a:rPr lang="ru-RU" sz="1600" dirty="0" err="1" smtClean="0"/>
              <a:t>з</a:t>
            </a:r>
            <a:r>
              <a:rPr lang="ru-RU" sz="1600" dirty="0" smtClean="0"/>
              <a:t> </a:t>
            </a:r>
            <a:r>
              <a:rPr lang="ru-RU" sz="1600" dirty="0" err="1" smtClean="0"/>
              <a:t>іншим</a:t>
            </a:r>
            <a:r>
              <a:rPr lang="ru-RU" sz="1600" dirty="0" smtClean="0"/>
              <a:t> </a:t>
            </a:r>
            <a:r>
              <a:rPr lang="ru-RU" sz="1600" dirty="0" err="1" smtClean="0"/>
              <a:t>ім'ям</a:t>
            </a:r>
            <a:r>
              <a:rPr lang="ru-RU" sz="1600" dirty="0" smtClean="0"/>
              <a:t>, </a:t>
            </a:r>
            <a:r>
              <a:rPr lang="ru-RU" sz="1600" dirty="0" err="1" smtClean="0"/>
              <a:t>пов'язаний</a:t>
            </a:r>
            <a:r>
              <a:rPr lang="ru-RU" sz="1600" dirty="0" smtClean="0"/>
              <a:t> </a:t>
            </a:r>
            <a:r>
              <a:rPr lang="ru-RU" sz="1600" dirty="0" err="1" smtClean="0"/>
              <a:t>з</a:t>
            </a:r>
            <a:r>
              <a:rPr lang="ru-RU" sz="1600" dirty="0" smtClean="0"/>
              <a:t> </a:t>
            </a:r>
            <a:r>
              <a:rPr lang="ru-RU" sz="1600" dirty="0" err="1" smtClean="0"/>
              <a:t>тим</a:t>
            </a:r>
            <a:r>
              <a:rPr lang="ru-RU" sz="1600" dirty="0" smtClean="0"/>
              <a:t> самим </a:t>
            </a:r>
            <a:r>
              <a:rPr lang="ru-RU" sz="1600" dirty="0" err="1" smtClean="0"/>
              <a:t>місцем</a:t>
            </a:r>
            <a:r>
              <a:rPr lang="ru-RU" sz="1600" dirty="0" smtClean="0"/>
              <a:t> у </a:t>
            </a:r>
            <a:r>
              <a:rPr lang="ru-RU" sz="1600" dirty="0" err="1" smtClean="0"/>
              <a:t>файловій</a:t>
            </a:r>
            <a:r>
              <a:rPr lang="ru-RU" sz="1600" dirty="0" smtClean="0"/>
              <a:t> </a:t>
            </a:r>
            <a:r>
              <a:rPr lang="ru-RU" sz="1600" dirty="0" err="1" smtClean="0"/>
              <a:t>системі</a:t>
            </a:r>
            <a:r>
              <a:rPr lang="ru-RU" sz="1600" dirty="0" smtClean="0"/>
              <a:t> (так званий </a:t>
            </a:r>
            <a:r>
              <a:rPr lang="ru-RU" sz="1600" dirty="0" err="1" smtClean="0">
                <a:solidFill>
                  <a:schemeClr val="tx2">
                    <a:lumMod val="75000"/>
                  </a:schemeClr>
                </a:solidFill>
              </a:rPr>
              <a:t>inode</a:t>
            </a:r>
            <a:r>
              <a:rPr lang="ru-RU" sz="1600" dirty="0" smtClean="0"/>
              <a:t>).</a:t>
            </a:r>
          </a:p>
          <a:p>
            <a:endParaRPr lang="uk-UA" sz="1600" dirty="0" smtClean="0"/>
          </a:p>
          <a:p>
            <a:r>
              <a:rPr lang="ru-RU" sz="1600" dirty="0" smtClean="0"/>
              <a:t>У </a:t>
            </a:r>
            <a:r>
              <a:rPr lang="ru-RU" sz="1600" dirty="0" err="1" smtClean="0"/>
              <a:t>третьому</a:t>
            </a:r>
            <a:r>
              <a:rPr lang="ru-RU" sz="1600" dirty="0" smtClean="0"/>
              <a:t> та четвертому </a:t>
            </a:r>
            <a:r>
              <a:rPr lang="ru-RU" sz="1600" dirty="0" err="1" smtClean="0"/>
              <a:t>полі</a:t>
            </a:r>
            <a:r>
              <a:rPr lang="ru-RU" sz="1600" dirty="0" smtClean="0"/>
              <a:t> </a:t>
            </a:r>
            <a:r>
              <a:rPr lang="ru-RU" sz="1600" dirty="0" err="1" smtClean="0"/>
              <a:t>відображаються</a:t>
            </a:r>
            <a:r>
              <a:rPr lang="ru-RU" sz="1600" dirty="0" smtClean="0"/>
              <a:t> </a:t>
            </a:r>
            <a:r>
              <a:rPr lang="ru-RU" sz="1600" dirty="0" err="1" smtClean="0"/>
              <a:t>відповідно</a:t>
            </a:r>
            <a:r>
              <a:rPr lang="ru-RU" sz="1600" dirty="0" smtClean="0"/>
              <a:t> </a:t>
            </a:r>
            <a:r>
              <a:rPr lang="ru-RU" sz="1600" dirty="0" err="1" smtClean="0"/>
              <a:t>користувач</a:t>
            </a:r>
            <a:r>
              <a:rPr lang="ru-RU" sz="1600" dirty="0" smtClean="0"/>
              <a:t> (</a:t>
            </a:r>
            <a:r>
              <a:rPr lang="ru-RU" sz="1600" dirty="0" err="1" smtClean="0">
                <a:solidFill>
                  <a:schemeClr val="tx2">
                    <a:lumMod val="75000"/>
                  </a:schemeClr>
                </a:solidFill>
              </a:rPr>
              <a:t>аналітик</a:t>
            </a:r>
            <a:r>
              <a:rPr lang="ru-RU" sz="1600" dirty="0" smtClean="0"/>
              <a:t>) та </a:t>
            </a:r>
            <a:r>
              <a:rPr lang="ru-RU" sz="1600" dirty="0" err="1" smtClean="0"/>
              <a:t>група</a:t>
            </a:r>
            <a:r>
              <a:rPr lang="ru-RU" sz="1600" dirty="0" smtClean="0"/>
              <a:t> (</a:t>
            </a:r>
            <a:r>
              <a:rPr lang="ru-RU" sz="1600" dirty="0" smtClean="0">
                <a:solidFill>
                  <a:schemeClr val="tx2">
                    <a:lumMod val="75000"/>
                  </a:schemeClr>
                </a:solidFill>
              </a:rPr>
              <a:t>персонал</a:t>
            </a:r>
            <a:r>
              <a:rPr lang="ru-RU" sz="1600" dirty="0" smtClean="0"/>
              <a:t>), </a:t>
            </a:r>
            <a:r>
              <a:rPr lang="ru-RU" sz="1600" dirty="0" err="1" smtClean="0"/>
              <a:t>яким</a:t>
            </a:r>
            <a:r>
              <a:rPr lang="ru-RU" sz="1600" dirty="0" smtClean="0"/>
              <a:t> </a:t>
            </a:r>
            <a:r>
              <a:rPr lang="ru-RU" sz="1600" dirty="0" err="1" smtClean="0"/>
              <a:t>належить</a:t>
            </a:r>
            <a:r>
              <a:rPr lang="ru-RU" sz="1600" dirty="0" smtClean="0"/>
              <a:t> файл.</a:t>
            </a:r>
            <a:endParaRPr lang="uk-UA" sz="1600" dirty="0" smtClean="0"/>
          </a:p>
          <a:p>
            <a:endParaRPr lang="ru-RU" sz="1600" dirty="0" smtClean="0"/>
          </a:p>
          <a:p>
            <a:r>
              <a:rPr lang="ru-RU" sz="1600" dirty="0" err="1" smtClean="0"/>
              <a:t>П'яте</a:t>
            </a:r>
            <a:r>
              <a:rPr lang="ru-RU" sz="1600" dirty="0" smtClean="0"/>
              <a:t> поле </a:t>
            </a:r>
            <a:r>
              <a:rPr lang="ru-RU" sz="1600" dirty="0" err="1" smtClean="0"/>
              <a:t>відображає</a:t>
            </a:r>
            <a:r>
              <a:rPr lang="ru-RU" sz="1600" dirty="0" smtClean="0"/>
              <a:t> </a:t>
            </a:r>
            <a:r>
              <a:rPr lang="ru-RU" sz="1600" dirty="0" err="1" smtClean="0"/>
              <a:t>розмір</a:t>
            </a:r>
            <a:r>
              <a:rPr lang="ru-RU" sz="1600" dirty="0" smtClean="0"/>
              <a:t> файлу в байтах. Файл </a:t>
            </a:r>
            <a:r>
              <a:rPr lang="ru-RU" sz="1600" dirty="0" err="1" smtClean="0"/>
              <a:t>space.txt</a:t>
            </a:r>
            <a:r>
              <a:rPr lang="ru-RU" sz="1600" dirty="0" smtClean="0"/>
              <a:t> </a:t>
            </a:r>
            <a:r>
              <a:rPr lang="ru-RU" sz="1600" dirty="0" err="1" smtClean="0"/>
              <a:t>має</a:t>
            </a:r>
            <a:r>
              <a:rPr lang="ru-RU" sz="1600" dirty="0" smtClean="0"/>
              <a:t> </a:t>
            </a:r>
            <a:r>
              <a:rPr lang="ru-RU" sz="1600" dirty="0" smtClean="0">
                <a:solidFill>
                  <a:schemeClr val="tx2">
                    <a:lumMod val="75000"/>
                  </a:schemeClr>
                </a:solidFill>
              </a:rPr>
              <a:t>253</a:t>
            </a:r>
            <a:r>
              <a:rPr lang="ru-RU" sz="1600" dirty="0" smtClean="0"/>
              <a:t> </a:t>
            </a:r>
            <a:r>
              <a:rPr lang="ru-RU" sz="1600" dirty="0" err="1" smtClean="0"/>
              <a:t>байти</a:t>
            </a:r>
            <a:r>
              <a:rPr lang="ru-RU" sz="1600" dirty="0" smtClean="0"/>
              <a:t>.</a:t>
            </a:r>
            <a:endParaRPr lang="uk-UA" sz="1600" dirty="0" smtClean="0"/>
          </a:p>
          <a:p>
            <a:r>
              <a:rPr lang="ru-RU" sz="1600" dirty="0" err="1" smtClean="0"/>
              <a:t>Шосте</a:t>
            </a:r>
            <a:r>
              <a:rPr lang="ru-RU" sz="1600" dirty="0" smtClean="0"/>
              <a:t> поле </a:t>
            </a:r>
            <a:r>
              <a:rPr lang="ru-RU" sz="1600" dirty="0" err="1" smtClean="0"/>
              <a:t>відображає</a:t>
            </a:r>
            <a:r>
              <a:rPr lang="ru-RU" sz="1600" dirty="0" smtClean="0"/>
              <a:t> дату та час </a:t>
            </a:r>
            <a:r>
              <a:rPr lang="ru-RU" sz="1600" dirty="0" err="1" smtClean="0"/>
              <a:t>останньої</a:t>
            </a:r>
            <a:r>
              <a:rPr lang="ru-RU" sz="1600" dirty="0" smtClean="0"/>
              <a:t> </a:t>
            </a:r>
            <a:r>
              <a:rPr lang="ru-RU" sz="1600" dirty="0" err="1" smtClean="0"/>
              <a:t>модифікації</a:t>
            </a:r>
            <a:r>
              <a:rPr lang="ru-RU" sz="1600" dirty="0" smtClean="0"/>
              <a:t>.</a:t>
            </a:r>
            <a:endParaRPr lang="uk-UA" sz="1600" dirty="0" smtClean="0"/>
          </a:p>
          <a:p>
            <a:r>
              <a:rPr lang="ru-RU" sz="1600" dirty="0" err="1" smtClean="0"/>
              <a:t>Сьоме</a:t>
            </a:r>
            <a:r>
              <a:rPr lang="ru-RU" sz="1600" dirty="0" smtClean="0"/>
              <a:t> поле </a:t>
            </a:r>
            <a:r>
              <a:rPr lang="ru-RU" sz="1600" dirty="0" err="1" smtClean="0"/>
              <a:t>відображає</a:t>
            </a:r>
            <a:r>
              <a:rPr lang="ru-RU" sz="1600" dirty="0" smtClean="0"/>
              <a:t> </a:t>
            </a:r>
            <a:r>
              <a:rPr lang="ru-RU" sz="1600" dirty="0" err="1" smtClean="0"/>
              <a:t>ім'я</a:t>
            </a:r>
            <a:r>
              <a:rPr lang="ru-RU" sz="1600" dirty="0" smtClean="0"/>
              <a:t> файлу.</a:t>
            </a:r>
            <a:endParaRPr lang="uk-UA" sz="1600" dirty="0" smtClean="0"/>
          </a:p>
          <a:p>
            <a:endParaRPr lang="ru-RU" sz="1600" dirty="0" smtClean="0"/>
          </a:p>
          <a:p>
            <a:endParaRPr lang="ru-RU" sz="1600" dirty="0" smtClean="0"/>
          </a:p>
          <a:p>
            <a:endParaRPr lang="ru-RU" sz="1600" dirty="0" smtClean="0"/>
          </a:p>
          <a:p>
            <a:pPr marL="180975" indent="-180975">
              <a:buFont typeface="Wingdings" pitchFamily="2" charset="2"/>
              <a:buChar char="Ø"/>
            </a:pPr>
            <a:r>
              <a:rPr lang="ru-RU" sz="1600" dirty="0" err="1" smtClean="0"/>
              <a:t>Файлові</a:t>
            </a:r>
            <a:r>
              <a:rPr lang="ru-RU" sz="1600" dirty="0" smtClean="0"/>
              <a:t> </a:t>
            </a:r>
            <a:r>
              <a:rPr lang="ru-RU" sz="1600" dirty="0" err="1" smtClean="0"/>
              <a:t>дозволи</a:t>
            </a:r>
            <a:r>
              <a:rPr lang="ru-RU" sz="1600" dirty="0" smtClean="0"/>
              <a:t> </a:t>
            </a:r>
            <a:r>
              <a:rPr lang="ru-RU" sz="1600" dirty="0" err="1" smtClean="0"/>
              <a:t>є</a:t>
            </a:r>
            <a:r>
              <a:rPr lang="ru-RU" sz="1600" dirty="0" smtClean="0"/>
              <a:t> основною </a:t>
            </a:r>
            <a:r>
              <a:rPr lang="ru-RU" sz="1600" dirty="0" err="1" smtClean="0"/>
              <a:t>частиною</a:t>
            </a:r>
            <a:r>
              <a:rPr lang="ru-RU" sz="1600" dirty="0" smtClean="0"/>
              <a:t> </a:t>
            </a:r>
            <a:r>
              <a:rPr lang="ru-RU" sz="1600" dirty="0" err="1" smtClean="0"/>
              <a:t>Linux</a:t>
            </a:r>
            <a:r>
              <a:rPr lang="ru-RU" sz="1600" dirty="0" smtClean="0"/>
              <a:t> </a:t>
            </a:r>
            <a:r>
              <a:rPr lang="ru-RU" sz="1600" dirty="0" err="1" smtClean="0"/>
              <a:t>і</a:t>
            </a:r>
            <a:r>
              <a:rPr lang="ru-RU" sz="1600" dirty="0" smtClean="0"/>
              <a:t> не </a:t>
            </a:r>
            <a:r>
              <a:rPr lang="ru-RU" sz="1600" dirty="0" err="1" smtClean="0"/>
              <a:t>можуть</a:t>
            </a:r>
            <a:r>
              <a:rPr lang="ru-RU" sz="1600" dirty="0" smtClean="0"/>
              <a:t> бути </a:t>
            </a:r>
            <a:r>
              <a:rPr lang="ru-RU" sz="1600" dirty="0" err="1" smtClean="0"/>
              <a:t>порушені</a:t>
            </a:r>
            <a:r>
              <a:rPr lang="ru-RU" sz="1600" dirty="0" smtClean="0"/>
              <a:t>.</a:t>
            </a:r>
          </a:p>
          <a:p>
            <a:pPr marL="180975" indent="-180975">
              <a:buFont typeface="Wingdings" pitchFamily="2" charset="2"/>
              <a:buChar char="Ø"/>
            </a:pPr>
            <a:r>
              <a:rPr lang="ru-RU" sz="1600" dirty="0" err="1" smtClean="0"/>
              <a:t>Користувач</a:t>
            </a:r>
            <a:r>
              <a:rPr lang="ru-RU" sz="1600" dirty="0" smtClean="0"/>
              <a:t> </a:t>
            </a:r>
            <a:r>
              <a:rPr lang="ru-RU" sz="1600" dirty="0" err="1" smtClean="0"/>
              <a:t>має</a:t>
            </a:r>
            <a:r>
              <a:rPr lang="ru-RU" sz="1600" dirty="0" smtClean="0"/>
              <a:t> </a:t>
            </a:r>
            <a:r>
              <a:rPr lang="ru-RU" sz="1600" dirty="0" err="1" smtClean="0"/>
              <a:t>лише</a:t>
            </a:r>
            <a:r>
              <a:rPr lang="ru-RU" sz="1600" dirty="0" smtClean="0"/>
              <a:t> права на файл, </a:t>
            </a:r>
            <a:r>
              <a:rPr lang="ru-RU" sz="1600" dirty="0" err="1" smtClean="0"/>
              <a:t>дозволені</a:t>
            </a:r>
            <a:r>
              <a:rPr lang="ru-RU" sz="1600" dirty="0" smtClean="0"/>
              <a:t> </a:t>
            </a:r>
            <a:r>
              <a:rPr lang="ru-RU" sz="1600" dirty="0" err="1" smtClean="0"/>
              <a:t>цим</a:t>
            </a:r>
            <a:r>
              <a:rPr lang="ru-RU" sz="1600" dirty="0" smtClean="0"/>
              <a:t> </a:t>
            </a:r>
            <a:r>
              <a:rPr lang="ru-RU" sz="1600" dirty="0" err="1" smtClean="0"/>
              <a:t>дозволом</a:t>
            </a:r>
            <a:r>
              <a:rPr lang="ru-RU" sz="1600" dirty="0" smtClean="0"/>
              <a:t>.</a:t>
            </a:r>
          </a:p>
          <a:p>
            <a:pPr marL="180975" indent="-180975">
              <a:buFont typeface="Wingdings" pitchFamily="2" charset="2"/>
              <a:buChar char="Ø"/>
            </a:pPr>
            <a:r>
              <a:rPr lang="ru-RU" sz="1600" dirty="0" err="1" smtClean="0"/>
              <a:t>Єдиним</a:t>
            </a:r>
            <a:r>
              <a:rPr lang="ru-RU" sz="1600" dirty="0" smtClean="0"/>
              <a:t> </a:t>
            </a:r>
            <a:r>
              <a:rPr lang="ru-RU" sz="1600" dirty="0" err="1" smtClean="0"/>
              <a:t>користувачем</a:t>
            </a:r>
            <a:r>
              <a:rPr lang="ru-RU" sz="1600" dirty="0" smtClean="0"/>
              <a:t>, </a:t>
            </a:r>
            <a:r>
              <a:rPr lang="ru-RU" sz="1600" dirty="0" err="1" smtClean="0"/>
              <a:t>який</a:t>
            </a:r>
            <a:r>
              <a:rPr lang="ru-RU" sz="1600" dirty="0" smtClean="0"/>
              <a:t> </a:t>
            </a:r>
            <a:r>
              <a:rPr lang="ru-RU" sz="1600" dirty="0" err="1" smtClean="0"/>
              <a:t>може</a:t>
            </a:r>
            <a:r>
              <a:rPr lang="ru-RU" sz="1600" dirty="0" smtClean="0"/>
              <a:t> </a:t>
            </a:r>
            <a:r>
              <a:rPr lang="ru-RU" sz="1600" dirty="0" err="1" smtClean="0"/>
              <a:t>перевизначити</a:t>
            </a:r>
            <a:r>
              <a:rPr lang="ru-RU" sz="1600" dirty="0" smtClean="0"/>
              <a:t> </a:t>
            </a:r>
            <a:r>
              <a:rPr lang="ru-RU" sz="1600" dirty="0" err="1" smtClean="0"/>
              <a:t>дозвіл</a:t>
            </a:r>
            <a:r>
              <a:rPr lang="ru-RU" sz="1600" dirty="0" smtClean="0"/>
              <a:t> </a:t>
            </a:r>
            <a:r>
              <a:rPr lang="ru-RU" sz="1600" dirty="0" err="1" smtClean="0"/>
              <a:t>файлів</a:t>
            </a:r>
            <a:r>
              <a:rPr lang="ru-RU" sz="1600" dirty="0" smtClean="0"/>
              <a:t> на </a:t>
            </a:r>
            <a:r>
              <a:rPr lang="ru-RU" sz="1600" dirty="0" err="1" smtClean="0"/>
              <a:t>комп'ютері</a:t>
            </a:r>
            <a:r>
              <a:rPr lang="ru-RU" sz="1600" dirty="0" smtClean="0"/>
              <a:t> </a:t>
            </a:r>
            <a:r>
              <a:rPr lang="ru-RU" sz="1600" dirty="0" err="1" smtClean="0"/>
              <a:t>Linux</a:t>
            </a:r>
            <a:r>
              <a:rPr lang="ru-RU" sz="1600" dirty="0" smtClean="0"/>
              <a:t>, </a:t>
            </a:r>
            <a:r>
              <a:rPr lang="ru-RU" sz="1600" dirty="0" err="1" smtClean="0"/>
              <a:t>є</a:t>
            </a:r>
            <a:r>
              <a:rPr lang="ru-RU" sz="1600" dirty="0" smtClean="0"/>
              <a:t> </a:t>
            </a:r>
            <a:r>
              <a:rPr lang="ru-RU" sz="1600" dirty="0" err="1" smtClean="0"/>
              <a:t>користувач</a:t>
            </a:r>
            <a:r>
              <a:rPr lang="ru-RU" sz="1600" dirty="0" smtClean="0"/>
              <a:t> </a:t>
            </a:r>
            <a:r>
              <a:rPr lang="ru-RU" sz="1600" dirty="0" err="1" smtClean="0">
                <a:solidFill>
                  <a:schemeClr val="tx2">
                    <a:lumMod val="75000"/>
                  </a:schemeClr>
                </a:solidFill>
              </a:rPr>
              <a:t>root</a:t>
            </a:r>
            <a:r>
              <a:rPr lang="ru-RU" sz="1600" dirty="0" smtClean="0"/>
              <a:t>.</a:t>
            </a:r>
          </a:p>
          <a:p>
            <a:pPr marL="180975" indent="-180975">
              <a:buFont typeface="Wingdings" pitchFamily="2" charset="2"/>
              <a:buChar char="Ø"/>
            </a:pPr>
            <a:r>
              <a:rPr lang="ru-RU" sz="1600" dirty="0" err="1" smtClean="0"/>
              <a:t>Оскільки</a:t>
            </a:r>
            <a:r>
              <a:rPr lang="ru-RU" sz="1600" dirty="0" smtClean="0"/>
              <a:t> </a:t>
            </a:r>
            <a:r>
              <a:rPr lang="ru-RU" sz="1600" dirty="0" err="1" smtClean="0"/>
              <a:t>кореневий</a:t>
            </a:r>
            <a:r>
              <a:rPr lang="ru-RU" sz="1600" dirty="0" smtClean="0"/>
              <a:t> </a:t>
            </a:r>
            <a:r>
              <a:rPr lang="ru-RU" sz="1600" dirty="0" err="1" smtClean="0"/>
              <a:t>користувач</a:t>
            </a:r>
            <a:r>
              <a:rPr lang="ru-RU" sz="1600" dirty="0" smtClean="0"/>
              <a:t> </a:t>
            </a:r>
            <a:r>
              <a:rPr lang="ru-RU" sz="1600" dirty="0" err="1" smtClean="0"/>
              <a:t>має</a:t>
            </a:r>
            <a:r>
              <a:rPr lang="ru-RU" sz="1600" dirty="0" smtClean="0"/>
              <a:t> </a:t>
            </a:r>
            <a:r>
              <a:rPr lang="ru-RU" sz="1600" dirty="0" err="1" smtClean="0"/>
              <a:t>можливість</a:t>
            </a:r>
            <a:r>
              <a:rPr lang="ru-RU" sz="1600" dirty="0" smtClean="0"/>
              <a:t> </a:t>
            </a:r>
            <a:r>
              <a:rPr lang="ru-RU" sz="1600" dirty="0" err="1" smtClean="0"/>
              <a:t>перевизначити</a:t>
            </a:r>
            <a:r>
              <a:rPr lang="ru-RU" sz="1600" dirty="0" smtClean="0"/>
              <a:t> </a:t>
            </a:r>
            <a:r>
              <a:rPr lang="ru-RU" sz="1600" dirty="0" err="1" smtClean="0"/>
              <a:t>дозволи</a:t>
            </a:r>
            <a:r>
              <a:rPr lang="ru-RU" sz="1600" dirty="0" smtClean="0"/>
              <a:t> </a:t>
            </a:r>
            <a:r>
              <a:rPr lang="ru-RU" sz="1600" dirty="0" err="1" smtClean="0"/>
              <a:t>файлів</a:t>
            </a:r>
            <a:r>
              <a:rPr lang="ru-RU" sz="1600" dirty="0" smtClean="0"/>
              <a:t>, </a:t>
            </a:r>
            <a:r>
              <a:rPr lang="ru-RU" sz="1600" dirty="0" err="1" smtClean="0"/>
              <a:t>він</a:t>
            </a:r>
            <a:r>
              <a:rPr lang="ru-RU" sz="1600" dirty="0" smtClean="0"/>
              <a:t> </a:t>
            </a:r>
            <a:r>
              <a:rPr lang="ru-RU" sz="1600" dirty="0" err="1" smtClean="0"/>
              <a:t>може</a:t>
            </a:r>
            <a:r>
              <a:rPr lang="ru-RU" sz="1600" dirty="0" smtClean="0"/>
              <a:t> </a:t>
            </a:r>
            <a:r>
              <a:rPr lang="ru-RU" sz="1600" dirty="0" err="1" smtClean="0"/>
              <a:t>писати</a:t>
            </a:r>
            <a:r>
              <a:rPr lang="ru-RU" sz="1600" dirty="0" smtClean="0"/>
              <a:t> в </a:t>
            </a:r>
            <a:r>
              <a:rPr lang="ru-RU" sz="1600" dirty="0" err="1" smtClean="0"/>
              <a:t>будь-який</a:t>
            </a:r>
            <a:r>
              <a:rPr lang="ru-RU" sz="1600" dirty="0" smtClean="0"/>
              <a:t> файл.</a:t>
            </a:r>
          </a:p>
          <a:p>
            <a:pPr marL="180975" indent="-180975">
              <a:buFont typeface="Wingdings" pitchFamily="2" charset="2"/>
              <a:buChar char="Ø"/>
            </a:pPr>
            <a:r>
              <a:rPr lang="ru-RU" sz="1600" dirty="0" err="1" smtClean="0"/>
              <a:t>Оскільки</a:t>
            </a:r>
            <a:r>
              <a:rPr lang="ru-RU" sz="1600" dirty="0" smtClean="0"/>
              <a:t> все </a:t>
            </a:r>
            <a:r>
              <a:rPr lang="ru-RU" sz="1600" dirty="0" err="1" smtClean="0"/>
              <a:t>обробляється</a:t>
            </a:r>
            <a:r>
              <a:rPr lang="ru-RU" sz="1600" dirty="0" smtClean="0"/>
              <a:t> як файл, </a:t>
            </a:r>
            <a:r>
              <a:rPr lang="ru-RU" sz="1600" dirty="0" err="1" smtClean="0"/>
              <a:t>користувач</a:t>
            </a:r>
            <a:r>
              <a:rPr lang="ru-RU" sz="1600" dirty="0" smtClean="0"/>
              <a:t> </a:t>
            </a:r>
            <a:r>
              <a:rPr lang="ru-RU" sz="1600" dirty="0" err="1" smtClean="0">
                <a:solidFill>
                  <a:schemeClr val="tx2">
                    <a:lumMod val="75000"/>
                  </a:schemeClr>
                </a:solidFill>
              </a:rPr>
              <a:t>root</a:t>
            </a:r>
            <a:r>
              <a:rPr lang="ru-RU" sz="1600" dirty="0" smtClean="0">
                <a:solidFill>
                  <a:schemeClr val="tx2">
                    <a:lumMod val="75000"/>
                  </a:schemeClr>
                </a:solidFill>
              </a:rPr>
              <a:t> </a:t>
            </a:r>
            <a:r>
              <a:rPr lang="ru-RU" sz="1600" dirty="0" err="1" smtClean="0"/>
              <a:t>має</a:t>
            </a:r>
            <a:r>
              <a:rPr lang="ru-RU" sz="1600" dirty="0" smtClean="0"/>
              <a:t> </a:t>
            </a:r>
            <a:r>
              <a:rPr lang="ru-RU" sz="1600" dirty="0" err="1" smtClean="0"/>
              <a:t>повний</a:t>
            </a:r>
            <a:r>
              <a:rPr lang="ru-RU" sz="1600" dirty="0" smtClean="0"/>
              <a:t> контроль над </a:t>
            </a:r>
            <a:r>
              <a:rPr lang="ru-RU" sz="1600" dirty="0" err="1" smtClean="0"/>
              <a:t>комп’ютером</a:t>
            </a:r>
            <a:r>
              <a:rPr lang="ru-RU" sz="1600" dirty="0" smtClean="0"/>
              <a:t> </a:t>
            </a:r>
            <a:r>
              <a:rPr lang="ru-RU" sz="1600" dirty="0" err="1" smtClean="0"/>
              <a:t>Linux</a:t>
            </a:r>
            <a:r>
              <a:rPr lang="ru-RU" sz="1600" dirty="0" smtClean="0"/>
              <a:t>.</a:t>
            </a:r>
          </a:p>
          <a:p>
            <a:pPr marL="180975" indent="-180975">
              <a:buFont typeface="Wingdings" pitchFamily="2" charset="2"/>
              <a:buChar char="Ø"/>
            </a:pPr>
            <a:r>
              <a:rPr lang="ru-RU" sz="1600" dirty="0" err="1" smtClean="0"/>
              <a:t>Кореневий</a:t>
            </a:r>
            <a:r>
              <a:rPr lang="ru-RU" sz="1600" dirty="0" smtClean="0"/>
              <a:t> доступ часто </a:t>
            </a:r>
            <a:r>
              <a:rPr lang="ru-RU" sz="1600" dirty="0" err="1" smtClean="0"/>
              <a:t>потрібен</a:t>
            </a:r>
            <a:r>
              <a:rPr lang="ru-RU" sz="1600" dirty="0" smtClean="0"/>
              <a:t> перед </a:t>
            </a:r>
            <a:r>
              <a:rPr lang="ru-RU" sz="1600" dirty="0" err="1" smtClean="0"/>
              <a:t>виконанням</a:t>
            </a:r>
            <a:r>
              <a:rPr lang="ru-RU" sz="1600" dirty="0" smtClean="0"/>
              <a:t> </a:t>
            </a:r>
            <a:r>
              <a:rPr lang="ru-RU" sz="1600" dirty="0" err="1" smtClean="0"/>
              <a:t>технічних</a:t>
            </a:r>
            <a:r>
              <a:rPr lang="ru-RU" sz="1600" dirty="0" smtClean="0"/>
              <a:t> та </a:t>
            </a:r>
            <a:r>
              <a:rPr lang="ru-RU" sz="1600" dirty="0" err="1" smtClean="0"/>
              <a:t>адміністративних</a:t>
            </a:r>
            <a:r>
              <a:rPr lang="ru-RU" sz="1600" dirty="0" smtClean="0"/>
              <a:t> </a:t>
            </a:r>
            <a:r>
              <a:rPr lang="ru-RU" sz="1600" dirty="0" err="1" smtClean="0"/>
              <a:t>завдань</a:t>
            </a:r>
            <a:r>
              <a:rPr lang="ru-RU" sz="1600" dirty="0" smtClean="0"/>
              <a:t>.</a:t>
            </a:r>
          </a:p>
          <a:p>
            <a:pPr marL="180975" indent="-180975">
              <a:buFont typeface="Wingdings" pitchFamily="2" charset="2"/>
              <a:buChar char="Ø"/>
            </a:pPr>
            <a:r>
              <a:rPr lang="ru-RU" sz="1600" dirty="0" err="1" smtClean="0"/>
              <a:t>Завдяки</a:t>
            </a:r>
            <a:r>
              <a:rPr lang="ru-RU" sz="1600" dirty="0" smtClean="0"/>
              <a:t> </a:t>
            </a:r>
            <a:r>
              <a:rPr lang="ru-RU" sz="1600" dirty="0" err="1" smtClean="0"/>
              <a:t>потужності</a:t>
            </a:r>
            <a:r>
              <a:rPr lang="ru-RU" sz="1600" dirty="0" smtClean="0"/>
              <a:t> </a:t>
            </a:r>
            <a:r>
              <a:rPr lang="ru-RU" sz="1600" dirty="0" err="1" smtClean="0"/>
              <a:t>кореневого</a:t>
            </a:r>
            <a:r>
              <a:rPr lang="ru-RU" sz="1600" dirty="0" smtClean="0"/>
              <a:t> </a:t>
            </a:r>
            <a:r>
              <a:rPr lang="ru-RU" sz="1600" dirty="0" err="1" smtClean="0"/>
              <a:t>користувача</a:t>
            </a:r>
            <a:r>
              <a:rPr lang="ru-RU" sz="1600" dirty="0" smtClean="0"/>
              <a:t>, </a:t>
            </a:r>
            <a:r>
              <a:rPr lang="ru-RU" sz="1600" dirty="0" err="1" smtClean="0"/>
              <a:t>кореневі</a:t>
            </a:r>
            <a:r>
              <a:rPr lang="ru-RU" sz="1600" dirty="0" smtClean="0"/>
              <a:t> </a:t>
            </a:r>
            <a:r>
              <a:rPr lang="ru-RU" sz="1600" dirty="0" err="1" smtClean="0"/>
              <a:t>облікові</a:t>
            </a:r>
            <a:r>
              <a:rPr lang="ru-RU" sz="1600" dirty="0" smtClean="0"/>
              <a:t> </a:t>
            </a:r>
            <a:r>
              <a:rPr lang="ru-RU" sz="1600" dirty="0" err="1" smtClean="0"/>
              <a:t>дані</a:t>
            </a:r>
            <a:r>
              <a:rPr lang="ru-RU" sz="1600" dirty="0" smtClean="0"/>
              <a:t> </a:t>
            </a:r>
            <a:r>
              <a:rPr lang="ru-RU" sz="1600" dirty="0" err="1" smtClean="0"/>
              <a:t>повинні</a:t>
            </a:r>
            <a:r>
              <a:rPr lang="ru-RU" sz="1600" dirty="0" smtClean="0"/>
              <a:t> </a:t>
            </a:r>
            <a:r>
              <a:rPr lang="ru-RU" sz="1600" dirty="0" err="1" smtClean="0"/>
              <a:t>використовувати</a:t>
            </a:r>
            <a:r>
              <a:rPr lang="ru-RU" sz="1600" dirty="0" smtClean="0"/>
              <a:t> </a:t>
            </a:r>
            <a:r>
              <a:rPr lang="ru-RU" sz="1600" dirty="0" err="1" smtClean="0"/>
              <a:t>надійні</a:t>
            </a:r>
            <a:r>
              <a:rPr lang="ru-RU" sz="1600" dirty="0" smtClean="0"/>
              <a:t> </a:t>
            </a:r>
            <a:r>
              <a:rPr lang="ru-RU" sz="1600" dirty="0" err="1" smtClean="0"/>
              <a:t>паролі</a:t>
            </a:r>
            <a:r>
              <a:rPr lang="ru-RU" sz="1600" dirty="0" smtClean="0"/>
              <a:t> </a:t>
            </a:r>
            <a:r>
              <a:rPr lang="ru-RU" sz="1600" dirty="0" err="1" smtClean="0"/>
              <a:t>і</a:t>
            </a:r>
            <a:r>
              <a:rPr lang="ru-RU" sz="1600" dirty="0" smtClean="0"/>
              <a:t> не </a:t>
            </a:r>
            <a:r>
              <a:rPr lang="ru-RU" sz="1600" dirty="0" err="1" smtClean="0"/>
              <a:t>передаватися</a:t>
            </a:r>
            <a:r>
              <a:rPr lang="ru-RU" sz="1600" dirty="0" smtClean="0"/>
              <a:t> </a:t>
            </a:r>
            <a:r>
              <a:rPr lang="ru-RU" sz="1600" dirty="0" err="1" smtClean="0"/>
              <a:t>нікому</a:t>
            </a:r>
            <a:r>
              <a:rPr lang="ru-RU" sz="1600" dirty="0" smtClean="0"/>
              <a:t>, </a:t>
            </a:r>
            <a:r>
              <a:rPr lang="ru-RU" sz="1600" dirty="0" err="1" smtClean="0"/>
              <a:t>крім</a:t>
            </a:r>
            <a:r>
              <a:rPr lang="ru-RU" sz="1600" dirty="0" smtClean="0"/>
              <a:t> </a:t>
            </a:r>
            <a:r>
              <a:rPr lang="ru-RU" sz="1600" dirty="0" err="1" smtClean="0"/>
              <a:t>системних</a:t>
            </a:r>
            <a:r>
              <a:rPr lang="ru-RU" sz="1600" dirty="0" smtClean="0"/>
              <a:t> </a:t>
            </a:r>
            <a:r>
              <a:rPr lang="ru-RU" sz="1600" dirty="0" err="1" smtClean="0"/>
              <a:t>адміністраторів</a:t>
            </a:r>
            <a:r>
              <a:rPr lang="ru-RU" sz="1600" dirty="0" smtClean="0"/>
              <a:t> та </a:t>
            </a:r>
            <a:r>
              <a:rPr lang="ru-RU" sz="1600" dirty="0" err="1" smtClean="0"/>
              <a:t>інших</a:t>
            </a:r>
            <a:r>
              <a:rPr lang="ru-RU" sz="1600" dirty="0" smtClean="0"/>
              <a:t> </a:t>
            </a:r>
            <a:r>
              <a:rPr lang="ru-RU" sz="1600" dirty="0" err="1" smtClean="0"/>
              <a:t>користувачів</a:t>
            </a:r>
            <a:r>
              <a:rPr lang="ru-RU" sz="1600" dirty="0" smtClean="0"/>
              <a:t> </a:t>
            </a:r>
            <a:r>
              <a:rPr lang="ru-RU" sz="1600" dirty="0" err="1" smtClean="0"/>
              <a:t>високого</a:t>
            </a:r>
            <a:r>
              <a:rPr lang="ru-RU" sz="1600" dirty="0" smtClean="0"/>
              <a:t> </a:t>
            </a:r>
            <a:r>
              <a:rPr lang="ru-RU" sz="1600" dirty="0" err="1" smtClean="0"/>
              <a:t>рівня</a:t>
            </a:r>
            <a:r>
              <a:rPr lang="ru-RU" sz="1600" dirty="0" smtClean="0"/>
              <a:t>.</a:t>
            </a:r>
            <a:endParaRPr lang="uk-UA" sz="1600" dirty="0" smtClean="0"/>
          </a:p>
        </p:txBody>
      </p:sp>
      <p:pic>
        <p:nvPicPr>
          <p:cNvPr id="5" name="Рисунок 4" descr="4.5.2.0001.jpg"/>
          <p:cNvPicPr/>
          <p:nvPr/>
        </p:nvPicPr>
        <p:blipFill>
          <a:blip r:embed="rId3" cstate="print"/>
          <a:stretch>
            <a:fillRect/>
          </a:stretch>
        </p:blipFill>
        <p:spPr>
          <a:xfrm>
            <a:off x="4791106" y="2509831"/>
            <a:ext cx="4210050" cy="876300"/>
          </a:xfrm>
          <a:prstGeom prst="rect">
            <a:avLst/>
          </a:prstGeom>
        </p:spPr>
      </p:pic>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18</a:t>
            </a:fld>
            <a:endParaRPr lang="uk-UA" dirty="0"/>
          </a:p>
        </p:txBody>
      </p:sp>
      <p:sp>
        <p:nvSpPr>
          <p:cNvPr id="4" name="Прямоугольник 3"/>
          <p:cNvSpPr/>
          <p:nvPr/>
        </p:nvSpPr>
        <p:spPr>
          <a:xfrm>
            <a:off x="0" y="363915"/>
            <a:ext cx="4357686" cy="3323987"/>
          </a:xfrm>
          <a:prstGeom prst="rect">
            <a:avLst/>
          </a:prstGeom>
        </p:spPr>
        <p:txBody>
          <a:bodyPr wrap="square">
            <a:spAutoFit/>
          </a:bodyPr>
          <a:lstStyle/>
          <a:p>
            <a:r>
              <a:rPr lang="uk-UA" sz="1400" dirty="0" smtClean="0"/>
              <a:t>Графічний інтерфейс, присутній у більшості комп'ютерів Linux, базується на системі X Window. Також відомий як X або X11. </a:t>
            </a:r>
            <a:r>
              <a:rPr lang="uk-UA" sz="1400" dirty="0" smtClean="0">
                <a:solidFill>
                  <a:srgbClr val="FFC000"/>
                </a:solidFill>
              </a:rPr>
              <a:t>X Window</a:t>
            </a:r>
            <a:r>
              <a:rPr lang="uk-UA" sz="1400" dirty="0" smtClean="0"/>
              <a:t> - це система вікон, призначена для забезпечення базової основи графічного інтерфейсу. X включає функції для малювання та переміщення вікон на пристрої відображення та взаємодії з мишею та клавіатурою.</a:t>
            </a:r>
          </a:p>
          <a:p>
            <a:r>
              <a:rPr lang="uk-UA" sz="1400" dirty="0" smtClean="0"/>
              <a:t>X працює як сервер, що дозволяє віддаленому користувачеві використовувати мережу для підключення, запуску графічного додатка та відкриття графічного вікна на віддаленому терміналі. Поки сама програма працює на сервері, графічний аспект її надсилається X через мережу та відображається на віддаленому комп'ютері.</a:t>
            </a:r>
          </a:p>
        </p:txBody>
      </p:sp>
      <p:sp>
        <p:nvSpPr>
          <p:cNvPr id="5" name="Прямоугольник 4"/>
          <p:cNvSpPr/>
          <p:nvPr/>
        </p:nvSpPr>
        <p:spPr>
          <a:xfrm>
            <a:off x="0" y="0"/>
            <a:ext cx="4301177" cy="369332"/>
          </a:xfrm>
          <a:prstGeom prst="rect">
            <a:avLst/>
          </a:prstGeom>
        </p:spPr>
        <p:txBody>
          <a:bodyPr wrap="none">
            <a:spAutoFit/>
          </a:bodyPr>
          <a:lstStyle/>
          <a:p>
            <a:r>
              <a:rPr lang="en-CA" dirty="0" err="1" smtClean="0">
                <a:solidFill>
                  <a:schemeClr val="tx2">
                    <a:lumMod val="75000"/>
                  </a:schemeClr>
                </a:solidFill>
              </a:rPr>
              <a:t>Робота</a:t>
            </a:r>
            <a:r>
              <a:rPr lang="en-CA" dirty="0" smtClean="0">
                <a:solidFill>
                  <a:schemeClr val="tx2">
                    <a:lumMod val="75000"/>
                  </a:schemeClr>
                </a:solidFill>
              </a:rPr>
              <a:t> з </a:t>
            </a:r>
            <a:r>
              <a:rPr lang="en-CA" dirty="0" err="1" smtClean="0">
                <a:solidFill>
                  <a:schemeClr val="tx2">
                    <a:lumMod val="75000"/>
                  </a:schemeClr>
                </a:solidFill>
              </a:rPr>
              <a:t>графічним</a:t>
            </a:r>
            <a:r>
              <a:rPr lang="en-CA" dirty="0" smtClean="0">
                <a:solidFill>
                  <a:schemeClr val="tx2">
                    <a:lumMod val="75000"/>
                  </a:schemeClr>
                </a:solidFill>
              </a:rPr>
              <a:t> </a:t>
            </a:r>
            <a:r>
              <a:rPr lang="en-CA" dirty="0" err="1" smtClean="0">
                <a:solidFill>
                  <a:schemeClr val="tx2">
                    <a:lumMod val="75000"/>
                  </a:schemeClr>
                </a:solidFill>
              </a:rPr>
              <a:t>інтерфейсом</a:t>
            </a:r>
            <a:r>
              <a:rPr lang="en-CA" dirty="0" smtClean="0">
                <a:solidFill>
                  <a:schemeClr val="tx2">
                    <a:lumMod val="75000"/>
                  </a:schemeClr>
                </a:solidFill>
              </a:rPr>
              <a:t> </a:t>
            </a:r>
            <a:r>
              <a:rPr lang="en-US" dirty="0" smtClean="0">
                <a:solidFill>
                  <a:schemeClr val="tx2">
                    <a:lumMod val="75000"/>
                  </a:schemeClr>
                </a:solidFill>
              </a:rPr>
              <a:t>Linux</a:t>
            </a:r>
            <a:endParaRPr lang="uk-UA" dirty="0" smtClean="0">
              <a:solidFill>
                <a:schemeClr val="tx2">
                  <a:lumMod val="75000"/>
                </a:schemeClr>
              </a:solidFill>
            </a:endParaRPr>
          </a:p>
        </p:txBody>
      </p:sp>
      <p:pic>
        <p:nvPicPr>
          <p:cNvPr id="6" name="Рисунок 5" descr="4.6.1.0001.jpg"/>
          <p:cNvPicPr/>
          <p:nvPr/>
        </p:nvPicPr>
        <p:blipFill>
          <a:blip r:embed="rId3" cstate="print"/>
          <a:stretch>
            <a:fillRect/>
          </a:stretch>
        </p:blipFill>
        <p:spPr>
          <a:xfrm>
            <a:off x="4324350" y="214290"/>
            <a:ext cx="4819650" cy="3028950"/>
          </a:xfrm>
          <a:prstGeom prst="rect">
            <a:avLst/>
          </a:prstGeom>
        </p:spPr>
      </p:pic>
      <p:pic>
        <p:nvPicPr>
          <p:cNvPr id="7" name="Рисунок 6" descr="4.6.1.0002.jpg"/>
          <p:cNvPicPr/>
          <p:nvPr/>
        </p:nvPicPr>
        <p:blipFill>
          <a:blip r:embed="rId4" cstate="print"/>
          <a:stretch>
            <a:fillRect/>
          </a:stretch>
        </p:blipFill>
        <p:spPr>
          <a:xfrm>
            <a:off x="0" y="3817620"/>
            <a:ext cx="4827270" cy="3040380"/>
          </a:xfrm>
          <a:prstGeom prst="rect">
            <a:avLst/>
          </a:prstGeom>
        </p:spPr>
      </p:pic>
      <p:sp>
        <p:nvSpPr>
          <p:cNvPr id="8" name="Прямоугольник 7"/>
          <p:cNvSpPr/>
          <p:nvPr/>
        </p:nvSpPr>
        <p:spPr>
          <a:xfrm>
            <a:off x="8236379" y="2928934"/>
            <a:ext cx="907621" cy="369332"/>
          </a:xfrm>
          <a:prstGeom prst="rect">
            <a:avLst/>
          </a:prstGeom>
        </p:spPr>
        <p:txBody>
          <a:bodyPr wrap="none">
            <a:spAutoFit/>
          </a:bodyPr>
          <a:lstStyle/>
          <a:p>
            <a:r>
              <a:rPr lang="en-US" dirty="0" smtClean="0"/>
              <a:t>Gnome</a:t>
            </a:r>
            <a:endParaRPr lang="uk-UA" dirty="0"/>
          </a:p>
        </p:txBody>
      </p:sp>
      <p:sp>
        <p:nvSpPr>
          <p:cNvPr id="9" name="Прямоугольник 8"/>
          <p:cNvSpPr/>
          <p:nvPr/>
        </p:nvSpPr>
        <p:spPr>
          <a:xfrm>
            <a:off x="4214810" y="6357958"/>
            <a:ext cx="607859" cy="369332"/>
          </a:xfrm>
          <a:prstGeom prst="rect">
            <a:avLst/>
          </a:prstGeom>
        </p:spPr>
        <p:txBody>
          <a:bodyPr wrap="none">
            <a:spAutoFit/>
          </a:bodyPr>
          <a:lstStyle/>
          <a:p>
            <a:r>
              <a:rPr lang="en-CA" dirty="0" smtClean="0"/>
              <a:t>KDE</a:t>
            </a:r>
            <a:endParaRPr lang="uk-UA" dirty="0"/>
          </a:p>
        </p:txBody>
      </p:sp>
      <p:sp>
        <p:nvSpPr>
          <p:cNvPr id="10" name="Прямоугольник 9"/>
          <p:cNvSpPr/>
          <p:nvPr/>
        </p:nvSpPr>
        <p:spPr>
          <a:xfrm>
            <a:off x="4929158" y="3535167"/>
            <a:ext cx="4214842" cy="3108543"/>
          </a:xfrm>
          <a:prstGeom prst="rect">
            <a:avLst/>
          </a:prstGeom>
        </p:spPr>
        <p:txBody>
          <a:bodyPr wrap="square">
            <a:spAutoFit/>
          </a:bodyPr>
          <a:lstStyle/>
          <a:p>
            <a:r>
              <a:rPr lang="uk-UA" sz="1400" dirty="0" smtClean="0"/>
              <a:t>Зверніть увагу, що X не вказує користувальницький інтерфейс, залишаючи його іншим програмам, таким як менеджери вікон, для визначення всіх графічних компонентів. Ця абстракція забезпечує велику гнучкість та налаштування, оскільки графічні компоненти, такі як кнопки, шрифти, піктограми, межі вікон та кольорові схеми, визначаються програмою користувача. Через це розділення графічний інтерфейс Linux сильно відрізняється від розподілу до розподілу. Прикладами менеджерів вікон є </a:t>
            </a:r>
            <a:r>
              <a:rPr lang="uk-UA" sz="1400" dirty="0" smtClean="0">
                <a:solidFill>
                  <a:schemeClr val="tx2">
                    <a:lumMod val="75000"/>
                  </a:schemeClr>
                </a:solidFill>
              </a:rPr>
              <a:t>Gnome</a:t>
            </a:r>
            <a:r>
              <a:rPr lang="uk-UA" sz="1400" dirty="0" smtClean="0"/>
              <a:t> та </a:t>
            </a:r>
            <a:r>
              <a:rPr lang="uk-UA" sz="1400" dirty="0" smtClean="0">
                <a:solidFill>
                  <a:schemeClr val="tx2">
                    <a:lumMod val="75000"/>
                  </a:schemeClr>
                </a:solidFill>
              </a:rPr>
              <a:t>KDE</a:t>
            </a:r>
            <a:r>
              <a:rPr lang="uk-UA" sz="1400" dirty="0" smtClean="0"/>
              <a:t>. Хоча зовнішній вигляд менеджерів вікон різний, основні компоненти все ще присутні.</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19</a:t>
            </a:fld>
            <a:endParaRPr lang="uk-UA" dirty="0"/>
          </a:p>
        </p:txBody>
      </p:sp>
      <p:sp>
        <p:nvSpPr>
          <p:cNvPr id="4" name="Прямоугольник 3"/>
          <p:cNvSpPr/>
          <p:nvPr/>
        </p:nvSpPr>
        <p:spPr>
          <a:xfrm>
            <a:off x="0" y="0"/>
            <a:ext cx="4214810" cy="2893100"/>
          </a:xfrm>
          <a:prstGeom prst="rect">
            <a:avLst/>
          </a:prstGeom>
        </p:spPr>
        <p:txBody>
          <a:bodyPr wrap="square">
            <a:spAutoFit/>
          </a:bodyPr>
          <a:lstStyle/>
          <a:p>
            <a:r>
              <a:rPr lang="uk-UA" sz="1400" dirty="0" smtClean="0"/>
              <a:t>Хоча операційна система не потребує графічного інтерфейсу для функціонування, графічні інтерфейси вважаються більш зручними для користувача, ніж </a:t>
            </a:r>
            <a:r>
              <a:rPr lang="uk-UA" sz="1400" dirty="0" smtClean="0">
                <a:solidFill>
                  <a:schemeClr val="tx2">
                    <a:lumMod val="75000"/>
                  </a:schemeClr>
                </a:solidFill>
              </a:rPr>
              <a:t>CLI</a:t>
            </a:r>
            <a:r>
              <a:rPr lang="uk-UA" sz="1400" dirty="0" smtClean="0"/>
              <a:t>.</a:t>
            </a:r>
          </a:p>
          <a:p>
            <a:r>
              <a:rPr lang="uk-UA" sz="1400" dirty="0" smtClean="0"/>
              <a:t>Графічний інтерфейс Linux в цілому може бути легко замінений користувачем. </a:t>
            </a:r>
          </a:p>
          <a:p>
            <a:r>
              <a:rPr lang="uk-UA" sz="1400" dirty="0" err="1" smtClean="0">
                <a:solidFill>
                  <a:srgbClr val="FFC000"/>
                </a:solidFill>
              </a:rPr>
              <a:t>Ubuntu</a:t>
            </a:r>
            <a:r>
              <a:rPr lang="uk-UA" sz="1400" dirty="0" smtClean="0"/>
              <a:t> </a:t>
            </a:r>
            <a:r>
              <a:rPr lang="uk-UA" sz="1400" dirty="0" err="1" smtClean="0"/>
              <a:t>Linux</a:t>
            </a:r>
            <a:r>
              <a:rPr lang="uk-UA" sz="1400" dirty="0" smtClean="0"/>
              <a:t> використовує </a:t>
            </a:r>
            <a:r>
              <a:rPr lang="uk-UA" sz="1400" dirty="0" smtClean="0">
                <a:solidFill>
                  <a:schemeClr val="tx2">
                    <a:lumMod val="75000"/>
                  </a:schemeClr>
                </a:solidFill>
              </a:rPr>
              <a:t>Gnome 3</a:t>
            </a:r>
            <a:r>
              <a:rPr lang="uk-UA" sz="1400" dirty="0" smtClean="0"/>
              <a:t> як стандартний графічний інтерфейс. </a:t>
            </a:r>
          </a:p>
          <a:p>
            <a:r>
              <a:rPr lang="uk-UA" sz="1400" dirty="0" smtClean="0"/>
              <a:t>Мета </a:t>
            </a:r>
            <a:r>
              <a:rPr lang="uk-UA" sz="1400" dirty="0" err="1" smtClean="0">
                <a:solidFill>
                  <a:schemeClr val="tx2">
                    <a:lumMod val="75000"/>
                  </a:schemeClr>
                </a:solidFill>
              </a:rPr>
              <a:t>Gnome</a:t>
            </a:r>
            <a:r>
              <a:rPr lang="uk-UA" sz="1400" dirty="0" smtClean="0">
                <a:solidFill>
                  <a:schemeClr val="tx2">
                    <a:lumMod val="75000"/>
                  </a:schemeClr>
                </a:solidFill>
              </a:rPr>
              <a:t> 3</a:t>
            </a:r>
            <a:r>
              <a:rPr lang="uk-UA" sz="1400" dirty="0" smtClean="0"/>
              <a:t> - зробити Ubuntu ще зручнішим для користувачів. У таблиці перелічені основні компоненти інтерфейсу користувача.</a:t>
            </a:r>
          </a:p>
          <a:p>
            <a:r>
              <a:rPr lang="uk-UA" sz="1400" dirty="0" smtClean="0"/>
              <a:t>На малюнку показано розташування деяких функцій робочого столу Ubuntu Gnome 3.</a:t>
            </a:r>
          </a:p>
        </p:txBody>
      </p:sp>
      <p:pic>
        <p:nvPicPr>
          <p:cNvPr id="12" name="Рисунок 11" descr="4.6.2.0000.jpg"/>
          <p:cNvPicPr/>
          <p:nvPr/>
        </p:nvPicPr>
        <p:blipFill>
          <a:blip r:embed="rId3" cstate="print"/>
          <a:stretch>
            <a:fillRect/>
          </a:stretch>
        </p:blipFill>
        <p:spPr>
          <a:xfrm>
            <a:off x="4262435" y="80940"/>
            <a:ext cx="4812030" cy="2747010"/>
          </a:xfrm>
          <a:prstGeom prst="rect">
            <a:avLst/>
          </a:prstGeom>
        </p:spPr>
      </p:pic>
      <p:graphicFrame>
        <p:nvGraphicFramePr>
          <p:cNvPr id="13" name="Таблица 12"/>
          <p:cNvGraphicFramePr>
            <a:graphicFrameLocks noGrp="1"/>
          </p:cNvGraphicFramePr>
          <p:nvPr/>
        </p:nvGraphicFramePr>
        <p:xfrm>
          <a:off x="0" y="2946106"/>
          <a:ext cx="9144000" cy="3840480"/>
        </p:xfrm>
        <a:graphic>
          <a:graphicData uri="http://schemas.openxmlformats.org/drawingml/2006/table">
            <a:tbl>
              <a:tblPr/>
              <a:tblGrid>
                <a:gridCol w="1363368"/>
                <a:gridCol w="7780632"/>
              </a:tblGrid>
              <a:tr h="0">
                <a:tc>
                  <a:txBody>
                    <a:bodyPr/>
                    <a:lstStyle/>
                    <a:p>
                      <a:pPr algn="ctr">
                        <a:spcAft>
                          <a:spcPts val="0"/>
                        </a:spcAft>
                      </a:pPr>
                      <a:r>
                        <a:rPr lang="uk-UA" sz="1200" b="1" dirty="0">
                          <a:solidFill>
                            <a:schemeClr val="tx1"/>
                          </a:solidFill>
                          <a:latin typeface="Calibri"/>
                          <a:ea typeface="Times New Roman"/>
                          <a:cs typeface="Times New Roman"/>
                        </a:rPr>
                        <a:t>компонент </a:t>
                      </a:r>
                      <a:endParaRPr lang="uk-UA" sz="1200" dirty="0">
                        <a:solidFill>
                          <a:schemeClr val="tx1"/>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uk-UA" sz="1200" b="1" dirty="0">
                          <a:solidFill>
                            <a:schemeClr val="tx1"/>
                          </a:solidFill>
                          <a:latin typeface="Calibri"/>
                          <a:ea typeface="Times New Roman"/>
                          <a:cs typeface="Times New Roman"/>
                        </a:rPr>
                        <a:t>інтерфейсу користувача </a:t>
                      </a:r>
                      <a:r>
                        <a:rPr lang="en-US" sz="1200" b="1" dirty="0">
                          <a:solidFill>
                            <a:schemeClr val="tx1"/>
                          </a:solidFill>
                          <a:latin typeface="Calibri"/>
                          <a:ea typeface="Times New Roman"/>
                          <a:cs typeface="Times New Roman"/>
                        </a:rPr>
                        <a:t>                                                                           </a:t>
                      </a:r>
                      <a:r>
                        <a:rPr lang="uk-UA" sz="1200" b="1" dirty="0">
                          <a:solidFill>
                            <a:schemeClr val="tx1"/>
                          </a:solidFill>
                          <a:latin typeface="Calibri"/>
                          <a:ea typeface="Times New Roman"/>
                          <a:cs typeface="Times New Roman"/>
                        </a:rPr>
                        <a:t>Опис</a:t>
                      </a:r>
                      <a:endParaRPr lang="uk-UA" sz="12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uk-UA" sz="1200" b="1" dirty="0">
                          <a:solidFill>
                            <a:schemeClr val="tx2">
                              <a:lumMod val="75000"/>
                            </a:schemeClr>
                          </a:solidFill>
                          <a:latin typeface="Calibri"/>
                          <a:ea typeface="Times New Roman"/>
                          <a:cs typeface="Times New Roman"/>
                        </a:rPr>
                        <a:t>Меню</a:t>
                      </a:r>
                      <a:r>
                        <a:rPr lang="ru-RU" sz="1200" b="1" dirty="0">
                          <a:solidFill>
                            <a:schemeClr val="tx2">
                              <a:lumMod val="75000"/>
                            </a:schemeClr>
                          </a:solidFill>
                          <a:latin typeface="Calibri"/>
                          <a:ea typeface="Times New Roman"/>
                          <a:cs typeface="Times New Roman"/>
                        </a:rPr>
                        <a:t/>
                      </a:r>
                      <a:br>
                        <a:rPr lang="ru-RU" sz="1200" b="1" dirty="0">
                          <a:solidFill>
                            <a:schemeClr val="tx2">
                              <a:lumMod val="75000"/>
                            </a:schemeClr>
                          </a:solidFill>
                          <a:latin typeface="Calibri"/>
                          <a:ea typeface="Times New Roman"/>
                          <a:cs typeface="Times New Roman"/>
                        </a:rPr>
                      </a:br>
                      <a:r>
                        <a:rPr lang="uk-UA" sz="1200" b="1" dirty="0">
                          <a:solidFill>
                            <a:schemeClr val="tx2">
                              <a:lumMod val="75000"/>
                            </a:schemeClr>
                          </a:solidFill>
                          <a:latin typeface="Calibri"/>
                          <a:ea typeface="Times New Roman"/>
                          <a:cs typeface="Times New Roman"/>
                        </a:rPr>
                        <a:t> програм</a:t>
                      </a:r>
                      <a:endParaRPr lang="uk-UA" sz="1200" dirty="0">
                        <a:solidFill>
                          <a:schemeClr val="tx2">
                            <a:lumMod val="75000"/>
                          </a:schemeClr>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200" dirty="0">
                          <a:solidFill>
                            <a:schemeClr val="tx1"/>
                          </a:solidFill>
                          <a:latin typeface="Calibri"/>
                          <a:ea typeface="Times New Roman"/>
                          <a:cs typeface="Times New Roman"/>
                        </a:rPr>
                        <a:t>• У меню програм відображаються піктограми програм, які встановлені в системі. </a:t>
                      </a:r>
                      <a:endParaRPr lang="uk-UA" sz="1200" dirty="0" smtClean="0">
                        <a:solidFill>
                          <a:schemeClr val="tx1"/>
                        </a:solidFill>
                        <a:latin typeface="Calibri"/>
                        <a:ea typeface="Times New Roman"/>
                        <a:cs typeface="Times New Roman"/>
                      </a:endParaRP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Меню, </a:t>
                      </a:r>
                      <a:r>
                        <a:rPr lang="uk-UA" sz="1200" dirty="0" smtClean="0">
                          <a:solidFill>
                            <a:schemeClr val="tx1"/>
                          </a:solidFill>
                          <a:latin typeface="Calibri"/>
                          <a:ea typeface="Times New Roman"/>
                          <a:cs typeface="Times New Roman"/>
                        </a:rPr>
                        <a:t>клік правою </a:t>
                      </a:r>
                      <a:r>
                        <a:rPr lang="uk-UA" sz="1200" dirty="0">
                          <a:solidFill>
                            <a:schemeClr val="tx1"/>
                          </a:solidFill>
                          <a:latin typeface="Calibri"/>
                          <a:ea typeface="Times New Roman"/>
                          <a:cs typeface="Times New Roman"/>
                        </a:rPr>
                        <a:t>кнопкою миші, містить ярлики, що дозволяють запускати або налаштовувати програми. </a:t>
                      </a:r>
                      <a:endParaRPr lang="uk-UA" sz="1200" dirty="0" smtClean="0">
                        <a:solidFill>
                          <a:schemeClr val="tx1"/>
                        </a:solidFill>
                        <a:latin typeface="Calibri"/>
                        <a:ea typeface="Times New Roman"/>
                        <a:cs typeface="Times New Roman"/>
                      </a:endParaRP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Вікно пошуку в системі доступне у вікні дій.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uk-UA" sz="1200" b="1" dirty="0">
                          <a:solidFill>
                            <a:schemeClr val="tx2">
                              <a:lumMod val="75000"/>
                            </a:schemeClr>
                          </a:solidFill>
                          <a:latin typeface="Calibri"/>
                          <a:ea typeface="Times New Roman"/>
                          <a:cs typeface="Times New Roman"/>
                        </a:rPr>
                        <a:t>Док-станція Ubuntu</a:t>
                      </a:r>
                      <a:endParaRPr lang="uk-UA" sz="1200" dirty="0">
                        <a:solidFill>
                          <a:schemeClr val="tx2">
                            <a:lumMod val="75000"/>
                          </a:schemeClr>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200" dirty="0">
                          <a:solidFill>
                            <a:schemeClr val="tx1"/>
                          </a:solidFill>
                          <a:latin typeface="Calibri"/>
                          <a:ea typeface="Times New Roman"/>
                          <a:cs typeface="Times New Roman"/>
                        </a:rPr>
                        <a:t>• Це док-станція в лівій частині екрана, яка служить панеллю запуску програм та перемикачем для вибраних програм. </a:t>
                      </a: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Клацніть, щоб запустити програму, а коли програма працює, натисніть ще раз, щоб переключитися між запущеними програмами. • Якщо запущено кілька екземплярів програми, </a:t>
                      </a:r>
                      <a:r>
                        <a:rPr lang="uk-UA" sz="1200" dirty="0">
                          <a:solidFill>
                            <a:schemeClr val="tx2">
                              <a:lumMod val="75000"/>
                            </a:schemeClr>
                          </a:solidFill>
                          <a:latin typeface="Calibri"/>
                          <a:ea typeface="Times New Roman"/>
                          <a:cs typeface="Times New Roman"/>
                        </a:rPr>
                        <a:t>Launcher</a:t>
                      </a:r>
                      <a:r>
                        <a:rPr lang="uk-UA" sz="1200" dirty="0">
                          <a:solidFill>
                            <a:schemeClr val="tx1"/>
                          </a:solidFill>
                          <a:latin typeface="Calibri"/>
                          <a:ea typeface="Times New Roman"/>
                          <a:cs typeface="Times New Roman"/>
                        </a:rPr>
                        <a:t> відображатиме всі екземпляри. • Клацніть правою кнопкою миші будь-яку програму, розміщену на панелі запуску, щоб переглянути деталі про цю програму.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uk-UA" sz="1200" b="1" dirty="0">
                          <a:solidFill>
                            <a:schemeClr val="tx2">
                              <a:lumMod val="75000"/>
                            </a:schemeClr>
                          </a:solidFill>
                          <a:latin typeface="Calibri"/>
                          <a:ea typeface="Times New Roman"/>
                          <a:cs typeface="Times New Roman"/>
                        </a:rPr>
                        <a:t>Верхній рядок</a:t>
                      </a:r>
                      <a:endParaRPr lang="uk-UA" sz="1200" dirty="0">
                        <a:solidFill>
                          <a:schemeClr val="tx2">
                            <a:lumMod val="75000"/>
                          </a:schemeClr>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200" dirty="0">
                          <a:solidFill>
                            <a:schemeClr val="tx1"/>
                          </a:solidFill>
                          <a:latin typeface="Calibri"/>
                          <a:ea typeface="Times New Roman"/>
                          <a:cs typeface="Times New Roman"/>
                        </a:rPr>
                        <a:t>• Цей багатофункціональний рядок меню містить меню програми, яка в даний </a:t>
                      </a:r>
                      <a:r>
                        <a:rPr lang="uk-UA" sz="1200" dirty="0" smtClean="0">
                          <a:solidFill>
                            <a:schemeClr val="tx1"/>
                          </a:solidFill>
                          <a:latin typeface="Calibri"/>
                          <a:ea typeface="Times New Roman"/>
                          <a:cs typeface="Times New Roman"/>
                        </a:rPr>
                        <a:t>у фокусі.</a:t>
                      </a: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Він відображає поточний час і вказує, чи є нові системні повідомлення. </a:t>
                      </a:r>
                      <a:endParaRPr lang="uk-UA" sz="1200" dirty="0" smtClean="0">
                        <a:solidFill>
                          <a:schemeClr val="tx1"/>
                        </a:solidFill>
                        <a:latin typeface="Calibri"/>
                        <a:ea typeface="Times New Roman"/>
                        <a:cs typeface="Times New Roman"/>
                      </a:endParaRP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Він також надає доступ до перегляду робочого столу Activity та меню стану системи.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uk-UA" sz="1200" b="1" dirty="0">
                          <a:solidFill>
                            <a:schemeClr val="tx2">
                              <a:lumMod val="75000"/>
                            </a:schemeClr>
                          </a:solidFill>
                          <a:latin typeface="Calibri"/>
                          <a:ea typeface="Times New Roman"/>
                          <a:cs typeface="Times New Roman"/>
                        </a:rPr>
                        <a:t>Календар та системна панель повідомлень</a:t>
                      </a:r>
                      <a:endParaRPr lang="uk-UA" sz="1200" dirty="0">
                        <a:solidFill>
                          <a:schemeClr val="tx2">
                            <a:lumMod val="75000"/>
                          </a:schemeClr>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200" dirty="0">
                          <a:solidFill>
                            <a:schemeClr val="tx1"/>
                          </a:solidFill>
                          <a:latin typeface="Calibri"/>
                          <a:ea typeface="Times New Roman"/>
                          <a:cs typeface="Times New Roman"/>
                        </a:rPr>
                        <a:t>• Клацніть день та час, щоб переглянути повний календар зустрічей та будь-які поточні системні повідомлення</a:t>
                      </a:r>
                      <a:r>
                        <a:rPr lang="uk-UA" sz="1200" dirty="0" smtClean="0">
                          <a:solidFill>
                            <a:schemeClr val="tx1"/>
                          </a:solidFill>
                          <a:latin typeface="Calibri"/>
                          <a:ea typeface="Times New Roman"/>
                          <a:cs typeface="Times New Roman"/>
                        </a:rPr>
                        <a:t>.</a:t>
                      </a: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Доступ до календаря зустрічей звідси, щоб створити нові зустрічі.</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uk-UA" sz="1200" b="1" dirty="0">
                          <a:solidFill>
                            <a:schemeClr val="tx2">
                              <a:lumMod val="75000"/>
                            </a:schemeClr>
                          </a:solidFill>
                          <a:latin typeface="Calibri"/>
                          <a:ea typeface="Times New Roman"/>
                          <a:cs typeface="Times New Roman"/>
                        </a:rPr>
                        <a:t>Діяльність</a:t>
                      </a:r>
                      <a:endParaRPr lang="uk-UA" sz="1200" dirty="0">
                        <a:solidFill>
                          <a:schemeClr val="tx2">
                            <a:lumMod val="75000"/>
                          </a:schemeClr>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200" dirty="0">
                          <a:solidFill>
                            <a:schemeClr val="tx1"/>
                          </a:solidFill>
                          <a:latin typeface="Calibri"/>
                          <a:ea typeface="Times New Roman"/>
                          <a:cs typeface="Times New Roman"/>
                        </a:rPr>
                        <a:t>• Переключитись на режим перегляду програм, щоб перейти або закрити запущені програми</a:t>
                      </a:r>
                      <a:r>
                        <a:rPr lang="uk-UA" sz="1200" dirty="0" smtClean="0">
                          <a:solidFill>
                            <a:schemeClr val="tx1"/>
                          </a:solidFill>
                          <a:latin typeface="Calibri"/>
                          <a:ea typeface="Times New Roman"/>
                          <a:cs typeface="Times New Roman"/>
                        </a:rPr>
                        <a:t>.</a:t>
                      </a: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Тут доступний потужний інструмент пошуку, який дозволяє знаходити програми, файли та значення у файлах</a:t>
                      </a:r>
                      <a:r>
                        <a:rPr lang="uk-UA" sz="1200" dirty="0" smtClean="0">
                          <a:solidFill>
                            <a:schemeClr val="tx1"/>
                          </a:solidFill>
                          <a:latin typeface="Calibri"/>
                          <a:ea typeface="Times New Roman"/>
                          <a:cs typeface="Times New Roman"/>
                        </a:rPr>
                        <a:t>.</a:t>
                      </a: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Дозволяє перемикатися між робочими областями.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uk-UA" sz="1200" b="1" dirty="0">
                          <a:solidFill>
                            <a:schemeClr val="tx2">
                              <a:lumMod val="75000"/>
                            </a:schemeClr>
                          </a:solidFill>
                          <a:latin typeface="Calibri"/>
                          <a:ea typeface="Times New Roman"/>
                          <a:cs typeface="Times New Roman"/>
                        </a:rPr>
                        <a:t>Меню стану</a:t>
                      </a:r>
                      <a:endParaRPr lang="uk-UA" sz="1200" dirty="0">
                        <a:solidFill>
                          <a:schemeClr val="tx2">
                            <a:lumMod val="75000"/>
                          </a:schemeClr>
                        </a:solidFill>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200" dirty="0">
                          <a:solidFill>
                            <a:schemeClr val="tx1"/>
                          </a:solidFill>
                          <a:latin typeface="Calibri"/>
                          <a:ea typeface="Times New Roman"/>
                          <a:cs typeface="Times New Roman"/>
                        </a:rPr>
                        <a:t>• Дозволяє </a:t>
                      </a:r>
                      <a:r>
                        <a:rPr lang="uk-UA" sz="1200" dirty="0" err="1">
                          <a:solidFill>
                            <a:schemeClr val="tx1"/>
                          </a:solidFill>
                          <a:latin typeface="Calibri"/>
                          <a:ea typeface="Times New Roman"/>
                          <a:cs typeface="Times New Roman"/>
                        </a:rPr>
                        <a:t>конфігурувати</a:t>
                      </a:r>
                      <a:r>
                        <a:rPr lang="uk-UA" sz="1200" dirty="0">
                          <a:solidFill>
                            <a:schemeClr val="tx1"/>
                          </a:solidFill>
                          <a:latin typeface="Calibri"/>
                          <a:ea typeface="Times New Roman"/>
                          <a:cs typeface="Times New Roman"/>
                        </a:rPr>
                        <a:t> </a:t>
                      </a:r>
                      <a:r>
                        <a:rPr lang="uk-UA" sz="1200" dirty="0" err="1">
                          <a:solidFill>
                            <a:schemeClr val="tx1"/>
                          </a:solidFill>
                          <a:latin typeface="Calibri"/>
                          <a:ea typeface="Times New Roman"/>
                          <a:cs typeface="Times New Roman"/>
                        </a:rPr>
                        <a:t>мережевий</a:t>
                      </a:r>
                      <a:r>
                        <a:rPr lang="uk-UA" sz="1200" dirty="0">
                          <a:solidFill>
                            <a:schemeClr val="tx1"/>
                          </a:solidFill>
                          <a:latin typeface="Calibri"/>
                          <a:ea typeface="Times New Roman"/>
                          <a:cs typeface="Times New Roman"/>
                        </a:rPr>
                        <a:t> адаптер та інші запущені пристрої</a:t>
                      </a:r>
                      <a:r>
                        <a:rPr lang="uk-UA" sz="1200" dirty="0" smtClean="0">
                          <a:solidFill>
                            <a:schemeClr val="tx1"/>
                          </a:solidFill>
                          <a:latin typeface="Calibri"/>
                          <a:ea typeface="Times New Roman"/>
                          <a:cs typeface="Times New Roman"/>
                        </a:rPr>
                        <a:t>.</a:t>
                      </a:r>
                    </a:p>
                    <a:p>
                      <a:pPr>
                        <a:spcAft>
                          <a:spcPts val="0"/>
                        </a:spcAft>
                      </a:pP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Поточний користувач може вийти з системи або змінити свої налаштування</a:t>
                      </a:r>
                      <a:r>
                        <a:rPr lang="uk-UA" sz="1200" dirty="0" smtClean="0">
                          <a:solidFill>
                            <a:schemeClr val="tx1"/>
                          </a:solidFill>
                          <a:latin typeface="Calibri"/>
                          <a:ea typeface="Times New Roman"/>
                          <a:cs typeface="Times New Roman"/>
                        </a:rPr>
                        <a:t>.       </a:t>
                      </a:r>
                      <a:r>
                        <a:rPr lang="uk-UA" sz="1200" dirty="0">
                          <a:solidFill>
                            <a:schemeClr val="tx1"/>
                          </a:solidFill>
                          <a:latin typeface="Calibri"/>
                          <a:ea typeface="Times New Roman"/>
                          <a:cs typeface="Times New Roman"/>
                        </a:rPr>
                        <a:t>• Тут можна внести зміни в конфігурацію системи. </a:t>
                      </a:r>
                      <a:r>
                        <a:rPr lang="uk-UA" sz="1200" dirty="0" smtClean="0">
                          <a:solidFill>
                            <a:schemeClr val="tx1"/>
                          </a:solidFill>
                          <a:latin typeface="Calibri"/>
                          <a:ea typeface="Times New Roman"/>
                          <a:cs typeface="Times New Roman"/>
                        </a:rPr>
                        <a:t>                                                    • </a:t>
                      </a:r>
                      <a:r>
                        <a:rPr lang="uk-UA" sz="1200" dirty="0">
                          <a:solidFill>
                            <a:schemeClr val="tx1"/>
                          </a:solidFill>
                          <a:latin typeface="Calibri"/>
                          <a:ea typeface="Times New Roman"/>
                          <a:cs typeface="Times New Roman"/>
                        </a:rPr>
                        <a:t>Звідси робочу станцію можна заблокувати або вимкнути.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a:t>
            </a:fld>
            <a:endParaRPr lang="uk-UA" dirty="0"/>
          </a:p>
        </p:txBody>
      </p:sp>
      <p:sp>
        <p:nvSpPr>
          <p:cNvPr id="6" name="Прямоугольник 5"/>
          <p:cNvSpPr/>
          <p:nvPr/>
        </p:nvSpPr>
        <p:spPr>
          <a:xfrm>
            <a:off x="142844" y="142852"/>
            <a:ext cx="8786874" cy="6463308"/>
          </a:xfrm>
          <a:prstGeom prst="rect">
            <a:avLst/>
          </a:prstGeom>
        </p:spPr>
        <p:txBody>
          <a:bodyPr wrap="square">
            <a:spAutoFit/>
          </a:bodyPr>
          <a:lstStyle/>
          <a:p>
            <a:r>
              <a:rPr lang="uk-UA" dirty="0" err="1" smtClean="0"/>
              <a:t>Linux</a:t>
            </a:r>
            <a:r>
              <a:rPr lang="uk-UA" dirty="0" smtClean="0"/>
              <a:t> часто використовують в Центрі забезпечення безпеки</a:t>
            </a:r>
            <a:br>
              <a:rPr lang="uk-UA" dirty="0" smtClean="0"/>
            </a:br>
            <a:r>
              <a:rPr lang="uk-UA" dirty="0" smtClean="0"/>
              <a:t>				 (</a:t>
            </a:r>
            <a:r>
              <a:rPr lang="uk-UA" b="1" dirty="0" smtClean="0">
                <a:solidFill>
                  <a:srgbClr val="FFC000"/>
                </a:solidFill>
              </a:rPr>
              <a:t>SOC</a:t>
            </a:r>
            <a:r>
              <a:rPr lang="uk-UA" b="1" dirty="0" smtClean="0"/>
              <a:t> - </a:t>
            </a:r>
            <a:r>
              <a:rPr lang="uk-UA" b="1" u="sng" dirty="0" smtClean="0">
                <a:solidFill>
                  <a:schemeClr val="tx2">
                    <a:lumMod val="50000"/>
                  </a:schemeClr>
                </a:solidFill>
              </a:rPr>
              <a:t>Security Operations Center</a:t>
            </a:r>
            <a:r>
              <a:rPr lang="uk-UA" dirty="0" smtClean="0"/>
              <a:t> ) бо :</a:t>
            </a:r>
          </a:p>
          <a:p>
            <a:pPr marL="266700" indent="-266700" algn="just">
              <a:buFont typeface="Wingdings" pitchFamily="2" charset="2"/>
              <a:buChar char="Ø"/>
            </a:pPr>
            <a:r>
              <a:rPr lang="uk-UA" dirty="0" err="1" smtClean="0"/>
              <a:t>Linux</a:t>
            </a:r>
            <a:r>
              <a:rPr lang="uk-UA" dirty="0" smtClean="0"/>
              <a:t> є </a:t>
            </a:r>
            <a:r>
              <a:rPr lang="uk-UA" b="1" dirty="0" smtClean="0">
                <a:solidFill>
                  <a:schemeClr val="tx2">
                    <a:lumMod val="50000"/>
                  </a:schemeClr>
                </a:solidFill>
              </a:rPr>
              <a:t>відкритим кодом </a:t>
            </a:r>
            <a:r>
              <a:rPr lang="uk-UA" dirty="0" smtClean="0"/>
              <a:t>- будь-яка людина може безкоштовно придбати Linux та змінити його відповідно до конкретних потреб. Ця гнучкість дозволяє аналітикам та адміністраторам створювати операційні системи спеціально для аналізу безпеки.</a:t>
            </a:r>
          </a:p>
          <a:p>
            <a:pPr marL="266700" indent="-266700" algn="just">
              <a:buFont typeface="Wingdings" pitchFamily="2" charset="2"/>
              <a:buChar char="Ø"/>
            </a:pPr>
            <a:r>
              <a:rPr lang="uk-UA" b="1" dirty="0" smtClean="0">
                <a:solidFill>
                  <a:schemeClr val="tx2">
                    <a:lumMod val="50000"/>
                  </a:schemeClr>
                </a:solidFill>
              </a:rPr>
              <a:t>CLI</a:t>
            </a:r>
            <a:r>
              <a:rPr lang="uk-UA" dirty="0" smtClean="0"/>
              <a:t> для Linux дуже потужний - хоча графічний інтерфейс полегшує виконання багатьох завдань, він додає складності та вимагає більшої кількості комп'ютерних ресурсів. Інтерфейс командного рядка Linux (CLI) надзвичайно потужний і дозволяє аналітикам виконувати завдання не тільки безпосередньо на терміналі, але й віддалено.</a:t>
            </a:r>
          </a:p>
          <a:p>
            <a:pPr marL="266700" indent="-266700" algn="just">
              <a:buFont typeface="Wingdings" pitchFamily="2" charset="2"/>
              <a:buChar char="Ø"/>
            </a:pPr>
            <a:r>
              <a:rPr lang="uk-UA" dirty="0" smtClean="0"/>
              <a:t>Користувач має </a:t>
            </a:r>
            <a:r>
              <a:rPr lang="uk-UA" b="1" dirty="0" smtClean="0">
                <a:solidFill>
                  <a:schemeClr val="tx2">
                    <a:lumMod val="50000"/>
                  </a:schemeClr>
                </a:solidFill>
              </a:rPr>
              <a:t>більший контроль </a:t>
            </a:r>
            <a:r>
              <a:rPr lang="uk-UA" dirty="0" smtClean="0"/>
              <a:t>над ОС - адміністратор в Linux – </a:t>
            </a:r>
            <a:r>
              <a:rPr lang="en-US" dirty="0" smtClean="0"/>
              <a:t>root-</a:t>
            </a:r>
            <a:r>
              <a:rPr lang="uk-UA" dirty="0" smtClean="0"/>
              <a:t>користувач, або суперкористувач, має абсолютну владу над комп’ютером. На відміну від інших операційних систем, користувач</a:t>
            </a:r>
            <a:r>
              <a:rPr lang="en-US" dirty="0" smtClean="0"/>
              <a:t> </a:t>
            </a:r>
            <a:r>
              <a:rPr lang="uk-UA" b="1" dirty="0" err="1" smtClean="0">
                <a:solidFill>
                  <a:schemeClr val="tx2">
                    <a:lumMod val="50000"/>
                  </a:schemeClr>
                </a:solidFill>
              </a:rPr>
              <a:t>root</a:t>
            </a:r>
            <a:r>
              <a:rPr lang="uk-UA" dirty="0" smtClean="0"/>
              <a:t> може змінити будь-який аспект комп'ютера за допомогою декількох натискань клавіш. Ця здатність особливо цінна при роботі з такими функціями низького рівня, як мережевий стек. Це дозволяє кореневому користувачеві мати повний контроль над тим, як операційна система оброблятиме мережеві пакети.</a:t>
            </a:r>
          </a:p>
          <a:p>
            <a:pPr marL="266700" indent="-266700" algn="just">
              <a:buFont typeface="Wingdings" pitchFamily="2" charset="2"/>
              <a:buChar char="Ø"/>
            </a:pPr>
            <a:r>
              <a:rPr lang="uk-UA" dirty="0" smtClean="0"/>
              <a:t>Це дозволяє поліпшити </a:t>
            </a:r>
            <a:r>
              <a:rPr lang="uk-UA" b="1" dirty="0" smtClean="0">
                <a:solidFill>
                  <a:schemeClr val="tx2">
                    <a:lumMod val="50000"/>
                  </a:schemeClr>
                </a:solidFill>
              </a:rPr>
              <a:t>управління мережевим зв'язком </a:t>
            </a:r>
            <a:r>
              <a:rPr lang="uk-UA" dirty="0" smtClean="0"/>
              <a:t>- управління є невід'ємною частиною Linux. Оскільки ОС можна налаштувати практично в кожному аспекті, це чудова платформа для створення мережевих додатків. Завдяки цьому багато чудових мережевих програмних засобів доступні лише для Linux.</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20</a:t>
            </a:fld>
            <a:endParaRPr lang="uk-UA" dirty="0"/>
          </a:p>
        </p:txBody>
      </p:sp>
      <p:sp>
        <p:nvSpPr>
          <p:cNvPr id="4" name="Прямоугольник 3"/>
          <p:cNvSpPr/>
          <p:nvPr/>
        </p:nvSpPr>
        <p:spPr>
          <a:xfrm>
            <a:off x="0" y="0"/>
            <a:ext cx="4214810" cy="338554"/>
          </a:xfrm>
          <a:prstGeom prst="rect">
            <a:avLst/>
          </a:prstGeom>
        </p:spPr>
        <p:txBody>
          <a:bodyPr wrap="square">
            <a:spAutoFit/>
          </a:bodyPr>
          <a:lstStyle/>
          <a:p>
            <a:r>
              <a:rPr lang="en-US" sz="1600" dirty="0" err="1" smtClean="0">
                <a:solidFill>
                  <a:schemeClr val="tx2">
                    <a:lumMod val="75000"/>
                  </a:schemeClr>
                </a:solidFill>
              </a:rPr>
              <a:t>Робота</a:t>
            </a:r>
            <a:r>
              <a:rPr lang="en-US" sz="1600" dirty="0" smtClean="0">
                <a:solidFill>
                  <a:schemeClr val="tx2">
                    <a:lumMod val="75000"/>
                  </a:schemeClr>
                </a:solidFill>
              </a:rPr>
              <a:t> </a:t>
            </a:r>
            <a:r>
              <a:rPr lang="en-US" sz="1600" dirty="0" err="1" smtClean="0">
                <a:solidFill>
                  <a:schemeClr val="tx2">
                    <a:lumMod val="75000"/>
                  </a:schemeClr>
                </a:solidFill>
              </a:rPr>
              <a:t>на</a:t>
            </a:r>
            <a:r>
              <a:rPr lang="en-US" sz="1600" dirty="0" smtClean="0">
                <a:solidFill>
                  <a:schemeClr val="tx2">
                    <a:lumMod val="75000"/>
                  </a:schemeClr>
                </a:solidFill>
              </a:rPr>
              <a:t> </a:t>
            </a:r>
            <a:r>
              <a:rPr lang="en-US" sz="1600" dirty="0" err="1" smtClean="0">
                <a:solidFill>
                  <a:schemeClr val="tx2">
                    <a:lumMod val="75000"/>
                  </a:schemeClr>
                </a:solidFill>
              </a:rPr>
              <a:t>хості</a:t>
            </a:r>
            <a:r>
              <a:rPr lang="en-US" sz="1600" dirty="0" smtClean="0">
                <a:solidFill>
                  <a:schemeClr val="tx2">
                    <a:lumMod val="75000"/>
                  </a:schemeClr>
                </a:solidFill>
              </a:rPr>
              <a:t> Linux</a:t>
            </a:r>
            <a:endParaRPr lang="uk-UA" sz="1600" dirty="0" smtClean="0">
              <a:solidFill>
                <a:schemeClr val="tx2">
                  <a:lumMod val="75000"/>
                </a:schemeClr>
              </a:solidFill>
            </a:endParaRPr>
          </a:p>
        </p:txBody>
      </p:sp>
      <p:sp>
        <p:nvSpPr>
          <p:cNvPr id="7" name="Прямоугольник 6"/>
          <p:cNvSpPr/>
          <p:nvPr/>
        </p:nvSpPr>
        <p:spPr>
          <a:xfrm>
            <a:off x="0" y="285728"/>
            <a:ext cx="9144000" cy="2246769"/>
          </a:xfrm>
          <a:prstGeom prst="rect">
            <a:avLst/>
          </a:prstGeom>
        </p:spPr>
        <p:txBody>
          <a:bodyPr wrap="square">
            <a:spAutoFit/>
          </a:bodyPr>
          <a:lstStyle/>
          <a:p>
            <a:r>
              <a:rPr lang="uk-UA" sz="1400" dirty="0" smtClean="0"/>
              <a:t>Багато програм для кінцевих користувачів - це складні програми, написані компільованими мовами.</a:t>
            </a:r>
          </a:p>
          <a:p>
            <a:r>
              <a:rPr lang="uk-UA" sz="1400" dirty="0" smtClean="0"/>
              <a:t>Для полегшення процесу встановлення Linux часто включає програми, які називаються менеджерами пакетів.</a:t>
            </a:r>
          </a:p>
          <a:p>
            <a:r>
              <a:rPr lang="uk-UA" sz="1400" b="1" u="sng" dirty="0" smtClean="0">
                <a:solidFill>
                  <a:srgbClr val="FFFF00"/>
                </a:solidFill>
              </a:rPr>
              <a:t>Пакет</a:t>
            </a:r>
            <a:r>
              <a:rPr lang="uk-UA" sz="1400" b="1" u="sng" dirty="0" smtClean="0"/>
              <a:t> - це термін, який використовується для позначення програми та всіх допоміжних файлів</a:t>
            </a:r>
            <a:r>
              <a:rPr lang="uk-UA" sz="1400" dirty="0" smtClean="0"/>
              <a:t>.</a:t>
            </a:r>
          </a:p>
          <a:p>
            <a:r>
              <a:rPr lang="uk-UA" sz="1400" dirty="0" smtClean="0"/>
              <a:t>За допомогою диспетчера пакетів для встановлення пакету всі необхідні файли розміщуються у правильному розташуванні файлової системи.</a:t>
            </a:r>
          </a:p>
          <a:p>
            <a:r>
              <a:rPr lang="uk-UA" sz="1400" dirty="0" smtClean="0"/>
              <a:t>Менеджери пакетів різняться залежно від дистрибутивів Linux. Наприклад, </a:t>
            </a:r>
            <a:r>
              <a:rPr lang="uk-UA" sz="1400" b="1" dirty="0" smtClean="0">
                <a:solidFill>
                  <a:schemeClr val="tx2">
                    <a:lumMod val="75000"/>
                  </a:schemeClr>
                </a:solidFill>
              </a:rPr>
              <a:t>pacman</a:t>
            </a:r>
            <a:r>
              <a:rPr lang="uk-UA" sz="1400" dirty="0" smtClean="0"/>
              <a:t> використовується </a:t>
            </a:r>
            <a:r>
              <a:rPr lang="uk-UA" sz="1400" dirty="0" smtClean="0">
                <a:solidFill>
                  <a:srgbClr val="FFC000"/>
                </a:solidFill>
              </a:rPr>
              <a:t>Arch Linux</a:t>
            </a:r>
            <a:r>
              <a:rPr lang="uk-UA" sz="1400" dirty="0" smtClean="0"/>
              <a:t>, тоді як </a:t>
            </a:r>
            <a:r>
              <a:rPr lang="uk-UA" sz="1400" b="1" dirty="0" smtClean="0">
                <a:solidFill>
                  <a:schemeClr val="tx2">
                    <a:lumMod val="75000"/>
                  </a:schemeClr>
                </a:solidFill>
              </a:rPr>
              <a:t>dpkg</a:t>
            </a:r>
            <a:r>
              <a:rPr lang="uk-UA" sz="1400" b="1" dirty="0" smtClean="0"/>
              <a:t> </a:t>
            </a:r>
            <a:r>
              <a:rPr lang="uk-UA" sz="1400" dirty="0" smtClean="0"/>
              <a:t>(пакет </a:t>
            </a:r>
            <a:r>
              <a:rPr lang="uk-UA" sz="1400" dirty="0" smtClean="0">
                <a:solidFill>
                  <a:srgbClr val="FFC000"/>
                </a:solidFill>
              </a:rPr>
              <a:t>Debian</a:t>
            </a:r>
            <a:r>
              <a:rPr lang="uk-UA" sz="1400" dirty="0" smtClean="0"/>
              <a:t>) та </a:t>
            </a:r>
            <a:r>
              <a:rPr lang="uk-UA" sz="1400" b="1" dirty="0" smtClean="0">
                <a:solidFill>
                  <a:schemeClr val="tx2">
                    <a:lumMod val="75000"/>
                  </a:schemeClr>
                </a:solidFill>
              </a:rPr>
              <a:t>apt</a:t>
            </a:r>
            <a:r>
              <a:rPr lang="uk-UA" sz="1400" b="1" dirty="0" smtClean="0"/>
              <a:t> </a:t>
            </a:r>
            <a:r>
              <a:rPr lang="uk-UA" sz="1400" dirty="0" smtClean="0"/>
              <a:t>(</a:t>
            </a:r>
            <a:r>
              <a:rPr lang="uk-UA" sz="1400" dirty="0" smtClean="0">
                <a:solidFill>
                  <a:schemeClr val="tx2">
                    <a:lumMod val="75000"/>
                  </a:schemeClr>
                </a:solidFill>
              </a:rPr>
              <a:t>Advanced Packaging Tool</a:t>
            </a:r>
            <a:r>
              <a:rPr lang="uk-UA" sz="1400" dirty="0" smtClean="0"/>
              <a:t>) використовуються в дистрибутивах </a:t>
            </a:r>
            <a:r>
              <a:rPr lang="uk-UA" sz="1400" dirty="0" smtClean="0">
                <a:solidFill>
                  <a:srgbClr val="FFC000"/>
                </a:solidFill>
              </a:rPr>
              <a:t>Debian</a:t>
            </a:r>
            <a:r>
              <a:rPr lang="uk-UA" sz="1400" dirty="0" smtClean="0"/>
              <a:t> та </a:t>
            </a:r>
            <a:r>
              <a:rPr lang="uk-UA" sz="1400" dirty="0" smtClean="0">
                <a:solidFill>
                  <a:srgbClr val="FFC000"/>
                </a:solidFill>
              </a:rPr>
              <a:t>Ubuntu</a:t>
            </a:r>
            <a:r>
              <a:rPr lang="uk-UA" sz="1400" dirty="0" smtClean="0"/>
              <a:t> Linux.</a:t>
            </a:r>
          </a:p>
        </p:txBody>
      </p:sp>
      <p:sp>
        <p:nvSpPr>
          <p:cNvPr id="8" name="Прямоугольник 7"/>
          <p:cNvSpPr/>
          <p:nvPr/>
        </p:nvSpPr>
        <p:spPr>
          <a:xfrm>
            <a:off x="0" y="2643182"/>
            <a:ext cx="9144000" cy="1815882"/>
          </a:xfrm>
          <a:prstGeom prst="rect">
            <a:avLst/>
          </a:prstGeom>
        </p:spPr>
        <p:txBody>
          <a:bodyPr wrap="square">
            <a:spAutoFit/>
          </a:bodyPr>
          <a:lstStyle/>
          <a:p>
            <a:r>
              <a:rPr lang="en-US" sz="1400" dirty="0" err="1" smtClean="0">
                <a:solidFill>
                  <a:schemeClr val="tx2">
                    <a:lumMod val="75000"/>
                  </a:schemeClr>
                </a:solidFill>
              </a:rPr>
              <a:t>Постійне</a:t>
            </a:r>
            <a:r>
              <a:rPr lang="en-US" sz="1400" dirty="0" smtClean="0">
                <a:solidFill>
                  <a:schemeClr val="tx2">
                    <a:lumMod val="75000"/>
                  </a:schemeClr>
                </a:solidFill>
              </a:rPr>
              <a:t> </a:t>
            </a:r>
            <a:r>
              <a:rPr lang="en-US" sz="1400" dirty="0" err="1" smtClean="0">
                <a:solidFill>
                  <a:schemeClr val="tx2">
                    <a:lumMod val="75000"/>
                  </a:schemeClr>
                </a:solidFill>
              </a:rPr>
              <a:t>оновлення</a:t>
            </a:r>
            <a:r>
              <a:rPr lang="en-US" sz="1400" dirty="0" smtClean="0">
                <a:solidFill>
                  <a:schemeClr val="tx2">
                    <a:lumMod val="75000"/>
                  </a:schemeClr>
                </a:solidFill>
              </a:rPr>
              <a:t> </a:t>
            </a:r>
            <a:r>
              <a:rPr lang="en-US" sz="1400" dirty="0" err="1" smtClean="0">
                <a:solidFill>
                  <a:schemeClr val="tx2">
                    <a:lumMod val="75000"/>
                  </a:schemeClr>
                </a:solidFill>
              </a:rPr>
              <a:t>системи</a:t>
            </a:r>
            <a:r>
              <a:rPr lang="uk-UA" sz="1400" dirty="0" smtClean="0">
                <a:solidFill>
                  <a:schemeClr val="tx2">
                    <a:lumMod val="75000"/>
                  </a:schemeClr>
                </a:solidFill>
              </a:rPr>
              <a:t>. </a:t>
            </a:r>
            <a:r>
              <a:rPr lang="uk-UA" sz="1400" dirty="0" smtClean="0"/>
              <a:t>Також відомі як виправлення, оновлення ОС періодично випускаються компаніями ОС для усунення будь-яких відомих вразливостей їх операційних систем.</a:t>
            </a:r>
          </a:p>
          <a:p>
            <a:r>
              <a:rPr lang="uk-UA" sz="1400" dirty="0" smtClean="0"/>
              <a:t>Поки компанії мають графіки оновлення, випуск позапланових оновлень ОС може відбуватися, коли в коді ОС виявляється критична вразливість.</a:t>
            </a:r>
          </a:p>
          <a:p>
            <a:r>
              <a:rPr lang="uk-UA" sz="1400" dirty="0" smtClean="0"/>
              <a:t>Сучасні операційні системи попереджатимуть користувача, коли оновлення доступні для завантаження та встановлення, але користувач може перевірити наявність оновлень у будь-який час.</a:t>
            </a:r>
          </a:p>
          <a:p>
            <a:r>
              <a:rPr lang="uk-UA" sz="1400" dirty="0" smtClean="0"/>
              <a:t>У наступній таблиці порівнюються команди розподілу Arch Linux та Debian / Ubuntu Linux для виконання основних операцій системи пакетів.</a:t>
            </a:r>
          </a:p>
        </p:txBody>
      </p:sp>
      <p:graphicFrame>
        <p:nvGraphicFramePr>
          <p:cNvPr id="9" name="Таблица 8"/>
          <p:cNvGraphicFramePr>
            <a:graphicFrameLocks noGrp="1"/>
          </p:cNvGraphicFramePr>
          <p:nvPr/>
        </p:nvGraphicFramePr>
        <p:xfrm>
          <a:off x="1500166" y="5000636"/>
          <a:ext cx="6500859" cy="1226820"/>
        </p:xfrm>
        <a:graphic>
          <a:graphicData uri="http://schemas.openxmlformats.org/drawingml/2006/table">
            <a:tbl>
              <a:tblPr/>
              <a:tblGrid>
                <a:gridCol w="3843667"/>
                <a:gridCol w="1210375"/>
                <a:gridCol w="1446817"/>
              </a:tblGrid>
              <a:tr h="0">
                <a:tc>
                  <a:txBody>
                    <a:bodyPr/>
                    <a:lstStyle/>
                    <a:p>
                      <a:pPr>
                        <a:lnSpc>
                          <a:spcPct val="115000"/>
                        </a:lnSpc>
                        <a:spcAft>
                          <a:spcPts val="0"/>
                        </a:spcAft>
                      </a:pPr>
                      <a:r>
                        <a:rPr lang="uk-UA" sz="1400" dirty="0">
                          <a:solidFill>
                            <a:schemeClr val="tx1"/>
                          </a:solidFill>
                          <a:latin typeface="Calibri"/>
                          <a:ea typeface="Times New Roman"/>
                          <a:cs typeface="Calibri"/>
                        </a:rPr>
                        <a:t>Завдання</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err="1">
                          <a:solidFill>
                            <a:schemeClr val="tx1"/>
                          </a:solidFill>
                          <a:latin typeface="Calibri"/>
                          <a:ea typeface="Times New Roman"/>
                          <a:cs typeface="Calibri"/>
                        </a:rPr>
                        <a:t>Arch</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a:solidFill>
                            <a:schemeClr val="tx1"/>
                          </a:solidFill>
                          <a:latin typeface="Calibri"/>
                          <a:ea typeface="Times New Roman"/>
                          <a:cs typeface="Calibri"/>
                        </a:rPr>
                        <a:t>Debian / Ubuntu</a:t>
                      </a:r>
                      <a:endParaRPr lang="uk-UA" sz="1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400" dirty="0">
                          <a:solidFill>
                            <a:schemeClr val="tx1"/>
                          </a:solidFill>
                          <a:latin typeface="Calibri"/>
                          <a:ea typeface="Times New Roman"/>
                          <a:cs typeface="Calibri"/>
                        </a:rPr>
                        <a:t>Встановіть пакет за назвою</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err="1">
                          <a:solidFill>
                            <a:schemeClr val="tx1"/>
                          </a:solidFill>
                          <a:latin typeface="Calibri"/>
                          <a:ea typeface="Times New Roman"/>
                          <a:cs typeface="Calibri"/>
                        </a:rPr>
                        <a:t>pacman</a:t>
                      </a:r>
                      <a:r>
                        <a:rPr lang="uk-UA" sz="1400" dirty="0">
                          <a:solidFill>
                            <a:schemeClr val="tx1"/>
                          </a:solidFill>
                          <a:latin typeface="Calibri"/>
                          <a:ea typeface="Times New Roman"/>
                          <a:cs typeface="Calibri"/>
                        </a:rPr>
                        <a:t> –S</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a:solidFill>
                            <a:schemeClr val="tx1"/>
                          </a:solidFill>
                          <a:latin typeface="Calibri"/>
                          <a:ea typeface="Times New Roman"/>
                          <a:cs typeface="Calibri"/>
                        </a:rPr>
                        <a:t>apt install</a:t>
                      </a:r>
                      <a:endParaRPr lang="uk-UA" sz="1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400" dirty="0">
                          <a:solidFill>
                            <a:schemeClr val="tx1"/>
                          </a:solidFill>
                          <a:latin typeface="Calibri"/>
                          <a:ea typeface="Times New Roman"/>
                          <a:cs typeface="Calibri"/>
                        </a:rPr>
                        <a:t>Видаліть пакет за назвою</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err="1">
                          <a:solidFill>
                            <a:schemeClr val="tx1"/>
                          </a:solidFill>
                          <a:latin typeface="Calibri"/>
                          <a:ea typeface="Times New Roman"/>
                          <a:cs typeface="Calibri"/>
                        </a:rPr>
                        <a:t>pacman</a:t>
                      </a:r>
                      <a:r>
                        <a:rPr lang="uk-UA" sz="1400" dirty="0">
                          <a:solidFill>
                            <a:schemeClr val="tx1"/>
                          </a:solidFill>
                          <a:latin typeface="Calibri"/>
                          <a:ea typeface="Times New Roman"/>
                          <a:cs typeface="Calibri"/>
                        </a:rPr>
                        <a:t> –Rs</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err="1">
                          <a:solidFill>
                            <a:schemeClr val="tx1"/>
                          </a:solidFill>
                          <a:latin typeface="Calibri"/>
                          <a:ea typeface="Times New Roman"/>
                          <a:cs typeface="Calibri"/>
                        </a:rPr>
                        <a:t>apt</a:t>
                      </a:r>
                      <a:r>
                        <a:rPr lang="uk-UA" sz="1400" dirty="0">
                          <a:solidFill>
                            <a:schemeClr val="tx1"/>
                          </a:solidFill>
                          <a:latin typeface="Calibri"/>
                          <a:ea typeface="Times New Roman"/>
                          <a:cs typeface="Calibri"/>
                        </a:rPr>
                        <a:t> </a:t>
                      </a:r>
                      <a:r>
                        <a:rPr lang="uk-UA" sz="1400" dirty="0" err="1">
                          <a:solidFill>
                            <a:schemeClr val="tx1"/>
                          </a:solidFill>
                          <a:latin typeface="Calibri"/>
                          <a:ea typeface="Times New Roman"/>
                          <a:cs typeface="Calibri"/>
                        </a:rPr>
                        <a:t>remove</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400" dirty="0" err="1">
                          <a:solidFill>
                            <a:schemeClr val="tx1"/>
                          </a:solidFill>
                          <a:latin typeface="Calibri"/>
                          <a:ea typeface="Times New Roman"/>
                          <a:cs typeface="Calibri"/>
                        </a:rPr>
                        <a:t>Оновіть</a:t>
                      </a:r>
                      <a:r>
                        <a:rPr lang="uk-UA" sz="1400" dirty="0">
                          <a:solidFill>
                            <a:schemeClr val="tx1"/>
                          </a:solidFill>
                          <a:latin typeface="Calibri"/>
                          <a:ea typeface="Times New Roman"/>
                          <a:cs typeface="Calibri"/>
                        </a:rPr>
                        <a:t> локальний пакет</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a:solidFill>
                            <a:schemeClr val="tx1"/>
                          </a:solidFill>
                          <a:latin typeface="Calibri"/>
                          <a:ea typeface="Times New Roman"/>
                          <a:cs typeface="Calibri"/>
                        </a:rPr>
                        <a:t>pacman –Syy</a:t>
                      </a:r>
                      <a:endParaRPr lang="uk-UA" sz="1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a:solidFill>
                            <a:schemeClr val="tx1"/>
                          </a:solidFill>
                          <a:latin typeface="Calibri"/>
                          <a:ea typeface="Times New Roman"/>
                          <a:cs typeface="Calibri"/>
                        </a:rPr>
                        <a:t>apt-</a:t>
                      </a:r>
                      <a:r>
                        <a:rPr lang="uk-UA" sz="1400" dirty="0" err="1">
                          <a:solidFill>
                            <a:schemeClr val="tx1"/>
                          </a:solidFill>
                          <a:latin typeface="Calibri"/>
                          <a:ea typeface="Times New Roman"/>
                          <a:cs typeface="Calibri"/>
                        </a:rPr>
                        <a:t>get</a:t>
                      </a:r>
                      <a:r>
                        <a:rPr lang="uk-UA" sz="1400" dirty="0">
                          <a:solidFill>
                            <a:schemeClr val="tx1"/>
                          </a:solidFill>
                          <a:latin typeface="Calibri"/>
                          <a:ea typeface="Times New Roman"/>
                          <a:cs typeface="Calibri"/>
                        </a:rPr>
                        <a:t> </a:t>
                      </a:r>
                      <a:r>
                        <a:rPr lang="uk-UA" sz="1400" dirty="0" err="1">
                          <a:solidFill>
                            <a:schemeClr val="tx1"/>
                          </a:solidFill>
                          <a:latin typeface="Calibri"/>
                          <a:ea typeface="Times New Roman"/>
                          <a:cs typeface="Calibri"/>
                        </a:rPr>
                        <a:t>update</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uk-UA" sz="1400" dirty="0" err="1">
                          <a:solidFill>
                            <a:schemeClr val="tx1"/>
                          </a:solidFill>
                          <a:latin typeface="Calibri"/>
                          <a:ea typeface="Times New Roman"/>
                          <a:cs typeface="Calibri"/>
                        </a:rPr>
                        <a:t>Оновіть</a:t>
                      </a:r>
                      <a:r>
                        <a:rPr lang="uk-UA" sz="1400" dirty="0">
                          <a:solidFill>
                            <a:schemeClr val="tx1"/>
                          </a:solidFill>
                          <a:latin typeface="Calibri"/>
                          <a:ea typeface="Times New Roman"/>
                          <a:cs typeface="Calibri"/>
                        </a:rPr>
                        <a:t> усі встановлені на даний момент пакети</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err="1">
                          <a:solidFill>
                            <a:schemeClr val="tx1"/>
                          </a:solidFill>
                          <a:latin typeface="Calibri"/>
                          <a:ea typeface="Times New Roman"/>
                          <a:cs typeface="Calibri"/>
                        </a:rPr>
                        <a:t>pacman</a:t>
                      </a:r>
                      <a:r>
                        <a:rPr lang="uk-UA" sz="1400" dirty="0">
                          <a:solidFill>
                            <a:schemeClr val="tx1"/>
                          </a:solidFill>
                          <a:latin typeface="Calibri"/>
                          <a:ea typeface="Times New Roman"/>
                          <a:cs typeface="Calibri"/>
                        </a:rPr>
                        <a:t> –Syu</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uk-UA" sz="1400" dirty="0">
                          <a:solidFill>
                            <a:schemeClr val="tx1"/>
                          </a:solidFill>
                          <a:latin typeface="Calibri"/>
                          <a:ea typeface="Times New Roman"/>
                          <a:cs typeface="Calibri"/>
                        </a:rPr>
                        <a:t>apt-</a:t>
                      </a:r>
                      <a:r>
                        <a:rPr lang="uk-UA" sz="1400" dirty="0" err="1">
                          <a:solidFill>
                            <a:schemeClr val="tx1"/>
                          </a:solidFill>
                          <a:latin typeface="Calibri"/>
                          <a:ea typeface="Times New Roman"/>
                          <a:cs typeface="Calibri"/>
                        </a:rPr>
                        <a:t>get</a:t>
                      </a:r>
                      <a:r>
                        <a:rPr lang="uk-UA" sz="1400" dirty="0">
                          <a:solidFill>
                            <a:schemeClr val="tx1"/>
                          </a:solidFill>
                          <a:latin typeface="Calibri"/>
                          <a:ea typeface="Times New Roman"/>
                          <a:cs typeface="Calibri"/>
                        </a:rPr>
                        <a:t> </a:t>
                      </a:r>
                      <a:r>
                        <a:rPr lang="uk-UA" sz="1400" dirty="0" err="1">
                          <a:solidFill>
                            <a:schemeClr val="tx1"/>
                          </a:solidFill>
                          <a:latin typeface="Calibri"/>
                          <a:ea typeface="Times New Roman"/>
                          <a:cs typeface="Calibri"/>
                        </a:rPr>
                        <a:t>upgrade</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21</a:t>
            </a:fld>
            <a:endParaRPr lang="uk-UA" dirty="0"/>
          </a:p>
        </p:txBody>
      </p:sp>
      <p:sp>
        <p:nvSpPr>
          <p:cNvPr id="4" name="Прямоугольник 3"/>
          <p:cNvSpPr/>
          <p:nvPr/>
        </p:nvSpPr>
        <p:spPr>
          <a:xfrm>
            <a:off x="0" y="0"/>
            <a:ext cx="4214810" cy="338554"/>
          </a:xfrm>
          <a:prstGeom prst="rect">
            <a:avLst/>
          </a:prstGeom>
        </p:spPr>
        <p:txBody>
          <a:bodyPr wrap="square">
            <a:spAutoFit/>
          </a:bodyPr>
          <a:lstStyle/>
          <a:p>
            <a:r>
              <a:rPr lang="uk-UA" sz="1600" dirty="0" err="1" smtClean="0">
                <a:solidFill>
                  <a:schemeClr val="tx2">
                    <a:lumMod val="75000"/>
                  </a:schemeClr>
                </a:solidFill>
              </a:rPr>
              <a:t>Processes</a:t>
            </a:r>
            <a:r>
              <a:rPr lang="uk-UA" sz="1600" dirty="0" smtClean="0">
                <a:solidFill>
                  <a:schemeClr val="tx2">
                    <a:lumMod val="75000"/>
                  </a:schemeClr>
                </a:solidFill>
              </a:rPr>
              <a:t> </a:t>
            </a:r>
            <a:r>
              <a:rPr lang="uk-UA" sz="1600" dirty="0" err="1" smtClean="0">
                <a:solidFill>
                  <a:schemeClr val="tx2">
                    <a:lumMod val="75000"/>
                  </a:schemeClr>
                </a:solidFill>
              </a:rPr>
              <a:t>and</a:t>
            </a:r>
            <a:r>
              <a:rPr lang="uk-UA" sz="1600" dirty="0" smtClean="0">
                <a:solidFill>
                  <a:schemeClr val="tx2">
                    <a:lumMod val="75000"/>
                  </a:schemeClr>
                </a:solidFill>
              </a:rPr>
              <a:t> </a:t>
            </a:r>
            <a:r>
              <a:rPr lang="uk-UA" sz="1600" dirty="0" err="1" smtClean="0">
                <a:solidFill>
                  <a:schemeClr val="tx2">
                    <a:lumMod val="75000"/>
                  </a:schemeClr>
                </a:solidFill>
              </a:rPr>
              <a:t>Forks</a:t>
            </a:r>
            <a:endParaRPr lang="uk-UA" sz="1600" dirty="0" smtClean="0">
              <a:solidFill>
                <a:schemeClr val="tx2">
                  <a:lumMod val="75000"/>
                </a:schemeClr>
              </a:solidFill>
            </a:endParaRPr>
          </a:p>
        </p:txBody>
      </p:sp>
      <p:sp>
        <p:nvSpPr>
          <p:cNvPr id="7" name="Прямоугольник 6"/>
          <p:cNvSpPr/>
          <p:nvPr/>
        </p:nvSpPr>
        <p:spPr>
          <a:xfrm>
            <a:off x="0" y="285728"/>
            <a:ext cx="9144000" cy="2677656"/>
          </a:xfrm>
          <a:prstGeom prst="rect">
            <a:avLst/>
          </a:prstGeom>
        </p:spPr>
        <p:txBody>
          <a:bodyPr wrap="square">
            <a:spAutoFit/>
          </a:bodyPr>
          <a:lstStyle/>
          <a:p>
            <a:r>
              <a:rPr lang="uk-UA" sz="1400" dirty="0" smtClean="0">
                <a:solidFill>
                  <a:srgbClr val="FFC000"/>
                </a:solidFill>
              </a:rPr>
              <a:t>Процес</a:t>
            </a:r>
            <a:r>
              <a:rPr lang="uk-UA" sz="1400" dirty="0" smtClean="0"/>
              <a:t> - це запущений примірник комп’ютерної програми.</a:t>
            </a:r>
          </a:p>
          <a:p>
            <a:r>
              <a:rPr lang="uk-UA" sz="1400" dirty="0" err="1" smtClean="0"/>
              <a:t>Багатозадачність</a:t>
            </a:r>
            <a:r>
              <a:rPr lang="uk-UA" sz="1400" dirty="0" smtClean="0"/>
              <a:t> операційних систем дозволяє виконувати багато процесів одночасно.</a:t>
            </a:r>
          </a:p>
          <a:p>
            <a:r>
              <a:rPr lang="uk-UA" sz="1400" dirty="0" err="1" smtClean="0">
                <a:solidFill>
                  <a:srgbClr val="FFC000"/>
                </a:solidFill>
              </a:rPr>
              <a:t>Форкінг</a:t>
            </a:r>
            <a:r>
              <a:rPr lang="uk-UA" sz="1400" dirty="0" smtClean="0"/>
              <a:t> - це метод, який ядро використовує, щоб дозволити процесу створити свою копію.</a:t>
            </a:r>
          </a:p>
          <a:p>
            <a:r>
              <a:rPr lang="uk-UA" sz="1400" dirty="0" smtClean="0"/>
              <a:t>Процесам потрібен спосіб створення нових процесів у багатозадачних операційних системах.</a:t>
            </a:r>
          </a:p>
          <a:p>
            <a:r>
              <a:rPr lang="uk-UA" sz="1400" dirty="0" smtClean="0"/>
              <a:t>Операція </a:t>
            </a:r>
            <a:r>
              <a:rPr lang="uk-UA" sz="1400" dirty="0" err="1" smtClean="0"/>
              <a:t>форкінгу</a:t>
            </a:r>
            <a:r>
              <a:rPr lang="uk-UA" sz="1400" dirty="0" smtClean="0"/>
              <a:t> - це єдиний спосіб зробити це в Linux.</a:t>
            </a:r>
          </a:p>
          <a:p>
            <a:r>
              <a:rPr lang="uk-UA" sz="1400" dirty="0" smtClean="0"/>
              <a:t>Розгалуження важливо з багатьох причин. Один із них стосується масштабованості процесів.</a:t>
            </a:r>
          </a:p>
          <a:p>
            <a:r>
              <a:rPr lang="uk-UA" sz="1400" dirty="0" smtClean="0"/>
              <a:t>Хорошим прикладом є популярний веб-сервер Apache. </a:t>
            </a:r>
            <a:r>
              <a:rPr lang="uk-UA" sz="1400" dirty="0" err="1" smtClean="0"/>
              <a:t>Форк-уючи</a:t>
            </a:r>
            <a:r>
              <a:rPr lang="uk-UA" sz="1400" dirty="0" smtClean="0"/>
              <a:t> себе, </a:t>
            </a:r>
            <a:r>
              <a:rPr lang="uk-UA" sz="1400" dirty="0" err="1" smtClean="0"/>
              <a:t>Apache</a:t>
            </a:r>
            <a:r>
              <a:rPr lang="uk-UA" sz="1400" dirty="0" smtClean="0"/>
              <a:t> може обслуговувати велику кількість запитів із меншою кількістю системних ресурсів, ніж сервер на основі одного процесу.</a:t>
            </a:r>
          </a:p>
          <a:p>
            <a:r>
              <a:rPr lang="uk-UA" sz="1400" dirty="0" smtClean="0"/>
              <a:t>Коли процес викликає </a:t>
            </a:r>
            <a:r>
              <a:rPr lang="en-US" sz="1400" dirty="0" smtClean="0">
                <a:solidFill>
                  <a:schemeClr val="tx2">
                    <a:lumMod val="75000"/>
                  </a:schemeClr>
                </a:solidFill>
              </a:rPr>
              <a:t>fork</a:t>
            </a:r>
            <a:r>
              <a:rPr lang="uk-UA" sz="1400" dirty="0" smtClean="0"/>
              <a:t>, він стає </a:t>
            </a:r>
            <a:r>
              <a:rPr lang="uk-UA" sz="1400" u="sng" dirty="0" smtClean="0"/>
              <a:t>батьківським</a:t>
            </a:r>
            <a:r>
              <a:rPr lang="uk-UA" sz="1400" dirty="0" smtClean="0"/>
              <a:t> процесом, а нещодавно створений процес називається його </a:t>
            </a:r>
            <a:r>
              <a:rPr lang="uk-UA" sz="1400" u="sng" dirty="0" smtClean="0"/>
              <a:t>дочірнім</a:t>
            </a:r>
            <a:r>
              <a:rPr lang="uk-UA" sz="1400" dirty="0" smtClean="0"/>
              <a:t> процесом. Після </a:t>
            </a:r>
            <a:r>
              <a:rPr lang="en-US" sz="1400" dirty="0" smtClean="0">
                <a:solidFill>
                  <a:schemeClr val="tx2">
                    <a:lumMod val="75000"/>
                  </a:schemeClr>
                </a:solidFill>
              </a:rPr>
              <a:t>forks</a:t>
            </a:r>
            <a:r>
              <a:rPr lang="uk-UA" sz="1400" dirty="0" smtClean="0"/>
              <a:t>-у процеси є певною мірою незалежними процесами; вони мають різні ідентифікатори процесів, але запускають однаковий програмний код.</a:t>
            </a:r>
          </a:p>
          <a:p>
            <a:r>
              <a:rPr lang="uk-UA" sz="1400" dirty="0" smtClean="0"/>
              <a:t>У таблиці перелічено три команди, які використовуються для управління процесами.</a:t>
            </a:r>
          </a:p>
        </p:txBody>
      </p:sp>
      <p:graphicFrame>
        <p:nvGraphicFramePr>
          <p:cNvPr id="10" name="Таблица 9"/>
          <p:cNvGraphicFramePr>
            <a:graphicFrameLocks noGrp="1"/>
          </p:cNvGraphicFramePr>
          <p:nvPr/>
        </p:nvGraphicFramePr>
        <p:xfrm>
          <a:off x="214282" y="3214686"/>
          <a:ext cx="8358246" cy="3286148"/>
        </p:xfrm>
        <a:graphic>
          <a:graphicData uri="http://schemas.openxmlformats.org/drawingml/2006/table">
            <a:tbl>
              <a:tblPr/>
              <a:tblGrid>
                <a:gridCol w="975296"/>
                <a:gridCol w="7382950"/>
              </a:tblGrid>
              <a:tr h="386606">
                <a:tc>
                  <a:txBody>
                    <a:bodyPr/>
                    <a:lstStyle/>
                    <a:p>
                      <a:pPr>
                        <a:spcAft>
                          <a:spcPts val="0"/>
                        </a:spcAft>
                      </a:pPr>
                      <a:r>
                        <a:rPr lang="uk-UA" sz="1400" dirty="0">
                          <a:solidFill>
                            <a:schemeClr val="tx1"/>
                          </a:solidFill>
                          <a:latin typeface="Calibri"/>
                          <a:ea typeface="Times New Roman"/>
                          <a:cs typeface="Times New Roman"/>
                        </a:rPr>
                        <a:t>команди</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uk-UA" sz="1400" dirty="0">
                          <a:solidFill>
                            <a:schemeClr val="tx1"/>
                          </a:solidFill>
                          <a:latin typeface="Calibri"/>
                          <a:ea typeface="Times New Roman"/>
                          <a:cs typeface="Times New Roman"/>
                        </a:rPr>
                        <a:t>опис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817">
                <a:tc>
                  <a:txBody>
                    <a:bodyPr/>
                    <a:lstStyle/>
                    <a:p>
                      <a:pPr algn="ctr">
                        <a:spcAft>
                          <a:spcPts val="0"/>
                        </a:spcAft>
                      </a:pPr>
                      <a:r>
                        <a:rPr lang="en-US" sz="1400" noProof="0" smtClean="0">
                          <a:solidFill>
                            <a:schemeClr val="tx2">
                              <a:lumMod val="75000"/>
                            </a:schemeClr>
                          </a:solidFill>
                          <a:latin typeface="Calibri"/>
                          <a:ea typeface="Times New Roman"/>
                          <a:cs typeface="Times New Roman"/>
                        </a:rPr>
                        <a:t>ps </a:t>
                      </a:r>
                      <a:endParaRPr lang="en-US" sz="1400" noProof="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400" dirty="0">
                          <a:solidFill>
                            <a:schemeClr val="tx1"/>
                          </a:solidFill>
                          <a:latin typeface="Calibri"/>
                          <a:ea typeface="Times New Roman"/>
                          <a:cs typeface="Times New Roman"/>
                        </a:rPr>
                        <a:t>• Використовується для переліку процесів, що працюють на комп'ютері під час його виклику</a:t>
                      </a:r>
                      <a:r>
                        <a:rPr lang="uk-UA" sz="1400" dirty="0" smtClean="0">
                          <a:solidFill>
                            <a:schemeClr val="tx1"/>
                          </a:solidFill>
                          <a:latin typeface="Calibri"/>
                          <a:ea typeface="Times New Roman"/>
                          <a:cs typeface="Times New Roman"/>
                        </a:rPr>
                        <a:t>.</a:t>
                      </a:r>
                      <a:endParaRPr lang="en-US" sz="1400" dirty="0" smtClean="0">
                        <a:solidFill>
                          <a:schemeClr val="tx1"/>
                        </a:solidFill>
                        <a:latin typeface="Calibri"/>
                        <a:ea typeface="Times New Roman"/>
                        <a:cs typeface="Times New Roman"/>
                      </a:endParaRPr>
                    </a:p>
                    <a:p>
                      <a:pPr>
                        <a:spcAft>
                          <a:spcPts val="0"/>
                        </a:spcAft>
                      </a:pPr>
                      <a:r>
                        <a:rPr lang="uk-UA" sz="1400" dirty="0" smtClean="0">
                          <a:solidFill>
                            <a:schemeClr val="tx1"/>
                          </a:solidFill>
                          <a:latin typeface="Calibri"/>
                          <a:ea typeface="Times New Roman"/>
                          <a:cs typeface="Times New Roman"/>
                        </a:rPr>
                        <a:t>• </a:t>
                      </a:r>
                      <a:r>
                        <a:rPr lang="uk-UA" sz="1400" dirty="0">
                          <a:solidFill>
                            <a:schemeClr val="tx1"/>
                          </a:solidFill>
                          <a:latin typeface="Calibri"/>
                          <a:ea typeface="Times New Roman"/>
                          <a:cs typeface="Times New Roman"/>
                        </a:rPr>
                        <a:t>Можна доручити відображати запущені процеси, що належать поточному користувачеві чи іншим користувачам</a:t>
                      </a:r>
                      <a:r>
                        <a:rPr lang="uk-UA" sz="1400" dirty="0" smtClean="0">
                          <a:solidFill>
                            <a:schemeClr val="tx1"/>
                          </a:solidFill>
                          <a:latin typeface="Calibri"/>
                          <a:ea typeface="Times New Roman"/>
                          <a:cs typeface="Times New Roman"/>
                        </a:rPr>
                        <a:t>.</a:t>
                      </a:r>
                      <a:endParaRPr lang="en-US" sz="1400" dirty="0" smtClean="0">
                        <a:solidFill>
                          <a:schemeClr val="tx1"/>
                        </a:solidFill>
                        <a:latin typeface="Calibri"/>
                        <a:ea typeface="Times New Roman"/>
                        <a:cs typeface="Times New Roman"/>
                      </a:endParaRPr>
                    </a:p>
                    <a:p>
                      <a:pPr>
                        <a:spcAft>
                          <a:spcPts val="0"/>
                        </a:spcAft>
                      </a:pPr>
                      <a:r>
                        <a:rPr lang="uk-UA" sz="1400" dirty="0" smtClean="0">
                          <a:solidFill>
                            <a:schemeClr val="tx1"/>
                          </a:solidFill>
                          <a:latin typeface="Calibri"/>
                          <a:ea typeface="Times New Roman"/>
                          <a:cs typeface="Times New Roman"/>
                        </a:rPr>
                        <a:t>• </a:t>
                      </a:r>
                      <a:r>
                        <a:rPr lang="uk-UA" sz="1400" dirty="0">
                          <a:solidFill>
                            <a:schemeClr val="tx1"/>
                          </a:solidFill>
                          <a:latin typeface="Calibri"/>
                          <a:ea typeface="Times New Roman"/>
                          <a:cs typeface="Times New Roman"/>
                        </a:rPr>
                        <a:t>Хоча перелік процесів не вимагає привілеїв </a:t>
                      </a:r>
                      <a:r>
                        <a:rPr lang="uk-UA" sz="1400" dirty="0">
                          <a:solidFill>
                            <a:schemeClr val="tx2">
                              <a:lumMod val="75000"/>
                            </a:schemeClr>
                          </a:solidFill>
                          <a:latin typeface="Calibri"/>
                          <a:ea typeface="Times New Roman"/>
                          <a:cs typeface="Times New Roman"/>
                        </a:rPr>
                        <a:t>root</a:t>
                      </a:r>
                      <a:r>
                        <a:rPr lang="uk-UA" sz="1400" dirty="0">
                          <a:solidFill>
                            <a:schemeClr val="tx1"/>
                          </a:solidFill>
                          <a:latin typeface="Calibri"/>
                          <a:ea typeface="Times New Roman"/>
                          <a:cs typeface="Times New Roman"/>
                        </a:rPr>
                        <a:t>, </a:t>
                      </a:r>
                      <a:r>
                        <a:rPr lang="uk-UA" sz="1400" dirty="0" smtClean="0">
                          <a:solidFill>
                            <a:schemeClr val="tx1"/>
                          </a:solidFill>
                          <a:latin typeface="Calibri"/>
                          <a:ea typeface="Times New Roman"/>
                          <a:cs typeface="Times New Roman"/>
                        </a:rPr>
                        <a:t>виключення </a:t>
                      </a:r>
                      <a:r>
                        <a:rPr lang="uk-UA" sz="1400" dirty="0">
                          <a:solidFill>
                            <a:schemeClr val="tx1"/>
                          </a:solidFill>
                          <a:latin typeface="Calibri"/>
                          <a:ea typeface="Times New Roman"/>
                          <a:cs typeface="Times New Roman"/>
                        </a:rPr>
                        <a:t>або зміна процесів інших користувачів </a:t>
                      </a:r>
                      <a:r>
                        <a:rPr lang="uk-UA" sz="1400" dirty="0" smtClean="0">
                          <a:solidFill>
                            <a:schemeClr val="tx1"/>
                          </a:solidFill>
                          <a:latin typeface="Calibri"/>
                          <a:ea typeface="Times New Roman"/>
                          <a:cs typeface="Times New Roman"/>
                        </a:rPr>
                        <a:t>вимагає.</a:t>
                      </a:r>
                      <a:endParaRPr lang="uk-UA" sz="1400" dirty="0">
                        <a:solidFill>
                          <a:schemeClr val="tx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908">
                <a:tc>
                  <a:txBody>
                    <a:bodyPr/>
                    <a:lstStyle/>
                    <a:p>
                      <a:pPr algn="ctr">
                        <a:spcAft>
                          <a:spcPts val="0"/>
                        </a:spcAft>
                      </a:pPr>
                      <a:r>
                        <a:rPr lang="en-US" sz="1400" noProof="0" smtClean="0">
                          <a:solidFill>
                            <a:schemeClr val="tx2">
                              <a:lumMod val="75000"/>
                            </a:schemeClr>
                          </a:solidFill>
                          <a:latin typeface="Calibri"/>
                          <a:ea typeface="Times New Roman"/>
                          <a:cs typeface="Times New Roman"/>
                        </a:rPr>
                        <a:t>top</a:t>
                      </a:r>
                      <a:endParaRPr lang="en-US" sz="1400" noProof="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400" dirty="0">
                          <a:solidFill>
                            <a:schemeClr val="tx1"/>
                          </a:solidFill>
                          <a:latin typeface="Calibri"/>
                          <a:ea typeface="Times New Roman"/>
                          <a:cs typeface="Times New Roman"/>
                        </a:rPr>
                        <a:t>• Використовується для переліку запущених процесів, але на відміну від </a:t>
                      </a:r>
                      <a:r>
                        <a:rPr lang="uk-UA" sz="1400" dirty="0">
                          <a:solidFill>
                            <a:schemeClr val="tx2">
                              <a:lumMod val="75000"/>
                            </a:schemeClr>
                          </a:solidFill>
                          <a:latin typeface="Calibri"/>
                          <a:ea typeface="Times New Roman"/>
                          <a:cs typeface="Times New Roman"/>
                        </a:rPr>
                        <a:t>ps</a:t>
                      </a:r>
                      <a:r>
                        <a:rPr lang="uk-UA" sz="1400" dirty="0">
                          <a:solidFill>
                            <a:schemeClr val="tx1"/>
                          </a:solidFill>
                          <a:latin typeface="Calibri"/>
                          <a:ea typeface="Times New Roman"/>
                          <a:cs typeface="Times New Roman"/>
                        </a:rPr>
                        <a:t>, </a:t>
                      </a:r>
                      <a:r>
                        <a:rPr lang="uk-UA" sz="1400" dirty="0">
                          <a:solidFill>
                            <a:schemeClr val="tx2">
                              <a:lumMod val="75000"/>
                            </a:schemeClr>
                          </a:solidFill>
                          <a:latin typeface="Calibri"/>
                          <a:ea typeface="Times New Roman"/>
                          <a:cs typeface="Times New Roman"/>
                        </a:rPr>
                        <a:t>top</a:t>
                      </a:r>
                      <a:r>
                        <a:rPr lang="uk-UA" sz="1400" dirty="0">
                          <a:solidFill>
                            <a:schemeClr val="tx1"/>
                          </a:solidFill>
                          <a:latin typeface="Calibri"/>
                          <a:ea typeface="Times New Roman"/>
                          <a:cs typeface="Times New Roman"/>
                        </a:rPr>
                        <a:t> продовжує відображати запущені процеси динамічно</a:t>
                      </a:r>
                      <a:r>
                        <a:rPr lang="uk-UA" sz="1400" dirty="0" smtClean="0">
                          <a:solidFill>
                            <a:schemeClr val="tx1"/>
                          </a:solidFill>
                          <a:latin typeface="Calibri"/>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817">
                <a:tc>
                  <a:txBody>
                    <a:bodyPr/>
                    <a:lstStyle/>
                    <a:p>
                      <a:pPr algn="ctr">
                        <a:spcAft>
                          <a:spcPts val="0"/>
                        </a:spcAft>
                      </a:pPr>
                      <a:r>
                        <a:rPr lang="en-US" sz="1400" noProof="0" dirty="0" smtClean="0">
                          <a:solidFill>
                            <a:schemeClr val="tx2">
                              <a:lumMod val="75000"/>
                            </a:schemeClr>
                          </a:solidFill>
                          <a:latin typeface="Calibri"/>
                          <a:ea typeface="Times New Roman"/>
                          <a:cs typeface="Times New Roman"/>
                        </a:rPr>
                        <a:t>kill</a:t>
                      </a:r>
                      <a:endParaRPr lang="en-US" sz="1400" noProof="0" dirty="0">
                        <a:solidFill>
                          <a:schemeClr val="tx2">
                            <a:lumMod val="75000"/>
                          </a:schemeClr>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uk-UA" sz="1400" dirty="0">
                          <a:solidFill>
                            <a:schemeClr val="tx1"/>
                          </a:solidFill>
                          <a:latin typeface="Calibri"/>
                          <a:ea typeface="Times New Roman"/>
                          <a:cs typeface="Times New Roman"/>
                        </a:rPr>
                        <a:t>• Використовується для модифікації поведінки певного процесу</a:t>
                      </a:r>
                      <a:r>
                        <a:rPr lang="uk-UA" sz="1400" dirty="0" smtClean="0">
                          <a:solidFill>
                            <a:schemeClr val="tx1"/>
                          </a:solidFill>
                          <a:latin typeface="Calibri"/>
                          <a:ea typeface="Times New Roman"/>
                          <a:cs typeface="Times New Roman"/>
                        </a:rPr>
                        <a:t>.</a:t>
                      </a:r>
                    </a:p>
                    <a:p>
                      <a:pPr>
                        <a:spcAft>
                          <a:spcPts val="0"/>
                        </a:spcAft>
                      </a:pPr>
                      <a:r>
                        <a:rPr lang="uk-UA" sz="1400" dirty="0" smtClean="0">
                          <a:solidFill>
                            <a:schemeClr val="tx1"/>
                          </a:solidFill>
                          <a:latin typeface="Calibri"/>
                          <a:ea typeface="Times New Roman"/>
                          <a:cs typeface="Times New Roman"/>
                        </a:rPr>
                        <a:t>• </a:t>
                      </a:r>
                      <a:r>
                        <a:rPr lang="uk-UA" sz="1400" dirty="0">
                          <a:solidFill>
                            <a:schemeClr val="tx1"/>
                          </a:solidFill>
                          <a:latin typeface="Calibri"/>
                          <a:ea typeface="Times New Roman"/>
                          <a:cs typeface="Times New Roman"/>
                        </a:rPr>
                        <a:t>Залежно від параметрів, </a:t>
                      </a:r>
                      <a:r>
                        <a:rPr lang="uk-UA" sz="1400" dirty="0">
                          <a:solidFill>
                            <a:schemeClr val="tx2">
                              <a:lumMod val="75000"/>
                            </a:schemeClr>
                          </a:solidFill>
                          <a:latin typeface="Calibri"/>
                          <a:ea typeface="Times New Roman"/>
                          <a:cs typeface="Times New Roman"/>
                        </a:rPr>
                        <a:t>kill</a:t>
                      </a:r>
                      <a:r>
                        <a:rPr lang="uk-UA" sz="1400" dirty="0">
                          <a:solidFill>
                            <a:schemeClr val="tx1"/>
                          </a:solidFill>
                          <a:latin typeface="Calibri"/>
                          <a:ea typeface="Times New Roman"/>
                          <a:cs typeface="Times New Roman"/>
                        </a:rPr>
                        <a:t> </a:t>
                      </a:r>
                      <a:r>
                        <a:rPr lang="uk-UA" sz="1400" dirty="0" smtClean="0">
                          <a:solidFill>
                            <a:schemeClr val="tx1"/>
                          </a:solidFill>
                          <a:latin typeface="Calibri"/>
                          <a:ea typeface="Times New Roman"/>
                          <a:cs typeface="Times New Roman"/>
                        </a:rPr>
                        <a:t>може </a:t>
                      </a:r>
                      <a:r>
                        <a:rPr lang="uk-UA" sz="1400" dirty="0">
                          <a:solidFill>
                            <a:schemeClr val="tx1"/>
                          </a:solidFill>
                          <a:latin typeface="Calibri"/>
                          <a:ea typeface="Times New Roman"/>
                          <a:cs typeface="Times New Roman"/>
                        </a:rPr>
                        <a:t>видалити, перезапустити або призупинити процес</a:t>
                      </a:r>
                      <a:r>
                        <a:rPr lang="uk-UA" sz="1400" dirty="0" smtClean="0">
                          <a:solidFill>
                            <a:schemeClr val="tx1"/>
                          </a:solidFill>
                          <a:latin typeface="Calibri"/>
                          <a:ea typeface="Times New Roman"/>
                          <a:cs typeface="Times New Roman"/>
                        </a:rPr>
                        <a:t>.</a:t>
                      </a:r>
                    </a:p>
                    <a:p>
                      <a:pPr>
                        <a:spcAft>
                          <a:spcPts val="0"/>
                        </a:spcAft>
                      </a:pPr>
                      <a:r>
                        <a:rPr lang="uk-UA" sz="1400" dirty="0" smtClean="0">
                          <a:solidFill>
                            <a:schemeClr val="tx1"/>
                          </a:solidFill>
                          <a:latin typeface="Calibri"/>
                          <a:ea typeface="Times New Roman"/>
                          <a:cs typeface="Times New Roman"/>
                        </a:rPr>
                        <a:t>• </a:t>
                      </a:r>
                      <a:r>
                        <a:rPr lang="uk-UA" sz="1400" dirty="0">
                          <a:solidFill>
                            <a:schemeClr val="tx1"/>
                          </a:solidFill>
                          <a:latin typeface="Calibri"/>
                          <a:ea typeface="Times New Roman"/>
                          <a:cs typeface="Times New Roman"/>
                        </a:rPr>
                        <a:t>У багатьох випадках користувач запускає </a:t>
                      </a:r>
                      <a:r>
                        <a:rPr lang="uk-UA" sz="1400" dirty="0">
                          <a:solidFill>
                            <a:schemeClr val="tx2">
                              <a:lumMod val="75000"/>
                            </a:schemeClr>
                          </a:solidFill>
                          <a:latin typeface="Calibri"/>
                          <a:ea typeface="Times New Roman"/>
                          <a:cs typeface="Times New Roman"/>
                        </a:rPr>
                        <a:t>ps</a:t>
                      </a:r>
                      <a:r>
                        <a:rPr lang="uk-UA" sz="1400" dirty="0">
                          <a:solidFill>
                            <a:schemeClr val="tx1"/>
                          </a:solidFill>
                          <a:latin typeface="Calibri"/>
                          <a:ea typeface="Times New Roman"/>
                          <a:cs typeface="Times New Roman"/>
                        </a:rPr>
                        <a:t> або </a:t>
                      </a:r>
                      <a:r>
                        <a:rPr lang="uk-UA" sz="1400" dirty="0">
                          <a:solidFill>
                            <a:schemeClr val="tx2">
                              <a:lumMod val="75000"/>
                            </a:schemeClr>
                          </a:solidFill>
                          <a:latin typeface="Calibri"/>
                          <a:ea typeface="Times New Roman"/>
                          <a:cs typeface="Times New Roman"/>
                        </a:rPr>
                        <a:t>top</a:t>
                      </a:r>
                      <a:r>
                        <a:rPr lang="uk-UA" sz="1400" dirty="0">
                          <a:solidFill>
                            <a:schemeClr val="tx1"/>
                          </a:solidFill>
                          <a:latin typeface="Calibri"/>
                          <a:ea typeface="Times New Roman"/>
                          <a:cs typeface="Times New Roman"/>
                        </a:rPr>
                        <a:t> перед запуском </a:t>
                      </a:r>
                      <a:r>
                        <a:rPr lang="uk-UA" sz="1400" dirty="0">
                          <a:solidFill>
                            <a:schemeClr val="tx2">
                              <a:lumMod val="75000"/>
                            </a:schemeClr>
                          </a:solidFill>
                          <a:latin typeface="Calibri"/>
                          <a:ea typeface="Times New Roman"/>
                          <a:cs typeface="Times New Roman"/>
                        </a:rPr>
                        <a:t>kill</a:t>
                      </a:r>
                      <a:r>
                        <a:rPr lang="uk-UA" sz="1400" dirty="0" smtClean="0">
                          <a:solidFill>
                            <a:schemeClr val="tx1"/>
                          </a:solidFill>
                          <a:latin typeface="Calibri"/>
                          <a:ea typeface="Times New Roman"/>
                          <a:cs typeface="Times New Roman"/>
                        </a:rPr>
                        <a:t>.</a:t>
                      </a:r>
                    </a:p>
                    <a:p>
                      <a:pPr>
                        <a:spcAft>
                          <a:spcPts val="0"/>
                        </a:spcAft>
                      </a:pPr>
                      <a:r>
                        <a:rPr lang="uk-UA" sz="1400" dirty="0" smtClean="0">
                          <a:solidFill>
                            <a:schemeClr val="tx1"/>
                          </a:solidFill>
                          <a:latin typeface="Calibri"/>
                          <a:ea typeface="Times New Roman"/>
                          <a:cs typeface="Times New Roman"/>
                        </a:rPr>
                        <a:t>• </a:t>
                      </a:r>
                      <a:r>
                        <a:rPr lang="uk-UA" sz="1400" dirty="0">
                          <a:solidFill>
                            <a:schemeClr val="tx1"/>
                          </a:solidFill>
                          <a:latin typeface="Calibri"/>
                          <a:ea typeface="Times New Roman"/>
                          <a:cs typeface="Times New Roman"/>
                        </a:rPr>
                        <a:t>Це робиться для того, щоб користувач міг вивчити PID процесу перед запуском kill.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22</a:t>
            </a:fld>
            <a:endParaRPr lang="uk-UA" dirty="0"/>
          </a:p>
        </p:txBody>
      </p:sp>
      <p:sp>
        <p:nvSpPr>
          <p:cNvPr id="4" name="Прямоугольник 3"/>
          <p:cNvSpPr/>
          <p:nvPr/>
        </p:nvSpPr>
        <p:spPr>
          <a:xfrm>
            <a:off x="0" y="0"/>
            <a:ext cx="7286644" cy="338554"/>
          </a:xfrm>
          <a:prstGeom prst="rect">
            <a:avLst/>
          </a:prstGeom>
        </p:spPr>
        <p:txBody>
          <a:bodyPr wrap="square">
            <a:spAutoFit/>
          </a:bodyPr>
          <a:lstStyle/>
          <a:p>
            <a:r>
              <a:rPr lang="uk-UA" sz="1600" dirty="0" smtClean="0">
                <a:solidFill>
                  <a:schemeClr val="tx2">
                    <a:lumMod val="75000"/>
                  </a:schemeClr>
                </a:solidFill>
              </a:rPr>
              <a:t>Шкідливе програмне забезпечення (</a:t>
            </a:r>
            <a:r>
              <a:rPr lang="en-US" sz="1600" dirty="0" smtClean="0">
                <a:solidFill>
                  <a:schemeClr val="tx2">
                    <a:lumMod val="75000"/>
                  </a:schemeClr>
                </a:solidFill>
              </a:rPr>
              <a:t>m</a:t>
            </a:r>
            <a:r>
              <a:rPr lang="uk-UA" sz="1600" dirty="0" err="1" smtClean="0">
                <a:solidFill>
                  <a:schemeClr val="tx2">
                    <a:lumMod val="75000"/>
                  </a:schemeClr>
                </a:solidFill>
              </a:rPr>
              <a:t>alwar</a:t>
            </a:r>
            <a:r>
              <a:rPr lang="en-US" sz="1600" dirty="0" smtClean="0">
                <a:solidFill>
                  <a:schemeClr val="tx2">
                    <a:lumMod val="75000"/>
                  </a:schemeClr>
                </a:solidFill>
              </a:rPr>
              <a:t>e)</a:t>
            </a:r>
            <a:r>
              <a:rPr lang="uk-UA" sz="1600" dirty="0" smtClean="0">
                <a:solidFill>
                  <a:schemeClr val="tx2">
                    <a:lumMod val="75000"/>
                  </a:schemeClr>
                </a:solidFill>
              </a:rPr>
              <a:t> на хості Linux</a:t>
            </a:r>
          </a:p>
        </p:txBody>
      </p:sp>
      <p:sp>
        <p:nvSpPr>
          <p:cNvPr id="7" name="Прямоугольник 6"/>
          <p:cNvSpPr/>
          <p:nvPr/>
        </p:nvSpPr>
        <p:spPr>
          <a:xfrm>
            <a:off x="142844" y="357166"/>
            <a:ext cx="9001156" cy="6401753"/>
          </a:xfrm>
          <a:prstGeom prst="rect">
            <a:avLst/>
          </a:prstGeom>
        </p:spPr>
        <p:txBody>
          <a:bodyPr wrap="square">
            <a:spAutoFit/>
          </a:bodyPr>
          <a:lstStyle/>
          <a:p>
            <a:pPr>
              <a:spcAft>
                <a:spcPts val="600"/>
              </a:spcAft>
            </a:pPr>
            <a:r>
              <a:rPr lang="uk-UA" sz="1500" dirty="0" smtClean="0"/>
              <a:t>До шкідливих програм Linux належать </a:t>
            </a:r>
            <a:r>
              <a:rPr lang="uk-UA" sz="1500" dirty="0" smtClean="0">
                <a:solidFill>
                  <a:schemeClr val="tx2">
                    <a:lumMod val="75000"/>
                  </a:schemeClr>
                </a:solidFill>
              </a:rPr>
              <a:t>віруси</a:t>
            </a:r>
            <a:r>
              <a:rPr lang="uk-UA" sz="1500" dirty="0" smtClean="0"/>
              <a:t>, </a:t>
            </a:r>
            <a:r>
              <a:rPr lang="uk-UA" sz="1500" dirty="0" smtClean="0">
                <a:solidFill>
                  <a:schemeClr val="tx2">
                    <a:lumMod val="75000"/>
                  </a:schemeClr>
                </a:solidFill>
              </a:rPr>
              <a:t>троянські коні</a:t>
            </a:r>
            <a:r>
              <a:rPr lang="uk-UA" sz="1500" dirty="0" smtClean="0"/>
              <a:t>, </a:t>
            </a:r>
            <a:r>
              <a:rPr lang="uk-UA" sz="1500" dirty="0" smtClean="0">
                <a:solidFill>
                  <a:schemeClr val="tx2">
                    <a:lumMod val="75000"/>
                  </a:schemeClr>
                </a:solidFill>
              </a:rPr>
              <a:t>хробаки</a:t>
            </a:r>
            <a:r>
              <a:rPr lang="uk-UA" sz="1500" dirty="0" smtClean="0"/>
              <a:t> та інші типи шкідливих програм, які можуть впливати на операційну систему.</a:t>
            </a:r>
          </a:p>
          <a:p>
            <a:pPr>
              <a:spcAft>
                <a:spcPts val="600"/>
              </a:spcAft>
            </a:pPr>
            <a:r>
              <a:rPr lang="uk-UA" sz="1500" dirty="0" smtClean="0"/>
              <a:t>Через низку компонентів дизайну, таких як структура файлової системи, дозволи на файли та обмеження облікових записів користувачів, операційні системи Linux, як правило, вважаються краще захищеними від шкідливих програм.</a:t>
            </a:r>
          </a:p>
          <a:p>
            <a:pPr>
              <a:spcAft>
                <a:spcPts val="600"/>
              </a:spcAft>
            </a:pPr>
            <a:r>
              <a:rPr lang="uk-UA" sz="1500" dirty="0" smtClean="0"/>
              <a:t>Але Linux не абсолютно захищений від шкідливих програм.</a:t>
            </a:r>
          </a:p>
          <a:p>
            <a:pPr>
              <a:spcAft>
                <a:spcPts val="600"/>
              </a:spcAft>
            </a:pPr>
            <a:r>
              <a:rPr lang="uk-UA" sz="1500" dirty="0" smtClean="0"/>
              <a:t>У </a:t>
            </a:r>
            <a:r>
              <a:rPr lang="uk-UA" sz="1500" dirty="0" err="1" smtClean="0"/>
              <a:t>Linux</a:t>
            </a:r>
            <a:r>
              <a:rPr lang="uk-UA" sz="1500" dirty="0" smtClean="0"/>
              <a:t> виявлено та використано багато вразливих місць.</a:t>
            </a:r>
          </a:p>
          <a:p>
            <a:pPr>
              <a:spcAft>
                <a:spcPts val="600"/>
              </a:spcAft>
            </a:pPr>
            <a:r>
              <a:rPr lang="uk-UA" sz="1500" dirty="0" smtClean="0"/>
              <a:t>Вони варіюються від серверного програмного забезпечення до вразливостей ядра.</a:t>
            </a:r>
          </a:p>
          <a:p>
            <a:pPr>
              <a:spcAft>
                <a:spcPts val="600"/>
              </a:spcAft>
            </a:pPr>
            <a:r>
              <a:rPr lang="uk-UA" sz="1500" dirty="0" smtClean="0"/>
              <a:t>Зловмисники здатні використовувати ці вразливості і компрометувати ціль.</a:t>
            </a:r>
          </a:p>
          <a:p>
            <a:pPr>
              <a:spcAft>
                <a:spcPts val="600"/>
              </a:spcAft>
            </a:pPr>
            <a:r>
              <a:rPr lang="uk-UA" sz="1500" dirty="0" smtClean="0"/>
              <a:t>Оскільки Linux є відкритим кодом, виправлення та оновлення часто стають доступними протягом декількох годин після виявлення таких проблем.</a:t>
            </a:r>
          </a:p>
          <a:p>
            <a:pPr>
              <a:spcAft>
                <a:spcPts val="600"/>
              </a:spcAft>
            </a:pPr>
            <a:r>
              <a:rPr lang="uk-UA" sz="1500" dirty="0" smtClean="0"/>
              <a:t>Якщо шкідлива програма буде виконана, це спричинить шкоду, незалежно від платформи.</a:t>
            </a:r>
          </a:p>
          <a:p>
            <a:pPr>
              <a:spcAft>
                <a:spcPts val="600"/>
              </a:spcAft>
            </a:pPr>
            <a:r>
              <a:rPr lang="uk-UA" sz="1500" dirty="0" smtClean="0"/>
              <a:t>Загальним вектором атак Linux є його послуги та процеси.</a:t>
            </a:r>
          </a:p>
          <a:p>
            <a:pPr>
              <a:spcAft>
                <a:spcPts val="600"/>
              </a:spcAft>
            </a:pPr>
            <a:r>
              <a:rPr lang="uk-UA" sz="1500" dirty="0" smtClean="0"/>
              <a:t>Вразливості часто зустрічаються в сервері та коді процесу, що працює на комп'ютерах, підключених до мережі.</a:t>
            </a:r>
          </a:p>
          <a:p>
            <a:pPr>
              <a:spcAft>
                <a:spcPts val="600"/>
              </a:spcAft>
            </a:pPr>
            <a:r>
              <a:rPr lang="uk-UA" sz="1500" dirty="0" smtClean="0"/>
              <a:t>Застаріла версія веб-сервера Apache може містити невиправлену вразливість, яку може використати зловмисник.</a:t>
            </a:r>
          </a:p>
          <a:p>
            <a:pPr>
              <a:spcAft>
                <a:spcPts val="600"/>
              </a:spcAft>
            </a:pPr>
            <a:r>
              <a:rPr lang="uk-UA" sz="1500" dirty="0" smtClean="0"/>
              <a:t>Наприклад, зловмисники часто перевіряють відкриті порти, щоб оцінити версію та характер сервера, що працює на цьому порту.</a:t>
            </a:r>
          </a:p>
          <a:p>
            <a:pPr>
              <a:spcAft>
                <a:spcPts val="600"/>
              </a:spcAft>
            </a:pPr>
            <a:r>
              <a:rPr lang="uk-UA" sz="1500" dirty="0" smtClean="0"/>
              <a:t>Маючи ці знання, зловмисники можуть дослідити, чи є якісь відомі проблеми з цією конкретною версією цього конкретного сервера для підтримки атаки.</a:t>
            </a:r>
          </a:p>
          <a:p>
            <a:pPr>
              <a:spcAft>
                <a:spcPts val="600"/>
              </a:spcAft>
            </a:pPr>
            <a:r>
              <a:rPr lang="uk-UA" sz="1500" dirty="0" smtClean="0"/>
              <a:t>Як і для більшості вразливостей, оновлення комп’ютера та закриття будь-яких невикористаних служб та портів є хорошим способом зменшити можливості для атак на комп’ютері Linux.</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23</a:t>
            </a:fld>
            <a:endParaRPr lang="uk-UA" dirty="0"/>
          </a:p>
        </p:txBody>
      </p:sp>
      <p:sp>
        <p:nvSpPr>
          <p:cNvPr id="4" name="Прямоугольник 3"/>
          <p:cNvSpPr/>
          <p:nvPr/>
        </p:nvSpPr>
        <p:spPr>
          <a:xfrm>
            <a:off x="0" y="0"/>
            <a:ext cx="7286644" cy="338554"/>
          </a:xfrm>
          <a:prstGeom prst="rect">
            <a:avLst/>
          </a:prstGeom>
        </p:spPr>
        <p:txBody>
          <a:bodyPr wrap="square">
            <a:spAutoFit/>
          </a:bodyPr>
          <a:lstStyle/>
          <a:p>
            <a:r>
              <a:rPr lang="uk-UA" sz="1600" dirty="0" smtClean="0">
                <a:solidFill>
                  <a:schemeClr val="tx2">
                    <a:lumMod val="75000"/>
                  </a:schemeClr>
                </a:solidFill>
              </a:rPr>
              <a:t>Перевірка рутк</a:t>
            </a:r>
            <a:r>
              <a:rPr lang="ru-RU" sz="1600" dirty="0" err="1" smtClean="0">
                <a:solidFill>
                  <a:schemeClr val="tx2">
                    <a:lumMod val="75000"/>
                  </a:schemeClr>
                </a:solidFill>
              </a:rPr>
              <a:t>іт-ів</a:t>
            </a:r>
            <a:r>
              <a:rPr lang="ru-RU" sz="1600" dirty="0" smtClean="0">
                <a:solidFill>
                  <a:schemeClr val="tx2">
                    <a:lumMod val="75000"/>
                  </a:schemeClr>
                </a:solidFill>
              </a:rPr>
              <a:t> (</a:t>
            </a:r>
            <a:r>
              <a:rPr lang="uk-UA" sz="1600" dirty="0" err="1" smtClean="0">
                <a:solidFill>
                  <a:schemeClr val="tx2">
                    <a:lumMod val="75000"/>
                  </a:schemeClr>
                </a:solidFill>
              </a:rPr>
              <a:t>Rootkit</a:t>
            </a:r>
            <a:r>
              <a:rPr lang="ru-RU" sz="1600" dirty="0" smtClean="0">
                <a:solidFill>
                  <a:schemeClr val="tx2">
                    <a:lumMod val="75000"/>
                  </a:schemeClr>
                </a:solidFill>
              </a:rPr>
              <a:t>)</a:t>
            </a:r>
            <a:endParaRPr lang="uk-UA" sz="1600" dirty="0" smtClean="0">
              <a:solidFill>
                <a:schemeClr val="tx2">
                  <a:lumMod val="75000"/>
                </a:schemeClr>
              </a:solidFill>
            </a:endParaRPr>
          </a:p>
        </p:txBody>
      </p:sp>
      <p:sp>
        <p:nvSpPr>
          <p:cNvPr id="7" name="Прямоугольник 6"/>
          <p:cNvSpPr/>
          <p:nvPr/>
        </p:nvSpPr>
        <p:spPr>
          <a:xfrm>
            <a:off x="0" y="257153"/>
            <a:ext cx="9144000" cy="6624891"/>
          </a:xfrm>
          <a:prstGeom prst="rect">
            <a:avLst/>
          </a:prstGeom>
        </p:spPr>
        <p:txBody>
          <a:bodyPr wrap="square">
            <a:spAutoFit/>
          </a:bodyPr>
          <a:lstStyle/>
          <a:p>
            <a:pPr>
              <a:spcAft>
                <a:spcPts val="300"/>
              </a:spcAft>
            </a:pPr>
            <a:r>
              <a:rPr lang="uk-UA" sz="1400" u="sng" dirty="0" err="1" smtClean="0">
                <a:solidFill>
                  <a:schemeClr val="tx2">
                    <a:lumMod val="75000"/>
                  </a:schemeClr>
                </a:solidFill>
              </a:rPr>
              <a:t>Руткіт</a:t>
            </a:r>
            <a:r>
              <a:rPr lang="uk-UA" sz="1400" u="sng" dirty="0" smtClean="0"/>
              <a:t> - це тип шкідливого програмного забезпечення, призначений для збільшення привілеїв несанкціонованого користувача або надання доступу до частин програмного забезпечення, які зазвичай не повинні бути дозволені.</a:t>
            </a:r>
          </a:p>
          <a:p>
            <a:pPr>
              <a:spcAft>
                <a:spcPts val="300"/>
              </a:spcAft>
            </a:pPr>
            <a:r>
              <a:rPr lang="uk-UA" sz="1400" dirty="0" err="1" smtClean="0"/>
              <a:t>Руткіти</a:t>
            </a:r>
            <a:r>
              <a:rPr lang="uk-UA" sz="1400" dirty="0" smtClean="0"/>
              <a:t> також часто використовуються для захисту “задніх дверей” до скомпрометованого комп’ютера.</a:t>
            </a:r>
          </a:p>
          <a:p>
            <a:pPr>
              <a:spcAft>
                <a:spcPts val="300"/>
              </a:spcAft>
            </a:pPr>
            <a:r>
              <a:rPr lang="uk-UA" sz="1400" dirty="0" smtClean="0"/>
              <a:t>Встановлення руткіта може бути автоматизовано (зроблено в рамках зараження) або зловмисник може встановити його вручну після компрометації комп'ютера.</a:t>
            </a:r>
          </a:p>
          <a:p>
            <a:pPr>
              <a:spcAft>
                <a:spcPts val="300"/>
              </a:spcAft>
            </a:pPr>
            <a:r>
              <a:rPr lang="uk-UA" sz="1400" dirty="0" err="1" smtClean="0"/>
              <a:t>Руткіт</a:t>
            </a:r>
            <a:r>
              <a:rPr lang="uk-UA" sz="1400" dirty="0" smtClean="0"/>
              <a:t> руйнівний, оскільки він змінює код ядра та його модулі, змінюючи найважливіші операції самої ОС.</a:t>
            </a:r>
          </a:p>
          <a:p>
            <a:pPr>
              <a:spcAft>
                <a:spcPts val="300"/>
              </a:spcAft>
            </a:pPr>
            <a:r>
              <a:rPr lang="uk-UA" sz="1400" dirty="0" smtClean="0"/>
              <a:t>Завдяки такому глибокому рівню компромісу, руткіти можуть приховати вторгнення, видалити будь-які доріжки встановлення і навіть втрутитися в засоби усунення несправностей та діагностики, так що їх результати тепер приховують наявність руткіта.</a:t>
            </a:r>
          </a:p>
          <a:p>
            <a:pPr>
              <a:spcAft>
                <a:spcPts val="300"/>
              </a:spcAft>
            </a:pPr>
            <a:r>
              <a:rPr lang="uk-UA" sz="1400" dirty="0" smtClean="0"/>
              <a:t>Хоча кілька вразливостей Linux через історію дозволяли встановлювати руткіт за допомогою звичайних облікових записів користувачів, переважна більшість зламів руткітом вимагає доступу </a:t>
            </a:r>
            <a:r>
              <a:rPr lang="en-US" sz="1400" dirty="0" smtClean="0"/>
              <a:t>root</a:t>
            </a:r>
            <a:r>
              <a:rPr lang="uk-UA" sz="1400" dirty="0" smtClean="0"/>
              <a:t> або адміністратора.</a:t>
            </a:r>
          </a:p>
          <a:p>
            <a:pPr>
              <a:spcAft>
                <a:spcPts val="300"/>
              </a:spcAft>
            </a:pPr>
            <a:r>
              <a:rPr lang="uk-UA" sz="1400" dirty="0" smtClean="0"/>
              <a:t>Оскільки сама природа комп'ютера порушена, виявлення руткітів може бути дуже складним.</a:t>
            </a:r>
            <a:endParaRPr lang="en-US" sz="1400" dirty="0" smtClean="0"/>
          </a:p>
          <a:p>
            <a:pPr>
              <a:spcAft>
                <a:spcPts val="300"/>
              </a:spcAft>
            </a:pPr>
            <a:r>
              <a:rPr lang="uk-UA" sz="1400" dirty="0" smtClean="0"/>
              <a:t>Типові методи виявлення часто включають завантаження комп’ютера з надійних носіїв, таких як діагностичний операційний центр із компакт-диска.</a:t>
            </a:r>
            <a:endParaRPr lang="en-US" sz="1400" dirty="0" smtClean="0"/>
          </a:p>
          <a:p>
            <a:pPr>
              <a:spcAft>
                <a:spcPts val="300"/>
              </a:spcAft>
            </a:pPr>
            <a:r>
              <a:rPr lang="uk-UA" sz="1400" dirty="0" smtClean="0"/>
              <a:t>Зламаний диск встановлено, і з набору надійних системних інструментів можна запустити надійні засоби діагностики для перевірки пошкодженої файлової системи.</a:t>
            </a:r>
            <a:endParaRPr lang="en-US" sz="1400" dirty="0" smtClean="0"/>
          </a:p>
          <a:p>
            <a:pPr>
              <a:spcAft>
                <a:spcPts val="300"/>
              </a:spcAft>
            </a:pPr>
            <a:r>
              <a:rPr lang="uk-UA" sz="1400" dirty="0" smtClean="0"/>
              <a:t>Методи перевірки включають поведінкові методи, сканування підписів, сканування різниць та аналіз дампа пам'яті.</a:t>
            </a:r>
          </a:p>
          <a:p>
            <a:pPr>
              <a:spcAft>
                <a:spcPts val="300"/>
              </a:spcAft>
            </a:pPr>
            <a:r>
              <a:rPr lang="uk-UA" sz="1400" dirty="0" smtClean="0"/>
              <a:t>Видалення руткітів може бути складним і часто неможливим, особливо у випадках, коли руткіт знаходиться в ядрі; </a:t>
            </a:r>
            <a:r>
              <a:rPr lang="uk-UA" sz="1400" dirty="0" smtClean="0">
                <a:solidFill>
                  <a:srgbClr val="FFC000"/>
                </a:solidFill>
              </a:rPr>
              <a:t>перевстановлення операційної системи</a:t>
            </a:r>
            <a:r>
              <a:rPr lang="uk-UA" sz="1400" dirty="0" smtClean="0"/>
              <a:t>, як правило, є єдиним реальним рішенням проблеми.</a:t>
            </a:r>
            <a:endParaRPr lang="en-US" sz="1400" dirty="0" smtClean="0"/>
          </a:p>
          <a:p>
            <a:pPr>
              <a:spcAft>
                <a:spcPts val="300"/>
              </a:spcAft>
            </a:pPr>
            <a:r>
              <a:rPr lang="uk-UA" sz="1400" dirty="0" err="1" smtClean="0"/>
              <a:t>Руткіти</a:t>
            </a:r>
            <a:r>
              <a:rPr lang="uk-UA" sz="1400" dirty="0" smtClean="0"/>
              <a:t> мікропрограми зазвичай вимагають заміни обладнання.</a:t>
            </a:r>
          </a:p>
          <a:p>
            <a:pPr>
              <a:spcAft>
                <a:spcPts val="300"/>
              </a:spcAft>
            </a:pPr>
            <a:r>
              <a:rPr lang="uk-UA" sz="1400" b="1" dirty="0" err="1" smtClean="0">
                <a:solidFill>
                  <a:schemeClr val="tx2">
                    <a:lumMod val="75000"/>
                  </a:schemeClr>
                </a:solidFill>
              </a:rPr>
              <a:t>chkrootkit</a:t>
            </a:r>
            <a:r>
              <a:rPr lang="uk-UA" sz="1400" dirty="0" smtClean="0"/>
              <a:t> - це популярна програма на базі Linux, призначена для перевірки комп'ютера на наявність відомих руткітів. Це сценарій оболонки, який використовує загальні інструменти Linux, такі як рядки та </a:t>
            </a:r>
            <a:r>
              <a:rPr lang="uk-UA" sz="1400" dirty="0" smtClean="0">
                <a:solidFill>
                  <a:schemeClr val="tx2">
                    <a:lumMod val="75000"/>
                  </a:schemeClr>
                </a:solidFill>
              </a:rPr>
              <a:t>grep</a:t>
            </a:r>
            <a:r>
              <a:rPr lang="uk-UA" sz="1400" dirty="0" smtClean="0"/>
              <a:t>, для порівняння підписів основних програм. Він також шукає розбіжності, коли проходить файлову систему, порівнюючи знайдені там підписи з результатом </a:t>
            </a:r>
            <a:r>
              <a:rPr lang="uk-UA" sz="1400" dirty="0" smtClean="0">
                <a:solidFill>
                  <a:schemeClr val="tx2">
                    <a:lumMod val="75000"/>
                  </a:schemeClr>
                </a:solidFill>
              </a:rPr>
              <a:t>ps</a:t>
            </a:r>
            <a:r>
              <a:rPr lang="uk-UA" sz="1400" dirty="0" smtClean="0"/>
              <a:t>.</a:t>
            </a:r>
          </a:p>
          <a:p>
            <a:pPr>
              <a:spcAft>
                <a:spcPts val="300"/>
              </a:spcAft>
            </a:pPr>
            <a:r>
              <a:rPr lang="uk-UA" sz="1400" dirty="0" smtClean="0"/>
              <a:t>Хоча це корисно, майте на увазі, що програми для перевірки руткітів не є надійними на 100%.</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24</a:t>
            </a:fld>
            <a:endParaRPr lang="uk-UA" dirty="0"/>
          </a:p>
        </p:txBody>
      </p:sp>
      <p:sp>
        <p:nvSpPr>
          <p:cNvPr id="4" name="Прямоугольник 3"/>
          <p:cNvSpPr/>
          <p:nvPr/>
        </p:nvSpPr>
        <p:spPr>
          <a:xfrm>
            <a:off x="0" y="0"/>
            <a:ext cx="7286644" cy="338554"/>
          </a:xfrm>
          <a:prstGeom prst="rect">
            <a:avLst/>
          </a:prstGeom>
        </p:spPr>
        <p:txBody>
          <a:bodyPr wrap="square">
            <a:spAutoFit/>
          </a:bodyPr>
          <a:lstStyle/>
          <a:p>
            <a:r>
              <a:rPr lang="uk-UA" sz="1600" dirty="0" err="1" smtClean="0">
                <a:solidFill>
                  <a:schemeClr val="tx2">
                    <a:lumMod val="75000"/>
                  </a:schemeClr>
                </a:solidFill>
              </a:rPr>
              <a:t>Piping</a:t>
            </a:r>
            <a:r>
              <a:rPr lang="uk-UA" sz="1600" dirty="0" smtClean="0">
                <a:solidFill>
                  <a:schemeClr val="tx2">
                    <a:lumMod val="75000"/>
                  </a:schemeClr>
                </a:solidFill>
              </a:rPr>
              <a:t> </a:t>
            </a:r>
            <a:r>
              <a:rPr lang="uk-UA" sz="1600" dirty="0" err="1" smtClean="0">
                <a:solidFill>
                  <a:schemeClr val="tx2">
                    <a:lumMod val="75000"/>
                  </a:schemeClr>
                </a:solidFill>
              </a:rPr>
              <a:t>Commands</a:t>
            </a:r>
            <a:endParaRPr lang="uk-UA" sz="1600" dirty="0" smtClean="0">
              <a:solidFill>
                <a:schemeClr val="tx2">
                  <a:lumMod val="75000"/>
                </a:schemeClr>
              </a:solidFill>
            </a:endParaRPr>
          </a:p>
        </p:txBody>
      </p:sp>
      <p:sp>
        <p:nvSpPr>
          <p:cNvPr id="7" name="Прямоугольник 6"/>
          <p:cNvSpPr/>
          <p:nvPr/>
        </p:nvSpPr>
        <p:spPr>
          <a:xfrm>
            <a:off x="285720" y="654209"/>
            <a:ext cx="8572560" cy="5632311"/>
          </a:xfrm>
          <a:prstGeom prst="rect">
            <a:avLst/>
          </a:prstGeom>
        </p:spPr>
        <p:txBody>
          <a:bodyPr wrap="square">
            <a:spAutoFit/>
          </a:bodyPr>
          <a:lstStyle/>
          <a:p>
            <a:r>
              <a:rPr lang="ru-RU" dirty="0" err="1" smtClean="0">
                <a:latin typeface="+mn-lt"/>
              </a:rPr>
              <a:t>Хоча</a:t>
            </a:r>
            <a:r>
              <a:rPr lang="ru-RU" dirty="0" smtClean="0">
                <a:latin typeface="+mn-lt"/>
              </a:rPr>
              <a:t> </a:t>
            </a:r>
            <a:r>
              <a:rPr lang="ru-RU" dirty="0" err="1" smtClean="0">
                <a:latin typeface="+mn-lt"/>
              </a:rPr>
              <a:t>інструменти</a:t>
            </a:r>
            <a:r>
              <a:rPr lang="ru-RU" dirty="0" smtClean="0">
                <a:latin typeface="+mn-lt"/>
              </a:rPr>
              <a:t> командного рядка </a:t>
            </a:r>
            <a:r>
              <a:rPr lang="ru-RU" dirty="0" err="1" smtClean="0">
                <a:latin typeface="+mn-lt"/>
              </a:rPr>
              <a:t>зазвичай</a:t>
            </a:r>
            <a:r>
              <a:rPr lang="ru-RU" dirty="0" smtClean="0">
                <a:latin typeface="+mn-lt"/>
              </a:rPr>
              <a:t> </a:t>
            </a:r>
            <a:r>
              <a:rPr lang="ru-RU" dirty="0" err="1" smtClean="0">
                <a:latin typeface="+mn-lt"/>
              </a:rPr>
              <a:t>призначені</a:t>
            </a:r>
            <a:r>
              <a:rPr lang="ru-RU" dirty="0" smtClean="0">
                <a:latin typeface="+mn-lt"/>
              </a:rPr>
              <a:t> для </a:t>
            </a:r>
            <a:r>
              <a:rPr lang="ru-RU" dirty="0" err="1" smtClean="0">
                <a:latin typeface="+mn-lt"/>
              </a:rPr>
              <a:t>виконання</a:t>
            </a:r>
            <a:r>
              <a:rPr lang="ru-RU" dirty="0" smtClean="0">
                <a:latin typeface="+mn-lt"/>
              </a:rPr>
              <a:t> конкретного, </a:t>
            </a:r>
            <a:r>
              <a:rPr lang="ru-RU" dirty="0" err="1" smtClean="0">
                <a:latin typeface="+mn-lt"/>
              </a:rPr>
              <a:t>чітко</a:t>
            </a:r>
            <a:r>
              <a:rPr lang="ru-RU" dirty="0" smtClean="0">
                <a:latin typeface="+mn-lt"/>
              </a:rPr>
              <a:t> </a:t>
            </a:r>
            <a:r>
              <a:rPr lang="ru-RU" dirty="0" err="1" smtClean="0">
                <a:latin typeface="+mn-lt"/>
              </a:rPr>
              <a:t>визначеного</a:t>
            </a:r>
            <a:r>
              <a:rPr lang="ru-RU" dirty="0" smtClean="0">
                <a:latin typeface="+mn-lt"/>
              </a:rPr>
              <a:t> </a:t>
            </a:r>
            <a:r>
              <a:rPr lang="ru-RU" dirty="0" err="1" smtClean="0">
                <a:latin typeface="+mn-lt"/>
              </a:rPr>
              <a:t>завдання</a:t>
            </a:r>
            <a:r>
              <a:rPr lang="ru-RU" dirty="0" smtClean="0">
                <a:latin typeface="+mn-lt"/>
              </a:rPr>
              <a:t>, </a:t>
            </a:r>
            <a:r>
              <a:rPr lang="ru-RU" dirty="0" err="1" smtClean="0">
                <a:latin typeface="+mn-lt"/>
              </a:rPr>
              <a:t>багато</a:t>
            </a:r>
            <a:r>
              <a:rPr lang="ru-RU" dirty="0" smtClean="0">
                <a:latin typeface="+mn-lt"/>
              </a:rPr>
              <a:t> команд </a:t>
            </a:r>
            <a:r>
              <a:rPr lang="ru-RU" dirty="0" err="1" smtClean="0">
                <a:latin typeface="+mn-lt"/>
              </a:rPr>
              <a:t>можуть</a:t>
            </a:r>
            <a:r>
              <a:rPr lang="ru-RU" dirty="0" smtClean="0">
                <a:latin typeface="+mn-lt"/>
              </a:rPr>
              <a:t> </a:t>
            </a:r>
            <a:r>
              <a:rPr lang="ru-RU" dirty="0" err="1" smtClean="0">
                <a:latin typeface="+mn-lt"/>
              </a:rPr>
              <a:t>поєднуватися</a:t>
            </a:r>
            <a:r>
              <a:rPr lang="ru-RU" dirty="0" smtClean="0">
                <a:latin typeface="+mn-lt"/>
              </a:rPr>
              <a:t> для </a:t>
            </a:r>
            <a:r>
              <a:rPr lang="ru-RU" dirty="0" err="1" smtClean="0">
                <a:latin typeface="+mn-lt"/>
              </a:rPr>
              <a:t>виконання</a:t>
            </a:r>
            <a:r>
              <a:rPr lang="ru-RU" dirty="0" smtClean="0">
                <a:latin typeface="+mn-lt"/>
              </a:rPr>
              <a:t> </a:t>
            </a:r>
            <a:r>
              <a:rPr lang="ru-RU" dirty="0" err="1" smtClean="0">
                <a:latin typeface="+mn-lt"/>
              </a:rPr>
              <a:t>більш</a:t>
            </a:r>
            <a:r>
              <a:rPr lang="ru-RU" dirty="0" smtClean="0">
                <a:latin typeface="+mn-lt"/>
              </a:rPr>
              <a:t> </a:t>
            </a:r>
            <a:r>
              <a:rPr lang="ru-RU" dirty="0" err="1" smtClean="0">
                <a:latin typeface="+mn-lt"/>
              </a:rPr>
              <a:t>складних</a:t>
            </a:r>
            <a:r>
              <a:rPr lang="ru-RU" dirty="0" smtClean="0">
                <a:latin typeface="+mn-lt"/>
              </a:rPr>
              <a:t> </a:t>
            </a:r>
            <a:r>
              <a:rPr lang="ru-RU" dirty="0" err="1" smtClean="0">
                <a:latin typeface="+mn-lt"/>
              </a:rPr>
              <a:t>завдань</a:t>
            </a:r>
            <a:r>
              <a:rPr lang="ru-RU" dirty="0" smtClean="0">
                <a:latin typeface="+mn-lt"/>
              </a:rPr>
              <a:t> за </a:t>
            </a:r>
            <a:r>
              <a:rPr lang="ru-RU" dirty="0" err="1" smtClean="0">
                <a:latin typeface="+mn-lt"/>
              </a:rPr>
              <a:t>допомогою</a:t>
            </a:r>
            <a:r>
              <a:rPr lang="ru-RU" dirty="0" smtClean="0">
                <a:latin typeface="+mn-lt"/>
              </a:rPr>
              <a:t> </a:t>
            </a:r>
            <a:r>
              <a:rPr lang="ru-RU" dirty="0" err="1" smtClean="0">
                <a:latin typeface="+mn-lt"/>
              </a:rPr>
              <a:t>техніки</a:t>
            </a:r>
            <a:r>
              <a:rPr lang="ru-RU" dirty="0" smtClean="0">
                <a:latin typeface="+mn-lt"/>
              </a:rPr>
              <a:t>, </a:t>
            </a:r>
            <a:r>
              <a:rPr lang="ru-RU" dirty="0" err="1" smtClean="0">
                <a:latin typeface="+mn-lt"/>
              </a:rPr>
              <a:t>відомої</a:t>
            </a:r>
            <a:r>
              <a:rPr lang="ru-RU" dirty="0" smtClean="0">
                <a:latin typeface="+mn-lt"/>
              </a:rPr>
              <a:t> як </a:t>
            </a:r>
            <a:r>
              <a:rPr lang="uk-UA" dirty="0" err="1" smtClean="0">
                <a:solidFill>
                  <a:schemeClr val="tx2">
                    <a:lumMod val="75000"/>
                  </a:schemeClr>
                </a:solidFill>
                <a:latin typeface="+mn-lt"/>
                <a:ea typeface="Times New Roman" pitchFamily="18" charset="0"/>
                <a:cs typeface="Calibri" pitchFamily="34" charset="0"/>
              </a:rPr>
              <a:t>piping</a:t>
            </a:r>
            <a:r>
              <a:rPr lang="ru-RU" dirty="0" smtClean="0">
                <a:latin typeface="+mn-lt"/>
              </a:rPr>
              <a:t>.</a:t>
            </a:r>
            <a:endParaRPr lang="en-US" dirty="0" smtClean="0">
              <a:latin typeface="+mn-lt"/>
            </a:endParaRPr>
          </a:p>
          <a:p>
            <a:endParaRPr lang="ru-RU" dirty="0" smtClean="0">
              <a:latin typeface="+mn-lt"/>
            </a:endParaRPr>
          </a:p>
          <a:p>
            <a:r>
              <a:rPr lang="ru-RU" dirty="0" smtClean="0">
                <a:latin typeface="+mn-lt"/>
              </a:rPr>
              <a:t>Названа на честь </a:t>
            </a:r>
            <a:r>
              <a:rPr lang="ru-RU" dirty="0" err="1" smtClean="0">
                <a:latin typeface="+mn-lt"/>
              </a:rPr>
              <a:t>його</a:t>
            </a:r>
            <a:r>
              <a:rPr lang="ru-RU" dirty="0" smtClean="0">
                <a:latin typeface="+mn-lt"/>
              </a:rPr>
              <a:t> </a:t>
            </a:r>
            <a:r>
              <a:rPr lang="ru-RU" dirty="0" err="1" smtClean="0">
                <a:latin typeface="+mn-lt"/>
              </a:rPr>
              <a:t>визначального</a:t>
            </a:r>
            <a:r>
              <a:rPr lang="ru-RU" dirty="0" smtClean="0">
                <a:latin typeface="+mn-lt"/>
              </a:rPr>
              <a:t> символу, </a:t>
            </a:r>
            <a:r>
              <a:rPr lang="uk-UA" dirty="0" err="1" smtClean="0">
                <a:solidFill>
                  <a:schemeClr val="tx2">
                    <a:lumMod val="75000"/>
                  </a:schemeClr>
                </a:solidFill>
                <a:latin typeface="+mn-lt"/>
                <a:ea typeface="Times New Roman" pitchFamily="18" charset="0"/>
                <a:cs typeface="Calibri" pitchFamily="34" charset="0"/>
              </a:rPr>
              <a:t>pip</a:t>
            </a:r>
            <a:r>
              <a:rPr lang="ru-RU" dirty="0" smtClean="0">
                <a:solidFill>
                  <a:schemeClr val="tx2">
                    <a:lumMod val="75000"/>
                  </a:schemeClr>
                </a:solidFill>
                <a:latin typeface="+mn-lt"/>
                <a:ea typeface="Times New Roman" pitchFamily="18" charset="0"/>
                <a:cs typeface="Calibri" pitchFamily="34" charset="0"/>
              </a:rPr>
              <a:t>е</a:t>
            </a:r>
            <a:r>
              <a:rPr lang="ru-RU" dirty="0" smtClean="0">
                <a:latin typeface="+mn-lt"/>
              </a:rPr>
              <a:t> (</a:t>
            </a:r>
            <a:r>
              <a:rPr lang="ru-RU" b="1" dirty="0" smtClean="0">
                <a:solidFill>
                  <a:schemeClr val="tx2">
                    <a:lumMod val="75000"/>
                  </a:schemeClr>
                </a:solidFill>
                <a:latin typeface="+mn-lt"/>
              </a:rPr>
              <a:t>|</a:t>
            </a:r>
            <a:r>
              <a:rPr lang="ru-RU" dirty="0" smtClean="0">
                <a:latin typeface="+mn-lt"/>
              </a:rPr>
              <a:t>), </a:t>
            </a:r>
            <a:r>
              <a:rPr lang="uk-UA" dirty="0" err="1" smtClean="0">
                <a:solidFill>
                  <a:schemeClr val="tx2">
                    <a:lumMod val="75000"/>
                  </a:schemeClr>
                </a:solidFill>
                <a:latin typeface="+mn-lt"/>
                <a:ea typeface="Times New Roman" pitchFamily="18" charset="0"/>
                <a:cs typeface="Calibri" pitchFamily="34" charset="0"/>
              </a:rPr>
              <a:t>piping</a:t>
            </a:r>
            <a:r>
              <a:rPr lang="uk-UA" dirty="0" smtClean="0">
                <a:solidFill>
                  <a:schemeClr val="tx2">
                    <a:lumMod val="75000"/>
                  </a:schemeClr>
                </a:solidFill>
                <a:latin typeface="+mn-lt"/>
                <a:ea typeface="Times New Roman" pitchFamily="18" charset="0"/>
                <a:cs typeface="Calibri" pitchFamily="34" charset="0"/>
              </a:rPr>
              <a:t> </a:t>
            </a:r>
            <a:r>
              <a:rPr lang="en-US" dirty="0" err="1" smtClean="0">
                <a:solidFill>
                  <a:schemeClr val="tx2">
                    <a:lumMod val="75000"/>
                  </a:schemeClr>
                </a:solidFill>
                <a:latin typeface="+mn-lt"/>
                <a:ea typeface="Times New Roman" pitchFamily="18" charset="0"/>
                <a:cs typeface="Calibri" pitchFamily="34" charset="0"/>
              </a:rPr>
              <a:t>comm</a:t>
            </a:r>
            <a:r>
              <a:rPr lang="uk-UA" dirty="0" smtClean="0">
                <a:solidFill>
                  <a:schemeClr val="tx2">
                    <a:lumMod val="75000"/>
                  </a:schemeClr>
                </a:solidFill>
                <a:latin typeface="+mn-lt"/>
                <a:ea typeface="Times New Roman" pitchFamily="18" charset="0"/>
                <a:cs typeface="Calibri" pitchFamily="34" charset="0"/>
              </a:rPr>
              <a:t>а</a:t>
            </a:r>
            <a:r>
              <a:rPr lang="en-US" dirty="0" err="1" smtClean="0">
                <a:solidFill>
                  <a:schemeClr val="tx2">
                    <a:lumMod val="75000"/>
                  </a:schemeClr>
                </a:solidFill>
                <a:latin typeface="+mn-lt"/>
                <a:ea typeface="Times New Roman" pitchFamily="18" charset="0"/>
                <a:cs typeface="Calibri" pitchFamily="34" charset="0"/>
              </a:rPr>
              <a:t>nds</a:t>
            </a:r>
            <a:r>
              <a:rPr lang="en-US" dirty="0" smtClean="0">
                <a:solidFill>
                  <a:schemeClr val="tx2">
                    <a:lumMod val="75000"/>
                  </a:schemeClr>
                </a:solidFill>
                <a:latin typeface="+mn-lt"/>
                <a:ea typeface="Times New Roman" pitchFamily="18" charset="0"/>
                <a:cs typeface="Calibri" pitchFamily="34" charset="0"/>
              </a:rPr>
              <a:t> </a:t>
            </a:r>
            <a:r>
              <a:rPr lang="ru-RU" dirty="0" err="1" smtClean="0">
                <a:latin typeface="+mn-lt"/>
              </a:rPr>
              <a:t>складаються</a:t>
            </a:r>
            <a:r>
              <a:rPr lang="ru-RU" dirty="0" smtClean="0">
                <a:latin typeface="+mn-lt"/>
              </a:rPr>
              <a:t> </a:t>
            </a:r>
            <a:r>
              <a:rPr lang="ru-RU" dirty="0" err="1" smtClean="0">
                <a:latin typeface="+mn-lt"/>
              </a:rPr>
              <a:t>з</a:t>
            </a:r>
            <a:r>
              <a:rPr lang="ru-RU" dirty="0" smtClean="0">
                <a:latin typeface="+mn-lt"/>
              </a:rPr>
              <a:t> </a:t>
            </a:r>
            <a:r>
              <a:rPr lang="ru-RU" dirty="0" err="1" smtClean="0">
                <a:latin typeface="+mn-lt"/>
              </a:rPr>
              <a:t>ланцюгових</a:t>
            </a:r>
            <a:r>
              <a:rPr lang="ru-RU" dirty="0" smtClean="0">
                <a:latin typeface="+mn-lt"/>
              </a:rPr>
              <a:t> команд, </a:t>
            </a:r>
            <a:r>
              <a:rPr lang="ru-RU" dirty="0" err="1" smtClean="0">
                <a:latin typeface="+mn-lt"/>
              </a:rPr>
              <a:t>що</a:t>
            </a:r>
            <a:r>
              <a:rPr lang="ru-RU" dirty="0" smtClean="0">
                <a:latin typeface="+mn-lt"/>
              </a:rPr>
              <a:t> </a:t>
            </a:r>
            <a:r>
              <a:rPr lang="ru-RU" dirty="0" err="1" smtClean="0">
                <a:latin typeface="+mn-lt"/>
              </a:rPr>
              <a:t>подають</a:t>
            </a:r>
            <a:r>
              <a:rPr lang="ru-RU" dirty="0" smtClean="0">
                <a:latin typeface="+mn-lt"/>
              </a:rPr>
              <a:t> результат (</a:t>
            </a:r>
            <a:r>
              <a:rPr lang="ru-RU" dirty="0" err="1" smtClean="0">
                <a:latin typeface="+mn-lt"/>
              </a:rPr>
              <a:t>вих</a:t>
            </a:r>
            <a:r>
              <a:rPr lang="uk-UA" dirty="0" smtClean="0">
                <a:latin typeface="+mn-lt"/>
              </a:rPr>
              <a:t>і</a:t>
            </a:r>
            <a:r>
              <a:rPr lang="ru-RU" dirty="0" err="1" smtClean="0">
                <a:latin typeface="+mn-lt"/>
              </a:rPr>
              <a:t>д</a:t>
            </a:r>
            <a:r>
              <a:rPr lang="ru-RU" dirty="0" smtClean="0">
                <a:latin typeface="+mn-lt"/>
              </a:rPr>
              <a:t>) </a:t>
            </a:r>
            <a:r>
              <a:rPr lang="ru-RU" dirty="0" err="1" smtClean="0">
                <a:latin typeface="+mn-lt"/>
              </a:rPr>
              <a:t>однієї</a:t>
            </a:r>
            <a:r>
              <a:rPr lang="ru-RU" dirty="0" smtClean="0">
                <a:latin typeface="+mn-lt"/>
              </a:rPr>
              <a:t> </a:t>
            </a:r>
            <a:r>
              <a:rPr lang="ru-RU" dirty="0" err="1" smtClean="0">
                <a:latin typeface="+mn-lt"/>
              </a:rPr>
              <a:t>команди</a:t>
            </a:r>
            <a:r>
              <a:rPr lang="ru-RU" dirty="0" smtClean="0">
                <a:latin typeface="+mn-lt"/>
              </a:rPr>
              <a:t> на </a:t>
            </a:r>
            <a:r>
              <a:rPr lang="ru-RU" dirty="0" err="1" smtClean="0">
                <a:latin typeface="+mn-lt"/>
              </a:rPr>
              <a:t>вхід</a:t>
            </a:r>
            <a:r>
              <a:rPr lang="ru-RU" dirty="0" smtClean="0">
                <a:latin typeface="+mn-lt"/>
              </a:rPr>
              <a:t> </a:t>
            </a:r>
            <a:r>
              <a:rPr lang="ru-RU" dirty="0" err="1" smtClean="0">
                <a:latin typeface="+mn-lt"/>
              </a:rPr>
              <a:t>іншої</a:t>
            </a:r>
            <a:r>
              <a:rPr lang="ru-RU" dirty="0" smtClean="0">
                <a:latin typeface="+mn-lt"/>
              </a:rPr>
              <a:t>.</a:t>
            </a:r>
          </a:p>
          <a:p>
            <a:endParaRPr lang="uk-UA" dirty="0" smtClean="0">
              <a:latin typeface="+mn-lt"/>
            </a:endParaRPr>
          </a:p>
          <a:p>
            <a:r>
              <a:rPr lang="ru-RU" dirty="0" err="1" smtClean="0">
                <a:latin typeface="+mn-lt"/>
              </a:rPr>
              <a:t>Наприклад</a:t>
            </a:r>
            <a:r>
              <a:rPr lang="ru-RU" dirty="0" smtClean="0">
                <a:latin typeface="+mn-lt"/>
              </a:rPr>
              <a:t>, команда </a:t>
            </a:r>
            <a:r>
              <a:rPr lang="en-US" dirty="0" err="1" smtClean="0">
                <a:solidFill>
                  <a:schemeClr val="tx2">
                    <a:lumMod val="75000"/>
                  </a:schemeClr>
                </a:solidFill>
                <a:latin typeface="+mn-lt"/>
              </a:rPr>
              <a:t>ls</a:t>
            </a:r>
            <a:r>
              <a:rPr lang="ru-RU" dirty="0" smtClean="0">
                <a:latin typeface="+mn-lt"/>
              </a:rPr>
              <a:t> </a:t>
            </a:r>
            <a:r>
              <a:rPr lang="ru-RU" dirty="0" err="1" smtClean="0">
                <a:latin typeface="+mn-lt"/>
              </a:rPr>
              <a:t>використовується</a:t>
            </a:r>
            <a:r>
              <a:rPr lang="ru-RU" dirty="0" smtClean="0">
                <a:latin typeface="+mn-lt"/>
              </a:rPr>
              <a:t> для </a:t>
            </a:r>
            <a:r>
              <a:rPr lang="ru-RU" dirty="0" err="1" smtClean="0">
                <a:latin typeface="+mn-lt"/>
              </a:rPr>
              <a:t>відображення</a:t>
            </a:r>
            <a:r>
              <a:rPr lang="ru-RU" dirty="0" smtClean="0">
                <a:latin typeface="+mn-lt"/>
              </a:rPr>
              <a:t> </a:t>
            </a:r>
            <a:r>
              <a:rPr lang="ru-RU" dirty="0" err="1" smtClean="0">
                <a:latin typeface="+mn-lt"/>
              </a:rPr>
              <a:t>всіх</a:t>
            </a:r>
            <a:r>
              <a:rPr lang="ru-RU" dirty="0" smtClean="0">
                <a:latin typeface="+mn-lt"/>
              </a:rPr>
              <a:t> </a:t>
            </a:r>
            <a:r>
              <a:rPr lang="ru-RU" dirty="0" err="1" smtClean="0">
                <a:latin typeface="+mn-lt"/>
              </a:rPr>
              <a:t>файлів</a:t>
            </a:r>
            <a:r>
              <a:rPr lang="ru-RU" dirty="0" smtClean="0">
                <a:latin typeface="+mn-lt"/>
              </a:rPr>
              <a:t> </a:t>
            </a:r>
            <a:r>
              <a:rPr lang="ru-RU" dirty="0" err="1" smtClean="0">
                <a:latin typeface="+mn-lt"/>
              </a:rPr>
              <a:t>і</a:t>
            </a:r>
            <a:r>
              <a:rPr lang="ru-RU" dirty="0" smtClean="0">
                <a:latin typeface="+mn-lt"/>
              </a:rPr>
              <a:t> </a:t>
            </a:r>
            <a:r>
              <a:rPr lang="ru-RU" dirty="0" err="1" smtClean="0">
                <a:latin typeface="+mn-lt"/>
              </a:rPr>
              <a:t>каталогів</a:t>
            </a:r>
            <a:r>
              <a:rPr lang="ru-RU" dirty="0" smtClean="0">
                <a:latin typeface="+mn-lt"/>
              </a:rPr>
              <a:t> </a:t>
            </a:r>
            <a:r>
              <a:rPr lang="ru-RU" dirty="0" err="1" smtClean="0">
                <a:latin typeface="+mn-lt"/>
              </a:rPr>
              <a:t>даного</a:t>
            </a:r>
            <a:r>
              <a:rPr lang="ru-RU" dirty="0" smtClean="0">
                <a:latin typeface="+mn-lt"/>
              </a:rPr>
              <a:t> каталогу.</a:t>
            </a:r>
          </a:p>
          <a:p>
            <a:endParaRPr lang="ru-RU" dirty="0" smtClean="0">
              <a:latin typeface="+mn-lt"/>
            </a:endParaRPr>
          </a:p>
          <a:p>
            <a:r>
              <a:rPr lang="ru-RU" dirty="0" smtClean="0">
                <a:latin typeface="+mn-lt"/>
              </a:rPr>
              <a:t>Команда </a:t>
            </a:r>
            <a:r>
              <a:rPr lang="en-US" dirty="0" err="1" smtClean="0">
                <a:solidFill>
                  <a:schemeClr val="tx2">
                    <a:lumMod val="75000"/>
                  </a:schemeClr>
                </a:solidFill>
                <a:latin typeface="+mn-lt"/>
              </a:rPr>
              <a:t>grep</a:t>
            </a:r>
            <a:r>
              <a:rPr lang="ru-RU" dirty="0" smtClean="0">
                <a:latin typeface="+mn-lt"/>
              </a:rPr>
              <a:t> </a:t>
            </a:r>
            <a:r>
              <a:rPr lang="ru-RU" dirty="0" err="1" smtClean="0">
                <a:latin typeface="+mn-lt"/>
              </a:rPr>
              <a:t>порівнює</a:t>
            </a:r>
            <a:r>
              <a:rPr lang="ru-RU" dirty="0" smtClean="0">
                <a:latin typeface="+mn-lt"/>
              </a:rPr>
              <a:t> </a:t>
            </a:r>
            <a:r>
              <a:rPr lang="ru-RU" dirty="0" err="1" smtClean="0">
                <a:latin typeface="+mn-lt"/>
              </a:rPr>
              <a:t>пошук</a:t>
            </a:r>
            <a:r>
              <a:rPr lang="ru-RU" dirty="0" smtClean="0">
                <a:latin typeface="+mn-lt"/>
              </a:rPr>
              <a:t> у </a:t>
            </a:r>
            <a:r>
              <a:rPr lang="ru-RU" dirty="0" err="1" smtClean="0">
                <a:latin typeface="+mn-lt"/>
              </a:rPr>
              <a:t>файлі</a:t>
            </a:r>
            <a:r>
              <a:rPr lang="ru-RU" dirty="0" smtClean="0">
                <a:latin typeface="+mn-lt"/>
              </a:rPr>
              <a:t> </a:t>
            </a:r>
            <a:r>
              <a:rPr lang="ru-RU" dirty="0" err="1" smtClean="0">
                <a:latin typeface="+mn-lt"/>
              </a:rPr>
              <a:t>або</a:t>
            </a:r>
            <a:r>
              <a:rPr lang="ru-RU" dirty="0" smtClean="0">
                <a:latin typeface="+mn-lt"/>
              </a:rPr>
              <a:t> </a:t>
            </a:r>
            <a:r>
              <a:rPr lang="ru-RU" dirty="0" err="1" smtClean="0">
                <a:latin typeface="+mn-lt"/>
              </a:rPr>
              <a:t>тексті</a:t>
            </a:r>
            <a:r>
              <a:rPr lang="ru-RU" dirty="0" smtClean="0">
                <a:latin typeface="+mn-lt"/>
              </a:rPr>
              <a:t>, </a:t>
            </a:r>
            <a:r>
              <a:rPr lang="ru-RU" dirty="0" err="1" smtClean="0">
                <a:latin typeface="+mn-lt"/>
              </a:rPr>
              <a:t>шукаючи</a:t>
            </a:r>
            <a:r>
              <a:rPr lang="ru-RU" dirty="0" smtClean="0">
                <a:latin typeface="+mn-lt"/>
              </a:rPr>
              <a:t> </a:t>
            </a:r>
            <a:r>
              <a:rPr lang="ru-RU" dirty="0" err="1" smtClean="0">
                <a:latin typeface="+mn-lt"/>
              </a:rPr>
              <a:t>вказаний</a:t>
            </a:r>
            <a:r>
              <a:rPr lang="ru-RU" dirty="0" smtClean="0">
                <a:latin typeface="+mn-lt"/>
              </a:rPr>
              <a:t> рядок.</a:t>
            </a:r>
          </a:p>
          <a:p>
            <a:endParaRPr lang="ru-RU" dirty="0" smtClean="0">
              <a:latin typeface="+mn-lt"/>
            </a:endParaRPr>
          </a:p>
          <a:p>
            <a:r>
              <a:rPr lang="ru-RU" dirty="0" err="1" smtClean="0">
                <a:latin typeface="+mn-lt"/>
              </a:rPr>
              <a:t>Якщо</a:t>
            </a:r>
            <a:r>
              <a:rPr lang="ru-RU" dirty="0" smtClean="0">
                <a:latin typeface="+mn-lt"/>
              </a:rPr>
              <a:t> </a:t>
            </a:r>
            <a:r>
              <a:rPr lang="ru-RU" dirty="0" err="1" smtClean="0">
                <a:latin typeface="+mn-lt"/>
              </a:rPr>
              <a:t>знайдено</a:t>
            </a:r>
            <a:r>
              <a:rPr lang="ru-RU" dirty="0" smtClean="0">
                <a:latin typeface="+mn-lt"/>
              </a:rPr>
              <a:t>, </a:t>
            </a:r>
            <a:r>
              <a:rPr lang="en-US" dirty="0" err="1" smtClean="0">
                <a:solidFill>
                  <a:schemeClr val="tx2">
                    <a:lumMod val="75000"/>
                  </a:schemeClr>
                </a:solidFill>
                <a:latin typeface="+mn-lt"/>
              </a:rPr>
              <a:t>grep</a:t>
            </a:r>
            <a:r>
              <a:rPr lang="ru-RU" dirty="0" smtClean="0">
                <a:latin typeface="+mn-lt"/>
              </a:rPr>
              <a:t> </a:t>
            </a:r>
            <a:r>
              <a:rPr lang="ru-RU" dirty="0" err="1" smtClean="0">
                <a:latin typeface="+mn-lt"/>
              </a:rPr>
              <a:t>відображає</a:t>
            </a:r>
            <a:r>
              <a:rPr lang="ru-RU" dirty="0" smtClean="0">
                <a:latin typeface="+mn-lt"/>
              </a:rPr>
              <a:t> весь </a:t>
            </a:r>
            <a:r>
              <a:rPr lang="ru-RU" dirty="0" err="1" smtClean="0">
                <a:latin typeface="+mn-lt"/>
              </a:rPr>
              <a:t>вміст</a:t>
            </a:r>
            <a:r>
              <a:rPr lang="ru-RU" dirty="0" smtClean="0">
                <a:latin typeface="+mn-lt"/>
              </a:rPr>
              <a:t> папки, де </a:t>
            </a:r>
            <a:r>
              <a:rPr lang="ru-RU" dirty="0" err="1" smtClean="0">
                <a:latin typeface="+mn-lt"/>
              </a:rPr>
              <a:t>був</a:t>
            </a:r>
            <a:r>
              <a:rPr lang="ru-RU" dirty="0" smtClean="0">
                <a:latin typeface="+mn-lt"/>
              </a:rPr>
              <a:t> </a:t>
            </a:r>
            <a:r>
              <a:rPr lang="ru-RU" dirty="0" err="1" smtClean="0">
                <a:latin typeface="+mn-lt"/>
              </a:rPr>
              <a:t>знайдений</a:t>
            </a:r>
            <a:r>
              <a:rPr lang="ru-RU" dirty="0" smtClean="0">
                <a:latin typeface="+mn-lt"/>
              </a:rPr>
              <a:t> рядок.</a:t>
            </a:r>
          </a:p>
          <a:p>
            <a:endParaRPr lang="uk-UA" dirty="0" smtClean="0">
              <a:latin typeface="+mn-lt"/>
            </a:endParaRPr>
          </a:p>
          <a:p>
            <a:r>
              <a:rPr lang="ru-RU" dirty="0" err="1" smtClean="0">
                <a:latin typeface="+mn-lt"/>
              </a:rPr>
              <a:t>Дві</a:t>
            </a:r>
            <a:r>
              <a:rPr lang="ru-RU" dirty="0" smtClean="0">
                <a:latin typeface="+mn-lt"/>
              </a:rPr>
              <a:t> </a:t>
            </a:r>
            <a:r>
              <a:rPr lang="ru-RU" dirty="0" err="1" smtClean="0">
                <a:latin typeface="+mn-lt"/>
              </a:rPr>
              <a:t>команди</a:t>
            </a:r>
            <a:r>
              <a:rPr lang="ru-RU" dirty="0" smtClean="0">
                <a:latin typeface="+mn-lt"/>
              </a:rPr>
              <a:t>, </a:t>
            </a:r>
            <a:r>
              <a:rPr lang="en-US" dirty="0" err="1" smtClean="0">
                <a:solidFill>
                  <a:schemeClr val="tx2">
                    <a:lumMod val="75000"/>
                  </a:schemeClr>
                </a:solidFill>
                <a:latin typeface="+mn-lt"/>
              </a:rPr>
              <a:t>ls</a:t>
            </a:r>
            <a:r>
              <a:rPr lang="ru-RU" dirty="0" smtClean="0">
                <a:latin typeface="+mn-lt"/>
              </a:rPr>
              <a:t> </a:t>
            </a:r>
            <a:r>
              <a:rPr lang="ru-RU" dirty="0" err="1" smtClean="0">
                <a:latin typeface="+mn-lt"/>
              </a:rPr>
              <a:t>і</a:t>
            </a:r>
            <a:r>
              <a:rPr lang="ru-RU" dirty="0" smtClean="0">
                <a:latin typeface="+mn-lt"/>
              </a:rPr>
              <a:t> </a:t>
            </a:r>
            <a:r>
              <a:rPr lang="en-US" dirty="0" err="1" smtClean="0">
                <a:solidFill>
                  <a:schemeClr val="tx2">
                    <a:lumMod val="75000"/>
                  </a:schemeClr>
                </a:solidFill>
                <a:latin typeface="+mn-lt"/>
              </a:rPr>
              <a:t>grep</a:t>
            </a:r>
            <a:r>
              <a:rPr lang="ru-RU" dirty="0" smtClean="0">
                <a:latin typeface="+mn-lt"/>
              </a:rPr>
              <a:t>, </a:t>
            </a:r>
            <a:r>
              <a:rPr lang="ru-RU" dirty="0" err="1" smtClean="0">
                <a:latin typeface="+mn-lt"/>
              </a:rPr>
              <a:t>можна</a:t>
            </a:r>
            <a:r>
              <a:rPr lang="ru-RU" dirty="0" smtClean="0">
                <a:latin typeface="+mn-lt"/>
              </a:rPr>
              <a:t> </a:t>
            </a:r>
            <a:r>
              <a:rPr lang="ru-RU" dirty="0" err="1" smtClean="0">
                <a:latin typeface="+mn-lt"/>
              </a:rPr>
              <a:t>об'єднати</a:t>
            </a:r>
            <a:r>
              <a:rPr lang="ru-RU" dirty="0" smtClean="0">
                <a:latin typeface="+mn-lt"/>
              </a:rPr>
              <a:t> в </a:t>
            </a:r>
            <a:r>
              <a:rPr lang="uk-UA" dirty="0" err="1" smtClean="0">
                <a:solidFill>
                  <a:schemeClr val="tx2">
                    <a:lumMod val="75000"/>
                  </a:schemeClr>
                </a:solidFill>
                <a:latin typeface="+mn-lt"/>
                <a:ea typeface="Times New Roman" pitchFamily="18" charset="0"/>
                <a:cs typeface="Calibri" pitchFamily="34" charset="0"/>
              </a:rPr>
              <a:t>piping</a:t>
            </a:r>
            <a:r>
              <a:rPr lang="ru-RU" dirty="0" smtClean="0">
                <a:latin typeface="+mn-lt"/>
              </a:rPr>
              <a:t>, </a:t>
            </a:r>
            <a:r>
              <a:rPr lang="ru-RU" dirty="0" err="1" smtClean="0">
                <a:latin typeface="+mn-lt"/>
              </a:rPr>
              <a:t>щоб</a:t>
            </a:r>
            <a:r>
              <a:rPr lang="ru-RU" dirty="0" smtClean="0">
                <a:latin typeface="+mn-lt"/>
              </a:rPr>
              <a:t> </a:t>
            </a:r>
            <a:r>
              <a:rPr lang="ru-RU" dirty="0" err="1" smtClean="0">
                <a:latin typeface="+mn-lt"/>
              </a:rPr>
              <a:t>відфільтрувати</a:t>
            </a:r>
            <a:r>
              <a:rPr lang="ru-RU" dirty="0" smtClean="0">
                <a:latin typeface="+mn-lt"/>
              </a:rPr>
              <a:t> </a:t>
            </a:r>
            <a:r>
              <a:rPr lang="ru-RU" dirty="0" err="1" smtClean="0">
                <a:latin typeface="+mn-lt"/>
              </a:rPr>
              <a:t>вихідні</a:t>
            </a:r>
            <a:r>
              <a:rPr lang="ru-RU" dirty="0" smtClean="0">
                <a:latin typeface="+mn-lt"/>
              </a:rPr>
              <a:t> </a:t>
            </a:r>
            <a:r>
              <a:rPr lang="ru-RU" dirty="0" err="1" smtClean="0">
                <a:latin typeface="+mn-lt"/>
              </a:rPr>
              <a:t>дані</a:t>
            </a:r>
            <a:r>
              <a:rPr lang="ru-RU" dirty="0" smtClean="0">
                <a:latin typeface="+mn-lt"/>
              </a:rPr>
              <a:t> </a:t>
            </a:r>
            <a:r>
              <a:rPr lang="en-US" dirty="0" err="1" smtClean="0">
                <a:solidFill>
                  <a:schemeClr val="tx2">
                    <a:lumMod val="75000"/>
                  </a:schemeClr>
                </a:solidFill>
                <a:latin typeface="+mn-lt"/>
              </a:rPr>
              <a:t>ls</a:t>
            </a:r>
            <a:r>
              <a:rPr lang="ru-RU" dirty="0" smtClean="0">
                <a:latin typeface="+mn-lt"/>
              </a:rPr>
              <a:t>.</a:t>
            </a:r>
          </a:p>
          <a:p>
            <a:endParaRPr lang="ru-RU" dirty="0" smtClean="0">
              <a:latin typeface="+mn-lt"/>
            </a:endParaRPr>
          </a:p>
          <a:p>
            <a:r>
              <a:rPr lang="ru-RU" dirty="0" smtClean="0">
                <a:latin typeface="+mn-lt"/>
              </a:rPr>
              <a:t>Приклад  </a:t>
            </a:r>
            <a:r>
              <a:rPr lang="uk-UA" b="1" dirty="0" err="1" smtClean="0">
                <a:solidFill>
                  <a:schemeClr val="tx2">
                    <a:lumMod val="75000"/>
                  </a:schemeClr>
                </a:solidFill>
                <a:latin typeface="+mn-lt"/>
              </a:rPr>
              <a:t>ls</a:t>
            </a:r>
            <a:r>
              <a:rPr lang="uk-UA" b="1" dirty="0" smtClean="0">
                <a:solidFill>
                  <a:schemeClr val="tx2">
                    <a:lumMod val="75000"/>
                  </a:schemeClr>
                </a:solidFill>
                <a:latin typeface="+mn-lt"/>
              </a:rPr>
              <a:t> -l | </a:t>
            </a:r>
            <a:r>
              <a:rPr lang="uk-UA" b="1" dirty="0" err="1" smtClean="0">
                <a:solidFill>
                  <a:schemeClr val="tx2">
                    <a:lumMod val="75000"/>
                  </a:schemeClr>
                </a:solidFill>
                <a:latin typeface="+mn-lt"/>
              </a:rPr>
              <a:t>grep</a:t>
            </a:r>
            <a:r>
              <a:rPr lang="uk-UA" b="1" dirty="0" smtClean="0">
                <a:solidFill>
                  <a:schemeClr val="tx2">
                    <a:lumMod val="75000"/>
                  </a:schemeClr>
                </a:solidFill>
                <a:latin typeface="+mn-lt"/>
              </a:rPr>
              <a:t> </a:t>
            </a:r>
            <a:r>
              <a:rPr lang="uk-UA" b="1" dirty="0" err="1" smtClean="0">
                <a:solidFill>
                  <a:schemeClr val="tx2">
                    <a:lumMod val="75000"/>
                  </a:schemeClr>
                </a:solidFill>
                <a:latin typeface="+mn-lt"/>
              </a:rPr>
              <a:t>host</a:t>
            </a:r>
            <a:r>
              <a:rPr lang="uk-UA" dirty="0" smtClean="0">
                <a:latin typeface="+mn-lt"/>
              </a:rPr>
              <a:t>  </a:t>
            </a:r>
            <a:r>
              <a:rPr lang="ru-RU" dirty="0" smtClean="0">
                <a:latin typeface="+mn-lt"/>
              </a:rPr>
              <a:t>та </a:t>
            </a:r>
            <a:r>
              <a:rPr lang="uk-UA" b="1" dirty="0" err="1" smtClean="0">
                <a:solidFill>
                  <a:schemeClr val="tx2">
                    <a:lumMod val="75000"/>
                  </a:schemeClr>
                </a:solidFill>
                <a:latin typeface="+mn-lt"/>
              </a:rPr>
              <a:t>ls</a:t>
            </a:r>
            <a:r>
              <a:rPr lang="uk-UA" b="1" dirty="0" smtClean="0">
                <a:solidFill>
                  <a:schemeClr val="tx2">
                    <a:lumMod val="75000"/>
                  </a:schemeClr>
                </a:solidFill>
                <a:latin typeface="+mn-lt"/>
              </a:rPr>
              <a:t> -l | </a:t>
            </a:r>
            <a:r>
              <a:rPr lang="uk-UA" b="1" dirty="0" err="1" smtClean="0">
                <a:solidFill>
                  <a:schemeClr val="tx2">
                    <a:lumMod val="75000"/>
                  </a:schemeClr>
                </a:solidFill>
                <a:latin typeface="+mn-lt"/>
              </a:rPr>
              <a:t>grep</a:t>
            </a:r>
            <a:r>
              <a:rPr lang="uk-UA" b="1" dirty="0" smtClean="0">
                <a:solidFill>
                  <a:schemeClr val="tx2">
                    <a:lumMod val="75000"/>
                  </a:schemeClr>
                </a:solidFill>
                <a:latin typeface="+mn-lt"/>
              </a:rPr>
              <a:t> </a:t>
            </a:r>
            <a:r>
              <a:rPr lang="uk-UA" b="1" dirty="0" err="1" smtClean="0">
                <a:solidFill>
                  <a:schemeClr val="tx2">
                    <a:lumMod val="75000"/>
                  </a:schemeClr>
                </a:solidFill>
                <a:latin typeface="+mn-lt"/>
              </a:rPr>
              <a:t>file</a:t>
            </a:r>
            <a:r>
              <a:rPr lang="uk-UA" dirty="0" smtClean="0">
                <a:latin typeface="+mn-lt"/>
              </a:rPr>
              <a:t> </a:t>
            </a:r>
            <a:r>
              <a:rPr lang="ru-RU" dirty="0" smtClean="0">
                <a:latin typeface="+mn-lt"/>
              </a:rPr>
              <a:t>.</a:t>
            </a:r>
            <a:endParaRPr lang="uk-UA" dirty="0" smtClean="0">
              <a:latin typeface="+mn-lt"/>
            </a:endParaRP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25</a:t>
            </a:fld>
            <a:endParaRPr lang="uk-UA" dirty="0"/>
          </a:p>
        </p:txBody>
      </p:sp>
      <p:sp>
        <p:nvSpPr>
          <p:cNvPr id="4" name="Прямоугольник 3"/>
          <p:cNvSpPr/>
          <p:nvPr/>
        </p:nvSpPr>
        <p:spPr>
          <a:xfrm>
            <a:off x="0" y="0"/>
            <a:ext cx="7286644" cy="338554"/>
          </a:xfrm>
          <a:prstGeom prst="rect">
            <a:avLst/>
          </a:prstGeom>
        </p:spPr>
        <p:txBody>
          <a:bodyPr wrap="square">
            <a:spAutoFit/>
          </a:bodyPr>
          <a:lstStyle/>
          <a:p>
            <a:r>
              <a:rPr lang="uk-UA" sz="1600" dirty="0" smtClean="0">
                <a:solidFill>
                  <a:schemeClr val="tx2">
                    <a:lumMod val="75000"/>
                  </a:schemeClr>
                </a:solidFill>
              </a:rPr>
              <a:t>Висновки</a:t>
            </a:r>
          </a:p>
        </p:txBody>
      </p:sp>
      <p:sp>
        <p:nvSpPr>
          <p:cNvPr id="7" name="Прямоугольник 6"/>
          <p:cNvSpPr/>
          <p:nvPr/>
        </p:nvSpPr>
        <p:spPr>
          <a:xfrm>
            <a:off x="71438" y="214290"/>
            <a:ext cx="8929718" cy="1815882"/>
          </a:xfrm>
          <a:prstGeom prst="rect">
            <a:avLst/>
          </a:prstGeom>
        </p:spPr>
        <p:txBody>
          <a:bodyPr wrap="square">
            <a:spAutoFit/>
          </a:bodyPr>
          <a:lstStyle/>
          <a:p>
            <a:r>
              <a:rPr lang="uk-UA" sz="1400" dirty="0" err="1" smtClean="0"/>
              <a:t>Linux</a:t>
            </a:r>
            <a:r>
              <a:rPr lang="uk-UA" sz="1400" dirty="0" smtClean="0"/>
              <a:t> - це швидка, надійна та невелика операційна система з відкритим кодом.</a:t>
            </a:r>
          </a:p>
          <a:p>
            <a:r>
              <a:rPr lang="uk-UA" sz="1400" dirty="0" smtClean="0"/>
              <a:t>Для його запуску потрібно небагато апаратних ресурсів, і його можна легко налаштувати.</a:t>
            </a:r>
          </a:p>
          <a:p>
            <a:r>
              <a:rPr lang="uk-UA" sz="1400" dirty="0" smtClean="0"/>
              <a:t>Він призначений для використання в мережах.</a:t>
            </a:r>
          </a:p>
          <a:p>
            <a:r>
              <a:rPr lang="uk-UA" sz="1400" dirty="0" smtClean="0"/>
              <a:t>Ядро </a:t>
            </a:r>
            <a:r>
              <a:rPr lang="uk-UA" sz="1400" dirty="0" err="1" smtClean="0"/>
              <a:t>Linux</a:t>
            </a:r>
            <a:r>
              <a:rPr lang="uk-UA" sz="1400" dirty="0" smtClean="0"/>
              <a:t> поширюється різними організаціями з різними інструментами та програмними пакетами.</a:t>
            </a:r>
          </a:p>
          <a:p>
            <a:r>
              <a:rPr lang="uk-UA" sz="1400" dirty="0" smtClean="0"/>
              <a:t>Індивідуальна версія Linux, яка називається </a:t>
            </a:r>
            <a:r>
              <a:rPr lang="uk-UA" sz="1400" b="1" dirty="0" smtClean="0">
                <a:solidFill>
                  <a:schemeClr val="tx2">
                    <a:lumMod val="75000"/>
                  </a:schemeClr>
                </a:solidFill>
              </a:rPr>
              <a:t>Security Onion</a:t>
            </a:r>
            <a:r>
              <a:rPr lang="uk-UA" sz="1400" dirty="0" smtClean="0"/>
              <a:t>, містить програмне забезпечення та інструменти, призначені для моніторингу безпеки мережі аналітиками кібербезпеки.</a:t>
            </a:r>
          </a:p>
          <a:p>
            <a:r>
              <a:rPr lang="uk-UA" sz="1400" b="1" dirty="0" err="1" smtClean="0">
                <a:solidFill>
                  <a:schemeClr val="tx2">
                    <a:lumMod val="75000"/>
                  </a:schemeClr>
                </a:solidFill>
              </a:rPr>
              <a:t>Kali</a:t>
            </a:r>
            <a:r>
              <a:rPr lang="uk-UA" sz="1400" b="1" dirty="0" smtClean="0">
                <a:solidFill>
                  <a:schemeClr val="tx2">
                    <a:lumMod val="75000"/>
                  </a:schemeClr>
                </a:solidFill>
              </a:rPr>
              <a:t> </a:t>
            </a:r>
            <a:r>
              <a:rPr lang="uk-UA" sz="1400" b="1" dirty="0" err="1" smtClean="0">
                <a:solidFill>
                  <a:schemeClr val="tx2">
                    <a:lumMod val="75000"/>
                  </a:schemeClr>
                </a:solidFill>
              </a:rPr>
              <a:t>Linux</a:t>
            </a:r>
            <a:r>
              <a:rPr lang="uk-UA" sz="1400" b="1" dirty="0" smtClean="0">
                <a:solidFill>
                  <a:schemeClr val="tx2">
                    <a:lumMod val="75000"/>
                  </a:schemeClr>
                </a:solidFill>
              </a:rPr>
              <a:t> </a:t>
            </a:r>
            <a:r>
              <a:rPr lang="uk-UA" sz="1400" dirty="0" smtClean="0"/>
              <a:t>- це ще один налаштований дистрибутив Linux, який має безліч інструментів, призначених для тестування на проникнення мережевої безпеки.</a:t>
            </a:r>
          </a:p>
        </p:txBody>
      </p:sp>
      <p:sp>
        <p:nvSpPr>
          <p:cNvPr id="60417" name="Rectangle 1"/>
          <p:cNvSpPr>
            <a:spLocks noChangeArrowheads="1"/>
          </p:cNvSpPr>
          <p:nvPr/>
        </p:nvSpPr>
        <p:spPr bwMode="auto">
          <a:xfrm>
            <a:off x="71406" y="1969179"/>
            <a:ext cx="892975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400" dirty="0" smtClean="0"/>
              <a:t>У </a:t>
            </a:r>
            <a:r>
              <a:rPr lang="uk-UA" sz="1400" dirty="0" err="1" smtClean="0"/>
              <a:t>Linux</a:t>
            </a:r>
            <a:r>
              <a:rPr lang="uk-UA" sz="1400" dirty="0" smtClean="0"/>
              <a:t> користувач спілкується з операційною системою через графічний інтерфейс (</a:t>
            </a:r>
            <a:r>
              <a:rPr lang="en-US" sz="1400" dirty="0" smtClean="0">
                <a:solidFill>
                  <a:schemeClr val="tx2">
                    <a:lumMod val="75000"/>
                  </a:schemeClr>
                </a:solidFill>
              </a:rPr>
              <a:t>GUI</a:t>
            </a:r>
            <a:r>
              <a:rPr lang="uk-UA" sz="1400" dirty="0" smtClean="0"/>
              <a:t>) або інтерфейс командного рядка (</a:t>
            </a:r>
            <a:r>
              <a:rPr lang="uk-UA" sz="1400" dirty="0" smtClean="0">
                <a:solidFill>
                  <a:schemeClr val="tx2">
                    <a:lumMod val="75000"/>
                  </a:schemeClr>
                </a:solidFill>
              </a:rPr>
              <a:t>CLI</a:t>
            </a:r>
            <a:r>
              <a:rPr lang="uk-UA" sz="1400" dirty="0" smtClean="0"/>
              <a:t>).</a:t>
            </a:r>
          </a:p>
          <a:p>
            <a:r>
              <a:rPr lang="uk-UA" sz="1400" dirty="0" smtClean="0"/>
              <a:t>Якщо графічний інтерфейс запущений, оболонка доступна через додаток терміналу, такий як термінал </a:t>
            </a:r>
            <a:r>
              <a:rPr lang="uk-UA" sz="1400" dirty="0" smtClean="0">
                <a:solidFill>
                  <a:schemeClr val="tx2">
                    <a:lumMod val="75000"/>
                  </a:schemeClr>
                </a:solidFill>
              </a:rPr>
              <a:t>xterm</a:t>
            </a:r>
            <a:r>
              <a:rPr lang="uk-UA" sz="1400" dirty="0" smtClean="0"/>
              <a:t> або </a:t>
            </a:r>
            <a:r>
              <a:rPr lang="uk-UA" sz="1400" dirty="0" smtClean="0">
                <a:solidFill>
                  <a:schemeClr val="tx2">
                    <a:lumMod val="75000"/>
                  </a:schemeClr>
                </a:solidFill>
              </a:rPr>
              <a:t>gnome</a:t>
            </a:r>
            <a:r>
              <a:rPr lang="uk-UA" sz="1400" dirty="0" smtClean="0"/>
              <a:t>.</a:t>
            </a:r>
          </a:p>
          <a:p>
            <a:r>
              <a:rPr lang="uk-UA" sz="1400" dirty="0" smtClean="0"/>
              <a:t>Команди Linux - це програми, що виконують певне завдання.</a:t>
            </a:r>
          </a:p>
          <a:p>
            <a:r>
              <a:rPr lang="uk-UA" sz="1400" dirty="0" smtClean="0"/>
              <a:t>Команда </a:t>
            </a:r>
            <a:r>
              <a:rPr lang="uk-UA" sz="1400" dirty="0" smtClean="0">
                <a:solidFill>
                  <a:schemeClr val="tx2">
                    <a:lumMod val="75000"/>
                  </a:schemeClr>
                </a:solidFill>
              </a:rPr>
              <a:t>man</a:t>
            </a:r>
            <a:r>
              <a:rPr lang="uk-UA" sz="1400" dirty="0" smtClean="0"/>
              <a:t>, за якою слідує конкретна опція, забезпечує документацію для цієї команди.</a:t>
            </a:r>
          </a:p>
          <a:p>
            <a:r>
              <a:rPr lang="uk-UA" sz="1400" dirty="0" smtClean="0"/>
              <a:t>Важливо знати принаймні основні команди Linux, команди файлів і каталогів, а також команди для роботи з текстовими файлами.</a:t>
            </a:r>
          </a:p>
          <a:p>
            <a:r>
              <a:rPr lang="uk-UA" sz="1400" dirty="0" smtClean="0"/>
              <a:t>У </a:t>
            </a:r>
            <a:r>
              <a:rPr lang="uk-UA" sz="1400" dirty="0" err="1" smtClean="0"/>
              <a:t>Linux</a:t>
            </a:r>
            <a:r>
              <a:rPr lang="uk-UA" sz="1400" dirty="0" smtClean="0"/>
              <a:t> все обробляється так, якби це був файл, включаючи пам'ять, диски, монітор та каталоги.</a:t>
            </a:r>
          </a:p>
        </p:txBody>
      </p:sp>
      <p:sp>
        <p:nvSpPr>
          <p:cNvPr id="6" name="Rectangle 1"/>
          <p:cNvSpPr>
            <a:spLocks noChangeArrowheads="1"/>
          </p:cNvSpPr>
          <p:nvPr/>
        </p:nvSpPr>
        <p:spPr bwMode="auto">
          <a:xfrm>
            <a:off x="71406" y="3964924"/>
            <a:ext cx="8858312"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400" dirty="0" smtClean="0">
                <a:solidFill>
                  <a:schemeClr val="tx2">
                    <a:lumMod val="75000"/>
                  </a:schemeClr>
                </a:solidFill>
              </a:rPr>
              <a:t>Сервери</a:t>
            </a:r>
            <a:r>
              <a:rPr lang="uk-UA" sz="1400" dirty="0" smtClean="0"/>
              <a:t> - це комп’ютери, на яких встановлено програмне забезпечення, що дозволяє їм надавати послуги клієнтським комп’ютерам у всій мережі.</a:t>
            </a:r>
          </a:p>
          <a:p>
            <a:r>
              <a:rPr lang="uk-UA" sz="1400" dirty="0" smtClean="0"/>
              <a:t>Деякі служби надають клієнтам доступ до зовнішніх ресурсів, таких як файли, електронна пошта та веб-сторінки, за запитом.</a:t>
            </a:r>
          </a:p>
          <a:p>
            <a:r>
              <a:rPr lang="uk-UA" sz="1400" dirty="0" smtClean="0"/>
              <a:t>Інші служби працюють внутрішньо і виконують такі завдання, як управління журналами, керування пам'яттю або сканування диска.</a:t>
            </a:r>
          </a:p>
          <a:p>
            <a:r>
              <a:rPr lang="uk-UA" sz="1400" dirty="0" smtClean="0"/>
              <a:t>Щоб комп’ютер міг надавати кілька служб, використовуються порти.</a:t>
            </a:r>
          </a:p>
          <a:p>
            <a:r>
              <a:rPr lang="uk-UA" sz="1400" dirty="0" smtClean="0">
                <a:solidFill>
                  <a:schemeClr val="tx2">
                    <a:lumMod val="75000"/>
                  </a:schemeClr>
                </a:solidFill>
              </a:rPr>
              <a:t>Порт</a:t>
            </a:r>
            <a:r>
              <a:rPr lang="uk-UA" sz="1400" dirty="0" smtClean="0"/>
              <a:t> - це зарезервований мережевий ресурс, який "прослуховує" запити клієнтів.</a:t>
            </a:r>
          </a:p>
          <a:p>
            <a:r>
              <a:rPr lang="uk-UA" sz="1400" dirty="0" smtClean="0"/>
              <a:t>Хоча номер порту, який використовується службою, можна налаштувати, більшість служб слухають за замовчуванням “добре відомі” порти.</a:t>
            </a:r>
          </a:p>
          <a:p>
            <a:r>
              <a:rPr lang="uk-UA" sz="1400" dirty="0" smtClean="0"/>
              <a:t>Клієнтські програми призначені для зв'язку з певними типами серверів.</a:t>
            </a:r>
          </a:p>
          <a:p>
            <a:r>
              <a:rPr lang="uk-UA" sz="1400" dirty="0" err="1" smtClean="0"/>
              <a:t>Веб-браузери</a:t>
            </a:r>
            <a:r>
              <a:rPr lang="uk-UA" sz="1400" dirty="0" smtClean="0"/>
              <a:t> призначені для зв'язку з веб-серверами за допомогою протоколу HTTP на порту 80.</a:t>
            </a:r>
          </a:p>
          <a:p>
            <a:r>
              <a:rPr lang="uk-UA" sz="1400" dirty="0" smtClean="0"/>
              <a:t>FTP-клієнти спілкуються з FTP-серверами для передачі файлів.</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26</a:t>
            </a:fld>
            <a:endParaRPr lang="uk-UA" dirty="0"/>
          </a:p>
        </p:txBody>
      </p:sp>
      <p:sp>
        <p:nvSpPr>
          <p:cNvPr id="7" name="Прямоугольник 6"/>
          <p:cNvSpPr/>
          <p:nvPr/>
        </p:nvSpPr>
        <p:spPr>
          <a:xfrm>
            <a:off x="214282" y="159507"/>
            <a:ext cx="8643998" cy="6555641"/>
          </a:xfrm>
          <a:prstGeom prst="rect">
            <a:avLst/>
          </a:prstGeom>
        </p:spPr>
        <p:txBody>
          <a:bodyPr wrap="square">
            <a:spAutoFit/>
          </a:bodyPr>
          <a:lstStyle/>
          <a:p>
            <a:r>
              <a:rPr lang="uk-UA" sz="1400" dirty="0" smtClean="0"/>
              <a:t>У </a:t>
            </a:r>
            <a:r>
              <a:rPr lang="uk-UA" sz="1400" dirty="0" err="1" smtClean="0"/>
              <a:t>Linux</a:t>
            </a:r>
            <a:r>
              <a:rPr lang="uk-UA" sz="1400" dirty="0" smtClean="0"/>
              <a:t> сервери управляються за допомогою </a:t>
            </a:r>
            <a:r>
              <a:rPr lang="uk-UA" sz="1400" dirty="0" smtClean="0">
                <a:solidFill>
                  <a:schemeClr val="tx2">
                    <a:lumMod val="75000"/>
                  </a:schemeClr>
                </a:solidFill>
              </a:rPr>
              <a:t>файлів конфігурації</a:t>
            </a:r>
            <a:r>
              <a:rPr lang="uk-UA" sz="1400" dirty="0" smtClean="0"/>
              <a:t>.</a:t>
            </a:r>
          </a:p>
          <a:p>
            <a:r>
              <a:rPr lang="uk-UA" sz="1400" dirty="0" smtClean="0"/>
              <a:t>Різні параметри можна змінювати та зберігати у файлах конфігурації.</a:t>
            </a:r>
          </a:p>
          <a:p>
            <a:r>
              <a:rPr lang="uk-UA" sz="1400" dirty="0" smtClean="0"/>
              <a:t>Коли служба запущена, вона переглядає її конфігураційний файл (файли), щоб знати, як вона повинна працювати.</a:t>
            </a:r>
          </a:p>
          <a:p>
            <a:r>
              <a:rPr lang="uk-UA" sz="1400" dirty="0" smtClean="0"/>
              <a:t>Немає правила написання конфігураційних файлів.</a:t>
            </a:r>
          </a:p>
          <a:p>
            <a:r>
              <a:rPr lang="uk-UA" sz="1400" dirty="0" smtClean="0"/>
              <a:t>Формат файлу конфігурації залежить від творця серверного програмного забезпечення.</a:t>
            </a:r>
          </a:p>
          <a:p>
            <a:endParaRPr lang="uk-UA" sz="1400" dirty="0" smtClean="0"/>
          </a:p>
          <a:p>
            <a:r>
              <a:rPr lang="uk-UA" sz="1400" dirty="0" smtClean="0"/>
              <a:t>Пристрої Linux слід захищати за допомогою перевірених методів захисту пристрою та адміністративного доступу. Це називають укріпилення пристроїв.</a:t>
            </a:r>
          </a:p>
          <a:p>
            <a:r>
              <a:rPr lang="uk-UA" sz="1400" dirty="0" smtClean="0"/>
              <a:t>Одним із способів зміцнення пристрою є : </a:t>
            </a:r>
          </a:p>
          <a:p>
            <a:pPr marL="447675" indent="-266700">
              <a:buFont typeface="Wingdings" pitchFamily="2" charset="2"/>
              <a:buChar char="Ø"/>
              <a:tabLst>
                <a:tab pos="447675" algn="l"/>
              </a:tabLst>
            </a:pPr>
            <a:r>
              <a:rPr lang="uk-UA" sz="1400" dirty="0" smtClean="0"/>
              <a:t>підтримка паролів,</a:t>
            </a:r>
          </a:p>
          <a:p>
            <a:pPr marL="447675" indent="-266700">
              <a:buFont typeface="Wingdings" pitchFamily="2" charset="2"/>
              <a:buChar char="Ø"/>
              <a:tabLst>
                <a:tab pos="447675" algn="l"/>
              </a:tabLst>
            </a:pPr>
            <a:r>
              <a:rPr lang="uk-UA" sz="1400" dirty="0" err="1" smtClean="0"/>
              <a:t>налаштування</a:t>
            </a:r>
            <a:r>
              <a:rPr lang="uk-UA" sz="1400" dirty="0" smtClean="0"/>
              <a:t> розширених функцій входу та</a:t>
            </a:r>
          </a:p>
          <a:p>
            <a:pPr marL="447675" indent="-266700">
              <a:buFont typeface="Wingdings" pitchFamily="2" charset="2"/>
              <a:buChar char="Ø"/>
              <a:tabLst>
                <a:tab pos="447675" algn="l"/>
              </a:tabLst>
            </a:pPr>
            <a:r>
              <a:rPr lang="uk-UA" sz="1400" dirty="0" smtClean="0"/>
              <a:t>впровадження безпечного віддаленого входу за допомогою SSH.</a:t>
            </a:r>
          </a:p>
          <a:p>
            <a:pPr marL="447675" indent="-266700">
              <a:buFont typeface="Wingdings" pitchFamily="2" charset="2"/>
              <a:buChar char="Ø"/>
              <a:tabLst>
                <a:tab pos="447675" algn="l"/>
              </a:tabLst>
            </a:pPr>
            <a:r>
              <a:rPr lang="uk-UA" sz="1400" dirty="0" smtClean="0"/>
              <a:t>також дуже важливо постійно оновлювати операційну систему.</a:t>
            </a:r>
          </a:p>
          <a:p>
            <a:r>
              <a:rPr lang="uk-UA" sz="1400" dirty="0" smtClean="0"/>
              <a:t>Інші способи зміцнення пристрою - це </a:t>
            </a:r>
          </a:p>
          <a:p>
            <a:pPr>
              <a:buFont typeface="Wingdings" pitchFamily="2" charset="2"/>
              <a:buChar char="Ø"/>
            </a:pPr>
            <a:r>
              <a:rPr lang="uk-UA" sz="1400" dirty="0" smtClean="0"/>
              <a:t>примусові періодичні зміни паролів,</a:t>
            </a:r>
          </a:p>
          <a:p>
            <a:pPr>
              <a:buFont typeface="Wingdings" pitchFamily="2" charset="2"/>
              <a:buChar char="Ø"/>
            </a:pPr>
            <a:r>
              <a:rPr lang="uk-UA" sz="1400" dirty="0" smtClean="0"/>
              <a:t>забезпечення надійних паролів та</a:t>
            </a:r>
          </a:p>
          <a:p>
            <a:pPr>
              <a:buFont typeface="Wingdings" pitchFamily="2" charset="2"/>
              <a:buChar char="Ø"/>
            </a:pPr>
            <a:r>
              <a:rPr lang="uk-UA" sz="1400" dirty="0" smtClean="0"/>
              <a:t>запобігання повторному використанню паролів.</a:t>
            </a:r>
          </a:p>
          <a:p>
            <a:endParaRPr lang="uk-UA" sz="1400" dirty="0" smtClean="0"/>
          </a:p>
          <a:p>
            <a:r>
              <a:rPr lang="uk-UA" sz="1400" dirty="0" smtClean="0"/>
              <a:t>Нарешті, клієнти та сервери Linux використовують журнали для запису роботи системи та важливих подій.</a:t>
            </a:r>
          </a:p>
          <a:p>
            <a:r>
              <a:rPr lang="uk-UA" sz="1400" dirty="0" smtClean="0"/>
              <a:t>Ведеться ряд різних журналів, включаючи:</a:t>
            </a:r>
          </a:p>
          <a:p>
            <a:pPr marL="447675" indent="-266700">
              <a:buFont typeface="Wingdings" pitchFamily="2" charset="2"/>
              <a:buChar char="Ø"/>
              <a:tabLst>
                <a:tab pos="447675" algn="l"/>
              </a:tabLst>
            </a:pPr>
            <a:r>
              <a:rPr lang="uk-UA" sz="1400" dirty="0" smtClean="0"/>
              <a:t>журнали програм,</a:t>
            </a:r>
          </a:p>
          <a:p>
            <a:pPr marL="447675" indent="-266700">
              <a:buFont typeface="Wingdings" pitchFamily="2" charset="2"/>
              <a:buChar char="Ø"/>
              <a:tabLst>
                <a:tab pos="447675" algn="l"/>
              </a:tabLst>
            </a:pPr>
            <a:r>
              <a:rPr lang="uk-UA" sz="1400" dirty="0" smtClean="0"/>
              <a:t>журнали подій,</a:t>
            </a:r>
          </a:p>
          <a:p>
            <a:pPr marL="447675" indent="-266700">
              <a:buFont typeface="Wingdings" pitchFamily="2" charset="2"/>
              <a:buChar char="Ø"/>
              <a:tabLst>
                <a:tab pos="447675" algn="l"/>
              </a:tabLst>
            </a:pPr>
            <a:r>
              <a:rPr lang="uk-UA" sz="1400" dirty="0" smtClean="0"/>
              <a:t>журнали обслуговування та</a:t>
            </a:r>
          </a:p>
          <a:p>
            <a:pPr marL="447675" indent="-266700">
              <a:buFont typeface="Wingdings" pitchFamily="2" charset="2"/>
              <a:buChar char="Ø"/>
              <a:tabLst>
                <a:tab pos="447675" algn="l"/>
              </a:tabLst>
            </a:pPr>
            <a:r>
              <a:rPr lang="uk-UA" sz="1400" dirty="0" smtClean="0"/>
              <a:t>системні журнали.</a:t>
            </a:r>
          </a:p>
          <a:p>
            <a:r>
              <a:rPr lang="uk-UA" sz="1400" dirty="0" smtClean="0"/>
              <a:t>Журнали сервера записують дії, які проводяться віддаленими користувачами, які отримують доступ до системних служб.</a:t>
            </a:r>
          </a:p>
          <a:p>
            <a:r>
              <a:rPr lang="uk-UA" sz="1400" dirty="0" smtClean="0"/>
              <a:t>Важливо знати розташування різних журналів у файловій системі Linux, щоб вони могли отримувати доступ та контролювати наявність проблем.</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27</a:t>
            </a:fld>
            <a:endParaRPr lang="uk-UA" dirty="0"/>
          </a:p>
        </p:txBody>
      </p:sp>
      <p:sp>
        <p:nvSpPr>
          <p:cNvPr id="60417" name="Rectangle 1"/>
          <p:cNvSpPr>
            <a:spLocks noChangeArrowheads="1"/>
          </p:cNvSpPr>
          <p:nvPr/>
        </p:nvSpPr>
        <p:spPr bwMode="auto">
          <a:xfrm>
            <a:off x="195232" y="23926"/>
            <a:ext cx="8786874" cy="67864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uk-UA" sz="1500" dirty="0" err="1" smtClean="0"/>
              <a:t>Linux</a:t>
            </a:r>
            <a:r>
              <a:rPr lang="uk-UA" sz="1500" dirty="0" smtClean="0"/>
              <a:t> підтримує низку різних файлових систем, які відрізняються</a:t>
            </a:r>
          </a:p>
          <a:p>
            <a:pPr marL="361950" indent="-276225">
              <a:buFont typeface="Wingdings" pitchFamily="2" charset="2"/>
              <a:buChar char="Ø"/>
            </a:pPr>
            <a:r>
              <a:rPr lang="uk-UA" sz="1500" dirty="0" smtClean="0"/>
              <a:t>швидкістю,</a:t>
            </a:r>
          </a:p>
          <a:p>
            <a:pPr marL="361950" indent="-276225">
              <a:buFont typeface="Wingdings" pitchFamily="2" charset="2"/>
              <a:buChar char="Ø"/>
            </a:pPr>
            <a:r>
              <a:rPr lang="uk-UA" sz="1500" dirty="0" smtClean="0"/>
              <a:t>гнучкістю, </a:t>
            </a:r>
          </a:p>
          <a:p>
            <a:pPr marL="361950" indent="-276225">
              <a:buFont typeface="Wingdings" pitchFamily="2" charset="2"/>
              <a:buChar char="Ø"/>
            </a:pPr>
            <a:r>
              <a:rPr lang="uk-UA" sz="1500" dirty="0" smtClean="0"/>
              <a:t>безпекою,</a:t>
            </a:r>
          </a:p>
          <a:p>
            <a:pPr marL="361950" indent="-276225">
              <a:buFont typeface="Wingdings" pitchFamily="2" charset="2"/>
              <a:buChar char="Ø"/>
            </a:pPr>
            <a:r>
              <a:rPr lang="uk-UA" sz="1500" dirty="0" smtClean="0"/>
              <a:t>розміром,</a:t>
            </a:r>
          </a:p>
          <a:p>
            <a:pPr marL="361950" indent="-276225">
              <a:buFont typeface="Wingdings" pitchFamily="2" charset="2"/>
              <a:buChar char="Ø"/>
            </a:pPr>
            <a:r>
              <a:rPr lang="uk-UA" sz="1500" dirty="0" smtClean="0"/>
              <a:t>структурою,</a:t>
            </a:r>
          </a:p>
          <a:p>
            <a:pPr marL="361950" indent="-276225">
              <a:buFont typeface="Wingdings" pitchFamily="2" charset="2"/>
              <a:buChar char="Ø"/>
            </a:pPr>
            <a:r>
              <a:rPr lang="uk-UA" sz="1500" dirty="0" smtClean="0"/>
              <a:t>логікою тощо.</a:t>
            </a:r>
          </a:p>
          <a:p>
            <a:r>
              <a:rPr lang="uk-UA" sz="1500" dirty="0" smtClean="0"/>
              <a:t>Деякі файлові системи, які підтримуються Linux, це ext2, ext3, ext4, NFS та CDFS.</a:t>
            </a:r>
          </a:p>
          <a:p>
            <a:r>
              <a:rPr lang="uk-UA" sz="1500" dirty="0" smtClean="0"/>
              <a:t>Файлові системи монтуються як розділи та отримують доступ через точки монтування або як каталоги.</a:t>
            </a:r>
          </a:p>
          <a:p>
            <a:r>
              <a:rPr lang="uk-UA" sz="1500" dirty="0" smtClean="0"/>
              <a:t>Букви диска Windows є прикладами точок монтування.</a:t>
            </a:r>
          </a:p>
          <a:p>
            <a:r>
              <a:rPr lang="uk-UA" sz="1500" dirty="0" smtClean="0"/>
              <a:t>Команда </a:t>
            </a:r>
            <a:r>
              <a:rPr lang="uk-UA" sz="1500" dirty="0" smtClean="0">
                <a:solidFill>
                  <a:schemeClr val="tx2">
                    <a:lumMod val="75000"/>
                  </a:schemeClr>
                </a:solidFill>
              </a:rPr>
              <a:t>mount</a:t>
            </a:r>
            <a:r>
              <a:rPr lang="uk-UA" sz="1500" dirty="0" smtClean="0"/>
              <a:t> може використовуватися для відображення деталей файлових систем, які в даний час встановлені на комп'ютері Linux.</a:t>
            </a:r>
          </a:p>
          <a:p>
            <a:r>
              <a:rPr lang="uk-UA" sz="1500" dirty="0" smtClean="0"/>
              <a:t>Коренева файлова система представлена символом “</a:t>
            </a:r>
            <a:r>
              <a:rPr lang="uk-UA" sz="1500" dirty="0" smtClean="0">
                <a:solidFill>
                  <a:schemeClr val="tx2">
                    <a:lumMod val="75000"/>
                  </a:schemeClr>
                </a:solidFill>
              </a:rPr>
              <a:t>/</a:t>
            </a:r>
            <a:r>
              <a:rPr lang="uk-UA" sz="1500" dirty="0" smtClean="0"/>
              <a:t>”.</a:t>
            </a:r>
          </a:p>
          <a:p>
            <a:r>
              <a:rPr lang="uk-UA" sz="1500" dirty="0" smtClean="0"/>
              <a:t>Він містить усі файли на комп'ютері за замовчуванням.</a:t>
            </a:r>
          </a:p>
          <a:p>
            <a:endParaRPr lang="uk-UA" sz="1500" dirty="0" smtClean="0"/>
          </a:p>
          <a:p>
            <a:r>
              <a:rPr lang="uk-UA" sz="1500" dirty="0" err="1" smtClean="0"/>
              <a:t>Linux</a:t>
            </a:r>
            <a:r>
              <a:rPr lang="uk-UA" sz="1500" dirty="0" smtClean="0"/>
              <a:t> використовує дозволи на файли, щоб контролювати, кому дозволено мати різні типи доступу до файлів і каталогів.</a:t>
            </a:r>
          </a:p>
          <a:p>
            <a:r>
              <a:rPr lang="uk-UA" sz="1500" dirty="0" smtClean="0"/>
              <a:t>Дозволи включають читання (</a:t>
            </a:r>
            <a:r>
              <a:rPr lang="uk-UA" sz="1500" dirty="0" smtClean="0">
                <a:solidFill>
                  <a:schemeClr val="tx2">
                    <a:lumMod val="75000"/>
                  </a:schemeClr>
                </a:solidFill>
              </a:rPr>
              <a:t>r</a:t>
            </a:r>
            <a:r>
              <a:rPr lang="uk-UA" sz="1500" dirty="0" smtClean="0"/>
              <a:t>), запис (</a:t>
            </a:r>
            <a:r>
              <a:rPr lang="uk-UA" sz="1500" dirty="0" smtClean="0">
                <a:solidFill>
                  <a:schemeClr val="tx2">
                    <a:lumMod val="75000"/>
                  </a:schemeClr>
                </a:solidFill>
              </a:rPr>
              <a:t>w</a:t>
            </a:r>
            <a:r>
              <a:rPr lang="uk-UA" sz="1500" dirty="0" smtClean="0"/>
              <a:t>) та виконання (</a:t>
            </a:r>
            <a:r>
              <a:rPr lang="uk-UA" sz="1500" dirty="0" smtClean="0">
                <a:solidFill>
                  <a:schemeClr val="tx2">
                    <a:lumMod val="75000"/>
                  </a:schemeClr>
                </a:solidFill>
              </a:rPr>
              <a:t>x</a:t>
            </a:r>
            <a:r>
              <a:rPr lang="uk-UA" sz="1500" dirty="0" smtClean="0"/>
              <a:t>).</a:t>
            </a:r>
          </a:p>
          <a:p>
            <a:r>
              <a:rPr lang="uk-UA" sz="1500" dirty="0" smtClean="0"/>
              <a:t>Файли та каталоги мають дозволи, призначені для користувачів, груп та інших.</a:t>
            </a:r>
          </a:p>
          <a:p>
            <a:r>
              <a:rPr lang="uk-UA" sz="1500" dirty="0" smtClean="0"/>
              <a:t>Дозволи на файли та папки відображаються за допомогою команди </a:t>
            </a:r>
            <a:r>
              <a:rPr lang="uk-UA" sz="1500" dirty="0" smtClean="0">
                <a:solidFill>
                  <a:schemeClr val="tx2">
                    <a:lumMod val="75000"/>
                  </a:schemeClr>
                </a:solidFill>
              </a:rPr>
              <a:t>ls -l</a:t>
            </a:r>
            <a:r>
              <a:rPr lang="uk-UA" sz="1500" dirty="0" smtClean="0"/>
              <a:t>.</a:t>
            </a:r>
          </a:p>
          <a:p>
            <a:r>
              <a:rPr lang="uk-UA" sz="1500" dirty="0" smtClean="0"/>
              <a:t>Ця команда також відображає посилання на файл.</a:t>
            </a:r>
          </a:p>
          <a:p>
            <a:r>
              <a:rPr lang="uk-UA" sz="1500" dirty="0" smtClean="0"/>
              <a:t>Жорсткі посилання створюють ще один файл з іншим ім'ям, який пов'язаний з тим самим місцем у файловій системі.</a:t>
            </a:r>
          </a:p>
          <a:p>
            <a:r>
              <a:rPr lang="uk-UA" sz="1500" dirty="0" smtClean="0"/>
              <a:t>Власник файлу та група файлу також відображаються разом із датою та часом останньої модифікації файлу.</a:t>
            </a:r>
          </a:p>
          <a:p>
            <a:r>
              <a:rPr lang="uk-UA" sz="1500" dirty="0" smtClean="0"/>
              <a:t>Дозволи на файли є потужними функціями файлової системи Linux і не можуть бути порушені.</a:t>
            </a:r>
          </a:p>
          <a:p>
            <a:r>
              <a:rPr lang="uk-UA" sz="1500" dirty="0" smtClean="0"/>
              <a:t>Тільки користувач </a:t>
            </a:r>
            <a:r>
              <a:rPr lang="uk-UA" sz="1500" dirty="0" smtClean="0">
                <a:solidFill>
                  <a:schemeClr val="tx2">
                    <a:lumMod val="75000"/>
                  </a:schemeClr>
                </a:solidFill>
              </a:rPr>
              <a:t>root </a:t>
            </a:r>
            <a:r>
              <a:rPr lang="uk-UA" sz="1500" dirty="0" smtClean="0"/>
              <a:t>може змінити дозволи файлів.</a:t>
            </a:r>
          </a:p>
          <a:p>
            <a:r>
              <a:rPr lang="uk-UA" sz="1500" dirty="0" smtClean="0"/>
              <a:t>Через потужність кореневого користувача доступ до нього слід ретельно контролювати.</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28</a:t>
            </a:fld>
            <a:endParaRPr lang="uk-UA" dirty="0"/>
          </a:p>
        </p:txBody>
      </p:sp>
      <p:sp>
        <p:nvSpPr>
          <p:cNvPr id="7" name="Прямоугольник 6"/>
          <p:cNvSpPr/>
          <p:nvPr/>
        </p:nvSpPr>
        <p:spPr>
          <a:xfrm>
            <a:off x="333345" y="200002"/>
            <a:ext cx="8429684" cy="6509474"/>
          </a:xfrm>
          <a:prstGeom prst="rect">
            <a:avLst/>
          </a:prstGeom>
        </p:spPr>
        <p:txBody>
          <a:bodyPr wrap="square">
            <a:spAutoFit/>
          </a:bodyPr>
          <a:lstStyle/>
          <a:p>
            <a:pPr>
              <a:spcBef>
                <a:spcPts val="0"/>
              </a:spcBef>
              <a:spcAft>
                <a:spcPts val="600"/>
              </a:spcAft>
            </a:pPr>
            <a:r>
              <a:rPr lang="uk-UA" sz="1600" dirty="0" smtClean="0"/>
              <a:t>Система X Windows, або X11, є базовим програмним забезпеченням, яке включає функції для створення, керування та налаштування графічного інтерфейсу користувача Windows в інтерфейсі "наведи і клацни".</a:t>
            </a:r>
          </a:p>
          <a:p>
            <a:pPr>
              <a:spcBef>
                <a:spcPts val="0"/>
              </a:spcBef>
              <a:spcAft>
                <a:spcPts val="600"/>
              </a:spcAft>
            </a:pPr>
            <a:r>
              <a:rPr lang="uk-UA" sz="1600" dirty="0" smtClean="0"/>
              <a:t>Різні постачальники використовують систему X Windows для створення різних графічних інтерфейсів менеджера вікон для Linux.</a:t>
            </a:r>
          </a:p>
          <a:p>
            <a:pPr>
              <a:spcBef>
                <a:spcPts val="0"/>
              </a:spcBef>
              <a:spcAft>
                <a:spcPts val="600"/>
              </a:spcAft>
            </a:pPr>
            <a:r>
              <a:rPr lang="uk-UA" sz="1600" dirty="0" smtClean="0"/>
              <a:t>Прикладами менеджерів вікон є </a:t>
            </a:r>
            <a:r>
              <a:rPr lang="uk-UA" sz="1600" dirty="0" smtClean="0">
                <a:solidFill>
                  <a:schemeClr val="tx2">
                    <a:lumMod val="75000"/>
                  </a:schemeClr>
                </a:solidFill>
              </a:rPr>
              <a:t>Gnome</a:t>
            </a:r>
            <a:r>
              <a:rPr lang="uk-UA" sz="1600" dirty="0" smtClean="0"/>
              <a:t> та </a:t>
            </a:r>
            <a:r>
              <a:rPr lang="uk-UA" sz="1600" dirty="0" smtClean="0">
                <a:solidFill>
                  <a:schemeClr val="tx2">
                    <a:lumMod val="75000"/>
                  </a:schemeClr>
                </a:solidFill>
              </a:rPr>
              <a:t>KDE</a:t>
            </a:r>
            <a:r>
              <a:rPr lang="uk-UA" sz="1600" dirty="0" smtClean="0"/>
              <a:t>.</a:t>
            </a:r>
          </a:p>
          <a:p>
            <a:pPr>
              <a:spcBef>
                <a:spcPts val="0"/>
              </a:spcBef>
              <a:spcAft>
                <a:spcPts val="600"/>
              </a:spcAft>
            </a:pPr>
            <a:r>
              <a:rPr lang="uk-UA" sz="1600" dirty="0" smtClean="0"/>
              <a:t>У </a:t>
            </a:r>
            <a:r>
              <a:rPr lang="uk-UA" sz="1600" dirty="0" err="1" smtClean="0"/>
              <a:t>дистрибутиві</a:t>
            </a:r>
            <a:r>
              <a:rPr lang="uk-UA" sz="1600" dirty="0" smtClean="0"/>
              <a:t> </a:t>
            </a:r>
            <a:r>
              <a:rPr lang="uk-UA" sz="1600" dirty="0" err="1" smtClean="0">
                <a:solidFill>
                  <a:schemeClr val="tx2">
                    <a:lumMod val="75000"/>
                  </a:schemeClr>
                </a:solidFill>
              </a:rPr>
              <a:t>Ubuntu</a:t>
            </a:r>
            <a:r>
              <a:rPr lang="uk-UA" sz="1600" dirty="0" smtClean="0"/>
              <a:t> </a:t>
            </a:r>
            <a:r>
              <a:rPr lang="uk-UA" sz="1600" dirty="0" err="1" smtClean="0"/>
              <a:t>Linux</a:t>
            </a:r>
            <a:r>
              <a:rPr lang="uk-UA" sz="1600" dirty="0" smtClean="0"/>
              <a:t> за замовчуванням використовується </a:t>
            </a:r>
            <a:r>
              <a:rPr lang="uk-UA" sz="1600" dirty="0" smtClean="0">
                <a:solidFill>
                  <a:schemeClr val="tx2">
                    <a:lumMod val="75000"/>
                  </a:schemeClr>
                </a:solidFill>
              </a:rPr>
              <a:t>Gnome 3</a:t>
            </a:r>
            <a:r>
              <a:rPr lang="uk-UA" sz="1600" dirty="0" smtClean="0"/>
              <a:t>.</a:t>
            </a:r>
          </a:p>
          <a:p>
            <a:pPr>
              <a:spcBef>
                <a:spcPts val="0"/>
              </a:spcBef>
              <a:spcAft>
                <a:spcPts val="600"/>
              </a:spcAft>
            </a:pPr>
            <a:r>
              <a:rPr lang="uk-UA" sz="1600" dirty="0" smtClean="0"/>
              <a:t>Робочий стіл </a:t>
            </a:r>
            <a:r>
              <a:rPr lang="uk-UA" sz="1600" dirty="0" smtClean="0">
                <a:solidFill>
                  <a:schemeClr val="tx2">
                    <a:lumMod val="75000"/>
                  </a:schemeClr>
                </a:solidFill>
              </a:rPr>
              <a:t>Gnome 3</a:t>
            </a:r>
            <a:r>
              <a:rPr lang="uk-UA" sz="1600" dirty="0" smtClean="0"/>
              <a:t> складається з меню додатків, док-станції Ubuntu, верхньої панелі, календаря та панелі системних повідомлень, області діяльності та меню стану.</a:t>
            </a:r>
          </a:p>
          <a:p>
            <a:pPr>
              <a:spcBef>
                <a:spcPts val="0"/>
              </a:spcBef>
              <a:spcAft>
                <a:spcPts val="600"/>
              </a:spcAft>
            </a:pPr>
            <a:endParaRPr lang="uk-UA" sz="1600" dirty="0" smtClean="0"/>
          </a:p>
          <a:p>
            <a:pPr>
              <a:spcBef>
                <a:spcPts val="0"/>
              </a:spcBef>
              <a:spcAft>
                <a:spcPts val="600"/>
              </a:spcAft>
            </a:pPr>
            <a:r>
              <a:rPr lang="uk-UA" sz="1600" dirty="0" smtClean="0"/>
              <a:t>Для встановлення додатків на хости Linux використовуються програми, які називаються менеджерами пакетів.</a:t>
            </a:r>
          </a:p>
          <a:p>
            <a:pPr>
              <a:spcBef>
                <a:spcPts val="0"/>
              </a:spcBef>
              <a:spcAft>
                <a:spcPts val="600"/>
              </a:spcAft>
            </a:pPr>
            <a:r>
              <a:rPr lang="uk-UA" sz="1600" dirty="0" smtClean="0"/>
              <a:t>Пакети - це </a:t>
            </a:r>
            <a:r>
              <a:rPr lang="en-CA" sz="1600" dirty="0" smtClean="0">
                <a:solidFill>
                  <a:schemeClr val="tx2">
                    <a:lumMod val="75000"/>
                  </a:schemeClr>
                </a:solidFill>
              </a:rPr>
              <a:t>software applications </a:t>
            </a:r>
            <a:r>
              <a:rPr lang="uk-UA" sz="1600" dirty="0" smtClean="0"/>
              <a:t>та всі допоміжні файли.</a:t>
            </a:r>
          </a:p>
          <a:p>
            <a:pPr>
              <a:spcBef>
                <a:spcPts val="0"/>
              </a:spcBef>
              <a:spcAft>
                <a:spcPts val="600"/>
              </a:spcAft>
            </a:pPr>
            <a:r>
              <a:rPr lang="uk-UA" sz="1600" dirty="0" smtClean="0"/>
              <a:t>Менеджери пакетів надзвичайно корисні для встановлення складних програм із централізованих сховищ пакетів, доступних через Інтернет.</a:t>
            </a:r>
          </a:p>
          <a:p>
            <a:pPr>
              <a:spcBef>
                <a:spcPts val="0"/>
              </a:spcBef>
              <a:spcAft>
                <a:spcPts val="600"/>
              </a:spcAft>
            </a:pPr>
            <a:r>
              <a:rPr lang="uk-UA" sz="1600" dirty="0" smtClean="0"/>
              <a:t>У різних </a:t>
            </a:r>
            <a:r>
              <a:rPr lang="uk-UA" sz="1600" dirty="0" err="1" smtClean="0"/>
              <a:t>дистрибутивах</a:t>
            </a:r>
            <a:r>
              <a:rPr lang="uk-UA" sz="1600" dirty="0" smtClean="0"/>
              <a:t> </a:t>
            </a:r>
            <a:r>
              <a:rPr lang="uk-UA" sz="1600" dirty="0" err="1" smtClean="0"/>
              <a:t>Linux</a:t>
            </a:r>
            <a:r>
              <a:rPr lang="uk-UA" sz="1600" dirty="0" smtClean="0"/>
              <a:t> використовуються різні менеджери пакетів.</a:t>
            </a:r>
          </a:p>
          <a:p>
            <a:pPr>
              <a:spcBef>
                <a:spcPts val="0"/>
              </a:spcBef>
              <a:spcAft>
                <a:spcPts val="600"/>
              </a:spcAft>
            </a:pPr>
            <a:r>
              <a:rPr lang="uk-UA" sz="1600" dirty="0" smtClean="0"/>
              <a:t>Наприклад, </a:t>
            </a:r>
            <a:r>
              <a:rPr lang="uk-UA" sz="1600" dirty="0" smtClean="0">
                <a:solidFill>
                  <a:srgbClr val="FFC000"/>
                </a:solidFill>
              </a:rPr>
              <a:t>Arch Linux </a:t>
            </a:r>
            <a:r>
              <a:rPr lang="uk-UA" sz="1600" dirty="0" smtClean="0"/>
              <a:t>використовує </a:t>
            </a:r>
            <a:r>
              <a:rPr lang="uk-UA" sz="1600" dirty="0" smtClean="0">
                <a:solidFill>
                  <a:schemeClr val="tx2">
                    <a:lumMod val="75000"/>
                  </a:schemeClr>
                </a:solidFill>
              </a:rPr>
              <a:t>pacman</a:t>
            </a:r>
            <a:r>
              <a:rPr lang="uk-UA" sz="1600" dirty="0" smtClean="0"/>
              <a:t>, </a:t>
            </a:r>
            <a:r>
              <a:rPr lang="uk-UA" sz="1600" dirty="0" smtClean="0">
                <a:solidFill>
                  <a:srgbClr val="FFC000"/>
                </a:solidFill>
              </a:rPr>
              <a:t>Debian</a:t>
            </a:r>
            <a:r>
              <a:rPr lang="uk-UA" sz="1600" dirty="0" smtClean="0"/>
              <a:t> використовує </a:t>
            </a:r>
            <a:r>
              <a:rPr lang="uk-UA" sz="1600" dirty="0" smtClean="0">
                <a:solidFill>
                  <a:schemeClr val="tx2">
                    <a:lumMod val="75000"/>
                  </a:schemeClr>
                </a:solidFill>
              </a:rPr>
              <a:t>dpkg</a:t>
            </a:r>
            <a:r>
              <a:rPr lang="uk-UA" sz="1600" dirty="0" smtClean="0"/>
              <a:t> як основний менеджер пакетів.</a:t>
            </a:r>
          </a:p>
          <a:p>
            <a:pPr>
              <a:spcBef>
                <a:spcPts val="0"/>
              </a:spcBef>
              <a:spcAft>
                <a:spcPts val="600"/>
              </a:spcAft>
            </a:pPr>
            <a:r>
              <a:rPr lang="uk-UA" sz="1600" dirty="0" err="1" smtClean="0">
                <a:solidFill>
                  <a:srgbClr val="FFC000"/>
                </a:solidFill>
              </a:rPr>
              <a:t>Ubuntu</a:t>
            </a:r>
            <a:r>
              <a:rPr lang="uk-UA" sz="1600" dirty="0" smtClean="0"/>
              <a:t> також використовує </a:t>
            </a:r>
            <a:r>
              <a:rPr lang="uk-UA" sz="1600" dirty="0" smtClean="0">
                <a:solidFill>
                  <a:schemeClr val="tx2">
                    <a:lumMod val="75000"/>
                  </a:schemeClr>
                </a:solidFill>
              </a:rPr>
              <a:t>apt</a:t>
            </a:r>
            <a:r>
              <a:rPr lang="uk-UA" sz="1600" dirty="0" smtClean="0"/>
              <a:t>.</a:t>
            </a:r>
          </a:p>
          <a:p>
            <a:pPr>
              <a:spcBef>
                <a:spcPts val="0"/>
              </a:spcBef>
              <a:spcAft>
                <a:spcPts val="600"/>
              </a:spcAft>
            </a:pPr>
            <a:r>
              <a:rPr lang="uk-UA" sz="1600" dirty="0" smtClean="0"/>
              <a:t>Команди </a:t>
            </a:r>
            <a:r>
              <a:rPr lang="uk-UA" sz="1600" dirty="0" smtClean="0">
                <a:solidFill>
                  <a:schemeClr val="tx2">
                    <a:lumMod val="75000"/>
                  </a:schemeClr>
                </a:solidFill>
              </a:rPr>
              <a:t>CLI</a:t>
            </a:r>
            <a:r>
              <a:rPr lang="uk-UA" sz="1600" dirty="0" smtClean="0"/>
              <a:t> менеджера пакетів використовуються для встановлення, видалення та оновлення програмних пакетів.</a:t>
            </a:r>
          </a:p>
          <a:p>
            <a:pPr>
              <a:spcBef>
                <a:spcPts val="0"/>
              </a:spcBef>
              <a:spcAft>
                <a:spcPts val="600"/>
              </a:spcAft>
            </a:pPr>
            <a:r>
              <a:rPr lang="uk-UA" sz="1600" dirty="0" smtClean="0"/>
              <a:t>Управління пакетами також можна виконувати в графічному інтерфейсі.</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29</a:t>
            </a:fld>
            <a:endParaRPr lang="uk-UA" dirty="0"/>
          </a:p>
        </p:txBody>
      </p:sp>
      <p:sp>
        <p:nvSpPr>
          <p:cNvPr id="60417" name="Rectangle 1"/>
          <p:cNvSpPr>
            <a:spLocks noChangeArrowheads="1"/>
          </p:cNvSpPr>
          <p:nvPr/>
        </p:nvSpPr>
        <p:spPr bwMode="auto">
          <a:xfrm>
            <a:off x="195232" y="147780"/>
            <a:ext cx="8715436" cy="65864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600"/>
              </a:spcAft>
            </a:pPr>
            <a:r>
              <a:rPr lang="uk-UA" sz="1600" dirty="0" smtClean="0"/>
              <a:t>Програмні процеси - це екземпляри запущених комп'ютерних програм.</a:t>
            </a:r>
          </a:p>
          <a:p>
            <a:pPr>
              <a:spcAft>
                <a:spcPts val="600"/>
              </a:spcAft>
            </a:pPr>
            <a:r>
              <a:rPr lang="uk-UA" sz="1600" dirty="0" err="1" smtClean="0"/>
              <a:t>Багатозадачні</a:t>
            </a:r>
            <a:r>
              <a:rPr lang="uk-UA" sz="1600" dirty="0" smtClean="0"/>
              <a:t> операційні системи можуть одночасно запускати багато процесів.</a:t>
            </a:r>
          </a:p>
          <a:p>
            <a:pPr>
              <a:spcAft>
                <a:spcPts val="600"/>
              </a:spcAft>
            </a:pPr>
            <a:endParaRPr lang="uk-UA" sz="1600" dirty="0" smtClean="0"/>
          </a:p>
          <a:p>
            <a:pPr>
              <a:spcAft>
                <a:spcPts val="600"/>
              </a:spcAft>
            </a:pPr>
            <a:r>
              <a:rPr lang="uk-UA" sz="1600" dirty="0" err="1" smtClean="0"/>
              <a:t>Форкінг</a:t>
            </a:r>
            <a:r>
              <a:rPr lang="uk-UA" sz="1600" dirty="0" smtClean="0"/>
              <a:t> - це метод, який ядро використовує, щоб дозволити запущеному процесу самокопіюватися.</a:t>
            </a:r>
          </a:p>
          <a:p>
            <a:pPr>
              <a:spcAft>
                <a:spcPts val="600"/>
              </a:spcAft>
            </a:pPr>
            <a:r>
              <a:rPr lang="uk-UA" sz="1600" dirty="0" smtClean="0"/>
              <a:t>Команда </a:t>
            </a:r>
            <a:r>
              <a:rPr lang="uk-UA" sz="1600" dirty="0" smtClean="0">
                <a:solidFill>
                  <a:schemeClr val="tx2">
                    <a:lumMod val="75000"/>
                  </a:schemeClr>
                </a:solidFill>
              </a:rPr>
              <a:t>ps</a:t>
            </a:r>
            <a:r>
              <a:rPr lang="uk-UA" sz="1600" dirty="0" smtClean="0"/>
              <a:t> перелічує запущені процеси, </a:t>
            </a:r>
            <a:r>
              <a:rPr lang="uk-UA" sz="1600" dirty="0" smtClean="0">
                <a:solidFill>
                  <a:schemeClr val="tx2">
                    <a:lumMod val="75000"/>
                  </a:schemeClr>
                </a:solidFill>
              </a:rPr>
              <a:t>top</a:t>
            </a:r>
            <a:r>
              <a:rPr lang="uk-UA" sz="1600" dirty="0" smtClean="0"/>
              <a:t> відображає інформацію про запущені процеси динамічно, а </a:t>
            </a:r>
            <a:r>
              <a:rPr lang="uk-UA" sz="1600" dirty="0" smtClean="0">
                <a:solidFill>
                  <a:schemeClr val="tx2">
                    <a:lumMod val="75000"/>
                  </a:schemeClr>
                </a:solidFill>
              </a:rPr>
              <a:t>kill</a:t>
            </a:r>
            <a:r>
              <a:rPr lang="uk-UA" sz="1600" dirty="0" smtClean="0"/>
              <a:t> використовується для видалення, перезапуску або призупинення запущених процесів.</a:t>
            </a:r>
          </a:p>
          <a:p>
            <a:pPr>
              <a:spcAft>
                <a:spcPts val="600"/>
              </a:spcAft>
            </a:pPr>
            <a:endParaRPr lang="uk-UA" sz="1600" dirty="0" smtClean="0"/>
          </a:p>
          <a:p>
            <a:pPr>
              <a:spcAft>
                <a:spcPts val="600"/>
              </a:spcAft>
            </a:pPr>
            <a:r>
              <a:rPr lang="uk-UA" sz="1600" dirty="0" smtClean="0"/>
              <a:t>Хоча </a:t>
            </a:r>
            <a:r>
              <a:rPr lang="uk-UA" sz="1600" dirty="0" err="1" smtClean="0"/>
              <a:t>Linux</a:t>
            </a:r>
            <a:r>
              <a:rPr lang="uk-UA" sz="1600" dirty="0" smtClean="0"/>
              <a:t> вважається краще захищеним від шкідливого (зловмисного) програмного забезпечення, ніж інші операційні системи, він все ще сприйнятливий до дії троянських коней, хробаків та інших видів шкідливих програм.</a:t>
            </a:r>
          </a:p>
          <a:p>
            <a:pPr>
              <a:spcAft>
                <a:spcPts val="600"/>
              </a:spcAft>
            </a:pPr>
            <a:r>
              <a:rPr lang="uk-UA" sz="1600" dirty="0" smtClean="0"/>
              <a:t>Зазвичай Linux атакують через його служби та процеси.</a:t>
            </a:r>
          </a:p>
          <a:p>
            <a:pPr>
              <a:spcAft>
                <a:spcPts val="600"/>
              </a:spcAft>
            </a:pPr>
            <a:r>
              <a:rPr lang="uk-UA" sz="1600" dirty="0" smtClean="0"/>
              <a:t>Застаріле програмне забезпечення часто вразливе до атак.</a:t>
            </a:r>
          </a:p>
          <a:p>
            <a:pPr>
              <a:spcAft>
                <a:spcPts val="600"/>
              </a:spcAft>
            </a:pPr>
            <a:r>
              <a:rPr lang="uk-UA" sz="1600" dirty="0" smtClean="0"/>
              <a:t>Актори загроз (зловмисники) можуть перевірити пристрій на відкриті порти, які пов'язані із застарілими серверними процесами.</a:t>
            </a:r>
          </a:p>
          <a:p>
            <a:pPr>
              <a:spcAft>
                <a:spcPts val="600"/>
              </a:spcAft>
            </a:pPr>
            <a:r>
              <a:rPr lang="uk-UA" sz="1600" dirty="0" smtClean="0"/>
              <a:t>Завдяки цим знанням можна запускати атаки.</a:t>
            </a:r>
          </a:p>
          <a:p>
            <a:pPr>
              <a:spcAft>
                <a:spcPts val="600"/>
              </a:spcAft>
            </a:pPr>
            <a:r>
              <a:rPr lang="uk-UA" sz="1600" dirty="0" smtClean="0"/>
              <a:t>Важливо постійно оновлювати операційну систему та її компоненти та програми.</a:t>
            </a:r>
          </a:p>
          <a:p>
            <a:pPr>
              <a:spcAft>
                <a:spcPts val="600"/>
              </a:spcAft>
            </a:pPr>
            <a:r>
              <a:rPr lang="uk-UA" sz="1600" dirty="0" smtClean="0"/>
              <a:t>Програма </a:t>
            </a:r>
            <a:r>
              <a:rPr lang="uk-UA" sz="1600" dirty="0" err="1" smtClean="0">
                <a:solidFill>
                  <a:schemeClr val="tx2">
                    <a:lumMod val="75000"/>
                  </a:schemeClr>
                </a:solidFill>
              </a:rPr>
              <a:t>chkrootkit</a:t>
            </a:r>
            <a:r>
              <a:rPr lang="uk-UA" sz="1600" dirty="0" smtClean="0"/>
              <a:t> призначена для виявлення шкідливих </a:t>
            </a:r>
            <a:r>
              <a:rPr lang="uk-UA" sz="1600" dirty="0" smtClean="0">
                <a:solidFill>
                  <a:schemeClr val="tx2">
                    <a:lumMod val="75000"/>
                  </a:schemeClr>
                </a:solidFill>
              </a:rPr>
              <a:t>rootkit-ів</a:t>
            </a:r>
            <a:r>
              <a:rPr lang="uk-UA" sz="1600" dirty="0" smtClean="0"/>
              <a:t>.</a:t>
            </a:r>
          </a:p>
          <a:p>
            <a:pPr>
              <a:spcAft>
                <a:spcPts val="600"/>
              </a:spcAft>
            </a:pPr>
            <a:r>
              <a:rPr lang="uk-UA" sz="1600" dirty="0" err="1" smtClean="0">
                <a:solidFill>
                  <a:schemeClr val="tx2">
                    <a:lumMod val="75000"/>
                  </a:schemeClr>
                </a:solidFill>
              </a:rPr>
              <a:t>Руткіти</a:t>
            </a:r>
            <a:r>
              <a:rPr lang="uk-UA" sz="1600" dirty="0" smtClean="0"/>
              <a:t> - це шкідливі програми глибокого рівня, які дуже важко виявити та видалити.</a:t>
            </a:r>
          </a:p>
          <a:p>
            <a:pPr>
              <a:spcAft>
                <a:spcPts val="600"/>
              </a:spcAft>
            </a:pPr>
            <a:r>
              <a:rPr lang="uk-UA" sz="1600" dirty="0" smtClean="0"/>
              <a:t>Вони можуть змінити фундаментально роботу самої операційної системи і можуть використовуватися для створення несанкціонованого доступу до систем.</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3</a:t>
            </a:fld>
            <a:endParaRPr lang="uk-UA" dirty="0"/>
          </a:p>
        </p:txBody>
      </p:sp>
      <p:sp>
        <p:nvSpPr>
          <p:cNvPr id="6" name="Прямоугольник 5"/>
          <p:cNvSpPr/>
          <p:nvPr/>
        </p:nvSpPr>
        <p:spPr>
          <a:xfrm>
            <a:off x="142844" y="142852"/>
            <a:ext cx="8786874" cy="1846659"/>
          </a:xfrm>
          <a:prstGeom prst="rect">
            <a:avLst/>
          </a:prstGeom>
        </p:spPr>
        <p:txBody>
          <a:bodyPr wrap="square">
            <a:spAutoFit/>
          </a:bodyPr>
          <a:lstStyle/>
          <a:p>
            <a:pPr algn="ctr"/>
            <a:r>
              <a:rPr lang="uk-UA" dirty="0" smtClean="0"/>
              <a:t>Гнучкість, яку надає Linux, є чудовою функцією для SOC.</a:t>
            </a:r>
          </a:p>
          <a:p>
            <a:pPr indent="361950" algn="just"/>
            <a:r>
              <a:rPr lang="uk-UA" sz="1600" dirty="0" smtClean="0"/>
              <a:t>Вся операційна система може бути адаптована для того, щоб стати ідеальною платформою аналізу безпеки. Для прикладу, адміністратори можуть додавати в ОС лише необхідні пакети, роблячи її стрункою та ефективною. Можуть бути встановлені та налаштовані спеціальні програмні засоби, які працюють спільно, що дозволяє адміністраторам створити власний комп'ютер, який ідеально вписується в робочий процес SOC.</a:t>
            </a:r>
          </a:p>
        </p:txBody>
      </p:sp>
      <p:pic>
        <p:nvPicPr>
          <p:cNvPr id="4" name="Рисунок 3" descr="4.1.3.0000.jpg"/>
          <p:cNvPicPr>
            <a:picLocks noChangeAspect="1"/>
          </p:cNvPicPr>
          <p:nvPr/>
        </p:nvPicPr>
        <p:blipFill>
          <a:blip r:embed="rId3" cstate="print"/>
          <a:stretch>
            <a:fillRect/>
          </a:stretch>
        </p:blipFill>
        <p:spPr>
          <a:xfrm>
            <a:off x="2428860" y="1714488"/>
            <a:ext cx="6715140" cy="4619635"/>
          </a:xfrm>
          <a:prstGeom prst="rect">
            <a:avLst/>
          </a:prstGeom>
        </p:spPr>
      </p:pic>
      <p:sp>
        <p:nvSpPr>
          <p:cNvPr id="5" name="Прямоугольник 4"/>
          <p:cNvSpPr/>
          <p:nvPr/>
        </p:nvSpPr>
        <p:spPr>
          <a:xfrm>
            <a:off x="0" y="5534561"/>
            <a:ext cx="2500298" cy="1323439"/>
          </a:xfrm>
          <a:prstGeom prst="rect">
            <a:avLst/>
          </a:prstGeom>
        </p:spPr>
        <p:txBody>
          <a:bodyPr wrap="square">
            <a:spAutoFit/>
          </a:bodyPr>
          <a:lstStyle/>
          <a:p>
            <a:r>
              <a:rPr lang="uk-UA" sz="1600" dirty="0" smtClean="0"/>
              <a:t>На малюнку показано </a:t>
            </a:r>
            <a:r>
              <a:rPr lang="uk-UA" sz="1600" b="1" dirty="0" smtClean="0">
                <a:solidFill>
                  <a:srgbClr val="FFC000"/>
                </a:solidFill>
              </a:rPr>
              <a:t>Sguil</a:t>
            </a:r>
            <a:r>
              <a:rPr lang="uk-UA" sz="1600" dirty="0" smtClean="0"/>
              <a:t>, який є консоллю аналітика кібербезпеки в спеціальній версії Linux – </a:t>
            </a:r>
            <a:r>
              <a:rPr lang="uk-UA" sz="1600" b="1" dirty="0" smtClean="0">
                <a:solidFill>
                  <a:srgbClr val="FFC000"/>
                </a:solidFill>
              </a:rPr>
              <a:t>Security Onion</a:t>
            </a:r>
            <a:r>
              <a:rPr lang="uk-UA" sz="1600" dirty="0" smtClean="0"/>
              <a:t>.</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4</a:t>
            </a:fld>
            <a:endParaRPr lang="uk-UA" dirty="0"/>
          </a:p>
        </p:txBody>
      </p:sp>
      <p:sp>
        <p:nvSpPr>
          <p:cNvPr id="6" name="Прямоугольник 5"/>
          <p:cNvSpPr/>
          <p:nvPr/>
        </p:nvSpPr>
        <p:spPr>
          <a:xfrm>
            <a:off x="142844" y="142852"/>
            <a:ext cx="9001156" cy="584775"/>
          </a:xfrm>
          <a:prstGeom prst="rect">
            <a:avLst/>
          </a:prstGeom>
        </p:spPr>
        <p:txBody>
          <a:bodyPr wrap="square">
            <a:spAutoFit/>
          </a:bodyPr>
          <a:lstStyle/>
          <a:p>
            <a:r>
              <a:rPr lang="uk-UA" sz="1600" u="sng" dirty="0" err="1" smtClean="0">
                <a:solidFill>
                  <a:srgbClr val="FFC000"/>
                </a:solidFill>
              </a:rPr>
              <a:t>Security</a:t>
            </a:r>
            <a:r>
              <a:rPr lang="uk-UA" sz="1600" u="sng" dirty="0" smtClean="0">
                <a:solidFill>
                  <a:srgbClr val="FFC000"/>
                </a:solidFill>
              </a:rPr>
              <a:t> </a:t>
            </a:r>
            <a:r>
              <a:rPr lang="uk-UA" sz="1600" u="sng" dirty="0" err="1" smtClean="0">
                <a:solidFill>
                  <a:srgbClr val="FFC000"/>
                </a:solidFill>
              </a:rPr>
              <a:t>Onion</a:t>
            </a:r>
            <a:r>
              <a:rPr lang="uk-UA" sz="1600" u="sng" dirty="0" smtClean="0"/>
              <a:t> - це набір інструментів з відкритим кодом, які працюють разом для аналізу мережевої безпеки. </a:t>
            </a:r>
            <a:r>
              <a:rPr lang="uk-UA" sz="1600" dirty="0" smtClean="0"/>
              <a:t>У таблиці перелічено кілька інструментів, які часто можна знайти у SOC.</a:t>
            </a:r>
          </a:p>
        </p:txBody>
      </p:sp>
      <p:graphicFrame>
        <p:nvGraphicFramePr>
          <p:cNvPr id="4" name="Таблица 3"/>
          <p:cNvGraphicFramePr>
            <a:graphicFrameLocks noGrp="1"/>
          </p:cNvGraphicFramePr>
          <p:nvPr/>
        </p:nvGraphicFramePr>
        <p:xfrm>
          <a:off x="428596" y="822413"/>
          <a:ext cx="8358214" cy="5873686"/>
        </p:xfrm>
        <a:graphic>
          <a:graphicData uri="http://schemas.openxmlformats.org/drawingml/2006/table">
            <a:tbl>
              <a:tblPr/>
              <a:tblGrid>
                <a:gridCol w="3155651"/>
                <a:gridCol w="5202563"/>
              </a:tblGrid>
              <a:tr h="198021">
                <a:tc>
                  <a:txBody>
                    <a:bodyPr/>
                    <a:lstStyle/>
                    <a:p>
                      <a:pPr algn="ctr">
                        <a:spcBef>
                          <a:spcPts val="300"/>
                        </a:spcBef>
                        <a:spcAft>
                          <a:spcPts val="300"/>
                        </a:spcAft>
                      </a:pPr>
                      <a:r>
                        <a:rPr lang="uk-UA" sz="1400" b="1" dirty="0">
                          <a:solidFill>
                            <a:schemeClr val="tx2">
                              <a:lumMod val="90000"/>
                            </a:schemeClr>
                          </a:solidFill>
                          <a:latin typeface="Calibri"/>
                          <a:ea typeface="Times New Roman"/>
                          <a:cs typeface="Times New Roman"/>
                        </a:rPr>
                        <a:t>інструмент SOC</a:t>
                      </a:r>
                      <a:endParaRPr lang="uk-UA" sz="14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300"/>
                        </a:spcBef>
                        <a:spcAft>
                          <a:spcPts val="300"/>
                        </a:spcAft>
                      </a:pPr>
                      <a:r>
                        <a:rPr lang="uk-UA" sz="1400" b="1" dirty="0">
                          <a:solidFill>
                            <a:schemeClr val="tx2">
                              <a:lumMod val="90000"/>
                            </a:schemeClr>
                          </a:solidFill>
                          <a:latin typeface="Calibri"/>
                          <a:ea typeface="Times New Roman"/>
                          <a:cs typeface="Times New Roman"/>
                        </a:rPr>
                        <a:t>Опис</a:t>
                      </a:r>
                      <a:endParaRPr lang="uk-UA" sz="1400" dirty="0">
                        <a:solidFill>
                          <a:schemeClr val="tx2">
                            <a:lumMod val="90000"/>
                          </a:schemeClr>
                        </a:solidFill>
                        <a:latin typeface="Calibri"/>
                        <a:ea typeface="Times New Roman"/>
                        <a:cs typeface="Times New Roman"/>
                      </a:endParaRP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095">
                <a:tc>
                  <a:txBody>
                    <a:bodyPr/>
                    <a:lstStyle/>
                    <a:p>
                      <a:pPr>
                        <a:spcBef>
                          <a:spcPts val="300"/>
                        </a:spcBef>
                        <a:spcAft>
                          <a:spcPts val="300"/>
                        </a:spcAft>
                      </a:pPr>
                      <a:r>
                        <a:rPr lang="uk-UA" sz="1400" b="1" dirty="0">
                          <a:solidFill>
                            <a:schemeClr val="tx2">
                              <a:lumMod val="90000"/>
                            </a:schemeClr>
                          </a:solidFill>
                          <a:latin typeface="Calibri"/>
                          <a:ea typeface="Times New Roman"/>
                          <a:cs typeface="Times New Roman"/>
                        </a:rPr>
                        <a:t>Програмне забезпечення для </a:t>
                      </a:r>
                      <a:r>
                        <a:rPr lang="uk-UA" sz="1400" b="1" dirty="0">
                          <a:solidFill>
                            <a:srgbClr val="FFC000"/>
                          </a:solidFill>
                          <a:latin typeface="Calibri"/>
                          <a:ea typeface="Times New Roman"/>
                          <a:cs typeface="Times New Roman"/>
                        </a:rPr>
                        <a:t>захоплення</a:t>
                      </a:r>
                      <a:r>
                        <a:rPr lang="uk-UA" sz="1400" b="1" dirty="0">
                          <a:solidFill>
                            <a:schemeClr val="tx2">
                              <a:lumMod val="90000"/>
                            </a:schemeClr>
                          </a:solidFill>
                          <a:latin typeface="Calibri"/>
                          <a:ea typeface="Times New Roman"/>
                          <a:cs typeface="Times New Roman"/>
                        </a:rPr>
                        <a:t> мережевих пакетів</a:t>
                      </a:r>
                      <a:endParaRPr lang="uk-UA" sz="14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dirty="0" smtClean="0">
                          <a:solidFill>
                            <a:schemeClr val="tx1"/>
                          </a:solidFill>
                          <a:latin typeface="Calibri"/>
                          <a:ea typeface="Times New Roman"/>
                          <a:cs typeface="Times New Roman"/>
                        </a:rPr>
                        <a:t>Найважливіший </a:t>
                      </a:r>
                      <a:r>
                        <a:rPr lang="uk-UA" sz="1400" dirty="0">
                          <a:solidFill>
                            <a:schemeClr val="tx1"/>
                          </a:solidFill>
                          <a:latin typeface="Calibri"/>
                          <a:ea typeface="Times New Roman"/>
                          <a:cs typeface="Times New Roman"/>
                        </a:rPr>
                        <a:t>інструмент для аналітика SOC, оскільки він дозволяє спостерігати та розуміти кожну деталь мережевої </a:t>
                      </a:r>
                      <a:r>
                        <a:rPr lang="uk-UA" sz="1400" dirty="0" smtClean="0">
                          <a:solidFill>
                            <a:schemeClr val="tx1"/>
                          </a:solidFill>
                          <a:latin typeface="Calibri"/>
                          <a:ea typeface="Times New Roman"/>
                          <a:cs typeface="Times New Roman"/>
                        </a:rPr>
                        <a:t>транзакції </a:t>
                      </a:r>
                      <a:r>
                        <a:rPr lang="uk-UA" sz="1400" dirty="0" smtClean="0">
                          <a:solidFill>
                            <a:schemeClr val="tx2">
                              <a:lumMod val="90000"/>
                            </a:schemeClr>
                          </a:solidFill>
                          <a:latin typeface="Calibri"/>
                          <a:ea typeface="Times New Roman"/>
                          <a:cs typeface="Times New Roman"/>
                        </a:rPr>
                        <a:t>- </a:t>
                      </a:r>
                      <a:r>
                        <a:rPr lang="uk-UA" sz="1400" b="1" dirty="0" smtClean="0">
                          <a:solidFill>
                            <a:srgbClr val="C00000"/>
                          </a:solidFill>
                          <a:highlight>
                            <a:srgbClr val="FFFF00"/>
                          </a:highlight>
                          <a:latin typeface="Calibri"/>
                          <a:ea typeface="Times New Roman"/>
                          <a:cs typeface="Times New Roman"/>
                        </a:rPr>
                        <a:t>Wireshark</a:t>
                      </a:r>
                      <a:r>
                        <a:rPr lang="uk-UA" sz="1400" dirty="0" smtClean="0">
                          <a:solidFill>
                            <a:srgbClr val="C00000"/>
                          </a:solidFill>
                          <a:latin typeface="Calibri"/>
                          <a:ea typeface="Times New Roman"/>
                          <a:cs typeface="Times New Roman"/>
                        </a:rPr>
                        <a:t> </a:t>
                      </a:r>
                      <a:r>
                        <a:rPr lang="uk-UA" sz="1400" dirty="0">
                          <a:solidFill>
                            <a:schemeClr val="tx2">
                              <a:lumMod val="90000"/>
                            </a:schemeClr>
                          </a:solidFill>
                          <a:latin typeface="Calibri"/>
                          <a:ea typeface="Times New Roman"/>
                          <a:cs typeface="Times New Roman"/>
                        </a:rPr>
                        <a:t>- </a:t>
                      </a:r>
                      <a:r>
                        <a:rPr lang="uk-UA" sz="1400" dirty="0">
                          <a:solidFill>
                            <a:schemeClr val="tx1"/>
                          </a:solidFill>
                          <a:latin typeface="Calibri"/>
                          <a:ea typeface="Times New Roman"/>
                          <a:cs typeface="Times New Roman"/>
                        </a:rPr>
                        <a:t>популярний інструмент </a:t>
                      </a:r>
                      <a:r>
                        <a:rPr lang="uk-UA" sz="1400" dirty="0" smtClean="0">
                          <a:solidFill>
                            <a:schemeClr val="tx1"/>
                          </a:solidFill>
                          <a:latin typeface="Calibri"/>
                          <a:ea typeface="Times New Roman"/>
                          <a:cs typeface="Times New Roman"/>
                        </a:rPr>
                        <a:t>захоплення та аналізу </a:t>
                      </a:r>
                      <a:r>
                        <a:rPr lang="uk-UA" sz="1400" dirty="0">
                          <a:solidFill>
                            <a:schemeClr val="tx1"/>
                          </a:solidFill>
                          <a:latin typeface="Calibri"/>
                          <a:ea typeface="Times New Roman"/>
                          <a:cs typeface="Times New Roman"/>
                        </a:rPr>
                        <a:t>пакетів.</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063">
                <a:tc>
                  <a:txBody>
                    <a:bodyPr/>
                    <a:lstStyle/>
                    <a:p>
                      <a:pPr>
                        <a:spcBef>
                          <a:spcPts val="300"/>
                        </a:spcBef>
                        <a:spcAft>
                          <a:spcPts val="300"/>
                        </a:spcAft>
                      </a:pPr>
                      <a:r>
                        <a:rPr lang="uk-UA" sz="1400" b="1" dirty="0">
                          <a:solidFill>
                            <a:schemeClr val="tx2">
                              <a:lumMod val="90000"/>
                            </a:schemeClr>
                          </a:solidFill>
                          <a:latin typeface="Calibri"/>
                          <a:ea typeface="Times New Roman"/>
                          <a:cs typeface="Times New Roman"/>
                        </a:rPr>
                        <a:t>Інструменти </a:t>
                      </a:r>
                      <a:r>
                        <a:rPr lang="uk-UA" sz="1400" b="1" dirty="0">
                          <a:solidFill>
                            <a:srgbClr val="FFC000"/>
                          </a:solidFill>
                          <a:latin typeface="Calibri"/>
                          <a:ea typeface="Times New Roman"/>
                          <a:cs typeface="Times New Roman"/>
                        </a:rPr>
                        <a:t>аналізу </a:t>
                      </a:r>
                      <a:r>
                        <a:rPr lang="uk-UA" sz="1400" b="1" dirty="0">
                          <a:solidFill>
                            <a:schemeClr val="tx2">
                              <a:lumMod val="90000"/>
                            </a:schemeClr>
                          </a:solidFill>
                          <a:latin typeface="Calibri"/>
                          <a:ea typeface="Times New Roman"/>
                          <a:cs typeface="Times New Roman"/>
                        </a:rPr>
                        <a:t>шкідливого програмного забезпечення</a:t>
                      </a:r>
                      <a:endParaRPr lang="uk-UA" sz="14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dirty="0">
                          <a:solidFill>
                            <a:schemeClr val="tx1"/>
                          </a:solidFill>
                          <a:latin typeface="Calibri"/>
                          <a:ea typeface="Times New Roman"/>
                          <a:cs typeface="Times New Roman"/>
                        </a:rPr>
                        <a:t>Ці інструменти дозволяють аналітикам безпечно запускати та спостерігати за виконанням шкідливого програмного забезпечення без ризику пошкодити основну систему.</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106">
                <a:tc>
                  <a:txBody>
                    <a:bodyPr/>
                    <a:lstStyle/>
                    <a:p>
                      <a:pPr>
                        <a:spcBef>
                          <a:spcPts val="300"/>
                        </a:spcBef>
                        <a:spcAft>
                          <a:spcPts val="300"/>
                        </a:spcAft>
                      </a:pPr>
                      <a:r>
                        <a:rPr lang="uk-UA" sz="1400" b="1" dirty="0">
                          <a:solidFill>
                            <a:schemeClr val="tx2">
                              <a:lumMod val="90000"/>
                            </a:schemeClr>
                          </a:solidFill>
                          <a:latin typeface="Calibri"/>
                          <a:ea typeface="Times New Roman"/>
                          <a:cs typeface="Times New Roman"/>
                        </a:rPr>
                        <a:t>Системи виявлення вторгнень (</a:t>
                      </a:r>
                      <a:r>
                        <a:rPr lang="uk-UA" sz="1400" b="1" dirty="0">
                          <a:solidFill>
                            <a:srgbClr val="FFC000"/>
                          </a:solidFill>
                          <a:latin typeface="Calibri"/>
                          <a:ea typeface="Times New Roman"/>
                          <a:cs typeface="Times New Roman"/>
                        </a:rPr>
                        <a:t>IDS</a:t>
                      </a:r>
                      <a:r>
                        <a:rPr lang="uk-UA" sz="1400" b="1" dirty="0">
                          <a:solidFill>
                            <a:schemeClr val="tx2">
                              <a:lumMod val="90000"/>
                            </a:schemeClr>
                          </a:solidFill>
                          <a:latin typeface="Calibri"/>
                          <a:ea typeface="Times New Roman"/>
                          <a:cs typeface="Times New Roman"/>
                        </a:rPr>
                        <a:t>)</a:t>
                      </a:r>
                      <a:endParaRPr lang="uk-UA" sz="14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dirty="0" smtClean="0">
                          <a:solidFill>
                            <a:schemeClr val="tx1"/>
                          </a:solidFill>
                          <a:latin typeface="Calibri"/>
                          <a:ea typeface="Times New Roman"/>
                          <a:cs typeface="Times New Roman"/>
                        </a:rPr>
                        <a:t>використовуються </a:t>
                      </a:r>
                      <a:r>
                        <a:rPr lang="uk-UA" sz="1400" dirty="0">
                          <a:solidFill>
                            <a:schemeClr val="tx1"/>
                          </a:solidFill>
                          <a:latin typeface="Calibri"/>
                          <a:ea typeface="Times New Roman"/>
                          <a:cs typeface="Times New Roman"/>
                        </a:rPr>
                        <a:t>для моніторингу та перевірки Інтернет трафіку в режимі реального часу</a:t>
                      </a:r>
                      <a:r>
                        <a:rPr lang="uk-UA" sz="1400" dirty="0" smtClean="0">
                          <a:solidFill>
                            <a:schemeClr val="tx1"/>
                          </a:solidFill>
                          <a:latin typeface="Calibri"/>
                          <a:ea typeface="Times New Roman"/>
                          <a:cs typeface="Times New Roman"/>
                        </a:rPr>
                        <a:t>.</a:t>
                      </a:r>
                    </a:p>
                    <a:p>
                      <a:pPr>
                        <a:spcBef>
                          <a:spcPts val="0"/>
                        </a:spcBef>
                        <a:spcAft>
                          <a:spcPts val="0"/>
                        </a:spcAft>
                      </a:pPr>
                      <a:r>
                        <a:rPr lang="uk-UA" sz="1400" dirty="0" smtClean="0">
                          <a:solidFill>
                            <a:schemeClr val="tx1"/>
                          </a:solidFill>
                          <a:latin typeface="Calibri"/>
                          <a:ea typeface="Times New Roman"/>
                          <a:cs typeface="Times New Roman"/>
                        </a:rPr>
                        <a:t>Якщо </a:t>
                      </a:r>
                      <a:r>
                        <a:rPr lang="uk-UA" sz="1400" dirty="0">
                          <a:solidFill>
                            <a:schemeClr val="tx1"/>
                          </a:solidFill>
                          <a:latin typeface="Calibri"/>
                          <a:ea typeface="Times New Roman"/>
                          <a:cs typeface="Times New Roman"/>
                        </a:rPr>
                        <a:t>будь-який аспект поточного потоку руху </a:t>
                      </a:r>
                      <a:r>
                        <a:rPr lang="uk-UA" sz="1400" dirty="0" smtClean="0">
                          <a:solidFill>
                            <a:schemeClr val="tx1"/>
                          </a:solidFill>
                          <a:latin typeface="Calibri"/>
                          <a:ea typeface="Times New Roman"/>
                          <a:cs typeface="Times New Roman"/>
                        </a:rPr>
                        <a:t>не відповідає </a:t>
                      </a:r>
                      <a:r>
                        <a:rPr lang="uk-UA" sz="1400" dirty="0">
                          <a:solidFill>
                            <a:schemeClr val="tx1"/>
                          </a:solidFill>
                          <a:latin typeface="Calibri"/>
                          <a:ea typeface="Times New Roman"/>
                          <a:cs typeface="Times New Roman"/>
                        </a:rPr>
                        <a:t>будь-якому із встановлених правил, вживається заздалегідь визначена дія.</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5">
                <a:tc>
                  <a:txBody>
                    <a:bodyPr/>
                    <a:lstStyle/>
                    <a:p>
                      <a:pPr>
                        <a:spcBef>
                          <a:spcPts val="300"/>
                        </a:spcBef>
                        <a:spcAft>
                          <a:spcPts val="300"/>
                        </a:spcAft>
                      </a:pPr>
                      <a:r>
                        <a:rPr lang="uk-UA" sz="1400" b="1" dirty="0" smtClean="0">
                          <a:solidFill>
                            <a:schemeClr val="tx2">
                              <a:lumMod val="90000"/>
                            </a:schemeClr>
                          </a:solidFill>
                          <a:latin typeface="Calibri"/>
                          <a:ea typeface="Times New Roman"/>
                          <a:cs typeface="Times New Roman"/>
                        </a:rPr>
                        <a:t>Брандмауери (</a:t>
                      </a:r>
                      <a:r>
                        <a:rPr lang="en-US" sz="1400" b="1" dirty="0" smtClean="0">
                          <a:solidFill>
                            <a:srgbClr val="FFC000"/>
                          </a:solidFill>
                          <a:latin typeface="Calibri"/>
                          <a:ea typeface="Times New Roman"/>
                          <a:cs typeface="Times New Roman"/>
                        </a:rPr>
                        <a:t>firewall</a:t>
                      </a:r>
                      <a:r>
                        <a:rPr lang="en-US" sz="1400" b="1" dirty="0" smtClean="0">
                          <a:solidFill>
                            <a:schemeClr val="tx2">
                              <a:lumMod val="90000"/>
                            </a:schemeClr>
                          </a:solidFill>
                          <a:latin typeface="Calibri"/>
                          <a:ea typeface="Times New Roman"/>
                          <a:cs typeface="Times New Roman"/>
                        </a:rPr>
                        <a:t>)</a:t>
                      </a:r>
                      <a:endParaRPr lang="uk-UA" sz="14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dirty="0">
                          <a:solidFill>
                            <a:schemeClr val="tx1"/>
                          </a:solidFill>
                          <a:latin typeface="Calibri"/>
                          <a:ea typeface="Times New Roman"/>
                          <a:cs typeface="Times New Roman"/>
                        </a:rPr>
                        <a:t>Це програмне забезпечення використовується для визначення, на основі заздалегідь визначених правил, чи дозволено трафік потрапляти в мережу чи пристрій чи виходити з неї.</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106">
                <a:tc>
                  <a:txBody>
                    <a:bodyPr/>
                    <a:lstStyle/>
                    <a:p>
                      <a:pPr>
                        <a:spcBef>
                          <a:spcPts val="300"/>
                        </a:spcBef>
                        <a:spcAft>
                          <a:spcPts val="300"/>
                        </a:spcAft>
                      </a:pPr>
                      <a:r>
                        <a:rPr lang="uk-UA" sz="1400" b="1" dirty="0">
                          <a:solidFill>
                            <a:schemeClr val="tx2">
                              <a:lumMod val="90000"/>
                            </a:schemeClr>
                          </a:solidFill>
                          <a:latin typeface="Calibri"/>
                          <a:ea typeface="Times New Roman"/>
                          <a:cs typeface="Times New Roman"/>
                        </a:rPr>
                        <a:t>Менеджери </a:t>
                      </a:r>
                      <a:r>
                        <a:rPr lang="uk-UA" sz="1400" b="1" dirty="0" smtClean="0">
                          <a:solidFill>
                            <a:schemeClr val="tx2">
                              <a:lumMod val="90000"/>
                            </a:schemeClr>
                          </a:solidFill>
                          <a:latin typeface="Calibri"/>
                          <a:ea typeface="Times New Roman"/>
                          <a:cs typeface="Times New Roman"/>
                        </a:rPr>
                        <a:t>журналів</a:t>
                      </a:r>
                      <a:r>
                        <a:rPr lang="en-US" sz="1400" b="1" dirty="0" smtClean="0">
                          <a:solidFill>
                            <a:schemeClr val="tx2">
                              <a:lumMod val="90000"/>
                            </a:schemeClr>
                          </a:solidFill>
                          <a:latin typeface="Calibri"/>
                          <a:ea typeface="Times New Roman"/>
                          <a:cs typeface="Times New Roman"/>
                        </a:rPr>
                        <a:t> (</a:t>
                      </a:r>
                      <a:r>
                        <a:rPr lang="ru-RU" sz="1400" b="1" dirty="0" err="1" smtClean="0">
                          <a:solidFill>
                            <a:srgbClr val="FFC000"/>
                          </a:solidFill>
                          <a:latin typeface="Calibri"/>
                          <a:ea typeface="Times New Roman"/>
                          <a:cs typeface="Times New Roman"/>
                        </a:rPr>
                        <a:t>анал</a:t>
                      </a:r>
                      <a:r>
                        <a:rPr lang="uk-UA" sz="1400" b="1" dirty="0" smtClean="0">
                          <a:solidFill>
                            <a:srgbClr val="FFC000"/>
                          </a:solidFill>
                          <a:latin typeface="Calibri"/>
                          <a:ea typeface="Times New Roman"/>
                          <a:cs typeface="Times New Roman"/>
                        </a:rPr>
                        <a:t>і</a:t>
                      </a:r>
                      <a:r>
                        <a:rPr lang="ru-RU" sz="1400" b="1" dirty="0" err="1" smtClean="0">
                          <a:solidFill>
                            <a:srgbClr val="FFC000"/>
                          </a:solidFill>
                          <a:latin typeface="Calibri"/>
                          <a:ea typeface="Times New Roman"/>
                          <a:cs typeface="Times New Roman"/>
                        </a:rPr>
                        <a:t>затори</a:t>
                      </a:r>
                      <a:r>
                        <a:rPr lang="ru-RU" sz="1400" b="1" dirty="0" smtClean="0">
                          <a:solidFill>
                            <a:schemeClr val="tx2">
                              <a:lumMod val="90000"/>
                            </a:schemeClr>
                          </a:solidFill>
                          <a:latin typeface="Calibri"/>
                          <a:ea typeface="Times New Roman"/>
                          <a:cs typeface="Times New Roman"/>
                        </a:rPr>
                        <a:t>)</a:t>
                      </a:r>
                      <a:endParaRPr lang="uk-UA" sz="14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dirty="0" smtClean="0">
                          <a:solidFill>
                            <a:schemeClr val="tx1"/>
                          </a:solidFill>
                          <a:latin typeface="Calibri"/>
                          <a:ea typeface="Times New Roman"/>
                          <a:cs typeface="Times New Roman"/>
                        </a:rPr>
                        <a:t>Файли </a:t>
                      </a:r>
                      <a:r>
                        <a:rPr lang="uk-UA" sz="1400" dirty="0">
                          <a:solidFill>
                            <a:schemeClr val="tx1"/>
                          </a:solidFill>
                          <a:latin typeface="Calibri"/>
                          <a:ea typeface="Times New Roman"/>
                          <a:cs typeface="Times New Roman"/>
                        </a:rPr>
                        <a:t>журналів використовуються для запису подій</a:t>
                      </a:r>
                      <a:r>
                        <a:rPr lang="uk-UA" sz="1400" dirty="0" smtClean="0">
                          <a:solidFill>
                            <a:schemeClr val="tx1"/>
                          </a:solidFill>
                          <a:latin typeface="Calibri"/>
                          <a:ea typeface="Times New Roman"/>
                          <a:cs typeface="Times New Roman"/>
                        </a:rPr>
                        <a:t>.</a:t>
                      </a:r>
                    </a:p>
                    <a:p>
                      <a:pPr>
                        <a:spcBef>
                          <a:spcPts val="0"/>
                        </a:spcBef>
                        <a:spcAft>
                          <a:spcPts val="0"/>
                        </a:spcAft>
                      </a:pPr>
                      <a:r>
                        <a:rPr lang="uk-UA" sz="1400" dirty="0" smtClean="0">
                          <a:solidFill>
                            <a:schemeClr val="tx1"/>
                          </a:solidFill>
                          <a:latin typeface="Calibri"/>
                          <a:ea typeface="Times New Roman"/>
                          <a:cs typeface="Times New Roman"/>
                        </a:rPr>
                        <a:t>Оскільки </a:t>
                      </a:r>
                      <a:r>
                        <a:rPr lang="uk-UA" sz="1400" dirty="0">
                          <a:solidFill>
                            <a:schemeClr val="tx1"/>
                          </a:solidFill>
                          <a:latin typeface="Calibri"/>
                          <a:ea typeface="Times New Roman"/>
                          <a:cs typeface="Times New Roman"/>
                        </a:rPr>
                        <a:t>мережа може генерувати дуже велику кількість записів журналу, для полегшення моніторингу журналів використовується програмне забезпечення менеджера журналів.</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063">
                <a:tc>
                  <a:txBody>
                    <a:bodyPr/>
                    <a:lstStyle/>
                    <a:p>
                      <a:pPr>
                        <a:spcBef>
                          <a:spcPts val="300"/>
                        </a:spcBef>
                        <a:spcAft>
                          <a:spcPts val="300"/>
                        </a:spcAft>
                      </a:pPr>
                      <a:r>
                        <a:rPr lang="uk-UA" sz="1400" b="1" dirty="0">
                          <a:solidFill>
                            <a:schemeClr val="tx2">
                              <a:lumMod val="90000"/>
                            </a:schemeClr>
                          </a:solidFill>
                          <a:latin typeface="Calibri"/>
                          <a:ea typeface="Times New Roman"/>
                          <a:cs typeface="Times New Roman"/>
                        </a:rPr>
                        <a:t>Інформація про безпеку та управління подіями (</a:t>
                      </a:r>
                      <a:r>
                        <a:rPr lang="uk-UA" sz="1400" b="1" dirty="0" smtClean="0">
                          <a:solidFill>
                            <a:srgbClr val="FFC000"/>
                          </a:solidFill>
                          <a:latin typeface="Calibri"/>
                          <a:ea typeface="Times New Roman"/>
                          <a:cs typeface="Times New Roman"/>
                        </a:rPr>
                        <a:t>SIEM </a:t>
                      </a:r>
                      <a:r>
                        <a:rPr lang="uk-UA" sz="1400" b="1" kern="1200" dirty="0" smtClean="0">
                          <a:solidFill>
                            <a:schemeClr val="tx2">
                              <a:lumMod val="90000"/>
                            </a:schemeClr>
                          </a:solidFill>
                          <a:latin typeface="Calibri"/>
                          <a:ea typeface="Times New Roman"/>
                          <a:cs typeface="Times New Roman"/>
                        </a:rPr>
                        <a:t>-</a:t>
                      </a:r>
                      <a:r>
                        <a:rPr lang="uk-UA" sz="1400" b="1" dirty="0" smtClean="0">
                          <a:solidFill>
                            <a:srgbClr val="FFC000"/>
                          </a:solidFill>
                          <a:latin typeface="Calibri"/>
                          <a:ea typeface="Times New Roman"/>
                          <a:cs typeface="Times New Roman"/>
                        </a:rPr>
                        <a:t> </a:t>
                      </a:r>
                      <a:r>
                        <a:rPr lang="en-US" sz="1400" b="1" kern="1200" dirty="0" smtClean="0">
                          <a:solidFill>
                            <a:schemeClr val="tx2">
                              <a:lumMod val="90000"/>
                            </a:schemeClr>
                          </a:solidFill>
                          <a:latin typeface="Calibri"/>
                          <a:ea typeface="Times New Roman"/>
                          <a:cs typeface="Times New Roman"/>
                        </a:rPr>
                        <a:t>Security information and event management</a:t>
                      </a:r>
                      <a:r>
                        <a:rPr lang="uk-UA" sz="1400" b="1" kern="1200" dirty="0" smtClean="0">
                          <a:solidFill>
                            <a:schemeClr val="tx2">
                              <a:lumMod val="90000"/>
                            </a:schemeClr>
                          </a:solidFill>
                          <a:latin typeface="Calibri"/>
                          <a:ea typeface="Times New Roman"/>
                          <a:cs typeface="Times New Roman"/>
                        </a:rPr>
                        <a:t>)</a:t>
                      </a:r>
                      <a:endParaRPr lang="uk-UA" sz="1400" b="1" kern="12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b="1" dirty="0">
                          <a:solidFill>
                            <a:srgbClr val="C00000"/>
                          </a:solidFill>
                          <a:highlight>
                            <a:srgbClr val="FFFF00"/>
                          </a:highlight>
                          <a:latin typeface="Calibri"/>
                          <a:ea typeface="Times New Roman"/>
                          <a:cs typeface="Times New Roman"/>
                        </a:rPr>
                        <a:t>SIEM</a:t>
                      </a:r>
                      <a:r>
                        <a:rPr lang="uk-UA" sz="1400" dirty="0">
                          <a:solidFill>
                            <a:schemeClr val="tx2">
                              <a:lumMod val="90000"/>
                            </a:schemeClr>
                          </a:solidFill>
                          <a:latin typeface="Calibri"/>
                          <a:ea typeface="Times New Roman"/>
                          <a:cs typeface="Times New Roman"/>
                        </a:rPr>
                        <a:t> </a:t>
                      </a:r>
                      <a:r>
                        <a:rPr lang="uk-UA" sz="1400" dirty="0">
                          <a:solidFill>
                            <a:schemeClr val="tx1"/>
                          </a:solidFill>
                          <a:latin typeface="Calibri"/>
                          <a:ea typeface="Times New Roman"/>
                          <a:cs typeface="Times New Roman"/>
                        </a:rPr>
                        <a:t>забезпечують аналіз у режимі реального часу попереджень та записів журналу, створених мережевими пристроями, такими як IDS та брандмауери.</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063">
                <a:tc>
                  <a:txBody>
                    <a:bodyPr/>
                    <a:lstStyle/>
                    <a:p>
                      <a:pPr>
                        <a:spcBef>
                          <a:spcPts val="300"/>
                        </a:spcBef>
                        <a:spcAft>
                          <a:spcPts val="300"/>
                        </a:spcAft>
                      </a:pPr>
                      <a:r>
                        <a:rPr lang="uk-UA" sz="1400" b="1" kern="1200" dirty="0">
                          <a:solidFill>
                            <a:schemeClr val="tx2">
                              <a:lumMod val="90000"/>
                            </a:schemeClr>
                          </a:solidFill>
                          <a:latin typeface="Calibri"/>
                          <a:ea typeface="Times New Roman"/>
                          <a:cs typeface="Times New Roman"/>
                        </a:rPr>
                        <a:t>Системи оформлення </a:t>
                      </a:r>
                      <a:r>
                        <a:rPr lang="uk-UA" sz="1400" b="1" kern="1200" dirty="0" smtClean="0">
                          <a:solidFill>
                            <a:schemeClr val="tx2">
                              <a:lumMod val="90000"/>
                            </a:schemeClr>
                          </a:solidFill>
                          <a:latin typeface="Calibri"/>
                          <a:ea typeface="Times New Roman"/>
                          <a:cs typeface="Times New Roman"/>
                        </a:rPr>
                        <a:t>ticket (квитків)</a:t>
                      </a:r>
                      <a:endParaRPr lang="uk-UA" sz="1400" b="1" kern="1200" dirty="0">
                        <a:solidFill>
                          <a:schemeClr val="tx2">
                            <a:lumMod val="90000"/>
                          </a:schemeClr>
                        </a:solidFill>
                        <a:latin typeface="Calibri"/>
                        <a:ea typeface="Times New Roman"/>
                        <a:cs typeface="Times New Roman"/>
                      </a:endParaRPr>
                    </a:p>
                  </a:txBody>
                  <a:tcPr marL="64168" marR="641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0"/>
                        </a:spcBef>
                        <a:spcAft>
                          <a:spcPts val="0"/>
                        </a:spcAft>
                      </a:pPr>
                      <a:r>
                        <a:rPr lang="uk-UA" sz="1400" dirty="0">
                          <a:solidFill>
                            <a:schemeClr val="tx1"/>
                          </a:solidFill>
                          <a:latin typeface="Calibri"/>
                          <a:ea typeface="Times New Roman"/>
                          <a:cs typeface="Times New Roman"/>
                        </a:rPr>
                        <a:t>Призначення, редагування та запис квитків виконуються через систему управління квитками. Попередження безпеки часто призначаються аналітикам через систему квитків.</a:t>
                      </a:r>
                    </a:p>
                  </a:txBody>
                  <a:tcPr marL="64168" marR="641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5</a:t>
            </a:fld>
            <a:endParaRPr lang="uk-UA" dirty="0"/>
          </a:p>
        </p:txBody>
      </p:sp>
      <p:sp>
        <p:nvSpPr>
          <p:cNvPr id="6" name="Прямоугольник 5"/>
          <p:cNvSpPr/>
          <p:nvPr/>
        </p:nvSpPr>
        <p:spPr>
          <a:xfrm>
            <a:off x="142844" y="0"/>
            <a:ext cx="8786874" cy="2554545"/>
          </a:xfrm>
          <a:prstGeom prst="rect">
            <a:avLst/>
          </a:prstGeom>
        </p:spPr>
        <p:txBody>
          <a:bodyPr wrap="square">
            <a:spAutoFit/>
          </a:bodyPr>
          <a:lstStyle/>
          <a:p>
            <a:r>
              <a:rPr lang="uk-UA" sz="1600" dirty="0" smtClean="0"/>
              <a:t>Окрім специфічних інструментів, комп'ютери під Linux, які використовуються в SOC, часто містять інструменти тестування на проникнення, відомі як </a:t>
            </a:r>
            <a:r>
              <a:rPr lang="uk-UA" sz="1600" b="1" dirty="0" smtClean="0">
                <a:solidFill>
                  <a:srgbClr val="FFC000"/>
                </a:solidFill>
              </a:rPr>
              <a:t>PenTesting</a:t>
            </a:r>
            <a:r>
              <a:rPr lang="uk-UA" sz="1600" dirty="0" smtClean="0"/>
              <a:t>.</a:t>
            </a:r>
          </a:p>
          <a:p>
            <a:r>
              <a:rPr lang="uk-UA" sz="1600" u="sng" dirty="0" smtClean="0">
                <a:solidFill>
                  <a:schemeClr val="tx2">
                    <a:lumMod val="75000"/>
                  </a:schemeClr>
                </a:solidFill>
              </a:rPr>
              <a:t>Тест на проникнення - це процес пошуку вразливостей у мережі або комп’ютері шляхом їх атаки</a:t>
            </a:r>
            <a:r>
              <a:rPr lang="uk-UA" sz="1600" dirty="0" smtClean="0">
                <a:solidFill>
                  <a:schemeClr val="tx2">
                    <a:lumMod val="75000"/>
                  </a:schemeClr>
                </a:solidFill>
              </a:rPr>
              <a:t>.</a:t>
            </a:r>
          </a:p>
          <a:p>
            <a:r>
              <a:rPr lang="uk-UA" sz="1600" u="sng" dirty="0" smtClean="0"/>
              <a:t>Генератори пакетів</a:t>
            </a:r>
            <a:r>
              <a:rPr lang="uk-UA" sz="1600" dirty="0" smtClean="0"/>
              <a:t>, </a:t>
            </a:r>
            <a:r>
              <a:rPr lang="uk-UA" sz="1600" u="sng" dirty="0" smtClean="0"/>
              <a:t>сканери портів</a:t>
            </a:r>
            <a:r>
              <a:rPr lang="uk-UA" sz="1600" dirty="0" smtClean="0"/>
              <a:t> та </a:t>
            </a:r>
            <a:r>
              <a:rPr lang="uk-UA" sz="1600" u="sng" dirty="0" smtClean="0"/>
              <a:t>експлойти</a:t>
            </a:r>
            <a:r>
              <a:rPr lang="uk-UA" sz="1600" dirty="0" smtClean="0"/>
              <a:t>, що підтверджують концепцію, є прикладами інструментів PenTesting.</a:t>
            </a:r>
          </a:p>
          <a:p>
            <a:r>
              <a:rPr lang="uk-UA" sz="1600" b="1" dirty="0" err="1" smtClean="0">
                <a:solidFill>
                  <a:srgbClr val="FFC000"/>
                </a:solidFill>
              </a:rPr>
              <a:t>Kali</a:t>
            </a:r>
            <a:r>
              <a:rPr lang="uk-UA" sz="1600" b="1" dirty="0" smtClean="0">
                <a:solidFill>
                  <a:srgbClr val="FFC000"/>
                </a:solidFill>
              </a:rPr>
              <a:t> </a:t>
            </a:r>
            <a:r>
              <a:rPr lang="uk-UA" sz="1600" b="1" dirty="0" err="1" smtClean="0">
                <a:solidFill>
                  <a:srgbClr val="FFC000"/>
                </a:solidFill>
              </a:rPr>
              <a:t>Linux</a:t>
            </a:r>
            <a:r>
              <a:rPr lang="uk-UA" sz="1600" b="1" dirty="0" smtClean="0">
                <a:solidFill>
                  <a:srgbClr val="FFC000"/>
                </a:solidFill>
              </a:rPr>
              <a:t> </a:t>
            </a:r>
            <a:r>
              <a:rPr lang="uk-UA" sz="1600" dirty="0" smtClean="0"/>
              <a:t>– ще один </a:t>
            </a:r>
            <a:r>
              <a:rPr lang="uk-UA" sz="1600" dirty="0" err="1" smtClean="0"/>
              <a:t>дистрибутив</a:t>
            </a:r>
            <a:r>
              <a:rPr lang="uk-UA" sz="1600" dirty="0" smtClean="0"/>
              <a:t> </a:t>
            </a:r>
            <a:r>
              <a:rPr lang="uk-UA" sz="1600" dirty="0" err="1" smtClean="0"/>
              <a:t>Linux</a:t>
            </a:r>
            <a:r>
              <a:rPr lang="uk-UA" sz="1600" dirty="0" smtClean="0"/>
              <a:t>, який об'єднує в одній системі багато інструментів  тестування на проникнення. </a:t>
            </a:r>
            <a:r>
              <a:rPr lang="uk-UA" sz="1600" dirty="0" err="1" smtClean="0"/>
              <a:t>Kali</a:t>
            </a:r>
            <a:r>
              <a:rPr lang="uk-UA" sz="1600" dirty="0" smtClean="0"/>
              <a:t> містить великий вибір інструментів. На малюнку показано знімок екрана Kali Linux. Зверніть увагу на всі основні категорії засобів тестування на проникнення.</a:t>
            </a:r>
          </a:p>
        </p:txBody>
      </p:sp>
      <p:pic>
        <p:nvPicPr>
          <p:cNvPr id="5" name="Рисунок 4" descr="4.1.4.0000.jpg"/>
          <p:cNvPicPr>
            <a:picLocks noChangeAspect="1"/>
          </p:cNvPicPr>
          <p:nvPr/>
        </p:nvPicPr>
        <p:blipFill>
          <a:blip r:embed="rId3" cstate="print"/>
          <a:stretch>
            <a:fillRect/>
          </a:stretch>
        </p:blipFill>
        <p:spPr>
          <a:xfrm>
            <a:off x="2661391" y="2285992"/>
            <a:ext cx="6125451" cy="4572008"/>
          </a:xfrm>
          <a:prstGeom prst="rect">
            <a:avLst/>
          </a:prstGeom>
        </p:spPr>
      </p:pic>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6</a:t>
            </a:fld>
            <a:endParaRPr lang="uk-UA" dirty="0"/>
          </a:p>
        </p:txBody>
      </p:sp>
      <p:sp>
        <p:nvSpPr>
          <p:cNvPr id="6" name="Прямоугольник 5"/>
          <p:cNvSpPr/>
          <p:nvPr/>
        </p:nvSpPr>
        <p:spPr>
          <a:xfrm>
            <a:off x="142844" y="0"/>
            <a:ext cx="8786874" cy="3046988"/>
          </a:xfrm>
          <a:prstGeom prst="rect">
            <a:avLst/>
          </a:prstGeom>
        </p:spPr>
        <p:txBody>
          <a:bodyPr wrap="square">
            <a:spAutoFit/>
          </a:bodyPr>
          <a:lstStyle/>
          <a:p>
            <a:r>
              <a:rPr lang="uk-UA" sz="1600" dirty="0" smtClean="0"/>
              <a:t>У </a:t>
            </a:r>
            <a:r>
              <a:rPr lang="uk-UA" sz="1600" dirty="0" err="1" smtClean="0"/>
              <a:t>Linux</a:t>
            </a:r>
            <a:r>
              <a:rPr lang="uk-UA" sz="1600" dirty="0" smtClean="0"/>
              <a:t> користувач спілкується з ОС за допомогою </a:t>
            </a:r>
            <a:r>
              <a:rPr lang="uk-UA" sz="1600" b="1" dirty="0" smtClean="0">
                <a:solidFill>
                  <a:srgbClr val="00B0F0"/>
                </a:solidFill>
              </a:rPr>
              <a:t>CLI </a:t>
            </a:r>
            <a:r>
              <a:rPr lang="uk-UA" sz="1600" dirty="0" smtClean="0">
                <a:solidFill>
                  <a:schemeClr val="tx2">
                    <a:lumMod val="90000"/>
                  </a:schemeClr>
                </a:solidFill>
              </a:rPr>
              <a:t>(С</a:t>
            </a:r>
            <a:r>
              <a:rPr lang="en-CA" sz="1600" dirty="0" err="1" smtClean="0">
                <a:solidFill>
                  <a:schemeClr val="tx2">
                    <a:lumMod val="90000"/>
                  </a:schemeClr>
                </a:solidFill>
              </a:rPr>
              <a:t>ommand</a:t>
            </a:r>
            <a:r>
              <a:rPr lang="en-CA" sz="1600" dirty="0" smtClean="0">
                <a:solidFill>
                  <a:schemeClr val="tx2">
                    <a:lumMod val="90000"/>
                  </a:schemeClr>
                </a:solidFill>
              </a:rPr>
              <a:t>-line interface</a:t>
            </a:r>
            <a:r>
              <a:rPr lang="uk-UA" sz="1600" dirty="0" smtClean="0">
                <a:solidFill>
                  <a:schemeClr val="tx2">
                    <a:lumMod val="90000"/>
                  </a:schemeClr>
                </a:solidFill>
              </a:rPr>
              <a:t>)</a:t>
            </a:r>
            <a:br>
              <a:rPr lang="uk-UA" sz="1600" dirty="0" smtClean="0">
                <a:solidFill>
                  <a:schemeClr val="tx2">
                    <a:lumMod val="90000"/>
                  </a:schemeClr>
                </a:solidFill>
              </a:rPr>
            </a:br>
            <a:r>
              <a:rPr lang="uk-UA" sz="1600" dirty="0" smtClean="0"/>
              <a:t>або </a:t>
            </a:r>
            <a:r>
              <a:rPr lang="uk-UA" sz="1600" b="1" dirty="0" smtClean="0">
                <a:solidFill>
                  <a:srgbClr val="00B0F0"/>
                </a:solidFill>
              </a:rPr>
              <a:t>GUI</a:t>
            </a:r>
            <a:r>
              <a:rPr lang="en-CA" sz="1600" b="1" dirty="0" smtClean="0"/>
              <a:t> </a:t>
            </a:r>
            <a:r>
              <a:rPr lang="uk-UA" sz="1600" dirty="0" smtClean="0">
                <a:solidFill>
                  <a:schemeClr val="tx2">
                    <a:lumMod val="90000"/>
                  </a:schemeClr>
                </a:solidFill>
              </a:rPr>
              <a:t>(</a:t>
            </a:r>
            <a:r>
              <a:rPr lang="en-CA" sz="1600" dirty="0" smtClean="0">
                <a:solidFill>
                  <a:schemeClr val="tx2">
                    <a:lumMod val="90000"/>
                  </a:schemeClr>
                </a:solidFill>
              </a:rPr>
              <a:t>Graphical user </a:t>
            </a:r>
            <a:r>
              <a:rPr lang="en-CA" sz="1600" dirty="0" err="1" smtClean="0">
                <a:solidFill>
                  <a:schemeClr val="tx2">
                    <a:lumMod val="90000"/>
                  </a:schemeClr>
                </a:solidFill>
              </a:rPr>
              <a:t>interfac</a:t>
            </a:r>
            <a:r>
              <a:rPr lang="en-US" sz="1600" dirty="0" smtClean="0">
                <a:solidFill>
                  <a:schemeClr val="tx2">
                    <a:lumMod val="90000"/>
                  </a:schemeClr>
                </a:solidFill>
              </a:rPr>
              <a:t>e</a:t>
            </a:r>
            <a:r>
              <a:rPr lang="uk-UA" sz="1600" dirty="0" smtClean="0">
                <a:solidFill>
                  <a:schemeClr val="tx2">
                    <a:lumMod val="90000"/>
                  </a:schemeClr>
                </a:solidFill>
              </a:rPr>
              <a:t>)</a:t>
            </a:r>
            <a:r>
              <a:rPr lang="uk-UA" sz="1600" b="1" dirty="0" smtClean="0"/>
              <a:t>.</a:t>
            </a:r>
            <a:endParaRPr lang="uk-UA" sz="1600" b="1" dirty="0" smtClean="0"/>
          </a:p>
          <a:p>
            <a:r>
              <a:rPr lang="uk-UA" sz="1600" dirty="0" err="1" smtClean="0"/>
              <a:t>Linux</a:t>
            </a:r>
            <a:r>
              <a:rPr lang="uk-UA" sz="1600" dirty="0" smtClean="0"/>
              <a:t> часто запускається в графічному інтерфейсі за замовчуванням.</a:t>
            </a:r>
          </a:p>
          <a:p>
            <a:r>
              <a:rPr lang="uk-UA" sz="1600" dirty="0" smtClean="0"/>
              <a:t>Це приховує CLI від користувача.</a:t>
            </a:r>
          </a:p>
          <a:p>
            <a:r>
              <a:rPr lang="uk-UA" sz="1600" dirty="0" smtClean="0"/>
              <a:t>Один із способів отримати доступ до CLI із графічного інтерфейсу - це </a:t>
            </a:r>
            <a:r>
              <a:rPr lang="uk-UA" sz="1600" u="sng" dirty="0" smtClean="0"/>
              <a:t>програма емулятора терміналу  </a:t>
            </a:r>
            <a:r>
              <a:rPr lang="uk-UA" sz="1600" u="sng" dirty="0" smtClean="0">
                <a:solidFill>
                  <a:srgbClr val="FFC000"/>
                </a:solidFill>
              </a:rPr>
              <a:t>terminal emulator application</a:t>
            </a:r>
            <a:r>
              <a:rPr lang="uk-UA" sz="1600" dirty="0" smtClean="0"/>
              <a:t>.</a:t>
            </a:r>
          </a:p>
          <a:p>
            <a:r>
              <a:rPr lang="uk-UA" sz="1600" dirty="0" smtClean="0"/>
              <a:t>Ці програми надають користувачеві доступ до CLI і часто називаються якимсь різновидом слова "термінал".</a:t>
            </a:r>
          </a:p>
          <a:p>
            <a:r>
              <a:rPr lang="uk-UA" sz="1600" dirty="0" smtClean="0"/>
              <a:t>У </a:t>
            </a:r>
            <a:r>
              <a:rPr lang="uk-UA" sz="1600" dirty="0" err="1" smtClean="0"/>
              <a:t>Linux</a:t>
            </a:r>
            <a:r>
              <a:rPr lang="uk-UA" sz="1600" dirty="0" smtClean="0"/>
              <a:t> популярними </a:t>
            </a:r>
            <a:r>
              <a:rPr lang="uk-UA" sz="1600" dirty="0" err="1" smtClean="0"/>
              <a:t>емуляторами</a:t>
            </a:r>
            <a:r>
              <a:rPr lang="uk-UA" sz="1600" dirty="0" smtClean="0"/>
              <a:t> терміналів є </a:t>
            </a:r>
            <a:r>
              <a:rPr lang="uk-UA" sz="1600" b="1" dirty="0" smtClean="0">
                <a:solidFill>
                  <a:srgbClr val="FFFF00"/>
                </a:solidFill>
              </a:rPr>
              <a:t>Terminator</a:t>
            </a:r>
            <a:r>
              <a:rPr lang="uk-UA" sz="1600" dirty="0" smtClean="0">
                <a:solidFill>
                  <a:srgbClr val="FFFF00"/>
                </a:solidFill>
              </a:rPr>
              <a:t>, </a:t>
            </a:r>
            <a:r>
              <a:rPr lang="uk-UA" sz="1600" b="1" dirty="0" smtClean="0">
                <a:solidFill>
                  <a:srgbClr val="FFFF00"/>
                </a:solidFill>
              </a:rPr>
              <a:t>eterm</a:t>
            </a:r>
            <a:r>
              <a:rPr lang="uk-UA" sz="1600" dirty="0" smtClean="0">
                <a:solidFill>
                  <a:srgbClr val="FFFF00"/>
                </a:solidFill>
              </a:rPr>
              <a:t>, </a:t>
            </a:r>
            <a:r>
              <a:rPr lang="uk-UA" sz="1600" b="1" dirty="0" smtClean="0">
                <a:solidFill>
                  <a:srgbClr val="FFFF00"/>
                </a:solidFill>
              </a:rPr>
              <a:t>xterm</a:t>
            </a:r>
            <a:r>
              <a:rPr lang="uk-UA" sz="1600" dirty="0" smtClean="0">
                <a:solidFill>
                  <a:srgbClr val="FFFF00"/>
                </a:solidFill>
              </a:rPr>
              <a:t>, </a:t>
            </a:r>
            <a:r>
              <a:rPr lang="uk-UA" sz="1600" b="1" dirty="0" smtClean="0">
                <a:solidFill>
                  <a:srgbClr val="FFFF00"/>
                </a:solidFill>
              </a:rPr>
              <a:t>konsole </a:t>
            </a:r>
            <a:r>
              <a:rPr lang="uk-UA" sz="1600" dirty="0" smtClean="0"/>
              <a:t>та</a:t>
            </a:r>
            <a:r>
              <a:rPr lang="uk-UA" sz="1600" b="1" dirty="0" smtClean="0"/>
              <a:t> </a:t>
            </a:r>
            <a:r>
              <a:rPr lang="uk-UA" sz="1600" b="1" dirty="0" smtClean="0">
                <a:solidFill>
                  <a:srgbClr val="FFFF00"/>
                </a:solidFill>
              </a:rPr>
              <a:t>gnome-terminal</a:t>
            </a:r>
            <a:r>
              <a:rPr lang="uk-UA" sz="1600" dirty="0" smtClean="0"/>
              <a:t>.</a:t>
            </a:r>
          </a:p>
          <a:p>
            <a:r>
              <a:rPr lang="uk-UA" sz="1600" dirty="0" err="1" smtClean="0"/>
              <a:t>Фабріс</a:t>
            </a:r>
            <a:r>
              <a:rPr lang="uk-UA" sz="1600" dirty="0" smtClean="0"/>
              <a:t> </a:t>
            </a:r>
            <a:r>
              <a:rPr lang="uk-UA" sz="1600" dirty="0" err="1" smtClean="0"/>
              <a:t>Беллард</a:t>
            </a:r>
            <a:r>
              <a:rPr lang="uk-UA" sz="1600" dirty="0" smtClean="0"/>
              <a:t> створив </a:t>
            </a:r>
            <a:r>
              <a:rPr lang="uk-UA" sz="1600" b="1" dirty="0" err="1" smtClean="0">
                <a:solidFill>
                  <a:srgbClr val="FFFF00"/>
                </a:solidFill>
              </a:rPr>
              <a:t>JSLinux</a:t>
            </a:r>
            <a:r>
              <a:rPr lang="uk-UA" sz="1600" dirty="0" smtClean="0"/>
              <a:t>, що дозволяє емульованій версії Linux працювати в браузері. У вільному доступі в Інтернеті.</a:t>
            </a:r>
          </a:p>
        </p:txBody>
      </p:sp>
      <p:pic>
        <p:nvPicPr>
          <p:cNvPr id="8" name="Рисунок 7" descr="4.2.1.0000.jpg"/>
          <p:cNvPicPr>
            <a:picLocks noChangeAspect="1"/>
          </p:cNvPicPr>
          <p:nvPr/>
        </p:nvPicPr>
        <p:blipFill>
          <a:blip r:embed="rId3" cstate="print"/>
          <a:stretch>
            <a:fillRect/>
          </a:stretch>
        </p:blipFill>
        <p:spPr>
          <a:xfrm>
            <a:off x="142844" y="3071810"/>
            <a:ext cx="7348314" cy="3786190"/>
          </a:xfrm>
          <a:prstGeom prst="rect">
            <a:avLst/>
          </a:prstGeom>
        </p:spPr>
      </p:pic>
      <p:sp>
        <p:nvSpPr>
          <p:cNvPr id="5" name="Прямоугольник 4"/>
          <p:cNvSpPr/>
          <p:nvPr/>
        </p:nvSpPr>
        <p:spPr>
          <a:xfrm>
            <a:off x="7572396" y="3692444"/>
            <a:ext cx="1571604" cy="2308324"/>
          </a:xfrm>
          <a:prstGeom prst="rect">
            <a:avLst/>
          </a:prstGeom>
        </p:spPr>
        <p:txBody>
          <a:bodyPr wrap="square">
            <a:spAutoFit/>
          </a:bodyPr>
          <a:lstStyle/>
          <a:p>
            <a:pPr algn="ctr"/>
            <a:r>
              <a:rPr lang="uk-UA" dirty="0" smtClean="0"/>
              <a:t>На малюнку показано </a:t>
            </a:r>
            <a:r>
              <a:rPr lang="uk-UA" dirty="0" smtClean="0">
                <a:solidFill>
                  <a:schemeClr val="tx2">
                    <a:lumMod val="90000"/>
                  </a:schemeClr>
                </a:solidFill>
              </a:rPr>
              <a:t>gnome-terminal</a:t>
            </a:r>
            <a:r>
              <a:rPr lang="uk-UA" dirty="0" smtClean="0"/>
              <a:t>, популярний емулятор терміналу Linux</a:t>
            </a:r>
            <a:endParaRPr lang="uk-UA" dirty="0"/>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7</a:t>
            </a:fld>
            <a:endParaRPr lang="uk-UA" dirty="0"/>
          </a:p>
        </p:txBody>
      </p:sp>
      <p:sp>
        <p:nvSpPr>
          <p:cNvPr id="6" name="Прямоугольник 5"/>
          <p:cNvSpPr/>
          <p:nvPr/>
        </p:nvSpPr>
        <p:spPr>
          <a:xfrm>
            <a:off x="142844" y="0"/>
            <a:ext cx="8786874" cy="2277547"/>
          </a:xfrm>
          <a:prstGeom prst="rect">
            <a:avLst/>
          </a:prstGeom>
        </p:spPr>
        <p:txBody>
          <a:bodyPr wrap="square">
            <a:spAutoFit/>
          </a:bodyPr>
          <a:lstStyle/>
          <a:p>
            <a:r>
              <a:rPr lang="uk-UA" sz="1600" b="1" dirty="0" smtClean="0">
                <a:solidFill>
                  <a:srgbClr val="00B0F0"/>
                </a:solidFill>
              </a:rPr>
              <a:t>Основні команди </a:t>
            </a:r>
          </a:p>
          <a:p>
            <a:r>
              <a:rPr lang="uk-UA" sz="1400" dirty="0" smtClean="0"/>
              <a:t>команда </a:t>
            </a:r>
            <a:r>
              <a:rPr lang="uk-UA" sz="1400" b="1" dirty="0" smtClean="0">
                <a:solidFill>
                  <a:srgbClr val="FFFF00"/>
                </a:solidFill>
              </a:rPr>
              <a:t>man</a:t>
            </a:r>
            <a:r>
              <a:rPr lang="uk-UA" sz="1400" dirty="0" smtClean="0"/>
              <a:t> (скорочення від </a:t>
            </a:r>
            <a:r>
              <a:rPr lang="uk-UA" sz="1400" u="sng" dirty="0" smtClean="0">
                <a:solidFill>
                  <a:schemeClr val="tx2">
                    <a:lumMod val="90000"/>
                  </a:schemeClr>
                </a:solidFill>
              </a:rPr>
              <a:t>manual</a:t>
            </a:r>
            <a:r>
              <a:rPr lang="uk-UA" sz="1400" dirty="0" smtClean="0"/>
              <a:t>), щоб отримати документацію про команди.</a:t>
            </a:r>
          </a:p>
          <a:p>
            <a:r>
              <a:rPr lang="uk-UA" sz="1400" dirty="0" smtClean="0"/>
              <a:t>Як приклад, </a:t>
            </a:r>
            <a:r>
              <a:rPr lang="uk-UA" sz="1400" u="sng" dirty="0" smtClean="0">
                <a:solidFill>
                  <a:srgbClr val="FFFF00"/>
                </a:solidFill>
              </a:rPr>
              <a:t>man ls </a:t>
            </a:r>
            <a:r>
              <a:rPr lang="uk-UA" sz="1400" dirty="0" smtClean="0"/>
              <a:t>надає документацію про команду ls з посібника користувача.</a:t>
            </a:r>
          </a:p>
          <a:p>
            <a:r>
              <a:rPr lang="uk-UA" sz="1400" u="sng" dirty="0" smtClean="0"/>
              <a:t>Оскільки команди - це програми, що зберігаються на диску, коли користувач вводить команду, оболонка повинна знайти її на диску, перш ніж її можна буде виконати.</a:t>
            </a:r>
          </a:p>
          <a:p>
            <a:r>
              <a:rPr lang="uk-UA" sz="1400" dirty="0" smtClean="0"/>
              <a:t>Оболонка буде шукати команди, що вводяться користувачем, у конкретних каталогах і намагатись їх виконати. Список каталогів, які перевіряє оболонка, називається шляхом. Шлях містить багато каталогів, які зазвичай використовуються для зберігання команд. Якщо команди немає в шляху, користувач повинен вказати її розташування, інакше оболонка не зможе її знайти. Користувачі можуть легко додавати каталоги до шляху, якщо це необхідно. Нижче наведено деякі команди Linux і функції.</a:t>
            </a:r>
          </a:p>
        </p:txBody>
      </p:sp>
      <p:graphicFrame>
        <p:nvGraphicFramePr>
          <p:cNvPr id="5" name="Таблица 4"/>
          <p:cNvGraphicFramePr>
            <a:graphicFrameLocks noGrp="1"/>
          </p:cNvGraphicFramePr>
          <p:nvPr/>
        </p:nvGraphicFramePr>
        <p:xfrm>
          <a:off x="142844" y="2428868"/>
          <a:ext cx="8715436" cy="4228491"/>
        </p:xfrm>
        <a:graphic>
          <a:graphicData uri="http://schemas.openxmlformats.org/drawingml/2006/table">
            <a:tbl>
              <a:tblPr/>
              <a:tblGrid>
                <a:gridCol w="857256"/>
                <a:gridCol w="7858180"/>
              </a:tblGrid>
              <a:tr h="138546">
                <a:tc>
                  <a:txBody>
                    <a:bodyPr/>
                    <a:lstStyle/>
                    <a:p>
                      <a:pPr algn="ctr">
                        <a:lnSpc>
                          <a:spcPct val="115000"/>
                        </a:lnSpc>
                        <a:spcAft>
                          <a:spcPts val="0"/>
                        </a:spcAft>
                      </a:pPr>
                      <a:r>
                        <a:rPr lang="en-US" sz="1400" b="0" noProof="0" dirty="0" err="1" smtClean="0">
                          <a:solidFill>
                            <a:schemeClr val="tx2">
                              <a:lumMod val="90000"/>
                            </a:schemeClr>
                          </a:solidFill>
                          <a:latin typeface="Calibri"/>
                          <a:ea typeface="Times New Roman"/>
                          <a:cs typeface="Calibri"/>
                        </a:rPr>
                        <a:t>mv</a:t>
                      </a:r>
                      <a:endParaRPr lang="en-US" sz="1400" b="0" noProof="0" dirty="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a:solidFill>
                            <a:schemeClr val="tx1"/>
                          </a:solidFill>
                          <a:latin typeface="Calibri"/>
                          <a:ea typeface="Times New Roman"/>
                          <a:cs typeface="Calibri"/>
                        </a:rPr>
                        <a:t>Переміщує або перейменовує файли та каталоги</a:t>
                      </a:r>
                      <a:endParaRPr lang="uk-UA" sz="120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6">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chmod</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a:solidFill>
                            <a:schemeClr val="tx1"/>
                          </a:solidFill>
                          <a:latin typeface="Calibri"/>
                          <a:ea typeface="Times New Roman"/>
                          <a:cs typeface="Calibri"/>
                        </a:rPr>
                        <a:t>Змінює дозволи файлу</a:t>
                      </a:r>
                      <a:endParaRPr lang="uk-UA" sz="120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6">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chown</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a:solidFill>
                            <a:schemeClr val="tx1"/>
                          </a:solidFill>
                          <a:latin typeface="Calibri"/>
                          <a:ea typeface="Times New Roman"/>
                          <a:cs typeface="Calibri"/>
                        </a:rPr>
                        <a:t>Змінює право власності на файл</a:t>
                      </a:r>
                      <a:endParaRPr lang="uk-UA" sz="120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6">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dd</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a:solidFill>
                            <a:schemeClr val="tx1"/>
                          </a:solidFill>
                          <a:latin typeface="Calibri"/>
                          <a:ea typeface="Times New Roman"/>
                          <a:cs typeface="Calibri"/>
                        </a:rPr>
                        <a:t>Копіює дані з входу на вихід</a:t>
                      </a:r>
                      <a:endParaRPr lang="uk-UA" sz="120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6">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pwd</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Відображає ім'я поточного каталогу</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6">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ps</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Перераховує процеси, які в даний час працюють у системі</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sudo</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Запускає команду як суперкористувач за замовчуванням або як інший іменований користувач</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7">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grep</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Використовується для пошуку певних рядків символів у файлі або інших командних результатах. Для пошуку результатів попередньої команди grep повинен бути розміщений в кінці попередньої команди.</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265">
                <a:tc>
                  <a:txBody>
                    <a:bodyPr/>
                    <a:lstStyle/>
                    <a:p>
                      <a:pPr algn="ctr">
                        <a:lnSpc>
                          <a:spcPct val="115000"/>
                        </a:lnSpc>
                        <a:spcAft>
                          <a:spcPts val="0"/>
                        </a:spcAft>
                      </a:pPr>
                      <a:r>
                        <a:rPr lang="en-US" sz="1400" b="0" noProof="0" dirty="0" smtClean="0">
                          <a:solidFill>
                            <a:schemeClr val="tx2">
                              <a:lumMod val="90000"/>
                            </a:schemeClr>
                          </a:solidFill>
                          <a:latin typeface="Calibri"/>
                          <a:ea typeface="Times New Roman"/>
                          <a:cs typeface="Calibri"/>
                        </a:rPr>
                        <a:t>apt-get</a:t>
                      </a:r>
                      <a:endParaRPr lang="en-US" sz="1400" b="0" noProof="0" dirty="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Використовується для встановлення, налаштування та видалення пакетів на Debian та його похідних</a:t>
                      </a:r>
                      <a:r>
                        <a:rPr lang="uk-UA" sz="1200" dirty="0" smtClean="0">
                          <a:solidFill>
                            <a:schemeClr val="tx1"/>
                          </a:solidFill>
                          <a:latin typeface="Calibri"/>
                          <a:ea typeface="Times New Roman"/>
                          <a:cs typeface="Calibri"/>
                        </a:rPr>
                        <a:t>.</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7">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Iwconfig</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Використовується для відображення або налаштування інформації, пов'язаної з бездротовою мережевою картою. Подібно до </a:t>
                      </a:r>
                      <a:r>
                        <a:rPr lang="uk-UA" sz="1200" dirty="0">
                          <a:solidFill>
                            <a:schemeClr val="tx2">
                              <a:lumMod val="90000"/>
                            </a:schemeClr>
                          </a:solidFill>
                          <a:latin typeface="Calibri"/>
                          <a:ea typeface="Times New Roman"/>
                          <a:cs typeface="Calibri"/>
                        </a:rPr>
                        <a:t>ifconfig</a:t>
                      </a:r>
                      <a:r>
                        <a:rPr lang="uk-UA" sz="1200" dirty="0">
                          <a:solidFill>
                            <a:schemeClr val="tx1"/>
                          </a:solidFill>
                          <a:latin typeface="Calibri"/>
                          <a:ea typeface="Times New Roman"/>
                          <a:cs typeface="Calibri"/>
                        </a:rPr>
                        <a:t>, </a:t>
                      </a:r>
                      <a:r>
                        <a:rPr lang="uk-UA" sz="1200" dirty="0">
                          <a:solidFill>
                            <a:schemeClr val="tx2">
                              <a:lumMod val="90000"/>
                            </a:schemeClr>
                          </a:solidFill>
                          <a:latin typeface="Calibri"/>
                          <a:ea typeface="Times New Roman"/>
                          <a:cs typeface="Calibri"/>
                        </a:rPr>
                        <a:t>iwconfig</a:t>
                      </a:r>
                      <a:r>
                        <a:rPr lang="uk-UA" sz="1200" dirty="0">
                          <a:solidFill>
                            <a:schemeClr val="tx1"/>
                          </a:solidFill>
                          <a:latin typeface="Calibri"/>
                          <a:ea typeface="Times New Roman"/>
                          <a:cs typeface="Calibri"/>
                        </a:rPr>
                        <a:t> відображатиме інформацію про бездротові мережі, коли видаватиметься без параметрів.</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7">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Shutdown</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Вимикає систему, після завершення роботи може бути доручено виконати ряд завдань, пов’язаних із вимкненням, включаючи перезапуск, зупинку, переведення в режим сну або вимкнення всіх підключених користувачів.</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passwd</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Використовується для зміни пароля. Якщо параметри не вказані, passwd змінює пароль поточного користувача.</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7091">
                <a:tc>
                  <a:txBody>
                    <a:bodyPr/>
                    <a:lstStyle/>
                    <a:p>
                      <a:pPr algn="ctr">
                        <a:lnSpc>
                          <a:spcPct val="115000"/>
                        </a:lnSpc>
                        <a:spcAft>
                          <a:spcPts val="0"/>
                        </a:spcAft>
                      </a:pPr>
                      <a:r>
                        <a:rPr lang="en-US" sz="1400" b="0" noProof="0" smtClean="0">
                          <a:solidFill>
                            <a:schemeClr val="tx2">
                              <a:lumMod val="90000"/>
                            </a:schemeClr>
                          </a:solidFill>
                          <a:latin typeface="Calibri"/>
                          <a:ea typeface="Times New Roman"/>
                          <a:cs typeface="Calibri"/>
                        </a:rPr>
                        <a:t>cat</a:t>
                      </a:r>
                      <a:endParaRPr lang="en-US" sz="1400" b="0" noProof="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Використовується для переліку вмісту файлу і в якості параметра очікує ім'я файлу. Команда cat зазвичай використовується для текстових файлів.</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546">
                <a:tc>
                  <a:txBody>
                    <a:bodyPr/>
                    <a:lstStyle/>
                    <a:p>
                      <a:pPr algn="ctr">
                        <a:lnSpc>
                          <a:spcPct val="115000"/>
                        </a:lnSpc>
                        <a:spcAft>
                          <a:spcPts val="0"/>
                        </a:spcAft>
                      </a:pPr>
                      <a:r>
                        <a:rPr lang="en-US" sz="1400" b="0" noProof="0" dirty="0" smtClean="0">
                          <a:solidFill>
                            <a:schemeClr val="tx2">
                              <a:lumMod val="90000"/>
                            </a:schemeClr>
                          </a:solidFill>
                          <a:latin typeface="Calibri"/>
                          <a:ea typeface="Times New Roman"/>
                          <a:cs typeface="Calibri"/>
                        </a:rPr>
                        <a:t>man</a:t>
                      </a:r>
                      <a:endParaRPr lang="en-US" sz="1400" b="0" noProof="0" dirty="0">
                        <a:solidFill>
                          <a:schemeClr val="tx2">
                            <a:lumMod val="90000"/>
                          </a:schemeClr>
                        </a:solidFill>
                        <a:latin typeface="Calibri"/>
                        <a:ea typeface="Calibri"/>
                        <a:cs typeface="Times New Roman"/>
                      </a:endParaRP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0"/>
                        </a:spcAft>
                      </a:pPr>
                      <a:r>
                        <a:rPr lang="uk-UA" sz="1200" dirty="0">
                          <a:solidFill>
                            <a:schemeClr val="tx1"/>
                          </a:solidFill>
                          <a:latin typeface="Calibri"/>
                          <a:ea typeface="Times New Roman"/>
                          <a:cs typeface="Calibri"/>
                        </a:rPr>
                        <a:t>Використовується для відображення документації для певної команди.</a:t>
                      </a:r>
                      <a:endParaRPr lang="uk-UA" sz="1200" dirty="0">
                        <a:solidFill>
                          <a:schemeClr val="tx1"/>
                        </a:solidFill>
                        <a:latin typeface="Calibri"/>
                        <a:ea typeface="Calibri"/>
                        <a:cs typeface="Times New Roman"/>
                      </a:endParaRP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8</a:t>
            </a:fld>
            <a:endParaRPr lang="uk-UA" dirty="0"/>
          </a:p>
        </p:txBody>
      </p:sp>
      <p:sp>
        <p:nvSpPr>
          <p:cNvPr id="6" name="Прямоугольник 5"/>
          <p:cNvSpPr/>
          <p:nvPr/>
        </p:nvSpPr>
        <p:spPr>
          <a:xfrm>
            <a:off x="142844" y="0"/>
            <a:ext cx="8786874" cy="1077218"/>
          </a:xfrm>
          <a:prstGeom prst="rect">
            <a:avLst/>
          </a:prstGeom>
        </p:spPr>
        <p:txBody>
          <a:bodyPr wrap="square">
            <a:spAutoFit/>
          </a:bodyPr>
          <a:lstStyle/>
          <a:p>
            <a:r>
              <a:rPr lang="uk-UA" sz="1600" b="1" dirty="0" smtClean="0">
                <a:solidFill>
                  <a:srgbClr val="00B0F0"/>
                </a:solidFill>
              </a:rPr>
              <a:t>файлові команди та каталогів</a:t>
            </a:r>
          </a:p>
          <a:p>
            <a:pPr algn="just"/>
            <a:r>
              <a:rPr lang="ru-RU" sz="1600" dirty="0" err="1" smtClean="0"/>
              <a:t>Багато</a:t>
            </a:r>
            <a:r>
              <a:rPr lang="ru-RU" sz="1600" dirty="0" smtClean="0"/>
              <a:t> </a:t>
            </a:r>
            <a:r>
              <a:rPr lang="ru-RU" sz="1600" dirty="0" err="1" smtClean="0"/>
              <a:t>інструментів</a:t>
            </a:r>
            <a:r>
              <a:rPr lang="ru-RU" sz="1600" dirty="0" smtClean="0"/>
              <a:t> командного рядка </a:t>
            </a:r>
            <a:r>
              <a:rPr lang="ru-RU" sz="1600" dirty="0" err="1" smtClean="0"/>
              <a:t>включені</a:t>
            </a:r>
            <a:r>
              <a:rPr lang="ru-RU" sz="1600" dirty="0" smtClean="0"/>
              <a:t> в </a:t>
            </a:r>
            <a:r>
              <a:rPr lang="en-US" sz="1600" dirty="0" smtClean="0"/>
              <a:t>Linux</a:t>
            </a:r>
            <a:r>
              <a:rPr lang="ru-RU" sz="1600" dirty="0" smtClean="0"/>
              <a:t> за </a:t>
            </a:r>
            <a:r>
              <a:rPr lang="ru-RU" sz="1600" dirty="0" err="1" smtClean="0"/>
              <a:t>замовчуванням</a:t>
            </a:r>
            <a:r>
              <a:rPr lang="ru-RU" sz="1600" dirty="0" smtClean="0"/>
              <a:t>.</a:t>
            </a:r>
          </a:p>
          <a:p>
            <a:pPr algn="just"/>
            <a:r>
              <a:rPr lang="ru-RU" sz="1600" dirty="0" err="1" smtClean="0"/>
              <a:t>Щоб</a:t>
            </a:r>
            <a:r>
              <a:rPr lang="ru-RU" sz="1600" dirty="0" smtClean="0"/>
              <a:t> </a:t>
            </a:r>
            <a:r>
              <a:rPr lang="ru-RU" sz="1600" dirty="0" err="1" smtClean="0"/>
              <a:t>відрегулювати</a:t>
            </a:r>
            <a:r>
              <a:rPr lang="ru-RU" sz="1600" dirty="0" smtClean="0"/>
              <a:t> </a:t>
            </a:r>
            <a:r>
              <a:rPr lang="ru-RU" sz="1600" dirty="0" err="1" smtClean="0"/>
              <a:t>командну</a:t>
            </a:r>
            <a:r>
              <a:rPr lang="ru-RU" sz="1600" dirty="0" smtClean="0"/>
              <a:t> </a:t>
            </a:r>
            <a:r>
              <a:rPr lang="ru-RU" sz="1600" dirty="0" err="1" smtClean="0"/>
              <a:t>операцію</a:t>
            </a:r>
            <a:r>
              <a:rPr lang="ru-RU" sz="1600" dirty="0" smtClean="0"/>
              <a:t>, </a:t>
            </a:r>
            <a:r>
              <a:rPr lang="ru-RU" sz="1600" dirty="0" err="1" smtClean="0"/>
              <a:t>користувачі</a:t>
            </a:r>
            <a:r>
              <a:rPr lang="ru-RU" sz="1600" dirty="0" smtClean="0"/>
              <a:t> </a:t>
            </a:r>
            <a:r>
              <a:rPr lang="ru-RU" sz="1600" dirty="0" err="1" smtClean="0"/>
              <a:t>можуть</a:t>
            </a:r>
            <a:r>
              <a:rPr lang="ru-RU" sz="1600" dirty="0" smtClean="0"/>
              <a:t> </a:t>
            </a:r>
            <a:r>
              <a:rPr lang="ru-RU" sz="1600" dirty="0" err="1" smtClean="0"/>
              <a:t>передавати</a:t>
            </a:r>
            <a:r>
              <a:rPr lang="ru-RU" sz="1600" dirty="0" smtClean="0"/>
              <a:t> </a:t>
            </a:r>
            <a:r>
              <a:rPr lang="ru-RU" sz="1600" dirty="0" err="1" smtClean="0"/>
              <a:t>параметри</a:t>
            </a:r>
            <a:r>
              <a:rPr lang="ru-RU" sz="1600" dirty="0" smtClean="0"/>
              <a:t> та </a:t>
            </a:r>
            <a:r>
              <a:rPr lang="ru-RU" sz="1600" dirty="0" err="1" smtClean="0"/>
              <a:t>перемикачі</a:t>
            </a:r>
            <a:r>
              <a:rPr lang="ru-RU" sz="1600" dirty="0" smtClean="0"/>
              <a:t> разом </a:t>
            </a:r>
            <a:r>
              <a:rPr lang="ru-RU" sz="1600" dirty="0" err="1" smtClean="0"/>
              <a:t>із</a:t>
            </a:r>
            <a:r>
              <a:rPr lang="ru-RU" sz="1600" dirty="0" smtClean="0"/>
              <a:t> командою.</a:t>
            </a:r>
            <a:endParaRPr lang="uk-UA" sz="1400" dirty="0" smtClean="0"/>
          </a:p>
        </p:txBody>
      </p:sp>
      <p:graphicFrame>
        <p:nvGraphicFramePr>
          <p:cNvPr id="7" name="Таблица 6"/>
          <p:cNvGraphicFramePr>
            <a:graphicFrameLocks noGrp="1"/>
          </p:cNvGraphicFramePr>
          <p:nvPr/>
        </p:nvGraphicFramePr>
        <p:xfrm>
          <a:off x="1000100" y="1357298"/>
          <a:ext cx="6929486" cy="2523744"/>
        </p:xfrm>
        <a:graphic>
          <a:graphicData uri="http://schemas.openxmlformats.org/drawingml/2006/table">
            <a:tbl>
              <a:tblPr/>
              <a:tblGrid>
                <a:gridCol w="931773"/>
                <a:gridCol w="5997713"/>
              </a:tblGrid>
              <a:tr h="0">
                <a:tc>
                  <a:txBody>
                    <a:bodyPr/>
                    <a:lstStyle/>
                    <a:p>
                      <a:pPr algn="ctr">
                        <a:lnSpc>
                          <a:spcPct val="115000"/>
                        </a:lnSpc>
                        <a:spcBef>
                          <a:spcPts val="200"/>
                        </a:spcBef>
                        <a:spcAft>
                          <a:spcPts val="200"/>
                        </a:spcAft>
                      </a:pPr>
                      <a:r>
                        <a:rPr lang="uk-UA" sz="1600" b="1" dirty="0">
                          <a:solidFill>
                            <a:schemeClr val="tx1"/>
                          </a:solidFill>
                          <a:latin typeface="Calibri"/>
                          <a:ea typeface="Times New Roman"/>
                          <a:cs typeface="Calibri"/>
                        </a:rPr>
                        <a:t>команди</a:t>
                      </a:r>
                      <a:endParaRPr lang="uk-UA" sz="1600" dirty="0">
                        <a:solidFill>
                          <a:schemeClr val="tx1"/>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200"/>
                        </a:spcBef>
                        <a:spcAft>
                          <a:spcPts val="200"/>
                        </a:spcAft>
                      </a:pPr>
                      <a:r>
                        <a:rPr lang="uk-UA" sz="1600" b="1">
                          <a:solidFill>
                            <a:schemeClr val="tx1"/>
                          </a:solidFill>
                          <a:latin typeface="Calibri"/>
                          <a:ea typeface="Times New Roman"/>
                          <a:cs typeface="Calibri"/>
                        </a:rPr>
                        <a:t>Опис</a:t>
                      </a:r>
                      <a:endParaRPr lang="uk-UA" sz="16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uk-UA" sz="1600" b="1" dirty="0" err="1">
                          <a:solidFill>
                            <a:schemeClr val="tx2">
                              <a:lumMod val="90000"/>
                            </a:schemeClr>
                          </a:solidFill>
                          <a:latin typeface="Calibri"/>
                          <a:ea typeface="Times New Roman"/>
                          <a:cs typeface="Calibri"/>
                        </a:rPr>
                        <a:t>Is</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Відображає файли всередині каталогу</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c</a:t>
                      </a:r>
                      <a:r>
                        <a:rPr lang="uk-UA" sz="1600" b="1" dirty="0">
                          <a:solidFill>
                            <a:schemeClr val="tx2">
                              <a:lumMod val="90000"/>
                            </a:schemeClr>
                          </a:solidFill>
                          <a:latin typeface="Calibri"/>
                          <a:ea typeface="Times New Roman"/>
                          <a:cs typeface="Calibri"/>
                        </a:rPr>
                        <a:t>d</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Змінює поточний каталог</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m</a:t>
                      </a:r>
                      <a:r>
                        <a:rPr lang="uk-UA" sz="1600" b="1" dirty="0" err="1">
                          <a:solidFill>
                            <a:schemeClr val="tx2">
                              <a:lumMod val="90000"/>
                            </a:schemeClr>
                          </a:solidFill>
                          <a:latin typeface="Calibri"/>
                          <a:ea typeface="Times New Roman"/>
                          <a:cs typeface="Calibri"/>
                        </a:rPr>
                        <a:t>kdir</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Створює каталог у поточному каталозі</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c</a:t>
                      </a:r>
                      <a:r>
                        <a:rPr lang="uk-UA" sz="1600" b="1" dirty="0">
                          <a:solidFill>
                            <a:schemeClr val="tx2">
                              <a:lumMod val="90000"/>
                            </a:schemeClr>
                          </a:solidFill>
                          <a:latin typeface="Calibri"/>
                          <a:ea typeface="Times New Roman"/>
                          <a:cs typeface="Calibri"/>
                        </a:rPr>
                        <a:t>p</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Копіює файли від джерела до місця призначення</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m</a:t>
                      </a:r>
                      <a:r>
                        <a:rPr lang="uk-UA" sz="1600" b="1" dirty="0">
                          <a:solidFill>
                            <a:schemeClr val="tx2">
                              <a:lumMod val="90000"/>
                            </a:schemeClr>
                          </a:solidFill>
                          <a:latin typeface="Calibri"/>
                          <a:ea typeface="Times New Roman"/>
                          <a:cs typeface="Calibri"/>
                        </a:rPr>
                        <a:t>v</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Переміщує файли в інший каталог</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r</a:t>
                      </a:r>
                      <a:r>
                        <a:rPr lang="uk-UA" sz="1600" b="1" dirty="0">
                          <a:solidFill>
                            <a:schemeClr val="tx2">
                              <a:lumMod val="90000"/>
                            </a:schemeClr>
                          </a:solidFill>
                          <a:latin typeface="Calibri"/>
                          <a:ea typeface="Times New Roman"/>
                          <a:cs typeface="Calibri"/>
                        </a:rPr>
                        <a:t>m</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Видаляє файли</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g</a:t>
                      </a:r>
                      <a:r>
                        <a:rPr lang="uk-UA" sz="1600" b="1" dirty="0" err="1">
                          <a:solidFill>
                            <a:schemeClr val="tx2">
                              <a:lumMod val="90000"/>
                            </a:schemeClr>
                          </a:solidFill>
                          <a:latin typeface="Calibri"/>
                          <a:ea typeface="Times New Roman"/>
                          <a:cs typeface="Calibri"/>
                        </a:rPr>
                        <a:t>rep</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Шукає певні рядки символів у файлі або на виході інших команд</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Bef>
                          <a:spcPts val="200"/>
                        </a:spcBef>
                        <a:spcAft>
                          <a:spcPts val="200"/>
                        </a:spcAft>
                      </a:pPr>
                      <a:r>
                        <a:rPr lang="en-US" sz="1600" b="1" dirty="0">
                          <a:solidFill>
                            <a:schemeClr val="tx2">
                              <a:lumMod val="90000"/>
                            </a:schemeClr>
                          </a:solidFill>
                          <a:latin typeface="Calibri"/>
                          <a:ea typeface="Times New Roman"/>
                          <a:cs typeface="Calibri"/>
                        </a:rPr>
                        <a:t>c</a:t>
                      </a:r>
                      <a:r>
                        <a:rPr lang="uk-UA" sz="1600" b="1" dirty="0" err="1">
                          <a:solidFill>
                            <a:schemeClr val="tx2">
                              <a:lumMod val="90000"/>
                            </a:schemeClr>
                          </a:solidFill>
                          <a:latin typeface="Calibri"/>
                          <a:ea typeface="Times New Roman"/>
                          <a:cs typeface="Calibri"/>
                        </a:rPr>
                        <a:t>at</a:t>
                      </a:r>
                      <a:endParaRPr lang="uk-UA" sz="16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600" dirty="0">
                          <a:solidFill>
                            <a:schemeClr val="tx1"/>
                          </a:solidFill>
                          <a:latin typeface="Calibri"/>
                          <a:ea typeface="Times New Roman"/>
                          <a:cs typeface="Calibri"/>
                        </a:rPr>
                        <a:t>Перераховує вміст файлу та очікує ім'я файлу як параметр</a:t>
                      </a:r>
                      <a:endParaRPr lang="uk-UA" sz="16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8369" name="Rectangle 1"/>
          <p:cNvSpPr>
            <a:spLocks noChangeArrowheads="1"/>
          </p:cNvSpPr>
          <p:nvPr/>
        </p:nvSpPr>
        <p:spPr bwMode="auto">
          <a:xfrm>
            <a:off x="142844" y="4195052"/>
            <a:ext cx="87154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err="1" smtClean="0">
                <a:ln>
                  <a:noFill/>
                </a:ln>
                <a:effectLst/>
                <a:latin typeface="Calibri" pitchFamily="34" charset="0"/>
                <a:ea typeface="Times New Roman" pitchFamily="18" charset="0"/>
                <a:cs typeface="Calibri" pitchFamily="34" charset="0"/>
              </a:rPr>
              <a:t>Linux</a:t>
            </a:r>
            <a:r>
              <a:rPr kumimoji="0" lang="uk-UA" sz="1600" b="0" i="0" u="none" strike="noStrike" cap="none" normalizeH="0" baseline="0" dirty="0" smtClean="0">
                <a:ln>
                  <a:noFill/>
                </a:ln>
                <a:effectLst/>
                <a:latin typeface="Calibri" pitchFamily="34" charset="0"/>
                <a:ea typeface="Times New Roman" pitchFamily="18" charset="0"/>
                <a:cs typeface="Calibri" pitchFamily="34" charset="0"/>
              </a:rPr>
              <a:t> має безліч різних текстових редакторів з різними </a:t>
            </a:r>
            <a:r>
              <a:rPr kumimoji="0" lang="uk-UA" sz="1600" b="0" i="0" u="none" strike="noStrike" cap="none" normalizeH="0" baseline="0" dirty="0" smtClean="0">
                <a:ln>
                  <a:noFill/>
                </a:ln>
                <a:effectLst/>
                <a:latin typeface="Calibri" pitchFamily="34" charset="0"/>
                <a:ea typeface="Times New Roman" pitchFamily="18" charset="0"/>
                <a:cs typeface="Calibri" pitchFamily="34" charset="0"/>
              </a:rPr>
              <a:t>функціями. </a:t>
            </a:r>
            <a:r>
              <a:rPr kumimoji="0" lang="uk-UA" sz="1600" b="0" i="0" u="none" strike="noStrike" cap="none" normalizeH="0" baseline="0" dirty="0" smtClean="0">
                <a:ln>
                  <a:noFill/>
                </a:ln>
                <a:effectLst/>
                <a:latin typeface="Calibri" pitchFamily="34" charset="0"/>
                <a:ea typeface="Times New Roman" pitchFamily="18" charset="0"/>
                <a:cs typeface="Calibri" pitchFamily="34" charset="0"/>
              </a:rPr>
              <a:t>Деякі текстові редактори включають графічні інтерфейси, тоді як інші є інструментами лише командного рядка. Кожен текстовий редактор включає набір функцій, призначений для підтримки певного типу завдань. Деякі текстові редактори призначені для програмістів та включають такі функції, як підсвічування синтаксису, дужки та перевірка дужок та інші функції, орієнтовані на програмування.</a:t>
            </a:r>
            <a:endParaRPr kumimoji="0" lang="uk-UA"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effectLst/>
                <a:latin typeface="Calibri" pitchFamily="34" charset="0"/>
                <a:ea typeface="Times New Roman" pitchFamily="18" charset="0"/>
                <a:cs typeface="Calibri" pitchFamily="34" charset="0"/>
              </a:rPr>
              <a:t>Хоча графічні текстові редактори зручні та прості у використанні, текстові редактори на основі командного рядка дуже важливі для користувачів Linux. Головна перевага текстових редакторів на основі командного рядка полягає в тому, що вони дозволяють редагувати текстові файли з віддаленого комп'ютера. </a:t>
            </a:r>
            <a:r>
              <a:rPr lang="en-CA" sz="1600" dirty="0" smtClean="0">
                <a:solidFill>
                  <a:srgbClr val="FFC000"/>
                </a:solidFill>
                <a:latin typeface="Calibri" pitchFamily="34" charset="0"/>
                <a:ea typeface="Times New Roman" pitchFamily="18" charset="0"/>
                <a:cs typeface="Calibri" pitchFamily="34" charset="0"/>
              </a:rPr>
              <a:t>N</a:t>
            </a:r>
            <a:r>
              <a:rPr lang="uk-UA" sz="1600" dirty="0" err="1" smtClean="0">
                <a:solidFill>
                  <a:srgbClr val="FFC000"/>
                </a:solidFill>
                <a:latin typeface="Calibri" pitchFamily="34" charset="0"/>
                <a:ea typeface="Times New Roman" pitchFamily="18" charset="0"/>
                <a:cs typeface="Calibri" pitchFamily="34" charset="0"/>
              </a:rPr>
              <a:t>ano</a:t>
            </a:r>
            <a:r>
              <a:rPr lang="uk-UA" sz="1600" dirty="0" smtClean="0">
                <a:latin typeface="Calibri" pitchFamily="34" charset="0"/>
                <a:ea typeface="Times New Roman" pitchFamily="18" charset="0"/>
                <a:cs typeface="Calibri" pitchFamily="34" charset="0"/>
              </a:rPr>
              <a:t> - популярний текстовий редактор командного рядка.</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743976" y="6494483"/>
            <a:ext cx="400024" cy="363517"/>
          </a:xfrm>
        </p:spPr>
        <p:txBody>
          <a:bodyPr/>
          <a:lstStyle/>
          <a:p>
            <a:pPr>
              <a:defRPr/>
            </a:pPr>
            <a:fld id="{78A31D96-E23D-44C8-AFB2-DA02E14C2627}" type="slidenum">
              <a:rPr lang="uk-UA" smtClean="0"/>
              <a:pPr>
                <a:defRPr/>
              </a:pPr>
              <a:t>9</a:t>
            </a:fld>
            <a:endParaRPr lang="uk-UA" dirty="0"/>
          </a:p>
        </p:txBody>
      </p:sp>
      <p:sp>
        <p:nvSpPr>
          <p:cNvPr id="6" name="Прямоугольник 5"/>
          <p:cNvSpPr/>
          <p:nvPr/>
        </p:nvSpPr>
        <p:spPr>
          <a:xfrm>
            <a:off x="142844" y="0"/>
            <a:ext cx="8786874" cy="3539430"/>
          </a:xfrm>
          <a:prstGeom prst="rect">
            <a:avLst/>
          </a:prstGeom>
        </p:spPr>
        <p:txBody>
          <a:bodyPr wrap="square">
            <a:spAutoFit/>
          </a:bodyPr>
          <a:lstStyle/>
          <a:p>
            <a:r>
              <a:rPr lang="en-US" sz="1600" b="1" dirty="0" err="1" smtClean="0">
                <a:solidFill>
                  <a:srgbClr val="00B0F0"/>
                </a:solidFill>
              </a:rPr>
              <a:t>Сервери</a:t>
            </a:r>
            <a:r>
              <a:rPr lang="en-US" sz="1600" b="1" dirty="0" smtClean="0">
                <a:solidFill>
                  <a:srgbClr val="00B0F0"/>
                </a:solidFill>
              </a:rPr>
              <a:t> </a:t>
            </a:r>
            <a:r>
              <a:rPr lang="en-US" sz="1600" b="1" dirty="0" err="1" smtClean="0">
                <a:solidFill>
                  <a:srgbClr val="00B0F0"/>
                </a:solidFill>
              </a:rPr>
              <a:t>та</a:t>
            </a:r>
            <a:r>
              <a:rPr lang="en-US" sz="1600" b="1" dirty="0" smtClean="0">
                <a:solidFill>
                  <a:srgbClr val="00B0F0"/>
                </a:solidFill>
              </a:rPr>
              <a:t> </a:t>
            </a:r>
            <a:r>
              <a:rPr lang="en-US" sz="1600" b="1" dirty="0" err="1" smtClean="0">
                <a:solidFill>
                  <a:srgbClr val="00B0F0"/>
                </a:solidFill>
              </a:rPr>
              <a:t>клієнти</a:t>
            </a:r>
            <a:r>
              <a:rPr lang="en-US" sz="1600" b="1" dirty="0" smtClean="0">
                <a:solidFill>
                  <a:srgbClr val="00B0F0"/>
                </a:solidFill>
              </a:rPr>
              <a:t> Linux</a:t>
            </a:r>
            <a:r>
              <a:rPr lang="uk-UA" sz="1600" b="1" dirty="0" smtClean="0">
                <a:solidFill>
                  <a:srgbClr val="00B0F0"/>
                </a:solidFill>
              </a:rPr>
              <a:t>.</a:t>
            </a:r>
          </a:p>
          <a:p>
            <a:r>
              <a:rPr lang="uk-UA" sz="1600" b="1" dirty="0" smtClean="0">
                <a:solidFill>
                  <a:srgbClr val="FFC000"/>
                </a:solidFill>
              </a:rPr>
              <a:t>Сервери</a:t>
            </a:r>
            <a:r>
              <a:rPr lang="uk-UA" sz="1600" dirty="0" smtClean="0"/>
              <a:t> - це комп’ютери з встановленим програмним забезпеченням, яке дозволяє їм надавати послуги клієнтам по всій мережі.</a:t>
            </a:r>
          </a:p>
          <a:p>
            <a:r>
              <a:rPr lang="uk-UA" sz="1600" dirty="0" smtClean="0"/>
              <a:t>Існує безліч видів послуг. Деякі надають клієнтам за запитом зовнішні ресурси, такі як файли, повідомлення електронної пошти або веб-сторінки. Інші служби виконують такі завдання технічного обслуговування, як управління журналами, управління пам’яттю, сканування дисків … .</a:t>
            </a:r>
          </a:p>
          <a:p>
            <a:r>
              <a:rPr lang="uk-UA" sz="1600" dirty="0" smtClean="0"/>
              <a:t>Кожна послуга вимагає окремого серверного програмного забезпечення.</a:t>
            </a:r>
          </a:p>
          <a:p>
            <a:r>
              <a:rPr lang="uk-UA" sz="1600" dirty="0" smtClean="0"/>
              <a:t>Для того, щоб комп'ютер міг бути сервером для кількох служб, використовуються порти. </a:t>
            </a:r>
            <a:r>
              <a:rPr lang="uk-UA" sz="1600" b="1" dirty="0" smtClean="0">
                <a:solidFill>
                  <a:schemeClr val="tx2">
                    <a:lumMod val="90000"/>
                  </a:schemeClr>
                </a:solidFill>
              </a:rPr>
              <a:t>Порт </a:t>
            </a:r>
            <a:r>
              <a:rPr lang="uk-UA" sz="1600" b="1" dirty="0" smtClean="0"/>
              <a:t>- це зарезервований мережевий ресурс, який використовується службою.</a:t>
            </a:r>
            <a:r>
              <a:rPr lang="uk-UA" sz="1600" dirty="0" smtClean="0"/>
              <a:t> Кажуть, що сервер «прослуховує» порт, коли він приєднався до цього порту.</a:t>
            </a:r>
          </a:p>
          <a:p>
            <a:r>
              <a:rPr lang="uk-UA" sz="1600" dirty="0" smtClean="0"/>
              <a:t>Хоча адміністратор може вирішити, який порт використовувати з будь-якою службою, багато клієнтів налаштовані на використання певного порту за замовчуванням.</a:t>
            </a:r>
          </a:p>
          <a:p>
            <a:r>
              <a:rPr lang="uk-UA" sz="1600" dirty="0" smtClean="0"/>
              <a:t>У таблиці перелічено кілька часто використовуваних портів та їхні послуги.</a:t>
            </a:r>
            <a:endParaRPr lang="uk-UA" sz="1400" dirty="0" smtClean="0"/>
          </a:p>
        </p:txBody>
      </p:sp>
      <p:graphicFrame>
        <p:nvGraphicFramePr>
          <p:cNvPr id="8" name="Таблица 7"/>
          <p:cNvGraphicFramePr>
            <a:graphicFrameLocks noGrp="1"/>
          </p:cNvGraphicFramePr>
          <p:nvPr/>
        </p:nvGraphicFramePr>
        <p:xfrm>
          <a:off x="214282" y="3571876"/>
          <a:ext cx="5143536" cy="3189732"/>
        </p:xfrm>
        <a:graphic>
          <a:graphicData uri="http://schemas.openxmlformats.org/drawingml/2006/table">
            <a:tbl>
              <a:tblPr/>
              <a:tblGrid>
                <a:gridCol w="879708"/>
                <a:gridCol w="4263828"/>
              </a:tblGrid>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20/21</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a:solidFill>
                            <a:schemeClr val="tx1"/>
                          </a:solidFill>
                          <a:latin typeface="Calibri"/>
                          <a:ea typeface="Times New Roman"/>
                          <a:cs typeface="Calibri"/>
                        </a:rPr>
                        <a:t>(FTP) Протокол передачі файлів</a:t>
                      </a:r>
                      <a:endParaRPr lang="uk-UA" sz="1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22</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a:solidFill>
                            <a:schemeClr val="tx1"/>
                          </a:solidFill>
                          <a:latin typeface="Calibri"/>
                          <a:ea typeface="Times New Roman"/>
                          <a:cs typeface="Calibri"/>
                        </a:rPr>
                        <a:t>захищена оболонка (SSH)</a:t>
                      </a:r>
                      <a:endParaRPr lang="uk-UA" sz="140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23</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Служба віддаленого входу в Telnet</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25</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Простий протокол пересилання пошти (SMTP)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53</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Система доменних імен (DNS)</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67/68</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Протокол динамічної конфігурації хосту (DHCP)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69</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Тривіальний протокол передачі файлів (TFTP)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80</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Протокол передачі гіпертексту (HTTP)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110</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Протокол поштового відділення, версія 3 (POP3)</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123</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err="1">
                          <a:solidFill>
                            <a:schemeClr val="tx1"/>
                          </a:solidFill>
                          <a:latin typeface="Calibri"/>
                          <a:ea typeface="Times New Roman"/>
                          <a:cs typeface="Calibri"/>
                        </a:rPr>
                        <a:t>Мережевий</a:t>
                      </a:r>
                      <a:r>
                        <a:rPr lang="uk-UA" sz="1400" dirty="0">
                          <a:solidFill>
                            <a:schemeClr val="tx1"/>
                          </a:solidFill>
                          <a:latin typeface="Calibri"/>
                          <a:ea typeface="Times New Roman"/>
                          <a:cs typeface="Calibri"/>
                        </a:rPr>
                        <a:t> протокол часу (NTP)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143</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Протокол доступу до </a:t>
                      </a:r>
                      <a:r>
                        <a:rPr lang="uk-UA" sz="1400" dirty="0" err="1">
                          <a:solidFill>
                            <a:schemeClr val="tx1"/>
                          </a:solidFill>
                          <a:latin typeface="Calibri"/>
                          <a:ea typeface="Times New Roman"/>
                          <a:cs typeface="Calibri"/>
                        </a:rPr>
                        <a:t>Інтернет-повідомлень</a:t>
                      </a:r>
                      <a:r>
                        <a:rPr lang="uk-UA" sz="1400" dirty="0">
                          <a:solidFill>
                            <a:schemeClr val="tx1"/>
                          </a:solidFill>
                          <a:latin typeface="Calibri"/>
                          <a:ea typeface="Times New Roman"/>
                          <a:cs typeface="Calibri"/>
                        </a:rPr>
                        <a:t> (IMAP)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15000"/>
                        </a:lnSpc>
                        <a:spcBef>
                          <a:spcPts val="200"/>
                        </a:spcBef>
                        <a:spcAft>
                          <a:spcPts val="200"/>
                        </a:spcAft>
                      </a:pPr>
                      <a:r>
                        <a:rPr lang="uk-UA" sz="1400" b="1" dirty="0">
                          <a:solidFill>
                            <a:schemeClr val="tx2">
                              <a:lumMod val="90000"/>
                            </a:schemeClr>
                          </a:solidFill>
                          <a:latin typeface="Calibri"/>
                          <a:ea typeface="Times New Roman"/>
                          <a:cs typeface="Calibri"/>
                        </a:rPr>
                        <a:t>161/162</a:t>
                      </a:r>
                      <a:endParaRPr lang="uk-UA" sz="1400" dirty="0">
                        <a:solidFill>
                          <a:schemeClr val="tx2">
                            <a:lumMod val="90000"/>
                          </a:schemeClr>
                        </a:solidFill>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dirty="0">
                          <a:solidFill>
                            <a:schemeClr val="tx1"/>
                          </a:solidFill>
                          <a:latin typeface="Calibri"/>
                          <a:ea typeface="Times New Roman"/>
                          <a:cs typeface="Calibri"/>
                        </a:rPr>
                        <a:t>Простий протокол управління мережею (SNMP)</a:t>
                      </a:r>
                      <a:endParaRPr lang="uk-UA" sz="14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algn="ctr" defTabSz="914400" rtl="0" eaLnBrk="1" latinLnBrk="0" hangingPunct="1">
                        <a:lnSpc>
                          <a:spcPct val="115000"/>
                        </a:lnSpc>
                        <a:spcBef>
                          <a:spcPts val="200"/>
                        </a:spcBef>
                        <a:spcAft>
                          <a:spcPts val="200"/>
                        </a:spcAft>
                      </a:pPr>
                      <a:r>
                        <a:rPr lang="uk-UA" sz="1400" b="1" kern="1200" dirty="0">
                          <a:solidFill>
                            <a:schemeClr val="tx2">
                              <a:lumMod val="90000"/>
                            </a:schemeClr>
                          </a:solidFill>
                          <a:latin typeface="Calibri"/>
                          <a:ea typeface="Times New Roman"/>
                          <a:cs typeface="Calibri"/>
                        </a:rPr>
                        <a:t>443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200"/>
                        </a:spcBef>
                        <a:spcAft>
                          <a:spcPts val="200"/>
                        </a:spcAft>
                      </a:pPr>
                      <a:r>
                        <a:rPr lang="uk-UA" sz="1400" kern="1200" dirty="0">
                          <a:solidFill>
                            <a:schemeClr val="tx1"/>
                          </a:solidFill>
                          <a:latin typeface="Calibri"/>
                          <a:ea typeface="Times New Roman"/>
                          <a:cs typeface="Calibri"/>
                        </a:rPr>
                        <a:t>HTTP </a:t>
                      </a:r>
                      <a:r>
                        <a:rPr lang="uk-UA" sz="1400" kern="1200" dirty="0" err="1">
                          <a:solidFill>
                            <a:schemeClr val="tx1"/>
                          </a:solidFill>
                          <a:latin typeface="Calibri"/>
                          <a:ea typeface="Times New Roman"/>
                          <a:cs typeface="Calibri"/>
                        </a:rPr>
                        <a:t>Secure</a:t>
                      </a:r>
                      <a:r>
                        <a:rPr lang="uk-UA" sz="1400" kern="1200" dirty="0">
                          <a:solidFill>
                            <a:schemeClr val="tx1"/>
                          </a:solidFill>
                          <a:latin typeface="Calibri"/>
                          <a:ea typeface="Times New Roman"/>
                          <a:cs typeface="Calibri"/>
                        </a:rPr>
                        <a:t> (HTTPS)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Прямоугольник 8"/>
          <p:cNvSpPr/>
          <p:nvPr/>
        </p:nvSpPr>
        <p:spPr>
          <a:xfrm>
            <a:off x="5429256" y="3429000"/>
            <a:ext cx="3714744" cy="3323987"/>
          </a:xfrm>
          <a:prstGeom prst="rect">
            <a:avLst/>
          </a:prstGeom>
        </p:spPr>
        <p:txBody>
          <a:bodyPr wrap="square">
            <a:spAutoFit/>
          </a:bodyPr>
          <a:lstStyle/>
          <a:p>
            <a:r>
              <a:rPr lang="uk-UA" sz="1400" b="1" dirty="0" smtClean="0">
                <a:solidFill>
                  <a:srgbClr val="FFC000"/>
                </a:solidFill>
              </a:rPr>
              <a:t>Клієнти</a:t>
            </a:r>
            <a:r>
              <a:rPr lang="uk-UA" sz="1400" b="1" dirty="0" smtClean="0"/>
              <a:t> - це програми або прикладення, призначені для спілкування з певним типом сервера.</a:t>
            </a:r>
            <a:r>
              <a:rPr lang="uk-UA" sz="1400" dirty="0" smtClean="0"/>
              <a:t> Також відомі як клієнтські програми, клієнти використовують чітко визначений протокол для зв'язку з сервером.</a:t>
            </a:r>
          </a:p>
          <a:p>
            <a:endParaRPr lang="uk-UA" sz="1400" dirty="0" smtClean="0"/>
          </a:p>
          <a:p>
            <a:r>
              <a:rPr lang="uk-UA" sz="1400" b="1" dirty="0" err="1" smtClean="0">
                <a:solidFill>
                  <a:srgbClr val="FFC000"/>
                </a:solidFill>
              </a:rPr>
              <a:t>Веб-браузери</a:t>
            </a:r>
            <a:r>
              <a:rPr lang="uk-UA" sz="1400" b="1" dirty="0" smtClean="0"/>
              <a:t> - це </a:t>
            </a:r>
            <a:r>
              <a:rPr lang="uk-UA" sz="1400" b="1" dirty="0" err="1" smtClean="0"/>
              <a:t>веб-клієнти</a:t>
            </a:r>
            <a:r>
              <a:rPr lang="uk-UA" sz="1400" b="1" dirty="0" smtClean="0"/>
              <a:t>, які використовуються для зв’язку з веб-серверами через протокол передачі гіпертексту (HTTP) на порту 80</a:t>
            </a:r>
            <a:r>
              <a:rPr lang="uk-UA" sz="1400" dirty="0" smtClean="0"/>
              <a:t>.</a:t>
            </a:r>
          </a:p>
          <a:p>
            <a:r>
              <a:rPr lang="uk-UA" sz="1400" dirty="0" smtClean="0"/>
              <a:t>Клієнт протоколу передачі файлів (FTP) - це програмне забезпечення, що використовується для зв’язку з сервером FTP.</a:t>
            </a:r>
          </a:p>
        </p:txBody>
      </p:sp>
    </p:spTree>
    <p:extLst>
      <p:ext uri="{BB962C8B-B14F-4D97-AF65-F5344CB8AC3E}">
        <p14:creationId xmlns:p14="http://schemas.microsoft.com/office/powerpoint/2010/main" xmlns="" val="56540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Arial"/>
      </a:majorFont>
      <a:minorFont>
        <a:latin typeface="Tahoma"/>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2496</TotalTime>
  <Words>6545</Words>
  <Application>Microsoft Office PowerPoint</Application>
  <PresentationFormat>Экран (4:3)</PresentationFormat>
  <Paragraphs>589</Paragraphs>
  <Slides>29</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Текстура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Основні напрями досліджень в традиційній і комп’ютерній лексикографії</dc:title>
  <dc:creator>Customer</dc:creator>
  <cp:lastModifiedBy>User</cp:lastModifiedBy>
  <cp:revision>234</cp:revision>
  <dcterms:created xsi:type="dcterms:W3CDTF">2012-10-09T19:54:20Z</dcterms:created>
  <dcterms:modified xsi:type="dcterms:W3CDTF">2021-11-15T11:35:16Z</dcterms:modified>
</cp:coreProperties>
</file>